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90B84B-B286-47F2-A78A-E0C9B1F43C01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2F852C-A8FF-49F1-82AF-3EE9C87F4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9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2F852C-A8FF-49F1-82AF-3EE9C87F4D4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6857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2F852C-A8FF-49F1-82AF-3EE9C87F4D4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758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595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481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130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903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492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779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905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452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0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506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57796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573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54062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4799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1504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2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A2DB5-09E1-4743-AA65-8CAFE3E091C6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4007C24-B761-4859-8D7D-A5C3BF3E7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56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rson walking up a stairs">
            <a:extLst>
              <a:ext uri="{FF2B5EF4-FFF2-40B4-BE49-F238E27FC236}">
                <a16:creationId xmlns:a16="http://schemas.microsoft.com/office/drawing/2014/main" id="{BF050276-4124-7061-27AE-3634F58292D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4365" b="1136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88B6C1-B8CE-9F4D-01A5-CCAC4F44E2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Freedom and Resentment Peter Strawson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7D0485-A9C7-B069-672C-41AFA47C515C}"/>
              </a:ext>
            </a:extLst>
          </p:cNvPr>
          <p:cNvSpPr txBox="1"/>
          <p:nvPr/>
        </p:nvSpPr>
        <p:spPr>
          <a:xfrm>
            <a:off x="10045724" y="6288978"/>
            <a:ext cx="61772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(Strawson, 1963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25657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D07E0-4E1C-E128-8275-C9FF434805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2" y="982132"/>
            <a:ext cx="3660056" cy="13253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 was Peter Strawson?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65A4CF-C282-B89D-3CAC-A99BD1624088}"/>
              </a:ext>
            </a:extLst>
          </p:cNvPr>
          <p:cNvSpPr txBox="1"/>
          <p:nvPr/>
        </p:nvSpPr>
        <p:spPr>
          <a:xfrm>
            <a:off x="1295401" y="2493774"/>
            <a:ext cx="3660057" cy="338209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ctr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philosopher</a:t>
            </a:r>
          </a:p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20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Born in 1919</a:t>
            </a:r>
          </a:p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20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Professor at Oxford University</a:t>
            </a:r>
          </a:p>
          <a:p>
            <a:pPr marL="285750" indent="-285750" algn="ctr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20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Famous for work on free will and moral responsibility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2E23406-4FDB-41E0-07D7-BA6D159270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2400" y="1246291"/>
            <a:ext cx="3744584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3C48E3D-38C0-7714-9231-3B54C6D46B41}"/>
              </a:ext>
            </a:extLst>
          </p:cNvPr>
          <p:cNvSpPr txBox="1"/>
          <p:nvPr/>
        </p:nvSpPr>
        <p:spPr>
          <a:xfrm>
            <a:off x="236989" y="6371330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(Wikipedia contributors, n.d.)</a:t>
            </a:r>
          </a:p>
        </p:txBody>
      </p:sp>
    </p:spTree>
    <p:extLst>
      <p:ext uri="{BB962C8B-B14F-4D97-AF65-F5344CB8AC3E}">
        <p14:creationId xmlns:p14="http://schemas.microsoft.com/office/powerpoint/2010/main" val="1262229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46A4F-5DBC-3EB3-62C4-1CA4366D2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E9727-C3F9-CF1E-DB6A-D7486CB546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0384" y="1931750"/>
            <a:ext cx="3360771" cy="331893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Strawson says: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Moral responsibility comes from human relationships.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naturally react to other people's actions.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reactions are more important than abstract theories.</a:t>
            </a:r>
          </a:p>
          <a:p>
            <a:pPr>
              <a:lnSpc>
                <a:spcPct val="90000"/>
              </a:lnSpc>
              <a:buNone/>
            </a:pPr>
            <a:b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75DDD4-028F-48D6-8014-FF2C88704A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3" y="1377166"/>
            <a:ext cx="4935785" cy="4428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186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4D32C-72D3-B51E-0E49-3D1B20E97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2081" y="678768"/>
            <a:ext cx="8911687" cy="128089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Reactive Attitudes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EBFA8-4280-405F-9FAD-E2243A661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5363" y="1905000"/>
            <a:ext cx="8915400" cy="3777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Reactive attitudes are our natural emotions.</a:t>
            </a:r>
          </a:p>
          <a:p>
            <a:pPr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Gratitude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Resentment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Forgiveness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Love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Trust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Guilt</a:t>
            </a:r>
          </a:p>
          <a:p>
            <a:pPr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These emotions help us build relationships.</a:t>
            </a:r>
          </a:p>
          <a:p>
            <a:pPr>
              <a:lnSpc>
                <a:spcPct val="90000"/>
              </a:lnSpc>
            </a:pPr>
            <a:endParaRPr lang="en-GB" sz="1700" dirty="0">
              <a:solidFill>
                <a:schemeClr val="tx1"/>
              </a:solidFill>
            </a:endParaRPr>
          </a:p>
        </p:txBody>
      </p:sp>
      <p:pic>
        <p:nvPicPr>
          <p:cNvPr id="61" name="Picture 60">
            <a:extLst>
              <a:ext uri="{FF2B5EF4-FFF2-40B4-BE49-F238E27FC236}">
                <a16:creationId xmlns:a16="http://schemas.microsoft.com/office/drawing/2014/main" id="{A7DB7D8D-8026-A8B7-F6BE-44F0D387256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1" r="45651" b="3957"/>
          <a:stretch>
            <a:fillRect/>
          </a:stretch>
        </p:blipFill>
        <p:spPr>
          <a:xfrm>
            <a:off x="6601087" y="733425"/>
            <a:ext cx="5590913" cy="5177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8176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56F8F-CC60-0633-CB4D-CB1F989BD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Objective Attitude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6CDE4-8991-C314-00DC-88D549558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17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Sometimes we do not blame people.</a:t>
            </a:r>
          </a:p>
          <a:p>
            <a:pPr>
              <a:lnSpc>
                <a:spcPct val="90000"/>
              </a:lnSpc>
              <a:buNone/>
            </a:pPr>
            <a:r>
              <a:rPr lang="en-GB" sz="17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children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 with serious mental illness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Someone acting under extreme pressure</a:t>
            </a:r>
          </a:p>
          <a:p>
            <a:pPr>
              <a:lnSpc>
                <a:spcPct val="90000"/>
              </a:lnSpc>
              <a:buNone/>
            </a:pPr>
            <a:r>
              <a:rPr lang="en-GB" sz="17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Instead, we try to understand or help them.</a:t>
            </a:r>
          </a:p>
          <a:p>
            <a:pPr>
              <a:lnSpc>
                <a:spcPct val="90000"/>
              </a:lnSpc>
              <a:buNone/>
            </a:pPr>
            <a:r>
              <a:rPr lang="en-GB" sz="17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is called the </a:t>
            </a:r>
            <a:r>
              <a:rPr lang="en-GB" sz="1700" b="1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objective attitude</a:t>
            </a:r>
            <a:r>
              <a:rPr lang="en-GB" sz="17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262626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48702E-119F-1939-ACBD-48B95D6580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2683" y="1445837"/>
            <a:ext cx="5278777" cy="3787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72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6E26E-2775-3C9B-4C4C-F1A51345B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Strawson's Main Argument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09AF8-B822-865B-86B3-1A966ED46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 if determinism is true,</a:t>
            </a:r>
          </a:p>
          <a:p>
            <a:pPr>
              <a:lnSpc>
                <a:spcPct val="90000"/>
              </a:lnSpc>
              <a:buNone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will still: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feel gratitude,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feel resentment,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forgive,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blame others.</a:t>
            </a:r>
          </a:p>
          <a:p>
            <a:pPr>
              <a:lnSpc>
                <a:spcPct val="90000"/>
              </a:lnSpc>
              <a:buNone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reactions are a normal part of human life.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624ABC-F707-05B7-5D66-2C72355236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362" r="21530"/>
          <a:stretch>
            <a:fillRect/>
          </a:stretch>
        </p:blipFill>
        <p:spPr>
          <a:xfrm>
            <a:off x="7820866" y="2711340"/>
            <a:ext cx="2739728" cy="285264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625239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BFE28-FBE7-E0D6-1C3F-54A3B6283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7466A-2ECB-C0D8-2B7B-D4DC3F8A5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2842" y="2404532"/>
            <a:ext cx="625686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1900" b="1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</a:p>
          <a:p>
            <a:pPr>
              <a:lnSpc>
                <a:spcPct val="90000"/>
              </a:lnSpc>
              <a:buNone/>
            </a:pPr>
            <a:r>
              <a:rPr lang="en-GB" sz="19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✔ Easy to connect with everyday life.</a:t>
            </a:r>
          </a:p>
          <a:p>
            <a:pPr>
              <a:lnSpc>
                <a:spcPct val="90000"/>
              </a:lnSpc>
              <a:buNone/>
            </a:pPr>
            <a:r>
              <a:rPr lang="en-GB" sz="19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✔ Explains how people really behave.</a:t>
            </a:r>
          </a:p>
          <a:p>
            <a:pPr>
              <a:lnSpc>
                <a:spcPct val="90000"/>
              </a:lnSpc>
              <a:buNone/>
            </a:pPr>
            <a:r>
              <a:rPr lang="en-GB" sz="19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✔ Shows why relationships matter.</a:t>
            </a:r>
          </a:p>
          <a:p>
            <a:pPr>
              <a:lnSpc>
                <a:spcPct val="90000"/>
              </a:lnSpc>
              <a:buNone/>
            </a:pPr>
            <a:r>
              <a:rPr lang="en-GB" sz="1900" b="1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Weaknesses</a:t>
            </a:r>
          </a:p>
          <a:p>
            <a:pPr>
              <a:lnSpc>
                <a:spcPct val="90000"/>
              </a:lnSpc>
              <a:buNone/>
            </a:pPr>
            <a:r>
              <a:rPr lang="en-GB" sz="19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✘ Does not prove that free will exists.</a:t>
            </a:r>
          </a:p>
          <a:p>
            <a:pPr>
              <a:lnSpc>
                <a:spcPct val="90000"/>
              </a:lnSpc>
              <a:buNone/>
            </a:pPr>
            <a:r>
              <a:rPr lang="en-GB" sz="19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✘ Emotions are not always fair.</a:t>
            </a:r>
          </a:p>
          <a:p>
            <a:pPr>
              <a:lnSpc>
                <a:spcPct val="90000"/>
              </a:lnSpc>
              <a:buNone/>
            </a:pPr>
            <a:r>
              <a:rPr lang="en-GB" sz="19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✘ Does not solve the problem of determinism.</a:t>
            </a:r>
          </a:p>
          <a:p>
            <a:pPr>
              <a:lnSpc>
                <a:spcPct val="90000"/>
              </a:lnSpc>
            </a:pPr>
            <a:endParaRPr lang="en-GB" sz="1900" dirty="0">
              <a:solidFill>
                <a:srgbClr val="262626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A60B8B-950E-7C9C-334F-CE7514D397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5093" y="2551852"/>
            <a:ext cx="4520079" cy="2508642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503749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B6CDC-0E53-D43A-BBF0-1A24FEDD5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 Opinion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12238-8AD2-4BF6-3FF5-6B356548F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/>
          </a:bodyPr>
          <a:lstStyle/>
          <a:p>
            <a:pPr algn="ctr"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think Strawson's theory is convincing because it explains everyday life.</a:t>
            </a:r>
          </a:p>
          <a:p>
            <a:pPr algn="ctr"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 naturally praise, blame and forgive others.</a:t>
            </a:r>
          </a:p>
          <a:p>
            <a:pPr algn="ctr"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I think he does not fully answer the question:</a:t>
            </a:r>
          </a:p>
          <a:p>
            <a:pPr algn="ctr">
              <a:buFont typeface="Wingdings" panose="05000000000000000000" pitchFamily="2" charset="2"/>
              <a:buChar char="ü"/>
            </a:pPr>
            <a:r>
              <a:rPr lang="en-GB" sz="1600" b="1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we really free if everything is determined?</a:t>
            </a:r>
            <a:endParaRPr lang="en-GB" sz="16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600" dirty="0">
              <a:solidFill>
                <a:srgbClr val="262626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0465E1-3AA4-BDD2-8166-2EBB6E614B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8668" y="1890711"/>
            <a:ext cx="5469466" cy="3076574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599853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E6594-E2A2-699F-98D9-9B8163E5B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56636-ADA7-87AD-6A8C-2D4AE1172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/>
          </a:bodyPr>
          <a:lstStyle/>
          <a:p>
            <a:pPr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Strawson was focused on human relationships.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 believed reactive attitudes are central to moral responsibility.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 theory changed the discussion about free will.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 ideas are still important today.</a:t>
            </a:r>
          </a:p>
          <a:p>
            <a:pPr algn="ctr">
              <a:buNone/>
            </a:pPr>
            <a:r>
              <a:rPr lang="en-GB" sz="1600" b="1" dirty="0">
                <a:solidFill>
                  <a:srgbClr val="2626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you.</a:t>
            </a:r>
            <a:endParaRPr lang="en-GB" sz="1600" dirty="0">
              <a:solidFill>
                <a:srgbClr val="2626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1600" dirty="0">
              <a:solidFill>
                <a:srgbClr val="262626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4E3B76-73AD-77F1-254A-E3B7457ECD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6533" y="982131"/>
            <a:ext cx="4893735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406017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7AC6563-B58B-02F7-157D-512CBD47D2D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7299" b="843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83F88D-6D55-5AA6-F1FD-D27E842C2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635D3-C2EA-B487-9833-C67FF04939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Peter Strawson's </a:t>
            </a:r>
            <a:r>
              <a:rPr lang="en-GB" i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Freedom and Resentment</a:t>
            </a:r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1963. </a:t>
            </a:r>
            <a:r>
              <a:rPr lang="en-GB" i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Freedom and Resentment</a:t>
            </a:r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published in, among other things, Strawson's </a:t>
            </a:r>
            <a:r>
              <a:rPr lang="en-GB" i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Freedom and Resentment and Other Essays</a:t>
            </a:r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(London: Methuen, 1974).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6520FA-7F26-BC51-7180-FDF83C9AC50A}"/>
              </a:ext>
            </a:extLst>
          </p:cNvPr>
          <p:cNvSpPr txBox="1"/>
          <p:nvPr/>
        </p:nvSpPr>
        <p:spPr>
          <a:xfrm>
            <a:off x="2927758" y="3154260"/>
            <a:ext cx="62477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Wikipedia contributors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"P. F. Strawson",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Wikipedia, The Free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Encyclopedia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722099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352</Words>
  <Application>Microsoft Office PowerPoint</Application>
  <PresentationFormat>Widescreen</PresentationFormat>
  <Paragraphs>68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Arial</vt:lpstr>
      <vt:lpstr>Century Gothic</vt:lpstr>
      <vt:lpstr>Times New Roman</vt:lpstr>
      <vt:lpstr>Wingdings</vt:lpstr>
      <vt:lpstr>Wingdings 3</vt:lpstr>
      <vt:lpstr>Wisp</vt:lpstr>
      <vt:lpstr>Freedom and Resentment Peter Strawson</vt:lpstr>
      <vt:lpstr>Who was Peter Strawson?</vt:lpstr>
      <vt:lpstr>Main Idea</vt:lpstr>
      <vt:lpstr>Reactive Attitudes</vt:lpstr>
      <vt:lpstr>Objective Attitude</vt:lpstr>
      <vt:lpstr>Strawson's Main Argument</vt:lpstr>
      <vt:lpstr>Critical Assessment</vt:lpstr>
      <vt:lpstr>My Opinion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Lis</dc:creator>
  <cp:lastModifiedBy>Alina Lis</cp:lastModifiedBy>
  <cp:revision>7</cp:revision>
  <dcterms:created xsi:type="dcterms:W3CDTF">2026-06-29T14:51:16Z</dcterms:created>
  <dcterms:modified xsi:type="dcterms:W3CDTF">2026-07-03T19:26:42Z</dcterms:modified>
</cp:coreProperties>
</file>