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7" r:id="rId2"/>
    <p:sldId id="259" r:id="rId3"/>
    <p:sldId id="261" r:id="rId4"/>
    <p:sldId id="260"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22" autoAdjust="0"/>
    <p:restoredTop sz="94689"/>
  </p:normalViewPr>
  <p:slideViewPr>
    <p:cSldViewPr snapToGrid="0" showGuides="1">
      <p:cViewPr varScale="1">
        <p:scale>
          <a:sx n="60" d="100"/>
          <a:sy n="60" d="100"/>
        </p:scale>
        <p:origin x="752"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04E516-4891-44A2-9B34-18F786817EF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1CE3E2-21C4-425C-871D-8AB99490EB81}" type="slidenum">
              <a:rPr lang="en-GB" smtClean="0"/>
              <a:t>‹#›</a:t>
            </a:fld>
            <a:endParaRPr lang="en-GB"/>
          </a:p>
        </p:txBody>
      </p:sp>
    </p:spTree>
    <p:extLst>
      <p:ext uri="{BB962C8B-B14F-4D97-AF65-F5344CB8AC3E}">
        <p14:creationId xmlns:p14="http://schemas.microsoft.com/office/powerpoint/2010/main" val="3581855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1CE3E2-21C4-425C-871D-8AB99490EB81}" type="slidenum">
              <a:rPr lang="en-GB" smtClean="0"/>
              <a:t>1</a:t>
            </a:fld>
            <a:endParaRPr lang="en-GB"/>
          </a:p>
        </p:txBody>
      </p:sp>
    </p:spTree>
    <p:extLst>
      <p:ext uri="{BB962C8B-B14F-4D97-AF65-F5344CB8AC3E}">
        <p14:creationId xmlns:p14="http://schemas.microsoft.com/office/powerpoint/2010/main" val="932947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1CE3E2-21C4-425C-871D-8AB99490EB81}" type="slidenum">
              <a:rPr lang="en-GB" smtClean="0"/>
              <a:t>4</a:t>
            </a:fld>
            <a:endParaRPr lang="en-GB"/>
          </a:p>
        </p:txBody>
      </p:sp>
    </p:spTree>
    <p:extLst>
      <p:ext uri="{BB962C8B-B14F-4D97-AF65-F5344CB8AC3E}">
        <p14:creationId xmlns:p14="http://schemas.microsoft.com/office/powerpoint/2010/main" val="3096580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1CE3E2-21C4-425C-871D-8AB99490EB81}" type="slidenum">
              <a:rPr lang="en-GB" smtClean="0"/>
              <a:t>9</a:t>
            </a:fld>
            <a:endParaRPr lang="en-GB"/>
          </a:p>
        </p:txBody>
      </p:sp>
    </p:spTree>
    <p:extLst>
      <p:ext uri="{BB962C8B-B14F-4D97-AF65-F5344CB8AC3E}">
        <p14:creationId xmlns:p14="http://schemas.microsoft.com/office/powerpoint/2010/main" val="2867558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1CE3E2-21C4-425C-871D-8AB99490EB81}" type="slidenum">
              <a:rPr lang="en-GB" smtClean="0"/>
              <a:t>10</a:t>
            </a:fld>
            <a:endParaRPr lang="en-GB"/>
          </a:p>
        </p:txBody>
      </p:sp>
    </p:spTree>
    <p:extLst>
      <p:ext uri="{BB962C8B-B14F-4D97-AF65-F5344CB8AC3E}">
        <p14:creationId xmlns:p14="http://schemas.microsoft.com/office/powerpoint/2010/main" val="355399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eachthought.com/learning-posts/what-is-vygotskys-sociocultural-learning-theor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psychstory.co.uk/cognition-and-thinking/vygotsky" TargetMode="External"/><Relationship Id="rId4" Type="http://schemas.openxmlformats.org/officeDocument/2006/relationships/hyperlink" Target="https://thevoiceofearlychildhood.com/introduction-lev-vygotsk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Kizzy Owusuwa Poku</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a:t>
            </a:r>
            <a:r>
              <a:rPr lang="en-GB" altLang="en-US" sz="2200" dirty="0">
                <a:latin typeface="Arial" panose="020B0604020202020204" pitchFamily="34" charset="0"/>
                <a:cs typeface="Arial" panose="020B0604020202020204" pitchFamily="34" charset="0"/>
              </a:rPr>
              <a:t>2431278 </a:t>
            </a:r>
            <a:br>
              <a:rPr lang="en-GB" altLang="en-US" sz="2200" b="1" i="1"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Peace Ukachukwu</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Module title/code: (LCHS4010 – Psychology in Health and </a:t>
            </a:r>
            <a:r>
              <a:rPr lang="en-GB" sz="2200">
                <a:latin typeface="Arial" panose="020B0604020202020204" pitchFamily="34" charset="0"/>
                <a:cs typeface="Arial" panose="020B0604020202020204" pitchFamily="34" charset="0"/>
              </a:rPr>
              <a:t>Social Care)</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2000" dirty="0">
                <a:latin typeface="Arial" panose="020B0604020202020204" pitchFamily="34" charset="0"/>
                <a:cs typeface="Arial" panose="020B0604020202020204" pitchFamily="34" charset="0"/>
              </a:rPr>
              <a:t>I confirm that I have used AI tools to source images and/or for proofreading this work (</a:t>
            </a:r>
            <a:r>
              <a:rPr lang="en-GB" sz="2000" dirty="0">
                <a:solidFill>
                  <a:srgbClr val="FF0000"/>
                </a:solidFill>
                <a:latin typeface="Arial" panose="020B0604020202020204" pitchFamily="34" charset="0"/>
                <a:cs typeface="Arial" panose="020B0604020202020204" pitchFamily="34" charset="0"/>
              </a:rPr>
              <a:t>AI TOOL I USED ARE CHAT GPT AND DOLA)</a:t>
            </a:r>
            <a:endParaRPr lang="en-GB" sz="2000" b="1"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2" name="Freeform: Shape 104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african jet black anime teen 16 year old girl by rtxrkibi on DeviantArt">
            <a:extLst>
              <a:ext uri="{FF2B5EF4-FFF2-40B4-BE49-F238E27FC236}">
                <a16:creationId xmlns:a16="http://schemas.microsoft.com/office/drawing/2014/main" id="{E045E88A-4AC7-700F-176B-E85652D286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a:fillRect/>
          </a:stretch>
        </p:blipFill>
        <p:spPr bwMode="auto">
          <a:xfrm>
            <a:off x="8104457" y="1620326"/>
            <a:ext cx="3866074" cy="38660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044" name="Arc 104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838201" y="479493"/>
            <a:ext cx="5257800" cy="1325563"/>
          </a:xfrm>
        </p:spPr>
        <p:txBody>
          <a:bodyPr>
            <a:normAutofit/>
          </a:bodyPr>
          <a:lstStyle/>
          <a:p>
            <a:r>
              <a:rPr lang="en-GB"/>
              <a:t>Introduction </a:t>
            </a:r>
            <a:endParaRPr lang="en-GB" dirty="0"/>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346711" y="1826322"/>
            <a:ext cx="7243238" cy="4192520"/>
          </a:xfrm>
        </p:spPr>
        <p:txBody>
          <a:bodyPr>
            <a:normAutofit/>
          </a:bodyPr>
          <a:lstStyle/>
          <a:p>
            <a:r>
              <a:rPr lang="en-GB" sz="1800" dirty="0">
                <a:latin typeface="Arial" panose="020B0604020202020204" pitchFamily="34" charset="0"/>
                <a:cs typeface="Arial" panose="020B0604020202020204" pitchFamily="34" charset="0"/>
              </a:rPr>
              <a:t>To set a community support plan for Jenny, who is 16 years old.</a:t>
            </a:r>
          </a:p>
          <a:p>
            <a:r>
              <a:rPr lang="en-GB" sz="1800" dirty="0">
                <a:latin typeface="Arial" panose="020B0604020202020204" pitchFamily="34" charset="0"/>
                <a:cs typeface="Arial" panose="020B0604020202020204" pitchFamily="34" charset="0"/>
              </a:rPr>
              <a:t>Jenny lost  her father and has been caring for her mother over the past 5 years</a:t>
            </a:r>
          </a:p>
          <a:p>
            <a:r>
              <a:rPr lang="en-GB" sz="1800" dirty="0">
                <a:latin typeface="Arial" panose="020B0604020202020204" pitchFamily="34" charset="0"/>
                <a:cs typeface="Arial" panose="020B0604020202020204" pitchFamily="34" charset="0"/>
              </a:rPr>
              <a:t>Helping her mother with cooking, cleaning, and shopping, due to mobility problems. Jenny’s mother also needs help with administrative tasks due to memory problems, forgetfulness, and low mood.</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My selected theory is Vygotsky’s theory, and the aim of my power point is to use Vygotsky's sociocultural theory to consider the potential impact of the 5 years on Jenny’s own development and needs.</a:t>
            </a:r>
          </a:p>
          <a:p>
            <a:pPr marL="0" indent="0">
              <a:buNone/>
            </a:pPr>
            <a:r>
              <a:rPr lang="en-GB" sz="1800" dirty="0">
                <a:latin typeface="Arial" panose="020B0604020202020204" pitchFamily="34" charset="0"/>
                <a:cs typeface="Arial" panose="020B0604020202020204" pitchFamily="34" charset="0"/>
              </a:rPr>
              <a:t>This will also include her current situation and choose the best care plan to support her well-being and meet her needs.</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14BE8-C6C0-6C6A-E1CE-24B9AA7F611F}"/>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How does the theory link with Jenny’s situation and needs?</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250F99BA-C3D0-AD08-AE1D-753227A548A5}"/>
              </a:ext>
            </a:extLst>
          </p:cNvPr>
          <p:cNvSpPr>
            <a:spLocks noGrp="1" noChangeArrowheads="1"/>
          </p:cNvSpPr>
          <p:nvPr>
            <p:ph idx="1"/>
          </p:nvPr>
        </p:nvSpPr>
        <p:spPr bwMode="auto">
          <a:xfrm>
            <a:off x="4215693" y="0"/>
            <a:ext cx="7618082"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Jenny has been a young carer since age 11 after the death of her father.</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She had to take on adult responsibilities, including helping care for her mother.</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This situation likely led to limited peer socialisation and increased stress or emotional burden.</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According to Vygotsky’s sociocultural theory, development is strongly influenced by a person’s social environment and interactions.</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After her father’s death, Jenny lost a key “more knowledgeable other” who would normally provide guidance, emotional support, and developmental scaffolding.</a:t>
            </a:r>
          </a:p>
          <a:p>
            <a:pPr marL="0" marR="0" lvl="0" indent="0" defTabSz="914400" rtl="0" eaLnBrk="0" fontAlgn="base" latinLnBrk="0" hangingPunct="0">
              <a:lnSpc>
                <a:spcPct val="100000"/>
              </a:lnSpc>
              <a:spcBef>
                <a:spcPct val="0"/>
              </a:spcBef>
              <a:spcAft>
                <a:spcPct val="0"/>
              </a:spcAft>
              <a:buClrTx/>
              <a:buSzTx/>
              <a:buNone/>
              <a:tabLst/>
            </a:pPr>
            <a:endPar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Taking on a caregiving role may have reduced opportunities for guided learning, peer interaction, and emotional support during her adolescence</a:t>
            </a:r>
            <a:r>
              <a:rPr lang="en-US" altLang="en-US" sz="1800" dirty="0">
                <a:latin typeface="Arial" panose="020B0604020202020204" pitchFamily="34" charset="0"/>
                <a:cs typeface="Arial" panose="020B0604020202020204" pitchFamily="34" charset="0"/>
              </a:rPr>
              <a:t>.</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lang="en-US" altLang="en-US" sz="1800" dirty="0">
                <a:latin typeface="Arial" panose="020B0604020202020204" pitchFamily="34" charset="0"/>
                <a:cs typeface="Arial" panose="020B0604020202020204" pitchFamily="34" charset="0"/>
              </a:rPr>
              <a:t>Vygotsky says young people learn best with support from others. ( Jenny has had almost no support because her dad died and her mother has mobility problems) This means she may have missed guidance that teenagers need to develop skills and confidence.</a:t>
            </a:r>
          </a:p>
        </p:txBody>
      </p:sp>
    </p:spTree>
    <p:extLst>
      <p:ext uri="{BB962C8B-B14F-4D97-AF65-F5344CB8AC3E}">
        <p14:creationId xmlns:p14="http://schemas.microsoft.com/office/powerpoint/2010/main" val="963586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46109-77F4-4ABE-D8C1-2B90926FEBCE}"/>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Vygotsky’s Sociocultural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2BECE7-F9DF-703B-8066-24C340926685}"/>
              </a:ext>
            </a:extLst>
          </p:cNvPr>
          <p:cNvSpPr>
            <a:spLocks noGrp="1"/>
          </p:cNvSpPr>
          <p:nvPr>
            <p:ph idx="1"/>
          </p:nvPr>
        </p:nvSpPr>
        <p:spPr>
          <a:xfrm>
            <a:off x="4447308" y="591344"/>
            <a:ext cx="6906491" cy="5585619"/>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Vygotsky thought that development was life long from (birth to death) adults should contribute the use of social interaction ( and this helps children to widen their language skills which are  of vital importance for cognitive development) (Vygotsky, 1978).</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Vygotsky’s theory focuses on how children’s thinking develops through interaction, language, and cultural experiences. Vygotsky's theory centres on the idea that learning is a social process. Children develop cognitively not in isolation, but through interaction with peers, adults and the cultural tools around them. </a:t>
            </a:r>
          </a:p>
          <a:p>
            <a:pPr marL="0" indent="0">
              <a:buNone/>
            </a:pPr>
            <a:r>
              <a:rPr lang="en-GB" sz="1800" dirty="0">
                <a:latin typeface="Arial" panose="020B0604020202020204" pitchFamily="34" charset="0"/>
                <a:cs typeface="Arial" panose="020B0604020202020204" pitchFamily="34" charset="0"/>
              </a:rPr>
              <a:t>Here is a list of 3 facts he also believed in his theory:</a:t>
            </a:r>
          </a:p>
          <a:p>
            <a:pPr marL="457200" indent="-457200">
              <a:buFont typeface="+mj-lt"/>
              <a:buAutoNum type="arabicPeriod"/>
            </a:pPr>
            <a:r>
              <a:rPr lang="en-GB" sz="1800" dirty="0">
                <a:latin typeface="Arial" panose="020B0604020202020204" pitchFamily="34" charset="0"/>
                <a:cs typeface="Arial" panose="020B0604020202020204" pitchFamily="34" charset="0"/>
              </a:rPr>
              <a:t>Learning begins between people (socially) before becoming internal thinking.</a:t>
            </a:r>
          </a:p>
          <a:p>
            <a:pPr marL="457200" indent="-457200">
              <a:buFont typeface="+mj-lt"/>
              <a:buAutoNum type="arabicPeriod"/>
            </a:pPr>
            <a:r>
              <a:rPr lang="en-GB" sz="1800" dirty="0">
                <a:latin typeface="Arial" panose="020B0604020202020204" pitchFamily="34" charset="0"/>
                <a:cs typeface="Arial" panose="020B0604020202020204" pitchFamily="34" charset="0"/>
              </a:rPr>
              <a:t>Culture shapes how a child thinks, what they learn, and the tools they use to learn.</a:t>
            </a:r>
          </a:p>
          <a:p>
            <a:pPr marL="457200" indent="-457200">
              <a:buFont typeface="+mj-lt"/>
              <a:buAutoNum type="arabicPeriod"/>
            </a:pPr>
            <a:r>
              <a:rPr lang="en-GB" sz="1800" dirty="0">
                <a:latin typeface="Arial" panose="020B0604020202020204" pitchFamily="34" charset="0"/>
                <a:cs typeface="Arial" panose="020B0604020202020204" pitchFamily="34" charset="0"/>
              </a:rPr>
              <a:t>Language is a key tool for thought, helping children organise ideas and solve problems.</a:t>
            </a:r>
          </a:p>
        </p:txBody>
      </p:sp>
    </p:spTree>
    <p:extLst>
      <p:ext uri="{BB962C8B-B14F-4D97-AF65-F5344CB8AC3E}">
        <p14:creationId xmlns:p14="http://schemas.microsoft.com/office/powerpoint/2010/main" val="314983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B33D2D-19C1-E672-E1D8-47D6D9E84201}"/>
              </a:ext>
            </a:extLst>
          </p:cNvPr>
          <p:cNvSpPr>
            <a:spLocks noGrp="1"/>
          </p:cNvSpPr>
          <p:nvPr>
            <p:ph idx="1"/>
          </p:nvPr>
        </p:nvSpPr>
        <p:spPr>
          <a:xfrm>
            <a:off x="838200" y="1461360"/>
            <a:ext cx="5536397" cy="3935281"/>
          </a:xfrm>
        </p:spPr>
        <p:txBody>
          <a:bodyPr>
            <a:normAutofit/>
          </a:bodyPr>
          <a:lstStyle/>
          <a:p>
            <a:r>
              <a:rPr lang="en-GB" sz="2000" dirty="0">
                <a:latin typeface="Arial" panose="020B0604020202020204" pitchFamily="34" charset="0"/>
                <a:cs typeface="Arial" panose="020B0604020202020204" pitchFamily="34" charset="0"/>
              </a:rPr>
              <a:t>Support worker to help Jenny’s mother manage paperwork and appointments.</a:t>
            </a:r>
          </a:p>
          <a:p>
            <a:r>
              <a:rPr lang="en-GB" sz="2000" dirty="0">
                <a:latin typeface="Arial" panose="020B0604020202020204" pitchFamily="34" charset="0"/>
                <a:cs typeface="Arial" panose="020B0604020202020204" pitchFamily="34" charset="0"/>
              </a:rPr>
              <a:t>Memory support services for her mother.</a:t>
            </a:r>
          </a:p>
          <a:p>
            <a:r>
              <a:rPr lang="en-GB" sz="2000" dirty="0">
                <a:latin typeface="Arial" panose="020B0604020202020204" pitchFamily="34" charset="0"/>
                <a:cs typeface="Arial" panose="020B0604020202020204" pitchFamily="34" charset="0"/>
              </a:rPr>
              <a:t>Peer support groups so that Jenny can meet other young carers and feel less isolated.</a:t>
            </a:r>
          </a:p>
          <a:p>
            <a:r>
              <a:rPr lang="en-GB" sz="2000" dirty="0">
                <a:latin typeface="Arial" panose="020B0604020202020204" pitchFamily="34" charset="0"/>
                <a:cs typeface="Arial" panose="020B0604020202020204" pitchFamily="34" charset="0"/>
              </a:rPr>
              <a:t>Access to counselling or bereavement support.</a:t>
            </a:r>
          </a:p>
          <a:p>
            <a:r>
              <a:rPr lang="en-GB" sz="2000" dirty="0">
                <a:latin typeface="Arial" panose="020B0604020202020204" pitchFamily="34" charset="0"/>
                <a:cs typeface="Arial" panose="020B0604020202020204" pitchFamily="34" charset="0"/>
              </a:rPr>
              <a:t>Flexible deadlines or support at school. </a:t>
            </a:r>
          </a:p>
          <a:p>
            <a:r>
              <a:rPr lang="en-GB" sz="2000" dirty="0">
                <a:latin typeface="Arial" panose="020B0604020202020204" pitchFamily="34" charset="0"/>
                <a:cs typeface="Arial" panose="020B0604020202020204" pitchFamily="34" charset="0"/>
              </a:rPr>
              <a:t>Home care. </a:t>
            </a:r>
          </a:p>
          <a:p>
            <a:r>
              <a:rPr lang="en-GB" sz="2000" dirty="0">
                <a:latin typeface="Arial" panose="020B0604020202020204" pitchFamily="34" charset="0"/>
                <a:cs typeface="Arial" panose="020B0604020202020204" pitchFamily="34" charset="0"/>
              </a:rPr>
              <a:t>Respite care to reduce caregiving duties.</a:t>
            </a:r>
          </a:p>
          <a:p>
            <a:endParaRPr lang="en-GB" sz="2000" dirty="0"/>
          </a:p>
          <a:p>
            <a:endParaRPr lang="en-GB" sz="2000" dirty="0"/>
          </a:p>
          <a:p>
            <a:endParaRPr lang="en-GB" sz="2000" dirty="0"/>
          </a:p>
          <a:p>
            <a:endParaRPr lang="en-GB" sz="2000" dirty="0"/>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C69B2D-2852-B358-0661-3B34BECAE11F}"/>
              </a:ext>
            </a:extLst>
          </p:cNvPr>
          <p:cNvSpPr>
            <a:spLocks noGrp="1"/>
          </p:cNvSpPr>
          <p:nvPr>
            <p:ph type="title"/>
          </p:nvPr>
        </p:nvSpPr>
        <p:spPr>
          <a:xfrm>
            <a:off x="7474281" y="1396686"/>
            <a:ext cx="3240506" cy="4064628"/>
          </a:xfrm>
        </p:spPr>
        <p:txBody>
          <a:bodyPr>
            <a:normAutofit/>
          </a:bodyPr>
          <a:lstStyle/>
          <a:p>
            <a:r>
              <a:rPr lang="en-GB" sz="3400" dirty="0">
                <a:solidFill>
                  <a:srgbClr val="FFFFFF"/>
                </a:solidFill>
              </a:rPr>
              <a:t>What strategies / interventions would you propose to help Jenny in her current situation?</a:t>
            </a:r>
            <a:br>
              <a:rPr lang="en-GB" sz="3400" dirty="0">
                <a:solidFill>
                  <a:srgbClr val="FFFFFF"/>
                </a:solidFill>
              </a:rPr>
            </a:br>
            <a:endParaRPr lang="en-GB" sz="3400" dirty="0">
              <a:solidFill>
                <a:srgbClr val="FFFFFF"/>
              </a:solidFill>
            </a:endParaRPr>
          </a:p>
        </p:txBody>
      </p:sp>
    </p:spTree>
    <p:extLst>
      <p:ext uri="{BB962C8B-B14F-4D97-AF65-F5344CB8AC3E}">
        <p14:creationId xmlns:p14="http://schemas.microsoft.com/office/powerpoint/2010/main" val="346260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84089-0DE8-E0FE-99BF-3B476D267EAC}"/>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How might biological and environmental factors be influencing Jenny’s psychological development? </a:t>
            </a:r>
            <a:br>
              <a:rPr lang="en-GB" sz="3400">
                <a:solidFill>
                  <a:srgbClr val="FFFFFF"/>
                </a:solidFill>
              </a:rPr>
            </a:b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7BC3F6B7-35FA-1D4A-128F-B34147FAA800}"/>
              </a:ext>
            </a:extLst>
          </p:cNvPr>
          <p:cNvSpPr txBox="1"/>
          <p:nvPr/>
        </p:nvSpPr>
        <p:spPr>
          <a:xfrm>
            <a:off x="4167272" y="202130"/>
            <a:ext cx="7594410" cy="5940088"/>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Biological influences such as brain development, age stress response are shaping her current psychological development.</a:t>
            </a:r>
          </a:p>
          <a:p>
            <a:r>
              <a:rPr lang="en-GB" sz="2000" dirty="0">
                <a:latin typeface="Arial" panose="020B0604020202020204" pitchFamily="34" charset="0"/>
                <a:cs typeface="Arial" panose="020B0604020202020204" pitchFamily="34" charset="0"/>
              </a:rPr>
              <a:t>Environmental influences, including her caring role, family circumstances, and the loss of her father, contribute to emotional  and cognitive strain.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At 16 years old, Jenny is in a sensitive stage of adolescence, where emotional, social, and cognitive development are especially vulnerable to disturbance.</a:t>
            </a:r>
          </a:p>
          <a:p>
            <a:r>
              <a:rPr lang="en-GB" sz="2000" dirty="0">
                <a:latin typeface="Arial" panose="020B0604020202020204" pitchFamily="34" charset="0"/>
                <a:cs typeface="Arial" panose="020B0604020202020204" pitchFamily="34" charset="0"/>
              </a:rPr>
              <a:t>• 	Ongoing stress from caregiving responsibilities may negatively affect her mental wellbeing, potentially increasing feelings of fatigue, low mood, or emotional overload.</a:t>
            </a:r>
          </a:p>
          <a:p>
            <a:r>
              <a:rPr lang="en-GB" sz="2000" dirty="0">
                <a:latin typeface="Arial" panose="020B0604020202020204" pitchFamily="34" charset="0"/>
                <a:cs typeface="Arial" panose="020B0604020202020204" pitchFamily="34" charset="0"/>
              </a:rPr>
              <a:t>• 	Limited social time may restrict opportunities for peer interaction, which can impact her social development and sense of identity.</a:t>
            </a:r>
          </a:p>
          <a:p>
            <a:r>
              <a:rPr lang="en-GB" sz="2000" dirty="0">
                <a:latin typeface="Arial" panose="020B0604020202020204" pitchFamily="34" charset="0"/>
                <a:cs typeface="Arial" panose="020B0604020202020204" pitchFamily="34" charset="0"/>
              </a:rPr>
              <a:t>• 	Reduced support from adults may limit opportunities for guided learning and emotional scaffolding.</a:t>
            </a:r>
          </a:p>
          <a:p>
            <a:r>
              <a:rPr lang="en-GB" sz="2000" dirty="0">
                <a:latin typeface="Arial" panose="020B0604020202020204" pitchFamily="34" charset="0"/>
                <a:cs typeface="Arial" panose="020B0604020202020204" pitchFamily="34" charset="0"/>
              </a:rPr>
              <a:t>• 	However, her experiences may also foster independence, resilience, and strong problem‑solving skills as she adapts to challenging circumstances.</a:t>
            </a:r>
          </a:p>
        </p:txBody>
      </p:sp>
      <p:sp>
        <p:nvSpPr>
          <p:cNvPr id="5" name="TextBox 4">
            <a:extLst>
              <a:ext uri="{FF2B5EF4-FFF2-40B4-BE49-F238E27FC236}">
                <a16:creationId xmlns:a16="http://schemas.microsoft.com/office/drawing/2014/main" id="{CF425F5B-81BF-6C40-0239-FD0602F948E2}"/>
              </a:ext>
            </a:extLst>
          </p:cNvPr>
          <p:cNvSpPr txBox="1"/>
          <p:nvPr/>
        </p:nvSpPr>
        <p:spPr>
          <a:xfrm>
            <a:off x="3887234" y="6354246"/>
            <a:ext cx="6097772"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McLeod, S. (2025). </a:t>
            </a:r>
            <a:endParaRPr lang="en-GB" dirty="0"/>
          </a:p>
        </p:txBody>
      </p:sp>
    </p:spTree>
    <p:extLst>
      <p:ext uri="{BB962C8B-B14F-4D97-AF65-F5344CB8AC3E}">
        <p14:creationId xmlns:p14="http://schemas.microsoft.com/office/powerpoint/2010/main" val="933417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7DF66-657C-4E44-02FB-CA65B6CA8973}"/>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are the strengths of my chosen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BB810C-8049-E76E-9CF1-AC966D36C25F}"/>
              </a:ext>
            </a:extLst>
          </p:cNvPr>
          <p:cNvSpPr>
            <a:spLocks noGrp="1"/>
          </p:cNvSpPr>
          <p:nvPr>
            <p:ph idx="1"/>
          </p:nvPr>
        </p:nvSpPr>
        <p:spPr>
          <a:xfrm>
            <a:off x="4447308" y="591344"/>
            <a:ext cx="6906491" cy="5585619"/>
          </a:xfrm>
        </p:spPr>
        <p:txBody>
          <a:bodyPr anchor="ctr">
            <a:normAutofit/>
          </a:bodyPr>
          <a:lstStyle/>
          <a:p>
            <a:r>
              <a:rPr lang="en-GB" sz="2400" dirty="0">
                <a:latin typeface="Arial" panose="020B0604020202020204" pitchFamily="34" charset="0"/>
                <a:cs typeface="Arial" panose="020B0604020202020204" pitchFamily="34" charset="0"/>
              </a:rPr>
              <a:t>The Vygotsky’s theory shows that social interaction is important for learning and development. </a:t>
            </a:r>
          </a:p>
          <a:p>
            <a:r>
              <a:rPr lang="en-GB" sz="2400" dirty="0">
                <a:latin typeface="Arial" panose="020B0604020202020204" pitchFamily="34" charset="0"/>
                <a:cs typeface="Arial" panose="020B0604020202020204" pitchFamily="34" charset="0"/>
              </a:rPr>
              <a:t>The theory explains how people learn from others who have more experience or knowledge. </a:t>
            </a:r>
          </a:p>
          <a:p>
            <a:r>
              <a:rPr lang="en-GB" sz="2400" dirty="0">
                <a:latin typeface="Arial" panose="020B0604020202020204" pitchFamily="34" charset="0"/>
                <a:cs typeface="Arial" panose="020B0604020202020204" pitchFamily="34" charset="0"/>
              </a:rPr>
              <a:t>Shows that learning often happens through working and communicating with others.</a:t>
            </a:r>
          </a:p>
          <a:p>
            <a:r>
              <a:rPr lang="en-GB" sz="2400" dirty="0">
                <a:latin typeface="Arial" panose="020B0604020202020204" pitchFamily="34" charset="0"/>
                <a:cs typeface="Arial" panose="020B0604020202020204" pitchFamily="34" charset="0"/>
              </a:rPr>
              <a:t>Highlights the effect of culture and environment of development.</a:t>
            </a:r>
          </a:p>
          <a:p>
            <a:r>
              <a:rPr lang="en-GB" sz="2400" dirty="0">
                <a:latin typeface="Arial" panose="020B0604020202020204" pitchFamily="34" charset="0"/>
                <a:cs typeface="Arial" panose="020B0604020202020204" pitchFamily="34" charset="0"/>
              </a:rPr>
              <a:t>Helps professionals understand how to support children and young people in education and care settings. </a:t>
            </a:r>
          </a:p>
          <a:p>
            <a:endParaRPr lang="en-GB" sz="2600" dirty="0"/>
          </a:p>
        </p:txBody>
      </p:sp>
    </p:spTree>
    <p:extLst>
      <p:ext uri="{BB962C8B-B14F-4D97-AF65-F5344CB8AC3E}">
        <p14:creationId xmlns:p14="http://schemas.microsoft.com/office/powerpoint/2010/main" val="332653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6CEF8-7298-FD42-051D-48423B925DDE}"/>
              </a:ext>
            </a:extLst>
          </p:cNvPr>
          <p:cNvSpPr>
            <a:spLocks noGrp="1"/>
          </p:cNvSpPr>
          <p:nvPr>
            <p:ph type="title"/>
          </p:nvPr>
        </p:nvSpPr>
        <p:spPr>
          <a:xfrm>
            <a:off x="686834" y="591344"/>
            <a:ext cx="3200400" cy="5585619"/>
          </a:xfrm>
        </p:spPr>
        <p:txBody>
          <a:bodyPr>
            <a:normAutofit/>
          </a:bodyPr>
          <a:lstStyle/>
          <a:p>
            <a:r>
              <a:rPr lang="en-GB">
                <a:solidFill>
                  <a:srgbClr val="FFFFFF"/>
                </a:solidFill>
              </a:rPr>
              <a:t>What are weaknesses of my chosen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7E7EBC-C90B-8BD0-EC6F-B759204306BE}"/>
              </a:ext>
            </a:extLst>
          </p:cNvPr>
          <p:cNvSpPr>
            <a:spLocks noGrp="1"/>
          </p:cNvSpPr>
          <p:nvPr>
            <p:ph idx="1"/>
          </p:nvPr>
        </p:nvSpPr>
        <p:spPr>
          <a:xfrm>
            <a:off x="4447308" y="591344"/>
            <a:ext cx="6906491" cy="5585619"/>
          </a:xfrm>
        </p:spPr>
        <p:txBody>
          <a:bodyPr anchor="ctr">
            <a:normAutofit/>
          </a:bodyPr>
          <a:lstStyle/>
          <a:p>
            <a:r>
              <a:rPr lang="en-GB" sz="2400" dirty="0"/>
              <a:t>The theory focuses mainly  on social and environmental factors and does not give much attention to biological development.</a:t>
            </a:r>
          </a:p>
          <a:p>
            <a:r>
              <a:rPr lang="en-GB" sz="2400" dirty="0"/>
              <a:t>The theory does not clearly explain how development happens as children grow older.</a:t>
            </a:r>
          </a:p>
          <a:p>
            <a:r>
              <a:rPr lang="en-GB" sz="2400" dirty="0"/>
              <a:t>It may underestimate the role of independent children because children can sometimes learn on their own.</a:t>
            </a:r>
          </a:p>
          <a:p>
            <a:r>
              <a:rPr lang="en-GB" sz="2400" dirty="0"/>
              <a:t>The theory does not fully explore the emotional development or individual differences between children.</a:t>
            </a:r>
          </a:p>
          <a:p>
            <a:r>
              <a:rPr lang="en-GB" sz="2400" dirty="0"/>
              <a:t>It relies heavily on guidance from others, which may not always be available to every child.</a:t>
            </a:r>
          </a:p>
          <a:p>
            <a:endParaRPr lang="en-GB" sz="2400" dirty="0"/>
          </a:p>
        </p:txBody>
      </p:sp>
    </p:spTree>
    <p:extLst>
      <p:ext uri="{BB962C8B-B14F-4D97-AF65-F5344CB8AC3E}">
        <p14:creationId xmlns:p14="http://schemas.microsoft.com/office/powerpoint/2010/main" val="206139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AE83F5-3F6B-4DDE-AEFE-B580EFC65575}"/>
              </a:ext>
            </a:extLst>
          </p:cNvPr>
          <p:cNvSpPr>
            <a:spLocks noGrp="1"/>
          </p:cNvSpPr>
          <p:nvPr>
            <p:ph type="title"/>
          </p:nvPr>
        </p:nvSpPr>
        <p:spPr>
          <a:xfrm>
            <a:off x="621792" y="1161288"/>
            <a:ext cx="3602736" cy="4526280"/>
          </a:xfrm>
        </p:spPr>
        <p:txBody>
          <a:bodyPr>
            <a:normAutofit/>
          </a:bodyPr>
          <a:lstStyle/>
          <a:p>
            <a:r>
              <a:rPr lang="en-GB" sz="4000" dirty="0"/>
              <a:t>Conclusion </a:t>
            </a:r>
          </a:p>
        </p:txBody>
      </p:sp>
      <p:sp>
        <p:nvSpPr>
          <p:cNvPr id="21" name="Rectangle 2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32547BD-C873-DCDE-F881-21FB3052F5E6}"/>
              </a:ext>
            </a:extLst>
          </p:cNvPr>
          <p:cNvSpPr>
            <a:spLocks noGrp="1"/>
          </p:cNvSpPr>
          <p:nvPr>
            <p:ph idx="1"/>
          </p:nvPr>
        </p:nvSpPr>
        <p:spPr>
          <a:xfrm>
            <a:off x="5312664" y="694944"/>
            <a:ext cx="5916603" cy="4992624"/>
          </a:xfrm>
        </p:spPr>
        <p:txBody>
          <a:bodyPr anchor="ctr">
            <a:noAutofit/>
          </a:bodyPr>
          <a:lstStyle/>
          <a:p>
            <a:r>
              <a:rPr lang="en-GB" sz="2000" dirty="0">
                <a:latin typeface="Arial" panose="020B0604020202020204" pitchFamily="34" charset="0"/>
                <a:cs typeface="Arial" panose="020B0604020202020204" pitchFamily="34" charset="0"/>
              </a:rPr>
              <a:t>In this presentation, Jenny’s situation as a younger carer was discussed and how her experiences may be affecting her psychological development.</a:t>
            </a:r>
          </a:p>
          <a:p>
            <a:r>
              <a:rPr lang="en-GB" sz="2000" dirty="0">
                <a:latin typeface="Arial" panose="020B0604020202020204" pitchFamily="34" charset="0"/>
                <a:cs typeface="Arial" panose="020B0604020202020204" pitchFamily="34" charset="0"/>
              </a:rPr>
              <a:t>Vygotsky’s sociocultural theory was used to understand how social interaction, support from others, and environment factors influence development.</a:t>
            </a:r>
          </a:p>
          <a:p>
            <a:r>
              <a:rPr lang="en-GB" sz="2000" dirty="0">
                <a:latin typeface="Arial" panose="020B0604020202020204" pitchFamily="34" charset="0"/>
                <a:cs typeface="Arial" panose="020B0604020202020204" pitchFamily="34" charset="0"/>
              </a:rPr>
              <a:t>Several strategies were proposed to support Jenny, including everyday support for her mother through social services, peer support groups, home care and school support. </a:t>
            </a:r>
          </a:p>
          <a:p>
            <a:r>
              <a:rPr lang="en-GB" sz="2000" dirty="0">
                <a:latin typeface="Arial" panose="020B0604020202020204" pitchFamily="34" charset="0"/>
                <a:cs typeface="Arial" panose="020B0604020202020204" pitchFamily="34" charset="0"/>
              </a:rPr>
              <a:t>The strength of the Vygotsky’s theory include its focus on the importance of social interaction in learning and development, while its limitations include placing less stress on biological influences and emotional factors.</a:t>
            </a:r>
          </a:p>
          <a:p>
            <a:r>
              <a:rPr lang="en-GB" sz="2000" dirty="0">
                <a:latin typeface="Arial" panose="020B0604020202020204" pitchFamily="34" charset="0"/>
                <a:cs typeface="Arial" panose="020B0604020202020204" pitchFamily="34" charset="0"/>
              </a:rPr>
              <a:t>Overall, the key message is that young carers like Jenny need the right support systems to reduce their responsibilities. </a:t>
            </a:r>
          </a:p>
        </p:txBody>
      </p:sp>
    </p:spTree>
    <p:extLst>
      <p:ext uri="{BB962C8B-B14F-4D97-AF65-F5344CB8AC3E}">
        <p14:creationId xmlns:p14="http://schemas.microsoft.com/office/powerpoint/2010/main" val="712149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583018" y="-346814"/>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583018" y="978749"/>
            <a:ext cx="10515600" cy="4351338"/>
          </a:xfrm>
        </p:spPr>
        <p:txBody>
          <a:bodyPr>
            <a:noAutofit/>
          </a:bodyPr>
          <a:lstStyle/>
          <a:p>
            <a:pPr marL="0" indent="0">
              <a:buNone/>
            </a:pPr>
            <a:r>
              <a:rPr lang="en-GB" sz="2000" dirty="0">
                <a:latin typeface="Arial" panose="020B0604020202020204" pitchFamily="34" charset="0"/>
                <a:cs typeface="Arial" panose="020B0604020202020204" pitchFamily="34" charset="0"/>
              </a:rPr>
              <a:t>McLeod, S. (2025). </a:t>
            </a:r>
            <a:r>
              <a:rPr lang="en-GB" sz="2000" i="1" dirty="0">
                <a:latin typeface="Arial" panose="020B0604020202020204" pitchFamily="34" charset="0"/>
                <a:cs typeface="Arial" panose="020B0604020202020204" pitchFamily="34" charset="0"/>
              </a:rPr>
              <a:t>Vygotsky’s sociocultural theory of cognitive development</a:t>
            </a:r>
            <a:r>
              <a:rPr lang="en-GB" sz="2000" dirty="0">
                <a:latin typeface="Arial" panose="020B0604020202020204" pitchFamily="34" charset="0"/>
                <a:cs typeface="Arial" panose="020B0604020202020204" pitchFamily="34" charset="0"/>
              </a:rPr>
              <a:t>. [online] Simply Psychology. Available at: https://www.simplypsychology.org/vygotsky.html.</a:t>
            </a:r>
          </a:p>
          <a:p>
            <a:pPr marL="0" indent="0">
              <a:buNone/>
            </a:pPr>
            <a:r>
              <a:rPr lang="en-GB" sz="2000" dirty="0">
                <a:latin typeface="Arial" panose="020B0604020202020204" pitchFamily="34" charset="0"/>
                <a:cs typeface="Arial" panose="020B0604020202020204" pitchFamily="34" charset="0"/>
              </a:rPr>
              <a:t>Staff, T. (2023). </a:t>
            </a:r>
            <a:r>
              <a:rPr lang="en-GB" sz="2000" i="1" dirty="0">
                <a:latin typeface="Arial" panose="020B0604020202020204" pitchFamily="34" charset="0"/>
                <a:cs typeface="Arial" panose="020B0604020202020204" pitchFamily="34" charset="0"/>
              </a:rPr>
              <a:t>What Is Vygotsky’s Sociocultural Learning Theory? – </a:t>
            </a:r>
            <a:r>
              <a:rPr lang="en-GB" sz="2000" i="1" dirty="0" err="1">
                <a:latin typeface="Arial" panose="020B0604020202020204" pitchFamily="34" charset="0"/>
                <a:cs typeface="Arial" panose="020B0604020202020204" pitchFamily="34" charset="0"/>
              </a:rPr>
              <a:t>TeachThought</a:t>
            </a:r>
            <a:r>
              <a:rPr lang="en-GB" sz="2000" dirty="0">
                <a:latin typeface="Arial" panose="020B0604020202020204" pitchFamily="34" charset="0"/>
                <a:cs typeface="Arial" panose="020B0604020202020204" pitchFamily="34" charset="0"/>
              </a:rPr>
              <a:t>. [online] </a:t>
            </a:r>
            <a:r>
              <a:rPr lang="en-GB" sz="2000" dirty="0" err="1">
                <a:latin typeface="Arial" panose="020B0604020202020204" pitchFamily="34" charset="0"/>
                <a:cs typeface="Arial" panose="020B0604020202020204" pitchFamily="34" charset="0"/>
              </a:rPr>
              <a:t>TeachThought</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https://www.teachthought.com/learning-posts/what-is-vygotskys-sociocultural-learning-theory/</a:t>
            </a:r>
            <a:r>
              <a:rPr lang="en-GB" sz="2000" dirty="0">
                <a:latin typeface="Arial" panose="020B0604020202020204" pitchFamily="34" charset="0"/>
                <a:cs typeface="Arial" panose="020B0604020202020204" pitchFamily="34" charset="0"/>
              </a:rPr>
              <a:t>.</a:t>
            </a:r>
          </a:p>
          <a:p>
            <a:pPr marL="0" indent="0">
              <a:buNone/>
            </a:pPr>
            <a:r>
              <a:rPr lang="en-GB" sz="2000" dirty="0" err="1">
                <a:latin typeface="Arial" panose="020B0604020202020204" pitchFamily="34" charset="0"/>
                <a:cs typeface="Arial" panose="020B0604020202020204" pitchFamily="34" charset="0"/>
              </a:rPr>
              <a:t>Celinska</a:t>
            </a:r>
            <a:r>
              <a:rPr lang="en-GB" sz="2000" dirty="0">
                <a:latin typeface="Arial" panose="020B0604020202020204" pitchFamily="34" charset="0"/>
                <a:cs typeface="Arial" panose="020B0604020202020204" pitchFamily="34" charset="0"/>
              </a:rPr>
              <a:t>, A. (2025). </a:t>
            </a:r>
            <a:r>
              <a:rPr lang="en-GB" sz="2000" i="1" dirty="0">
                <a:latin typeface="Arial" panose="020B0604020202020204" pitchFamily="34" charset="0"/>
                <a:cs typeface="Arial" panose="020B0604020202020204" pitchFamily="34" charset="0"/>
              </a:rPr>
              <a:t>An Introduction to Lev Vygotsky</a:t>
            </a:r>
            <a:r>
              <a:rPr lang="en-GB" sz="2000" dirty="0">
                <a:latin typeface="Arial" panose="020B0604020202020204" pitchFamily="34" charset="0"/>
                <a:cs typeface="Arial" panose="020B0604020202020204" pitchFamily="34" charset="0"/>
              </a:rPr>
              <a:t>. [online] Thevoiceofearlychildhood.com. Available at: </a:t>
            </a:r>
            <a:r>
              <a:rPr lang="en-GB" sz="2000" dirty="0">
                <a:latin typeface="Arial" panose="020B0604020202020204" pitchFamily="34" charset="0"/>
                <a:cs typeface="Arial" panose="020B0604020202020204" pitchFamily="34" charset="0"/>
                <a:hlinkClick r:id="rId4"/>
              </a:rPr>
              <a:t>https://thevoiceofearlychildhood.com/introduction-lev-vygotsky/</a:t>
            </a:r>
            <a:r>
              <a:rPr lang="en-GB" sz="2000" dirty="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Vygotsky, L.S. (1978) Mind in society: The development of higher psychological processes. Edited by M. Cole, V. John-Steiner, S. Scribner and E. </a:t>
            </a:r>
            <a:r>
              <a:rPr lang="en-GB" sz="2000" dirty="0" err="1">
                <a:latin typeface="Arial" panose="020B0604020202020204" pitchFamily="34" charset="0"/>
                <a:cs typeface="Arial" panose="020B0604020202020204" pitchFamily="34" charset="0"/>
              </a:rPr>
              <a:t>Souberman</a:t>
            </a:r>
            <a:r>
              <a:rPr lang="en-GB" sz="2000" dirty="0">
                <a:latin typeface="Arial" panose="020B0604020202020204" pitchFamily="34" charset="0"/>
                <a:cs typeface="Arial" panose="020B0604020202020204" pitchFamily="34" charset="0"/>
              </a:rPr>
              <a:t>. Cambridge, MA: Harvard University Press.</a:t>
            </a:r>
          </a:p>
          <a:p>
            <a:pPr marL="0" indent="0">
              <a:buNone/>
            </a:pPr>
            <a:r>
              <a:rPr lang="en-GB" sz="2000" dirty="0">
                <a:latin typeface="Arial" panose="020B0604020202020204" pitchFamily="34" charset="0"/>
                <a:cs typeface="Arial" panose="020B0604020202020204" pitchFamily="34" charset="0"/>
              </a:rPr>
              <a:t>AND, C. (2026). </a:t>
            </a:r>
            <a:r>
              <a:rPr lang="en-GB" sz="2000" i="1" dirty="0">
                <a:latin typeface="Arial" panose="020B0604020202020204" pitchFamily="34" charset="0"/>
                <a:cs typeface="Arial" panose="020B0604020202020204" pitchFamily="34" charset="0"/>
              </a:rPr>
              <a:t>PSYCHSTORY</a:t>
            </a:r>
            <a:r>
              <a:rPr lang="en-GB" sz="2000" dirty="0">
                <a:latin typeface="Arial" panose="020B0604020202020204" pitchFamily="34" charset="0"/>
                <a:cs typeface="Arial" panose="020B0604020202020204" pitchFamily="34" charset="0"/>
              </a:rPr>
              <a:t>. [online] PSYCHSTORY. Available at: </a:t>
            </a:r>
            <a:r>
              <a:rPr lang="en-GB" sz="2000" dirty="0">
                <a:latin typeface="Arial" panose="020B0604020202020204" pitchFamily="34" charset="0"/>
                <a:cs typeface="Arial" panose="020B0604020202020204" pitchFamily="34" charset="0"/>
                <a:hlinkClick r:id="rId5"/>
              </a:rPr>
              <a:t>https://www.psychstory.co.uk/cognition-and-thinking/vygotsky</a:t>
            </a:r>
            <a:r>
              <a:rPr lang="en-GB" sz="2000" dirty="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Cherry, K. (2024). </a:t>
            </a:r>
            <a:r>
              <a:rPr lang="en-GB" sz="2000" i="1" dirty="0">
                <a:latin typeface="Arial" panose="020B0604020202020204" pitchFamily="34" charset="0"/>
                <a:cs typeface="Arial" panose="020B0604020202020204" pitchFamily="34" charset="0"/>
              </a:rPr>
              <a:t>What Is Sociocultural Theory?</a:t>
            </a:r>
            <a:r>
              <a:rPr lang="en-GB" sz="2000" dirty="0">
                <a:latin typeface="Arial" panose="020B0604020202020204" pitchFamily="34" charset="0"/>
                <a:cs typeface="Arial" panose="020B0604020202020204" pitchFamily="34" charset="0"/>
              </a:rPr>
              <a:t> [online] </a:t>
            </a:r>
            <a:r>
              <a:rPr lang="en-GB" sz="2000" dirty="0" err="1">
                <a:latin typeface="Arial" panose="020B0604020202020204" pitchFamily="34" charset="0"/>
                <a:cs typeface="Arial" panose="020B0604020202020204" pitchFamily="34" charset="0"/>
              </a:rPr>
              <a:t>Verywell</a:t>
            </a:r>
            <a:r>
              <a:rPr lang="en-GB" sz="2000" dirty="0">
                <a:latin typeface="Arial" panose="020B0604020202020204" pitchFamily="34" charset="0"/>
                <a:cs typeface="Arial" panose="020B0604020202020204" pitchFamily="34" charset="0"/>
              </a:rPr>
              <a:t> Mind. Available at: https://www.verywellmind.com/what-is-sociocultural-theory-2795088.</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1040</TotalTime>
  <Words>1321</Words>
  <Application>Microsoft Office PowerPoint</Application>
  <PresentationFormat>Widescreen</PresentationFormat>
  <Paragraphs>81</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  Student name: Kizzy Owusuwa Poku Student number: 2431278  Lecturer’s name: Peace Ukachukwu Module title/code: (LCHS4010 – Psychology in Health and Social Care) </vt:lpstr>
      <vt:lpstr>Introduction </vt:lpstr>
      <vt:lpstr>How does the theory link with Jenny’s situation and needs? </vt:lpstr>
      <vt:lpstr>Vygotsky’s Sociocultural Development</vt:lpstr>
      <vt:lpstr>What strategies / interventions would you propose to help Jenny in her current situation? </vt:lpstr>
      <vt:lpstr>How might biological and environmental factors be influencing Jenny’s psychological development?  </vt:lpstr>
      <vt:lpstr>What are the strengths of my chosen theory?</vt:lpstr>
      <vt:lpstr>What are weaknesses of my chosen theory?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Kizzy Owusuwa Poku (2431278)</cp:lastModifiedBy>
  <cp:revision>49</cp:revision>
  <dcterms:created xsi:type="dcterms:W3CDTF">2025-10-14T20:52:47Z</dcterms:created>
  <dcterms:modified xsi:type="dcterms:W3CDTF">2026-03-15T09:20:01Z</dcterms:modified>
</cp:coreProperties>
</file>