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62" r:id="rId8"/>
    <p:sldId id="263" r:id="rId9"/>
    <p:sldId id="272" r:id="rId10"/>
    <p:sldId id="264" r:id="rId11"/>
    <p:sldId id="265" r:id="rId12"/>
    <p:sldId id="266" r:id="rId13"/>
    <p:sldId id="267" r:id="rId14"/>
    <p:sldId id="269" r:id="rId15"/>
    <p:sldId id="270" r:id="rId16"/>
    <p:sldId id="271" r:id="rId17"/>
    <p:sldId id="273" r:id="rId18"/>
    <p:sldId id="274" r:id="rId19"/>
  </p:sldIdLst>
  <p:sldSz cx="12192000" cy="6858000"/>
  <p:notesSz cx="6889750"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379"/>
    <a:srgbClr val="C58DB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6/8/2018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6/8/2018</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8.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8.xml"/><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openxmlformats.org/officeDocument/2006/relationships/hyperlink" Target="https://gov.wales/docs/dsjlg/publications/150623-guide-to-the-fg-act-en.pdf" TargetMode="External"/><Relationship Id="rId3" Type="http://schemas.openxmlformats.org/officeDocument/2006/relationships/hyperlink" Target="https://www.rctcbc.gov.uk/EN/Newsroom/PressReleases/2018/May/RecyclingCompetitionWinnerAnnounced.aspx" TargetMode="External"/><Relationship Id="rId7" Type="http://schemas.openxmlformats.org/officeDocument/2006/relationships/hyperlink" Target="https://gov.wales/docs/dcells/publications/150225-successful-futures-en.pdf" TargetMode="External"/><Relationship Id="rId2" Type="http://schemas.openxmlformats.org/officeDocument/2006/relationships/hyperlink" Target="https://www.rctcbc.gov.uk/EN/Newsroom/PressReleases/2017/July/PupilsrewardedfortheirEggcellentrecyclingeffort.aspx" TargetMode="External"/><Relationship Id="rId1" Type="http://schemas.openxmlformats.org/officeDocument/2006/relationships/slideLayout" Target="../slideLayouts/slideLayout6.xml"/><Relationship Id="rId6" Type="http://schemas.openxmlformats.org/officeDocument/2006/relationships/hyperlink" Target="https://gov.wales/docs/dsjlg/publications/140218-wales-we-want-en.pdf" TargetMode="External"/><Relationship Id="rId5" Type="http://schemas.openxmlformats.org/officeDocument/2006/relationships/hyperlink" Target="https://sizeofwales.org.uk/our_campaigns/gogreenday2018/" TargetMode="External"/><Relationship Id="rId4" Type="http://schemas.openxmlformats.org/officeDocument/2006/relationships/hyperlink" Target="https://www.schoolguide.co.uk/schools/caradog-primary-school-aberdare" TargetMode="External"/><Relationship Id="rId9" Type="http://schemas.openxmlformats.org/officeDocument/2006/relationships/hyperlink" Target="https://wearitwild.wwf.org.uk/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E4249-8AE8-4050-93F4-F02CA4D49076}"/>
              </a:ext>
            </a:extLst>
          </p:cNvPr>
          <p:cNvSpPr>
            <a:spLocks noGrp="1"/>
          </p:cNvSpPr>
          <p:nvPr>
            <p:ph type="ctrTitle"/>
          </p:nvPr>
        </p:nvSpPr>
        <p:spPr/>
        <p:txBody>
          <a:bodyPr/>
          <a:lstStyle/>
          <a:p>
            <a:r>
              <a:rPr lang="en-GB" dirty="0"/>
              <a:t>SJEQ7004</a:t>
            </a:r>
            <a:br>
              <a:rPr lang="en-GB" dirty="0"/>
            </a:br>
            <a:r>
              <a:rPr lang="en-GB" dirty="0"/>
              <a:t>Sustainable Communities</a:t>
            </a:r>
          </a:p>
        </p:txBody>
      </p:sp>
      <p:sp>
        <p:nvSpPr>
          <p:cNvPr id="3" name="Subtitle 2">
            <a:extLst>
              <a:ext uri="{FF2B5EF4-FFF2-40B4-BE49-F238E27FC236}">
                <a16:creationId xmlns:a16="http://schemas.microsoft.com/office/drawing/2014/main" id="{BAC8E221-8052-4CA2-8EEC-8C78F0F5DA85}"/>
              </a:ext>
            </a:extLst>
          </p:cNvPr>
          <p:cNvSpPr>
            <a:spLocks noGrp="1"/>
          </p:cNvSpPr>
          <p:nvPr>
            <p:ph type="subTitle" idx="1"/>
          </p:nvPr>
        </p:nvSpPr>
        <p:spPr/>
        <p:txBody>
          <a:bodyPr/>
          <a:lstStyle/>
          <a:p>
            <a:r>
              <a:rPr lang="en-GB" dirty="0"/>
              <a:t>Anna Murphy					1303267</a:t>
            </a:r>
          </a:p>
        </p:txBody>
      </p:sp>
      <p:sp>
        <p:nvSpPr>
          <p:cNvPr id="4" name="TextBox 3">
            <a:extLst>
              <a:ext uri="{FF2B5EF4-FFF2-40B4-BE49-F238E27FC236}">
                <a16:creationId xmlns:a16="http://schemas.microsoft.com/office/drawing/2014/main" id="{F6A38A36-D644-44A5-966A-86D1024D5E97}"/>
              </a:ext>
            </a:extLst>
          </p:cNvPr>
          <p:cNvSpPr txBox="1"/>
          <p:nvPr/>
        </p:nvSpPr>
        <p:spPr>
          <a:xfrm>
            <a:off x="9409043" y="1007165"/>
            <a:ext cx="2597427" cy="4524315"/>
          </a:xfrm>
          <a:prstGeom prst="rect">
            <a:avLst/>
          </a:prstGeom>
          <a:noFill/>
        </p:spPr>
        <p:txBody>
          <a:bodyPr wrap="square" rtlCol="0">
            <a:spAutoFit/>
          </a:bodyPr>
          <a:lstStyle/>
          <a:p>
            <a:r>
              <a:rPr lang="en-GB" dirty="0"/>
              <a:t>Question:</a:t>
            </a:r>
          </a:p>
          <a:p>
            <a:endParaRPr lang="en-GB" dirty="0"/>
          </a:p>
          <a:p>
            <a:r>
              <a:rPr lang="en-GB" dirty="0"/>
              <a:t>Consider an area of inclusive practice (related to your interest, practice, pathway) and critically evaluate how the Well Being of Future Generations (Wales) Act 2015 may promote a more “sustainable and equal community”.  You may wish to choose between 2 – 3 of the Wellbeing Goals outlined to focus on.</a:t>
            </a:r>
          </a:p>
        </p:txBody>
      </p:sp>
    </p:spTree>
    <p:extLst>
      <p:ext uri="{BB962C8B-B14F-4D97-AF65-F5344CB8AC3E}">
        <p14:creationId xmlns:p14="http://schemas.microsoft.com/office/powerpoint/2010/main" val="881579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7C5F7-5FA3-4CEC-9B49-EAD947DC1BAE}"/>
              </a:ext>
            </a:extLst>
          </p:cNvPr>
          <p:cNvSpPr>
            <a:spLocks noGrp="1"/>
          </p:cNvSpPr>
          <p:nvPr>
            <p:ph type="title"/>
          </p:nvPr>
        </p:nvSpPr>
        <p:spPr>
          <a:xfrm>
            <a:off x="3867912" y="1298448"/>
            <a:ext cx="7315200" cy="1064924"/>
          </a:xfrm>
        </p:spPr>
        <p:txBody>
          <a:bodyPr>
            <a:normAutofit/>
          </a:bodyPr>
          <a:lstStyle/>
          <a:p>
            <a:r>
              <a:rPr lang="en-GB" sz="5400" dirty="0"/>
              <a:t>Background Information</a:t>
            </a:r>
          </a:p>
        </p:txBody>
      </p:sp>
      <p:sp>
        <p:nvSpPr>
          <p:cNvPr id="3" name="Text Placeholder 2">
            <a:extLst>
              <a:ext uri="{FF2B5EF4-FFF2-40B4-BE49-F238E27FC236}">
                <a16:creationId xmlns:a16="http://schemas.microsoft.com/office/drawing/2014/main" id="{A410472B-9789-4BC9-8B54-3206C3CB7774}"/>
              </a:ext>
            </a:extLst>
          </p:cNvPr>
          <p:cNvSpPr>
            <a:spLocks noGrp="1"/>
          </p:cNvSpPr>
          <p:nvPr>
            <p:ph type="body" idx="1"/>
          </p:nvPr>
        </p:nvSpPr>
        <p:spPr>
          <a:xfrm>
            <a:off x="3886200" y="2785403"/>
            <a:ext cx="7315200" cy="2801581"/>
          </a:xfrm>
        </p:spPr>
        <p:txBody>
          <a:bodyPr/>
          <a:lstStyle/>
          <a:p>
            <a:pPr marL="342900" indent="-342900">
              <a:buFont typeface="Arial" panose="020B0604020202020204" pitchFamily="34" charset="0"/>
              <a:buChar char="•"/>
            </a:pPr>
            <a:r>
              <a:rPr lang="en-GB" dirty="0"/>
              <a:t>Work in a primary school in South Wales Valleys town</a:t>
            </a:r>
          </a:p>
          <a:p>
            <a:pPr marL="342900" indent="-342900">
              <a:buFont typeface="Arial" panose="020B0604020202020204" pitchFamily="34" charset="0"/>
              <a:buChar char="•"/>
            </a:pPr>
            <a:r>
              <a:rPr lang="en-GB" dirty="0"/>
              <a:t>Small mining town with a close community surrounding</a:t>
            </a:r>
          </a:p>
          <a:p>
            <a:pPr marL="342900" indent="-342900">
              <a:buFont typeface="Arial" panose="020B0604020202020204" pitchFamily="34" charset="0"/>
              <a:buChar char="•"/>
            </a:pPr>
            <a:r>
              <a:rPr lang="en-GB" dirty="0"/>
              <a:t>School has around 200 pupils</a:t>
            </a:r>
          </a:p>
          <a:p>
            <a:pPr marL="342900" indent="-342900">
              <a:buFont typeface="Arial" panose="020B0604020202020204" pitchFamily="34" charset="0"/>
              <a:buChar char="•"/>
            </a:pPr>
            <a:r>
              <a:rPr lang="en-GB" dirty="0"/>
              <a:t>2 Learning Support classes</a:t>
            </a:r>
          </a:p>
          <a:p>
            <a:pPr marL="342900" indent="-342900">
              <a:buFont typeface="Arial" panose="020B0604020202020204" pitchFamily="34" charset="0"/>
              <a:buChar char="•"/>
            </a:pPr>
            <a:r>
              <a:rPr lang="en-GB" dirty="0"/>
              <a:t>Third of pupils receive free school meals</a:t>
            </a:r>
          </a:p>
          <a:p>
            <a:pPr marL="342900" indent="-342900">
              <a:buFont typeface="Arial" panose="020B0604020202020204" pitchFamily="34" charset="0"/>
              <a:buChar char="•"/>
            </a:pPr>
            <a:r>
              <a:rPr lang="en-GB" dirty="0"/>
              <a:t>Taught in English but the Welsh language is encouraged</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7F624B71-8965-4AED-BD7E-43B40FB59C0E}"/>
              </a:ext>
            </a:extLst>
          </p:cNvPr>
          <p:cNvSpPr txBox="1"/>
          <p:nvPr/>
        </p:nvSpPr>
        <p:spPr>
          <a:xfrm>
            <a:off x="145774" y="1033670"/>
            <a:ext cx="3114261" cy="369332"/>
          </a:xfrm>
          <a:prstGeom prst="rect">
            <a:avLst/>
          </a:prstGeom>
          <a:noFill/>
        </p:spPr>
        <p:txBody>
          <a:bodyPr wrap="square" rtlCol="0">
            <a:spAutoFit/>
          </a:bodyPr>
          <a:lstStyle/>
          <a:p>
            <a:endParaRPr lang="en-GB" dirty="0"/>
          </a:p>
        </p:txBody>
      </p:sp>
      <p:pic>
        <p:nvPicPr>
          <p:cNvPr id="6" name="Picture 5">
            <a:extLst>
              <a:ext uri="{FF2B5EF4-FFF2-40B4-BE49-F238E27FC236}">
                <a16:creationId xmlns:a16="http://schemas.microsoft.com/office/drawing/2014/main" id="{39AB5E97-6C4F-4554-AC0F-2A860BE7AF03}"/>
              </a:ext>
            </a:extLst>
          </p:cNvPr>
          <p:cNvPicPr>
            <a:picLocks noChangeAspect="1"/>
          </p:cNvPicPr>
          <p:nvPr/>
        </p:nvPicPr>
        <p:blipFill rotWithShape="1">
          <a:blip r:embed="rId2"/>
          <a:srcRect l="16076" t="4277" r="13570" b="8807"/>
          <a:stretch/>
        </p:blipFill>
        <p:spPr>
          <a:xfrm>
            <a:off x="0" y="1152343"/>
            <a:ext cx="3446585" cy="4553314"/>
          </a:xfrm>
          <a:prstGeom prst="rect">
            <a:avLst/>
          </a:prstGeom>
        </p:spPr>
      </p:pic>
      <p:sp>
        <p:nvSpPr>
          <p:cNvPr id="5" name="TextBox 4">
            <a:extLst>
              <a:ext uri="{FF2B5EF4-FFF2-40B4-BE49-F238E27FC236}">
                <a16:creationId xmlns:a16="http://schemas.microsoft.com/office/drawing/2014/main" id="{7A49ED74-6402-4A8D-A41E-E93C1D332D6C}"/>
              </a:ext>
            </a:extLst>
          </p:cNvPr>
          <p:cNvSpPr txBox="1"/>
          <p:nvPr/>
        </p:nvSpPr>
        <p:spPr>
          <a:xfrm>
            <a:off x="9819860" y="6268278"/>
            <a:ext cx="1775791" cy="276999"/>
          </a:xfrm>
          <a:prstGeom prst="rect">
            <a:avLst/>
          </a:prstGeom>
          <a:noFill/>
        </p:spPr>
        <p:txBody>
          <a:bodyPr wrap="square" rtlCol="0">
            <a:spAutoFit/>
          </a:bodyPr>
          <a:lstStyle/>
          <a:p>
            <a:r>
              <a:rPr lang="en-GB" sz="1200" dirty="0"/>
              <a:t>Schoolsguide.co.uk, 2017</a:t>
            </a:r>
          </a:p>
        </p:txBody>
      </p:sp>
    </p:spTree>
    <p:extLst>
      <p:ext uri="{BB962C8B-B14F-4D97-AF65-F5344CB8AC3E}">
        <p14:creationId xmlns:p14="http://schemas.microsoft.com/office/powerpoint/2010/main" val="3664516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4E61B-E751-4ACB-A841-84023C6AB11E}"/>
              </a:ext>
            </a:extLst>
          </p:cNvPr>
          <p:cNvSpPr>
            <a:spLocks noGrp="1"/>
          </p:cNvSpPr>
          <p:nvPr>
            <p:ph type="title"/>
          </p:nvPr>
        </p:nvSpPr>
        <p:spPr/>
        <p:txBody>
          <a:bodyPr/>
          <a:lstStyle/>
          <a:p>
            <a:r>
              <a:rPr lang="en-GB" dirty="0"/>
              <a:t>The Wellbeing of Future Generations (Wales) Act 2015</a:t>
            </a:r>
          </a:p>
        </p:txBody>
      </p:sp>
      <p:pic>
        <p:nvPicPr>
          <p:cNvPr id="4" name="Content Placeholder 3" descr="Image result for wellbeing of future generations act">
            <a:extLst>
              <a:ext uri="{FF2B5EF4-FFF2-40B4-BE49-F238E27FC236}">
                <a16:creationId xmlns:a16="http://schemas.microsoft.com/office/drawing/2014/main" id="{24639C4C-F519-47A2-AC55-86D6BC5EFFC8}"/>
              </a:ext>
            </a:extLst>
          </p:cNvPr>
          <p:cNvPicPr>
            <a:picLocks noGrp="1"/>
          </p:cNvPicPr>
          <p:nvPr>
            <p:ph idx="1"/>
          </p:nvPr>
        </p:nvPicPr>
        <p:blipFill rotWithShape="1">
          <a:blip r:embed="rId2">
            <a:extLst>
              <a:ext uri="{28A0092B-C50C-407E-A947-70E740481C1C}">
                <a14:useLocalDpi xmlns:a14="http://schemas.microsoft.com/office/drawing/2010/main" val="0"/>
              </a:ext>
            </a:extLst>
          </a:blip>
          <a:srcRect l="14769" t="13701" r="14057" b="15480"/>
          <a:stretch/>
        </p:blipFill>
        <p:spPr bwMode="auto">
          <a:xfrm>
            <a:off x="4952865" y="863600"/>
            <a:ext cx="5146946" cy="5121275"/>
          </a:xfrm>
          <a:prstGeom prst="rect">
            <a:avLst/>
          </a:prstGeom>
          <a:noFill/>
          <a:ln>
            <a:noFill/>
          </a:ln>
          <a:extLst>
            <a:ext uri="{53640926-AAD7-44D8-BBD7-CCE9431645EC}">
              <a14:shadowObscured xmlns:a14="http://schemas.microsoft.com/office/drawing/2010/main"/>
            </a:ext>
          </a:extLst>
        </p:spPr>
      </p:pic>
      <p:cxnSp>
        <p:nvCxnSpPr>
          <p:cNvPr id="6" name="Straight Arrow Connector 5">
            <a:extLst>
              <a:ext uri="{FF2B5EF4-FFF2-40B4-BE49-F238E27FC236}">
                <a16:creationId xmlns:a16="http://schemas.microsoft.com/office/drawing/2014/main" id="{37577F9A-0A68-4DC3-B613-951E5931A016}"/>
              </a:ext>
            </a:extLst>
          </p:cNvPr>
          <p:cNvCxnSpPr>
            <a:cxnSpLocks/>
          </p:cNvCxnSpPr>
          <p:nvPr/>
        </p:nvCxnSpPr>
        <p:spPr>
          <a:xfrm flipH="1">
            <a:off x="9909177" y="873125"/>
            <a:ext cx="947531" cy="130023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24E25C4-1F36-4CDC-9B5D-6BE9F19C0DEF}"/>
              </a:ext>
            </a:extLst>
          </p:cNvPr>
          <p:cNvSpPr txBox="1"/>
          <p:nvPr/>
        </p:nvSpPr>
        <p:spPr>
          <a:xfrm>
            <a:off x="9909177" y="406177"/>
            <a:ext cx="1895061" cy="369332"/>
          </a:xfrm>
          <a:prstGeom prst="rect">
            <a:avLst/>
          </a:prstGeom>
          <a:noFill/>
        </p:spPr>
        <p:txBody>
          <a:bodyPr wrap="square" rtlCol="0">
            <a:spAutoFit/>
          </a:bodyPr>
          <a:lstStyle/>
          <a:p>
            <a:r>
              <a:rPr lang="en-GB" dirty="0"/>
              <a:t>7 Wellbeing Goals</a:t>
            </a:r>
          </a:p>
        </p:txBody>
      </p:sp>
      <p:cxnSp>
        <p:nvCxnSpPr>
          <p:cNvPr id="11" name="Straight Arrow Connector 10">
            <a:extLst>
              <a:ext uri="{FF2B5EF4-FFF2-40B4-BE49-F238E27FC236}">
                <a16:creationId xmlns:a16="http://schemas.microsoft.com/office/drawing/2014/main" id="{9583DFA7-E352-4063-A779-1FB433CA573E}"/>
              </a:ext>
            </a:extLst>
          </p:cNvPr>
          <p:cNvCxnSpPr>
            <a:cxnSpLocks/>
          </p:cNvCxnSpPr>
          <p:nvPr/>
        </p:nvCxnSpPr>
        <p:spPr>
          <a:xfrm>
            <a:off x="4465983" y="1123837"/>
            <a:ext cx="592900" cy="168302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CFD1AD6-E5B5-495B-9A15-66D6AE65979D}"/>
              </a:ext>
            </a:extLst>
          </p:cNvPr>
          <p:cNvCxnSpPr/>
          <p:nvPr/>
        </p:nvCxnSpPr>
        <p:spPr>
          <a:xfrm>
            <a:off x="4465983" y="1123837"/>
            <a:ext cx="1364974" cy="39940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A070FDEA-FF55-4D7B-8DC2-8FDE5C3A7DB0}"/>
              </a:ext>
            </a:extLst>
          </p:cNvPr>
          <p:cNvSpPr txBox="1"/>
          <p:nvPr/>
        </p:nvSpPr>
        <p:spPr>
          <a:xfrm>
            <a:off x="3687283" y="496389"/>
            <a:ext cx="1895061" cy="646331"/>
          </a:xfrm>
          <a:prstGeom prst="rect">
            <a:avLst/>
          </a:prstGeom>
          <a:noFill/>
        </p:spPr>
        <p:txBody>
          <a:bodyPr wrap="square" rtlCol="0">
            <a:spAutoFit/>
          </a:bodyPr>
          <a:lstStyle/>
          <a:p>
            <a:r>
              <a:rPr lang="en-GB" dirty="0"/>
              <a:t>Concentrating on these two</a:t>
            </a:r>
          </a:p>
        </p:txBody>
      </p:sp>
      <p:sp>
        <p:nvSpPr>
          <p:cNvPr id="3" name="TextBox 2">
            <a:extLst>
              <a:ext uri="{FF2B5EF4-FFF2-40B4-BE49-F238E27FC236}">
                <a16:creationId xmlns:a16="http://schemas.microsoft.com/office/drawing/2014/main" id="{7F0F49F4-BD5A-456A-B565-F8153512A04B}"/>
              </a:ext>
            </a:extLst>
          </p:cNvPr>
          <p:cNvSpPr txBox="1"/>
          <p:nvPr/>
        </p:nvSpPr>
        <p:spPr>
          <a:xfrm>
            <a:off x="9303025" y="6313323"/>
            <a:ext cx="2501213" cy="276999"/>
          </a:xfrm>
          <a:prstGeom prst="rect">
            <a:avLst/>
          </a:prstGeom>
          <a:noFill/>
        </p:spPr>
        <p:txBody>
          <a:bodyPr wrap="square" rtlCol="0">
            <a:spAutoFit/>
          </a:bodyPr>
          <a:lstStyle/>
          <a:p>
            <a:r>
              <a:rPr lang="en-GB" sz="1200" dirty="0"/>
              <a:t>Welsh Assembly Government, 2015</a:t>
            </a:r>
          </a:p>
        </p:txBody>
      </p:sp>
    </p:spTree>
    <p:extLst>
      <p:ext uri="{BB962C8B-B14F-4D97-AF65-F5344CB8AC3E}">
        <p14:creationId xmlns:p14="http://schemas.microsoft.com/office/powerpoint/2010/main" val="1890942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8A047-1C54-4F94-9900-E836DE02D918}"/>
              </a:ext>
            </a:extLst>
          </p:cNvPr>
          <p:cNvSpPr>
            <a:spLocks noGrp="1"/>
          </p:cNvSpPr>
          <p:nvPr>
            <p:ph type="title"/>
          </p:nvPr>
        </p:nvSpPr>
        <p:spPr/>
        <p:txBody>
          <a:bodyPr/>
          <a:lstStyle/>
          <a:p>
            <a:r>
              <a:rPr lang="en-GB" dirty="0"/>
              <a:t>The Wellbeing of Future Generations (Wales) Act 2015</a:t>
            </a:r>
          </a:p>
        </p:txBody>
      </p:sp>
      <p:sp>
        <p:nvSpPr>
          <p:cNvPr id="3" name="Content Placeholder 2">
            <a:extLst>
              <a:ext uri="{FF2B5EF4-FFF2-40B4-BE49-F238E27FC236}">
                <a16:creationId xmlns:a16="http://schemas.microsoft.com/office/drawing/2014/main" id="{4EF8C9C3-D62F-4275-942D-4403005359F6}"/>
              </a:ext>
            </a:extLst>
          </p:cNvPr>
          <p:cNvSpPr>
            <a:spLocks noGrp="1"/>
          </p:cNvSpPr>
          <p:nvPr>
            <p:ph sz="half" idx="1"/>
          </p:nvPr>
        </p:nvSpPr>
        <p:spPr>
          <a:xfrm>
            <a:off x="3867912" y="868680"/>
            <a:ext cx="3474720" cy="5120640"/>
          </a:xfrm>
        </p:spPr>
        <p:txBody>
          <a:bodyPr/>
          <a:lstStyle/>
          <a:p>
            <a:r>
              <a:rPr lang="en-GB" dirty="0"/>
              <a:t>Goal One:</a:t>
            </a:r>
          </a:p>
          <a:p>
            <a:pPr marL="0" indent="0">
              <a:buNone/>
            </a:pPr>
            <a:endParaRPr lang="en-GB" dirty="0"/>
          </a:p>
          <a:p>
            <a:pPr marL="0" indent="0">
              <a:buNone/>
            </a:pPr>
            <a:r>
              <a:rPr lang="en-GB" b="1" dirty="0"/>
              <a:t>A Globally Responsible Wales</a:t>
            </a:r>
            <a:endParaRPr lang="en-GB" dirty="0"/>
          </a:p>
          <a:p>
            <a:pPr marL="0" indent="0">
              <a:buNone/>
            </a:pPr>
            <a:endParaRPr lang="en-GB" b="1" dirty="0"/>
          </a:p>
          <a:p>
            <a:pPr marL="0" indent="0">
              <a:buNone/>
            </a:pPr>
            <a:endParaRPr lang="en-GB" dirty="0"/>
          </a:p>
          <a:p>
            <a:pPr marL="0" indent="0">
              <a:buNone/>
            </a:pPr>
            <a:r>
              <a:rPr lang="en-GB" dirty="0"/>
              <a:t>“A nation which, when doing anything to improve the economic, social, environmental and cultural well-being of Wales, takes account of whether doing such a thing may make a positive contribution to global well-being.”</a:t>
            </a:r>
            <a:endParaRPr lang="en-GB" b="1" dirty="0"/>
          </a:p>
          <a:p>
            <a:pPr marL="0" indent="0">
              <a:buNone/>
            </a:pPr>
            <a:endParaRPr lang="en-GB" dirty="0"/>
          </a:p>
        </p:txBody>
      </p:sp>
      <p:sp>
        <p:nvSpPr>
          <p:cNvPr id="4" name="Content Placeholder 3">
            <a:extLst>
              <a:ext uri="{FF2B5EF4-FFF2-40B4-BE49-F238E27FC236}">
                <a16:creationId xmlns:a16="http://schemas.microsoft.com/office/drawing/2014/main" id="{C82BA277-759F-4077-B14B-EA179EDC5B2E}"/>
              </a:ext>
            </a:extLst>
          </p:cNvPr>
          <p:cNvSpPr>
            <a:spLocks noGrp="1"/>
          </p:cNvSpPr>
          <p:nvPr>
            <p:ph sz="half" idx="2"/>
          </p:nvPr>
        </p:nvSpPr>
        <p:spPr>
          <a:xfrm>
            <a:off x="7818120" y="868680"/>
            <a:ext cx="3474720" cy="5120640"/>
          </a:xfrm>
        </p:spPr>
        <p:txBody>
          <a:bodyPr/>
          <a:lstStyle/>
          <a:p>
            <a:r>
              <a:rPr lang="en-GB" dirty="0"/>
              <a:t>Goal Two:</a:t>
            </a:r>
          </a:p>
          <a:p>
            <a:endParaRPr lang="en-GB" dirty="0"/>
          </a:p>
          <a:p>
            <a:pPr marL="0" indent="0">
              <a:buNone/>
            </a:pPr>
            <a:r>
              <a:rPr lang="en-GB" b="1" dirty="0"/>
              <a:t>A Wales of Vibrant Culture and Thriving Welsh Language</a:t>
            </a:r>
            <a:endParaRPr lang="en-GB" dirty="0"/>
          </a:p>
          <a:p>
            <a:pPr marL="0" indent="0">
              <a:buNone/>
            </a:pPr>
            <a:endParaRPr lang="en-GB" dirty="0"/>
          </a:p>
          <a:p>
            <a:pPr marL="0" indent="0">
              <a:buNone/>
            </a:pPr>
            <a:r>
              <a:rPr lang="en-GB" dirty="0"/>
              <a:t>“A society that promotes and protects culture, heritage and the Welsh language, and which encourages people to participate in the arts, and sports and recreation.”</a:t>
            </a:r>
            <a:endParaRPr lang="en-GB" b="1" dirty="0"/>
          </a:p>
          <a:p>
            <a:pPr marL="0" indent="0">
              <a:buNone/>
            </a:pPr>
            <a:endParaRPr lang="en-GB" b="1" dirty="0"/>
          </a:p>
          <a:p>
            <a:pPr marL="0" indent="0">
              <a:buNone/>
            </a:pPr>
            <a:endParaRPr lang="en-GB" b="1" dirty="0"/>
          </a:p>
          <a:p>
            <a:pPr marL="0" indent="0">
              <a:buNone/>
            </a:pPr>
            <a:endParaRPr lang="en-GB" b="1" dirty="0"/>
          </a:p>
        </p:txBody>
      </p:sp>
      <p:sp>
        <p:nvSpPr>
          <p:cNvPr id="6" name="TextBox 5">
            <a:extLst>
              <a:ext uri="{FF2B5EF4-FFF2-40B4-BE49-F238E27FC236}">
                <a16:creationId xmlns:a16="http://schemas.microsoft.com/office/drawing/2014/main" id="{9D42A39F-B876-449A-B6A8-E5AD52BA74C3}"/>
              </a:ext>
            </a:extLst>
          </p:cNvPr>
          <p:cNvSpPr txBox="1"/>
          <p:nvPr/>
        </p:nvSpPr>
        <p:spPr>
          <a:xfrm>
            <a:off x="9303025" y="6313323"/>
            <a:ext cx="2501213" cy="276999"/>
          </a:xfrm>
          <a:prstGeom prst="rect">
            <a:avLst/>
          </a:prstGeom>
          <a:noFill/>
        </p:spPr>
        <p:txBody>
          <a:bodyPr wrap="square" rtlCol="0">
            <a:spAutoFit/>
          </a:bodyPr>
          <a:lstStyle/>
          <a:p>
            <a:r>
              <a:rPr lang="en-GB" sz="1200" dirty="0"/>
              <a:t>Welsh Assembly Government, 2015</a:t>
            </a:r>
          </a:p>
        </p:txBody>
      </p:sp>
    </p:spTree>
    <p:extLst>
      <p:ext uri="{BB962C8B-B14F-4D97-AF65-F5344CB8AC3E}">
        <p14:creationId xmlns:p14="http://schemas.microsoft.com/office/powerpoint/2010/main" val="1562801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36" name="Rectangle 143">
            <a:extLst>
              <a:ext uri="{FF2B5EF4-FFF2-40B4-BE49-F238E27FC236}">
                <a16:creationId xmlns:a16="http://schemas.microsoft.com/office/drawing/2014/main" id="{47BA6B54-FD0C-4B20-816F-3B6BEEA1D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45">
            <a:extLst>
              <a:ext uri="{FF2B5EF4-FFF2-40B4-BE49-F238E27FC236}">
                <a16:creationId xmlns:a16="http://schemas.microsoft.com/office/drawing/2014/main" id="{CE90C7AB-40E9-481F-980A-EDD19EFF3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8" name="Rectangle 147">
            <a:extLst>
              <a:ext uri="{FF2B5EF4-FFF2-40B4-BE49-F238E27FC236}">
                <a16:creationId xmlns:a16="http://schemas.microsoft.com/office/drawing/2014/main" id="{23ADD3AA-6CC0-4B1A-B4A3-98AD78A1E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497" y="758952"/>
            <a:ext cx="2842930" cy="3191490"/>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wear it wild 2018">
            <a:extLst>
              <a:ext uri="{FF2B5EF4-FFF2-40B4-BE49-F238E27FC236}">
                <a16:creationId xmlns:a16="http://schemas.microsoft.com/office/drawing/2014/main" id="{E15792B8-8547-4D7F-B26C-88E3E3D3EE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62503" y="1516588"/>
            <a:ext cx="2568918" cy="1676218"/>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49">
            <a:extLst>
              <a:ext uri="{FF2B5EF4-FFF2-40B4-BE49-F238E27FC236}">
                <a16:creationId xmlns:a16="http://schemas.microsoft.com/office/drawing/2014/main" id="{A73D5959-733D-49EB-9C7B-0B65AD3B9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1252" y="758952"/>
            <a:ext cx="2396659" cy="1830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51">
            <a:extLst>
              <a:ext uri="{FF2B5EF4-FFF2-40B4-BE49-F238E27FC236}">
                <a16:creationId xmlns:a16="http://schemas.microsoft.com/office/drawing/2014/main" id="{670FE657-E905-4F80-9A98-9FAC75EAC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2153" y="4090151"/>
            <a:ext cx="2836274" cy="199975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Rectangle 153">
            <a:extLst>
              <a:ext uri="{FF2B5EF4-FFF2-40B4-BE49-F238E27FC236}">
                <a16:creationId xmlns:a16="http://schemas.microsoft.com/office/drawing/2014/main" id="{5296173E-160F-42EA-B0C9-8E2804C9A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1252" y="2722807"/>
            <a:ext cx="2396659" cy="3367097"/>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9" name="Content Placeholder 7">
            <a:extLst>
              <a:ext uri="{FF2B5EF4-FFF2-40B4-BE49-F238E27FC236}">
                <a16:creationId xmlns:a16="http://schemas.microsoft.com/office/drawing/2014/main" id="{CCBA521E-6F1B-4195-AA83-AF14B4A72930}"/>
              </a:ext>
            </a:extLst>
          </p:cNvPr>
          <p:cNvPicPr>
            <a:picLocks noChangeAspect="1"/>
          </p:cNvPicPr>
          <p:nvPr/>
        </p:nvPicPr>
        <p:blipFill>
          <a:blip r:embed="rId3"/>
          <a:stretch>
            <a:fillRect/>
          </a:stretch>
        </p:blipFill>
        <p:spPr>
          <a:xfrm>
            <a:off x="9228172" y="3652754"/>
            <a:ext cx="2122819" cy="1507201"/>
          </a:xfrm>
          <a:prstGeom prst="rect">
            <a:avLst/>
          </a:prstGeom>
        </p:spPr>
      </p:pic>
      <p:sp>
        <p:nvSpPr>
          <p:cNvPr id="156" name="Rectangle 155">
            <a:extLst>
              <a:ext uri="{FF2B5EF4-FFF2-40B4-BE49-F238E27FC236}">
                <a16:creationId xmlns:a16="http://schemas.microsoft.com/office/drawing/2014/main" id="{85FD8413-571F-456D-BB62-4C204826E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C8FB3B-9C34-44B5-9BF1-CBB829571107}"/>
              </a:ext>
            </a:extLst>
          </p:cNvPr>
          <p:cNvSpPr>
            <a:spLocks noGrp="1"/>
          </p:cNvSpPr>
          <p:nvPr>
            <p:ph type="title"/>
          </p:nvPr>
        </p:nvSpPr>
        <p:spPr>
          <a:xfrm>
            <a:off x="289248" y="1123837"/>
            <a:ext cx="4998963" cy="1255469"/>
          </a:xfrm>
        </p:spPr>
        <p:txBody>
          <a:bodyPr vert="horz" lIns="91440" tIns="45720" rIns="91440" bIns="45720" rtlCol="0" anchor="ctr">
            <a:normAutofit/>
          </a:bodyPr>
          <a:lstStyle/>
          <a:p>
            <a:r>
              <a:rPr lang="en-US" sz="3100" b="1"/>
              <a:t>A Globally Responsible Wales</a:t>
            </a:r>
            <a:br>
              <a:rPr lang="en-US" sz="3100"/>
            </a:br>
            <a:endParaRPr lang="en-US" sz="3100"/>
          </a:p>
        </p:txBody>
      </p:sp>
      <p:sp>
        <p:nvSpPr>
          <p:cNvPr id="1031" name="Content Placeholder 1030">
            <a:extLst>
              <a:ext uri="{FF2B5EF4-FFF2-40B4-BE49-F238E27FC236}">
                <a16:creationId xmlns:a16="http://schemas.microsoft.com/office/drawing/2014/main" id="{FAC09F42-FDDF-47DC-B3EF-089334180D6C}"/>
              </a:ext>
            </a:extLst>
          </p:cNvPr>
          <p:cNvSpPr>
            <a:spLocks noGrp="1"/>
          </p:cNvSpPr>
          <p:nvPr>
            <p:ph sz="half" idx="2"/>
          </p:nvPr>
        </p:nvSpPr>
        <p:spPr>
          <a:xfrm>
            <a:off x="289249" y="2510395"/>
            <a:ext cx="4998962" cy="3274586"/>
          </a:xfrm>
        </p:spPr>
        <p:txBody>
          <a:bodyPr vert="horz" lIns="91440" tIns="45720" rIns="91440" bIns="45720" rtlCol="0" anchor="t">
            <a:normAutofit/>
          </a:bodyPr>
          <a:lstStyle/>
          <a:p>
            <a:r>
              <a:rPr lang="en-US" u="sng" dirty="0">
                <a:solidFill>
                  <a:srgbClr val="FFFFFF"/>
                </a:solidFill>
              </a:rPr>
              <a:t>National Initiatives</a:t>
            </a:r>
            <a:r>
              <a:rPr lang="en-US" dirty="0">
                <a:solidFill>
                  <a:srgbClr val="FFFFFF"/>
                </a:solidFill>
              </a:rPr>
              <a:t>:  </a:t>
            </a:r>
          </a:p>
          <a:p>
            <a:endParaRPr lang="en-US" b="1" dirty="0">
              <a:solidFill>
                <a:srgbClr val="FFFFFF"/>
              </a:solidFill>
            </a:endParaRPr>
          </a:p>
          <a:p>
            <a:r>
              <a:rPr lang="en-US" b="1" dirty="0">
                <a:solidFill>
                  <a:srgbClr val="FFFFFF"/>
                </a:solidFill>
              </a:rPr>
              <a:t>Wear it Wild Day </a:t>
            </a:r>
            <a:r>
              <a:rPr lang="en-US" dirty="0">
                <a:solidFill>
                  <a:srgbClr val="FFFFFF"/>
                </a:solidFill>
              </a:rPr>
              <a:t>– Raising money to help protect endangered species around the world</a:t>
            </a:r>
          </a:p>
          <a:p>
            <a:endParaRPr lang="en-US" dirty="0">
              <a:solidFill>
                <a:srgbClr val="FFFFFF"/>
              </a:solidFill>
            </a:endParaRPr>
          </a:p>
          <a:p>
            <a:r>
              <a:rPr lang="en-US" b="1" dirty="0">
                <a:solidFill>
                  <a:srgbClr val="FFFFFF"/>
                </a:solidFill>
              </a:rPr>
              <a:t>Go Green Day </a:t>
            </a:r>
            <a:r>
              <a:rPr lang="en-US" dirty="0">
                <a:solidFill>
                  <a:srgbClr val="FFFFFF"/>
                </a:solidFill>
              </a:rPr>
              <a:t>– Raising awareness of Climate Change </a:t>
            </a:r>
          </a:p>
          <a:p>
            <a:endParaRPr lang="en-US" dirty="0">
              <a:solidFill>
                <a:srgbClr val="FFFFFF"/>
              </a:solidFill>
            </a:endParaRPr>
          </a:p>
          <a:p>
            <a:endParaRPr lang="en-US" dirty="0">
              <a:solidFill>
                <a:srgbClr val="FFFFFF"/>
              </a:solidFill>
            </a:endParaRPr>
          </a:p>
        </p:txBody>
      </p:sp>
      <p:sp>
        <p:nvSpPr>
          <p:cNvPr id="3" name="TextBox 2">
            <a:extLst>
              <a:ext uri="{FF2B5EF4-FFF2-40B4-BE49-F238E27FC236}">
                <a16:creationId xmlns:a16="http://schemas.microsoft.com/office/drawing/2014/main" id="{422D382A-0AF3-41D0-A611-106CB0E62337}"/>
              </a:ext>
            </a:extLst>
          </p:cNvPr>
          <p:cNvSpPr txBox="1"/>
          <p:nvPr/>
        </p:nvSpPr>
        <p:spPr>
          <a:xfrm>
            <a:off x="7142923" y="3652754"/>
            <a:ext cx="1811410" cy="276999"/>
          </a:xfrm>
          <a:prstGeom prst="rect">
            <a:avLst/>
          </a:prstGeom>
          <a:noFill/>
        </p:spPr>
        <p:txBody>
          <a:bodyPr wrap="square" rtlCol="0">
            <a:spAutoFit/>
          </a:bodyPr>
          <a:lstStyle/>
          <a:p>
            <a:r>
              <a:rPr lang="en-GB" sz="1200" dirty="0"/>
              <a:t>World Wildlife Fund, 2018</a:t>
            </a:r>
          </a:p>
        </p:txBody>
      </p:sp>
      <p:sp>
        <p:nvSpPr>
          <p:cNvPr id="4" name="TextBox 3">
            <a:extLst>
              <a:ext uri="{FF2B5EF4-FFF2-40B4-BE49-F238E27FC236}">
                <a16:creationId xmlns:a16="http://schemas.microsoft.com/office/drawing/2014/main" id="{2A62396A-3C23-4AF2-A704-F35FC69D5950}"/>
              </a:ext>
            </a:extLst>
          </p:cNvPr>
          <p:cNvSpPr txBox="1"/>
          <p:nvPr/>
        </p:nvSpPr>
        <p:spPr>
          <a:xfrm>
            <a:off x="10009790" y="5784981"/>
            <a:ext cx="1478121" cy="276999"/>
          </a:xfrm>
          <a:prstGeom prst="rect">
            <a:avLst/>
          </a:prstGeom>
          <a:noFill/>
        </p:spPr>
        <p:txBody>
          <a:bodyPr wrap="square" rtlCol="0">
            <a:spAutoFit/>
          </a:bodyPr>
          <a:lstStyle/>
          <a:p>
            <a:r>
              <a:rPr lang="en-GB" sz="1200" dirty="0"/>
              <a:t>Size of Wales, 2018</a:t>
            </a:r>
          </a:p>
        </p:txBody>
      </p:sp>
    </p:spTree>
    <p:extLst>
      <p:ext uri="{BB962C8B-B14F-4D97-AF65-F5344CB8AC3E}">
        <p14:creationId xmlns:p14="http://schemas.microsoft.com/office/powerpoint/2010/main" val="2681601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4" name="Rectangle 143">
            <a:extLst>
              <a:ext uri="{FF2B5EF4-FFF2-40B4-BE49-F238E27FC236}">
                <a16:creationId xmlns:a16="http://schemas.microsoft.com/office/drawing/2014/main" id="{47BA6B54-FD0C-4B20-816F-3B6BEEA1D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Rectangle 145">
            <a:extLst>
              <a:ext uri="{FF2B5EF4-FFF2-40B4-BE49-F238E27FC236}">
                <a16:creationId xmlns:a16="http://schemas.microsoft.com/office/drawing/2014/main" id="{CE90C7AB-40E9-481F-980A-EDD19EFF3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8" name="Rectangle 147">
            <a:extLst>
              <a:ext uri="{FF2B5EF4-FFF2-40B4-BE49-F238E27FC236}">
                <a16:creationId xmlns:a16="http://schemas.microsoft.com/office/drawing/2014/main" id="{23ADD3AA-6CC0-4B1A-B4A3-98AD78A1E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497" y="758952"/>
            <a:ext cx="2842930" cy="3191490"/>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45BA18E-A964-4613-B9F0-E1F8FCD950F5}"/>
              </a:ext>
            </a:extLst>
          </p:cNvPr>
          <p:cNvPicPr>
            <a:picLocks noChangeAspect="1"/>
          </p:cNvPicPr>
          <p:nvPr/>
        </p:nvPicPr>
        <p:blipFill>
          <a:blip r:embed="rId2"/>
          <a:stretch>
            <a:fillRect/>
          </a:stretch>
        </p:blipFill>
        <p:spPr>
          <a:xfrm>
            <a:off x="6534504" y="923661"/>
            <a:ext cx="2024915" cy="2862072"/>
          </a:xfrm>
          <a:prstGeom prst="rect">
            <a:avLst/>
          </a:prstGeom>
        </p:spPr>
      </p:pic>
      <p:sp>
        <p:nvSpPr>
          <p:cNvPr id="150" name="Rectangle 149">
            <a:extLst>
              <a:ext uri="{FF2B5EF4-FFF2-40B4-BE49-F238E27FC236}">
                <a16:creationId xmlns:a16="http://schemas.microsoft.com/office/drawing/2014/main" id="{A73D5959-733D-49EB-9C7B-0B65AD3B9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1252" y="758952"/>
            <a:ext cx="2396659" cy="1830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670FE657-E905-4F80-9A98-9FAC75EAC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2153" y="4090151"/>
            <a:ext cx="2836274" cy="199975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Rectangle 153">
            <a:extLst>
              <a:ext uri="{FF2B5EF4-FFF2-40B4-BE49-F238E27FC236}">
                <a16:creationId xmlns:a16="http://schemas.microsoft.com/office/drawing/2014/main" id="{5296173E-160F-42EA-B0C9-8E2804C9A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1252" y="2722807"/>
            <a:ext cx="2396659" cy="3367097"/>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FC078074-ECFF-475C-838D-30FD2DA8D8B7}"/>
              </a:ext>
            </a:extLst>
          </p:cNvPr>
          <p:cNvPicPr>
            <a:picLocks noChangeAspect="1"/>
          </p:cNvPicPr>
          <p:nvPr/>
        </p:nvPicPr>
        <p:blipFill rotWithShape="1">
          <a:blip r:embed="rId3"/>
          <a:srcRect t="10666" b="10769"/>
          <a:stretch/>
        </p:blipFill>
        <p:spPr>
          <a:xfrm>
            <a:off x="9228172" y="2923872"/>
            <a:ext cx="2122819" cy="2964965"/>
          </a:xfrm>
          <a:prstGeom prst="rect">
            <a:avLst/>
          </a:prstGeom>
        </p:spPr>
      </p:pic>
      <p:sp>
        <p:nvSpPr>
          <p:cNvPr id="156" name="Rectangle 155">
            <a:extLst>
              <a:ext uri="{FF2B5EF4-FFF2-40B4-BE49-F238E27FC236}">
                <a16:creationId xmlns:a16="http://schemas.microsoft.com/office/drawing/2014/main" id="{85FD8413-571F-456D-BB62-4C204826E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C8FB3B-9C34-44B5-9BF1-CBB829571107}"/>
              </a:ext>
            </a:extLst>
          </p:cNvPr>
          <p:cNvSpPr>
            <a:spLocks noGrp="1"/>
          </p:cNvSpPr>
          <p:nvPr>
            <p:ph type="title"/>
          </p:nvPr>
        </p:nvSpPr>
        <p:spPr>
          <a:xfrm>
            <a:off x="289248" y="1123837"/>
            <a:ext cx="4998963" cy="1255469"/>
          </a:xfrm>
        </p:spPr>
        <p:txBody>
          <a:bodyPr vert="horz" lIns="91440" tIns="45720" rIns="91440" bIns="45720" rtlCol="0" anchor="ctr">
            <a:normAutofit fontScale="90000"/>
          </a:bodyPr>
          <a:lstStyle/>
          <a:p>
            <a:r>
              <a:rPr lang="en-US" sz="3100" b="1" dirty="0"/>
              <a:t>A Globally Responsible Wales</a:t>
            </a:r>
            <a:br>
              <a:rPr lang="en-US" sz="3100" b="1" dirty="0"/>
            </a:br>
            <a:r>
              <a:rPr lang="en-US" sz="3100" b="1" dirty="0"/>
              <a:t> 				</a:t>
            </a:r>
            <a:r>
              <a:rPr lang="en-US" sz="3100" b="1" dirty="0" err="1"/>
              <a:t>cont</a:t>
            </a:r>
            <a:r>
              <a:rPr lang="en-US" sz="3100" b="1" dirty="0"/>
              <a:t>…</a:t>
            </a:r>
            <a:br>
              <a:rPr lang="en-US" sz="3100" dirty="0"/>
            </a:br>
            <a:endParaRPr lang="en-US" sz="3100" dirty="0"/>
          </a:p>
        </p:txBody>
      </p:sp>
      <p:sp>
        <p:nvSpPr>
          <p:cNvPr id="1031" name="Content Placeholder 1030">
            <a:extLst>
              <a:ext uri="{FF2B5EF4-FFF2-40B4-BE49-F238E27FC236}">
                <a16:creationId xmlns:a16="http://schemas.microsoft.com/office/drawing/2014/main" id="{FAC09F42-FDDF-47DC-B3EF-089334180D6C}"/>
              </a:ext>
            </a:extLst>
          </p:cNvPr>
          <p:cNvSpPr>
            <a:spLocks noGrp="1"/>
          </p:cNvSpPr>
          <p:nvPr>
            <p:ph sz="half" idx="2"/>
          </p:nvPr>
        </p:nvSpPr>
        <p:spPr>
          <a:xfrm>
            <a:off x="289249" y="2510395"/>
            <a:ext cx="4998962" cy="3274586"/>
          </a:xfrm>
        </p:spPr>
        <p:txBody>
          <a:bodyPr vert="horz" lIns="91440" tIns="45720" rIns="91440" bIns="45720" rtlCol="0" anchor="t">
            <a:normAutofit/>
          </a:bodyPr>
          <a:lstStyle/>
          <a:p>
            <a:r>
              <a:rPr lang="en-US" sz="1700" u="sng">
                <a:solidFill>
                  <a:srgbClr val="FFFFFF"/>
                </a:solidFill>
              </a:rPr>
              <a:t>Local Authority Initiatives</a:t>
            </a:r>
            <a:r>
              <a:rPr lang="en-US" sz="1700">
                <a:solidFill>
                  <a:srgbClr val="FFFFFF"/>
                </a:solidFill>
              </a:rPr>
              <a:t>:  </a:t>
            </a:r>
          </a:p>
          <a:p>
            <a:endParaRPr lang="en-US" sz="1700" b="1">
              <a:solidFill>
                <a:srgbClr val="FFFFFF"/>
              </a:solidFill>
            </a:endParaRPr>
          </a:p>
          <a:p>
            <a:r>
              <a:rPr lang="en-US" sz="1700" b="1">
                <a:solidFill>
                  <a:srgbClr val="FFFFFF"/>
                </a:solidFill>
              </a:rPr>
              <a:t>Easter Egg Waste Challenge </a:t>
            </a:r>
            <a:r>
              <a:rPr lang="en-US" sz="1700">
                <a:solidFill>
                  <a:srgbClr val="FFFFFF"/>
                </a:solidFill>
              </a:rPr>
              <a:t>– Recycling Easter Egg packaging.  </a:t>
            </a:r>
          </a:p>
          <a:p>
            <a:endParaRPr lang="en-US" sz="1700" b="1">
              <a:solidFill>
                <a:srgbClr val="FFFFFF"/>
              </a:solidFill>
            </a:endParaRPr>
          </a:p>
          <a:p>
            <a:r>
              <a:rPr lang="en-US" sz="1700" b="1">
                <a:solidFill>
                  <a:srgbClr val="FFFFFF"/>
                </a:solidFill>
              </a:rPr>
              <a:t>Christmas Card Challenge </a:t>
            </a:r>
            <a:r>
              <a:rPr lang="en-US" sz="1700">
                <a:solidFill>
                  <a:srgbClr val="FFFFFF"/>
                </a:solidFill>
              </a:rPr>
              <a:t>– Recycling Christmas Cards</a:t>
            </a:r>
          </a:p>
          <a:p>
            <a:endParaRPr lang="en-US" sz="1700">
              <a:solidFill>
                <a:srgbClr val="FFFFFF"/>
              </a:solidFill>
            </a:endParaRPr>
          </a:p>
          <a:p>
            <a:r>
              <a:rPr lang="en-US" sz="1700" i="1">
                <a:solidFill>
                  <a:srgbClr val="FFFFFF"/>
                </a:solidFill>
              </a:rPr>
              <a:t>School with most recycling gets a prize!</a:t>
            </a:r>
          </a:p>
          <a:p>
            <a:endParaRPr lang="en-US" sz="1700">
              <a:solidFill>
                <a:srgbClr val="FFFFFF"/>
              </a:solidFill>
            </a:endParaRPr>
          </a:p>
          <a:p>
            <a:endParaRPr lang="en-US" sz="1700" dirty="0">
              <a:solidFill>
                <a:srgbClr val="FFFFFF"/>
              </a:solidFill>
            </a:endParaRPr>
          </a:p>
        </p:txBody>
      </p:sp>
      <p:sp>
        <p:nvSpPr>
          <p:cNvPr id="3" name="TextBox 2">
            <a:extLst>
              <a:ext uri="{FF2B5EF4-FFF2-40B4-BE49-F238E27FC236}">
                <a16:creationId xmlns:a16="http://schemas.microsoft.com/office/drawing/2014/main" id="{D19CFCE6-6790-4F7B-B10E-3BF3E731DC2D}"/>
              </a:ext>
            </a:extLst>
          </p:cNvPr>
          <p:cNvSpPr txBox="1"/>
          <p:nvPr/>
        </p:nvSpPr>
        <p:spPr>
          <a:xfrm>
            <a:off x="6958830" y="3703084"/>
            <a:ext cx="2105365" cy="276999"/>
          </a:xfrm>
          <a:prstGeom prst="rect">
            <a:avLst/>
          </a:prstGeom>
          <a:noFill/>
        </p:spPr>
        <p:txBody>
          <a:bodyPr wrap="square" rtlCol="0">
            <a:spAutoFit/>
          </a:bodyPr>
          <a:lstStyle/>
          <a:p>
            <a:r>
              <a:rPr lang="en-GB" sz="1200" dirty="0"/>
              <a:t>Rhondda Cynon </a:t>
            </a:r>
            <a:r>
              <a:rPr lang="en-GB" sz="1200" dirty="0" err="1"/>
              <a:t>Taf</a:t>
            </a:r>
            <a:r>
              <a:rPr lang="en-GB" sz="1200" dirty="0"/>
              <a:t> CBC, 2018</a:t>
            </a:r>
          </a:p>
        </p:txBody>
      </p:sp>
      <p:sp>
        <p:nvSpPr>
          <p:cNvPr id="16" name="TextBox 15">
            <a:extLst>
              <a:ext uri="{FF2B5EF4-FFF2-40B4-BE49-F238E27FC236}">
                <a16:creationId xmlns:a16="http://schemas.microsoft.com/office/drawing/2014/main" id="{F40BAB88-B830-4FCF-A094-721F2AE3FACB}"/>
              </a:ext>
            </a:extLst>
          </p:cNvPr>
          <p:cNvSpPr txBox="1"/>
          <p:nvPr/>
        </p:nvSpPr>
        <p:spPr>
          <a:xfrm>
            <a:off x="9492325" y="5850871"/>
            <a:ext cx="2105365" cy="276999"/>
          </a:xfrm>
          <a:prstGeom prst="rect">
            <a:avLst/>
          </a:prstGeom>
          <a:noFill/>
        </p:spPr>
        <p:txBody>
          <a:bodyPr wrap="square" rtlCol="0">
            <a:spAutoFit/>
          </a:bodyPr>
          <a:lstStyle/>
          <a:p>
            <a:r>
              <a:rPr lang="en-GB" sz="1200" dirty="0"/>
              <a:t>Rhondda Cynon </a:t>
            </a:r>
            <a:r>
              <a:rPr lang="en-GB" sz="1200" dirty="0" err="1"/>
              <a:t>Taf</a:t>
            </a:r>
            <a:r>
              <a:rPr lang="en-GB" sz="1200" dirty="0"/>
              <a:t> CBC, 2018</a:t>
            </a:r>
          </a:p>
        </p:txBody>
      </p:sp>
    </p:spTree>
    <p:extLst>
      <p:ext uri="{BB962C8B-B14F-4D97-AF65-F5344CB8AC3E}">
        <p14:creationId xmlns:p14="http://schemas.microsoft.com/office/powerpoint/2010/main" val="1157320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 name="Rectangle 255">
            <a:extLst>
              <a:ext uri="{FF2B5EF4-FFF2-40B4-BE49-F238E27FC236}">
                <a16:creationId xmlns:a16="http://schemas.microsoft.com/office/drawing/2014/main" id="{BBED7469-0D10-44CB-A4C2-C1124B3CA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7" name="Rectangle 256">
            <a:extLst>
              <a:ext uri="{FF2B5EF4-FFF2-40B4-BE49-F238E27FC236}">
                <a16:creationId xmlns:a16="http://schemas.microsoft.com/office/drawing/2014/main" id="{F4351E00-23D4-4170-AACC-F27A1EE3FF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58" name="Rectangle 257">
            <a:extLst>
              <a:ext uri="{FF2B5EF4-FFF2-40B4-BE49-F238E27FC236}">
                <a16:creationId xmlns:a16="http://schemas.microsoft.com/office/drawing/2014/main" id="{36324DAD-3C03-4590-BDB0-ACCE29E8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9" name="Rectangle 258">
            <a:extLst>
              <a:ext uri="{FF2B5EF4-FFF2-40B4-BE49-F238E27FC236}">
                <a16:creationId xmlns:a16="http://schemas.microsoft.com/office/drawing/2014/main" id="{64D0ABBA-7770-4A8E-A402-3336AD7E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54" name="Picture 6" descr="Image result for children planting vegetables">
            <a:extLst>
              <a:ext uri="{FF2B5EF4-FFF2-40B4-BE49-F238E27FC236}">
                <a16:creationId xmlns:a16="http://schemas.microsoft.com/office/drawing/2014/main" id="{B4A04EF9-A104-422A-868C-6411E42821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430" b="-3"/>
          <a:stretch/>
        </p:blipFill>
        <p:spPr bwMode="auto">
          <a:xfrm>
            <a:off x="7545032" y="759599"/>
            <a:ext cx="3778286" cy="258489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aised beds on allotment">
            <a:extLst>
              <a:ext uri="{FF2B5EF4-FFF2-40B4-BE49-F238E27FC236}">
                <a16:creationId xmlns:a16="http://schemas.microsoft.com/office/drawing/2014/main" id="{FD1CD627-383A-48DF-8B28-37468F6944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4" r="696" b="1"/>
          <a:stretch/>
        </p:blipFill>
        <p:spPr bwMode="auto">
          <a:xfrm>
            <a:off x="7545032" y="3505358"/>
            <a:ext cx="3778286" cy="2584546"/>
          </a:xfrm>
          <a:prstGeom prst="rect">
            <a:avLst/>
          </a:prstGeom>
          <a:noFill/>
          <a:extLst>
            <a:ext uri="{909E8E84-426E-40DD-AFC4-6F175D3DCCD1}">
              <a14:hiddenFill xmlns:a14="http://schemas.microsoft.com/office/drawing/2010/main">
                <a:solidFill>
                  <a:srgbClr val="FFFFFF"/>
                </a:solidFill>
              </a14:hiddenFill>
            </a:ext>
          </a:extLst>
        </p:spPr>
      </p:pic>
      <p:sp>
        <p:nvSpPr>
          <p:cNvPr id="260" name="Rectangle 259">
            <a:extLst>
              <a:ext uri="{FF2B5EF4-FFF2-40B4-BE49-F238E27FC236}">
                <a16:creationId xmlns:a16="http://schemas.microsoft.com/office/drawing/2014/main" id="{A6ACAFF7-48DF-441D-AF2E-21BC7596E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C8FB3B-9C34-44B5-9BF1-CBB829571107}"/>
              </a:ext>
            </a:extLst>
          </p:cNvPr>
          <p:cNvSpPr>
            <a:spLocks noGrp="1"/>
          </p:cNvSpPr>
          <p:nvPr>
            <p:ph type="title"/>
          </p:nvPr>
        </p:nvSpPr>
        <p:spPr>
          <a:xfrm>
            <a:off x="289248" y="1123837"/>
            <a:ext cx="6451110" cy="1255469"/>
          </a:xfrm>
        </p:spPr>
        <p:txBody>
          <a:bodyPr vert="horz" lIns="91440" tIns="45720" rIns="91440" bIns="45720" rtlCol="0" anchor="ctr">
            <a:normAutofit/>
          </a:bodyPr>
          <a:lstStyle/>
          <a:p>
            <a:r>
              <a:rPr lang="en-US" sz="2800" b="1" dirty="0"/>
              <a:t>A Globally Responsible Wales</a:t>
            </a:r>
            <a:br>
              <a:rPr lang="en-US" sz="2800" b="1" dirty="0"/>
            </a:br>
            <a:r>
              <a:rPr lang="en-US" sz="2800" b="1" dirty="0"/>
              <a:t>				</a:t>
            </a:r>
            <a:r>
              <a:rPr lang="en-US" sz="2800" b="1" dirty="0" err="1"/>
              <a:t>cont</a:t>
            </a:r>
            <a:r>
              <a:rPr lang="en-US" sz="2800" b="1" dirty="0"/>
              <a:t>…</a:t>
            </a:r>
            <a:br>
              <a:rPr lang="en-US" sz="2800" dirty="0"/>
            </a:br>
            <a:endParaRPr lang="en-US" sz="2800" dirty="0"/>
          </a:p>
        </p:txBody>
      </p:sp>
      <p:sp>
        <p:nvSpPr>
          <p:cNvPr id="1031" name="Content Placeholder 1030">
            <a:extLst>
              <a:ext uri="{FF2B5EF4-FFF2-40B4-BE49-F238E27FC236}">
                <a16:creationId xmlns:a16="http://schemas.microsoft.com/office/drawing/2014/main" id="{FAC09F42-FDDF-47DC-B3EF-089334180D6C}"/>
              </a:ext>
            </a:extLst>
          </p:cNvPr>
          <p:cNvSpPr>
            <a:spLocks noGrp="1"/>
          </p:cNvSpPr>
          <p:nvPr>
            <p:ph sz="half" idx="2"/>
          </p:nvPr>
        </p:nvSpPr>
        <p:spPr>
          <a:xfrm>
            <a:off x="289248" y="2186609"/>
            <a:ext cx="6451109" cy="3598372"/>
          </a:xfrm>
        </p:spPr>
        <p:txBody>
          <a:bodyPr vert="horz" lIns="91440" tIns="45720" rIns="91440" bIns="45720" rtlCol="0" anchor="t">
            <a:normAutofit/>
          </a:bodyPr>
          <a:lstStyle/>
          <a:p>
            <a:r>
              <a:rPr lang="en-US" u="sng" dirty="0">
                <a:solidFill>
                  <a:srgbClr val="FFFFFF"/>
                </a:solidFill>
              </a:rPr>
              <a:t>School Initiatives</a:t>
            </a:r>
            <a:r>
              <a:rPr lang="en-US" dirty="0">
                <a:solidFill>
                  <a:srgbClr val="FFFFFF"/>
                </a:solidFill>
              </a:rPr>
              <a:t>:  </a:t>
            </a:r>
          </a:p>
          <a:p>
            <a:endParaRPr lang="en-US" b="1" dirty="0">
              <a:solidFill>
                <a:srgbClr val="FFFFFF"/>
              </a:solidFill>
            </a:endParaRPr>
          </a:p>
          <a:p>
            <a:r>
              <a:rPr lang="en-US" dirty="0">
                <a:solidFill>
                  <a:schemeClr val="bg1"/>
                </a:solidFill>
              </a:rPr>
              <a:t>Allotments Theme - </a:t>
            </a:r>
            <a:r>
              <a:rPr lang="en-GB" dirty="0">
                <a:solidFill>
                  <a:schemeClr val="bg1"/>
                </a:solidFill>
              </a:rPr>
              <a:t>where food comes from and how far it has to travel to get to our supermarkets.</a:t>
            </a:r>
          </a:p>
          <a:p>
            <a:endParaRPr lang="en-GB" dirty="0">
              <a:solidFill>
                <a:schemeClr val="bg1"/>
              </a:solidFill>
            </a:endParaRPr>
          </a:p>
          <a:p>
            <a:r>
              <a:rPr lang="en-GB" dirty="0">
                <a:solidFill>
                  <a:schemeClr val="bg1"/>
                </a:solidFill>
              </a:rPr>
              <a:t>Vegetable Growing – Children experienced growing their own vegetables and had tasting sessions.</a:t>
            </a:r>
          </a:p>
          <a:p>
            <a:endParaRPr lang="en-GB" dirty="0">
              <a:solidFill>
                <a:schemeClr val="bg1"/>
              </a:solidFill>
            </a:endParaRPr>
          </a:p>
          <a:p>
            <a:endParaRPr lang="en-GB" dirty="0">
              <a:solidFill>
                <a:schemeClr val="bg1"/>
              </a:solidFill>
            </a:endParaRPr>
          </a:p>
          <a:p>
            <a:endParaRPr lang="en-US" dirty="0">
              <a:solidFill>
                <a:schemeClr val="bg1"/>
              </a:solidFill>
            </a:endParaRPr>
          </a:p>
          <a:p>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3890909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2" name="Rectangle 137">
            <a:extLst>
              <a:ext uri="{FF2B5EF4-FFF2-40B4-BE49-F238E27FC236}">
                <a16:creationId xmlns:a16="http://schemas.microsoft.com/office/drawing/2014/main" id="{BBED7469-0D10-44CB-A4C2-C1124B3CA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03" name="Rectangle 139">
            <a:extLst>
              <a:ext uri="{FF2B5EF4-FFF2-40B4-BE49-F238E27FC236}">
                <a16:creationId xmlns:a16="http://schemas.microsoft.com/office/drawing/2014/main" id="{F4351E00-23D4-4170-AACC-F27A1EE3FF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104" name="Rectangle 141">
            <a:extLst>
              <a:ext uri="{FF2B5EF4-FFF2-40B4-BE49-F238E27FC236}">
                <a16:creationId xmlns:a16="http://schemas.microsoft.com/office/drawing/2014/main" id="{EA992460-7FA3-40FE-A958-BCD1981B9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143">
            <a:extLst>
              <a:ext uri="{FF2B5EF4-FFF2-40B4-BE49-F238E27FC236}">
                <a16:creationId xmlns:a16="http://schemas.microsoft.com/office/drawing/2014/main" id="{ADF57D5B-380D-48E9-8DAD-DD500FE80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06" name="Rectangle 145">
            <a:extLst>
              <a:ext uri="{FF2B5EF4-FFF2-40B4-BE49-F238E27FC236}">
                <a16:creationId xmlns:a16="http://schemas.microsoft.com/office/drawing/2014/main" id="{065CC8E5-7727-4F29-A17D-114AF339F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8840" y="758952"/>
            <a:ext cx="2079069" cy="2344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mage result for dwr cymru">
            <a:extLst>
              <a:ext uri="{FF2B5EF4-FFF2-40B4-BE49-F238E27FC236}">
                <a16:creationId xmlns:a16="http://schemas.microsoft.com/office/drawing/2014/main" id="{69ECA232-EE97-4DD1-B572-97053F8F0AC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8982" r="21422" b="5"/>
          <a:stretch/>
        </p:blipFill>
        <p:spPr bwMode="auto">
          <a:xfrm>
            <a:off x="5137461" y="4080917"/>
            <a:ext cx="2157388" cy="2008993"/>
          </a:xfrm>
          <a:prstGeom prst="rect">
            <a:avLst/>
          </a:prstGeom>
          <a:noFill/>
          <a:extLst>
            <a:ext uri="{909E8E84-426E-40DD-AFC4-6F175D3DCCD1}">
              <a14:hiddenFill xmlns:a14="http://schemas.microsoft.com/office/drawing/2010/main">
                <a:solidFill>
                  <a:srgbClr val="FFFFFF"/>
                </a:solidFill>
              </a14:hiddenFill>
            </a:ext>
          </a:extLst>
        </p:spPr>
      </p:pic>
      <p:sp>
        <p:nvSpPr>
          <p:cNvPr id="148" name="Rectangle 147">
            <a:extLst>
              <a:ext uri="{FF2B5EF4-FFF2-40B4-BE49-F238E27FC236}">
                <a16:creationId xmlns:a16="http://schemas.microsoft.com/office/drawing/2014/main" id="{F125053E-1062-4FE2-974C-546DC769D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100" name="Picture 4" descr="Image result for harvest festival">
            <a:extLst>
              <a:ext uri="{FF2B5EF4-FFF2-40B4-BE49-F238E27FC236}">
                <a16:creationId xmlns:a16="http://schemas.microsoft.com/office/drawing/2014/main" id="{85404D17-33B3-465D-9786-C1F441EA24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59" r="12105" b="3"/>
          <a:stretch/>
        </p:blipFill>
        <p:spPr bwMode="auto">
          <a:xfrm>
            <a:off x="7460907" y="3264090"/>
            <a:ext cx="4027002" cy="359391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A8276DBF-13BA-4AF6-9EEA-DA91E12B542E}"/>
              </a:ext>
            </a:extLst>
          </p:cNvPr>
          <p:cNvSpPr>
            <a:spLocks noGrp="1"/>
          </p:cNvSpPr>
          <p:nvPr>
            <p:ph type="title"/>
          </p:nvPr>
        </p:nvSpPr>
        <p:spPr>
          <a:xfrm>
            <a:off x="321733" y="1123837"/>
            <a:ext cx="3983632" cy="1255469"/>
          </a:xfrm>
        </p:spPr>
        <p:txBody>
          <a:bodyPr vert="horz" lIns="91440" tIns="45720" rIns="91440" bIns="45720" rtlCol="0" anchor="ctr">
            <a:normAutofit fontScale="90000"/>
          </a:bodyPr>
          <a:lstStyle/>
          <a:p>
            <a:r>
              <a:rPr lang="en-US" sz="2800" b="1" dirty="0"/>
              <a:t>A Globally Responsible Wales							</a:t>
            </a:r>
            <a:r>
              <a:rPr lang="en-US" sz="2800" b="1" dirty="0" err="1"/>
              <a:t>cont</a:t>
            </a:r>
            <a:r>
              <a:rPr lang="en-US" sz="2800" b="1" dirty="0"/>
              <a:t>…</a:t>
            </a:r>
            <a:br>
              <a:rPr lang="en-US" sz="2800" dirty="0"/>
            </a:br>
            <a:endParaRPr lang="en-US" sz="2800" dirty="0"/>
          </a:p>
        </p:txBody>
      </p:sp>
      <p:sp>
        <p:nvSpPr>
          <p:cNvPr id="9" name="Text Placeholder 8">
            <a:extLst>
              <a:ext uri="{FF2B5EF4-FFF2-40B4-BE49-F238E27FC236}">
                <a16:creationId xmlns:a16="http://schemas.microsoft.com/office/drawing/2014/main" id="{D5016FEA-B372-4DA6-9B3D-0E3E0E6B0966}"/>
              </a:ext>
            </a:extLst>
          </p:cNvPr>
          <p:cNvSpPr>
            <a:spLocks noGrp="1"/>
          </p:cNvSpPr>
          <p:nvPr>
            <p:ph type="body" sz="half" idx="2"/>
          </p:nvPr>
        </p:nvSpPr>
        <p:spPr>
          <a:xfrm>
            <a:off x="321731" y="2510395"/>
            <a:ext cx="3983633" cy="3274586"/>
          </a:xfrm>
        </p:spPr>
        <p:txBody>
          <a:bodyPr vert="horz" lIns="91440" tIns="45720" rIns="91440" bIns="45720" rtlCol="0" anchor="t">
            <a:normAutofit/>
          </a:bodyPr>
          <a:lstStyle/>
          <a:p>
            <a:pPr indent="-182880">
              <a:lnSpc>
                <a:spcPct val="90000"/>
              </a:lnSpc>
              <a:buFont typeface="Wingdings 2" pitchFamily="18" charset="2"/>
              <a:buChar char=""/>
            </a:pPr>
            <a:r>
              <a:rPr lang="en-US" sz="1800" u="sng" dirty="0"/>
              <a:t>School Visits</a:t>
            </a:r>
            <a:r>
              <a:rPr lang="en-US" sz="1800" dirty="0"/>
              <a:t>:  </a:t>
            </a:r>
          </a:p>
          <a:p>
            <a:pPr indent="-182880">
              <a:lnSpc>
                <a:spcPct val="90000"/>
              </a:lnSpc>
              <a:buFont typeface="Wingdings 2" pitchFamily="18" charset="2"/>
              <a:buChar char=""/>
            </a:pPr>
            <a:r>
              <a:rPr lang="en-US" sz="1800" b="1" dirty="0" err="1"/>
              <a:t>Dwr</a:t>
            </a:r>
            <a:r>
              <a:rPr lang="en-US" sz="1800" b="1" dirty="0"/>
              <a:t> </a:t>
            </a:r>
            <a:r>
              <a:rPr lang="en-US" sz="1800" b="1" dirty="0" err="1"/>
              <a:t>Cymru</a:t>
            </a:r>
            <a:r>
              <a:rPr lang="en-US" sz="1800" b="1" dirty="0"/>
              <a:t> </a:t>
            </a:r>
            <a:r>
              <a:rPr lang="en-US" sz="1800" dirty="0"/>
              <a:t>– children learned where our water comes from and how to save water</a:t>
            </a:r>
          </a:p>
          <a:p>
            <a:pPr indent="-182880">
              <a:lnSpc>
                <a:spcPct val="90000"/>
              </a:lnSpc>
              <a:buFont typeface="Wingdings 2" pitchFamily="18" charset="2"/>
              <a:buChar char=""/>
            </a:pPr>
            <a:r>
              <a:rPr lang="en-US" sz="1800" b="1" dirty="0"/>
              <a:t>Local Church </a:t>
            </a:r>
            <a:r>
              <a:rPr lang="en-US" sz="1800" dirty="0"/>
              <a:t>– Vicar gave Harvest Assembly and children donated to local food bank.</a:t>
            </a:r>
          </a:p>
        </p:txBody>
      </p:sp>
      <p:pic>
        <p:nvPicPr>
          <p:cNvPr id="1028" name="Picture 4" descr="Image result for eco council badges">
            <a:extLst>
              <a:ext uri="{FF2B5EF4-FFF2-40B4-BE49-F238E27FC236}">
                <a16:creationId xmlns:a16="http://schemas.microsoft.com/office/drawing/2014/main" id="{BCD838F7-AFF0-4290-81AE-9738C55145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296" r="19100" b="28615"/>
          <a:stretch/>
        </p:blipFill>
        <p:spPr bwMode="auto">
          <a:xfrm>
            <a:off x="5729502" y="91481"/>
            <a:ext cx="2789080" cy="32394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09A0C80-199C-45F6-A7FA-4B665DBD7F03}"/>
              </a:ext>
            </a:extLst>
          </p:cNvPr>
          <p:cNvSpPr txBox="1"/>
          <p:nvPr/>
        </p:nvSpPr>
        <p:spPr>
          <a:xfrm>
            <a:off x="9490548" y="946865"/>
            <a:ext cx="1915652" cy="1661993"/>
          </a:xfrm>
          <a:prstGeom prst="rect">
            <a:avLst/>
          </a:prstGeom>
          <a:noFill/>
        </p:spPr>
        <p:txBody>
          <a:bodyPr wrap="square" rtlCol="0">
            <a:spAutoFit/>
          </a:bodyPr>
          <a:lstStyle/>
          <a:p>
            <a:r>
              <a:rPr lang="en-GB" sz="1700" dirty="0"/>
              <a:t>School Eco Council</a:t>
            </a:r>
          </a:p>
          <a:p>
            <a:endParaRPr lang="en-GB" sz="1700" dirty="0"/>
          </a:p>
          <a:p>
            <a:pPr marL="285750" indent="-285750">
              <a:buFont typeface="Arial" panose="020B0604020202020204" pitchFamily="34" charset="0"/>
              <a:buChar char="•"/>
            </a:pPr>
            <a:r>
              <a:rPr lang="en-GB" sz="1700" dirty="0"/>
              <a:t>Recycling</a:t>
            </a:r>
          </a:p>
          <a:p>
            <a:pPr marL="285750" indent="-285750">
              <a:buFont typeface="Arial" panose="020B0604020202020204" pitchFamily="34" charset="0"/>
              <a:buChar char="•"/>
            </a:pPr>
            <a:r>
              <a:rPr lang="en-GB" sz="1700" dirty="0"/>
              <a:t>Lights</a:t>
            </a:r>
          </a:p>
          <a:p>
            <a:pPr marL="285750" indent="-285750">
              <a:buFont typeface="Arial" panose="020B0604020202020204" pitchFamily="34" charset="0"/>
              <a:buChar char="•"/>
            </a:pPr>
            <a:r>
              <a:rPr lang="en-GB" sz="1700" dirty="0"/>
              <a:t>Litter</a:t>
            </a:r>
          </a:p>
          <a:p>
            <a:endParaRPr lang="en-GB" sz="1700" dirty="0"/>
          </a:p>
        </p:txBody>
      </p:sp>
    </p:spTree>
    <p:extLst>
      <p:ext uri="{BB962C8B-B14F-4D97-AF65-F5344CB8AC3E}">
        <p14:creationId xmlns:p14="http://schemas.microsoft.com/office/powerpoint/2010/main" val="3757395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BBED7469-0D10-44CB-A4C2-C1124B3CA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81">
            <a:extLst>
              <a:ext uri="{FF2B5EF4-FFF2-40B4-BE49-F238E27FC236}">
                <a16:creationId xmlns:a16="http://schemas.microsoft.com/office/drawing/2014/main" id="{F4351E00-23D4-4170-AACC-F27A1EE3FF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4" name="Rectangle 83">
            <a:extLst>
              <a:ext uri="{FF2B5EF4-FFF2-40B4-BE49-F238E27FC236}">
                <a16:creationId xmlns:a16="http://schemas.microsoft.com/office/drawing/2014/main" id="{3033C1FA-44DC-4135-AC8E-99278C317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8481A727-51BA-47CD-BDF2-F800D0449B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Content Placeholder 5" descr="A group of people standing in front of a building&#10;&#10;Description generated with very high confidence">
            <a:extLst>
              <a:ext uri="{FF2B5EF4-FFF2-40B4-BE49-F238E27FC236}">
                <a16:creationId xmlns:a16="http://schemas.microsoft.com/office/drawing/2014/main" id="{788E471A-286B-4D6A-A878-26DE84443461}"/>
              </a:ext>
            </a:extLst>
          </p:cNvPr>
          <p:cNvPicPr>
            <a:picLocks noGrp="1" noChangeAspect="1"/>
          </p:cNvPicPr>
          <p:nvPr>
            <p:ph idx="1"/>
          </p:nvPr>
        </p:nvPicPr>
        <p:blipFill rotWithShape="1">
          <a:blip r:embed="rId2"/>
          <a:srcRect t="11975" r="1" b="25286"/>
          <a:stretch/>
        </p:blipFill>
        <p:spPr>
          <a:xfrm>
            <a:off x="9402417" y="768097"/>
            <a:ext cx="2093613" cy="2335127"/>
          </a:xfrm>
          <a:prstGeom prst="rect">
            <a:avLst/>
          </a:prstGeom>
        </p:spPr>
      </p:pic>
      <p:sp>
        <p:nvSpPr>
          <p:cNvPr id="88" name="Rectangle 87">
            <a:extLst>
              <a:ext uri="{FF2B5EF4-FFF2-40B4-BE49-F238E27FC236}">
                <a16:creationId xmlns:a16="http://schemas.microsoft.com/office/drawing/2014/main" id="{E1D58C79-C053-45C6-AB6A-6BE55965B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463" y="4080912"/>
            <a:ext cx="2157385" cy="200899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icture containing indoor, building&#10;&#10;Description generated with high confidence">
            <a:extLst>
              <a:ext uri="{FF2B5EF4-FFF2-40B4-BE49-F238E27FC236}">
                <a16:creationId xmlns:a16="http://schemas.microsoft.com/office/drawing/2014/main" id="{A7546D20-BCE9-408B-A210-3E0648251A94}"/>
              </a:ext>
            </a:extLst>
          </p:cNvPr>
          <p:cNvPicPr>
            <a:picLocks noChangeAspect="1"/>
          </p:cNvPicPr>
          <p:nvPr/>
        </p:nvPicPr>
        <p:blipFill rotWithShape="1">
          <a:blip r:embed="rId3"/>
          <a:srcRect t="6437" r="5" b="5"/>
          <a:stretch/>
        </p:blipFill>
        <p:spPr>
          <a:xfrm>
            <a:off x="7460907" y="3264090"/>
            <a:ext cx="4027002" cy="2825813"/>
          </a:xfrm>
          <a:prstGeom prst="rect">
            <a:avLst/>
          </a:prstGeom>
        </p:spPr>
      </p:pic>
      <p:pic>
        <p:nvPicPr>
          <p:cNvPr id="10" name="Picture 9" descr="A picture containing ground, sitting, indoor&#10;&#10;Description generated with high confidence">
            <a:extLst>
              <a:ext uri="{FF2B5EF4-FFF2-40B4-BE49-F238E27FC236}">
                <a16:creationId xmlns:a16="http://schemas.microsoft.com/office/drawing/2014/main" id="{F5DE19B1-E356-4672-9D3A-BA133852F166}"/>
              </a:ext>
            </a:extLst>
          </p:cNvPr>
          <p:cNvPicPr>
            <a:picLocks noChangeAspect="1"/>
          </p:cNvPicPr>
          <p:nvPr/>
        </p:nvPicPr>
        <p:blipFill rotWithShape="1">
          <a:blip r:embed="rId4"/>
          <a:srcRect t="9761" r="-3" b="32601"/>
          <a:stretch/>
        </p:blipFill>
        <p:spPr>
          <a:xfrm>
            <a:off x="5137461" y="758952"/>
            <a:ext cx="4113439" cy="3161093"/>
          </a:xfrm>
          <a:custGeom>
            <a:avLst/>
            <a:gdLst>
              <a:gd name="connsiteX0" fmla="*/ 0 w 4113439"/>
              <a:gd name="connsiteY0" fmla="*/ 0 h 3161093"/>
              <a:gd name="connsiteX1" fmla="*/ 4113439 w 4113439"/>
              <a:gd name="connsiteY1" fmla="*/ 0 h 3161093"/>
              <a:gd name="connsiteX2" fmla="*/ 4113439 w 4113439"/>
              <a:gd name="connsiteY2" fmla="*/ 2344272 h 3161093"/>
              <a:gd name="connsiteX3" fmla="*/ 2157387 w 4113439"/>
              <a:gd name="connsiteY3" fmla="*/ 2344272 h 3161093"/>
              <a:gd name="connsiteX4" fmla="*/ 2157387 w 4113439"/>
              <a:gd name="connsiteY4" fmla="*/ 3161093 h 3161093"/>
              <a:gd name="connsiteX5" fmla="*/ 0 w 4113439"/>
              <a:gd name="connsiteY5" fmla="*/ 3161093 h 3161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sp>
        <p:nvSpPr>
          <p:cNvPr id="90" name="Rectangle 89">
            <a:extLst>
              <a:ext uri="{FF2B5EF4-FFF2-40B4-BE49-F238E27FC236}">
                <a16:creationId xmlns:a16="http://schemas.microsoft.com/office/drawing/2014/main" id="{AF6B7092-FA11-45BD-B50D-DF7999301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A8276DBF-13BA-4AF6-9EEA-DA91E12B542E}"/>
              </a:ext>
            </a:extLst>
          </p:cNvPr>
          <p:cNvSpPr>
            <a:spLocks noGrp="1"/>
          </p:cNvSpPr>
          <p:nvPr>
            <p:ph type="title"/>
          </p:nvPr>
        </p:nvSpPr>
        <p:spPr>
          <a:xfrm>
            <a:off x="735411" y="1137055"/>
            <a:ext cx="4016116" cy="1255469"/>
          </a:xfrm>
        </p:spPr>
        <p:txBody>
          <a:bodyPr vert="horz" lIns="91440" tIns="45720" rIns="91440" bIns="45720" rtlCol="0" anchor="ctr">
            <a:normAutofit/>
          </a:bodyPr>
          <a:lstStyle/>
          <a:p>
            <a:r>
              <a:rPr lang="en-US" sz="2300" b="1" dirty="0"/>
              <a:t>A Globally Responsible Wales	</a:t>
            </a:r>
            <a:br>
              <a:rPr lang="en-US" sz="2300" b="1" dirty="0"/>
            </a:br>
            <a:r>
              <a:rPr lang="en-US" sz="2300" b="1" dirty="0"/>
              <a:t>			</a:t>
            </a:r>
            <a:r>
              <a:rPr lang="en-US" sz="2300" b="1" dirty="0" err="1"/>
              <a:t>cont</a:t>
            </a:r>
            <a:r>
              <a:rPr lang="en-US" sz="2300" b="1" dirty="0"/>
              <a:t>…</a:t>
            </a:r>
            <a:br>
              <a:rPr lang="en-US" sz="2300" dirty="0"/>
            </a:br>
            <a:endParaRPr lang="en-US" sz="2300" dirty="0"/>
          </a:p>
        </p:txBody>
      </p:sp>
      <p:sp>
        <p:nvSpPr>
          <p:cNvPr id="9" name="Text Placeholder 8">
            <a:extLst>
              <a:ext uri="{FF2B5EF4-FFF2-40B4-BE49-F238E27FC236}">
                <a16:creationId xmlns:a16="http://schemas.microsoft.com/office/drawing/2014/main" id="{D5016FEA-B372-4DA6-9B3D-0E3E0E6B0966}"/>
              </a:ext>
            </a:extLst>
          </p:cNvPr>
          <p:cNvSpPr>
            <a:spLocks noGrp="1"/>
          </p:cNvSpPr>
          <p:nvPr>
            <p:ph type="body" sz="half" idx="2"/>
          </p:nvPr>
        </p:nvSpPr>
        <p:spPr>
          <a:xfrm>
            <a:off x="796702" y="2459577"/>
            <a:ext cx="3765393" cy="3274586"/>
          </a:xfrm>
        </p:spPr>
        <p:txBody>
          <a:bodyPr vert="horz" lIns="91440" tIns="45720" rIns="91440" bIns="45720" rtlCol="0" anchor="t">
            <a:normAutofit/>
          </a:bodyPr>
          <a:lstStyle/>
          <a:p>
            <a:pPr indent="-182880">
              <a:lnSpc>
                <a:spcPct val="90000"/>
              </a:lnSpc>
              <a:buFont typeface="Wingdings 2" pitchFamily="18" charset="2"/>
              <a:buChar char=""/>
            </a:pPr>
            <a:r>
              <a:rPr lang="en-US" sz="1800" u="sng" dirty="0"/>
              <a:t>Community Links</a:t>
            </a:r>
            <a:r>
              <a:rPr lang="en-US" sz="1800" dirty="0"/>
              <a:t>:</a:t>
            </a:r>
          </a:p>
          <a:p>
            <a:pPr indent="-182880">
              <a:lnSpc>
                <a:spcPct val="90000"/>
              </a:lnSpc>
              <a:buFont typeface="Wingdings 2" pitchFamily="18" charset="2"/>
              <a:buChar char=""/>
            </a:pPr>
            <a:endParaRPr lang="en-US" sz="1800" dirty="0"/>
          </a:p>
          <a:p>
            <a:pPr indent="-182880">
              <a:lnSpc>
                <a:spcPct val="90000"/>
              </a:lnSpc>
              <a:buFont typeface="Wingdings 2" pitchFamily="18" charset="2"/>
              <a:buChar char=""/>
            </a:pPr>
            <a:r>
              <a:rPr lang="en-US" sz="1800" b="1" dirty="0"/>
              <a:t>Poppy Day </a:t>
            </a:r>
            <a:r>
              <a:rPr lang="en-US" sz="1800" dirty="0"/>
              <a:t>– children made poppy wreath for local cenotaph</a:t>
            </a:r>
          </a:p>
          <a:p>
            <a:pPr indent="-182880">
              <a:lnSpc>
                <a:spcPct val="90000"/>
              </a:lnSpc>
              <a:buFont typeface="Wingdings 2" pitchFamily="18" charset="2"/>
              <a:buChar char=""/>
            </a:pPr>
            <a:endParaRPr lang="en-US" sz="1800" dirty="0"/>
          </a:p>
          <a:p>
            <a:pPr indent="-182880">
              <a:lnSpc>
                <a:spcPct val="90000"/>
              </a:lnSpc>
              <a:buFont typeface="Wingdings 2" pitchFamily="18" charset="2"/>
              <a:buChar char=""/>
            </a:pPr>
            <a:r>
              <a:rPr lang="en-US" sz="1800" b="1" dirty="0"/>
              <a:t>Local Church </a:t>
            </a:r>
            <a:r>
              <a:rPr lang="en-US" sz="1800" dirty="0"/>
              <a:t>– Class asked to decorate window ledge for Christmas</a:t>
            </a:r>
          </a:p>
        </p:txBody>
      </p:sp>
      <p:sp>
        <p:nvSpPr>
          <p:cNvPr id="13" name="TextBox 12">
            <a:extLst>
              <a:ext uri="{FF2B5EF4-FFF2-40B4-BE49-F238E27FC236}">
                <a16:creationId xmlns:a16="http://schemas.microsoft.com/office/drawing/2014/main" id="{D3CE35A1-2BFE-4787-BD72-54667B1CD009}"/>
              </a:ext>
            </a:extLst>
          </p:cNvPr>
          <p:cNvSpPr txBox="1"/>
          <p:nvPr/>
        </p:nvSpPr>
        <p:spPr>
          <a:xfrm>
            <a:off x="5305926" y="4432078"/>
            <a:ext cx="1821133" cy="1200329"/>
          </a:xfrm>
          <a:prstGeom prst="rect">
            <a:avLst/>
          </a:prstGeom>
          <a:noFill/>
        </p:spPr>
        <p:txBody>
          <a:bodyPr wrap="square" rtlCol="0">
            <a:spAutoFit/>
          </a:bodyPr>
          <a:lstStyle/>
          <a:p>
            <a:r>
              <a:rPr lang="en-GB" dirty="0"/>
              <a:t>Children received letter of thanks from parishioners</a:t>
            </a:r>
          </a:p>
        </p:txBody>
      </p:sp>
      <p:sp>
        <p:nvSpPr>
          <p:cNvPr id="2" name="TextBox 1">
            <a:extLst>
              <a:ext uri="{FF2B5EF4-FFF2-40B4-BE49-F238E27FC236}">
                <a16:creationId xmlns:a16="http://schemas.microsoft.com/office/drawing/2014/main" id="{20C96A58-AC56-4CD2-8C32-6EFB496359F6}"/>
              </a:ext>
            </a:extLst>
          </p:cNvPr>
          <p:cNvSpPr txBox="1"/>
          <p:nvPr/>
        </p:nvSpPr>
        <p:spPr>
          <a:xfrm>
            <a:off x="9578308" y="6270292"/>
            <a:ext cx="1986100" cy="277411"/>
          </a:xfrm>
          <a:prstGeom prst="rect">
            <a:avLst/>
          </a:prstGeom>
          <a:noFill/>
        </p:spPr>
        <p:txBody>
          <a:bodyPr wrap="square" rtlCol="0">
            <a:spAutoFit/>
          </a:bodyPr>
          <a:lstStyle/>
          <a:p>
            <a:r>
              <a:rPr lang="en-GB" sz="1200" dirty="0"/>
              <a:t>Photos from School Website</a:t>
            </a:r>
          </a:p>
        </p:txBody>
      </p:sp>
    </p:spTree>
    <p:extLst>
      <p:ext uri="{BB962C8B-B14F-4D97-AF65-F5344CB8AC3E}">
        <p14:creationId xmlns:p14="http://schemas.microsoft.com/office/powerpoint/2010/main" val="3649443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36" name="Rectangle 143">
            <a:extLst>
              <a:ext uri="{FF2B5EF4-FFF2-40B4-BE49-F238E27FC236}">
                <a16:creationId xmlns:a16="http://schemas.microsoft.com/office/drawing/2014/main" id="{47BA6B54-FD0C-4B20-816F-3B6BEEA1D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45">
            <a:extLst>
              <a:ext uri="{FF2B5EF4-FFF2-40B4-BE49-F238E27FC236}">
                <a16:creationId xmlns:a16="http://schemas.microsoft.com/office/drawing/2014/main" id="{CE90C7AB-40E9-481F-980A-EDD19EFF3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8" name="Rectangle 147">
            <a:extLst>
              <a:ext uri="{FF2B5EF4-FFF2-40B4-BE49-F238E27FC236}">
                <a16:creationId xmlns:a16="http://schemas.microsoft.com/office/drawing/2014/main" id="{23ADD3AA-6CC0-4B1A-B4A3-98AD78A1E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497" y="758952"/>
            <a:ext cx="2842930" cy="3191490"/>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49">
            <a:extLst>
              <a:ext uri="{FF2B5EF4-FFF2-40B4-BE49-F238E27FC236}">
                <a16:creationId xmlns:a16="http://schemas.microsoft.com/office/drawing/2014/main" id="{A73D5959-733D-49EB-9C7B-0B65AD3B9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1252" y="758952"/>
            <a:ext cx="2396659" cy="1830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51">
            <a:extLst>
              <a:ext uri="{FF2B5EF4-FFF2-40B4-BE49-F238E27FC236}">
                <a16:creationId xmlns:a16="http://schemas.microsoft.com/office/drawing/2014/main" id="{670FE657-E905-4F80-9A98-9FAC75EAC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2153" y="4090151"/>
            <a:ext cx="2836274" cy="199975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Rectangle 153">
            <a:extLst>
              <a:ext uri="{FF2B5EF4-FFF2-40B4-BE49-F238E27FC236}">
                <a16:creationId xmlns:a16="http://schemas.microsoft.com/office/drawing/2014/main" id="{5296173E-160F-42EA-B0C9-8E2804C9A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1252" y="2722807"/>
            <a:ext cx="2396659" cy="3367097"/>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85FD8413-571F-456D-BB62-4C204826E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C8FB3B-9C34-44B5-9BF1-CBB829571107}"/>
              </a:ext>
            </a:extLst>
          </p:cNvPr>
          <p:cNvSpPr>
            <a:spLocks noGrp="1"/>
          </p:cNvSpPr>
          <p:nvPr>
            <p:ph type="title"/>
          </p:nvPr>
        </p:nvSpPr>
        <p:spPr>
          <a:xfrm>
            <a:off x="289248" y="1123837"/>
            <a:ext cx="4998963" cy="1255469"/>
          </a:xfrm>
        </p:spPr>
        <p:txBody>
          <a:bodyPr vert="horz" lIns="91440" tIns="45720" rIns="91440" bIns="45720" rtlCol="0" anchor="ctr">
            <a:normAutofit fontScale="90000"/>
          </a:bodyPr>
          <a:lstStyle/>
          <a:p>
            <a:r>
              <a:rPr lang="en-US" sz="3100" b="1" dirty="0"/>
              <a:t>A Wales of Vibrant Culture &amp; Thriving Welsh Language</a:t>
            </a:r>
            <a:br>
              <a:rPr lang="en-US" sz="3100" dirty="0"/>
            </a:br>
            <a:endParaRPr lang="en-US" sz="3100" dirty="0"/>
          </a:p>
        </p:txBody>
      </p:sp>
      <p:sp>
        <p:nvSpPr>
          <p:cNvPr id="1031" name="Content Placeholder 1030">
            <a:extLst>
              <a:ext uri="{FF2B5EF4-FFF2-40B4-BE49-F238E27FC236}">
                <a16:creationId xmlns:a16="http://schemas.microsoft.com/office/drawing/2014/main" id="{FAC09F42-FDDF-47DC-B3EF-089334180D6C}"/>
              </a:ext>
            </a:extLst>
          </p:cNvPr>
          <p:cNvSpPr>
            <a:spLocks noGrp="1"/>
          </p:cNvSpPr>
          <p:nvPr>
            <p:ph sz="half" idx="2"/>
          </p:nvPr>
        </p:nvSpPr>
        <p:spPr>
          <a:xfrm>
            <a:off x="289249" y="2510395"/>
            <a:ext cx="4998962" cy="3274586"/>
          </a:xfrm>
        </p:spPr>
        <p:txBody>
          <a:bodyPr vert="horz" lIns="91440" tIns="45720" rIns="91440" bIns="45720" rtlCol="0" anchor="t">
            <a:normAutofit lnSpcReduction="10000"/>
          </a:bodyPr>
          <a:lstStyle/>
          <a:p>
            <a:r>
              <a:rPr lang="en-US" u="sng" dirty="0">
                <a:solidFill>
                  <a:srgbClr val="FFFFFF"/>
                </a:solidFill>
              </a:rPr>
              <a:t>National Initiatives</a:t>
            </a:r>
            <a:r>
              <a:rPr lang="en-US" dirty="0">
                <a:solidFill>
                  <a:srgbClr val="FFFFFF"/>
                </a:solidFill>
              </a:rPr>
              <a:t>:  </a:t>
            </a:r>
          </a:p>
          <a:p>
            <a:endParaRPr lang="en-US" b="1" dirty="0">
              <a:solidFill>
                <a:srgbClr val="FFFFFF"/>
              </a:solidFill>
            </a:endParaRPr>
          </a:p>
          <a:p>
            <a:r>
              <a:rPr lang="en-US" b="1" dirty="0">
                <a:solidFill>
                  <a:srgbClr val="FFFFFF"/>
                </a:solidFill>
              </a:rPr>
              <a:t>St. David’s Day Eisteddfod </a:t>
            </a:r>
            <a:r>
              <a:rPr lang="en-US" dirty="0">
                <a:solidFill>
                  <a:srgbClr val="FFFFFF"/>
                </a:solidFill>
              </a:rPr>
              <a:t>– Children encouraged to get involved in all categories</a:t>
            </a:r>
          </a:p>
          <a:p>
            <a:endParaRPr lang="en-US" b="1" dirty="0">
              <a:solidFill>
                <a:srgbClr val="FFFFFF"/>
              </a:solidFill>
            </a:endParaRPr>
          </a:p>
          <a:p>
            <a:r>
              <a:rPr lang="en-US" b="1" dirty="0" err="1">
                <a:solidFill>
                  <a:srgbClr val="FFFFFF"/>
                </a:solidFill>
              </a:rPr>
              <a:t>Urdd</a:t>
            </a:r>
            <a:r>
              <a:rPr lang="en-US" b="1" dirty="0">
                <a:solidFill>
                  <a:srgbClr val="FFFFFF"/>
                </a:solidFill>
              </a:rPr>
              <a:t> </a:t>
            </a:r>
            <a:r>
              <a:rPr lang="en-US" dirty="0">
                <a:solidFill>
                  <a:srgbClr val="FFFFFF"/>
                </a:solidFill>
              </a:rPr>
              <a:t>– main competition where all finalists compete representing their school</a:t>
            </a:r>
          </a:p>
          <a:p>
            <a:r>
              <a:rPr lang="en-US" dirty="0">
                <a:solidFill>
                  <a:srgbClr val="FFFFFF"/>
                </a:solidFill>
              </a:rPr>
              <a:t>(Used to be just Welsh medium schools, now includes English medium schools)</a:t>
            </a:r>
          </a:p>
          <a:p>
            <a:endParaRPr lang="en-US" dirty="0">
              <a:solidFill>
                <a:srgbClr val="FFFFFF"/>
              </a:solidFill>
            </a:endParaRPr>
          </a:p>
          <a:p>
            <a:endParaRPr lang="en-US" dirty="0">
              <a:solidFill>
                <a:srgbClr val="FFFFFF"/>
              </a:solidFill>
            </a:endParaRPr>
          </a:p>
        </p:txBody>
      </p:sp>
      <p:pic>
        <p:nvPicPr>
          <p:cNvPr id="2050" name="Picture 2" descr="Image result for st davids day">
            <a:extLst>
              <a:ext uri="{FF2B5EF4-FFF2-40B4-BE49-F238E27FC236}">
                <a16:creationId xmlns:a16="http://schemas.microsoft.com/office/drawing/2014/main" id="{B97E7E10-50C5-46AD-9EC7-CEA4ACBBFE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7740" y="1115475"/>
            <a:ext cx="2478444" cy="247844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urdd eisteddfod">
            <a:extLst>
              <a:ext uri="{FF2B5EF4-FFF2-40B4-BE49-F238E27FC236}">
                <a16:creationId xmlns:a16="http://schemas.microsoft.com/office/drawing/2014/main" id="{B850EC7C-4C71-449F-9C63-C4A0C9708F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1387" y="3338161"/>
            <a:ext cx="2136388" cy="21363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3F2A69D-14CF-4270-84CA-46BFE6100E2B}"/>
              </a:ext>
            </a:extLst>
          </p:cNvPr>
          <p:cNvSpPr txBox="1"/>
          <p:nvPr/>
        </p:nvSpPr>
        <p:spPr>
          <a:xfrm>
            <a:off x="9221387" y="928468"/>
            <a:ext cx="2136388" cy="1477328"/>
          </a:xfrm>
          <a:prstGeom prst="rect">
            <a:avLst/>
          </a:prstGeom>
          <a:noFill/>
        </p:spPr>
        <p:txBody>
          <a:bodyPr wrap="square" rtlCol="0">
            <a:spAutoFit/>
          </a:bodyPr>
          <a:lstStyle/>
          <a:p>
            <a:r>
              <a:rPr lang="en-GB" dirty="0"/>
              <a:t>Winners of each category &amp; year group go forward to next stage of area, authority, national.</a:t>
            </a:r>
          </a:p>
        </p:txBody>
      </p:sp>
      <p:sp>
        <p:nvSpPr>
          <p:cNvPr id="4" name="TextBox 3">
            <a:extLst>
              <a:ext uri="{FF2B5EF4-FFF2-40B4-BE49-F238E27FC236}">
                <a16:creationId xmlns:a16="http://schemas.microsoft.com/office/drawing/2014/main" id="{6EC72D5F-87F0-4C58-B6B8-0533940BCE8B}"/>
              </a:ext>
            </a:extLst>
          </p:cNvPr>
          <p:cNvSpPr txBox="1"/>
          <p:nvPr/>
        </p:nvSpPr>
        <p:spPr>
          <a:xfrm>
            <a:off x="6322716" y="4392726"/>
            <a:ext cx="2463468" cy="1200329"/>
          </a:xfrm>
          <a:prstGeom prst="rect">
            <a:avLst/>
          </a:prstGeom>
          <a:noFill/>
        </p:spPr>
        <p:txBody>
          <a:bodyPr wrap="square" rtlCol="0">
            <a:spAutoFit/>
          </a:bodyPr>
          <a:lstStyle/>
          <a:p>
            <a:r>
              <a:rPr lang="en-GB" dirty="0"/>
              <a:t>National Urdd -  children compete in literature, music and performing arts.</a:t>
            </a:r>
          </a:p>
        </p:txBody>
      </p:sp>
    </p:spTree>
    <p:extLst>
      <p:ext uri="{BB962C8B-B14F-4D97-AF65-F5344CB8AC3E}">
        <p14:creationId xmlns:p14="http://schemas.microsoft.com/office/powerpoint/2010/main" val="1484438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36" name="Rectangle 143">
            <a:extLst>
              <a:ext uri="{FF2B5EF4-FFF2-40B4-BE49-F238E27FC236}">
                <a16:creationId xmlns:a16="http://schemas.microsoft.com/office/drawing/2014/main" id="{47BA6B54-FD0C-4B20-816F-3B6BEEA1D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45">
            <a:extLst>
              <a:ext uri="{FF2B5EF4-FFF2-40B4-BE49-F238E27FC236}">
                <a16:creationId xmlns:a16="http://schemas.microsoft.com/office/drawing/2014/main" id="{CE90C7AB-40E9-481F-980A-EDD19EFF3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8" name="Rectangle 147">
            <a:extLst>
              <a:ext uri="{FF2B5EF4-FFF2-40B4-BE49-F238E27FC236}">
                <a16:creationId xmlns:a16="http://schemas.microsoft.com/office/drawing/2014/main" id="{23ADD3AA-6CC0-4B1A-B4A3-98AD78A1E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497" y="758952"/>
            <a:ext cx="2842930" cy="3191490"/>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49">
            <a:extLst>
              <a:ext uri="{FF2B5EF4-FFF2-40B4-BE49-F238E27FC236}">
                <a16:creationId xmlns:a16="http://schemas.microsoft.com/office/drawing/2014/main" id="{A73D5959-733D-49EB-9C7B-0B65AD3B9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1252" y="758952"/>
            <a:ext cx="2396659" cy="1830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51">
            <a:extLst>
              <a:ext uri="{FF2B5EF4-FFF2-40B4-BE49-F238E27FC236}">
                <a16:creationId xmlns:a16="http://schemas.microsoft.com/office/drawing/2014/main" id="{670FE657-E905-4F80-9A98-9FAC75EAC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2153" y="4090151"/>
            <a:ext cx="2836274" cy="199975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Rectangle 153">
            <a:extLst>
              <a:ext uri="{FF2B5EF4-FFF2-40B4-BE49-F238E27FC236}">
                <a16:creationId xmlns:a16="http://schemas.microsoft.com/office/drawing/2014/main" id="{5296173E-160F-42EA-B0C9-8E2804C9A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1252" y="2722807"/>
            <a:ext cx="2396659" cy="3367097"/>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85FD8413-571F-456D-BB62-4C204826E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C8FB3B-9C34-44B5-9BF1-CBB829571107}"/>
              </a:ext>
            </a:extLst>
          </p:cNvPr>
          <p:cNvSpPr>
            <a:spLocks noGrp="1"/>
          </p:cNvSpPr>
          <p:nvPr>
            <p:ph type="title"/>
          </p:nvPr>
        </p:nvSpPr>
        <p:spPr>
          <a:xfrm>
            <a:off x="289248" y="1123837"/>
            <a:ext cx="4998963" cy="1255469"/>
          </a:xfrm>
        </p:spPr>
        <p:txBody>
          <a:bodyPr vert="horz" lIns="91440" tIns="45720" rIns="91440" bIns="45720" rtlCol="0" anchor="ctr">
            <a:normAutofit fontScale="90000"/>
          </a:bodyPr>
          <a:lstStyle/>
          <a:p>
            <a:r>
              <a:rPr lang="en-US" sz="3100" b="1" dirty="0"/>
              <a:t>A Wales of Vibrant Culture &amp; Thriving Welsh Language</a:t>
            </a:r>
            <a:br>
              <a:rPr lang="en-US" sz="3100" dirty="0"/>
            </a:br>
            <a:r>
              <a:rPr lang="en-US" sz="3100" dirty="0"/>
              <a:t>				</a:t>
            </a:r>
            <a:r>
              <a:rPr lang="en-US" sz="3100" dirty="0" err="1"/>
              <a:t>cont</a:t>
            </a:r>
            <a:r>
              <a:rPr lang="en-US" sz="3100" dirty="0"/>
              <a:t>…</a:t>
            </a:r>
          </a:p>
        </p:txBody>
      </p:sp>
      <p:sp>
        <p:nvSpPr>
          <p:cNvPr id="1031" name="Content Placeholder 1030">
            <a:extLst>
              <a:ext uri="{FF2B5EF4-FFF2-40B4-BE49-F238E27FC236}">
                <a16:creationId xmlns:a16="http://schemas.microsoft.com/office/drawing/2014/main" id="{FAC09F42-FDDF-47DC-B3EF-089334180D6C}"/>
              </a:ext>
            </a:extLst>
          </p:cNvPr>
          <p:cNvSpPr>
            <a:spLocks noGrp="1"/>
          </p:cNvSpPr>
          <p:nvPr>
            <p:ph sz="half" idx="2"/>
          </p:nvPr>
        </p:nvSpPr>
        <p:spPr>
          <a:xfrm>
            <a:off x="289249" y="2379306"/>
            <a:ext cx="4998962" cy="3405675"/>
          </a:xfrm>
        </p:spPr>
        <p:txBody>
          <a:bodyPr vert="horz" lIns="91440" tIns="45720" rIns="91440" bIns="45720" rtlCol="0" anchor="t">
            <a:normAutofit lnSpcReduction="10000"/>
          </a:bodyPr>
          <a:lstStyle/>
          <a:p>
            <a:r>
              <a:rPr lang="en-US" u="sng" dirty="0">
                <a:solidFill>
                  <a:srgbClr val="FFFFFF"/>
                </a:solidFill>
              </a:rPr>
              <a:t>School Initiatives</a:t>
            </a:r>
            <a:r>
              <a:rPr lang="en-US" dirty="0">
                <a:solidFill>
                  <a:srgbClr val="FFFFFF"/>
                </a:solidFill>
              </a:rPr>
              <a:t>:  </a:t>
            </a:r>
          </a:p>
          <a:p>
            <a:endParaRPr lang="en-US" b="1" dirty="0">
              <a:solidFill>
                <a:srgbClr val="FFFFFF"/>
              </a:solidFill>
            </a:endParaRPr>
          </a:p>
          <a:p>
            <a:r>
              <a:rPr lang="en-US" b="1" dirty="0">
                <a:solidFill>
                  <a:srgbClr val="FFFFFF"/>
                </a:solidFill>
              </a:rPr>
              <a:t>Sports Clubs</a:t>
            </a:r>
            <a:r>
              <a:rPr lang="en-US" dirty="0">
                <a:solidFill>
                  <a:srgbClr val="FFFFFF"/>
                </a:solidFill>
              </a:rPr>
              <a:t> – after school clubs.  Compete at local level</a:t>
            </a:r>
            <a:endParaRPr lang="en-US" sz="1000" dirty="0">
              <a:solidFill>
                <a:srgbClr val="FFFFFF"/>
              </a:solidFill>
            </a:endParaRPr>
          </a:p>
          <a:p>
            <a:endParaRPr lang="en-US" sz="1000" b="1" dirty="0">
              <a:solidFill>
                <a:srgbClr val="FFFFFF"/>
              </a:solidFill>
            </a:endParaRPr>
          </a:p>
          <a:p>
            <a:r>
              <a:rPr lang="en-US" b="1" dirty="0">
                <a:solidFill>
                  <a:srgbClr val="FFFFFF"/>
                </a:solidFill>
              </a:rPr>
              <a:t>Feel Good Factory </a:t>
            </a:r>
            <a:r>
              <a:rPr lang="en-US" dirty="0">
                <a:solidFill>
                  <a:srgbClr val="FFFFFF"/>
                </a:solidFill>
              </a:rPr>
              <a:t>– concentrating on children’s wellbeing</a:t>
            </a:r>
            <a:endParaRPr lang="en-US" sz="1000" dirty="0">
              <a:solidFill>
                <a:srgbClr val="FFFFFF"/>
              </a:solidFill>
            </a:endParaRPr>
          </a:p>
          <a:p>
            <a:endParaRPr lang="en-US" sz="1000" dirty="0">
              <a:solidFill>
                <a:srgbClr val="FFFFFF"/>
              </a:solidFill>
            </a:endParaRPr>
          </a:p>
          <a:p>
            <a:r>
              <a:rPr lang="en-US" b="1" dirty="0">
                <a:solidFill>
                  <a:srgbClr val="FFFFFF"/>
                </a:solidFill>
              </a:rPr>
              <a:t>Art Club</a:t>
            </a:r>
            <a:r>
              <a:rPr lang="en-US" dirty="0">
                <a:solidFill>
                  <a:srgbClr val="FFFFFF"/>
                </a:solidFill>
              </a:rPr>
              <a:t> – children choose what type of art to work on per term</a:t>
            </a:r>
            <a:endParaRPr lang="en-US" b="1" dirty="0">
              <a:solidFill>
                <a:srgbClr val="FFFFFF"/>
              </a:solidFill>
            </a:endParaRPr>
          </a:p>
          <a:p>
            <a:endParaRPr lang="en-US" dirty="0">
              <a:solidFill>
                <a:srgbClr val="FFFFFF"/>
              </a:solidFill>
            </a:endParaRPr>
          </a:p>
        </p:txBody>
      </p:sp>
      <p:sp>
        <p:nvSpPr>
          <p:cNvPr id="3" name="TextBox 2">
            <a:extLst>
              <a:ext uri="{FF2B5EF4-FFF2-40B4-BE49-F238E27FC236}">
                <a16:creationId xmlns:a16="http://schemas.microsoft.com/office/drawing/2014/main" id="{C3F2A69D-14CF-4270-84CA-46BFE6100E2B}"/>
              </a:ext>
            </a:extLst>
          </p:cNvPr>
          <p:cNvSpPr txBox="1"/>
          <p:nvPr/>
        </p:nvSpPr>
        <p:spPr>
          <a:xfrm>
            <a:off x="9221387" y="928468"/>
            <a:ext cx="2136388" cy="1477328"/>
          </a:xfrm>
          <a:prstGeom prst="rect">
            <a:avLst/>
          </a:prstGeom>
          <a:noFill/>
        </p:spPr>
        <p:txBody>
          <a:bodyPr wrap="square" rtlCol="0">
            <a:spAutoFit/>
          </a:bodyPr>
          <a:lstStyle/>
          <a:p>
            <a:pPr marL="285750" indent="-285750">
              <a:buFont typeface="Arial" panose="020B0604020202020204" pitchFamily="34" charset="0"/>
              <a:buChar char="•"/>
            </a:pPr>
            <a:r>
              <a:rPr lang="en-GB" dirty="0"/>
              <a:t>Football</a:t>
            </a:r>
          </a:p>
          <a:p>
            <a:pPr marL="285750" indent="-285750">
              <a:buFont typeface="Arial" panose="020B0604020202020204" pitchFamily="34" charset="0"/>
              <a:buChar char="•"/>
            </a:pPr>
            <a:r>
              <a:rPr lang="en-GB" dirty="0"/>
              <a:t>Rugby</a:t>
            </a:r>
          </a:p>
          <a:p>
            <a:pPr marL="285750" indent="-285750">
              <a:buFont typeface="Arial" panose="020B0604020202020204" pitchFamily="34" charset="0"/>
              <a:buChar char="•"/>
            </a:pPr>
            <a:r>
              <a:rPr lang="en-GB" dirty="0"/>
              <a:t>Netball</a:t>
            </a:r>
          </a:p>
          <a:p>
            <a:pPr marL="285750" indent="-285750">
              <a:buFont typeface="Arial" panose="020B0604020202020204" pitchFamily="34" charset="0"/>
              <a:buChar char="•"/>
            </a:pPr>
            <a:r>
              <a:rPr lang="en-GB" dirty="0"/>
              <a:t>Tennis</a:t>
            </a:r>
          </a:p>
          <a:p>
            <a:pPr marL="285750" indent="-285750">
              <a:buFont typeface="Arial" panose="020B0604020202020204" pitchFamily="34" charset="0"/>
              <a:buChar char="•"/>
            </a:pPr>
            <a:r>
              <a:rPr lang="en-GB" dirty="0"/>
              <a:t>Cricket</a:t>
            </a:r>
          </a:p>
        </p:txBody>
      </p:sp>
      <p:sp>
        <p:nvSpPr>
          <p:cNvPr id="4" name="TextBox 3">
            <a:extLst>
              <a:ext uri="{FF2B5EF4-FFF2-40B4-BE49-F238E27FC236}">
                <a16:creationId xmlns:a16="http://schemas.microsoft.com/office/drawing/2014/main" id="{6EC72D5F-87F0-4C58-B6B8-0533940BCE8B}"/>
              </a:ext>
            </a:extLst>
          </p:cNvPr>
          <p:cNvSpPr txBox="1"/>
          <p:nvPr/>
        </p:nvSpPr>
        <p:spPr>
          <a:xfrm>
            <a:off x="6322716" y="4392726"/>
            <a:ext cx="2463468" cy="923330"/>
          </a:xfrm>
          <a:prstGeom prst="rect">
            <a:avLst/>
          </a:prstGeom>
          <a:noFill/>
        </p:spPr>
        <p:txBody>
          <a:bodyPr wrap="square" rtlCol="0">
            <a:spAutoFit/>
          </a:bodyPr>
          <a:lstStyle/>
          <a:p>
            <a:pPr marL="285750" indent="-285750">
              <a:buFont typeface="Arial" panose="020B0604020202020204" pitchFamily="34" charset="0"/>
              <a:buChar char="•"/>
            </a:pPr>
            <a:r>
              <a:rPr lang="en-GB" dirty="0"/>
              <a:t>Feel Good Club</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Art Club</a:t>
            </a:r>
          </a:p>
        </p:txBody>
      </p:sp>
      <p:pic>
        <p:nvPicPr>
          <p:cNvPr id="3074" name="Picture 2" descr="Image result for sports clubs">
            <a:extLst>
              <a:ext uri="{FF2B5EF4-FFF2-40B4-BE49-F238E27FC236}">
                <a16:creationId xmlns:a16="http://schemas.microsoft.com/office/drawing/2014/main" id="{0C85FBCF-7420-49BF-81C0-A9910DDCF1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7461" y="1357429"/>
            <a:ext cx="2659002" cy="199425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feel good">
            <a:extLst>
              <a:ext uri="{FF2B5EF4-FFF2-40B4-BE49-F238E27FC236}">
                <a16:creationId xmlns:a16="http://schemas.microsoft.com/office/drawing/2014/main" id="{675D0832-72DD-4B3D-B71C-850124018E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5769" y="2945103"/>
            <a:ext cx="1447623" cy="144762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Related image">
            <a:extLst>
              <a:ext uri="{FF2B5EF4-FFF2-40B4-BE49-F238E27FC236}">
                <a16:creationId xmlns:a16="http://schemas.microsoft.com/office/drawing/2014/main" id="{27F00BA5-5391-4921-84E1-EA1036AAA3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1387" y="4525676"/>
            <a:ext cx="2041543" cy="1424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1025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36" name="Rectangle 143">
            <a:extLst>
              <a:ext uri="{FF2B5EF4-FFF2-40B4-BE49-F238E27FC236}">
                <a16:creationId xmlns:a16="http://schemas.microsoft.com/office/drawing/2014/main" id="{47BA6B54-FD0C-4B20-816F-3B6BEEA1D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45">
            <a:extLst>
              <a:ext uri="{FF2B5EF4-FFF2-40B4-BE49-F238E27FC236}">
                <a16:creationId xmlns:a16="http://schemas.microsoft.com/office/drawing/2014/main" id="{CE90C7AB-40E9-481F-980A-EDD19EFF3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8" name="Rectangle 147">
            <a:extLst>
              <a:ext uri="{FF2B5EF4-FFF2-40B4-BE49-F238E27FC236}">
                <a16:creationId xmlns:a16="http://schemas.microsoft.com/office/drawing/2014/main" id="{23ADD3AA-6CC0-4B1A-B4A3-98AD78A1E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497" y="758952"/>
            <a:ext cx="2842930" cy="3191490"/>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49">
            <a:extLst>
              <a:ext uri="{FF2B5EF4-FFF2-40B4-BE49-F238E27FC236}">
                <a16:creationId xmlns:a16="http://schemas.microsoft.com/office/drawing/2014/main" id="{A73D5959-733D-49EB-9C7B-0B65AD3B9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1252" y="758952"/>
            <a:ext cx="2396659" cy="1830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51">
            <a:extLst>
              <a:ext uri="{FF2B5EF4-FFF2-40B4-BE49-F238E27FC236}">
                <a16:creationId xmlns:a16="http://schemas.microsoft.com/office/drawing/2014/main" id="{670FE657-E905-4F80-9A98-9FAC75EAC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2153" y="4090151"/>
            <a:ext cx="2836274" cy="199975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Rectangle 153">
            <a:extLst>
              <a:ext uri="{FF2B5EF4-FFF2-40B4-BE49-F238E27FC236}">
                <a16:creationId xmlns:a16="http://schemas.microsoft.com/office/drawing/2014/main" id="{5296173E-160F-42EA-B0C9-8E2804C9A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1252" y="2722807"/>
            <a:ext cx="2396659" cy="3367097"/>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85FD8413-571F-456D-BB62-4C204826E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C8FB3B-9C34-44B5-9BF1-CBB829571107}"/>
              </a:ext>
            </a:extLst>
          </p:cNvPr>
          <p:cNvSpPr>
            <a:spLocks noGrp="1"/>
          </p:cNvSpPr>
          <p:nvPr>
            <p:ph type="title"/>
          </p:nvPr>
        </p:nvSpPr>
        <p:spPr>
          <a:xfrm>
            <a:off x="289248" y="1123837"/>
            <a:ext cx="4998963" cy="1255469"/>
          </a:xfrm>
        </p:spPr>
        <p:txBody>
          <a:bodyPr vert="horz" lIns="91440" tIns="45720" rIns="91440" bIns="45720" rtlCol="0" anchor="ctr">
            <a:normAutofit fontScale="90000"/>
          </a:bodyPr>
          <a:lstStyle/>
          <a:p>
            <a:r>
              <a:rPr lang="en-US" sz="3100" b="1" dirty="0"/>
              <a:t>A Wales of Vibrant Culture &amp; Thriving Welsh Language</a:t>
            </a:r>
            <a:br>
              <a:rPr lang="en-US" sz="3100" dirty="0"/>
            </a:br>
            <a:r>
              <a:rPr lang="en-US" sz="3100" dirty="0"/>
              <a:t>				</a:t>
            </a:r>
            <a:r>
              <a:rPr lang="en-US" sz="3100" dirty="0" err="1"/>
              <a:t>cont</a:t>
            </a:r>
            <a:r>
              <a:rPr lang="en-US" sz="3100" dirty="0"/>
              <a:t>…</a:t>
            </a:r>
          </a:p>
        </p:txBody>
      </p:sp>
      <p:sp>
        <p:nvSpPr>
          <p:cNvPr id="1031" name="Content Placeholder 1030">
            <a:extLst>
              <a:ext uri="{FF2B5EF4-FFF2-40B4-BE49-F238E27FC236}">
                <a16:creationId xmlns:a16="http://schemas.microsoft.com/office/drawing/2014/main" id="{FAC09F42-FDDF-47DC-B3EF-089334180D6C}"/>
              </a:ext>
            </a:extLst>
          </p:cNvPr>
          <p:cNvSpPr>
            <a:spLocks noGrp="1"/>
          </p:cNvSpPr>
          <p:nvPr>
            <p:ph sz="half" idx="2"/>
          </p:nvPr>
        </p:nvSpPr>
        <p:spPr>
          <a:xfrm>
            <a:off x="289249" y="2379306"/>
            <a:ext cx="4998962" cy="3405675"/>
          </a:xfrm>
        </p:spPr>
        <p:txBody>
          <a:bodyPr vert="horz" lIns="91440" tIns="45720" rIns="91440" bIns="45720" rtlCol="0" anchor="t">
            <a:normAutofit/>
          </a:bodyPr>
          <a:lstStyle/>
          <a:p>
            <a:r>
              <a:rPr lang="en-US" u="sng" dirty="0">
                <a:solidFill>
                  <a:srgbClr val="FFFFFF"/>
                </a:solidFill>
              </a:rPr>
              <a:t>School Visits and Celebrations</a:t>
            </a:r>
            <a:r>
              <a:rPr lang="en-US" dirty="0">
                <a:solidFill>
                  <a:srgbClr val="FFFFFF"/>
                </a:solidFill>
              </a:rPr>
              <a:t>:  </a:t>
            </a:r>
          </a:p>
          <a:p>
            <a:endParaRPr lang="en-US" b="1" dirty="0">
              <a:solidFill>
                <a:srgbClr val="FFFFFF"/>
              </a:solidFill>
            </a:endParaRPr>
          </a:p>
          <a:p>
            <a:r>
              <a:rPr lang="en-US" b="1" dirty="0">
                <a:solidFill>
                  <a:srgbClr val="FFFFFF"/>
                </a:solidFill>
              </a:rPr>
              <a:t>School Visits </a:t>
            </a:r>
            <a:r>
              <a:rPr lang="en-US" dirty="0">
                <a:solidFill>
                  <a:srgbClr val="FFFFFF"/>
                </a:solidFill>
              </a:rPr>
              <a:t>– class visits to historical sites around Wales.  Linking with their theme work.</a:t>
            </a:r>
            <a:endParaRPr lang="en-US" sz="1000" dirty="0">
              <a:solidFill>
                <a:srgbClr val="FFFFFF"/>
              </a:solidFill>
            </a:endParaRPr>
          </a:p>
          <a:p>
            <a:endParaRPr lang="en-US" sz="1000" b="1" dirty="0">
              <a:solidFill>
                <a:srgbClr val="FFFFFF"/>
              </a:solidFill>
            </a:endParaRPr>
          </a:p>
          <a:p>
            <a:r>
              <a:rPr lang="en-US" b="1" dirty="0">
                <a:solidFill>
                  <a:srgbClr val="FFFFFF"/>
                </a:solidFill>
              </a:rPr>
              <a:t>Religious Festivals </a:t>
            </a:r>
            <a:r>
              <a:rPr lang="en-US" dirty="0">
                <a:solidFill>
                  <a:srgbClr val="FFFFFF"/>
                </a:solidFill>
              </a:rPr>
              <a:t>– Multicultural society.  Learn about our own religious festivals as Christians as well as those of other cultures.</a:t>
            </a:r>
          </a:p>
        </p:txBody>
      </p:sp>
      <p:sp>
        <p:nvSpPr>
          <p:cNvPr id="3" name="TextBox 2">
            <a:extLst>
              <a:ext uri="{FF2B5EF4-FFF2-40B4-BE49-F238E27FC236}">
                <a16:creationId xmlns:a16="http://schemas.microsoft.com/office/drawing/2014/main" id="{C3F2A69D-14CF-4270-84CA-46BFE6100E2B}"/>
              </a:ext>
            </a:extLst>
          </p:cNvPr>
          <p:cNvSpPr txBox="1"/>
          <p:nvPr/>
        </p:nvSpPr>
        <p:spPr>
          <a:xfrm>
            <a:off x="9221386" y="1012907"/>
            <a:ext cx="2136388" cy="1477328"/>
          </a:xfrm>
          <a:prstGeom prst="rect">
            <a:avLst/>
          </a:prstGeom>
          <a:noFill/>
        </p:spPr>
        <p:txBody>
          <a:bodyPr wrap="square" rtlCol="0">
            <a:spAutoFit/>
          </a:bodyPr>
          <a:lstStyle/>
          <a:p>
            <a:pPr marL="285750" indent="-285750">
              <a:buFont typeface="Arial" panose="020B0604020202020204" pitchFamily="34" charset="0"/>
              <a:buChar char="•"/>
            </a:pPr>
            <a:r>
              <a:rPr lang="en-GB" dirty="0"/>
              <a:t>Caerphilly Castle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Caerleon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Castell </a:t>
            </a:r>
            <a:r>
              <a:rPr lang="en-GB" dirty="0" err="1"/>
              <a:t>Coch</a:t>
            </a:r>
            <a:endParaRPr lang="en-GB" dirty="0"/>
          </a:p>
        </p:txBody>
      </p:sp>
      <p:sp>
        <p:nvSpPr>
          <p:cNvPr id="4" name="TextBox 3">
            <a:extLst>
              <a:ext uri="{FF2B5EF4-FFF2-40B4-BE49-F238E27FC236}">
                <a16:creationId xmlns:a16="http://schemas.microsoft.com/office/drawing/2014/main" id="{6EC72D5F-87F0-4C58-B6B8-0533940BCE8B}"/>
              </a:ext>
            </a:extLst>
          </p:cNvPr>
          <p:cNvSpPr txBox="1"/>
          <p:nvPr/>
        </p:nvSpPr>
        <p:spPr>
          <a:xfrm>
            <a:off x="6322716" y="4392726"/>
            <a:ext cx="2463468" cy="1477328"/>
          </a:xfrm>
          <a:prstGeom prst="rect">
            <a:avLst/>
          </a:prstGeom>
          <a:noFill/>
        </p:spPr>
        <p:txBody>
          <a:bodyPr wrap="square" rtlCol="0">
            <a:spAutoFit/>
          </a:bodyPr>
          <a:lstStyle/>
          <a:p>
            <a:pPr marL="285750" indent="-285750">
              <a:buFont typeface="Arial" panose="020B0604020202020204" pitchFamily="34" charset="0"/>
              <a:buChar char="•"/>
            </a:pPr>
            <a:r>
              <a:rPr lang="en-GB" dirty="0"/>
              <a:t>Chinese New Year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Eid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Jewish Passover</a:t>
            </a:r>
          </a:p>
        </p:txBody>
      </p:sp>
      <p:pic>
        <p:nvPicPr>
          <p:cNvPr id="4098" name="Picture 2" descr="Image result for historical places in wales">
            <a:extLst>
              <a:ext uri="{FF2B5EF4-FFF2-40B4-BE49-F238E27FC236}">
                <a16:creationId xmlns:a16="http://schemas.microsoft.com/office/drawing/2014/main" id="{38C2D42C-925B-4943-A790-B89F3573C2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7962" y="928468"/>
            <a:ext cx="2132976" cy="142198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historical places in wales">
            <a:extLst>
              <a:ext uri="{FF2B5EF4-FFF2-40B4-BE49-F238E27FC236}">
                <a16:creationId xmlns:a16="http://schemas.microsoft.com/office/drawing/2014/main" id="{12A1C9E6-C906-4D4B-B0E2-6C58B4EE38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446"/>
          <a:stretch/>
        </p:blipFill>
        <p:spPr bwMode="auto">
          <a:xfrm>
            <a:off x="6823922" y="2405796"/>
            <a:ext cx="1587843" cy="142198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religious festivals">
            <a:extLst>
              <a:ext uri="{FF2B5EF4-FFF2-40B4-BE49-F238E27FC236}">
                <a16:creationId xmlns:a16="http://schemas.microsoft.com/office/drawing/2014/main" id="{A08B44A1-F3DA-4AC9-8AD5-1E384D08C9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92325" y="3969689"/>
            <a:ext cx="1657437" cy="938109"/>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Image result for chinese new year">
            <a:extLst>
              <a:ext uri="{FF2B5EF4-FFF2-40B4-BE49-F238E27FC236}">
                <a16:creationId xmlns:a16="http://schemas.microsoft.com/office/drawing/2014/main" id="{351A262F-A1AF-45D1-985C-B32E2D8CBE0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4094"/>
          <a:stretch/>
        </p:blipFill>
        <p:spPr bwMode="auto">
          <a:xfrm>
            <a:off x="9485669" y="2812873"/>
            <a:ext cx="1657437" cy="1066750"/>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Image result for jewish festivals">
            <a:extLst>
              <a:ext uri="{FF2B5EF4-FFF2-40B4-BE49-F238E27FC236}">
                <a16:creationId xmlns:a16="http://schemas.microsoft.com/office/drawing/2014/main" id="{AE2D5130-1D9D-4B43-BDB4-AD5B62C6709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8140"/>
          <a:stretch/>
        </p:blipFill>
        <p:spPr bwMode="auto">
          <a:xfrm>
            <a:off x="9492325" y="5022848"/>
            <a:ext cx="1657436" cy="1017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2430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Content Placeholder 8" descr="A close up of text on a white background&#10;&#10;Description generated with high confidence">
            <a:extLst>
              <a:ext uri="{FF2B5EF4-FFF2-40B4-BE49-F238E27FC236}">
                <a16:creationId xmlns:a16="http://schemas.microsoft.com/office/drawing/2014/main" id="{5B0575C6-9EDE-4255-80A4-728D96294BD7}"/>
              </a:ext>
            </a:extLst>
          </p:cNvPr>
          <p:cNvPicPr>
            <a:picLocks noGrp="1" noChangeAspect="1"/>
          </p:cNvPicPr>
          <p:nvPr>
            <p:ph idx="1"/>
          </p:nvPr>
        </p:nvPicPr>
        <p:blipFill rotWithShape="1">
          <a:blip r:embed="rId2"/>
          <a:srcRect b="10646"/>
          <a:stretch/>
        </p:blipFill>
        <p:spPr bwMode="auto">
          <a:xfrm>
            <a:off x="6600581" y="753848"/>
            <a:ext cx="4222958" cy="53306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D71A0AF-6223-49DF-8F84-808502687202}"/>
              </a:ext>
            </a:extLst>
          </p:cNvPr>
          <p:cNvSpPr>
            <a:spLocks noGrp="1"/>
          </p:cNvSpPr>
          <p:nvPr>
            <p:ph type="title"/>
          </p:nvPr>
        </p:nvSpPr>
        <p:spPr>
          <a:xfrm>
            <a:off x="289248" y="1123837"/>
            <a:ext cx="4998963" cy="1255469"/>
          </a:xfrm>
        </p:spPr>
        <p:txBody>
          <a:bodyPr vert="horz" lIns="91440" tIns="45720" rIns="91440" bIns="45720" rtlCol="0" anchor="ctr">
            <a:normAutofit/>
          </a:bodyPr>
          <a:lstStyle/>
          <a:p>
            <a:r>
              <a:rPr lang="en-US" sz="2800"/>
              <a:t>What has changed in Education?</a:t>
            </a:r>
            <a:br>
              <a:rPr lang="en-US" sz="2800"/>
            </a:br>
            <a:endParaRPr lang="en-US" sz="2800"/>
          </a:p>
        </p:txBody>
      </p:sp>
      <p:sp>
        <p:nvSpPr>
          <p:cNvPr id="4" name="Text Placeholder 3">
            <a:extLst>
              <a:ext uri="{FF2B5EF4-FFF2-40B4-BE49-F238E27FC236}">
                <a16:creationId xmlns:a16="http://schemas.microsoft.com/office/drawing/2014/main" id="{23571CB5-9114-4F6C-8E8E-04C824910321}"/>
              </a:ext>
            </a:extLst>
          </p:cNvPr>
          <p:cNvSpPr>
            <a:spLocks noGrp="1"/>
          </p:cNvSpPr>
          <p:nvPr>
            <p:ph type="body" sz="half" idx="2"/>
          </p:nvPr>
        </p:nvSpPr>
        <p:spPr>
          <a:xfrm>
            <a:off x="289249" y="2510395"/>
            <a:ext cx="4998962" cy="3274586"/>
          </a:xfrm>
        </p:spPr>
        <p:txBody>
          <a:bodyPr vert="horz" lIns="91440" tIns="45720" rIns="91440" bIns="45720" rtlCol="0" anchor="t">
            <a:normAutofit/>
          </a:bodyPr>
          <a:lstStyle/>
          <a:p>
            <a:pPr indent="-182880">
              <a:lnSpc>
                <a:spcPct val="90000"/>
              </a:lnSpc>
              <a:buFont typeface="Wingdings 2" pitchFamily="18" charset="2"/>
              <a:buChar char=""/>
            </a:pPr>
            <a:r>
              <a:rPr lang="en-US" b="1"/>
              <a:t>Donaldson Report 2015</a:t>
            </a:r>
          </a:p>
          <a:p>
            <a:pPr marL="285750" indent="-182880">
              <a:lnSpc>
                <a:spcPct val="90000"/>
              </a:lnSpc>
              <a:buFont typeface="Wingdings 2" pitchFamily="18" charset="2"/>
              <a:buChar char=""/>
            </a:pPr>
            <a:endParaRPr lang="en-US" dirty="0"/>
          </a:p>
          <a:p>
            <a:pPr marL="285750" indent="-182880">
              <a:lnSpc>
                <a:spcPct val="90000"/>
              </a:lnSpc>
              <a:buFont typeface="Wingdings 2" pitchFamily="18" charset="2"/>
              <a:buChar char=""/>
            </a:pPr>
            <a:r>
              <a:rPr lang="en-US" dirty="0"/>
              <a:t>Curriculum based on Education Act 1988</a:t>
            </a:r>
          </a:p>
          <a:p>
            <a:pPr marL="285750" indent="-182880">
              <a:lnSpc>
                <a:spcPct val="90000"/>
              </a:lnSpc>
              <a:buFont typeface="Wingdings 2" pitchFamily="18" charset="2"/>
              <a:buChar char=""/>
            </a:pPr>
            <a:endParaRPr lang="en-US" dirty="0"/>
          </a:p>
          <a:p>
            <a:pPr marL="285750" indent="-182880">
              <a:lnSpc>
                <a:spcPct val="90000"/>
              </a:lnSpc>
              <a:buFont typeface="Wingdings 2" pitchFamily="18" charset="2"/>
              <a:buChar char=""/>
            </a:pPr>
            <a:r>
              <a:rPr lang="en-US" dirty="0"/>
              <a:t>Before issues of climate change</a:t>
            </a:r>
          </a:p>
          <a:p>
            <a:pPr marL="285750" indent="-182880">
              <a:lnSpc>
                <a:spcPct val="90000"/>
              </a:lnSpc>
              <a:buFont typeface="Wingdings 2" pitchFamily="18" charset="2"/>
              <a:buChar char=""/>
            </a:pPr>
            <a:endParaRPr lang="en-US" dirty="0"/>
          </a:p>
          <a:p>
            <a:pPr marL="285750" indent="-182880">
              <a:lnSpc>
                <a:spcPct val="90000"/>
              </a:lnSpc>
              <a:buFont typeface="Wingdings 2" pitchFamily="18" charset="2"/>
              <a:buChar char=""/>
            </a:pPr>
            <a:r>
              <a:rPr lang="en-US" dirty="0"/>
              <a:t>Before World Wide Web</a:t>
            </a:r>
          </a:p>
          <a:p>
            <a:pPr marL="285750" indent="-182880">
              <a:lnSpc>
                <a:spcPct val="90000"/>
              </a:lnSpc>
              <a:buFont typeface="Wingdings 2" pitchFamily="18" charset="2"/>
              <a:buChar char=""/>
            </a:pPr>
            <a:endParaRPr lang="en-US" dirty="0"/>
          </a:p>
          <a:p>
            <a:pPr marL="285750" indent="-182880">
              <a:lnSpc>
                <a:spcPct val="90000"/>
              </a:lnSpc>
              <a:buFont typeface="Wingdings 2" pitchFamily="18" charset="2"/>
              <a:buChar char=""/>
            </a:pPr>
            <a:r>
              <a:rPr lang="en-US" dirty="0"/>
              <a:t>Need to bring into 21</a:t>
            </a:r>
            <a:r>
              <a:rPr lang="en-US" baseline="30000" dirty="0"/>
              <a:t>st</a:t>
            </a:r>
            <a:r>
              <a:rPr lang="en-US" dirty="0"/>
              <a:t> Century</a:t>
            </a:r>
          </a:p>
          <a:p>
            <a:pPr marL="285750" indent="-182880">
              <a:lnSpc>
                <a:spcPct val="90000"/>
              </a:lnSpc>
              <a:buFont typeface="Wingdings 2" pitchFamily="18" charset="2"/>
              <a:buChar char=""/>
            </a:pPr>
            <a:endParaRPr lang="en-US" dirty="0"/>
          </a:p>
          <a:p>
            <a:pPr indent="-182880">
              <a:lnSpc>
                <a:spcPct val="90000"/>
              </a:lnSpc>
              <a:buFont typeface="Wingdings 2" pitchFamily="18" charset="2"/>
              <a:buChar char=""/>
            </a:pPr>
            <a:endParaRPr lang="en-US" dirty="0"/>
          </a:p>
        </p:txBody>
      </p:sp>
      <p:sp>
        <p:nvSpPr>
          <p:cNvPr id="10" name="TextBox 9">
            <a:extLst>
              <a:ext uri="{FF2B5EF4-FFF2-40B4-BE49-F238E27FC236}">
                <a16:creationId xmlns:a16="http://schemas.microsoft.com/office/drawing/2014/main" id="{406F939E-4908-40A5-A31E-3029D4DC2E6A}"/>
              </a:ext>
            </a:extLst>
          </p:cNvPr>
          <p:cNvSpPr txBox="1"/>
          <p:nvPr/>
        </p:nvSpPr>
        <p:spPr>
          <a:xfrm>
            <a:off x="9303025" y="6313323"/>
            <a:ext cx="2501213" cy="276999"/>
          </a:xfrm>
          <a:prstGeom prst="rect">
            <a:avLst/>
          </a:prstGeom>
          <a:noFill/>
        </p:spPr>
        <p:txBody>
          <a:bodyPr wrap="square" rtlCol="0">
            <a:spAutoFit/>
          </a:bodyPr>
          <a:lstStyle/>
          <a:p>
            <a:r>
              <a:rPr lang="en-GB" sz="1200" dirty="0"/>
              <a:t>Welsh Assembly Government, 2015</a:t>
            </a:r>
          </a:p>
        </p:txBody>
      </p:sp>
    </p:spTree>
    <p:extLst>
      <p:ext uri="{BB962C8B-B14F-4D97-AF65-F5344CB8AC3E}">
        <p14:creationId xmlns:p14="http://schemas.microsoft.com/office/powerpoint/2010/main" val="1507310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75" name="Rectangle 74">
            <a:extLst>
              <a:ext uri="{FF2B5EF4-FFF2-40B4-BE49-F238E27FC236}">
                <a16:creationId xmlns:a16="http://schemas.microsoft.com/office/drawing/2014/main" id="{69373E92-F88D-4F0A-94DF-393703E7D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938" y="46653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629DAA0-ADF6-43FD-9C99-483F722B5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09288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a:extLst>
              <a:ext uri="{FF2B5EF4-FFF2-40B4-BE49-F238E27FC236}">
                <a16:creationId xmlns:a16="http://schemas.microsoft.com/office/drawing/2014/main" id="{F32C8C35-BF44-4CFB-9754-81F07C981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3ECDAB5-1120-4B41-951C-BC702B867C2A}"/>
              </a:ext>
            </a:extLst>
          </p:cNvPr>
          <p:cNvSpPr>
            <a:spLocks noGrp="1"/>
          </p:cNvSpPr>
          <p:nvPr>
            <p:ph type="title"/>
          </p:nvPr>
        </p:nvSpPr>
        <p:spPr>
          <a:xfrm>
            <a:off x="1069848" y="1298448"/>
            <a:ext cx="4705801" cy="3255264"/>
          </a:xfrm>
        </p:spPr>
        <p:txBody>
          <a:bodyPr vert="horz" lIns="91440" tIns="45720" rIns="91440" bIns="45720" rtlCol="0" anchor="b">
            <a:normAutofit/>
          </a:bodyPr>
          <a:lstStyle/>
          <a:p>
            <a:r>
              <a:rPr lang="en-US" sz="2800" spc="-100" dirty="0"/>
              <a:t>“What our children and young people learn during their time at school has never been more important yet, at the same time, the task of determining what that learning should be has never been more challenging.” </a:t>
            </a:r>
          </a:p>
        </p:txBody>
      </p:sp>
      <p:sp>
        <p:nvSpPr>
          <p:cNvPr id="16" name="Oval 15">
            <a:extLst>
              <a:ext uri="{FF2B5EF4-FFF2-40B4-BE49-F238E27FC236}">
                <a16:creationId xmlns:a16="http://schemas.microsoft.com/office/drawing/2014/main" id="{FA0DBEA9-3B56-4570-B476-DC396E233510}"/>
              </a:ext>
            </a:extLst>
          </p:cNvPr>
          <p:cNvSpPr/>
          <p:nvPr/>
        </p:nvSpPr>
        <p:spPr>
          <a:xfrm>
            <a:off x="6331774" y="2138825"/>
            <a:ext cx="2218212" cy="2172478"/>
          </a:xfrm>
          <a:prstGeom prst="ellipse">
            <a:avLst/>
          </a:prstGeom>
          <a:solidFill>
            <a:srgbClr val="C58D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7" name="Group 6">
            <a:extLst>
              <a:ext uri="{FF2B5EF4-FFF2-40B4-BE49-F238E27FC236}">
                <a16:creationId xmlns:a16="http://schemas.microsoft.com/office/drawing/2014/main" id="{E62B65F4-3636-4D78-A3F7-CA897A76AB19}"/>
              </a:ext>
            </a:extLst>
          </p:cNvPr>
          <p:cNvGrpSpPr/>
          <p:nvPr/>
        </p:nvGrpSpPr>
        <p:grpSpPr>
          <a:xfrm>
            <a:off x="6461773" y="758952"/>
            <a:ext cx="5273977" cy="5032304"/>
            <a:chOff x="6461773" y="758952"/>
            <a:chExt cx="5273977" cy="5032304"/>
          </a:xfrm>
        </p:grpSpPr>
        <p:sp>
          <p:nvSpPr>
            <p:cNvPr id="5" name="Oval 4">
              <a:extLst>
                <a:ext uri="{FF2B5EF4-FFF2-40B4-BE49-F238E27FC236}">
                  <a16:creationId xmlns:a16="http://schemas.microsoft.com/office/drawing/2014/main" id="{A3E2982F-D025-40E4-B9A3-B12479A6C1DE}"/>
                </a:ext>
              </a:extLst>
            </p:cNvPr>
            <p:cNvSpPr/>
            <p:nvPr/>
          </p:nvSpPr>
          <p:spPr>
            <a:xfrm>
              <a:off x="7905016" y="758952"/>
              <a:ext cx="2249719" cy="2173691"/>
            </a:xfrm>
            <a:prstGeom prst="ellipse">
              <a:avLst/>
            </a:prstGeom>
            <a:solidFill>
              <a:srgbClr val="F0F3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a:extLst>
                <a:ext uri="{FF2B5EF4-FFF2-40B4-BE49-F238E27FC236}">
                  <a16:creationId xmlns:a16="http://schemas.microsoft.com/office/drawing/2014/main" id="{846B8506-A1B7-49FA-ACB3-94F9E034E383}"/>
                </a:ext>
              </a:extLst>
            </p:cNvPr>
            <p:cNvSpPr/>
            <p:nvPr/>
          </p:nvSpPr>
          <p:spPr>
            <a:xfrm>
              <a:off x="9490601" y="2138218"/>
              <a:ext cx="2218211" cy="2173691"/>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Oval 17">
              <a:extLst>
                <a:ext uri="{FF2B5EF4-FFF2-40B4-BE49-F238E27FC236}">
                  <a16:creationId xmlns:a16="http://schemas.microsoft.com/office/drawing/2014/main" id="{960C6BA4-7200-4238-B507-16BED0BB54D7}"/>
                </a:ext>
              </a:extLst>
            </p:cNvPr>
            <p:cNvSpPr/>
            <p:nvPr/>
          </p:nvSpPr>
          <p:spPr>
            <a:xfrm>
              <a:off x="7884836" y="3511778"/>
              <a:ext cx="2243762" cy="2279478"/>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24C5C8A1-37F3-498F-AE68-6976E13BE7CB}"/>
                </a:ext>
              </a:extLst>
            </p:cNvPr>
            <p:cNvSpPr txBox="1"/>
            <p:nvPr/>
          </p:nvSpPr>
          <p:spPr>
            <a:xfrm>
              <a:off x="8055362" y="908051"/>
              <a:ext cx="1949026" cy="646331"/>
            </a:xfrm>
            <a:prstGeom prst="rect">
              <a:avLst/>
            </a:prstGeom>
            <a:noFill/>
          </p:spPr>
          <p:txBody>
            <a:bodyPr wrap="square" rtlCol="0">
              <a:spAutoFit/>
            </a:bodyPr>
            <a:lstStyle/>
            <a:p>
              <a:pPr algn="ctr"/>
              <a:r>
                <a:rPr lang="en-GB" dirty="0"/>
                <a:t>Ambitious, Capable Learners</a:t>
              </a:r>
            </a:p>
          </p:txBody>
        </p:sp>
        <p:sp>
          <p:nvSpPr>
            <p:cNvPr id="20" name="TextBox 19">
              <a:extLst>
                <a:ext uri="{FF2B5EF4-FFF2-40B4-BE49-F238E27FC236}">
                  <a16:creationId xmlns:a16="http://schemas.microsoft.com/office/drawing/2014/main" id="{E5730DCC-1D1B-47DD-9EB8-49996D672C38}"/>
                </a:ext>
              </a:extLst>
            </p:cNvPr>
            <p:cNvSpPr txBox="1"/>
            <p:nvPr/>
          </p:nvSpPr>
          <p:spPr>
            <a:xfrm>
              <a:off x="8098657" y="1857129"/>
              <a:ext cx="1949026" cy="523220"/>
            </a:xfrm>
            <a:prstGeom prst="rect">
              <a:avLst/>
            </a:prstGeom>
            <a:noFill/>
          </p:spPr>
          <p:txBody>
            <a:bodyPr wrap="square" rtlCol="0">
              <a:spAutoFit/>
            </a:bodyPr>
            <a:lstStyle/>
            <a:p>
              <a:pPr algn="ctr"/>
              <a:r>
                <a:rPr lang="en-GB" sz="1400" dirty="0"/>
                <a:t>Ready to learn throughout their lives</a:t>
              </a:r>
            </a:p>
          </p:txBody>
        </p:sp>
        <p:sp>
          <p:nvSpPr>
            <p:cNvPr id="21" name="TextBox 20">
              <a:extLst>
                <a:ext uri="{FF2B5EF4-FFF2-40B4-BE49-F238E27FC236}">
                  <a16:creationId xmlns:a16="http://schemas.microsoft.com/office/drawing/2014/main" id="{D0C2C21C-70E9-431F-82C1-AC92BF7AC37C}"/>
                </a:ext>
              </a:extLst>
            </p:cNvPr>
            <p:cNvSpPr txBox="1"/>
            <p:nvPr/>
          </p:nvSpPr>
          <p:spPr>
            <a:xfrm>
              <a:off x="6508372" y="2480860"/>
              <a:ext cx="1855828" cy="646331"/>
            </a:xfrm>
            <a:prstGeom prst="rect">
              <a:avLst/>
            </a:prstGeom>
            <a:noFill/>
          </p:spPr>
          <p:txBody>
            <a:bodyPr wrap="square" rtlCol="0">
              <a:spAutoFit/>
            </a:bodyPr>
            <a:lstStyle/>
            <a:p>
              <a:pPr algn="ctr"/>
              <a:r>
                <a:rPr lang="en-GB" dirty="0"/>
                <a:t>Ethical, informed citizens</a:t>
              </a:r>
            </a:p>
          </p:txBody>
        </p:sp>
        <p:sp>
          <p:nvSpPr>
            <p:cNvPr id="22" name="TextBox 21">
              <a:extLst>
                <a:ext uri="{FF2B5EF4-FFF2-40B4-BE49-F238E27FC236}">
                  <a16:creationId xmlns:a16="http://schemas.microsoft.com/office/drawing/2014/main" id="{3ED6F5EA-144F-4F2A-9143-A5F34CA3F7FD}"/>
                </a:ext>
              </a:extLst>
            </p:cNvPr>
            <p:cNvSpPr txBox="1"/>
            <p:nvPr/>
          </p:nvSpPr>
          <p:spPr>
            <a:xfrm>
              <a:off x="6461773" y="3285298"/>
              <a:ext cx="1949026" cy="523220"/>
            </a:xfrm>
            <a:prstGeom prst="rect">
              <a:avLst/>
            </a:prstGeom>
            <a:noFill/>
          </p:spPr>
          <p:txBody>
            <a:bodyPr wrap="square" rtlCol="0">
              <a:spAutoFit/>
            </a:bodyPr>
            <a:lstStyle/>
            <a:p>
              <a:pPr algn="ctr"/>
              <a:r>
                <a:rPr lang="en-GB" sz="1400" dirty="0"/>
                <a:t>Ready to be citizens of Wales and the world</a:t>
              </a:r>
            </a:p>
          </p:txBody>
        </p:sp>
        <p:sp>
          <p:nvSpPr>
            <p:cNvPr id="23" name="TextBox 22">
              <a:extLst>
                <a:ext uri="{FF2B5EF4-FFF2-40B4-BE49-F238E27FC236}">
                  <a16:creationId xmlns:a16="http://schemas.microsoft.com/office/drawing/2014/main" id="{1A7B59E0-8232-4D9F-BCD2-6B382509EEF5}"/>
                </a:ext>
              </a:extLst>
            </p:cNvPr>
            <p:cNvSpPr txBox="1"/>
            <p:nvPr/>
          </p:nvSpPr>
          <p:spPr>
            <a:xfrm>
              <a:off x="9517539" y="2486264"/>
              <a:ext cx="2218211" cy="646331"/>
            </a:xfrm>
            <a:prstGeom prst="rect">
              <a:avLst/>
            </a:prstGeom>
            <a:noFill/>
          </p:spPr>
          <p:txBody>
            <a:bodyPr wrap="square" rtlCol="0">
              <a:spAutoFit/>
            </a:bodyPr>
            <a:lstStyle/>
            <a:p>
              <a:pPr algn="ctr"/>
              <a:r>
                <a:rPr lang="en-GB" dirty="0"/>
                <a:t>Enterprising, </a:t>
              </a:r>
            </a:p>
            <a:p>
              <a:pPr algn="ctr"/>
              <a:r>
                <a:rPr lang="en-GB" dirty="0"/>
                <a:t>creative contributors</a:t>
              </a:r>
            </a:p>
          </p:txBody>
        </p:sp>
        <p:sp>
          <p:nvSpPr>
            <p:cNvPr id="24" name="TextBox 23">
              <a:extLst>
                <a:ext uri="{FF2B5EF4-FFF2-40B4-BE49-F238E27FC236}">
                  <a16:creationId xmlns:a16="http://schemas.microsoft.com/office/drawing/2014/main" id="{BCCA4C8F-8F08-4968-9264-86D8FAE24155}"/>
                </a:ext>
              </a:extLst>
            </p:cNvPr>
            <p:cNvSpPr txBox="1"/>
            <p:nvPr/>
          </p:nvSpPr>
          <p:spPr>
            <a:xfrm>
              <a:off x="9652131" y="3285298"/>
              <a:ext cx="1949026" cy="523220"/>
            </a:xfrm>
            <a:prstGeom prst="rect">
              <a:avLst/>
            </a:prstGeom>
            <a:noFill/>
          </p:spPr>
          <p:txBody>
            <a:bodyPr wrap="square" rtlCol="0">
              <a:spAutoFit/>
            </a:bodyPr>
            <a:lstStyle/>
            <a:p>
              <a:pPr algn="ctr"/>
              <a:r>
                <a:rPr lang="en-GB" sz="1400" dirty="0"/>
                <a:t>Ready to play a full part in life and work</a:t>
              </a:r>
            </a:p>
          </p:txBody>
        </p:sp>
        <p:sp>
          <p:nvSpPr>
            <p:cNvPr id="25" name="TextBox 24">
              <a:extLst>
                <a:ext uri="{FF2B5EF4-FFF2-40B4-BE49-F238E27FC236}">
                  <a16:creationId xmlns:a16="http://schemas.microsoft.com/office/drawing/2014/main" id="{B3868A77-AF2B-4EE1-8C15-DF1DAF66A820}"/>
                </a:ext>
              </a:extLst>
            </p:cNvPr>
            <p:cNvSpPr txBox="1"/>
            <p:nvPr/>
          </p:nvSpPr>
          <p:spPr>
            <a:xfrm>
              <a:off x="7910974" y="3854563"/>
              <a:ext cx="2243761" cy="646331"/>
            </a:xfrm>
            <a:prstGeom prst="rect">
              <a:avLst/>
            </a:prstGeom>
            <a:noFill/>
          </p:spPr>
          <p:txBody>
            <a:bodyPr wrap="square" rtlCol="0">
              <a:spAutoFit/>
            </a:bodyPr>
            <a:lstStyle/>
            <a:p>
              <a:pPr algn="ctr"/>
              <a:r>
                <a:rPr lang="en-GB" dirty="0"/>
                <a:t>Healthy,</a:t>
              </a:r>
            </a:p>
            <a:p>
              <a:pPr algn="ctr"/>
              <a:r>
                <a:rPr lang="en-GB" dirty="0"/>
                <a:t>Confident individuals</a:t>
              </a:r>
            </a:p>
          </p:txBody>
        </p:sp>
        <p:sp>
          <p:nvSpPr>
            <p:cNvPr id="26" name="TextBox 25">
              <a:extLst>
                <a:ext uri="{FF2B5EF4-FFF2-40B4-BE49-F238E27FC236}">
                  <a16:creationId xmlns:a16="http://schemas.microsoft.com/office/drawing/2014/main" id="{0815254A-716A-4DE7-BEAA-11E7A81D42BD}"/>
                </a:ext>
              </a:extLst>
            </p:cNvPr>
            <p:cNvSpPr txBox="1"/>
            <p:nvPr/>
          </p:nvSpPr>
          <p:spPr>
            <a:xfrm>
              <a:off x="8032204" y="4796362"/>
              <a:ext cx="1949026" cy="738664"/>
            </a:xfrm>
            <a:prstGeom prst="rect">
              <a:avLst/>
            </a:prstGeom>
            <a:noFill/>
          </p:spPr>
          <p:txBody>
            <a:bodyPr wrap="square" rtlCol="0">
              <a:spAutoFit/>
            </a:bodyPr>
            <a:lstStyle/>
            <a:p>
              <a:pPr algn="ctr"/>
              <a:r>
                <a:rPr lang="en-GB" sz="1400" dirty="0"/>
                <a:t>Ready to lead fulfilling lives as valued members of society</a:t>
              </a:r>
            </a:p>
          </p:txBody>
        </p:sp>
      </p:grpSp>
      <p:sp>
        <p:nvSpPr>
          <p:cNvPr id="27" name="TextBox 26">
            <a:extLst>
              <a:ext uri="{FF2B5EF4-FFF2-40B4-BE49-F238E27FC236}">
                <a16:creationId xmlns:a16="http://schemas.microsoft.com/office/drawing/2014/main" id="{5B31DAE2-AC08-41F4-A82B-D28BDA765BFD}"/>
              </a:ext>
            </a:extLst>
          </p:cNvPr>
          <p:cNvSpPr txBox="1"/>
          <p:nvPr/>
        </p:nvSpPr>
        <p:spPr>
          <a:xfrm>
            <a:off x="9303025" y="6313323"/>
            <a:ext cx="2501213" cy="276999"/>
          </a:xfrm>
          <a:prstGeom prst="rect">
            <a:avLst/>
          </a:prstGeom>
          <a:noFill/>
        </p:spPr>
        <p:txBody>
          <a:bodyPr wrap="square" rtlCol="0">
            <a:spAutoFit/>
          </a:bodyPr>
          <a:lstStyle/>
          <a:p>
            <a:r>
              <a:rPr lang="en-GB" sz="1200" dirty="0"/>
              <a:t>Welsh Assembly Government, 2015</a:t>
            </a:r>
          </a:p>
        </p:txBody>
      </p:sp>
    </p:spTree>
    <p:extLst>
      <p:ext uri="{BB962C8B-B14F-4D97-AF65-F5344CB8AC3E}">
        <p14:creationId xmlns:p14="http://schemas.microsoft.com/office/powerpoint/2010/main" val="4000047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7FAF2-93A6-45D6-8369-FB63023C9DEF}"/>
              </a:ext>
            </a:extLst>
          </p:cNvPr>
          <p:cNvSpPr>
            <a:spLocks noGrp="1"/>
          </p:cNvSpPr>
          <p:nvPr>
            <p:ph type="title"/>
          </p:nvPr>
        </p:nvSpPr>
        <p:spPr>
          <a:xfrm>
            <a:off x="108284" y="2537657"/>
            <a:ext cx="3187850" cy="3187364"/>
          </a:xfrm>
        </p:spPr>
        <p:txBody>
          <a:bodyPr>
            <a:normAutofit fontScale="90000"/>
          </a:bodyPr>
          <a:lstStyle/>
          <a:p>
            <a:r>
              <a:rPr lang="en-GB" sz="2700" dirty="0"/>
              <a:t>Ethical issues</a:t>
            </a:r>
            <a:br>
              <a:rPr lang="en-GB" sz="2700" dirty="0"/>
            </a:br>
            <a:br>
              <a:rPr lang="en-GB" sz="2700" dirty="0"/>
            </a:br>
            <a:r>
              <a:rPr lang="en-GB" sz="2700" dirty="0"/>
              <a:t>Health &amp; Wellbeing</a:t>
            </a:r>
            <a:br>
              <a:rPr lang="en-GB" sz="2700" dirty="0"/>
            </a:br>
            <a:br>
              <a:rPr lang="en-GB" sz="2700" dirty="0"/>
            </a:br>
            <a:r>
              <a:rPr lang="en-GB" sz="2700" dirty="0"/>
              <a:t>Welsh culture</a:t>
            </a:r>
            <a:br>
              <a:rPr lang="en-GB" sz="2700" dirty="0"/>
            </a:br>
            <a:br>
              <a:rPr lang="en-GB" sz="2700" dirty="0"/>
            </a:br>
            <a:r>
              <a:rPr lang="en-GB" sz="2700" dirty="0"/>
              <a:t>Inclusion of all</a:t>
            </a:r>
            <a:br>
              <a:rPr lang="en-GB" sz="2700" dirty="0"/>
            </a:br>
            <a:br>
              <a:rPr lang="en-GB" dirty="0"/>
            </a:br>
            <a:br>
              <a:rPr lang="en-GB" dirty="0"/>
            </a:br>
            <a:endParaRPr lang="en-GB" dirty="0"/>
          </a:p>
        </p:txBody>
      </p:sp>
      <p:sp>
        <p:nvSpPr>
          <p:cNvPr id="3" name="Text Placeholder 2">
            <a:extLst>
              <a:ext uri="{FF2B5EF4-FFF2-40B4-BE49-F238E27FC236}">
                <a16:creationId xmlns:a16="http://schemas.microsoft.com/office/drawing/2014/main" id="{B637112C-04BD-4EC7-8617-BF97F1B82D34}"/>
              </a:ext>
            </a:extLst>
          </p:cNvPr>
          <p:cNvSpPr>
            <a:spLocks noGrp="1"/>
          </p:cNvSpPr>
          <p:nvPr>
            <p:ph type="body" idx="1"/>
          </p:nvPr>
        </p:nvSpPr>
        <p:spPr/>
        <p:txBody>
          <a:bodyPr/>
          <a:lstStyle/>
          <a:p>
            <a:r>
              <a:rPr lang="en-GB" dirty="0"/>
              <a:t>Wellbeing of Future Generations (Wales) Act</a:t>
            </a:r>
          </a:p>
        </p:txBody>
      </p:sp>
      <p:sp>
        <p:nvSpPr>
          <p:cNvPr id="5" name="Text Placeholder 4">
            <a:extLst>
              <a:ext uri="{FF2B5EF4-FFF2-40B4-BE49-F238E27FC236}">
                <a16:creationId xmlns:a16="http://schemas.microsoft.com/office/drawing/2014/main" id="{0EBEAB4F-E195-434C-AED7-620130D22625}"/>
              </a:ext>
            </a:extLst>
          </p:cNvPr>
          <p:cNvSpPr>
            <a:spLocks noGrp="1"/>
          </p:cNvSpPr>
          <p:nvPr>
            <p:ph type="body" sz="quarter" idx="3"/>
          </p:nvPr>
        </p:nvSpPr>
        <p:spPr/>
        <p:txBody>
          <a:bodyPr/>
          <a:lstStyle/>
          <a:p>
            <a:r>
              <a:rPr lang="en-GB" dirty="0"/>
              <a:t>Donaldson Report </a:t>
            </a:r>
          </a:p>
          <a:p>
            <a:r>
              <a:rPr lang="en-GB" dirty="0"/>
              <a:t>Successful Futures</a:t>
            </a:r>
          </a:p>
        </p:txBody>
      </p:sp>
      <p:pic>
        <p:nvPicPr>
          <p:cNvPr id="7" name="Content Placeholder 3" descr="Image result for wellbeing of future generations act">
            <a:extLst>
              <a:ext uri="{FF2B5EF4-FFF2-40B4-BE49-F238E27FC236}">
                <a16:creationId xmlns:a16="http://schemas.microsoft.com/office/drawing/2014/main" id="{8DD4E7DF-9235-4F2D-AC5A-FC84DEDB09BE}"/>
              </a:ext>
            </a:extLst>
          </p:cNvPr>
          <p:cNvPicPr>
            <a:picLocks noGrp="1"/>
          </p:cNvPicPr>
          <p:nvPr>
            <p:ph sz="half" idx="2"/>
          </p:nvPr>
        </p:nvPicPr>
        <p:blipFill rotWithShape="1">
          <a:blip r:embed="rId2">
            <a:extLst>
              <a:ext uri="{28A0092B-C50C-407E-A947-70E740481C1C}">
                <a14:useLocalDpi xmlns:a14="http://schemas.microsoft.com/office/drawing/2010/main" val="0"/>
              </a:ext>
            </a:extLst>
          </a:blip>
          <a:srcRect l="14769" t="13701" r="14057" b="15480"/>
          <a:stretch/>
        </p:blipFill>
        <p:spPr bwMode="auto">
          <a:xfrm>
            <a:off x="3867150" y="2213704"/>
            <a:ext cx="3475038" cy="3457705"/>
          </a:xfrm>
          <a:prstGeom prst="rect">
            <a:avLst/>
          </a:prstGeom>
          <a:noFill/>
          <a:ln>
            <a:noFill/>
          </a:ln>
          <a:extLst>
            <a:ext uri="{53640926-AAD7-44D8-BBD7-CCE9431645EC}">
              <a14:shadowObscured xmlns:a14="http://schemas.microsoft.com/office/drawing/2010/main"/>
            </a:ext>
          </a:extLst>
        </p:spPr>
      </p:pic>
      <p:grpSp>
        <p:nvGrpSpPr>
          <p:cNvPr id="21" name="Group 20">
            <a:extLst>
              <a:ext uri="{FF2B5EF4-FFF2-40B4-BE49-F238E27FC236}">
                <a16:creationId xmlns:a16="http://schemas.microsoft.com/office/drawing/2014/main" id="{794ED53C-BC28-409C-B161-3BF4029E91C6}"/>
              </a:ext>
            </a:extLst>
          </p:cNvPr>
          <p:cNvGrpSpPr/>
          <p:nvPr/>
        </p:nvGrpSpPr>
        <p:grpSpPr>
          <a:xfrm>
            <a:off x="7719237" y="1964966"/>
            <a:ext cx="3607194" cy="3457705"/>
            <a:chOff x="2514685" y="912848"/>
            <a:chExt cx="5454248" cy="5032304"/>
          </a:xfrm>
        </p:grpSpPr>
        <p:sp>
          <p:nvSpPr>
            <p:cNvPr id="22" name="Oval 21">
              <a:extLst>
                <a:ext uri="{FF2B5EF4-FFF2-40B4-BE49-F238E27FC236}">
                  <a16:creationId xmlns:a16="http://schemas.microsoft.com/office/drawing/2014/main" id="{CE5F13FC-2BC5-460F-B664-1124FDA96748}"/>
                </a:ext>
              </a:extLst>
            </p:cNvPr>
            <p:cNvSpPr/>
            <p:nvPr/>
          </p:nvSpPr>
          <p:spPr>
            <a:xfrm>
              <a:off x="2514685" y="2292721"/>
              <a:ext cx="2218212" cy="2172478"/>
            </a:xfrm>
            <a:prstGeom prst="ellipse">
              <a:avLst/>
            </a:prstGeom>
            <a:solidFill>
              <a:srgbClr val="C58D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3" name="Group 22">
              <a:extLst>
                <a:ext uri="{FF2B5EF4-FFF2-40B4-BE49-F238E27FC236}">
                  <a16:creationId xmlns:a16="http://schemas.microsoft.com/office/drawing/2014/main" id="{0CB4DBD8-20B9-493B-A7DD-0779741F7664}"/>
                </a:ext>
              </a:extLst>
            </p:cNvPr>
            <p:cNvGrpSpPr/>
            <p:nvPr/>
          </p:nvGrpSpPr>
          <p:grpSpPr>
            <a:xfrm>
              <a:off x="2598390" y="912848"/>
              <a:ext cx="5370543" cy="5032304"/>
              <a:chOff x="6415479" y="758952"/>
              <a:chExt cx="5370543" cy="5032304"/>
            </a:xfrm>
          </p:grpSpPr>
          <p:sp>
            <p:nvSpPr>
              <p:cNvPr id="24" name="Oval 23">
                <a:extLst>
                  <a:ext uri="{FF2B5EF4-FFF2-40B4-BE49-F238E27FC236}">
                    <a16:creationId xmlns:a16="http://schemas.microsoft.com/office/drawing/2014/main" id="{F432D3CD-981A-41A2-826D-70B374885D7A}"/>
                  </a:ext>
                </a:extLst>
              </p:cNvPr>
              <p:cNvSpPr/>
              <p:nvPr/>
            </p:nvSpPr>
            <p:spPr>
              <a:xfrm>
                <a:off x="7905016" y="758952"/>
                <a:ext cx="2249719" cy="2173691"/>
              </a:xfrm>
              <a:prstGeom prst="ellipse">
                <a:avLst/>
              </a:prstGeom>
              <a:solidFill>
                <a:srgbClr val="F0F3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Oval 24">
                <a:extLst>
                  <a:ext uri="{FF2B5EF4-FFF2-40B4-BE49-F238E27FC236}">
                    <a16:creationId xmlns:a16="http://schemas.microsoft.com/office/drawing/2014/main" id="{1836EC10-1933-4BB3-80F3-88469CCBEAD6}"/>
                  </a:ext>
                </a:extLst>
              </p:cNvPr>
              <p:cNvSpPr/>
              <p:nvPr/>
            </p:nvSpPr>
            <p:spPr>
              <a:xfrm>
                <a:off x="9490601" y="2138218"/>
                <a:ext cx="2218211" cy="2173691"/>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Oval 25">
                <a:extLst>
                  <a:ext uri="{FF2B5EF4-FFF2-40B4-BE49-F238E27FC236}">
                    <a16:creationId xmlns:a16="http://schemas.microsoft.com/office/drawing/2014/main" id="{7EA81F2A-9FAA-4856-B944-3E36D96F107C}"/>
                  </a:ext>
                </a:extLst>
              </p:cNvPr>
              <p:cNvSpPr/>
              <p:nvPr/>
            </p:nvSpPr>
            <p:spPr>
              <a:xfrm>
                <a:off x="7884836" y="3511778"/>
                <a:ext cx="2243762" cy="2279478"/>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TextBox 26">
                <a:extLst>
                  <a:ext uri="{FF2B5EF4-FFF2-40B4-BE49-F238E27FC236}">
                    <a16:creationId xmlns:a16="http://schemas.microsoft.com/office/drawing/2014/main" id="{E6686BCB-316D-474E-BCD3-8A7F2A94BBC9}"/>
                  </a:ext>
                </a:extLst>
              </p:cNvPr>
              <p:cNvSpPr txBox="1"/>
              <p:nvPr/>
            </p:nvSpPr>
            <p:spPr>
              <a:xfrm>
                <a:off x="7980189" y="920538"/>
                <a:ext cx="2099372" cy="671902"/>
              </a:xfrm>
              <a:prstGeom prst="rect">
                <a:avLst/>
              </a:prstGeom>
              <a:noFill/>
            </p:spPr>
            <p:txBody>
              <a:bodyPr wrap="square" rtlCol="0">
                <a:spAutoFit/>
              </a:bodyPr>
              <a:lstStyle/>
              <a:p>
                <a:pPr algn="ctr"/>
                <a:r>
                  <a:rPr lang="en-GB" sz="1200" b="1" dirty="0"/>
                  <a:t>Ambitious, Capable Learners</a:t>
                </a:r>
              </a:p>
            </p:txBody>
          </p:sp>
          <p:sp>
            <p:nvSpPr>
              <p:cNvPr id="28" name="TextBox 27">
                <a:extLst>
                  <a:ext uri="{FF2B5EF4-FFF2-40B4-BE49-F238E27FC236}">
                    <a16:creationId xmlns:a16="http://schemas.microsoft.com/office/drawing/2014/main" id="{2E969846-6120-457A-9837-33E14743BE63}"/>
                  </a:ext>
                </a:extLst>
              </p:cNvPr>
              <p:cNvSpPr txBox="1"/>
              <p:nvPr/>
            </p:nvSpPr>
            <p:spPr>
              <a:xfrm>
                <a:off x="8055362" y="1844464"/>
                <a:ext cx="1949026" cy="806282"/>
              </a:xfrm>
              <a:prstGeom prst="rect">
                <a:avLst/>
              </a:prstGeom>
              <a:noFill/>
            </p:spPr>
            <p:txBody>
              <a:bodyPr wrap="square" rtlCol="0">
                <a:spAutoFit/>
              </a:bodyPr>
              <a:lstStyle/>
              <a:p>
                <a:pPr algn="ctr"/>
                <a:r>
                  <a:rPr lang="en-GB" sz="1000" dirty="0"/>
                  <a:t>Ready to learn throughout their lives</a:t>
                </a:r>
              </a:p>
            </p:txBody>
          </p:sp>
          <p:sp>
            <p:nvSpPr>
              <p:cNvPr id="29" name="TextBox 28">
                <a:extLst>
                  <a:ext uri="{FF2B5EF4-FFF2-40B4-BE49-F238E27FC236}">
                    <a16:creationId xmlns:a16="http://schemas.microsoft.com/office/drawing/2014/main" id="{41CB61E9-A02C-4A85-8D16-D64506F66C02}"/>
                  </a:ext>
                </a:extLst>
              </p:cNvPr>
              <p:cNvSpPr txBox="1"/>
              <p:nvPr/>
            </p:nvSpPr>
            <p:spPr>
              <a:xfrm>
                <a:off x="6415479" y="2480904"/>
                <a:ext cx="2041614" cy="671902"/>
              </a:xfrm>
              <a:prstGeom prst="rect">
                <a:avLst/>
              </a:prstGeom>
              <a:noFill/>
            </p:spPr>
            <p:txBody>
              <a:bodyPr wrap="square" rtlCol="0">
                <a:spAutoFit/>
              </a:bodyPr>
              <a:lstStyle/>
              <a:p>
                <a:pPr algn="ctr"/>
                <a:r>
                  <a:rPr lang="en-GB" sz="1200" b="1" dirty="0"/>
                  <a:t>Ethical, informed citizens</a:t>
                </a:r>
              </a:p>
            </p:txBody>
          </p:sp>
          <p:sp>
            <p:nvSpPr>
              <p:cNvPr id="30" name="TextBox 29">
                <a:extLst>
                  <a:ext uri="{FF2B5EF4-FFF2-40B4-BE49-F238E27FC236}">
                    <a16:creationId xmlns:a16="http://schemas.microsoft.com/office/drawing/2014/main" id="{A19DAF47-31BF-4B89-83A2-6935DC97D05D}"/>
                  </a:ext>
                </a:extLst>
              </p:cNvPr>
              <p:cNvSpPr txBox="1"/>
              <p:nvPr/>
            </p:nvSpPr>
            <p:spPr>
              <a:xfrm>
                <a:off x="6461773" y="3285298"/>
                <a:ext cx="1949026" cy="806282"/>
              </a:xfrm>
              <a:prstGeom prst="rect">
                <a:avLst/>
              </a:prstGeom>
              <a:noFill/>
            </p:spPr>
            <p:txBody>
              <a:bodyPr wrap="square" rtlCol="0">
                <a:spAutoFit/>
              </a:bodyPr>
              <a:lstStyle/>
              <a:p>
                <a:pPr algn="ctr"/>
                <a:r>
                  <a:rPr lang="en-GB" sz="1000" dirty="0"/>
                  <a:t>Ready to be citizens of Wales and the world</a:t>
                </a:r>
              </a:p>
            </p:txBody>
          </p:sp>
          <p:sp>
            <p:nvSpPr>
              <p:cNvPr id="31" name="TextBox 30">
                <a:extLst>
                  <a:ext uri="{FF2B5EF4-FFF2-40B4-BE49-F238E27FC236}">
                    <a16:creationId xmlns:a16="http://schemas.microsoft.com/office/drawing/2014/main" id="{BFF30AB6-8F1B-405E-B241-F963C279ABC9}"/>
                  </a:ext>
                </a:extLst>
              </p:cNvPr>
              <p:cNvSpPr txBox="1"/>
              <p:nvPr/>
            </p:nvSpPr>
            <p:spPr>
              <a:xfrm>
                <a:off x="9413389" y="2409288"/>
                <a:ext cx="2372633" cy="671902"/>
              </a:xfrm>
              <a:prstGeom prst="rect">
                <a:avLst/>
              </a:prstGeom>
              <a:noFill/>
            </p:spPr>
            <p:txBody>
              <a:bodyPr wrap="square" rtlCol="0">
                <a:spAutoFit/>
              </a:bodyPr>
              <a:lstStyle/>
              <a:p>
                <a:pPr algn="ctr"/>
                <a:r>
                  <a:rPr lang="en-GB" sz="1200" b="1" dirty="0"/>
                  <a:t>Enterprising, </a:t>
                </a:r>
              </a:p>
              <a:p>
                <a:pPr algn="ctr"/>
                <a:r>
                  <a:rPr lang="en-GB" sz="1200" b="1" dirty="0"/>
                  <a:t>creative contributors</a:t>
                </a:r>
              </a:p>
            </p:txBody>
          </p:sp>
          <p:sp>
            <p:nvSpPr>
              <p:cNvPr id="32" name="TextBox 31">
                <a:extLst>
                  <a:ext uri="{FF2B5EF4-FFF2-40B4-BE49-F238E27FC236}">
                    <a16:creationId xmlns:a16="http://schemas.microsoft.com/office/drawing/2014/main" id="{A9F62216-BD40-4E3B-A7EC-3CB8C9CD16F4}"/>
                  </a:ext>
                </a:extLst>
              </p:cNvPr>
              <p:cNvSpPr txBox="1"/>
              <p:nvPr/>
            </p:nvSpPr>
            <p:spPr>
              <a:xfrm>
                <a:off x="9652130" y="3285298"/>
                <a:ext cx="1949026" cy="582315"/>
              </a:xfrm>
              <a:prstGeom prst="rect">
                <a:avLst/>
              </a:prstGeom>
              <a:noFill/>
            </p:spPr>
            <p:txBody>
              <a:bodyPr wrap="square" rtlCol="0">
                <a:spAutoFit/>
              </a:bodyPr>
              <a:lstStyle/>
              <a:p>
                <a:pPr algn="ctr"/>
                <a:r>
                  <a:rPr lang="en-GB" sz="1000" dirty="0"/>
                  <a:t>Ready to play a full part in life and work</a:t>
                </a:r>
              </a:p>
            </p:txBody>
          </p:sp>
          <p:sp>
            <p:nvSpPr>
              <p:cNvPr id="33" name="TextBox 32">
                <a:extLst>
                  <a:ext uri="{FF2B5EF4-FFF2-40B4-BE49-F238E27FC236}">
                    <a16:creationId xmlns:a16="http://schemas.microsoft.com/office/drawing/2014/main" id="{B746637F-15D1-4B7B-8776-0E72F55286ED}"/>
                  </a:ext>
                </a:extLst>
              </p:cNvPr>
              <p:cNvSpPr txBox="1"/>
              <p:nvPr/>
            </p:nvSpPr>
            <p:spPr>
              <a:xfrm>
                <a:off x="7780304" y="3843508"/>
                <a:ext cx="2452822" cy="671902"/>
              </a:xfrm>
              <a:prstGeom prst="rect">
                <a:avLst/>
              </a:prstGeom>
              <a:noFill/>
            </p:spPr>
            <p:txBody>
              <a:bodyPr wrap="square" rtlCol="0">
                <a:spAutoFit/>
              </a:bodyPr>
              <a:lstStyle/>
              <a:p>
                <a:pPr algn="ctr"/>
                <a:r>
                  <a:rPr lang="en-GB" sz="1200" b="1" dirty="0"/>
                  <a:t>Healthy,</a:t>
                </a:r>
              </a:p>
              <a:p>
                <a:pPr algn="ctr"/>
                <a:r>
                  <a:rPr lang="en-GB" sz="1200" b="1" dirty="0"/>
                  <a:t>Confident individuals</a:t>
                </a:r>
              </a:p>
            </p:txBody>
          </p:sp>
          <p:sp>
            <p:nvSpPr>
              <p:cNvPr id="34" name="TextBox 33">
                <a:extLst>
                  <a:ext uri="{FF2B5EF4-FFF2-40B4-BE49-F238E27FC236}">
                    <a16:creationId xmlns:a16="http://schemas.microsoft.com/office/drawing/2014/main" id="{EF899EFE-7B9E-44C7-8A0C-96A537A35F75}"/>
                  </a:ext>
                </a:extLst>
              </p:cNvPr>
              <p:cNvSpPr txBox="1"/>
              <p:nvPr/>
            </p:nvSpPr>
            <p:spPr>
              <a:xfrm>
                <a:off x="8032202" y="4657000"/>
                <a:ext cx="1949026" cy="1030249"/>
              </a:xfrm>
              <a:prstGeom prst="rect">
                <a:avLst/>
              </a:prstGeom>
              <a:noFill/>
            </p:spPr>
            <p:txBody>
              <a:bodyPr wrap="square" rtlCol="0">
                <a:spAutoFit/>
              </a:bodyPr>
              <a:lstStyle/>
              <a:p>
                <a:pPr algn="ctr"/>
                <a:r>
                  <a:rPr lang="en-GB" sz="1000" dirty="0"/>
                  <a:t>Ready to lead fulfilling lives as valued members of society</a:t>
                </a:r>
              </a:p>
            </p:txBody>
          </p:sp>
        </p:grpSp>
      </p:grpSp>
      <p:sp>
        <p:nvSpPr>
          <p:cNvPr id="35" name="TextBox 34">
            <a:extLst>
              <a:ext uri="{FF2B5EF4-FFF2-40B4-BE49-F238E27FC236}">
                <a16:creationId xmlns:a16="http://schemas.microsoft.com/office/drawing/2014/main" id="{B7695F3C-524B-4A34-8AB1-008727419FE4}"/>
              </a:ext>
            </a:extLst>
          </p:cNvPr>
          <p:cNvSpPr txBox="1"/>
          <p:nvPr/>
        </p:nvSpPr>
        <p:spPr>
          <a:xfrm>
            <a:off x="108284" y="1023586"/>
            <a:ext cx="2731070" cy="584775"/>
          </a:xfrm>
          <a:prstGeom prst="rect">
            <a:avLst/>
          </a:prstGeom>
          <a:noFill/>
        </p:spPr>
        <p:txBody>
          <a:bodyPr wrap="square" rtlCol="0">
            <a:spAutoFit/>
          </a:bodyPr>
          <a:lstStyle/>
          <a:p>
            <a:r>
              <a:rPr lang="en-GB" sz="3200" dirty="0">
                <a:solidFill>
                  <a:schemeClr val="bg1"/>
                </a:solidFill>
                <a:latin typeface="+mj-lt"/>
              </a:rPr>
              <a:t>Links:</a:t>
            </a:r>
          </a:p>
        </p:txBody>
      </p:sp>
      <p:sp>
        <p:nvSpPr>
          <p:cNvPr id="36" name="TextBox 35">
            <a:extLst>
              <a:ext uri="{FF2B5EF4-FFF2-40B4-BE49-F238E27FC236}">
                <a16:creationId xmlns:a16="http://schemas.microsoft.com/office/drawing/2014/main" id="{75C24D66-8471-49E1-96FE-828329BAEB5F}"/>
              </a:ext>
            </a:extLst>
          </p:cNvPr>
          <p:cNvSpPr txBox="1"/>
          <p:nvPr/>
        </p:nvSpPr>
        <p:spPr>
          <a:xfrm>
            <a:off x="9303025" y="6313323"/>
            <a:ext cx="2501213" cy="276999"/>
          </a:xfrm>
          <a:prstGeom prst="rect">
            <a:avLst/>
          </a:prstGeom>
          <a:noFill/>
        </p:spPr>
        <p:txBody>
          <a:bodyPr wrap="square" rtlCol="0">
            <a:spAutoFit/>
          </a:bodyPr>
          <a:lstStyle/>
          <a:p>
            <a:r>
              <a:rPr lang="en-GB" sz="1200" dirty="0"/>
              <a:t>Welsh Assembly Government, 2015</a:t>
            </a:r>
          </a:p>
        </p:txBody>
      </p:sp>
    </p:spTree>
    <p:extLst>
      <p:ext uri="{BB962C8B-B14F-4D97-AF65-F5344CB8AC3E}">
        <p14:creationId xmlns:p14="http://schemas.microsoft.com/office/powerpoint/2010/main" val="31659958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0">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3" name="Rectangle 22">
            <a:extLst>
              <a:ext uri="{FF2B5EF4-FFF2-40B4-BE49-F238E27FC236}">
                <a16:creationId xmlns:a16="http://schemas.microsoft.com/office/drawing/2014/main" id="{B5DC95B7-2A72-483B-BA19-2BE75120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C822AFE-7E96-4A51-9E55-FCAEACD21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120" y="757325"/>
            <a:ext cx="4341880"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169EA61-C175-4B7E-807B-58199DEA7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a:extLst>
              <a:ext uri="{FF2B5EF4-FFF2-40B4-BE49-F238E27FC236}">
                <a16:creationId xmlns:a16="http://schemas.microsoft.com/office/drawing/2014/main" id="{57168EC2-D782-4D01-B416-6E15367031D8}"/>
              </a:ext>
            </a:extLst>
          </p:cNvPr>
          <p:cNvPicPr>
            <a:picLocks noChangeAspect="1"/>
          </p:cNvPicPr>
          <p:nvPr/>
        </p:nvPicPr>
        <p:blipFill>
          <a:blip r:embed="rId2"/>
          <a:stretch>
            <a:fillRect/>
          </a:stretch>
        </p:blipFill>
        <p:spPr>
          <a:xfrm>
            <a:off x="864515" y="987625"/>
            <a:ext cx="6500974" cy="4868725"/>
          </a:xfrm>
          <a:prstGeom prst="rect">
            <a:avLst/>
          </a:prstGeom>
        </p:spPr>
      </p:pic>
      <p:sp>
        <p:nvSpPr>
          <p:cNvPr id="4" name="Title 3">
            <a:extLst>
              <a:ext uri="{FF2B5EF4-FFF2-40B4-BE49-F238E27FC236}">
                <a16:creationId xmlns:a16="http://schemas.microsoft.com/office/drawing/2014/main" id="{F6D04132-4ACC-413D-9DC2-8FF00D4FB1AC}"/>
              </a:ext>
            </a:extLst>
          </p:cNvPr>
          <p:cNvSpPr>
            <a:spLocks noGrp="1"/>
          </p:cNvSpPr>
          <p:nvPr>
            <p:ph type="title"/>
          </p:nvPr>
        </p:nvSpPr>
        <p:spPr>
          <a:xfrm>
            <a:off x="8161390" y="1079770"/>
            <a:ext cx="3654857" cy="1527244"/>
          </a:xfrm>
        </p:spPr>
        <p:txBody>
          <a:bodyPr vert="horz" lIns="91440" tIns="45720" rIns="91440" bIns="45720" rtlCol="0" anchor="ctr">
            <a:normAutofit/>
          </a:bodyPr>
          <a:lstStyle/>
          <a:p>
            <a:r>
              <a:rPr lang="en-US" sz="2500"/>
              <a:t>The Future:</a:t>
            </a:r>
            <a:br>
              <a:rPr lang="en-US" sz="2500"/>
            </a:br>
            <a:br>
              <a:rPr lang="en-US" sz="2500"/>
            </a:br>
            <a:br>
              <a:rPr lang="en-US" sz="2500"/>
            </a:br>
            <a:endParaRPr lang="en-US" sz="2500"/>
          </a:p>
        </p:txBody>
      </p:sp>
      <p:sp>
        <p:nvSpPr>
          <p:cNvPr id="6" name="Text Placeholder 5">
            <a:extLst>
              <a:ext uri="{FF2B5EF4-FFF2-40B4-BE49-F238E27FC236}">
                <a16:creationId xmlns:a16="http://schemas.microsoft.com/office/drawing/2014/main" id="{08CA0110-C12E-4524-B311-8ABB1D6BDF62}"/>
              </a:ext>
            </a:extLst>
          </p:cNvPr>
          <p:cNvSpPr>
            <a:spLocks noGrp="1"/>
          </p:cNvSpPr>
          <p:nvPr>
            <p:ph type="body" sz="half" idx="2"/>
          </p:nvPr>
        </p:nvSpPr>
        <p:spPr>
          <a:xfrm>
            <a:off x="8161390" y="2607014"/>
            <a:ext cx="3654857" cy="3157903"/>
          </a:xfrm>
        </p:spPr>
        <p:txBody>
          <a:bodyPr vert="horz" lIns="91440" tIns="45720" rIns="91440" bIns="45720" rtlCol="0" anchor="t">
            <a:normAutofit/>
          </a:bodyPr>
          <a:lstStyle/>
          <a:p>
            <a:pPr indent="-182880">
              <a:lnSpc>
                <a:spcPct val="90000"/>
              </a:lnSpc>
              <a:buFont typeface="Wingdings 2" pitchFamily="18" charset="2"/>
              <a:buChar char=""/>
            </a:pPr>
            <a:r>
              <a:rPr lang="en-US" sz="1600" dirty="0"/>
              <a:t>“In 2050, Wales will be the best place to live, learn, work and do business. We want our businesses, our public services, the third sector and Government to have worked together to achieve the goals that we set in 2015 through the ground-breaking Future Generations Bill.”</a:t>
            </a:r>
          </a:p>
        </p:txBody>
      </p:sp>
      <p:sp>
        <p:nvSpPr>
          <p:cNvPr id="10" name="TextBox 9">
            <a:extLst>
              <a:ext uri="{FF2B5EF4-FFF2-40B4-BE49-F238E27FC236}">
                <a16:creationId xmlns:a16="http://schemas.microsoft.com/office/drawing/2014/main" id="{ADBAB11E-17BC-4B3D-8373-1F5E71A96517}"/>
              </a:ext>
            </a:extLst>
          </p:cNvPr>
          <p:cNvSpPr txBox="1"/>
          <p:nvPr/>
        </p:nvSpPr>
        <p:spPr>
          <a:xfrm>
            <a:off x="9303025" y="6313323"/>
            <a:ext cx="2501213" cy="276999"/>
          </a:xfrm>
          <a:prstGeom prst="rect">
            <a:avLst/>
          </a:prstGeom>
          <a:noFill/>
        </p:spPr>
        <p:txBody>
          <a:bodyPr wrap="square" rtlCol="0">
            <a:spAutoFit/>
          </a:bodyPr>
          <a:lstStyle/>
          <a:p>
            <a:r>
              <a:rPr lang="en-GB" sz="1200" dirty="0"/>
              <a:t>Welsh Assembly Government, 2015</a:t>
            </a:r>
          </a:p>
        </p:txBody>
      </p:sp>
    </p:spTree>
    <p:extLst>
      <p:ext uri="{BB962C8B-B14F-4D97-AF65-F5344CB8AC3E}">
        <p14:creationId xmlns:p14="http://schemas.microsoft.com/office/powerpoint/2010/main" val="4079463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2" name="Rectangle 74">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170" name="Picture 2" descr="Related image">
            <a:extLst>
              <a:ext uri="{FF2B5EF4-FFF2-40B4-BE49-F238E27FC236}">
                <a16:creationId xmlns:a16="http://schemas.microsoft.com/office/drawing/2014/main" id="{184EBE60-A865-43C3-9DEF-EC38D7CADE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7914" b="1"/>
          <a:stretch/>
        </p:blipFill>
        <p:spPr bwMode="auto">
          <a:xfrm>
            <a:off x="5849859" y="759599"/>
            <a:ext cx="4908832" cy="5330650"/>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0349C8E-BD38-436E-A93E-06F8040B57BA}"/>
              </a:ext>
            </a:extLst>
          </p:cNvPr>
          <p:cNvSpPr>
            <a:spLocks noGrp="1"/>
          </p:cNvSpPr>
          <p:nvPr>
            <p:ph type="ctrTitle"/>
          </p:nvPr>
        </p:nvSpPr>
        <p:spPr>
          <a:xfrm>
            <a:off x="1069849" y="1298448"/>
            <a:ext cx="3258688" cy="3255264"/>
          </a:xfrm>
        </p:spPr>
        <p:txBody>
          <a:bodyPr>
            <a:normAutofit/>
          </a:bodyPr>
          <a:lstStyle/>
          <a:p>
            <a:r>
              <a:rPr lang="en-GB" dirty="0"/>
              <a:t>Thank you for listening</a:t>
            </a:r>
          </a:p>
        </p:txBody>
      </p:sp>
      <p:sp>
        <p:nvSpPr>
          <p:cNvPr id="3" name="Subtitle 2">
            <a:extLst>
              <a:ext uri="{FF2B5EF4-FFF2-40B4-BE49-F238E27FC236}">
                <a16:creationId xmlns:a16="http://schemas.microsoft.com/office/drawing/2014/main" id="{9F72A14F-611E-4DFF-A12A-2C3159711E1B}"/>
              </a:ext>
            </a:extLst>
          </p:cNvPr>
          <p:cNvSpPr>
            <a:spLocks noGrp="1"/>
          </p:cNvSpPr>
          <p:nvPr>
            <p:ph type="subTitle" idx="1"/>
          </p:nvPr>
        </p:nvSpPr>
        <p:spPr>
          <a:xfrm>
            <a:off x="1100015" y="4670246"/>
            <a:ext cx="3228521" cy="914400"/>
          </a:xfrm>
        </p:spPr>
        <p:txBody>
          <a:bodyPr>
            <a:normAutofit/>
          </a:bodyPr>
          <a:lstStyle/>
          <a:p>
            <a:r>
              <a:rPr lang="en-GB" dirty="0"/>
              <a:t>Any Questions?</a:t>
            </a:r>
          </a:p>
          <a:p>
            <a:endParaRPr lang="en-GB" dirty="0"/>
          </a:p>
          <a:p>
            <a:endParaRPr lang="en-GB" dirty="0"/>
          </a:p>
        </p:txBody>
      </p:sp>
    </p:spTree>
    <p:extLst>
      <p:ext uri="{BB962C8B-B14F-4D97-AF65-F5344CB8AC3E}">
        <p14:creationId xmlns:p14="http://schemas.microsoft.com/office/powerpoint/2010/main" val="34212113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B3ADB4-8094-422C-9BA7-499332BBC571}"/>
              </a:ext>
            </a:extLst>
          </p:cNvPr>
          <p:cNvSpPr>
            <a:spLocks noGrp="1"/>
          </p:cNvSpPr>
          <p:nvPr>
            <p:ph type="title"/>
          </p:nvPr>
        </p:nvSpPr>
        <p:spPr/>
        <p:txBody>
          <a:bodyPr/>
          <a:lstStyle/>
          <a:p>
            <a:r>
              <a:rPr lang="en-GB" dirty="0"/>
              <a:t>Reference List:</a:t>
            </a:r>
          </a:p>
        </p:txBody>
      </p:sp>
      <p:sp>
        <p:nvSpPr>
          <p:cNvPr id="2" name="TextBox 1">
            <a:extLst>
              <a:ext uri="{FF2B5EF4-FFF2-40B4-BE49-F238E27FC236}">
                <a16:creationId xmlns:a16="http://schemas.microsoft.com/office/drawing/2014/main" id="{23BAC105-B27A-411A-AC61-5D56482D0C50}"/>
              </a:ext>
            </a:extLst>
          </p:cNvPr>
          <p:cNvSpPr txBox="1"/>
          <p:nvPr/>
        </p:nvSpPr>
        <p:spPr>
          <a:xfrm>
            <a:off x="3564835" y="622853"/>
            <a:ext cx="8057322" cy="6032421"/>
          </a:xfrm>
          <a:prstGeom prst="rect">
            <a:avLst/>
          </a:prstGeom>
          <a:noFill/>
        </p:spPr>
        <p:txBody>
          <a:bodyPr wrap="square" rtlCol="0">
            <a:spAutoFit/>
          </a:bodyPr>
          <a:lstStyle/>
          <a:p>
            <a:r>
              <a:rPr lang="en-GB" sz="1600" dirty="0"/>
              <a:t>All images from Google image searches unless otherwise listed</a:t>
            </a:r>
          </a:p>
          <a:p>
            <a:r>
              <a:rPr lang="en-GB" sz="1600" dirty="0"/>
              <a:t>Rhondda Cynon </a:t>
            </a:r>
            <a:r>
              <a:rPr lang="en-GB" sz="1600" dirty="0" err="1"/>
              <a:t>Taf</a:t>
            </a:r>
            <a:r>
              <a:rPr lang="en-GB" sz="1600" dirty="0"/>
              <a:t> Country Borough Council (2018) </a:t>
            </a:r>
            <a:r>
              <a:rPr lang="en-GB" sz="1600" i="1" dirty="0"/>
              <a:t>Easter Egg Recycling Competition</a:t>
            </a:r>
            <a:r>
              <a:rPr lang="en-GB" sz="1600" dirty="0"/>
              <a:t>. </a:t>
            </a:r>
            <a:r>
              <a:rPr lang="en-GB" sz="1600" u="sng" dirty="0">
                <a:hlinkClick r:id="rId2"/>
              </a:rPr>
              <a:t>https://www.rctcbc.gov.uk/EN/Newsroom/PressReleases/2017/July/PupilsrewardedfortheirEggcellentrecyclingeffort.aspx</a:t>
            </a:r>
            <a:r>
              <a:rPr lang="en-GB" sz="1600" dirty="0"/>
              <a:t> [Accessed:  2</a:t>
            </a:r>
            <a:r>
              <a:rPr lang="en-GB" sz="1600" baseline="30000" dirty="0"/>
              <a:t>nd</a:t>
            </a:r>
            <a:r>
              <a:rPr lang="en-GB" sz="1600" dirty="0"/>
              <a:t> June 2018].</a:t>
            </a:r>
          </a:p>
          <a:p>
            <a:r>
              <a:rPr lang="en-GB" sz="1600" dirty="0"/>
              <a:t>Rhondda Cynon </a:t>
            </a:r>
            <a:r>
              <a:rPr lang="en-GB" sz="1600" dirty="0" err="1"/>
              <a:t>Taf</a:t>
            </a:r>
            <a:r>
              <a:rPr lang="en-GB" sz="1600" dirty="0"/>
              <a:t> County Borough Council (2018)  </a:t>
            </a:r>
            <a:r>
              <a:rPr lang="en-GB" sz="1600" i="1" dirty="0"/>
              <a:t>Christmas Card Recycling Competition</a:t>
            </a:r>
            <a:r>
              <a:rPr lang="en-GB" sz="1600" dirty="0"/>
              <a:t>. </a:t>
            </a:r>
            <a:r>
              <a:rPr lang="en-GB" sz="1600" u="sng" dirty="0">
                <a:hlinkClick r:id="rId3"/>
              </a:rPr>
              <a:t>https://www.rctcbc.gov.uk/EN/Newsroom/PressReleases/2018/May/RecyclingCompetitionWinnerAnnounced.aspx</a:t>
            </a:r>
            <a:r>
              <a:rPr lang="en-GB" sz="1600" dirty="0"/>
              <a:t> [Accessed:  2</a:t>
            </a:r>
            <a:r>
              <a:rPr lang="en-GB" sz="1600" baseline="30000" dirty="0"/>
              <a:t>nd</a:t>
            </a:r>
            <a:r>
              <a:rPr lang="en-GB" sz="1600" dirty="0"/>
              <a:t> June 2018].</a:t>
            </a:r>
          </a:p>
          <a:p>
            <a:r>
              <a:rPr lang="en-GB" sz="1600" dirty="0"/>
              <a:t>Schools Guide (2017) </a:t>
            </a:r>
            <a:r>
              <a:rPr lang="en-GB" sz="1600" i="1" dirty="0"/>
              <a:t>******* primary school</a:t>
            </a:r>
            <a:r>
              <a:rPr lang="en-GB" sz="1600" dirty="0"/>
              <a:t>. </a:t>
            </a:r>
            <a:r>
              <a:rPr lang="en-GB" sz="1600" u="sng" dirty="0">
                <a:hlinkClick r:id="rId4"/>
              </a:rPr>
              <a:t>https://www.schoolguide.co.uk/schools/caradog-primary-school-aberdare</a:t>
            </a:r>
            <a:r>
              <a:rPr lang="en-GB" sz="1600" dirty="0"/>
              <a:t> [Accessed:  30.05.18].</a:t>
            </a:r>
          </a:p>
          <a:p>
            <a:r>
              <a:rPr lang="en-GB" sz="1600" dirty="0"/>
              <a:t>Size of Wales (2018) </a:t>
            </a:r>
            <a:r>
              <a:rPr lang="en-GB" sz="1600" i="1" dirty="0"/>
              <a:t>Go Green Day.</a:t>
            </a:r>
            <a:r>
              <a:rPr lang="en-GB" sz="1600" dirty="0"/>
              <a:t> </a:t>
            </a:r>
            <a:r>
              <a:rPr lang="en-GB" sz="1600" u="sng" dirty="0">
                <a:hlinkClick r:id="rId5"/>
              </a:rPr>
              <a:t>https://sizeofwales.org.uk/our_campaigns/gogreenday2018/</a:t>
            </a:r>
            <a:r>
              <a:rPr lang="en-GB" sz="1600" dirty="0"/>
              <a:t> [Accessed:  30</a:t>
            </a:r>
            <a:r>
              <a:rPr lang="en-GB" sz="1600" baseline="30000" dirty="0"/>
              <a:t>th</a:t>
            </a:r>
            <a:r>
              <a:rPr lang="en-GB" sz="1600" dirty="0"/>
              <a:t> May 2018].</a:t>
            </a:r>
          </a:p>
          <a:p>
            <a:r>
              <a:rPr lang="en-GB" sz="1600" dirty="0"/>
              <a:t>Welsh Assembly Government (2014) </a:t>
            </a:r>
            <a:r>
              <a:rPr lang="en-GB" sz="1600" i="1" dirty="0"/>
              <a:t>The Wales we want by 2050</a:t>
            </a:r>
            <a:r>
              <a:rPr lang="en-GB" sz="1600" dirty="0"/>
              <a:t>. </a:t>
            </a:r>
            <a:r>
              <a:rPr lang="en-GB" sz="1600" u="sng" dirty="0">
                <a:hlinkClick r:id="rId6"/>
              </a:rPr>
              <a:t>https://gov.wales/docs/dsjlg/publications/140218-wales-we-want-en.pdf</a:t>
            </a:r>
            <a:r>
              <a:rPr lang="en-GB" sz="1600" dirty="0"/>
              <a:t> [Accessed:  6</a:t>
            </a:r>
            <a:r>
              <a:rPr lang="en-GB" sz="1600" baseline="30000" dirty="0"/>
              <a:t>th</a:t>
            </a:r>
            <a:r>
              <a:rPr lang="en-GB" sz="1600" dirty="0"/>
              <a:t> June 2018].</a:t>
            </a:r>
          </a:p>
          <a:p>
            <a:r>
              <a:rPr lang="en-GB" sz="1600" dirty="0"/>
              <a:t>Welsh Assembly Government (2015) </a:t>
            </a:r>
            <a:r>
              <a:rPr lang="en-GB" sz="1600" i="1" dirty="0"/>
              <a:t>Successful Futures</a:t>
            </a:r>
            <a:r>
              <a:rPr lang="en-GB" sz="1600" dirty="0"/>
              <a:t>. </a:t>
            </a:r>
            <a:r>
              <a:rPr lang="en-GB" sz="1600" u="sng" dirty="0">
                <a:hlinkClick r:id="rId7"/>
              </a:rPr>
              <a:t>https://gov.wales/docs/dcells/publications/150225-successful-futures-en.pdf</a:t>
            </a:r>
            <a:r>
              <a:rPr lang="en-GB" sz="1600" dirty="0"/>
              <a:t> [Accessed:  5</a:t>
            </a:r>
            <a:r>
              <a:rPr lang="en-GB" sz="1600" baseline="30000" dirty="0"/>
              <a:t>th</a:t>
            </a:r>
            <a:r>
              <a:rPr lang="en-GB" sz="1600" dirty="0"/>
              <a:t> June 2018].</a:t>
            </a:r>
          </a:p>
          <a:p>
            <a:r>
              <a:rPr lang="en-GB" sz="1600" dirty="0"/>
              <a:t>Welsh Assembly Government (2015) </a:t>
            </a:r>
            <a:r>
              <a:rPr lang="en-GB" sz="1600" i="1" dirty="0"/>
              <a:t>Wellbeing of Future Generations (Wales) Act 2015.</a:t>
            </a:r>
            <a:r>
              <a:rPr lang="en-GB" sz="1600" dirty="0"/>
              <a:t> </a:t>
            </a:r>
            <a:r>
              <a:rPr lang="en-GB" sz="1600" u="sng" dirty="0">
                <a:hlinkClick r:id="rId8"/>
              </a:rPr>
              <a:t>https://gov.wales/docs/dsjlg/publications/150623-guide-to-the-fg-act-en.pdf</a:t>
            </a:r>
            <a:r>
              <a:rPr lang="en-GB" sz="1600" dirty="0"/>
              <a:t> [Accessed:  20</a:t>
            </a:r>
            <a:r>
              <a:rPr lang="en-GB" sz="1600" baseline="30000" dirty="0"/>
              <a:t>th</a:t>
            </a:r>
            <a:r>
              <a:rPr lang="en-GB" sz="1600" dirty="0"/>
              <a:t> May 2018].</a:t>
            </a:r>
          </a:p>
          <a:p>
            <a:r>
              <a:rPr lang="en-GB" sz="1600" dirty="0"/>
              <a:t>World Wildlife Fund (2018) </a:t>
            </a:r>
            <a:r>
              <a:rPr lang="en-GB" sz="1600" i="1" dirty="0"/>
              <a:t>Wear It Wild.</a:t>
            </a:r>
            <a:r>
              <a:rPr lang="en-GB" sz="1600" dirty="0"/>
              <a:t> </a:t>
            </a:r>
            <a:r>
              <a:rPr lang="en-GB" sz="1600" u="sng" dirty="0">
                <a:hlinkClick r:id="rId9"/>
              </a:rPr>
              <a:t>https://wearitwild.wwf.org.uk/about/</a:t>
            </a:r>
            <a:r>
              <a:rPr lang="en-GB" sz="1600" dirty="0"/>
              <a:t> [Accessed:  30</a:t>
            </a:r>
            <a:r>
              <a:rPr lang="en-GB" sz="1600" baseline="30000" dirty="0"/>
              <a:t>th</a:t>
            </a:r>
            <a:r>
              <a:rPr lang="en-GB" sz="1600" dirty="0"/>
              <a:t> May 2018].</a:t>
            </a:r>
          </a:p>
          <a:p>
            <a:endParaRPr lang="en-GB" dirty="0"/>
          </a:p>
        </p:txBody>
      </p:sp>
    </p:spTree>
    <p:extLst>
      <p:ext uri="{BB962C8B-B14F-4D97-AF65-F5344CB8AC3E}">
        <p14:creationId xmlns:p14="http://schemas.microsoft.com/office/powerpoint/2010/main" val="65686807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409</TotalTime>
  <Words>1188</Words>
  <Application>Microsoft Office PowerPoint</Application>
  <PresentationFormat>Widescreen</PresentationFormat>
  <Paragraphs>170</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Corbel</vt:lpstr>
      <vt:lpstr>Wingdings 2</vt:lpstr>
      <vt:lpstr>Frame</vt:lpstr>
      <vt:lpstr>SJEQ7004 Sustainable Communities</vt:lpstr>
      <vt:lpstr>Background Information</vt:lpstr>
      <vt:lpstr>The Wellbeing of Future Generations (Wales) Act 2015</vt:lpstr>
      <vt:lpstr>The Wellbeing of Future Generations (Wales) Act 2015</vt:lpstr>
      <vt:lpstr>A Globally Responsible Wales </vt:lpstr>
      <vt:lpstr>A Globally Responsible Wales      cont… </vt:lpstr>
      <vt:lpstr>A Globally Responsible Wales     cont… </vt:lpstr>
      <vt:lpstr>A Globally Responsible Wales       cont… </vt:lpstr>
      <vt:lpstr>A Globally Responsible Wales     cont… </vt:lpstr>
      <vt:lpstr>A Wales of Vibrant Culture &amp; Thriving Welsh Language </vt:lpstr>
      <vt:lpstr>A Wales of Vibrant Culture &amp; Thriving Welsh Language     cont…</vt:lpstr>
      <vt:lpstr>A Wales of Vibrant Culture &amp; Thriving Welsh Language     cont…</vt:lpstr>
      <vt:lpstr>What has changed in Education? </vt:lpstr>
      <vt:lpstr>“What our children and young people learn during their time at school has never been more important yet, at the same time, the task of determining what that learning should be has never been more challenging.” </vt:lpstr>
      <vt:lpstr>Ethical issues  Health &amp; Wellbeing  Welsh culture  Inclusion of all   </vt:lpstr>
      <vt:lpstr>The Future:   </vt:lpstr>
      <vt:lpstr>Thank you for listening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SJEQ7004 Sustainable Communities</dc:title>
  <dc:creator>anna murphy</dc:creator>
  <cp:lastModifiedBy>anna murphy</cp:lastModifiedBy>
  <cp:revision>31</cp:revision>
  <cp:lastPrinted>2018-06-07T18:43:36Z</cp:lastPrinted>
  <dcterms:created xsi:type="dcterms:W3CDTF">2018-06-06T21:05:56Z</dcterms:created>
  <dcterms:modified xsi:type="dcterms:W3CDTF">2018-06-08T22:19:18Z</dcterms:modified>
</cp:coreProperties>
</file>