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1" r:id="rId4"/>
  </p:sldMasterIdLst>
  <p:notesMasterIdLst>
    <p:notesMasterId r:id="rId49"/>
  </p:notesMasterIdLst>
  <p:handoutMasterIdLst>
    <p:handoutMasterId r:id="rId50"/>
  </p:handoutMasterIdLst>
  <p:sldIdLst>
    <p:sldId id="256" r:id="rId5"/>
    <p:sldId id="350" r:id="rId6"/>
    <p:sldId id="351" r:id="rId7"/>
    <p:sldId id="352" r:id="rId8"/>
    <p:sldId id="353" r:id="rId9"/>
    <p:sldId id="354" r:id="rId10"/>
    <p:sldId id="343" r:id="rId11"/>
    <p:sldId id="307" r:id="rId12"/>
    <p:sldId id="322" r:id="rId13"/>
    <p:sldId id="317" r:id="rId14"/>
    <p:sldId id="318" r:id="rId15"/>
    <p:sldId id="324" r:id="rId16"/>
    <p:sldId id="355" r:id="rId17"/>
    <p:sldId id="323" r:id="rId18"/>
    <p:sldId id="319" r:id="rId19"/>
    <p:sldId id="325" r:id="rId20"/>
    <p:sldId id="326" r:id="rId21"/>
    <p:sldId id="262" r:id="rId22"/>
    <p:sldId id="333" r:id="rId23"/>
    <p:sldId id="334" r:id="rId24"/>
    <p:sldId id="338" r:id="rId25"/>
    <p:sldId id="339" r:id="rId26"/>
    <p:sldId id="335" r:id="rId27"/>
    <p:sldId id="336" r:id="rId28"/>
    <p:sldId id="340" r:id="rId29"/>
    <p:sldId id="329" r:id="rId30"/>
    <p:sldId id="328" r:id="rId31"/>
    <p:sldId id="315" r:id="rId32"/>
    <p:sldId id="330" r:id="rId33"/>
    <p:sldId id="316" r:id="rId34"/>
    <p:sldId id="331" r:id="rId35"/>
    <p:sldId id="341" r:id="rId36"/>
    <p:sldId id="342" r:id="rId37"/>
    <p:sldId id="356" r:id="rId38"/>
    <p:sldId id="357" r:id="rId39"/>
    <p:sldId id="358" r:id="rId40"/>
    <p:sldId id="359" r:id="rId41"/>
    <p:sldId id="360" r:id="rId42"/>
    <p:sldId id="361" r:id="rId43"/>
    <p:sldId id="362" r:id="rId44"/>
    <p:sldId id="363" r:id="rId45"/>
    <p:sldId id="364" r:id="rId46"/>
    <p:sldId id="348" r:id="rId47"/>
    <p:sldId id="349" r:id="rId48"/>
  </p:sldIdLst>
  <p:sldSz cx="12192000" cy="6858000"/>
  <p:notesSz cx="6858000" cy="9144000"/>
  <p:custDataLst>
    <p:tags r:id="rId5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598D"/>
    <a:srgbClr val="646C92"/>
    <a:srgbClr val="5A6B76"/>
    <a:srgbClr val="5A6E6E"/>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D2C635-CD2E-4549-A921-D9D8F9A17EC3}" v="1521" dt="2025-10-14T20:18:45.9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5" d="100"/>
          <a:sy n="85" d="100"/>
        </p:scale>
        <p:origin x="147" y="42"/>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handoutMaster" Target="handoutMasters/handoutMaster1.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tags" Target="tags/tag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2">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EF2E10-0E28-42CE-B9A0-2356F5287D13}" type="doc">
      <dgm:prSet loTypeId="urn:microsoft.com/office/officeart/2005/8/layout/process4" loCatId="process" qsTypeId="urn:microsoft.com/office/officeart/2005/8/quickstyle/simple1#2" qsCatId="simple" csTypeId="urn:microsoft.com/office/officeart/2005/8/colors/accent1_2#1" csCatId="accent1" phldr="1"/>
      <dgm:spPr/>
      <dgm:t>
        <a:bodyPr/>
        <a:lstStyle/>
        <a:p>
          <a:endParaRPr lang="en-GB"/>
        </a:p>
      </dgm:t>
    </dgm:pt>
    <dgm:pt modelId="{377E14FC-5F5B-4F00-AC3E-C812F4F706F3}">
      <dgm:prSet/>
      <dgm:spPr/>
      <dgm:t>
        <a:bodyPr/>
        <a:lstStyle/>
        <a:p>
          <a:r>
            <a:rPr lang="en-GB" dirty="0"/>
            <a:t>Lifestyle choices e.g. Drug use, sex work, Visiting dangerous places/people</a:t>
          </a:r>
        </a:p>
      </dgm:t>
    </dgm:pt>
    <dgm:pt modelId="{2987DD32-B10B-4727-8D1C-DB761C9A6BF9}" type="parTrans" cxnId="{F6E09EF5-B46C-42C4-8151-20CC924616DD}">
      <dgm:prSet/>
      <dgm:spPr/>
      <dgm:t>
        <a:bodyPr/>
        <a:lstStyle/>
        <a:p>
          <a:endParaRPr lang="en-GB"/>
        </a:p>
      </dgm:t>
    </dgm:pt>
    <dgm:pt modelId="{CF688947-CDB1-4279-96DE-64AF52F311FF}" type="sibTrans" cxnId="{F6E09EF5-B46C-42C4-8151-20CC924616DD}">
      <dgm:prSet/>
      <dgm:spPr/>
      <dgm:t>
        <a:bodyPr/>
        <a:lstStyle/>
        <a:p>
          <a:endParaRPr lang="en-GB"/>
        </a:p>
      </dgm:t>
    </dgm:pt>
    <dgm:pt modelId="{572B9C0C-437B-46A1-8985-7F2F25ECA64E}">
      <dgm:prSet/>
      <dgm:spPr/>
      <dgm:t>
        <a:bodyPr/>
        <a:lstStyle/>
        <a:p>
          <a:r>
            <a:rPr lang="en-GB" dirty="0"/>
            <a:t>Increases your exposure to risk</a:t>
          </a:r>
        </a:p>
      </dgm:t>
    </dgm:pt>
    <dgm:pt modelId="{1FE1F14D-18F1-4303-9BA0-72EAD4567E7F}" type="parTrans" cxnId="{8A665659-57A8-4D29-84E3-21D73435015B}">
      <dgm:prSet/>
      <dgm:spPr/>
      <dgm:t>
        <a:bodyPr/>
        <a:lstStyle/>
        <a:p>
          <a:endParaRPr lang="en-GB"/>
        </a:p>
      </dgm:t>
    </dgm:pt>
    <dgm:pt modelId="{3940AD43-0068-4347-BCE9-6D3878AA9998}" type="sibTrans" cxnId="{8A665659-57A8-4D29-84E3-21D73435015B}">
      <dgm:prSet/>
      <dgm:spPr/>
      <dgm:t>
        <a:bodyPr/>
        <a:lstStyle/>
        <a:p>
          <a:endParaRPr lang="en-GB"/>
        </a:p>
      </dgm:t>
    </dgm:pt>
    <dgm:pt modelId="{90E77087-7A52-464A-B9C8-53CD3D05D4CF}">
      <dgm:prSet/>
      <dgm:spPr/>
      <dgm:t>
        <a:bodyPr/>
        <a:lstStyle/>
        <a:p>
          <a:r>
            <a:rPr lang="en-GB"/>
            <a:t>Raises probability of becoming a victim </a:t>
          </a:r>
        </a:p>
      </dgm:t>
    </dgm:pt>
    <dgm:pt modelId="{3EC465D5-59E5-43B1-ABEA-26BF0E64680B}" type="parTrans" cxnId="{C3400EDE-E228-4ACE-A10D-487041268DBE}">
      <dgm:prSet/>
      <dgm:spPr/>
      <dgm:t>
        <a:bodyPr/>
        <a:lstStyle/>
        <a:p>
          <a:endParaRPr lang="en-GB"/>
        </a:p>
      </dgm:t>
    </dgm:pt>
    <dgm:pt modelId="{48B0BB1A-4E36-4C2E-89F0-60D32A14413E}" type="sibTrans" cxnId="{C3400EDE-E228-4ACE-A10D-487041268DBE}">
      <dgm:prSet/>
      <dgm:spPr/>
      <dgm:t>
        <a:bodyPr/>
        <a:lstStyle/>
        <a:p>
          <a:endParaRPr lang="en-GB"/>
        </a:p>
      </dgm:t>
    </dgm:pt>
    <dgm:pt modelId="{8DB33673-BD64-4A39-8CF0-9CBF1D3B21F0}" type="pres">
      <dgm:prSet presAssocID="{6CEF2E10-0E28-42CE-B9A0-2356F5287D13}" presName="Name0" presStyleCnt="0">
        <dgm:presLayoutVars>
          <dgm:dir/>
          <dgm:animLvl val="lvl"/>
          <dgm:resizeHandles val="exact"/>
        </dgm:presLayoutVars>
      </dgm:prSet>
      <dgm:spPr/>
    </dgm:pt>
    <dgm:pt modelId="{ED46D65C-F488-44E6-A670-0CE117D2D96A}" type="pres">
      <dgm:prSet presAssocID="{90E77087-7A52-464A-B9C8-53CD3D05D4CF}" presName="boxAndChildren" presStyleCnt="0"/>
      <dgm:spPr/>
    </dgm:pt>
    <dgm:pt modelId="{50CBD9DD-1A92-4C83-9CFE-A7276D58B2D8}" type="pres">
      <dgm:prSet presAssocID="{90E77087-7A52-464A-B9C8-53CD3D05D4CF}" presName="parentTextBox" presStyleLbl="node1" presStyleIdx="0" presStyleCnt="3"/>
      <dgm:spPr/>
    </dgm:pt>
    <dgm:pt modelId="{C1013AFF-3168-4BE7-B124-E054A75D5442}" type="pres">
      <dgm:prSet presAssocID="{3940AD43-0068-4347-BCE9-6D3878AA9998}" presName="sp" presStyleCnt="0"/>
      <dgm:spPr/>
    </dgm:pt>
    <dgm:pt modelId="{08BC97EC-DEE9-4AB4-8DF0-F3925709B959}" type="pres">
      <dgm:prSet presAssocID="{572B9C0C-437B-46A1-8985-7F2F25ECA64E}" presName="arrowAndChildren" presStyleCnt="0"/>
      <dgm:spPr/>
    </dgm:pt>
    <dgm:pt modelId="{8AA3A42F-8EEE-4960-B0AA-A68B3600BAA4}" type="pres">
      <dgm:prSet presAssocID="{572B9C0C-437B-46A1-8985-7F2F25ECA64E}" presName="parentTextArrow" presStyleLbl="node1" presStyleIdx="1" presStyleCnt="3"/>
      <dgm:spPr/>
    </dgm:pt>
    <dgm:pt modelId="{682C9230-8F8A-4562-9841-0005E6DE100C}" type="pres">
      <dgm:prSet presAssocID="{CF688947-CDB1-4279-96DE-64AF52F311FF}" presName="sp" presStyleCnt="0"/>
      <dgm:spPr/>
    </dgm:pt>
    <dgm:pt modelId="{A5E07FAD-A2CA-4F89-959E-00200A389341}" type="pres">
      <dgm:prSet presAssocID="{377E14FC-5F5B-4F00-AC3E-C812F4F706F3}" presName="arrowAndChildren" presStyleCnt="0"/>
      <dgm:spPr/>
    </dgm:pt>
    <dgm:pt modelId="{891C0391-E926-4DDD-BF2E-70345724D306}" type="pres">
      <dgm:prSet presAssocID="{377E14FC-5F5B-4F00-AC3E-C812F4F706F3}" presName="parentTextArrow" presStyleLbl="node1" presStyleIdx="2" presStyleCnt="3"/>
      <dgm:spPr/>
    </dgm:pt>
  </dgm:ptLst>
  <dgm:cxnLst>
    <dgm:cxn modelId="{C5B02066-6F13-47EE-839C-C5C0C5FBB3F0}" type="presOf" srcId="{6CEF2E10-0E28-42CE-B9A0-2356F5287D13}" destId="{8DB33673-BD64-4A39-8CF0-9CBF1D3B21F0}" srcOrd="0" destOrd="0" presId="urn:microsoft.com/office/officeart/2005/8/layout/process4"/>
    <dgm:cxn modelId="{8A665659-57A8-4D29-84E3-21D73435015B}" srcId="{6CEF2E10-0E28-42CE-B9A0-2356F5287D13}" destId="{572B9C0C-437B-46A1-8985-7F2F25ECA64E}" srcOrd="1" destOrd="0" parTransId="{1FE1F14D-18F1-4303-9BA0-72EAD4567E7F}" sibTransId="{3940AD43-0068-4347-BCE9-6D3878AA9998}"/>
    <dgm:cxn modelId="{C17857B3-D0BC-4FCC-8C14-D7379F184A76}" type="presOf" srcId="{90E77087-7A52-464A-B9C8-53CD3D05D4CF}" destId="{50CBD9DD-1A92-4C83-9CFE-A7276D58B2D8}" srcOrd="0" destOrd="0" presId="urn:microsoft.com/office/officeart/2005/8/layout/process4"/>
    <dgm:cxn modelId="{57EA84CA-61DC-45BD-A68F-121A9C8A7F4F}" type="presOf" srcId="{572B9C0C-437B-46A1-8985-7F2F25ECA64E}" destId="{8AA3A42F-8EEE-4960-B0AA-A68B3600BAA4}" srcOrd="0" destOrd="0" presId="urn:microsoft.com/office/officeart/2005/8/layout/process4"/>
    <dgm:cxn modelId="{C3400EDE-E228-4ACE-A10D-487041268DBE}" srcId="{6CEF2E10-0E28-42CE-B9A0-2356F5287D13}" destId="{90E77087-7A52-464A-B9C8-53CD3D05D4CF}" srcOrd="2" destOrd="0" parTransId="{3EC465D5-59E5-43B1-ABEA-26BF0E64680B}" sibTransId="{48B0BB1A-4E36-4C2E-89F0-60D32A14413E}"/>
    <dgm:cxn modelId="{E0305BF2-511F-4EF3-8C77-DBE492B839D2}" type="presOf" srcId="{377E14FC-5F5B-4F00-AC3E-C812F4F706F3}" destId="{891C0391-E926-4DDD-BF2E-70345724D306}" srcOrd="0" destOrd="0" presId="urn:microsoft.com/office/officeart/2005/8/layout/process4"/>
    <dgm:cxn modelId="{F6E09EF5-B46C-42C4-8151-20CC924616DD}" srcId="{6CEF2E10-0E28-42CE-B9A0-2356F5287D13}" destId="{377E14FC-5F5B-4F00-AC3E-C812F4F706F3}" srcOrd="0" destOrd="0" parTransId="{2987DD32-B10B-4727-8D1C-DB761C9A6BF9}" sibTransId="{CF688947-CDB1-4279-96DE-64AF52F311FF}"/>
    <dgm:cxn modelId="{EFFF3D7D-38E6-4D4F-8102-59574A505FEA}" type="presParOf" srcId="{8DB33673-BD64-4A39-8CF0-9CBF1D3B21F0}" destId="{ED46D65C-F488-44E6-A670-0CE117D2D96A}" srcOrd="0" destOrd="0" presId="urn:microsoft.com/office/officeart/2005/8/layout/process4"/>
    <dgm:cxn modelId="{974C2592-893A-4D63-A2E1-375D2BC38267}" type="presParOf" srcId="{ED46D65C-F488-44E6-A670-0CE117D2D96A}" destId="{50CBD9DD-1A92-4C83-9CFE-A7276D58B2D8}" srcOrd="0" destOrd="0" presId="urn:microsoft.com/office/officeart/2005/8/layout/process4"/>
    <dgm:cxn modelId="{284C0D3A-F6EA-4B40-AB2C-9E4971FE3E11}" type="presParOf" srcId="{8DB33673-BD64-4A39-8CF0-9CBF1D3B21F0}" destId="{C1013AFF-3168-4BE7-B124-E054A75D5442}" srcOrd="1" destOrd="0" presId="urn:microsoft.com/office/officeart/2005/8/layout/process4"/>
    <dgm:cxn modelId="{26746743-5155-40D7-8D23-2A41F745179A}" type="presParOf" srcId="{8DB33673-BD64-4A39-8CF0-9CBF1D3B21F0}" destId="{08BC97EC-DEE9-4AB4-8DF0-F3925709B959}" srcOrd="2" destOrd="0" presId="urn:microsoft.com/office/officeart/2005/8/layout/process4"/>
    <dgm:cxn modelId="{0DFEEA25-BFF5-48B7-A9A2-2F765B1261FC}" type="presParOf" srcId="{08BC97EC-DEE9-4AB4-8DF0-F3925709B959}" destId="{8AA3A42F-8EEE-4960-B0AA-A68B3600BAA4}" srcOrd="0" destOrd="0" presId="urn:microsoft.com/office/officeart/2005/8/layout/process4"/>
    <dgm:cxn modelId="{11BACDE5-8305-4AA8-A6A8-BA3620AD24A7}" type="presParOf" srcId="{8DB33673-BD64-4A39-8CF0-9CBF1D3B21F0}" destId="{682C9230-8F8A-4562-9841-0005E6DE100C}" srcOrd="3" destOrd="0" presId="urn:microsoft.com/office/officeart/2005/8/layout/process4"/>
    <dgm:cxn modelId="{1221FCBB-0254-4DD6-BC53-1CAE75D050C4}" type="presParOf" srcId="{8DB33673-BD64-4A39-8CF0-9CBF1D3B21F0}" destId="{A5E07FAD-A2CA-4F89-959E-00200A389341}" srcOrd="4" destOrd="0" presId="urn:microsoft.com/office/officeart/2005/8/layout/process4"/>
    <dgm:cxn modelId="{B78D45DC-6ACC-4352-A87D-2FDAC5B89C9D}" type="presParOf" srcId="{A5E07FAD-A2CA-4F89-959E-00200A389341}" destId="{891C0391-E926-4DDD-BF2E-70345724D306}"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24DFFFE-C463-4445-A166-CC92BB4C7B34}" type="doc">
      <dgm:prSet loTypeId="urn:microsoft.com/office/officeart/2005/8/layout/vList2" loCatId="list" qsTypeId="urn:microsoft.com/office/officeart/2005/8/quickstyle/simple1#3" qsCatId="simple" csTypeId="urn:microsoft.com/office/officeart/2005/8/colors/colorful5#2" csCatId="colorful"/>
      <dgm:spPr/>
      <dgm:t>
        <a:bodyPr/>
        <a:lstStyle/>
        <a:p>
          <a:endParaRPr lang="en-GB"/>
        </a:p>
      </dgm:t>
    </dgm:pt>
    <dgm:pt modelId="{D1F376C1-5A8F-478F-A9D8-B2C44529D994}">
      <dgm:prSet/>
      <dgm:spPr/>
      <dgm:t>
        <a:bodyPr/>
        <a:lstStyle/>
        <a:p>
          <a:r>
            <a:rPr lang="en-GB" dirty="0"/>
            <a:t>Thoughts?</a:t>
          </a:r>
        </a:p>
      </dgm:t>
    </dgm:pt>
    <dgm:pt modelId="{99897AE2-78E1-4FF4-86E3-5D2D740F8EAF}" type="parTrans" cxnId="{FCAEFC93-D8BD-4551-8DB8-1A6E2B1F1DF6}">
      <dgm:prSet/>
      <dgm:spPr/>
      <dgm:t>
        <a:bodyPr/>
        <a:lstStyle/>
        <a:p>
          <a:endParaRPr lang="en-GB"/>
        </a:p>
      </dgm:t>
    </dgm:pt>
    <dgm:pt modelId="{227109AD-EFF8-4EA2-B6A4-1A6B4E8CE2B9}" type="sibTrans" cxnId="{FCAEFC93-D8BD-4551-8DB8-1A6E2B1F1DF6}">
      <dgm:prSet/>
      <dgm:spPr/>
      <dgm:t>
        <a:bodyPr/>
        <a:lstStyle/>
        <a:p>
          <a:endParaRPr lang="en-GB"/>
        </a:p>
      </dgm:t>
    </dgm:pt>
    <dgm:pt modelId="{2D8D0071-0D0C-479E-83FA-99465C684717}">
      <dgm:prSet/>
      <dgm:spPr/>
      <dgm:t>
        <a:bodyPr/>
        <a:lstStyle/>
        <a:p>
          <a:r>
            <a:rPr lang="en-GB"/>
            <a:t>How can this link with barriers to reporting?</a:t>
          </a:r>
        </a:p>
      </dgm:t>
    </dgm:pt>
    <dgm:pt modelId="{360CE4EC-75F8-4506-B9E1-4A4A1BC82696}" type="parTrans" cxnId="{F4623CF8-1ACB-4B9F-B475-1E3244A50E0C}">
      <dgm:prSet/>
      <dgm:spPr/>
      <dgm:t>
        <a:bodyPr/>
        <a:lstStyle/>
        <a:p>
          <a:endParaRPr lang="en-GB"/>
        </a:p>
      </dgm:t>
    </dgm:pt>
    <dgm:pt modelId="{F8CF16B6-81C5-4B49-9B81-B4B16154EF06}" type="sibTrans" cxnId="{F4623CF8-1ACB-4B9F-B475-1E3244A50E0C}">
      <dgm:prSet/>
      <dgm:spPr/>
      <dgm:t>
        <a:bodyPr/>
        <a:lstStyle/>
        <a:p>
          <a:endParaRPr lang="en-GB"/>
        </a:p>
      </dgm:t>
    </dgm:pt>
    <dgm:pt modelId="{EDB3769B-73DC-4C74-8435-9E41D8B9C13B}" type="pres">
      <dgm:prSet presAssocID="{524DFFFE-C463-4445-A166-CC92BB4C7B34}" presName="linear" presStyleCnt="0">
        <dgm:presLayoutVars>
          <dgm:animLvl val="lvl"/>
          <dgm:resizeHandles val="exact"/>
        </dgm:presLayoutVars>
      </dgm:prSet>
      <dgm:spPr/>
    </dgm:pt>
    <dgm:pt modelId="{F3AFEDF6-29C8-4194-9440-D2D3AE6B67FD}" type="pres">
      <dgm:prSet presAssocID="{D1F376C1-5A8F-478F-A9D8-B2C44529D994}" presName="parentText" presStyleLbl="node1" presStyleIdx="0" presStyleCnt="2" custLinFactY="-7992" custLinFactNeighborX="1191" custLinFactNeighborY="-100000">
        <dgm:presLayoutVars>
          <dgm:chMax val="0"/>
          <dgm:bulletEnabled val="1"/>
        </dgm:presLayoutVars>
      </dgm:prSet>
      <dgm:spPr/>
    </dgm:pt>
    <dgm:pt modelId="{9011F892-8EA8-4755-A230-BEC915D33829}" type="pres">
      <dgm:prSet presAssocID="{227109AD-EFF8-4EA2-B6A4-1A6B4E8CE2B9}" presName="spacer" presStyleCnt="0"/>
      <dgm:spPr/>
    </dgm:pt>
    <dgm:pt modelId="{1B638557-5F2E-4F65-AC84-B03524E30009}" type="pres">
      <dgm:prSet presAssocID="{2D8D0071-0D0C-479E-83FA-99465C684717}" presName="parentText" presStyleLbl="node1" presStyleIdx="1" presStyleCnt="2">
        <dgm:presLayoutVars>
          <dgm:chMax val="0"/>
          <dgm:bulletEnabled val="1"/>
        </dgm:presLayoutVars>
      </dgm:prSet>
      <dgm:spPr/>
    </dgm:pt>
  </dgm:ptLst>
  <dgm:cxnLst>
    <dgm:cxn modelId="{8984424F-6109-4A19-8E1D-0DDDFB3B1A57}" type="presOf" srcId="{D1F376C1-5A8F-478F-A9D8-B2C44529D994}" destId="{F3AFEDF6-29C8-4194-9440-D2D3AE6B67FD}" srcOrd="0" destOrd="0" presId="urn:microsoft.com/office/officeart/2005/8/layout/vList2"/>
    <dgm:cxn modelId="{FCAEFC93-D8BD-4551-8DB8-1A6E2B1F1DF6}" srcId="{524DFFFE-C463-4445-A166-CC92BB4C7B34}" destId="{D1F376C1-5A8F-478F-A9D8-B2C44529D994}" srcOrd="0" destOrd="0" parTransId="{99897AE2-78E1-4FF4-86E3-5D2D740F8EAF}" sibTransId="{227109AD-EFF8-4EA2-B6A4-1A6B4E8CE2B9}"/>
    <dgm:cxn modelId="{0A53E1BB-CB08-42F8-A748-69E05508EC33}" type="presOf" srcId="{524DFFFE-C463-4445-A166-CC92BB4C7B34}" destId="{EDB3769B-73DC-4C74-8435-9E41D8B9C13B}" srcOrd="0" destOrd="0" presId="urn:microsoft.com/office/officeart/2005/8/layout/vList2"/>
    <dgm:cxn modelId="{50E48CE1-84E1-49D5-ADAE-7DB164B65F65}" type="presOf" srcId="{2D8D0071-0D0C-479E-83FA-99465C684717}" destId="{1B638557-5F2E-4F65-AC84-B03524E30009}" srcOrd="0" destOrd="0" presId="urn:microsoft.com/office/officeart/2005/8/layout/vList2"/>
    <dgm:cxn modelId="{F4623CF8-1ACB-4B9F-B475-1E3244A50E0C}" srcId="{524DFFFE-C463-4445-A166-CC92BB4C7B34}" destId="{2D8D0071-0D0C-479E-83FA-99465C684717}" srcOrd="1" destOrd="0" parTransId="{360CE4EC-75F8-4506-B9E1-4A4A1BC82696}" sibTransId="{F8CF16B6-81C5-4B49-9B81-B4B16154EF06}"/>
    <dgm:cxn modelId="{62A89BFF-88C6-4162-BBF8-E33869A48605}" type="presParOf" srcId="{EDB3769B-73DC-4C74-8435-9E41D8B9C13B}" destId="{F3AFEDF6-29C8-4194-9440-D2D3AE6B67FD}" srcOrd="0" destOrd="0" presId="urn:microsoft.com/office/officeart/2005/8/layout/vList2"/>
    <dgm:cxn modelId="{45261E8A-AF70-4A8F-A591-C1046071D8CA}" type="presParOf" srcId="{EDB3769B-73DC-4C74-8435-9E41D8B9C13B}" destId="{9011F892-8EA8-4755-A230-BEC915D33829}" srcOrd="1" destOrd="0" presId="urn:microsoft.com/office/officeart/2005/8/layout/vList2"/>
    <dgm:cxn modelId="{032BAA27-DE7E-47E9-86FA-E661EE75CB97}" type="presParOf" srcId="{EDB3769B-73DC-4C74-8435-9E41D8B9C13B}" destId="{1B638557-5F2E-4F65-AC84-B03524E3000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CBD9DD-1A92-4C83-9CFE-A7276D58B2D8}">
      <dsp:nvSpPr>
        <dsp:cNvPr id="0" name=""/>
        <dsp:cNvSpPr/>
      </dsp:nvSpPr>
      <dsp:spPr>
        <a:xfrm>
          <a:off x="0" y="3377056"/>
          <a:ext cx="4525297" cy="110842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kern="1200"/>
            <a:t>Raises probability of becoming a victim </a:t>
          </a:r>
        </a:p>
      </dsp:txBody>
      <dsp:txXfrm>
        <a:off x="0" y="3377056"/>
        <a:ext cx="4525297" cy="1108425"/>
      </dsp:txXfrm>
    </dsp:sp>
    <dsp:sp modelId="{8AA3A42F-8EEE-4960-B0AA-A68B3600BAA4}">
      <dsp:nvSpPr>
        <dsp:cNvPr id="0" name=""/>
        <dsp:cNvSpPr/>
      </dsp:nvSpPr>
      <dsp:spPr>
        <a:xfrm rot="10800000">
          <a:off x="0" y="1688924"/>
          <a:ext cx="4525297" cy="1704758"/>
        </a:xfrm>
        <a:prstGeom prst="upArrowCallou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kern="1200" dirty="0"/>
            <a:t>Increases your exposure to risk</a:t>
          </a:r>
        </a:p>
      </dsp:txBody>
      <dsp:txXfrm rot="10800000">
        <a:off x="0" y="1688924"/>
        <a:ext cx="4525297" cy="1107701"/>
      </dsp:txXfrm>
    </dsp:sp>
    <dsp:sp modelId="{891C0391-E926-4DDD-BF2E-70345724D306}">
      <dsp:nvSpPr>
        <dsp:cNvPr id="0" name=""/>
        <dsp:cNvSpPr/>
      </dsp:nvSpPr>
      <dsp:spPr>
        <a:xfrm rot="10800000">
          <a:off x="0" y="792"/>
          <a:ext cx="4525297" cy="1704758"/>
        </a:xfrm>
        <a:prstGeom prst="upArrowCallou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kern="1200" dirty="0"/>
            <a:t>Lifestyle choices e.g. Drug use, sex work, Visiting dangerous places/people</a:t>
          </a:r>
        </a:p>
      </dsp:txBody>
      <dsp:txXfrm rot="10800000">
        <a:off x="0" y="792"/>
        <a:ext cx="4525297" cy="11077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AFEDF6-29C8-4194-9440-D2D3AE6B67FD}">
      <dsp:nvSpPr>
        <dsp:cNvPr id="0" name=""/>
        <dsp:cNvSpPr/>
      </dsp:nvSpPr>
      <dsp:spPr>
        <a:xfrm>
          <a:off x="0" y="0"/>
          <a:ext cx="6316775" cy="287469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marL="0" lvl="0" indent="0" algn="l" defTabSz="2311400">
            <a:lnSpc>
              <a:spcPct val="90000"/>
            </a:lnSpc>
            <a:spcBef>
              <a:spcPct val="0"/>
            </a:spcBef>
            <a:spcAft>
              <a:spcPct val="35000"/>
            </a:spcAft>
            <a:buNone/>
          </a:pPr>
          <a:r>
            <a:rPr lang="en-GB" sz="5200" kern="1200" dirty="0"/>
            <a:t>Thoughts?</a:t>
          </a:r>
        </a:p>
      </dsp:txBody>
      <dsp:txXfrm>
        <a:off x="140331" y="140331"/>
        <a:ext cx="6036113" cy="2594028"/>
      </dsp:txXfrm>
    </dsp:sp>
    <dsp:sp modelId="{1B638557-5F2E-4F65-AC84-B03524E30009}">
      <dsp:nvSpPr>
        <dsp:cNvPr id="0" name=""/>
        <dsp:cNvSpPr/>
      </dsp:nvSpPr>
      <dsp:spPr>
        <a:xfrm>
          <a:off x="0" y="3073115"/>
          <a:ext cx="6316775" cy="287469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marL="0" lvl="0" indent="0" algn="l" defTabSz="2311400">
            <a:lnSpc>
              <a:spcPct val="90000"/>
            </a:lnSpc>
            <a:spcBef>
              <a:spcPct val="0"/>
            </a:spcBef>
            <a:spcAft>
              <a:spcPct val="35000"/>
            </a:spcAft>
            <a:buNone/>
          </a:pPr>
          <a:r>
            <a:rPr lang="en-GB" sz="5200" kern="1200"/>
            <a:t>How can this link with barriers to reporting?</a:t>
          </a:r>
        </a:p>
      </dsp:txBody>
      <dsp:txXfrm>
        <a:off x="140331" y="3213446"/>
        <a:ext cx="6036113" cy="2594028"/>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214C67D-B906-455D-BA57-3AC7BDDD5AB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0D332E0C-8512-4414-B261-B516F8BA774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5275B80D-FABD-4FC7-8A89-6B424C925E22}" type="datetime1">
              <a:rPr lang="en-GB" smtClean="0"/>
              <a:t>02/10/2026</a:t>
            </a:fld>
            <a:endParaRPr lang="en-GB"/>
          </a:p>
        </p:txBody>
      </p:sp>
      <p:sp>
        <p:nvSpPr>
          <p:cNvPr id="4" name="Footer Placeholder 3">
            <a:extLst>
              <a:ext uri="{FF2B5EF4-FFF2-40B4-BE49-F238E27FC236}">
                <a16:creationId xmlns:a16="http://schemas.microsoft.com/office/drawing/2014/main" id="{9286510F-EAB7-49FF-882B-FACF21CCB66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4B226CFF-3858-4E44-8689-2174855E048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F9FA676-98A1-4ED8-86AE-3FF061B14C58}" type="slidenum">
              <a:rPr lang="en-GB" smtClean="0"/>
              <a:t>‹#›</a:t>
            </a:fld>
            <a:endParaRPr lang="en-GB"/>
          </a:p>
        </p:txBody>
      </p:sp>
    </p:spTree>
    <p:extLst>
      <p:ext uri="{BB962C8B-B14F-4D97-AF65-F5344CB8AC3E}">
        <p14:creationId xmlns:p14="http://schemas.microsoft.com/office/powerpoint/2010/main" val="194386203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CCF671F2-2E7C-46ED-BAF7-C6A1BAC40ED2}" type="datetime1">
              <a:rPr lang="en-GB" noProof="0" smtClean="0"/>
              <a:t>02/10/2026</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B8B270D-091D-4ED2-8C85-0898DD7D9F21}" type="slidenum">
              <a:rPr lang="en-GB" noProof="0" smtClean="0"/>
              <a:t>‹#›</a:t>
            </a:fld>
            <a:endParaRPr lang="en-GB" noProof="0"/>
          </a:p>
        </p:txBody>
      </p:sp>
    </p:spTree>
    <p:extLst>
      <p:ext uri="{BB962C8B-B14F-4D97-AF65-F5344CB8AC3E}">
        <p14:creationId xmlns:p14="http://schemas.microsoft.com/office/powerpoint/2010/main" val="2253118749"/>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5B8B270D-091D-4ED2-8C85-0898DD7D9F21}" type="slidenum">
              <a:rPr lang="en-GB" smtClean="0"/>
              <a:t>1</a:t>
            </a:fld>
            <a:endParaRPr lang="en-GB"/>
          </a:p>
        </p:txBody>
      </p:sp>
    </p:spTree>
    <p:extLst>
      <p:ext uri="{BB962C8B-B14F-4D97-AF65-F5344CB8AC3E}">
        <p14:creationId xmlns:p14="http://schemas.microsoft.com/office/powerpoint/2010/main" val="24901021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5B8B270D-091D-4ED2-8C85-0898DD7D9F21}" type="slidenum">
              <a:rPr lang="en-GB" noProof="0" smtClean="0"/>
              <a:t>10</a:t>
            </a:fld>
            <a:endParaRPr lang="en-GB" noProof="0"/>
          </a:p>
        </p:txBody>
      </p:sp>
    </p:spTree>
    <p:extLst>
      <p:ext uri="{BB962C8B-B14F-4D97-AF65-F5344CB8AC3E}">
        <p14:creationId xmlns:p14="http://schemas.microsoft.com/office/powerpoint/2010/main" val="194800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5B8B270D-091D-4ED2-8C85-0898DD7D9F21}" type="slidenum">
              <a:rPr lang="en-GB" noProof="0" smtClean="0"/>
              <a:t>11</a:t>
            </a:fld>
            <a:endParaRPr lang="en-GB" noProof="0"/>
          </a:p>
        </p:txBody>
      </p:sp>
    </p:spTree>
    <p:extLst>
      <p:ext uri="{BB962C8B-B14F-4D97-AF65-F5344CB8AC3E}">
        <p14:creationId xmlns:p14="http://schemas.microsoft.com/office/powerpoint/2010/main" val="34534496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5B8B270D-091D-4ED2-8C85-0898DD7D9F21}" type="slidenum">
              <a:rPr lang="en-GB" noProof="0" smtClean="0"/>
              <a:t>12</a:t>
            </a:fld>
            <a:endParaRPr lang="en-GB" noProof="0"/>
          </a:p>
        </p:txBody>
      </p:sp>
    </p:spTree>
    <p:extLst>
      <p:ext uri="{BB962C8B-B14F-4D97-AF65-F5344CB8AC3E}">
        <p14:creationId xmlns:p14="http://schemas.microsoft.com/office/powerpoint/2010/main" val="2704250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C712FDEA-03A1-4F6D-A72C-F016AC56B49F}" type="slidenum">
              <a:rPr lang="en-GB" smtClean="0"/>
              <a:t>18</a:t>
            </a:fld>
            <a:endParaRPr lang="en-GB"/>
          </a:p>
        </p:txBody>
      </p:sp>
    </p:spTree>
    <p:extLst>
      <p:ext uri="{BB962C8B-B14F-4D97-AF65-F5344CB8AC3E}">
        <p14:creationId xmlns:p14="http://schemas.microsoft.com/office/powerpoint/2010/main" val="1632927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5B8B270D-091D-4ED2-8C85-0898DD7D9F21}" type="slidenum">
              <a:rPr lang="en-GB" noProof="0" smtClean="0"/>
              <a:t>44</a:t>
            </a:fld>
            <a:endParaRPr lang="en-GB" noProof="0"/>
          </a:p>
        </p:txBody>
      </p:sp>
    </p:spTree>
    <p:extLst>
      <p:ext uri="{BB962C8B-B14F-4D97-AF65-F5344CB8AC3E}">
        <p14:creationId xmlns:p14="http://schemas.microsoft.com/office/powerpoint/2010/main" val="1407696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9551A-E5CB-EDC7-31D8-F1D7C73937C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3A25339-B7C4-C7D4-322C-094A849D351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F30F409-55B0-DBFC-B996-8E772F4BF800}"/>
              </a:ext>
            </a:extLst>
          </p:cNvPr>
          <p:cNvSpPr>
            <a:spLocks noGrp="1"/>
          </p:cNvSpPr>
          <p:nvPr>
            <p:ph type="dt" sz="half" idx="10"/>
          </p:nvPr>
        </p:nvSpPr>
        <p:spPr/>
        <p:txBody>
          <a:bodyPr/>
          <a:lstStyle/>
          <a:p>
            <a:pPr rtl="0"/>
            <a:r>
              <a:rPr lang="en-GB" noProof="0"/>
              <a:t>20XX</a:t>
            </a:r>
          </a:p>
        </p:txBody>
      </p:sp>
      <p:sp>
        <p:nvSpPr>
          <p:cNvPr id="5" name="Footer Placeholder 4">
            <a:extLst>
              <a:ext uri="{FF2B5EF4-FFF2-40B4-BE49-F238E27FC236}">
                <a16:creationId xmlns:a16="http://schemas.microsoft.com/office/drawing/2014/main" id="{9DE0165D-6D2D-4B7B-34DC-690860CAFC99}"/>
              </a:ext>
            </a:extLst>
          </p:cNvPr>
          <p:cNvSpPr>
            <a:spLocks noGrp="1"/>
          </p:cNvSpPr>
          <p:nvPr>
            <p:ph type="ftr" sz="quarter" idx="11"/>
          </p:nvPr>
        </p:nvSpPr>
        <p:spPr/>
        <p:txBody>
          <a:bodyPr/>
          <a:lstStyle/>
          <a:p>
            <a:pPr rtl="0"/>
            <a:endParaRPr lang="en-GB" noProof="0"/>
          </a:p>
        </p:txBody>
      </p:sp>
      <p:sp>
        <p:nvSpPr>
          <p:cNvPr id="6" name="Slide Number Placeholder 5">
            <a:extLst>
              <a:ext uri="{FF2B5EF4-FFF2-40B4-BE49-F238E27FC236}">
                <a16:creationId xmlns:a16="http://schemas.microsoft.com/office/drawing/2014/main" id="{DCF8B381-10B3-2F5A-E44C-8FA2DDF359D4}"/>
              </a:ext>
            </a:extLst>
          </p:cNvPr>
          <p:cNvSpPr>
            <a:spLocks noGrp="1"/>
          </p:cNvSpPr>
          <p:nvPr>
            <p:ph type="sldNum" sz="quarter" idx="12"/>
          </p:nvPr>
        </p:nvSpPr>
        <p:spPr/>
        <p:txBody>
          <a:bodyPr/>
          <a:lstStyle/>
          <a:p>
            <a:pPr rtl="0"/>
            <a:fld id="{294A09A9-5501-47C1-A89A-A340965A2BE2}" type="slidenum">
              <a:rPr lang="en-GB" noProof="0" smtClean="0"/>
              <a:t>‹#›</a:t>
            </a:fld>
            <a:endParaRPr lang="en-GB" noProof="0"/>
          </a:p>
        </p:txBody>
      </p:sp>
    </p:spTree>
    <p:extLst>
      <p:ext uri="{BB962C8B-B14F-4D97-AF65-F5344CB8AC3E}">
        <p14:creationId xmlns:p14="http://schemas.microsoft.com/office/powerpoint/2010/main" val="4094188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7E21F-9B53-F938-998F-C6ED8D8EC7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75D5AA-DC37-A1BF-0BDE-9ABCD41AC73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1F9C77-2799-7950-A28A-3BD7A0FE76C8}"/>
              </a:ext>
            </a:extLst>
          </p:cNvPr>
          <p:cNvSpPr>
            <a:spLocks noGrp="1"/>
          </p:cNvSpPr>
          <p:nvPr>
            <p:ph type="dt" sz="half" idx="10"/>
          </p:nvPr>
        </p:nvSpPr>
        <p:spPr/>
        <p:txBody>
          <a:bodyPr/>
          <a:lstStyle/>
          <a:p>
            <a:pPr rtl="0"/>
            <a:r>
              <a:rPr lang="en-GB" noProof="0"/>
              <a:t>20XX</a:t>
            </a:r>
          </a:p>
        </p:txBody>
      </p:sp>
      <p:sp>
        <p:nvSpPr>
          <p:cNvPr id="5" name="Footer Placeholder 4">
            <a:extLst>
              <a:ext uri="{FF2B5EF4-FFF2-40B4-BE49-F238E27FC236}">
                <a16:creationId xmlns:a16="http://schemas.microsoft.com/office/drawing/2014/main" id="{1DCA193F-775D-BBF9-EAB7-FC1FFBE06F47}"/>
              </a:ext>
            </a:extLst>
          </p:cNvPr>
          <p:cNvSpPr>
            <a:spLocks noGrp="1"/>
          </p:cNvSpPr>
          <p:nvPr>
            <p:ph type="ftr" sz="quarter" idx="11"/>
          </p:nvPr>
        </p:nvSpPr>
        <p:spPr/>
        <p:txBody>
          <a:bodyPr/>
          <a:lstStyle/>
          <a:p>
            <a:pPr rtl="0"/>
            <a:endParaRPr lang="en-GB" noProof="0"/>
          </a:p>
        </p:txBody>
      </p:sp>
      <p:sp>
        <p:nvSpPr>
          <p:cNvPr id="6" name="Slide Number Placeholder 5">
            <a:extLst>
              <a:ext uri="{FF2B5EF4-FFF2-40B4-BE49-F238E27FC236}">
                <a16:creationId xmlns:a16="http://schemas.microsoft.com/office/drawing/2014/main" id="{A8AC2DF2-FE25-BCDD-9BA0-A8EB29D61B40}"/>
              </a:ext>
            </a:extLst>
          </p:cNvPr>
          <p:cNvSpPr>
            <a:spLocks noGrp="1"/>
          </p:cNvSpPr>
          <p:nvPr>
            <p:ph type="sldNum" sz="quarter" idx="12"/>
          </p:nvPr>
        </p:nvSpPr>
        <p:spPr/>
        <p:txBody>
          <a:bodyPr/>
          <a:lstStyle/>
          <a:p>
            <a:pPr rtl="0"/>
            <a:fld id="{FF2BD96E-3838-45D2-9031-D3AF67C920A5}" type="slidenum">
              <a:rPr lang="en-GB" noProof="0" smtClean="0"/>
              <a:t>‹#›</a:t>
            </a:fld>
            <a:endParaRPr lang="en-GB" noProof="0"/>
          </a:p>
        </p:txBody>
      </p:sp>
    </p:spTree>
    <p:extLst>
      <p:ext uri="{BB962C8B-B14F-4D97-AF65-F5344CB8AC3E}">
        <p14:creationId xmlns:p14="http://schemas.microsoft.com/office/powerpoint/2010/main" val="3991924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95A57-B3A3-8E66-F978-098AD07F8BF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4709FF9-B71C-4684-7B29-D7CC5AA89A3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04045DB-AC26-7CDD-19E6-BE0F00205DE4}"/>
              </a:ext>
            </a:extLst>
          </p:cNvPr>
          <p:cNvSpPr>
            <a:spLocks noGrp="1"/>
          </p:cNvSpPr>
          <p:nvPr>
            <p:ph type="dt" sz="half" idx="10"/>
          </p:nvPr>
        </p:nvSpPr>
        <p:spPr/>
        <p:txBody>
          <a:bodyPr/>
          <a:lstStyle/>
          <a:p>
            <a:pPr rtl="0"/>
            <a:r>
              <a:rPr lang="en-GB" noProof="0"/>
              <a:t>20XX</a:t>
            </a:r>
          </a:p>
        </p:txBody>
      </p:sp>
      <p:sp>
        <p:nvSpPr>
          <p:cNvPr id="5" name="Footer Placeholder 4">
            <a:extLst>
              <a:ext uri="{FF2B5EF4-FFF2-40B4-BE49-F238E27FC236}">
                <a16:creationId xmlns:a16="http://schemas.microsoft.com/office/drawing/2014/main" id="{01B12080-4836-B8EC-740B-722D56C695F6}"/>
              </a:ext>
            </a:extLst>
          </p:cNvPr>
          <p:cNvSpPr>
            <a:spLocks noGrp="1"/>
          </p:cNvSpPr>
          <p:nvPr>
            <p:ph type="ftr" sz="quarter" idx="11"/>
          </p:nvPr>
        </p:nvSpPr>
        <p:spPr/>
        <p:txBody>
          <a:bodyPr/>
          <a:lstStyle/>
          <a:p>
            <a:pPr rtl="0"/>
            <a:endParaRPr lang="en-GB" noProof="0"/>
          </a:p>
        </p:txBody>
      </p:sp>
      <p:sp>
        <p:nvSpPr>
          <p:cNvPr id="6" name="Slide Number Placeholder 5">
            <a:extLst>
              <a:ext uri="{FF2B5EF4-FFF2-40B4-BE49-F238E27FC236}">
                <a16:creationId xmlns:a16="http://schemas.microsoft.com/office/drawing/2014/main" id="{F4E8AB4B-1405-20F5-8286-589FB0EC9CA7}"/>
              </a:ext>
            </a:extLst>
          </p:cNvPr>
          <p:cNvSpPr>
            <a:spLocks noGrp="1"/>
          </p:cNvSpPr>
          <p:nvPr>
            <p:ph type="sldNum" sz="quarter" idx="12"/>
          </p:nvPr>
        </p:nvSpPr>
        <p:spPr/>
        <p:txBody>
          <a:bodyPr/>
          <a:lstStyle/>
          <a:p>
            <a:pPr rtl="0"/>
            <a:fld id="{294A09A9-5501-47C1-A89A-A340965A2BE2}" type="slidenum">
              <a:rPr lang="en-GB" noProof="0" smtClean="0"/>
              <a:t>‹#›</a:t>
            </a:fld>
            <a:endParaRPr lang="en-GB" noProof="0"/>
          </a:p>
        </p:txBody>
      </p:sp>
    </p:spTree>
    <p:extLst>
      <p:ext uri="{BB962C8B-B14F-4D97-AF65-F5344CB8AC3E}">
        <p14:creationId xmlns:p14="http://schemas.microsoft.com/office/powerpoint/2010/main" val="931335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5E8F7-805C-C215-9877-947D844754C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67251A-A5DA-FBED-2061-CFC35F74461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EFAEE43-E94F-6112-866E-F75D15C728F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A6F5C39-0CC4-24BD-C7C6-519E6070AEA5}"/>
              </a:ext>
            </a:extLst>
          </p:cNvPr>
          <p:cNvSpPr>
            <a:spLocks noGrp="1"/>
          </p:cNvSpPr>
          <p:nvPr>
            <p:ph type="dt" sz="half" idx="10"/>
          </p:nvPr>
        </p:nvSpPr>
        <p:spPr/>
        <p:txBody>
          <a:bodyPr/>
          <a:lstStyle/>
          <a:p>
            <a:pPr rtl="0"/>
            <a:r>
              <a:rPr lang="en-GB" noProof="0"/>
              <a:t>20XX</a:t>
            </a:r>
          </a:p>
        </p:txBody>
      </p:sp>
      <p:sp>
        <p:nvSpPr>
          <p:cNvPr id="6" name="Footer Placeholder 5">
            <a:extLst>
              <a:ext uri="{FF2B5EF4-FFF2-40B4-BE49-F238E27FC236}">
                <a16:creationId xmlns:a16="http://schemas.microsoft.com/office/drawing/2014/main" id="{1D6D2AE7-3AA2-4DAD-DCB6-00CFEAE57A61}"/>
              </a:ext>
            </a:extLst>
          </p:cNvPr>
          <p:cNvSpPr>
            <a:spLocks noGrp="1"/>
          </p:cNvSpPr>
          <p:nvPr>
            <p:ph type="ftr" sz="quarter" idx="11"/>
          </p:nvPr>
        </p:nvSpPr>
        <p:spPr/>
        <p:txBody>
          <a:bodyPr/>
          <a:lstStyle/>
          <a:p>
            <a:pPr rtl="0"/>
            <a:endParaRPr lang="en-GB" noProof="0"/>
          </a:p>
        </p:txBody>
      </p:sp>
      <p:sp>
        <p:nvSpPr>
          <p:cNvPr id="7" name="Slide Number Placeholder 6">
            <a:extLst>
              <a:ext uri="{FF2B5EF4-FFF2-40B4-BE49-F238E27FC236}">
                <a16:creationId xmlns:a16="http://schemas.microsoft.com/office/drawing/2014/main" id="{24FAAF55-DBAC-ED9B-7CAA-B3114CFFA4A3}"/>
              </a:ext>
            </a:extLst>
          </p:cNvPr>
          <p:cNvSpPr>
            <a:spLocks noGrp="1"/>
          </p:cNvSpPr>
          <p:nvPr>
            <p:ph type="sldNum" sz="quarter" idx="12"/>
          </p:nvPr>
        </p:nvSpPr>
        <p:spPr/>
        <p:txBody>
          <a:bodyPr/>
          <a:lstStyle/>
          <a:p>
            <a:pPr rtl="0"/>
            <a:fld id="{294A09A9-5501-47C1-A89A-A340965A2BE2}" type="slidenum">
              <a:rPr lang="en-GB" noProof="0" smtClean="0"/>
              <a:t>‹#›</a:t>
            </a:fld>
            <a:endParaRPr lang="en-GB" noProof="0"/>
          </a:p>
        </p:txBody>
      </p:sp>
    </p:spTree>
    <p:extLst>
      <p:ext uri="{BB962C8B-B14F-4D97-AF65-F5344CB8AC3E}">
        <p14:creationId xmlns:p14="http://schemas.microsoft.com/office/powerpoint/2010/main" val="1956178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9DBC6-340B-3FE7-A986-8534269726B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6518681-799D-2201-8B18-DED07E125A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EC5F8F-1ACC-7164-2F20-CBB8BA2ACE5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7C2AB20-B5CA-62F5-338F-F9029EB017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AECCA9-77DA-6E5D-AFFC-801E70BFB19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9E6F6C-90F1-8933-4916-68FD7D835F23}"/>
              </a:ext>
            </a:extLst>
          </p:cNvPr>
          <p:cNvSpPr>
            <a:spLocks noGrp="1"/>
          </p:cNvSpPr>
          <p:nvPr>
            <p:ph type="dt" sz="half" idx="10"/>
          </p:nvPr>
        </p:nvSpPr>
        <p:spPr/>
        <p:txBody>
          <a:bodyPr/>
          <a:lstStyle/>
          <a:p>
            <a:pPr rtl="0"/>
            <a:r>
              <a:rPr lang="en-GB" noProof="0"/>
              <a:t>20XX</a:t>
            </a:r>
          </a:p>
        </p:txBody>
      </p:sp>
      <p:sp>
        <p:nvSpPr>
          <p:cNvPr id="8" name="Footer Placeholder 7">
            <a:extLst>
              <a:ext uri="{FF2B5EF4-FFF2-40B4-BE49-F238E27FC236}">
                <a16:creationId xmlns:a16="http://schemas.microsoft.com/office/drawing/2014/main" id="{7F7A181B-AD3E-607F-E8DE-5CDA5D7A2527}"/>
              </a:ext>
            </a:extLst>
          </p:cNvPr>
          <p:cNvSpPr>
            <a:spLocks noGrp="1"/>
          </p:cNvSpPr>
          <p:nvPr>
            <p:ph type="ftr" sz="quarter" idx="11"/>
          </p:nvPr>
        </p:nvSpPr>
        <p:spPr/>
        <p:txBody>
          <a:bodyPr/>
          <a:lstStyle/>
          <a:p>
            <a:pPr rtl="0"/>
            <a:endParaRPr lang="en-GB" noProof="0"/>
          </a:p>
        </p:txBody>
      </p:sp>
      <p:sp>
        <p:nvSpPr>
          <p:cNvPr id="9" name="Slide Number Placeholder 8">
            <a:extLst>
              <a:ext uri="{FF2B5EF4-FFF2-40B4-BE49-F238E27FC236}">
                <a16:creationId xmlns:a16="http://schemas.microsoft.com/office/drawing/2014/main" id="{5E667113-D194-F5FE-5311-C5769201CC9A}"/>
              </a:ext>
            </a:extLst>
          </p:cNvPr>
          <p:cNvSpPr>
            <a:spLocks noGrp="1"/>
          </p:cNvSpPr>
          <p:nvPr>
            <p:ph type="sldNum" sz="quarter" idx="12"/>
          </p:nvPr>
        </p:nvSpPr>
        <p:spPr/>
        <p:txBody>
          <a:bodyPr/>
          <a:lstStyle/>
          <a:p>
            <a:pPr rtl="0"/>
            <a:fld id="{294A09A9-5501-47C1-A89A-A340965A2BE2}" type="slidenum">
              <a:rPr lang="en-GB" noProof="0" smtClean="0"/>
              <a:t>‹#›</a:t>
            </a:fld>
            <a:endParaRPr lang="en-GB" noProof="0"/>
          </a:p>
        </p:txBody>
      </p:sp>
    </p:spTree>
    <p:extLst>
      <p:ext uri="{BB962C8B-B14F-4D97-AF65-F5344CB8AC3E}">
        <p14:creationId xmlns:p14="http://schemas.microsoft.com/office/powerpoint/2010/main" val="3042562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DC20B-FEAA-517C-65B0-8CCEF94AA71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E1258F4-8606-F1F8-CEBE-1F84D5806D0A}"/>
              </a:ext>
            </a:extLst>
          </p:cNvPr>
          <p:cNvSpPr>
            <a:spLocks noGrp="1"/>
          </p:cNvSpPr>
          <p:nvPr>
            <p:ph type="dt" sz="half" idx="10"/>
          </p:nvPr>
        </p:nvSpPr>
        <p:spPr/>
        <p:txBody>
          <a:bodyPr/>
          <a:lstStyle/>
          <a:p>
            <a:pPr rtl="0"/>
            <a:r>
              <a:rPr lang="en-GB" noProof="0"/>
              <a:t>20XX</a:t>
            </a:r>
          </a:p>
        </p:txBody>
      </p:sp>
      <p:sp>
        <p:nvSpPr>
          <p:cNvPr id="4" name="Footer Placeholder 3">
            <a:extLst>
              <a:ext uri="{FF2B5EF4-FFF2-40B4-BE49-F238E27FC236}">
                <a16:creationId xmlns:a16="http://schemas.microsoft.com/office/drawing/2014/main" id="{047DDACC-E837-B035-BF8D-10B085B9E698}"/>
              </a:ext>
            </a:extLst>
          </p:cNvPr>
          <p:cNvSpPr>
            <a:spLocks noGrp="1"/>
          </p:cNvSpPr>
          <p:nvPr>
            <p:ph type="ftr" sz="quarter" idx="11"/>
          </p:nvPr>
        </p:nvSpPr>
        <p:spPr/>
        <p:txBody>
          <a:bodyPr/>
          <a:lstStyle/>
          <a:p>
            <a:pPr rtl="0"/>
            <a:endParaRPr lang="en-GB" noProof="0"/>
          </a:p>
        </p:txBody>
      </p:sp>
      <p:sp>
        <p:nvSpPr>
          <p:cNvPr id="5" name="Slide Number Placeholder 4">
            <a:extLst>
              <a:ext uri="{FF2B5EF4-FFF2-40B4-BE49-F238E27FC236}">
                <a16:creationId xmlns:a16="http://schemas.microsoft.com/office/drawing/2014/main" id="{55B39629-D464-D7F8-2467-C82287C60A98}"/>
              </a:ext>
            </a:extLst>
          </p:cNvPr>
          <p:cNvSpPr>
            <a:spLocks noGrp="1"/>
          </p:cNvSpPr>
          <p:nvPr>
            <p:ph type="sldNum" sz="quarter" idx="12"/>
          </p:nvPr>
        </p:nvSpPr>
        <p:spPr/>
        <p:txBody>
          <a:bodyPr/>
          <a:lstStyle/>
          <a:p>
            <a:pPr rtl="0"/>
            <a:fld id="{294A09A9-5501-47C1-A89A-A340965A2BE2}" type="slidenum">
              <a:rPr lang="en-GB" noProof="0" smtClean="0"/>
              <a:t>‹#›</a:t>
            </a:fld>
            <a:endParaRPr lang="en-GB" noProof="0"/>
          </a:p>
        </p:txBody>
      </p:sp>
    </p:spTree>
    <p:extLst>
      <p:ext uri="{BB962C8B-B14F-4D97-AF65-F5344CB8AC3E}">
        <p14:creationId xmlns:p14="http://schemas.microsoft.com/office/powerpoint/2010/main" val="1742460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1EA6694-C9D8-2707-BA99-9EEADC25E7C1}"/>
              </a:ext>
            </a:extLst>
          </p:cNvPr>
          <p:cNvSpPr>
            <a:spLocks noGrp="1"/>
          </p:cNvSpPr>
          <p:nvPr>
            <p:ph type="dt" sz="half" idx="10"/>
          </p:nvPr>
        </p:nvSpPr>
        <p:spPr/>
        <p:txBody>
          <a:bodyPr/>
          <a:lstStyle/>
          <a:p>
            <a:pPr rtl="0"/>
            <a:r>
              <a:rPr lang="en-GB" noProof="0"/>
              <a:t>20XX</a:t>
            </a:r>
          </a:p>
        </p:txBody>
      </p:sp>
      <p:sp>
        <p:nvSpPr>
          <p:cNvPr id="3" name="Footer Placeholder 2">
            <a:extLst>
              <a:ext uri="{FF2B5EF4-FFF2-40B4-BE49-F238E27FC236}">
                <a16:creationId xmlns:a16="http://schemas.microsoft.com/office/drawing/2014/main" id="{F3B5D421-C143-7112-ED1B-81A6D98F1808}"/>
              </a:ext>
            </a:extLst>
          </p:cNvPr>
          <p:cNvSpPr>
            <a:spLocks noGrp="1"/>
          </p:cNvSpPr>
          <p:nvPr>
            <p:ph type="ftr" sz="quarter" idx="11"/>
          </p:nvPr>
        </p:nvSpPr>
        <p:spPr/>
        <p:txBody>
          <a:bodyPr/>
          <a:lstStyle/>
          <a:p>
            <a:pPr rtl="0"/>
            <a:endParaRPr lang="en-GB" noProof="0"/>
          </a:p>
        </p:txBody>
      </p:sp>
      <p:sp>
        <p:nvSpPr>
          <p:cNvPr id="4" name="Slide Number Placeholder 3">
            <a:extLst>
              <a:ext uri="{FF2B5EF4-FFF2-40B4-BE49-F238E27FC236}">
                <a16:creationId xmlns:a16="http://schemas.microsoft.com/office/drawing/2014/main" id="{F11A18D7-005B-3B45-2F91-A99DC9091315}"/>
              </a:ext>
            </a:extLst>
          </p:cNvPr>
          <p:cNvSpPr>
            <a:spLocks noGrp="1"/>
          </p:cNvSpPr>
          <p:nvPr>
            <p:ph type="sldNum" sz="quarter" idx="12"/>
          </p:nvPr>
        </p:nvSpPr>
        <p:spPr/>
        <p:txBody>
          <a:bodyPr/>
          <a:lstStyle/>
          <a:p>
            <a:pPr rtl="0"/>
            <a:fld id="{294A09A9-5501-47C1-A89A-A340965A2BE2}" type="slidenum">
              <a:rPr lang="en-GB" noProof="0" smtClean="0"/>
              <a:t>‹#›</a:t>
            </a:fld>
            <a:endParaRPr lang="en-GB" noProof="0"/>
          </a:p>
        </p:txBody>
      </p:sp>
    </p:spTree>
    <p:extLst>
      <p:ext uri="{BB962C8B-B14F-4D97-AF65-F5344CB8AC3E}">
        <p14:creationId xmlns:p14="http://schemas.microsoft.com/office/powerpoint/2010/main" val="20652083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3F531-6782-D83B-462C-2D457DCE98D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8B8FBA9-95DD-8304-943D-B597C195A6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E19B879-A193-FCA4-AED6-1B464C00BF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F95E8F1-EA3F-F92A-65F6-1DD60F5EF5CB}"/>
              </a:ext>
            </a:extLst>
          </p:cNvPr>
          <p:cNvSpPr>
            <a:spLocks noGrp="1"/>
          </p:cNvSpPr>
          <p:nvPr>
            <p:ph type="dt" sz="half" idx="10"/>
          </p:nvPr>
        </p:nvSpPr>
        <p:spPr/>
        <p:txBody>
          <a:bodyPr/>
          <a:lstStyle/>
          <a:p>
            <a:pPr rtl="0"/>
            <a:r>
              <a:rPr lang="en-GB" noProof="0"/>
              <a:t>20XX</a:t>
            </a:r>
          </a:p>
        </p:txBody>
      </p:sp>
      <p:sp>
        <p:nvSpPr>
          <p:cNvPr id="6" name="Footer Placeholder 5">
            <a:extLst>
              <a:ext uri="{FF2B5EF4-FFF2-40B4-BE49-F238E27FC236}">
                <a16:creationId xmlns:a16="http://schemas.microsoft.com/office/drawing/2014/main" id="{4BC4E064-460D-27F1-EA57-A4BB30DCBA81}"/>
              </a:ext>
            </a:extLst>
          </p:cNvPr>
          <p:cNvSpPr>
            <a:spLocks noGrp="1"/>
          </p:cNvSpPr>
          <p:nvPr>
            <p:ph type="ftr" sz="quarter" idx="11"/>
          </p:nvPr>
        </p:nvSpPr>
        <p:spPr/>
        <p:txBody>
          <a:bodyPr/>
          <a:lstStyle/>
          <a:p>
            <a:pPr rtl="0"/>
            <a:endParaRPr lang="en-GB" noProof="0"/>
          </a:p>
        </p:txBody>
      </p:sp>
      <p:sp>
        <p:nvSpPr>
          <p:cNvPr id="7" name="Slide Number Placeholder 6">
            <a:extLst>
              <a:ext uri="{FF2B5EF4-FFF2-40B4-BE49-F238E27FC236}">
                <a16:creationId xmlns:a16="http://schemas.microsoft.com/office/drawing/2014/main" id="{D2132290-B74E-86E1-3232-C70728A23770}"/>
              </a:ext>
            </a:extLst>
          </p:cNvPr>
          <p:cNvSpPr>
            <a:spLocks noGrp="1"/>
          </p:cNvSpPr>
          <p:nvPr>
            <p:ph type="sldNum" sz="quarter" idx="12"/>
          </p:nvPr>
        </p:nvSpPr>
        <p:spPr/>
        <p:txBody>
          <a:bodyPr/>
          <a:lstStyle/>
          <a:p>
            <a:pPr rtl="0"/>
            <a:fld id="{294A09A9-5501-47C1-A89A-A340965A2BE2}" type="slidenum">
              <a:rPr lang="en-GB" noProof="0" smtClean="0"/>
              <a:t>‹#›</a:t>
            </a:fld>
            <a:endParaRPr lang="en-GB" noProof="0"/>
          </a:p>
        </p:txBody>
      </p:sp>
    </p:spTree>
    <p:extLst>
      <p:ext uri="{BB962C8B-B14F-4D97-AF65-F5344CB8AC3E}">
        <p14:creationId xmlns:p14="http://schemas.microsoft.com/office/powerpoint/2010/main" val="4180653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D45C0-B6D5-C0A6-34E8-4E2163195A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6D640BF-9F58-8D2F-09A8-4CACBD8C6F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CF2E697-31AE-E12E-CF43-B10FBEB976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DF0A0F-C11E-EB4D-92B7-77D334D1E6A7}"/>
              </a:ext>
            </a:extLst>
          </p:cNvPr>
          <p:cNvSpPr>
            <a:spLocks noGrp="1"/>
          </p:cNvSpPr>
          <p:nvPr>
            <p:ph type="dt" sz="half" idx="10"/>
          </p:nvPr>
        </p:nvSpPr>
        <p:spPr/>
        <p:txBody>
          <a:bodyPr/>
          <a:lstStyle/>
          <a:p>
            <a:pPr rtl="0"/>
            <a:r>
              <a:rPr lang="en-GB" noProof="0"/>
              <a:t>20XX</a:t>
            </a:r>
          </a:p>
        </p:txBody>
      </p:sp>
      <p:sp>
        <p:nvSpPr>
          <p:cNvPr id="6" name="Footer Placeholder 5">
            <a:extLst>
              <a:ext uri="{FF2B5EF4-FFF2-40B4-BE49-F238E27FC236}">
                <a16:creationId xmlns:a16="http://schemas.microsoft.com/office/drawing/2014/main" id="{5ABF9F24-269B-FB3A-05FA-3A441D8D2595}"/>
              </a:ext>
            </a:extLst>
          </p:cNvPr>
          <p:cNvSpPr>
            <a:spLocks noGrp="1"/>
          </p:cNvSpPr>
          <p:nvPr>
            <p:ph type="ftr" sz="quarter" idx="11"/>
          </p:nvPr>
        </p:nvSpPr>
        <p:spPr/>
        <p:txBody>
          <a:bodyPr/>
          <a:lstStyle/>
          <a:p>
            <a:pPr rtl="0"/>
            <a:endParaRPr lang="en-GB" noProof="0"/>
          </a:p>
        </p:txBody>
      </p:sp>
      <p:sp>
        <p:nvSpPr>
          <p:cNvPr id="7" name="Slide Number Placeholder 6">
            <a:extLst>
              <a:ext uri="{FF2B5EF4-FFF2-40B4-BE49-F238E27FC236}">
                <a16:creationId xmlns:a16="http://schemas.microsoft.com/office/drawing/2014/main" id="{AB88CEDA-5F91-908C-0614-AA89B1470145}"/>
              </a:ext>
            </a:extLst>
          </p:cNvPr>
          <p:cNvSpPr>
            <a:spLocks noGrp="1"/>
          </p:cNvSpPr>
          <p:nvPr>
            <p:ph type="sldNum" sz="quarter" idx="12"/>
          </p:nvPr>
        </p:nvSpPr>
        <p:spPr/>
        <p:txBody>
          <a:bodyPr/>
          <a:lstStyle/>
          <a:p>
            <a:pPr rtl="0"/>
            <a:fld id="{294A09A9-5501-47C1-A89A-A340965A2BE2}" type="slidenum">
              <a:rPr lang="en-GB" noProof="0" smtClean="0"/>
              <a:t>‹#›</a:t>
            </a:fld>
            <a:endParaRPr lang="en-GB" noProof="0"/>
          </a:p>
        </p:txBody>
      </p:sp>
    </p:spTree>
    <p:extLst>
      <p:ext uri="{BB962C8B-B14F-4D97-AF65-F5344CB8AC3E}">
        <p14:creationId xmlns:p14="http://schemas.microsoft.com/office/powerpoint/2010/main" val="2252358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9629A-5C4C-972D-039B-FCE5BD9086F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9DC52B-DFDE-2FA5-B90D-9F794AA07B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9558A9-9A20-B11B-AEA8-F445E1240464}"/>
              </a:ext>
            </a:extLst>
          </p:cNvPr>
          <p:cNvSpPr>
            <a:spLocks noGrp="1"/>
          </p:cNvSpPr>
          <p:nvPr>
            <p:ph type="dt" sz="half" idx="10"/>
          </p:nvPr>
        </p:nvSpPr>
        <p:spPr/>
        <p:txBody>
          <a:bodyPr/>
          <a:lstStyle/>
          <a:p>
            <a:pPr rtl="0"/>
            <a:r>
              <a:rPr lang="en-GB" noProof="0"/>
              <a:t>20XX</a:t>
            </a:r>
          </a:p>
        </p:txBody>
      </p:sp>
      <p:sp>
        <p:nvSpPr>
          <p:cNvPr id="5" name="Footer Placeholder 4">
            <a:extLst>
              <a:ext uri="{FF2B5EF4-FFF2-40B4-BE49-F238E27FC236}">
                <a16:creationId xmlns:a16="http://schemas.microsoft.com/office/drawing/2014/main" id="{CDB42826-1597-95C3-3B11-44ACB20249AD}"/>
              </a:ext>
            </a:extLst>
          </p:cNvPr>
          <p:cNvSpPr>
            <a:spLocks noGrp="1"/>
          </p:cNvSpPr>
          <p:nvPr>
            <p:ph type="ftr" sz="quarter" idx="11"/>
          </p:nvPr>
        </p:nvSpPr>
        <p:spPr/>
        <p:txBody>
          <a:bodyPr/>
          <a:lstStyle/>
          <a:p>
            <a:pPr rtl="0"/>
            <a:endParaRPr lang="en-GB" noProof="0"/>
          </a:p>
        </p:txBody>
      </p:sp>
      <p:sp>
        <p:nvSpPr>
          <p:cNvPr id="6" name="Slide Number Placeholder 5">
            <a:extLst>
              <a:ext uri="{FF2B5EF4-FFF2-40B4-BE49-F238E27FC236}">
                <a16:creationId xmlns:a16="http://schemas.microsoft.com/office/drawing/2014/main" id="{16F3ED22-BF3C-F8FB-19E4-1B55CDA11074}"/>
              </a:ext>
            </a:extLst>
          </p:cNvPr>
          <p:cNvSpPr>
            <a:spLocks noGrp="1"/>
          </p:cNvSpPr>
          <p:nvPr>
            <p:ph type="sldNum" sz="quarter" idx="12"/>
          </p:nvPr>
        </p:nvSpPr>
        <p:spPr/>
        <p:txBody>
          <a:bodyPr/>
          <a:lstStyle/>
          <a:p>
            <a:pPr rtl="0"/>
            <a:fld id="{294A09A9-5501-47C1-A89A-A340965A2BE2}" type="slidenum">
              <a:rPr lang="en-GB" noProof="0" smtClean="0"/>
              <a:t>‹#›</a:t>
            </a:fld>
            <a:endParaRPr lang="en-GB" noProof="0"/>
          </a:p>
        </p:txBody>
      </p:sp>
    </p:spTree>
    <p:extLst>
      <p:ext uri="{BB962C8B-B14F-4D97-AF65-F5344CB8AC3E}">
        <p14:creationId xmlns:p14="http://schemas.microsoft.com/office/powerpoint/2010/main" val="26984769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380058-C3ED-40A5-269D-65C387D8960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1051AB4-0A65-C865-B0FA-B9D5EF2D765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928448-B7E5-8BE3-1C11-209B720235B8}"/>
              </a:ext>
            </a:extLst>
          </p:cNvPr>
          <p:cNvSpPr>
            <a:spLocks noGrp="1"/>
          </p:cNvSpPr>
          <p:nvPr>
            <p:ph type="dt" sz="half" idx="10"/>
          </p:nvPr>
        </p:nvSpPr>
        <p:spPr/>
        <p:txBody>
          <a:bodyPr/>
          <a:lstStyle/>
          <a:p>
            <a:pPr rtl="0"/>
            <a:r>
              <a:rPr lang="en-GB" noProof="0"/>
              <a:t>20XX</a:t>
            </a:r>
          </a:p>
        </p:txBody>
      </p:sp>
      <p:sp>
        <p:nvSpPr>
          <p:cNvPr id="5" name="Footer Placeholder 4">
            <a:extLst>
              <a:ext uri="{FF2B5EF4-FFF2-40B4-BE49-F238E27FC236}">
                <a16:creationId xmlns:a16="http://schemas.microsoft.com/office/drawing/2014/main" id="{7A1D9B0B-8CDC-4B89-5344-C882BC64A3A6}"/>
              </a:ext>
            </a:extLst>
          </p:cNvPr>
          <p:cNvSpPr>
            <a:spLocks noGrp="1"/>
          </p:cNvSpPr>
          <p:nvPr>
            <p:ph type="ftr" sz="quarter" idx="11"/>
          </p:nvPr>
        </p:nvSpPr>
        <p:spPr/>
        <p:txBody>
          <a:bodyPr/>
          <a:lstStyle/>
          <a:p>
            <a:pPr rtl="0"/>
            <a:endParaRPr lang="en-GB" noProof="0"/>
          </a:p>
        </p:txBody>
      </p:sp>
      <p:sp>
        <p:nvSpPr>
          <p:cNvPr id="6" name="Slide Number Placeholder 5">
            <a:extLst>
              <a:ext uri="{FF2B5EF4-FFF2-40B4-BE49-F238E27FC236}">
                <a16:creationId xmlns:a16="http://schemas.microsoft.com/office/drawing/2014/main" id="{16E74472-A4B0-B529-B167-7560E33DCCF0}"/>
              </a:ext>
            </a:extLst>
          </p:cNvPr>
          <p:cNvSpPr>
            <a:spLocks noGrp="1"/>
          </p:cNvSpPr>
          <p:nvPr>
            <p:ph type="sldNum" sz="quarter" idx="12"/>
          </p:nvPr>
        </p:nvSpPr>
        <p:spPr/>
        <p:txBody>
          <a:bodyPr/>
          <a:lstStyle/>
          <a:p>
            <a:pPr rtl="0"/>
            <a:fld id="{294A09A9-5501-47C1-A89A-A340965A2BE2}" type="slidenum">
              <a:rPr lang="en-GB" noProof="0" smtClean="0"/>
              <a:t>‹#›</a:t>
            </a:fld>
            <a:endParaRPr lang="en-GB" noProof="0"/>
          </a:p>
        </p:txBody>
      </p:sp>
    </p:spTree>
    <p:extLst>
      <p:ext uri="{BB962C8B-B14F-4D97-AF65-F5344CB8AC3E}">
        <p14:creationId xmlns:p14="http://schemas.microsoft.com/office/powerpoint/2010/main" val="26624208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Section Break">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7C0FA93-7C0D-4CC0-BB42-DF569688ED82}"/>
              </a:ext>
              <a:ext uri="{C183D7F6-B498-43B3-948B-1728B52AA6E4}">
                <adec:decorative xmlns:adec="http://schemas.microsoft.com/office/drawing/2017/decorative" val="1"/>
              </a:ext>
            </a:extLst>
          </p:cNvPr>
          <p:cNvSpPr/>
          <p:nvPr userDrawn="1">
            <p:extLst>
              <p:ext uri="{386F3935-93C4-4BCD-93E2-E3B085C9AB24}">
                <p16:designElem xmlns:p16="http://schemas.microsoft.com/office/powerpoint/2015/main" val="1"/>
              </p:ext>
            </p:extLst>
          </p:nvPr>
        </p:nvSpPr>
        <p:spPr>
          <a:xfrm>
            <a:off x="6096000" y="0"/>
            <a:ext cx="6096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solidFill>
                <a:schemeClr val="bg1">
                  <a:alpha val="20000"/>
                </a:schemeClr>
              </a:solidFill>
            </a:endParaRPr>
          </a:p>
        </p:txBody>
      </p:sp>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a:xfrm>
            <a:off x="989400" y="563402"/>
            <a:ext cx="4075200" cy="2058573"/>
          </a:xfrm>
        </p:spPr>
        <p:txBody>
          <a:bodyPr rtlCol="0">
            <a:noAutofit/>
          </a:bodyPr>
          <a:lstStyle>
            <a:lvl1pPr algn="ctr">
              <a:defRPr sz="3200"/>
            </a:lvl1pPr>
          </a:lstStyle>
          <a:p>
            <a:pPr rtl="0"/>
            <a:r>
              <a:rPr lang="en-US" noProof="0"/>
              <a:t>Click to edit Master title style</a:t>
            </a:r>
            <a:endParaRPr lang="en-GB" noProof="0"/>
          </a:p>
        </p:txBody>
      </p:sp>
      <p:sp>
        <p:nvSpPr>
          <p:cNvPr id="20" name="Subtitle 7">
            <a:extLst>
              <a:ext uri="{FF2B5EF4-FFF2-40B4-BE49-F238E27FC236}">
                <a16:creationId xmlns:a16="http://schemas.microsoft.com/office/drawing/2014/main" id="{C2777538-58E6-494C-A27B-B70346B0F395}"/>
              </a:ext>
            </a:extLst>
          </p:cNvPr>
          <p:cNvSpPr>
            <a:spLocks noGrp="1"/>
          </p:cNvSpPr>
          <p:nvPr>
            <p:ph type="subTitle" idx="1" hasCustomPrompt="1"/>
          </p:nvPr>
        </p:nvSpPr>
        <p:spPr>
          <a:xfrm>
            <a:off x="990000" y="4248000"/>
            <a:ext cx="4075200" cy="1520975"/>
          </a:xfrm>
        </p:spPr>
        <p:txBody>
          <a:bodyPr rtlCol="0">
            <a:normAutofit/>
          </a:bodyPr>
          <a:lstStyle>
            <a:lvl1pPr marL="0" indent="0" algn="ctr">
              <a:buNone/>
              <a:defRPr/>
            </a:lvl1pPr>
          </a:lstStyle>
          <a:p>
            <a:pPr rtl="0"/>
            <a:r>
              <a:rPr lang="en-GB" noProof="0"/>
              <a:t>Subtitle</a:t>
            </a:r>
          </a:p>
        </p:txBody>
      </p:sp>
      <p:sp>
        <p:nvSpPr>
          <p:cNvPr id="24" name="Picture Placeholder 23">
            <a:extLst>
              <a:ext uri="{FF2B5EF4-FFF2-40B4-BE49-F238E27FC236}">
                <a16:creationId xmlns:a16="http://schemas.microsoft.com/office/drawing/2014/main" id="{C9D32952-2D0C-4A3E-9354-E014C717894E}"/>
              </a:ext>
            </a:extLst>
          </p:cNvPr>
          <p:cNvSpPr>
            <a:spLocks noGrp="1"/>
          </p:cNvSpPr>
          <p:nvPr>
            <p:ph type="pic" sz="quarter" idx="13"/>
          </p:nvPr>
        </p:nvSpPr>
        <p:spPr>
          <a:xfrm>
            <a:off x="6654800" y="563563"/>
            <a:ext cx="4995863" cy="2706687"/>
          </a:xfrm>
        </p:spPr>
        <p:txBody>
          <a:bodyPr rtlCol="0"/>
          <a:lstStyle/>
          <a:p>
            <a:pPr rtl="0"/>
            <a:r>
              <a:rPr lang="en-US" noProof="0"/>
              <a:t>Click icon to add picture</a:t>
            </a:r>
            <a:endParaRPr lang="en-GB" noProof="0"/>
          </a:p>
        </p:txBody>
      </p:sp>
      <p:sp>
        <p:nvSpPr>
          <p:cNvPr id="26" name="Picture Placeholder 25">
            <a:extLst>
              <a:ext uri="{FF2B5EF4-FFF2-40B4-BE49-F238E27FC236}">
                <a16:creationId xmlns:a16="http://schemas.microsoft.com/office/drawing/2014/main" id="{92FA415D-7F98-4C81-A18F-A114BF021CC5}"/>
              </a:ext>
            </a:extLst>
          </p:cNvPr>
          <p:cNvSpPr>
            <a:spLocks noGrp="1"/>
          </p:cNvSpPr>
          <p:nvPr>
            <p:ph type="pic" sz="quarter" idx="14"/>
          </p:nvPr>
        </p:nvSpPr>
        <p:spPr>
          <a:xfrm>
            <a:off x="6654800" y="3587750"/>
            <a:ext cx="4995863" cy="2698750"/>
          </a:xfrm>
        </p:spPr>
        <p:txBody>
          <a:bodyPr rtlCol="0"/>
          <a:lstStyle/>
          <a:p>
            <a:pPr rtl="0"/>
            <a:r>
              <a:rPr lang="en-US" noProof="0"/>
              <a:t>Click icon to add picture</a:t>
            </a:r>
            <a:endParaRPr lang="en-GB" noProof="0"/>
          </a:p>
        </p:txBody>
      </p:sp>
      <p:grpSp>
        <p:nvGrpSpPr>
          <p:cNvPr id="6" name="Group 5" hidden="1">
            <a:extLst>
              <a:ext uri="{FF2B5EF4-FFF2-40B4-BE49-F238E27FC236}">
                <a16:creationId xmlns:a16="http://schemas.microsoft.com/office/drawing/2014/main" id="{36D3DA45-FD99-405B-8BF9-260DD97C0D4F}"/>
              </a:ext>
              <a:ext uri="{C183D7F6-B498-43B3-948B-1728B52AA6E4}">
                <adec:decorative xmlns:adec="http://schemas.microsoft.com/office/drawing/2017/decorative" val="1"/>
              </a:ext>
            </a:extLst>
          </p:cNvPr>
          <p:cNvGrpSpPr/>
          <p:nvPr userDrawn="1">
            <p:extLst>
              <p:ext uri="{386F3935-93C4-4BCD-93E2-E3B085C9AB24}">
                <p16:designElem xmlns:p16="http://schemas.microsoft.com/office/powerpoint/2015/main" val="1"/>
              </p:ext>
            </p:extLst>
          </p:nvPr>
        </p:nvGrpSpPr>
        <p:grpSpPr>
          <a:xfrm>
            <a:off x="1919525" y="2840038"/>
            <a:ext cx="2216150" cy="1177924"/>
            <a:chOff x="4987925" y="2840038"/>
            <a:chExt cx="2216150" cy="1177924"/>
          </a:xfrm>
        </p:grpSpPr>
        <p:sp>
          <p:nvSpPr>
            <p:cNvPr id="7" name="Rectangle 6">
              <a:extLst>
                <a:ext uri="{FF2B5EF4-FFF2-40B4-BE49-F238E27FC236}">
                  <a16:creationId xmlns:a16="http://schemas.microsoft.com/office/drawing/2014/main" id="{C5C2A03C-F372-4C6D-929D-FD97AD4396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grpSp>
          <p:nvGrpSpPr>
            <p:cNvPr id="8" name="Group 7">
              <a:extLst>
                <a:ext uri="{FF2B5EF4-FFF2-40B4-BE49-F238E27FC236}">
                  <a16:creationId xmlns:a16="http://schemas.microsoft.com/office/drawing/2014/main" id="{E8FEDBB3-0BD6-41BC-BB57-9FEC2E96C0F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9" name="Group 8">
                <a:extLst>
                  <a:ext uri="{FF2B5EF4-FFF2-40B4-BE49-F238E27FC236}">
                    <a16:creationId xmlns:a16="http://schemas.microsoft.com/office/drawing/2014/main" id="{7D12B81D-3F14-4DA1-BECA-669824832A0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4" name="Freeform 68">
                  <a:extLst>
                    <a:ext uri="{FF2B5EF4-FFF2-40B4-BE49-F238E27FC236}">
                      <a16:creationId xmlns:a16="http://schemas.microsoft.com/office/drawing/2014/main" id="{EA11E57D-88DD-4899-907A-2A5772002F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15" name="Freeform 69">
                  <a:extLst>
                    <a:ext uri="{FF2B5EF4-FFF2-40B4-BE49-F238E27FC236}">
                      <a16:creationId xmlns:a16="http://schemas.microsoft.com/office/drawing/2014/main" id="{7A5AEE18-30A4-4777-975F-02D107A171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16" name="Line 70">
                  <a:extLst>
                    <a:ext uri="{FF2B5EF4-FFF2-40B4-BE49-F238E27FC236}">
                      <a16:creationId xmlns:a16="http://schemas.microsoft.com/office/drawing/2014/main" id="{39EA21FB-AE36-478E-9770-CB842814390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a:endParaRPr lang="en-US"/>
                </a:p>
              </p:txBody>
            </p:sp>
          </p:grpSp>
          <p:grpSp>
            <p:nvGrpSpPr>
              <p:cNvPr id="10" name="Group 9">
                <a:extLst>
                  <a:ext uri="{FF2B5EF4-FFF2-40B4-BE49-F238E27FC236}">
                    <a16:creationId xmlns:a16="http://schemas.microsoft.com/office/drawing/2014/main" id="{BC45D5C4-2D3A-4F84-BED1-D9B75234B075}"/>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1" name="Freeform 68">
                  <a:extLst>
                    <a:ext uri="{FF2B5EF4-FFF2-40B4-BE49-F238E27FC236}">
                      <a16:creationId xmlns:a16="http://schemas.microsoft.com/office/drawing/2014/main" id="{259762E8-7432-4501-9FE5-92B04D37C7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12" name="Freeform 69">
                  <a:extLst>
                    <a:ext uri="{FF2B5EF4-FFF2-40B4-BE49-F238E27FC236}">
                      <a16:creationId xmlns:a16="http://schemas.microsoft.com/office/drawing/2014/main" id="{FF91FD3E-0148-4B50-8906-7D9CD382A3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13" name="Line 70">
                  <a:extLst>
                    <a:ext uri="{FF2B5EF4-FFF2-40B4-BE49-F238E27FC236}">
                      <a16:creationId xmlns:a16="http://schemas.microsoft.com/office/drawing/2014/main" id="{506FA1AD-488A-4FD4-A79F-4343698EA734}"/>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a:endParaRPr lang="en-US"/>
                </a:p>
              </p:txBody>
            </p:sp>
          </p:grpSp>
        </p:grpSp>
      </p:grpSp>
    </p:spTree>
    <p:extLst>
      <p:ext uri="{BB962C8B-B14F-4D97-AF65-F5344CB8AC3E}">
        <p14:creationId xmlns:p14="http://schemas.microsoft.com/office/powerpoint/2010/main" val="3722531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a:xfrm>
            <a:off x="984522" y="874663"/>
            <a:ext cx="4650901" cy="2334637"/>
          </a:xfrm>
        </p:spPr>
        <p:txBody>
          <a:bodyPr rtlCol="0">
            <a:normAutofit/>
          </a:bodyPr>
          <a:lstStyle>
            <a:lvl1pPr algn="ctr">
              <a:defRPr sz="4800"/>
            </a:lvl1pPr>
          </a:lstStyle>
          <a:p>
            <a:pPr rtl="0"/>
            <a:r>
              <a:rPr lang="en-US" noProof="0"/>
              <a:t>Click to edit Master title style</a:t>
            </a:r>
            <a:endParaRPr lang="en-GB" noProof="0"/>
          </a:p>
        </p:txBody>
      </p:sp>
      <p:grpSp>
        <p:nvGrpSpPr>
          <p:cNvPr id="6" name="Group 5" hidden="1">
            <a:extLst>
              <a:ext uri="{FF2B5EF4-FFF2-40B4-BE49-F238E27FC236}">
                <a16:creationId xmlns:a16="http://schemas.microsoft.com/office/drawing/2014/main" id="{F44A4473-D4D4-4E24-B542-C5D63C28DA75}"/>
              </a:ext>
              <a:ext uri="{C183D7F6-B498-43B3-948B-1728B52AA6E4}">
                <adec:decorative xmlns:adec="http://schemas.microsoft.com/office/drawing/2017/decorative" val="1"/>
              </a:ext>
            </a:extLst>
          </p:cNvPr>
          <p:cNvGrpSpPr>
            <a:grpSpLocks noGrp="1" noUngrp="1" noRot="1" noChangeAspect="1" noMove="1" noResize="1"/>
          </p:cNvGrpSpPr>
          <p:nvPr userDrawn="1">
            <p:extLst>
              <p:ext uri="{386F3935-93C4-4BCD-93E2-E3B085C9AB24}">
                <p16:designElem xmlns:p16="http://schemas.microsoft.com/office/powerpoint/2015/main" val="1"/>
              </p:ext>
            </p:extLst>
          </p:nvPr>
        </p:nvGrpSpPr>
        <p:grpSpPr>
          <a:xfrm>
            <a:off x="6153976" y="457964"/>
            <a:ext cx="6009066" cy="5914582"/>
            <a:chOff x="6153976" y="457964"/>
            <a:chExt cx="6009066" cy="5914582"/>
          </a:xfrm>
        </p:grpSpPr>
        <p:grpSp>
          <p:nvGrpSpPr>
            <p:cNvPr id="7" name="Group 6">
              <a:extLst>
                <a:ext uri="{FF2B5EF4-FFF2-40B4-BE49-F238E27FC236}">
                  <a16:creationId xmlns:a16="http://schemas.microsoft.com/office/drawing/2014/main" id="{14CA4A32-A016-460F-8B99-22A5D265B4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9012621" y="2980002"/>
              <a:ext cx="317159" cy="932400"/>
              <a:chOff x="6376988" y="280988"/>
              <a:chExt cx="633413" cy="1862138"/>
            </a:xfrm>
          </p:grpSpPr>
          <p:sp>
            <p:nvSpPr>
              <p:cNvPr id="86" name="Freeform 68">
                <a:extLst>
                  <a:ext uri="{FF2B5EF4-FFF2-40B4-BE49-F238E27FC236}">
                    <a16:creationId xmlns:a16="http://schemas.microsoft.com/office/drawing/2014/main" id="{84DB1BC2-B158-4DA5-9164-843E6B566C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376988"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87" name="Freeform 69">
                <a:extLst>
                  <a:ext uri="{FF2B5EF4-FFF2-40B4-BE49-F238E27FC236}">
                    <a16:creationId xmlns:a16="http://schemas.microsoft.com/office/drawing/2014/main" id="{751FDE2E-D749-401E-B3BA-66B2F5231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696076" y="280988"/>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88" name="Line 70">
                <a:extLst>
                  <a:ext uri="{FF2B5EF4-FFF2-40B4-BE49-F238E27FC236}">
                    <a16:creationId xmlns:a16="http://schemas.microsoft.com/office/drawing/2014/main" id="{49546377-E2EE-4854-AA84-5575789BAF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6696076" y="280988"/>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a:endParaRPr lang="en-US"/>
              </a:p>
            </p:txBody>
          </p:sp>
        </p:grpSp>
        <p:grpSp>
          <p:nvGrpSpPr>
            <p:cNvPr id="8" name="Group 7">
              <a:extLst>
                <a:ext uri="{FF2B5EF4-FFF2-40B4-BE49-F238E27FC236}">
                  <a16:creationId xmlns:a16="http://schemas.microsoft.com/office/drawing/2014/main" id="{04FCC465-42B8-456F-951F-8C51A42F97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324466" y="457964"/>
              <a:ext cx="3838576" cy="5838297"/>
              <a:chOff x="8324466" y="457964"/>
              <a:chExt cx="3838576" cy="5838297"/>
            </a:xfrm>
          </p:grpSpPr>
          <p:sp>
            <p:nvSpPr>
              <p:cNvPr id="48" name="Oval 47">
                <a:extLst>
                  <a:ext uri="{FF2B5EF4-FFF2-40B4-BE49-F238E27FC236}">
                    <a16:creationId xmlns:a16="http://schemas.microsoft.com/office/drawing/2014/main" id="{3D7F8A9A-8A53-4FD3-855C-C49B035CE8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319026" y="5955846"/>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solidFill>
                    <a:schemeClr val="tx1"/>
                  </a:solidFill>
                </a:endParaRPr>
              </a:p>
            </p:txBody>
          </p:sp>
          <p:grpSp>
            <p:nvGrpSpPr>
              <p:cNvPr id="49" name="Group 48">
                <a:extLst>
                  <a:ext uri="{FF2B5EF4-FFF2-40B4-BE49-F238E27FC236}">
                    <a16:creationId xmlns:a16="http://schemas.microsoft.com/office/drawing/2014/main" id="{AC347F99-AC7C-4DB2-8AAF-9E2A7AE629C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64" name="Freeform 64">
                  <a:extLst>
                    <a:ext uri="{FF2B5EF4-FFF2-40B4-BE49-F238E27FC236}">
                      <a16:creationId xmlns:a16="http://schemas.microsoft.com/office/drawing/2014/main" id="{89B06C37-E219-479D-B324-0DC7D0565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65" name="Freeform 81">
                  <a:extLst>
                    <a:ext uri="{FF2B5EF4-FFF2-40B4-BE49-F238E27FC236}">
                      <a16:creationId xmlns:a16="http://schemas.microsoft.com/office/drawing/2014/main" id="{29A1D878-CEA2-41DC-8638-A852316726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66" name="Freeform 61">
                  <a:extLst>
                    <a:ext uri="{FF2B5EF4-FFF2-40B4-BE49-F238E27FC236}">
                      <a16:creationId xmlns:a16="http://schemas.microsoft.com/office/drawing/2014/main" id="{99394209-57ED-4126-A8DC-0862D1FA11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67" name="Freeform 78">
                  <a:extLst>
                    <a:ext uri="{FF2B5EF4-FFF2-40B4-BE49-F238E27FC236}">
                      <a16:creationId xmlns:a16="http://schemas.microsoft.com/office/drawing/2014/main" id="{A48B0004-4618-4D71-88D1-A2FEE4F0AD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68" name="Freeform 84">
                  <a:extLst>
                    <a:ext uri="{FF2B5EF4-FFF2-40B4-BE49-F238E27FC236}">
                      <a16:creationId xmlns:a16="http://schemas.microsoft.com/office/drawing/2014/main" id="{4D1C172B-2446-428A-A518-FE1B5FCE0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69" name="Freeform 87">
                  <a:extLst>
                    <a:ext uri="{FF2B5EF4-FFF2-40B4-BE49-F238E27FC236}">
                      <a16:creationId xmlns:a16="http://schemas.microsoft.com/office/drawing/2014/main" id="{E359C795-FCC1-401F-B0B6-F722AE632A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0" name="Freeform 60">
                  <a:extLst>
                    <a:ext uri="{FF2B5EF4-FFF2-40B4-BE49-F238E27FC236}">
                      <a16:creationId xmlns:a16="http://schemas.microsoft.com/office/drawing/2014/main" id="{8260D102-71BB-497E-A5CF-743FB5987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1" name="Freeform 59">
                  <a:extLst>
                    <a:ext uri="{FF2B5EF4-FFF2-40B4-BE49-F238E27FC236}">
                      <a16:creationId xmlns:a16="http://schemas.microsoft.com/office/drawing/2014/main" id="{811E3D98-A5FB-4BDE-A07D-A03EB898C6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2" name="Freeform 62">
                  <a:extLst>
                    <a:ext uri="{FF2B5EF4-FFF2-40B4-BE49-F238E27FC236}">
                      <a16:creationId xmlns:a16="http://schemas.microsoft.com/office/drawing/2014/main" id="{9E48CE7F-B4EF-4629-8706-6838C171EF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3" name="Freeform 65">
                  <a:extLst>
                    <a:ext uri="{FF2B5EF4-FFF2-40B4-BE49-F238E27FC236}">
                      <a16:creationId xmlns:a16="http://schemas.microsoft.com/office/drawing/2014/main" id="{C8EBC77A-0887-4128-A73B-2C0165C6F9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4" name="Freeform 79">
                  <a:extLst>
                    <a:ext uri="{FF2B5EF4-FFF2-40B4-BE49-F238E27FC236}">
                      <a16:creationId xmlns:a16="http://schemas.microsoft.com/office/drawing/2014/main" id="{7AF3D400-AAAA-47BD-922E-AA3A2AFA3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5" name="Freeform 82">
                  <a:extLst>
                    <a:ext uri="{FF2B5EF4-FFF2-40B4-BE49-F238E27FC236}">
                      <a16:creationId xmlns:a16="http://schemas.microsoft.com/office/drawing/2014/main" id="{B0A3E6A0-609D-427D-9D34-E7CF184B45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6" name="Freeform 85">
                  <a:extLst>
                    <a:ext uri="{FF2B5EF4-FFF2-40B4-BE49-F238E27FC236}">
                      <a16:creationId xmlns:a16="http://schemas.microsoft.com/office/drawing/2014/main" id="{DDE08965-A3F4-426A-924B-102A6F6FE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7" name="Freeform 88">
                  <a:extLst>
                    <a:ext uri="{FF2B5EF4-FFF2-40B4-BE49-F238E27FC236}">
                      <a16:creationId xmlns:a16="http://schemas.microsoft.com/office/drawing/2014/main" id="{13FA8E6E-7F53-47E9-9BF8-1CD3130F42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grpSp>
              <p:nvGrpSpPr>
                <p:cNvPr id="78" name="Group 77">
                  <a:extLst>
                    <a:ext uri="{FF2B5EF4-FFF2-40B4-BE49-F238E27FC236}">
                      <a16:creationId xmlns:a16="http://schemas.microsoft.com/office/drawing/2014/main" id="{7A8A9991-EF8F-4128-9DB7-A2FA8CF2F68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79" name="Line 63">
                    <a:extLst>
                      <a:ext uri="{FF2B5EF4-FFF2-40B4-BE49-F238E27FC236}">
                        <a16:creationId xmlns:a16="http://schemas.microsoft.com/office/drawing/2014/main" id="{41E966B6-186E-4D17-B570-969B6951A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80" name="Line 66">
                    <a:extLst>
                      <a:ext uri="{FF2B5EF4-FFF2-40B4-BE49-F238E27FC236}">
                        <a16:creationId xmlns:a16="http://schemas.microsoft.com/office/drawing/2014/main" id="{918B08AD-5F3C-4FC5-8998-8524763C75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81" name="Line 67">
                    <a:extLst>
                      <a:ext uri="{FF2B5EF4-FFF2-40B4-BE49-F238E27FC236}">
                        <a16:creationId xmlns:a16="http://schemas.microsoft.com/office/drawing/2014/main" id="{EDF72260-B0A1-47A1-9459-FDF4600AC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82" name="Line 80">
                    <a:extLst>
                      <a:ext uri="{FF2B5EF4-FFF2-40B4-BE49-F238E27FC236}">
                        <a16:creationId xmlns:a16="http://schemas.microsoft.com/office/drawing/2014/main" id="{C6A7FA58-53F7-4C2F-96D5-E97BB3CC6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83" name="Line 83">
                    <a:extLst>
                      <a:ext uri="{FF2B5EF4-FFF2-40B4-BE49-F238E27FC236}">
                        <a16:creationId xmlns:a16="http://schemas.microsoft.com/office/drawing/2014/main" id="{1B986617-481E-450F-8FAD-CA3086A3E0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84" name="Line 86">
                    <a:extLst>
                      <a:ext uri="{FF2B5EF4-FFF2-40B4-BE49-F238E27FC236}">
                        <a16:creationId xmlns:a16="http://schemas.microsoft.com/office/drawing/2014/main" id="{4D24CAEB-B2FE-4796-8E6E-DB5148C380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85" name="Line 89">
                    <a:extLst>
                      <a:ext uri="{FF2B5EF4-FFF2-40B4-BE49-F238E27FC236}">
                        <a16:creationId xmlns:a16="http://schemas.microsoft.com/office/drawing/2014/main" id="{3D577B03-E6D9-4FFA-A799-E504CBF8D7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grpSp>
          </p:grpSp>
          <p:grpSp>
            <p:nvGrpSpPr>
              <p:cNvPr id="50" name="Group 49">
                <a:extLst>
                  <a:ext uri="{FF2B5EF4-FFF2-40B4-BE49-F238E27FC236}">
                    <a16:creationId xmlns:a16="http://schemas.microsoft.com/office/drawing/2014/main" id="{43509C13-FDEE-45B0-B954-D80D6F38F00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56" name="Group 55">
                  <a:extLst>
                    <a:ext uri="{FF2B5EF4-FFF2-40B4-BE49-F238E27FC236}">
                      <a16:creationId xmlns:a16="http://schemas.microsoft.com/office/drawing/2014/main" id="{21FF647D-8D8A-43E8-A2E2-46D1117839F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60" name="Straight Connector 59">
                    <a:extLst>
                      <a:ext uri="{FF2B5EF4-FFF2-40B4-BE49-F238E27FC236}">
                        <a16:creationId xmlns:a16="http://schemas.microsoft.com/office/drawing/2014/main" id="{87B8728B-0A45-4551-99F0-CF33B850DA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CCFAA15D-9EFC-4A70-AC98-CB3EF00C3A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2" name="Rectangle 30">
                    <a:extLst>
                      <a:ext uri="{FF2B5EF4-FFF2-40B4-BE49-F238E27FC236}">
                        <a16:creationId xmlns:a16="http://schemas.microsoft.com/office/drawing/2014/main" id="{AD80CCBD-3F02-48A0-A24E-5971D22951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63" name="Rectangle 30">
                    <a:extLst>
                      <a:ext uri="{FF2B5EF4-FFF2-40B4-BE49-F238E27FC236}">
                        <a16:creationId xmlns:a16="http://schemas.microsoft.com/office/drawing/2014/main" id="{AB5B7D34-5A4E-48DE-8893-0F022E4CC9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grpSp>
            <p:grpSp>
              <p:nvGrpSpPr>
                <p:cNvPr id="57" name="Group 56">
                  <a:extLst>
                    <a:ext uri="{FF2B5EF4-FFF2-40B4-BE49-F238E27FC236}">
                      <a16:creationId xmlns:a16="http://schemas.microsoft.com/office/drawing/2014/main" id="{2341ADC6-0CC2-46C0-BA6F-9D991366980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58" name="Freeform: Shape 57">
                    <a:extLst>
                      <a:ext uri="{FF2B5EF4-FFF2-40B4-BE49-F238E27FC236}">
                        <a16:creationId xmlns:a16="http://schemas.microsoft.com/office/drawing/2014/main" id="{A93316DB-546B-41BA-AD1B-94D5C46702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solidFill>
                        <a:schemeClr val="tx1"/>
                      </a:solidFill>
                    </a:endParaRPr>
                  </a:p>
                </p:txBody>
              </p:sp>
              <p:sp>
                <p:nvSpPr>
                  <p:cNvPr id="59" name="Freeform: Shape 58">
                    <a:extLst>
                      <a:ext uri="{FF2B5EF4-FFF2-40B4-BE49-F238E27FC236}">
                        <a16:creationId xmlns:a16="http://schemas.microsoft.com/office/drawing/2014/main" id="{35105C82-44C4-41C2-96AE-ADE6DD1D7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solidFill>
                        <a:schemeClr val="tx1"/>
                      </a:solidFill>
                    </a:endParaRPr>
                  </a:p>
                </p:txBody>
              </p:sp>
            </p:grpSp>
          </p:grpSp>
          <p:grpSp>
            <p:nvGrpSpPr>
              <p:cNvPr id="51" name="Group 50">
                <a:extLst>
                  <a:ext uri="{FF2B5EF4-FFF2-40B4-BE49-F238E27FC236}">
                    <a16:creationId xmlns:a16="http://schemas.microsoft.com/office/drawing/2014/main" id="{A7A634F2-054C-4614-9ECB-96BE809893D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52" name="Group 51">
                  <a:extLst>
                    <a:ext uri="{FF2B5EF4-FFF2-40B4-BE49-F238E27FC236}">
                      <a16:creationId xmlns:a16="http://schemas.microsoft.com/office/drawing/2014/main" id="{1764AB7F-1912-4909-A04A-C8D125467E1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54" name="Freeform 68">
                    <a:extLst>
                      <a:ext uri="{FF2B5EF4-FFF2-40B4-BE49-F238E27FC236}">
                        <a16:creationId xmlns:a16="http://schemas.microsoft.com/office/drawing/2014/main" id="{6B93639B-DE1C-4A46-A4B5-B88FD6FC2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55" name="Freeform 69">
                    <a:extLst>
                      <a:ext uri="{FF2B5EF4-FFF2-40B4-BE49-F238E27FC236}">
                        <a16:creationId xmlns:a16="http://schemas.microsoft.com/office/drawing/2014/main" id="{A6C5D17F-13E7-4861-A839-3C56ABD56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grpSp>
            <p:sp>
              <p:nvSpPr>
                <p:cNvPr id="53" name="Line 70">
                  <a:extLst>
                    <a:ext uri="{FF2B5EF4-FFF2-40B4-BE49-F238E27FC236}">
                      <a16:creationId xmlns:a16="http://schemas.microsoft.com/office/drawing/2014/main" id="{1C343C91-0F9E-4530-939D-2D9F15DF4A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a:endParaRPr lang="en-US"/>
                </a:p>
              </p:txBody>
            </p:sp>
          </p:grpSp>
        </p:grpSp>
        <p:grpSp>
          <p:nvGrpSpPr>
            <p:cNvPr id="9" name="Group 8">
              <a:extLst>
                <a:ext uri="{FF2B5EF4-FFF2-40B4-BE49-F238E27FC236}">
                  <a16:creationId xmlns:a16="http://schemas.microsoft.com/office/drawing/2014/main" id="{92109E9F-E572-4202-B7A6-630155DD5BB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6153976" y="534249"/>
              <a:ext cx="3838576" cy="5838297"/>
              <a:chOff x="8324466" y="457964"/>
              <a:chExt cx="3838576" cy="5838297"/>
            </a:xfrm>
          </p:grpSpPr>
          <p:sp>
            <p:nvSpPr>
              <p:cNvPr id="10" name="Oval 9">
                <a:extLst>
                  <a:ext uri="{FF2B5EF4-FFF2-40B4-BE49-F238E27FC236}">
                    <a16:creationId xmlns:a16="http://schemas.microsoft.com/office/drawing/2014/main" id="{B4FF54B2-44F5-42F7-8353-111D80A8D2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319026" y="5955846"/>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solidFill>
                    <a:schemeClr val="tx1"/>
                  </a:solidFill>
                </a:endParaRPr>
              </a:p>
            </p:txBody>
          </p:sp>
          <p:grpSp>
            <p:nvGrpSpPr>
              <p:cNvPr id="11" name="Group 10">
                <a:extLst>
                  <a:ext uri="{FF2B5EF4-FFF2-40B4-BE49-F238E27FC236}">
                    <a16:creationId xmlns:a16="http://schemas.microsoft.com/office/drawing/2014/main" id="{19A2BBF4-4F54-4179-B672-AD4C8D58A3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26" name="Freeform 64">
                  <a:extLst>
                    <a:ext uri="{FF2B5EF4-FFF2-40B4-BE49-F238E27FC236}">
                      <a16:creationId xmlns:a16="http://schemas.microsoft.com/office/drawing/2014/main" id="{2F2D95CF-DAE2-4601-B9A6-233F4F2F3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27" name="Freeform 81">
                  <a:extLst>
                    <a:ext uri="{FF2B5EF4-FFF2-40B4-BE49-F238E27FC236}">
                      <a16:creationId xmlns:a16="http://schemas.microsoft.com/office/drawing/2014/main" id="{3CD52B72-C30B-4570-A8AB-78CB884F8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28" name="Freeform 61">
                  <a:extLst>
                    <a:ext uri="{FF2B5EF4-FFF2-40B4-BE49-F238E27FC236}">
                      <a16:creationId xmlns:a16="http://schemas.microsoft.com/office/drawing/2014/main" id="{696A9FBF-C89D-4CF9-A1DC-C0275A3B3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29" name="Freeform 78">
                  <a:extLst>
                    <a:ext uri="{FF2B5EF4-FFF2-40B4-BE49-F238E27FC236}">
                      <a16:creationId xmlns:a16="http://schemas.microsoft.com/office/drawing/2014/main" id="{C50B0ACE-17B4-4F11-BA43-0159796B83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0" name="Freeform 84">
                  <a:extLst>
                    <a:ext uri="{FF2B5EF4-FFF2-40B4-BE49-F238E27FC236}">
                      <a16:creationId xmlns:a16="http://schemas.microsoft.com/office/drawing/2014/main" id="{F0346B01-7019-48B2-9BE7-3E90F590FD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1" name="Freeform 87">
                  <a:extLst>
                    <a:ext uri="{FF2B5EF4-FFF2-40B4-BE49-F238E27FC236}">
                      <a16:creationId xmlns:a16="http://schemas.microsoft.com/office/drawing/2014/main" id="{5C186E4B-7559-4E95-9BDD-7DA75E0873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2" name="Freeform 60">
                  <a:extLst>
                    <a:ext uri="{FF2B5EF4-FFF2-40B4-BE49-F238E27FC236}">
                      <a16:creationId xmlns:a16="http://schemas.microsoft.com/office/drawing/2014/main" id="{4FFE117A-211E-4BD5-AB76-05026DEC6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3" name="Freeform 59">
                  <a:extLst>
                    <a:ext uri="{FF2B5EF4-FFF2-40B4-BE49-F238E27FC236}">
                      <a16:creationId xmlns:a16="http://schemas.microsoft.com/office/drawing/2014/main" id="{5CC0C412-2859-4E97-924F-291318E6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4" name="Freeform 62">
                  <a:extLst>
                    <a:ext uri="{FF2B5EF4-FFF2-40B4-BE49-F238E27FC236}">
                      <a16:creationId xmlns:a16="http://schemas.microsoft.com/office/drawing/2014/main" id="{AECE441C-0FBF-4F02-9781-35F2487E3C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5" name="Freeform 65">
                  <a:extLst>
                    <a:ext uri="{FF2B5EF4-FFF2-40B4-BE49-F238E27FC236}">
                      <a16:creationId xmlns:a16="http://schemas.microsoft.com/office/drawing/2014/main" id="{951A4317-3E34-41B4-BCD9-E6E0627C18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6" name="Freeform 79">
                  <a:extLst>
                    <a:ext uri="{FF2B5EF4-FFF2-40B4-BE49-F238E27FC236}">
                      <a16:creationId xmlns:a16="http://schemas.microsoft.com/office/drawing/2014/main" id="{CE2D40E4-274B-4D43-801B-7B3BAF03E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7" name="Freeform 82">
                  <a:extLst>
                    <a:ext uri="{FF2B5EF4-FFF2-40B4-BE49-F238E27FC236}">
                      <a16:creationId xmlns:a16="http://schemas.microsoft.com/office/drawing/2014/main" id="{2D939FC8-6395-4DCB-B28C-2342BFB72F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8" name="Freeform 85">
                  <a:extLst>
                    <a:ext uri="{FF2B5EF4-FFF2-40B4-BE49-F238E27FC236}">
                      <a16:creationId xmlns:a16="http://schemas.microsoft.com/office/drawing/2014/main" id="{620FEEF2-AE91-48CA-8FE7-B50F83E1C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9" name="Freeform 88">
                  <a:extLst>
                    <a:ext uri="{FF2B5EF4-FFF2-40B4-BE49-F238E27FC236}">
                      <a16:creationId xmlns:a16="http://schemas.microsoft.com/office/drawing/2014/main" id="{27050D75-D26B-4BD3-A4A5-68DF13E9C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grpSp>
              <p:nvGrpSpPr>
                <p:cNvPr id="40" name="Group 39">
                  <a:extLst>
                    <a:ext uri="{FF2B5EF4-FFF2-40B4-BE49-F238E27FC236}">
                      <a16:creationId xmlns:a16="http://schemas.microsoft.com/office/drawing/2014/main" id="{37668160-F5BE-4756-B84F-C68992BC7A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1" name="Line 63">
                    <a:extLst>
                      <a:ext uri="{FF2B5EF4-FFF2-40B4-BE49-F238E27FC236}">
                        <a16:creationId xmlns:a16="http://schemas.microsoft.com/office/drawing/2014/main" id="{E7F90261-4A5A-4C39-B4B3-FEBED04E34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42" name="Line 66">
                    <a:extLst>
                      <a:ext uri="{FF2B5EF4-FFF2-40B4-BE49-F238E27FC236}">
                        <a16:creationId xmlns:a16="http://schemas.microsoft.com/office/drawing/2014/main" id="{71681E7C-A7E8-4F01-9001-3FD1105E1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43" name="Line 67">
                    <a:extLst>
                      <a:ext uri="{FF2B5EF4-FFF2-40B4-BE49-F238E27FC236}">
                        <a16:creationId xmlns:a16="http://schemas.microsoft.com/office/drawing/2014/main" id="{901B0597-C838-4481-A49D-E8D85B631C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44" name="Line 80">
                    <a:extLst>
                      <a:ext uri="{FF2B5EF4-FFF2-40B4-BE49-F238E27FC236}">
                        <a16:creationId xmlns:a16="http://schemas.microsoft.com/office/drawing/2014/main" id="{23C2B0BF-A329-4A97-B3D5-545BC6813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45" name="Line 83">
                    <a:extLst>
                      <a:ext uri="{FF2B5EF4-FFF2-40B4-BE49-F238E27FC236}">
                        <a16:creationId xmlns:a16="http://schemas.microsoft.com/office/drawing/2014/main" id="{DBCCCA80-4FEE-4C79-8AF3-66B97054C8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46" name="Line 86">
                    <a:extLst>
                      <a:ext uri="{FF2B5EF4-FFF2-40B4-BE49-F238E27FC236}">
                        <a16:creationId xmlns:a16="http://schemas.microsoft.com/office/drawing/2014/main" id="{4B9AD13F-808D-4464-989B-F40B3E77B7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47" name="Line 89">
                    <a:extLst>
                      <a:ext uri="{FF2B5EF4-FFF2-40B4-BE49-F238E27FC236}">
                        <a16:creationId xmlns:a16="http://schemas.microsoft.com/office/drawing/2014/main" id="{076473B5-E30F-4635-8789-51368A971B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grpSp>
          </p:grpSp>
          <p:grpSp>
            <p:nvGrpSpPr>
              <p:cNvPr id="12" name="Group 11">
                <a:extLst>
                  <a:ext uri="{FF2B5EF4-FFF2-40B4-BE49-F238E27FC236}">
                    <a16:creationId xmlns:a16="http://schemas.microsoft.com/office/drawing/2014/main" id="{EF568995-35CF-4C80-A63C-82B47F1BA1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8" name="Group 17">
                  <a:extLst>
                    <a:ext uri="{FF2B5EF4-FFF2-40B4-BE49-F238E27FC236}">
                      <a16:creationId xmlns:a16="http://schemas.microsoft.com/office/drawing/2014/main" id="{99432608-19E2-4A3E-A68B-45C8E5DD47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2" name="Straight Connector 21">
                    <a:extLst>
                      <a:ext uri="{FF2B5EF4-FFF2-40B4-BE49-F238E27FC236}">
                        <a16:creationId xmlns:a16="http://schemas.microsoft.com/office/drawing/2014/main" id="{127A2810-84DE-450A-986B-DE8AF8AE6F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A56ED6A-BBD4-4005-A99D-65BCF8047CC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4" name="Rectangle 30">
                    <a:extLst>
                      <a:ext uri="{FF2B5EF4-FFF2-40B4-BE49-F238E27FC236}">
                        <a16:creationId xmlns:a16="http://schemas.microsoft.com/office/drawing/2014/main" id="{CFC0629C-AFCE-4D39-87D5-36EF1FE5CF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25" name="Rectangle 30">
                    <a:extLst>
                      <a:ext uri="{FF2B5EF4-FFF2-40B4-BE49-F238E27FC236}">
                        <a16:creationId xmlns:a16="http://schemas.microsoft.com/office/drawing/2014/main" id="{81F3517A-93AD-4DF3-BEC7-E607A73E5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grpSp>
            <p:grpSp>
              <p:nvGrpSpPr>
                <p:cNvPr id="19" name="Group 18">
                  <a:extLst>
                    <a:ext uri="{FF2B5EF4-FFF2-40B4-BE49-F238E27FC236}">
                      <a16:creationId xmlns:a16="http://schemas.microsoft.com/office/drawing/2014/main" id="{4CBBC251-E8DD-438C-8733-7D65F461A44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0" name="Freeform: Shape 19">
                    <a:extLst>
                      <a:ext uri="{FF2B5EF4-FFF2-40B4-BE49-F238E27FC236}">
                        <a16:creationId xmlns:a16="http://schemas.microsoft.com/office/drawing/2014/main" id="{6A94A4D4-EFFA-4AE2-B533-75F01F0F00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solidFill>
                        <a:schemeClr val="tx1"/>
                      </a:solidFill>
                    </a:endParaRPr>
                  </a:p>
                </p:txBody>
              </p:sp>
              <p:sp>
                <p:nvSpPr>
                  <p:cNvPr id="21" name="Freeform: Shape 20">
                    <a:extLst>
                      <a:ext uri="{FF2B5EF4-FFF2-40B4-BE49-F238E27FC236}">
                        <a16:creationId xmlns:a16="http://schemas.microsoft.com/office/drawing/2014/main" id="{1F4B0E1D-2F9C-444A-ADBA-BDE9F01D8D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solidFill>
                        <a:schemeClr val="tx1"/>
                      </a:solidFill>
                    </a:endParaRPr>
                  </a:p>
                </p:txBody>
              </p:sp>
            </p:grpSp>
          </p:grpSp>
          <p:grpSp>
            <p:nvGrpSpPr>
              <p:cNvPr id="13" name="Group 12">
                <a:extLst>
                  <a:ext uri="{FF2B5EF4-FFF2-40B4-BE49-F238E27FC236}">
                    <a16:creationId xmlns:a16="http://schemas.microsoft.com/office/drawing/2014/main" id="{5F5ACA0E-A5DF-4015-8FD4-FA7A53E9D1A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14" name="Group 13">
                  <a:extLst>
                    <a:ext uri="{FF2B5EF4-FFF2-40B4-BE49-F238E27FC236}">
                      <a16:creationId xmlns:a16="http://schemas.microsoft.com/office/drawing/2014/main" id="{5A4DCFFD-FD3C-42EA-862E-5B792D9020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6" name="Freeform 68">
                    <a:extLst>
                      <a:ext uri="{FF2B5EF4-FFF2-40B4-BE49-F238E27FC236}">
                        <a16:creationId xmlns:a16="http://schemas.microsoft.com/office/drawing/2014/main" id="{0089A8F3-7530-4C17-848C-580015C3ED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17" name="Freeform 69">
                    <a:extLst>
                      <a:ext uri="{FF2B5EF4-FFF2-40B4-BE49-F238E27FC236}">
                        <a16:creationId xmlns:a16="http://schemas.microsoft.com/office/drawing/2014/main" id="{61D8EA0C-1521-4C6D-8C09-DD6D8F1F22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grpSp>
            <p:sp>
              <p:nvSpPr>
                <p:cNvPr id="15" name="Line 70">
                  <a:extLst>
                    <a:ext uri="{FF2B5EF4-FFF2-40B4-BE49-F238E27FC236}">
                      <a16:creationId xmlns:a16="http://schemas.microsoft.com/office/drawing/2014/main" id="{517033B6-6B8A-4BD6-9A52-BF9E9EFBD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a:endParaRPr lang="en-US"/>
                </a:p>
              </p:txBody>
            </p:sp>
          </p:grpSp>
        </p:grpSp>
      </p:grpSp>
      <p:cxnSp>
        <p:nvCxnSpPr>
          <p:cNvPr id="173" name="Straight Connector 172">
            <a:extLst>
              <a:ext uri="{FF2B5EF4-FFF2-40B4-BE49-F238E27FC236}">
                <a16:creationId xmlns:a16="http://schemas.microsoft.com/office/drawing/2014/main" id="{88D7A558-4107-4032-8E5F-99B445369147}"/>
              </a:ext>
              <a:ext uri="{C183D7F6-B498-43B3-948B-1728B52AA6E4}">
                <adec:decorative xmlns:adec="http://schemas.microsoft.com/office/drawing/2017/decorative" val="1"/>
              </a:ext>
            </a:extLst>
          </p:cNvPr>
          <p:cNvCxnSpPr>
            <a:cxnSpLocks/>
          </p:cNvCxnSpPr>
          <p:nvPr userDrawn="1">
            <p:extLst>
              <p:ext uri="{386F3935-93C4-4BCD-93E2-E3B085C9AB24}">
                <p16:designElem xmlns:p16="http://schemas.microsoft.com/office/powerpoint/2015/main" val="1"/>
              </p:ext>
            </p:extLst>
          </p:nvPr>
        </p:nvCxnSpPr>
        <p:spPr>
          <a:xfrm>
            <a:off x="3038400" y="369087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75" name="Subtitle 2">
            <a:extLst>
              <a:ext uri="{FF2B5EF4-FFF2-40B4-BE49-F238E27FC236}">
                <a16:creationId xmlns:a16="http://schemas.microsoft.com/office/drawing/2014/main" id="{6B5BCC80-B184-4F6C-B3E3-CFC7F4C41C95}"/>
              </a:ext>
            </a:extLst>
          </p:cNvPr>
          <p:cNvSpPr>
            <a:spLocks noGrp="1"/>
          </p:cNvSpPr>
          <p:nvPr>
            <p:ph type="subTitle" idx="1" hasCustomPrompt="1"/>
          </p:nvPr>
        </p:nvSpPr>
        <p:spPr>
          <a:xfrm>
            <a:off x="990000" y="4113213"/>
            <a:ext cx="4636800" cy="1655762"/>
          </a:xfrm>
        </p:spPr>
        <p:txBody>
          <a:bodyPr rtlCol="0">
            <a:normAutofit/>
          </a:bodyPr>
          <a:lstStyle>
            <a:lvl1pPr marL="0" indent="0" algn="ctr">
              <a:buNone/>
              <a:defRPr/>
            </a:lvl1pPr>
          </a:lstStyle>
          <a:p>
            <a:pPr rtl="0"/>
            <a:r>
              <a:rPr lang="en-GB" noProof="0">
                <a:cs typeface="Calibri"/>
              </a:rPr>
              <a:t>Presenter name</a:t>
            </a:r>
            <a:endParaRPr lang="en-GB" noProof="0"/>
          </a:p>
        </p:txBody>
      </p:sp>
    </p:spTree>
    <p:extLst>
      <p:ext uri="{BB962C8B-B14F-4D97-AF65-F5344CB8AC3E}">
        <p14:creationId xmlns:p14="http://schemas.microsoft.com/office/powerpoint/2010/main" val="42291223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a:xfrm>
            <a:off x="530307" y="536573"/>
            <a:ext cx="3856679" cy="1453003"/>
          </a:xfrm>
        </p:spPr>
        <p:txBody>
          <a:bodyPr rtlCol="0"/>
          <a:lstStyle>
            <a:lvl1pPr algn="ctr">
              <a:defRPr/>
            </a:lvl1pPr>
          </a:lstStyle>
          <a:p>
            <a:pPr rtl="0"/>
            <a:r>
              <a:rPr lang="en-US" noProof="0"/>
              <a:t>Click to edit Master title style</a:t>
            </a:r>
            <a:endParaRPr lang="en-GB" noProof="0"/>
          </a:p>
        </p:txBody>
      </p:sp>
      <p:cxnSp>
        <p:nvCxnSpPr>
          <p:cNvPr id="91" name="Straight Connector 90">
            <a:extLst>
              <a:ext uri="{FF2B5EF4-FFF2-40B4-BE49-F238E27FC236}">
                <a16:creationId xmlns:a16="http://schemas.microsoft.com/office/drawing/2014/main" id="{A3805DED-0C97-4EF7-B1E1-0E016E053719}"/>
              </a:ext>
              <a:ext uri="{C183D7F6-B498-43B3-948B-1728B52AA6E4}">
                <adec:decorative xmlns:adec="http://schemas.microsoft.com/office/drawing/2017/decorative" val="1"/>
              </a:ext>
            </a:extLst>
          </p:cNvPr>
          <p:cNvCxnSpPr>
            <a:cxnSpLocks/>
          </p:cNvCxnSpPr>
          <p:nvPr userDrawn="1">
            <p:extLst>
              <p:ext uri="{386F3935-93C4-4BCD-93E2-E3B085C9AB24}">
                <p16:designElem xmlns:p16="http://schemas.microsoft.com/office/powerpoint/2015/main" val="1"/>
              </p:ext>
            </p:extLst>
          </p:nvPr>
        </p:nvCxnSpPr>
        <p:spPr>
          <a:xfrm>
            <a:off x="2179125"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03" name="Content Placeholder 2">
            <a:extLst>
              <a:ext uri="{FF2B5EF4-FFF2-40B4-BE49-F238E27FC236}">
                <a16:creationId xmlns:a16="http://schemas.microsoft.com/office/drawing/2014/main" id="{E4838519-F7BD-42C9-BDE6-B4D6DF7E1175}"/>
              </a:ext>
            </a:extLst>
          </p:cNvPr>
          <p:cNvSpPr>
            <a:spLocks noGrp="1"/>
          </p:cNvSpPr>
          <p:nvPr>
            <p:ph idx="13" hasCustomPrompt="1"/>
          </p:nvPr>
        </p:nvSpPr>
        <p:spPr>
          <a:xfrm>
            <a:off x="907606" y="2877018"/>
            <a:ext cx="3060000" cy="2938561"/>
          </a:xfrm>
        </p:spPr>
        <p:txBody>
          <a:bodyPr rtlCol="0">
            <a:normAutofit/>
          </a:bodyPr>
          <a:lstStyle>
            <a:lvl1pPr algn="ctr">
              <a:defRPr/>
            </a:lvl1pPr>
          </a:lstStyle>
          <a:p>
            <a:pPr marL="0" indent="0" algn="ctr" rtl="0">
              <a:buNone/>
            </a:pPr>
            <a:r>
              <a:rPr lang="en-GB" noProof="0"/>
              <a:t>Click to edit master text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a:xfrm>
            <a:off x="450000" y="6357168"/>
            <a:ext cx="1480400" cy="461665"/>
          </a:xfrm>
        </p:spPr>
        <p:txBody>
          <a:bodyPr rtlCol="0"/>
          <a:lstStyle>
            <a:lvl1pPr>
              <a:defRPr/>
            </a:lvl1pPr>
          </a:lstStyle>
          <a:p>
            <a:pPr rtl="0"/>
            <a:r>
              <a:rPr lang="en-GB" noProof="0"/>
              <a:t>20XX</a:t>
            </a:r>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a:xfrm>
            <a:off x="1996947" y="6357600"/>
            <a:ext cx="6683376" cy="460800"/>
          </a:xfrm>
        </p:spPr>
        <p:txBody>
          <a:bodyPr rtlCol="0"/>
          <a:lstStyle>
            <a:lvl1pPr algn="l">
              <a:defRPr/>
            </a:lvl1pPr>
          </a:lstStyle>
          <a:p>
            <a:pPr rtl="0"/>
            <a:endParaRPr lang="en-GB" noProof="0"/>
          </a:p>
        </p:txBody>
      </p:sp>
      <p:sp>
        <p:nvSpPr>
          <p:cNvPr id="9" name="Picture Placeholder 8">
            <a:extLst>
              <a:ext uri="{FF2B5EF4-FFF2-40B4-BE49-F238E27FC236}">
                <a16:creationId xmlns:a16="http://schemas.microsoft.com/office/drawing/2014/main" id="{EF1A84F6-2D30-446A-9D91-44FBCB825679}"/>
              </a:ext>
            </a:extLst>
          </p:cNvPr>
          <p:cNvSpPr>
            <a:spLocks noGrp="1"/>
          </p:cNvSpPr>
          <p:nvPr>
            <p:ph type="pic" sz="quarter" idx="14"/>
          </p:nvPr>
        </p:nvSpPr>
        <p:spPr>
          <a:xfrm>
            <a:off x="4979987" y="0"/>
            <a:ext cx="7212013" cy="6858000"/>
          </a:xfrm>
        </p:spPr>
        <p:txBody>
          <a:bodyPr rtlCol="0"/>
          <a:lstStyle/>
          <a:p>
            <a:pPr rtl="0"/>
            <a:r>
              <a:rPr lang="en-US" noProof="0"/>
              <a:t>Click icon to add picture</a:t>
            </a:r>
            <a:endParaRPr lang="en-GB" noProof="0"/>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rtlCol="0"/>
          <a:lstStyle/>
          <a:p>
            <a:pPr rtl="0"/>
            <a:fld id="{294A09A9-5501-47C1-A89A-A340965A2BE2}" type="slidenum">
              <a:rPr lang="en-GB" noProof="0" smtClean="0"/>
              <a:t>‹#›</a:t>
            </a:fld>
            <a:endParaRPr lang="en-GB" noProof="0"/>
          </a:p>
        </p:txBody>
      </p:sp>
    </p:spTree>
    <p:extLst>
      <p:ext uri="{BB962C8B-B14F-4D97-AF65-F5344CB8AC3E}">
        <p14:creationId xmlns:p14="http://schemas.microsoft.com/office/powerpoint/2010/main" val="4464651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a:xfrm>
            <a:off x="4056600" y="536573"/>
            <a:ext cx="4078800" cy="1453003"/>
          </a:xfrm>
        </p:spPr>
        <p:txBody>
          <a:bodyPr rtlCol="0"/>
          <a:lstStyle>
            <a:lvl1pPr algn="ctr">
              <a:defRPr/>
            </a:lvl1pPr>
          </a:lstStyle>
          <a:p>
            <a:pPr rtl="0"/>
            <a:r>
              <a:rPr lang="en-US" noProof="0"/>
              <a:t>Click to edit Master title style</a:t>
            </a:r>
            <a:endParaRPr lang="en-GB" noProof="0"/>
          </a:p>
        </p:txBody>
      </p:sp>
      <p:sp>
        <p:nvSpPr>
          <p:cNvPr id="95" name="Text Placeholder 94">
            <a:extLst>
              <a:ext uri="{FF2B5EF4-FFF2-40B4-BE49-F238E27FC236}">
                <a16:creationId xmlns:a16="http://schemas.microsoft.com/office/drawing/2014/main" id="{376C93AE-577A-4E39-B37B-F54DD619E8E9}"/>
              </a:ext>
            </a:extLst>
          </p:cNvPr>
          <p:cNvSpPr>
            <a:spLocks noGrp="1"/>
          </p:cNvSpPr>
          <p:nvPr>
            <p:ph type="body" sz="quarter" idx="13" hasCustomPrompt="1"/>
          </p:nvPr>
        </p:nvSpPr>
        <p:spPr>
          <a:xfrm>
            <a:off x="3686175" y="2876550"/>
            <a:ext cx="4819650" cy="2875321"/>
          </a:xfrm>
        </p:spPr>
        <p:txBody>
          <a:bodyPr rtlCol="0">
            <a:normAutofit/>
          </a:bodyPr>
          <a:lstStyle>
            <a:lvl1pPr marL="0" indent="0" algn="ctr">
              <a:buNone/>
              <a:defRPr sz="1600" baseline="0"/>
            </a:lvl1pPr>
            <a:lvl2pPr marL="360000" indent="0" algn="ctr">
              <a:buFont typeface="Arial" panose="020B0604020202020204" pitchFamily="34" charset="0"/>
              <a:buNone/>
              <a:defRPr/>
            </a:lvl2pPr>
            <a:lvl3pPr marL="720000" indent="0" algn="ctr">
              <a:buNone/>
              <a:defRPr/>
            </a:lvl3pPr>
            <a:lvl4pPr marL="1080000" indent="0" algn="ctr">
              <a:buFont typeface="Arial" panose="020B0604020202020204" pitchFamily="34" charset="0"/>
              <a:buNone/>
              <a:defRPr/>
            </a:lvl4pPr>
            <a:lvl5pPr marL="1440000" indent="0" algn="ctr">
              <a:buNone/>
              <a:defRPr/>
            </a:lvl5pPr>
          </a:lstStyle>
          <a:p>
            <a:pPr lvl="0" rtl="0"/>
            <a:r>
              <a:rPr lang="en-GB" noProof="0"/>
              <a:t>Click to add text</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rtlCol="0"/>
          <a:lstStyle>
            <a:lvl1pPr>
              <a:defRPr/>
            </a:lvl1pPr>
          </a:lstStyle>
          <a:p>
            <a:pPr rtl="0"/>
            <a:r>
              <a:rPr lang="en-GB" noProof="0"/>
              <a:t>20XX</a:t>
            </a:r>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rtlCol="0"/>
          <a:lstStyle/>
          <a:p>
            <a:pPr rtl="0"/>
            <a:endParaRPr lang="en-GB" noProof="0"/>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rtlCol="0"/>
          <a:lstStyle/>
          <a:p>
            <a:pPr rtl="0"/>
            <a:fld id="{294A09A9-5501-47C1-A89A-A340965A2BE2}" type="slidenum">
              <a:rPr lang="en-GB" noProof="0" smtClean="0"/>
              <a:t>‹#›</a:t>
            </a:fld>
            <a:endParaRPr lang="en-GB" noProof="0"/>
          </a:p>
        </p:txBody>
      </p:sp>
      <p:grpSp>
        <p:nvGrpSpPr>
          <p:cNvPr id="6" name="Group 5" hidden="1">
            <a:extLst>
              <a:ext uri="{FF2B5EF4-FFF2-40B4-BE49-F238E27FC236}">
                <a16:creationId xmlns:a16="http://schemas.microsoft.com/office/drawing/2014/main" id="{4DF41F26-BFC3-471C-AEBF-8D613043F8A1}"/>
              </a:ext>
              <a:ext uri="{C183D7F6-B498-43B3-948B-1728B52AA6E4}">
                <adec:decorative xmlns:adec="http://schemas.microsoft.com/office/drawing/2017/decorative" val="1"/>
              </a:ext>
            </a:extLst>
          </p:cNvPr>
          <p:cNvGrpSpPr>
            <a:grpSpLocks noGrp="1" noUngrp="1" noRot="1" noChangeAspect="1" noMove="1" noResize="1"/>
          </p:cNvGrpSpPr>
          <p:nvPr userDrawn="1">
            <p:extLst>
              <p:ext uri="{386F3935-93C4-4BCD-93E2-E3B085C9AB24}">
                <p16:designElem xmlns:p16="http://schemas.microsoft.com/office/powerpoint/2015/main" val="1"/>
              </p:ext>
            </p:extLst>
          </p:nvPr>
        </p:nvGrpSpPr>
        <p:grpSpPr>
          <a:xfrm>
            <a:off x="199766" y="716800"/>
            <a:ext cx="3838575" cy="5583025"/>
            <a:chOff x="199766" y="716800"/>
            <a:chExt cx="3838575" cy="5583025"/>
          </a:xfrm>
        </p:grpSpPr>
        <p:grpSp>
          <p:nvGrpSpPr>
            <p:cNvPr id="7" name="Group 6">
              <a:extLst>
                <a:ext uri="{FF2B5EF4-FFF2-40B4-BE49-F238E27FC236}">
                  <a16:creationId xmlns:a16="http://schemas.microsoft.com/office/drawing/2014/main" id="{CD3F709F-F0BC-4149-B83C-D6E0B13F9C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26" name="Freeform 64">
                <a:extLst>
                  <a:ext uri="{FF2B5EF4-FFF2-40B4-BE49-F238E27FC236}">
                    <a16:creationId xmlns:a16="http://schemas.microsoft.com/office/drawing/2014/main" id="{5C5EF830-776D-4D9D-B2AD-E2EF27FE2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27" name="Freeform 81">
                <a:extLst>
                  <a:ext uri="{FF2B5EF4-FFF2-40B4-BE49-F238E27FC236}">
                    <a16:creationId xmlns:a16="http://schemas.microsoft.com/office/drawing/2014/main" id="{24555386-DD07-47B5-8731-6188F04409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28" name="Freeform 61">
                <a:extLst>
                  <a:ext uri="{FF2B5EF4-FFF2-40B4-BE49-F238E27FC236}">
                    <a16:creationId xmlns:a16="http://schemas.microsoft.com/office/drawing/2014/main" id="{98AACD5A-587D-4523-8687-E39554A9EE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29" name="Freeform 78">
                <a:extLst>
                  <a:ext uri="{FF2B5EF4-FFF2-40B4-BE49-F238E27FC236}">
                    <a16:creationId xmlns:a16="http://schemas.microsoft.com/office/drawing/2014/main" id="{056E6FE3-AE0B-4665-BDC4-C43B088EA3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0" name="Freeform 84">
                <a:extLst>
                  <a:ext uri="{FF2B5EF4-FFF2-40B4-BE49-F238E27FC236}">
                    <a16:creationId xmlns:a16="http://schemas.microsoft.com/office/drawing/2014/main" id="{3341E111-158B-46EB-85CF-76ACE2E63E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1" name="Freeform 87">
                <a:extLst>
                  <a:ext uri="{FF2B5EF4-FFF2-40B4-BE49-F238E27FC236}">
                    <a16:creationId xmlns:a16="http://schemas.microsoft.com/office/drawing/2014/main" id="{B6BAC346-F465-42C1-B326-511CDAAF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2" name="Freeform 60">
                <a:extLst>
                  <a:ext uri="{FF2B5EF4-FFF2-40B4-BE49-F238E27FC236}">
                    <a16:creationId xmlns:a16="http://schemas.microsoft.com/office/drawing/2014/main" id="{41EFAE7C-FB00-406B-B543-258ECBA85C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3" name="Freeform 59">
                <a:extLst>
                  <a:ext uri="{FF2B5EF4-FFF2-40B4-BE49-F238E27FC236}">
                    <a16:creationId xmlns:a16="http://schemas.microsoft.com/office/drawing/2014/main" id="{7B8E44F7-B4B5-407F-8CBF-2EF396585A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4" name="Freeform 62">
                <a:extLst>
                  <a:ext uri="{FF2B5EF4-FFF2-40B4-BE49-F238E27FC236}">
                    <a16:creationId xmlns:a16="http://schemas.microsoft.com/office/drawing/2014/main" id="{E5CB4BB7-46DD-4D14-AF85-0E13EFBA6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5" name="Freeform 65">
                <a:extLst>
                  <a:ext uri="{FF2B5EF4-FFF2-40B4-BE49-F238E27FC236}">
                    <a16:creationId xmlns:a16="http://schemas.microsoft.com/office/drawing/2014/main" id="{F7F8EDDC-B124-4CF0-9C0B-036D7E9203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6" name="Freeform 79">
                <a:extLst>
                  <a:ext uri="{FF2B5EF4-FFF2-40B4-BE49-F238E27FC236}">
                    <a16:creationId xmlns:a16="http://schemas.microsoft.com/office/drawing/2014/main" id="{F9979D20-23CA-44BF-94E4-277FAA877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7" name="Freeform 82">
                <a:extLst>
                  <a:ext uri="{FF2B5EF4-FFF2-40B4-BE49-F238E27FC236}">
                    <a16:creationId xmlns:a16="http://schemas.microsoft.com/office/drawing/2014/main" id="{64DA53E4-1E27-44B2-9EA5-375E3D20A7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8" name="Freeform 85">
                <a:extLst>
                  <a:ext uri="{FF2B5EF4-FFF2-40B4-BE49-F238E27FC236}">
                    <a16:creationId xmlns:a16="http://schemas.microsoft.com/office/drawing/2014/main" id="{AF41DBD5-F7CA-43C7-B477-6E93D8DC0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39" name="Freeform 88">
                <a:extLst>
                  <a:ext uri="{FF2B5EF4-FFF2-40B4-BE49-F238E27FC236}">
                    <a16:creationId xmlns:a16="http://schemas.microsoft.com/office/drawing/2014/main" id="{8DE355CC-A733-4109-AC9E-4E5E96E355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grpSp>
            <p:nvGrpSpPr>
              <p:cNvPr id="40" name="Group 39">
                <a:extLst>
                  <a:ext uri="{FF2B5EF4-FFF2-40B4-BE49-F238E27FC236}">
                    <a16:creationId xmlns:a16="http://schemas.microsoft.com/office/drawing/2014/main" id="{C60E99C1-AC1B-4267-A404-07CA28EA1AA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1" name="Line 63">
                  <a:extLst>
                    <a:ext uri="{FF2B5EF4-FFF2-40B4-BE49-F238E27FC236}">
                      <a16:creationId xmlns:a16="http://schemas.microsoft.com/office/drawing/2014/main" id="{46BA754B-AF8C-4E32-B5D4-BD2CA1341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42" name="Line 66">
                  <a:extLst>
                    <a:ext uri="{FF2B5EF4-FFF2-40B4-BE49-F238E27FC236}">
                      <a16:creationId xmlns:a16="http://schemas.microsoft.com/office/drawing/2014/main" id="{AA7154F4-DAA9-42B8-9C79-E7D89EB926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43" name="Line 67">
                  <a:extLst>
                    <a:ext uri="{FF2B5EF4-FFF2-40B4-BE49-F238E27FC236}">
                      <a16:creationId xmlns:a16="http://schemas.microsoft.com/office/drawing/2014/main" id="{CFCCE002-4181-4663-B8B4-5B5CC711B8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44" name="Line 80">
                  <a:extLst>
                    <a:ext uri="{FF2B5EF4-FFF2-40B4-BE49-F238E27FC236}">
                      <a16:creationId xmlns:a16="http://schemas.microsoft.com/office/drawing/2014/main" id="{B3C1286A-A92F-45A8-A144-C4EBF3B8BC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45" name="Line 83">
                  <a:extLst>
                    <a:ext uri="{FF2B5EF4-FFF2-40B4-BE49-F238E27FC236}">
                      <a16:creationId xmlns:a16="http://schemas.microsoft.com/office/drawing/2014/main" id="{31993490-8FCD-4048-A2E8-0A217FF656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46" name="Line 86">
                  <a:extLst>
                    <a:ext uri="{FF2B5EF4-FFF2-40B4-BE49-F238E27FC236}">
                      <a16:creationId xmlns:a16="http://schemas.microsoft.com/office/drawing/2014/main" id="{33AF3440-700A-44B0-A0D1-1E6301F18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47" name="Line 89">
                  <a:extLst>
                    <a:ext uri="{FF2B5EF4-FFF2-40B4-BE49-F238E27FC236}">
                      <a16:creationId xmlns:a16="http://schemas.microsoft.com/office/drawing/2014/main" id="{F17E7CAB-5E29-47AC-91E8-B488D357FB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grpSp>
        </p:grpSp>
        <p:grpSp>
          <p:nvGrpSpPr>
            <p:cNvPr id="8" name="Group 7">
              <a:extLst>
                <a:ext uri="{FF2B5EF4-FFF2-40B4-BE49-F238E27FC236}">
                  <a16:creationId xmlns:a16="http://schemas.microsoft.com/office/drawing/2014/main" id="{D713AE0B-3A03-4CCB-B15E-CAF75D85583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18" name="Group 17">
                <a:extLst>
                  <a:ext uri="{FF2B5EF4-FFF2-40B4-BE49-F238E27FC236}">
                    <a16:creationId xmlns:a16="http://schemas.microsoft.com/office/drawing/2014/main" id="{94CC0330-760F-4B4E-BE37-D345B5B2E8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2" name="Straight Connector 21">
                  <a:extLst>
                    <a:ext uri="{FF2B5EF4-FFF2-40B4-BE49-F238E27FC236}">
                      <a16:creationId xmlns:a16="http://schemas.microsoft.com/office/drawing/2014/main" id="{8B6C8306-3715-4107-BA99-68EB308CA1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5A4B3797-F2A4-43E3-B8F8-8BC4B0FBDE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4" name="Rectangle 30">
                  <a:extLst>
                    <a:ext uri="{FF2B5EF4-FFF2-40B4-BE49-F238E27FC236}">
                      <a16:creationId xmlns:a16="http://schemas.microsoft.com/office/drawing/2014/main" id="{BB27766D-84D5-4D02-AE36-3149427B22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25" name="Rectangle 30">
                  <a:extLst>
                    <a:ext uri="{FF2B5EF4-FFF2-40B4-BE49-F238E27FC236}">
                      <a16:creationId xmlns:a16="http://schemas.microsoft.com/office/drawing/2014/main" id="{8F1C8A62-8495-422A-9A73-9C59C603F6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grpSp>
          <p:grpSp>
            <p:nvGrpSpPr>
              <p:cNvPr id="19" name="Group 18">
                <a:extLst>
                  <a:ext uri="{FF2B5EF4-FFF2-40B4-BE49-F238E27FC236}">
                    <a16:creationId xmlns:a16="http://schemas.microsoft.com/office/drawing/2014/main" id="{B1CEBFBC-BC6E-4C5F-BEC4-DD2079D8E2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0" name="Freeform: Shape 19">
                  <a:extLst>
                    <a:ext uri="{FF2B5EF4-FFF2-40B4-BE49-F238E27FC236}">
                      <a16:creationId xmlns:a16="http://schemas.microsoft.com/office/drawing/2014/main" id="{969A298F-AA6C-4139-992B-E27C085461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solidFill>
                      <a:schemeClr val="tx1"/>
                    </a:solidFill>
                  </a:endParaRPr>
                </a:p>
              </p:txBody>
            </p:sp>
            <p:sp>
              <p:nvSpPr>
                <p:cNvPr id="21" name="Freeform: Shape 20">
                  <a:extLst>
                    <a:ext uri="{FF2B5EF4-FFF2-40B4-BE49-F238E27FC236}">
                      <a16:creationId xmlns:a16="http://schemas.microsoft.com/office/drawing/2014/main" id="{972AA363-33A2-4979-9DE5-9FA8ACADE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solidFill>
                      <a:schemeClr val="tx1"/>
                    </a:solidFill>
                  </a:endParaRPr>
                </a:p>
              </p:txBody>
            </p:sp>
          </p:grpSp>
        </p:grpSp>
        <p:grpSp>
          <p:nvGrpSpPr>
            <p:cNvPr id="9" name="Group 8">
              <a:extLst>
                <a:ext uri="{FF2B5EF4-FFF2-40B4-BE49-F238E27FC236}">
                  <a16:creationId xmlns:a16="http://schemas.microsoft.com/office/drawing/2014/main" id="{A3822750-6B8C-4F83-9CAD-F924EF4937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10" name="Group 9">
                <a:extLst>
                  <a:ext uri="{FF2B5EF4-FFF2-40B4-BE49-F238E27FC236}">
                    <a16:creationId xmlns:a16="http://schemas.microsoft.com/office/drawing/2014/main" id="{58523E1A-71CD-4B09-A4F4-07F86003B4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15" name="Freeform 68">
                  <a:extLst>
                    <a:ext uri="{FF2B5EF4-FFF2-40B4-BE49-F238E27FC236}">
                      <a16:creationId xmlns:a16="http://schemas.microsoft.com/office/drawing/2014/main" id="{169972B1-6443-4F74-80F9-BB4943CD30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16" name="Freeform 69">
                  <a:extLst>
                    <a:ext uri="{FF2B5EF4-FFF2-40B4-BE49-F238E27FC236}">
                      <a16:creationId xmlns:a16="http://schemas.microsoft.com/office/drawing/2014/main" id="{EB69F32F-40CA-458E-B833-E909ADFDD9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17" name="Line 70">
                  <a:extLst>
                    <a:ext uri="{FF2B5EF4-FFF2-40B4-BE49-F238E27FC236}">
                      <a16:creationId xmlns:a16="http://schemas.microsoft.com/office/drawing/2014/main" id="{5B2FEC36-803B-49C9-8313-D558457B25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a:endParaRPr lang="en-US"/>
                </a:p>
              </p:txBody>
            </p:sp>
          </p:grpSp>
          <p:grpSp>
            <p:nvGrpSpPr>
              <p:cNvPr id="11" name="Group 10">
                <a:extLst>
                  <a:ext uri="{FF2B5EF4-FFF2-40B4-BE49-F238E27FC236}">
                    <a16:creationId xmlns:a16="http://schemas.microsoft.com/office/drawing/2014/main" id="{5178F1E3-F49B-4E7A-BA5C-B2BFD9A636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12" name="Freeform 68">
                  <a:extLst>
                    <a:ext uri="{FF2B5EF4-FFF2-40B4-BE49-F238E27FC236}">
                      <a16:creationId xmlns:a16="http://schemas.microsoft.com/office/drawing/2014/main" id="{9F18055A-6D8B-4373-A010-59AE8C813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13" name="Freeform 69">
                  <a:extLst>
                    <a:ext uri="{FF2B5EF4-FFF2-40B4-BE49-F238E27FC236}">
                      <a16:creationId xmlns:a16="http://schemas.microsoft.com/office/drawing/2014/main" id="{2612E838-0F14-4DE7-AD23-6A83078511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14" name="Line 70">
                  <a:extLst>
                    <a:ext uri="{FF2B5EF4-FFF2-40B4-BE49-F238E27FC236}">
                      <a16:creationId xmlns:a16="http://schemas.microsoft.com/office/drawing/2014/main" id="{AF3F8EED-B567-43E0-8B31-5A5E7AFB2D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a:endParaRPr lang="en-US"/>
                </a:p>
              </p:txBody>
            </p:sp>
          </p:grpSp>
        </p:grpSp>
      </p:grpSp>
      <p:grpSp>
        <p:nvGrpSpPr>
          <p:cNvPr id="48" name="Group 47" hidden="1">
            <a:extLst>
              <a:ext uri="{FF2B5EF4-FFF2-40B4-BE49-F238E27FC236}">
                <a16:creationId xmlns:a16="http://schemas.microsoft.com/office/drawing/2014/main" id="{952B8C31-9649-4E69-B31C-D77394EE2339}"/>
              </a:ext>
              <a:ext uri="{C183D7F6-B498-43B3-948B-1728B52AA6E4}">
                <adec:decorative xmlns:adec="http://schemas.microsoft.com/office/drawing/2017/decorative" val="1"/>
              </a:ext>
            </a:extLst>
          </p:cNvPr>
          <p:cNvGrpSpPr>
            <a:grpSpLocks noGrp="1" noUngrp="1" noRot="1" noChangeAspect="1" noMove="1" noResize="1"/>
          </p:cNvGrpSpPr>
          <p:nvPr userDrawn="1">
            <p:extLst>
              <p:ext uri="{386F3935-93C4-4BCD-93E2-E3B085C9AB24}">
                <p16:designElem xmlns:p16="http://schemas.microsoft.com/office/powerpoint/2015/main" val="1"/>
              </p:ext>
            </p:extLst>
          </p:nvPr>
        </p:nvGrpSpPr>
        <p:grpSpPr>
          <a:xfrm flipH="1">
            <a:off x="8153659" y="716800"/>
            <a:ext cx="3838575" cy="5583025"/>
            <a:chOff x="199766" y="716800"/>
            <a:chExt cx="3838575" cy="5583025"/>
          </a:xfrm>
        </p:grpSpPr>
        <p:grpSp>
          <p:nvGrpSpPr>
            <p:cNvPr id="49" name="Group 48">
              <a:extLst>
                <a:ext uri="{FF2B5EF4-FFF2-40B4-BE49-F238E27FC236}">
                  <a16:creationId xmlns:a16="http://schemas.microsoft.com/office/drawing/2014/main" id="{269D1249-EDCC-41AC-BA08-E670FB4E338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68" name="Freeform 64">
                <a:extLst>
                  <a:ext uri="{FF2B5EF4-FFF2-40B4-BE49-F238E27FC236}">
                    <a16:creationId xmlns:a16="http://schemas.microsoft.com/office/drawing/2014/main" id="{EA5EA6EB-846A-4897-AE83-5BDD96A4F2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69" name="Freeform 81">
                <a:extLst>
                  <a:ext uri="{FF2B5EF4-FFF2-40B4-BE49-F238E27FC236}">
                    <a16:creationId xmlns:a16="http://schemas.microsoft.com/office/drawing/2014/main" id="{185EF0DB-BE87-4CDD-823B-E665113797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0" name="Freeform 61">
                <a:extLst>
                  <a:ext uri="{FF2B5EF4-FFF2-40B4-BE49-F238E27FC236}">
                    <a16:creationId xmlns:a16="http://schemas.microsoft.com/office/drawing/2014/main" id="{9AC9E234-4400-46EB-92D7-9B53A68B9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1" name="Freeform 78">
                <a:extLst>
                  <a:ext uri="{FF2B5EF4-FFF2-40B4-BE49-F238E27FC236}">
                    <a16:creationId xmlns:a16="http://schemas.microsoft.com/office/drawing/2014/main" id="{A0C06F74-3085-4BB3-9758-D97415975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2" name="Freeform 84">
                <a:extLst>
                  <a:ext uri="{FF2B5EF4-FFF2-40B4-BE49-F238E27FC236}">
                    <a16:creationId xmlns:a16="http://schemas.microsoft.com/office/drawing/2014/main" id="{9EA54D9F-32B0-4B48-B93A-B5A9E3DC6B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3" name="Freeform 87">
                <a:extLst>
                  <a:ext uri="{FF2B5EF4-FFF2-40B4-BE49-F238E27FC236}">
                    <a16:creationId xmlns:a16="http://schemas.microsoft.com/office/drawing/2014/main" id="{3858A715-B583-4779-A1D2-86822F2CB8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4" name="Freeform 60">
                <a:extLst>
                  <a:ext uri="{FF2B5EF4-FFF2-40B4-BE49-F238E27FC236}">
                    <a16:creationId xmlns:a16="http://schemas.microsoft.com/office/drawing/2014/main" id="{ECAE61B9-0396-4F89-85E9-EB174D639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5" name="Freeform 59">
                <a:extLst>
                  <a:ext uri="{FF2B5EF4-FFF2-40B4-BE49-F238E27FC236}">
                    <a16:creationId xmlns:a16="http://schemas.microsoft.com/office/drawing/2014/main" id="{46E4F030-726A-40ED-810F-C9F2379183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6" name="Freeform 62">
                <a:extLst>
                  <a:ext uri="{FF2B5EF4-FFF2-40B4-BE49-F238E27FC236}">
                    <a16:creationId xmlns:a16="http://schemas.microsoft.com/office/drawing/2014/main" id="{B3148C64-AE70-4F9D-B6CE-5C92B9922B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7" name="Freeform 65">
                <a:extLst>
                  <a:ext uri="{FF2B5EF4-FFF2-40B4-BE49-F238E27FC236}">
                    <a16:creationId xmlns:a16="http://schemas.microsoft.com/office/drawing/2014/main" id="{78C97992-BC56-40D7-A639-3D314871C8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8" name="Freeform 79">
                <a:extLst>
                  <a:ext uri="{FF2B5EF4-FFF2-40B4-BE49-F238E27FC236}">
                    <a16:creationId xmlns:a16="http://schemas.microsoft.com/office/drawing/2014/main" id="{469CAD99-0EFE-4B8E-922B-0C2BCFFD5D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79" name="Freeform 82">
                <a:extLst>
                  <a:ext uri="{FF2B5EF4-FFF2-40B4-BE49-F238E27FC236}">
                    <a16:creationId xmlns:a16="http://schemas.microsoft.com/office/drawing/2014/main" id="{1D00B441-E5A3-4411-9B05-8E09BFF62D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80" name="Freeform 85">
                <a:extLst>
                  <a:ext uri="{FF2B5EF4-FFF2-40B4-BE49-F238E27FC236}">
                    <a16:creationId xmlns:a16="http://schemas.microsoft.com/office/drawing/2014/main" id="{3FFE4E0B-A703-4655-B55F-44B3A3902F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81" name="Freeform 88">
                <a:extLst>
                  <a:ext uri="{FF2B5EF4-FFF2-40B4-BE49-F238E27FC236}">
                    <a16:creationId xmlns:a16="http://schemas.microsoft.com/office/drawing/2014/main" id="{F19632C2-B953-4CD1-9EAA-5C1FEA3EF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grpSp>
            <p:nvGrpSpPr>
              <p:cNvPr id="82" name="Group 81">
                <a:extLst>
                  <a:ext uri="{FF2B5EF4-FFF2-40B4-BE49-F238E27FC236}">
                    <a16:creationId xmlns:a16="http://schemas.microsoft.com/office/drawing/2014/main" id="{DBDC3951-9E4C-4062-9B43-3038D9058A6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83" name="Line 63">
                  <a:extLst>
                    <a:ext uri="{FF2B5EF4-FFF2-40B4-BE49-F238E27FC236}">
                      <a16:creationId xmlns:a16="http://schemas.microsoft.com/office/drawing/2014/main" id="{2764EF0E-A104-46C9-B242-778009E49E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84" name="Line 66">
                  <a:extLst>
                    <a:ext uri="{FF2B5EF4-FFF2-40B4-BE49-F238E27FC236}">
                      <a16:creationId xmlns:a16="http://schemas.microsoft.com/office/drawing/2014/main" id="{D0A8B652-41E0-456C-9C9F-1F0EC00891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85" name="Line 67">
                  <a:extLst>
                    <a:ext uri="{FF2B5EF4-FFF2-40B4-BE49-F238E27FC236}">
                      <a16:creationId xmlns:a16="http://schemas.microsoft.com/office/drawing/2014/main" id="{802E547A-C876-460C-B6A4-BCE8D39DA0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86" name="Line 80">
                  <a:extLst>
                    <a:ext uri="{FF2B5EF4-FFF2-40B4-BE49-F238E27FC236}">
                      <a16:creationId xmlns:a16="http://schemas.microsoft.com/office/drawing/2014/main" id="{00363E6C-7B8D-4E1D-A93E-E73306E130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87" name="Line 83">
                  <a:extLst>
                    <a:ext uri="{FF2B5EF4-FFF2-40B4-BE49-F238E27FC236}">
                      <a16:creationId xmlns:a16="http://schemas.microsoft.com/office/drawing/2014/main" id="{206E174F-B8D0-4FFD-A1B5-56BFC5CCE9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88" name="Line 86">
                  <a:extLst>
                    <a:ext uri="{FF2B5EF4-FFF2-40B4-BE49-F238E27FC236}">
                      <a16:creationId xmlns:a16="http://schemas.microsoft.com/office/drawing/2014/main" id="{3A10191E-76B5-4841-B32D-0DF6EAB639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sp>
              <p:nvSpPr>
                <p:cNvPr id="89" name="Line 89">
                  <a:extLst>
                    <a:ext uri="{FF2B5EF4-FFF2-40B4-BE49-F238E27FC236}">
                      <a16:creationId xmlns:a16="http://schemas.microsoft.com/office/drawing/2014/main" id="{CF67EF0B-5FE7-4D99-8B38-95B1706F07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a:endParaRPr lang="en-US"/>
                </a:p>
              </p:txBody>
            </p:sp>
          </p:grpSp>
        </p:grpSp>
        <p:grpSp>
          <p:nvGrpSpPr>
            <p:cNvPr id="50" name="Group 49">
              <a:extLst>
                <a:ext uri="{FF2B5EF4-FFF2-40B4-BE49-F238E27FC236}">
                  <a16:creationId xmlns:a16="http://schemas.microsoft.com/office/drawing/2014/main" id="{0B39CF0F-2997-4D96-8F17-211C97D87D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60" name="Group 59">
                <a:extLst>
                  <a:ext uri="{FF2B5EF4-FFF2-40B4-BE49-F238E27FC236}">
                    <a16:creationId xmlns:a16="http://schemas.microsoft.com/office/drawing/2014/main" id="{6408937D-7FFE-4D6C-AF79-1F60035CC7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64" name="Straight Connector 63">
                  <a:extLst>
                    <a:ext uri="{FF2B5EF4-FFF2-40B4-BE49-F238E27FC236}">
                      <a16:creationId xmlns:a16="http://schemas.microsoft.com/office/drawing/2014/main" id="{749AA60A-BD5D-4647-AE8A-DF411C654BD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3F335D2B-768D-4700-A35C-F54A7BD352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6" name="Rectangle 30">
                  <a:extLst>
                    <a:ext uri="{FF2B5EF4-FFF2-40B4-BE49-F238E27FC236}">
                      <a16:creationId xmlns:a16="http://schemas.microsoft.com/office/drawing/2014/main" id="{B6F1EDEE-EDB1-4759-9339-8F60B631A3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67" name="Rectangle 30">
                  <a:extLst>
                    <a:ext uri="{FF2B5EF4-FFF2-40B4-BE49-F238E27FC236}">
                      <a16:creationId xmlns:a16="http://schemas.microsoft.com/office/drawing/2014/main" id="{305D4D3B-BD5E-44BE-BE6A-4C91845930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grpSp>
          <p:grpSp>
            <p:nvGrpSpPr>
              <p:cNvPr id="61" name="Group 60">
                <a:extLst>
                  <a:ext uri="{FF2B5EF4-FFF2-40B4-BE49-F238E27FC236}">
                    <a16:creationId xmlns:a16="http://schemas.microsoft.com/office/drawing/2014/main" id="{30748E9E-1F8D-4FB9-89D6-F5B35B5049F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62" name="Freeform: Shape 61">
                  <a:extLst>
                    <a:ext uri="{FF2B5EF4-FFF2-40B4-BE49-F238E27FC236}">
                      <a16:creationId xmlns:a16="http://schemas.microsoft.com/office/drawing/2014/main" id="{B56CFFBA-D942-451F-B4E0-133DEA264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solidFill>
                      <a:schemeClr val="tx1"/>
                    </a:solidFill>
                  </a:endParaRPr>
                </a:p>
              </p:txBody>
            </p:sp>
            <p:sp>
              <p:nvSpPr>
                <p:cNvPr id="63" name="Freeform: Shape 62">
                  <a:extLst>
                    <a:ext uri="{FF2B5EF4-FFF2-40B4-BE49-F238E27FC236}">
                      <a16:creationId xmlns:a16="http://schemas.microsoft.com/office/drawing/2014/main" id="{1B25F38B-03B2-435D-82ED-142D2AB4D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solidFill>
                      <a:schemeClr val="tx1"/>
                    </a:solidFill>
                  </a:endParaRPr>
                </a:p>
              </p:txBody>
            </p:sp>
          </p:grpSp>
        </p:grpSp>
        <p:grpSp>
          <p:nvGrpSpPr>
            <p:cNvPr id="51" name="Group 50">
              <a:extLst>
                <a:ext uri="{FF2B5EF4-FFF2-40B4-BE49-F238E27FC236}">
                  <a16:creationId xmlns:a16="http://schemas.microsoft.com/office/drawing/2014/main" id="{E1A0A593-F414-4B02-A355-AC7A50A7E08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52" name="Group 51">
                <a:extLst>
                  <a:ext uri="{FF2B5EF4-FFF2-40B4-BE49-F238E27FC236}">
                    <a16:creationId xmlns:a16="http://schemas.microsoft.com/office/drawing/2014/main" id="{1BA06E81-194E-43F2-B418-BF8101EAAE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57" name="Freeform 68">
                  <a:extLst>
                    <a:ext uri="{FF2B5EF4-FFF2-40B4-BE49-F238E27FC236}">
                      <a16:creationId xmlns:a16="http://schemas.microsoft.com/office/drawing/2014/main" id="{ABE6BF78-8FF2-4595-9072-48ACEBE20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58" name="Freeform 69">
                  <a:extLst>
                    <a:ext uri="{FF2B5EF4-FFF2-40B4-BE49-F238E27FC236}">
                      <a16:creationId xmlns:a16="http://schemas.microsoft.com/office/drawing/2014/main" id="{E182745B-1C12-49AC-97AD-501D806E9F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59" name="Line 70">
                  <a:extLst>
                    <a:ext uri="{FF2B5EF4-FFF2-40B4-BE49-F238E27FC236}">
                      <a16:creationId xmlns:a16="http://schemas.microsoft.com/office/drawing/2014/main" id="{56B38515-A1C4-46D9-AEC6-E55E1CB733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a:endParaRPr lang="en-US"/>
                </a:p>
              </p:txBody>
            </p:sp>
          </p:grpSp>
          <p:grpSp>
            <p:nvGrpSpPr>
              <p:cNvPr id="53" name="Group 52">
                <a:extLst>
                  <a:ext uri="{FF2B5EF4-FFF2-40B4-BE49-F238E27FC236}">
                    <a16:creationId xmlns:a16="http://schemas.microsoft.com/office/drawing/2014/main" id="{C9A4424F-2DA0-4E5A-9291-0A5FCE5575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54" name="Freeform 68">
                  <a:extLst>
                    <a:ext uri="{FF2B5EF4-FFF2-40B4-BE49-F238E27FC236}">
                      <a16:creationId xmlns:a16="http://schemas.microsoft.com/office/drawing/2014/main" id="{8609BA22-8E70-41AA-BACA-C9F8A789B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55" name="Freeform 69">
                  <a:extLst>
                    <a:ext uri="{FF2B5EF4-FFF2-40B4-BE49-F238E27FC236}">
                      <a16:creationId xmlns:a16="http://schemas.microsoft.com/office/drawing/2014/main" id="{C2F49FC5-EFC3-4A02-9782-EC06564A94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rtlCol="0" anchor="t" anchorCtr="0" compatLnSpc="1">
                  <a:prstTxWarp prst="textNoShape">
                    <a:avLst/>
                  </a:prstTxWarp>
                </a:bodyPr>
                <a:lstStyle/>
                <a:p>
                  <a:pPr rtl="0"/>
                  <a:endParaRPr lang="en-US"/>
                </a:p>
              </p:txBody>
            </p:sp>
            <p:sp>
              <p:nvSpPr>
                <p:cNvPr id="56" name="Line 70">
                  <a:extLst>
                    <a:ext uri="{FF2B5EF4-FFF2-40B4-BE49-F238E27FC236}">
                      <a16:creationId xmlns:a16="http://schemas.microsoft.com/office/drawing/2014/main" id="{782187F0-090B-4C65-B604-5DD33B4FF2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a:endParaRPr lang="en-US"/>
                </a:p>
              </p:txBody>
            </p:sp>
          </p:grpSp>
        </p:grpSp>
      </p:grpSp>
      <p:cxnSp>
        <p:nvCxnSpPr>
          <p:cNvPr id="91" name="Straight Connector 90">
            <a:extLst>
              <a:ext uri="{FF2B5EF4-FFF2-40B4-BE49-F238E27FC236}">
                <a16:creationId xmlns:a16="http://schemas.microsoft.com/office/drawing/2014/main" id="{A3805DED-0C97-4EF7-B1E1-0E016E053719}"/>
              </a:ext>
              <a:ext uri="{C183D7F6-B498-43B3-948B-1728B52AA6E4}">
                <adec:decorative xmlns:adec="http://schemas.microsoft.com/office/drawing/2017/decorative" val="1"/>
              </a:ext>
            </a:extLst>
          </p:cNvPr>
          <p:cNvCxnSpPr>
            <a:cxnSpLocks/>
          </p:cNvCxnSpPr>
          <p:nvPr userDrawn="1">
            <p:extLst>
              <p:ext uri="{386F3935-93C4-4BCD-93E2-E3B085C9AB24}">
                <p16:designElem xmlns:p16="http://schemas.microsoft.com/office/powerpoint/2015/main" val="1"/>
              </p:ext>
            </p:extLst>
          </p:nvPr>
        </p:nvCxnSpPr>
        <p:spPr>
          <a:xfrm>
            <a:off x="5826000"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9438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27B3DA-D98F-1B43-FA2E-80B6A641569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2DB7CA-2AD6-E850-CFCC-9D549FD97E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AACA77-E18A-4B4B-BE50-8F3428C1B8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pPr rtl="0"/>
            <a:r>
              <a:rPr lang="en-GB" noProof="0"/>
              <a:t>20XX</a:t>
            </a:r>
          </a:p>
        </p:txBody>
      </p:sp>
      <p:sp>
        <p:nvSpPr>
          <p:cNvPr id="5" name="Footer Placeholder 4">
            <a:extLst>
              <a:ext uri="{FF2B5EF4-FFF2-40B4-BE49-F238E27FC236}">
                <a16:creationId xmlns:a16="http://schemas.microsoft.com/office/drawing/2014/main" id="{25A77AF3-A879-6237-2DC9-90CC0F5B1DC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pPr rtl="0"/>
            <a:endParaRPr lang="en-GB" noProof="0"/>
          </a:p>
        </p:txBody>
      </p:sp>
      <p:sp>
        <p:nvSpPr>
          <p:cNvPr id="6" name="Slide Number Placeholder 5">
            <a:extLst>
              <a:ext uri="{FF2B5EF4-FFF2-40B4-BE49-F238E27FC236}">
                <a16:creationId xmlns:a16="http://schemas.microsoft.com/office/drawing/2014/main" id="{63EE5AD3-48D2-F697-372B-BE518C74AD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pPr rtl="0"/>
            <a:fld id="{294A09A9-5501-47C1-A89A-A340965A2BE2}" type="slidenum">
              <a:rPr lang="en-GB" noProof="0" smtClean="0"/>
              <a:t>‹#›</a:t>
            </a:fld>
            <a:endParaRPr lang="en-GB" noProof="0"/>
          </a:p>
        </p:txBody>
      </p:sp>
    </p:spTree>
    <p:extLst>
      <p:ext uri="{BB962C8B-B14F-4D97-AF65-F5344CB8AC3E}">
        <p14:creationId xmlns:p14="http://schemas.microsoft.com/office/powerpoint/2010/main" val="1392379790"/>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72" r:id="rId13"/>
    <p:sldLayoutId id="2147483675" r:id="rId14"/>
    <p:sldLayoutId id="214748367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google.com/goto?url=CAESlAEB6zswFTzsijM3r-ev7bx21Kw30j9_fhQST7SUZVtr2gwudPvsbO5nMGz96kGRXmlMhS2DzbtGv51aqD6KratJ0iQV3qpZlqMqGZ5jqpsLud2nSOWeaz7cxVGUYQzAfrX7TStNXlo9B4kKcN3tmmjJPNhR5qRBCFo3Q7QreQZj_EKEVGApn5pYsUvO35dE5OK7uce1"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s://www.google.com/goto?url=CAESewHrOzAVxeMfUWQzliI0KJhD33mRIsMc_1_b5I4wCPvDsEr_RsBHZpH4pwWX93YnymMra2mA2d2vgA7w20dGZm2drAGU7H8nUbnuJOWGWtjNeH3nB-0XSrihfauIGPOCnj2bY4F6Yyv7ymesF_RIhpw9-a8YenMUOUx-PQ"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title"/>
          </p:nvPr>
        </p:nvSpPr>
        <p:spPr>
          <a:xfrm>
            <a:off x="989400" y="563402"/>
            <a:ext cx="4075200" cy="3516229"/>
          </a:xfrm>
        </p:spPr>
        <p:txBody>
          <a:bodyPr rtlCol="0" anchor="b">
            <a:noAutofit/>
          </a:bodyPr>
          <a:lstStyle/>
          <a:p>
            <a:pPr>
              <a:lnSpc>
                <a:spcPct val="90000"/>
              </a:lnSpc>
            </a:pPr>
            <a:br>
              <a:rPr lang="en-GB" sz="4400"/>
            </a:br>
            <a:r>
              <a:rPr lang="en-GB" sz="4400"/>
              <a:t>THEORIES AND </a:t>
            </a:r>
            <a:br>
              <a:rPr lang="en-GB" sz="4400"/>
            </a:br>
            <a:r>
              <a:rPr lang="en-GB" sz="4400"/>
              <a:t>IDEAL VICTIM</a:t>
            </a:r>
            <a:br>
              <a:rPr lang="en-GB" sz="4400"/>
            </a:br>
            <a:r>
              <a:rPr lang="en-GB" sz="4400"/>
              <a:t>BMLC5014</a:t>
            </a:r>
            <a:br>
              <a:rPr lang="en-GB" sz="4400"/>
            </a:br>
            <a:r>
              <a:rPr lang="en-GB" sz="4400"/>
              <a:t>WEEK- 3</a:t>
            </a:r>
          </a:p>
        </p:txBody>
      </p:sp>
      <p:sp>
        <p:nvSpPr>
          <p:cNvPr id="3" name="Subtitle 2">
            <a:extLst>
              <a:ext uri="{FF2B5EF4-FFF2-40B4-BE49-F238E27FC236}">
                <a16:creationId xmlns:a16="http://schemas.microsoft.com/office/drawing/2014/main" id="{A068D447-28D3-4F5F-B2DC-FD67E9015868}"/>
              </a:ext>
            </a:extLst>
          </p:cNvPr>
          <p:cNvSpPr>
            <a:spLocks noGrp="1"/>
          </p:cNvSpPr>
          <p:nvPr>
            <p:ph type="subTitle" idx="1"/>
          </p:nvPr>
        </p:nvSpPr>
        <p:spPr>
          <a:xfrm>
            <a:off x="989999" y="4248000"/>
            <a:ext cx="4294447" cy="1520975"/>
          </a:xfrm>
        </p:spPr>
        <p:txBody>
          <a:bodyPr rtlCol="0">
            <a:normAutofit/>
          </a:bodyPr>
          <a:lstStyle/>
          <a:p>
            <a:pPr rtl="0"/>
            <a:r>
              <a:rPr lang="en-GB" dirty="0"/>
              <a:t>Nerys Musgrove</a:t>
            </a:r>
          </a:p>
          <a:p>
            <a:pPr rtl="0"/>
            <a:r>
              <a:rPr lang="en-GB" dirty="0"/>
              <a:t>n.musgrove@uwtsd.ac.uk</a:t>
            </a:r>
          </a:p>
        </p:txBody>
      </p:sp>
      <p:pic>
        <p:nvPicPr>
          <p:cNvPr id="1028" name="Picture 4" descr="Word LIFE. Wooden small cubes with letters isolated on black | Colourbox">
            <a:extLst>
              <a:ext uri="{FF2B5EF4-FFF2-40B4-BE49-F238E27FC236}">
                <a16:creationId xmlns:a16="http://schemas.microsoft.com/office/drawing/2014/main" id="{49BEDF22-C04B-F5F1-9524-4851569FAD56}"/>
              </a:ext>
            </a:extLst>
          </p:cNvPr>
          <p:cNvPicPr>
            <a:picLocks noGrp="1" noChangeAspect="1" noChangeArrowheads="1"/>
          </p:cNvPicPr>
          <p:nvPr>
            <p:ph type="pic" sz="quarter" idx="13"/>
          </p:nvPr>
        </p:nvPicPr>
        <p:blipFill>
          <a:blip r:embed="rId3">
            <a:extLst>
              <a:ext uri="{28A0092B-C50C-407E-A947-70E740481C1C}">
                <a14:useLocalDpi xmlns:a14="http://schemas.microsoft.com/office/drawing/2010/main" val="0"/>
              </a:ext>
            </a:extLst>
          </a:blip>
          <a:srcRect t="9264" b="9264"/>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An Overview of the Leading Theories of Consciousness | Psychology Today  United Kingdom">
            <a:extLst>
              <a:ext uri="{FF2B5EF4-FFF2-40B4-BE49-F238E27FC236}">
                <a16:creationId xmlns:a16="http://schemas.microsoft.com/office/drawing/2014/main" id="{7A776F14-F458-4A68-5840-6E5614923E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560" r="3" b="3"/>
          <a:stretch>
            <a:fillRect/>
          </a:stretch>
        </p:blipFill>
        <p:spPr bwMode="auto">
          <a:xfrm>
            <a:off x="6654800" y="563563"/>
            <a:ext cx="4995863" cy="2706687"/>
          </a:xfrm>
          <a:prstGeom prst="rect">
            <a:avLst/>
          </a:prstGeom>
          <a:solidFill>
            <a:srgbClr val="FFFFFF"/>
          </a:solidFill>
        </p:spPr>
      </p:pic>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6475D8-75B8-0C1A-1E44-88ED10685CF5}"/>
              </a:ext>
            </a:extLst>
          </p:cNvPr>
          <p:cNvSpPr>
            <a:spLocks noGrp="1"/>
          </p:cNvSpPr>
          <p:nvPr>
            <p:ph type="title"/>
          </p:nvPr>
        </p:nvSpPr>
        <p:spPr>
          <a:xfrm>
            <a:off x="640080" y="325369"/>
            <a:ext cx="4368602" cy="1956841"/>
          </a:xfrm>
        </p:spPr>
        <p:txBody>
          <a:bodyPr anchor="b">
            <a:normAutofit/>
          </a:bodyPr>
          <a:lstStyle/>
          <a:p>
            <a:r>
              <a:rPr lang="en-GB" sz="5400" dirty="0"/>
              <a:t>Nils Christie</a:t>
            </a:r>
          </a:p>
        </p:txBody>
      </p:sp>
      <p:sp>
        <p:nvSpPr>
          <p:cNvPr id="1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a:extLst>
              <a:ext uri="{FF2B5EF4-FFF2-40B4-BE49-F238E27FC236}">
                <a16:creationId xmlns:a16="http://schemas.microsoft.com/office/drawing/2014/main" id="{64313772-C16B-B9BF-781E-3C1D50F9DD98}"/>
              </a:ext>
            </a:extLst>
          </p:cNvPr>
          <p:cNvSpPr>
            <a:spLocks noGrp="1"/>
          </p:cNvSpPr>
          <p:nvPr>
            <p:ph idx="1"/>
          </p:nvPr>
        </p:nvSpPr>
        <p:spPr>
          <a:xfrm>
            <a:off x="640080" y="2872899"/>
            <a:ext cx="4243589" cy="3320668"/>
          </a:xfrm>
        </p:spPr>
        <p:txBody>
          <a:bodyPr>
            <a:normAutofit lnSpcReduction="10000"/>
          </a:bodyPr>
          <a:lstStyle/>
          <a:p>
            <a:r>
              <a:rPr lang="en-US" sz="2200" dirty="0"/>
              <a:t>A Norwegian Sociologist and Criminologist.</a:t>
            </a:r>
          </a:p>
          <a:p>
            <a:r>
              <a:rPr lang="en-US" sz="2200" dirty="0"/>
              <a:t>He pioneered the ‘ideal victim’ theory in 1986 where he describes </a:t>
            </a:r>
            <a:r>
              <a:rPr lang="en-GB" sz="2200" dirty="0"/>
              <a:t>a socially constructed status where certain people who experience crime are most readily granted complete and legitimate sympathy and support from society and the media</a:t>
            </a:r>
            <a:endParaRPr lang="en-US" sz="2200" dirty="0"/>
          </a:p>
        </p:txBody>
      </p:sp>
      <p:pic>
        <p:nvPicPr>
          <p:cNvPr id="5" name="Content Placeholder 4">
            <a:extLst>
              <a:ext uri="{FF2B5EF4-FFF2-40B4-BE49-F238E27FC236}">
                <a16:creationId xmlns:a16="http://schemas.microsoft.com/office/drawing/2014/main" id="{1E2D515D-F0D4-671F-5F0D-F15584EDE419}"/>
              </a:ext>
            </a:extLst>
          </p:cNvPr>
          <p:cNvPicPr>
            <a:picLocks noChangeAspect="1"/>
          </p:cNvPicPr>
          <p:nvPr/>
        </p:nvPicPr>
        <p:blipFill>
          <a:blip r:embed="rId2"/>
          <a:srcRect t="52"/>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833892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45D60-6234-44D6-DA6C-CE9220CD3C90}"/>
              </a:ext>
            </a:extLst>
          </p:cNvPr>
          <p:cNvSpPr>
            <a:spLocks noGrp="1"/>
          </p:cNvSpPr>
          <p:nvPr>
            <p:ph type="title"/>
          </p:nvPr>
        </p:nvSpPr>
        <p:spPr/>
        <p:txBody>
          <a:bodyPr/>
          <a:lstStyle/>
          <a:p>
            <a:r>
              <a:rPr lang="en-GB" dirty="0"/>
              <a:t>‘Ideal Victim’ Theory</a:t>
            </a:r>
          </a:p>
        </p:txBody>
      </p:sp>
      <p:sp>
        <p:nvSpPr>
          <p:cNvPr id="3" name="Content Placeholder 2">
            <a:extLst>
              <a:ext uri="{FF2B5EF4-FFF2-40B4-BE49-F238E27FC236}">
                <a16:creationId xmlns:a16="http://schemas.microsoft.com/office/drawing/2014/main" id="{243DE7B3-D161-AADC-FFCE-C2A5EC4B1223}"/>
              </a:ext>
            </a:extLst>
          </p:cNvPr>
          <p:cNvSpPr>
            <a:spLocks noGrp="1"/>
          </p:cNvSpPr>
          <p:nvPr>
            <p:ph idx="1"/>
          </p:nvPr>
        </p:nvSpPr>
        <p:spPr/>
        <p:txBody>
          <a:bodyPr/>
          <a:lstStyle/>
          <a:p>
            <a:pPr marL="0" indent="0">
              <a:buNone/>
            </a:pPr>
            <a:r>
              <a:rPr lang="en-GB" b="1" dirty="0"/>
              <a:t>Core Definition</a:t>
            </a:r>
          </a:p>
          <a:p>
            <a:pPr marL="0" indent="0">
              <a:buNone/>
            </a:pPr>
            <a:endParaRPr lang="en-GB" b="1" dirty="0"/>
          </a:p>
          <a:p>
            <a:pPr lvl="0"/>
            <a:r>
              <a:rPr lang="en-GB" b="1" dirty="0"/>
              <a:t>Legitimate Status:</a:t>
            </a:r>
            <a:r>
              <a:rPr lang="en-GB" dirty="0"/>
              <a:t> An </a:t>
            </a:r>
            <a:r>
              <a:rPr lang="en-GB" dirty="0">
                <a:hlinkClick r:id="rId2"/>
              </a:rPr>
              <a:t>Ideal Victim</a:t>
            </a:r>
            <a:r>
              <a:rPr lang="en-GB" dirty="0"/>
              <a:t> is a person or group who easily receives full social and legal recognition as a true victim.</a:t>
            </a:r>
          </a:p>
          <a:p>
            <a:pPr marL="0" lvl="0" indent="0">
              <a:buNone/>
            </a:pPr>
            <a:endParaRPr lang="en-GB" dirty="0"/>
          </a:p>
          <a:p>
            <a:pPr lvl="0"/>
            <a:r>
              <a:rPr lang="en-GB" b="1" dirty="0"/>
              <a:t>Social Construct:</a:t>
            </a:r>
            <a:r>
              <a:rPr lang="en-GB" dirty="0"/>
              <a:t> Victimhood is not just about the event itself, but how society perceives the morality and vulnerability of the person involved.</a:t>
            </a:r>
          </a:p>
          <a:p>
            <a:endParaRPr lang="en-GB" dirty="0"/>
          </a:p>
        </p:txBody>
      </p:sp>
    </p:spTree>
    <p:extLst>
      <p:ext uri="{BB962C8B-B14F-4D97-AF65-F5344CB8AC3E}">
        <p14:creationId xmlns:p14="http://schemas.microsoft.com/office/powerpoint/2010/main" val="1302085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16FCB-FBD8-DE82-9146-B789CB8C1BF4}"/>
              </a:ext>
            </a:extLst>
          </p:cNvPr>
          <p:cNvSpPr>
            <a:spLocks noGrp="1"/>
          </p:cNvSpPr>
          <p:nvPr>
            <p:ph type="title"/>
          </p:nvPr>
        </p:nvSpPr>
        <p:spPr/>
        <p:txBody>
          <a:bodyPr/>
          <a:lstStyle/>
          <a:p>
            <a:r>
              <a:rPr lang="en-GB" dirty="0"/>
              <a:t>‘Ideal Victim’ Theory</a:t>
            </a:r>
          </a:p>
        </p:txBody>
      </p:sp>
      <p:sp>
        <p:nvSpPr>
          <p:cNvPr id="3" name="Content Placeholder 2">
            <a:extLst>
              <a:ext uri="{FF2B5EF4-FFF2-40B4-BE49-F238E27FC236}">
                <a16:creationId xmlns:a16="http://schemas.microsoft.com/office/drawing/2014/main" id="{8C9A8887-0773-7FC1-1A99-335D53161FEC}"/>
              </a:ext>
            </a:extLst>
          </p:cNvPr>
          <p:cNvSpPr>
            <a:spLocks noGrp="1"/>
          </p:cNvSpPr>
          <p:nvPr>
            <p:ph idx="1"/>
          </p:nvPr>
        </p:nvSpPr>
        <p:spPr/>
        <p:txBody>
          <a:bodyPr>
            <a:normAutofit fontScale="92500" lnSpcReduction="20000"/>
          </a:bodyPr>
          <a:lstStyle/>
          <a:p>
            <a:pPr marL="0" indent="0">
              <a:buNone/>
            </a:pPr>
            <a:r>
              <a:rPr lang="en-GB" b="1" dirty="0"/>
              <a:t>Five Key Characteristics</a:t>
            </a:r>
            <a:endParaRPr lang="en-GB" dirty="0"/>
          </a:p>
          <a:p>
            <a:pPr lvl="0"/>
            <a:r>
              <a:rPr lang="en-GB" b="1" dirty="0"/>
              <a:t>The Victim is Weak:</a:t>
            </a:r>
            <a:r>
              <a:rPr lang="en-GB" dirty="0"/>
              <a:t> The person is physically, socially, or age-wise vulnerable, such as being very young, elderly, or sick.</a:t>
            </a:r>
          </a:p>
          <a:p>
            <a:pPr lvl="0"/>
            <a:r>
              <a:rPr lang="en-GB" b="1" dirty="0"/>
              <a:t>Carrying Out a Respectable Project:</a:t>
            </a:r>
            <a:r>
              <a:rPr lang="en-GB" dirty="0"/>
              <a:t> The victim was doing something normal, moral, and approved by society (like going to school or work) when the crime occurred. </a:t>
            </a:r>
          </a:p>
          <a:p>
            <a:pPr lvl="0"/>
            <a:r>
              <a:rPr lang="en-GB" b="1" dirty="0"/>
              <a:t>Blameless Location:</a:t>
            </a:r>
            <a:r>
              <a:rPr lang="en-GB" dirty="0"/>
              <a:t> The victim was in a place where they could not be blamed or accused of asking for trouble. </a:t>
            </a:r>
          </a:p>
          <a:p>
            <a:pPr lvl="0"/>
            <a:r>
              <a:rPr lang="en-GB" b="1" dirty="0"/>
              <a:t>The Offender is "Big and Bad":</a:t>
            </a:r>
            <a:r>
              <a:rPr lang="en-GB" dirty="0"/>
              <a:t> The perpetrator is seen as dangerous, menacing, or alien to normal society. </a:t>
            </a:r>
          </a:p>
          <a:p>
            <a:pPr lvl="0"/>
            <a:r>
              <a:rPr lang="en-GB" b="1" dirty="0"/>
              <a:t>The Offender is Unknown:</a:t>
            </a:r>
            <a:r>
              <a:rPr lang="en-GB" dirty="0"/>
              <a:t> The attacker has no personal or prior relationship to the victim, ensuring a clear division between good and bad.</a:t>
            </a:r>
          </a:p>
          <a:p>
            <a:endParaRPr lang="en-GB" dirty="0"/>
          </a:p>
        </p:txBody>
      </p:sp>
    </p:spTree>
    <p:extLst>
      <p:ext uri="{BB962C8B-B14F-4D97-AF65-F5344CB8AC3E}">
        <p14:creationId xmlns:p14="http://schemas.microsoft.com/office/powerpoint/2010/main" val="37640163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A3C01-2F46-FF5E-578B-95AFFE48AC2D}"/>
              </a:ext>
            </a:extLst>
          </p:cNvPr>
          <p:cNvSpPr>
            <a:spLocks noGrp="1"/>
          </p:cNvSpPr>
          <p:nvPr>
            <p:ph type="title"/>
          </p:nvPr>
        </p:nvSpPr>
        <p:spPr/>
        <p:txBody>
          <a:bodyPr/>
          <a:lstStyle/>
          <a:p>
            <a:r>
              <a:rPr lang="en-GB" dirty="0"/>
              <a:t>‘Ideal Victim’ Theory</a:t>
            </a:r>
          </a:p>
        </p:txBody>
      </p:sp>
      <p:sp>
        <p:nvSpPr>
          <p:cNvPr id="3" name="Content Placeholder 2">
            <a:extLst>
              <a:ext uri="{FF2B5EF4-FFF2-40B4-BE49-F238E27FC236}">
                <a16:creationId xmlns:a16="http://schemas.microsoft.com/office/drawing/2014/main" id="{E325308C-3110-B49D-134C-2493040A6E2A}"/>
              </a:ext>
            </a:extLst>
          </p:cNvPr>
          <p:cNvSpPr>
            <a:spLocks noGrp="1"/>
          </p:cNvSpPr>
          <p:nvPr>
            <p:ph idx="1"/>
          </p:nvPr>
        </p:nvSpPr>
        <p:spPr/>
        <p:txBody>
          <a:bodyPr/>
          <a:lstStyle/>
          <a:p>
            <a:pPr marL="0" indent="0">
              <a:buNone/>
            </a:pPr>
            <a:r>
              <a:rPr lang="en-GB" b="1" dirty="0"/>
              <a:t>Impact and the Hierarchy of Victimhood</a:t>
            </a:r>
          </a:p>
          <a:p>
            <a:pPr lvl="0"/>
            <a:r>
              <a:rPr lang="en-GB" b="1" dirty="0"/>
              <a:t>Undeserving Victims:</a:t>
            </a:r>
            <a:r>
              <a:rPr lang="en-GB" dirty="0"/>
              <a:t> When victims do not match these traits (such as individuals involved in drug use or gang activity), society often blames them, creating a hierarchy where they receive less empathy. </a:t>
            </a:r>
          </a:p>
          <a:p>
            <a:pPr lvl="0"/>
            <a:r>
              <a:rPr lang="en-GB" b="1" dirty="0"/>
              <a:t>Role of the Media:</a:t>
            </a:r>
            <a:r>
              <a:rPr lang="en-GB" dirty="0"/>
              <a:t> News outlets and storytelling amplify cases matching the ideal victim criteria because they evoke strong emotional reactions from the public.</a:t>
            </a:r>
          </a:p>
          <a:p>
            <a:endParaRPr lang="en-GB" dirty="0"/>
          </a:p>
        </p:txBody>
      </p:sp>
    </p:spTree>
    <p:extLst>
      <p:ext uri="{BB962C8B-B14F-4D97-AF65-F5344CB8AC3E}">
        <p14:creationId xmlns:p14="http://schemas.microsoft.com/office/powerpoint/2010/main" val="164360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921D9-30EB-042B-90DB-27385D574DDB}"/>
              </a:ext>
            </a:extLst>
          </p:cNvPr>
          <p:cNvSpPr>
            <a:spLocks noGrp="1"/>
          </p:cNvSpPr>
          <p:nvPr>
            <p:ph type="title"/>
          </p:nvPr>
        </p:nvSpPr>
        <p:spPr/>
        <p:txBody>
          <a:bodyPr/>
          <a:lstStyle/>
          <a:p>
            <a:r>
              <a:rPr lang="en-GB" dirty="0"/>
              <a:t>Class Task</a:t>
            </a:r>
          </a:p>
        </p:txBody>
      </p:sp>
      <p:sp>
        <p:nvSpPr>
          <p:cNvPr id="3" name="Content Placeholder 2">
            <a:extLst>
              <a:ext uri="{FF2B5EF4-FFF2-40B4-BE49-F238E27FC236}">
                <a16:creationId xmlns:a16="http://schemas.microsoft.com/office/drawing/2014/main" id="{072229BC-5385-156D-80D4-59417A8CDEA5}"/>
              </a:ext>
            </a:extLst>
          </p:cNvPr>
          <p:cNvSpPr>
            <a:spLocks noGrp="1"/>
          </p:cNvSpPr>
          <p:nvPr>
            <p:ph idx="1"/>
          </p:nvPr>
        </p:nvSpPr>
        <p:spPr/>
        <p:txBody>
          <a:bodyPr>
            <a:normAutofit/>
          </a:bodyPr>
          <a:lstStyle/>
          <a:p>
            <a:r>
              <a:rPr lang="en-GB" sz="4000" dirty="0"/>
              <a:t>In groups look for real cases that validate and challenge the ‘ideal victim’ theory. Also consider whether the media played a part in the cases you are looking at. </a:t>
            </a:r>
          </a:p>
        </p:txBody>
      </p:sp>
    </p:spTree>
    <p:extLst>
      <p:ext uri="{BB962C8B-B14F-4D97-AF65-F5344CB8AC3E}">
        <p14:creationId xmlns:p14="http://schemas.microsoft.com/office/powerpoint/2010/main" val="212495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99A28DDD-32AA-2ABD-32B7-76884E4875DB}"/>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4100" kern="1200">
                <a:solidFill>
                  <a:schemeClr val="tx1"/>
                </a:solidFill>
                <a:latin typeface="+mj-lt"/>
                <a:ea typeface="+mj-ea"/>
                <a:cs typeface="+mj-cs"/>
              </a:rPr>
              <a:t>From this theory alone, can you identify any barriers to reporting for some victims?</a:t>
            </a:r>
          </a:p>
        </p:txBody>
      </p:sp>
      <p:sp>
        <p:nvSpPr>
          <p:cNvPr id="2057"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4 General Types of Barriers | Changing ...">
            <a:extLst>
              <a:ext uri="{FF2B5EF4-FFF2-40B4-BE49-F238E27FC236}">
                <a16:creationId xmlns:a16="http://schemas.microsoft.com/office/drawing/2014/main" id="{A4DB3920-5EE0-1A98-F48A-9AC83E79F4B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032761" y="640080"/>
            <a:ext cx="6457686" cy="5550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72564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B131F-6CFD-846E-C605-C86FF287A8C5}"/>
              </a:ext>
            </a:extLst>
          </p:cNvPr>
          <p:cNvSpPr>
            <a:spLocks noGrp="1"/>
          </p:cNvSpPr>
          <p:nvPr>
            <p:ph type="title"/>
          </p:nvPr>
        </p:nvSpPr>
        <p:spPr/>
        <p:txBody>
          <a:bodyPr/>
          <a:lstStyle/>
          <a:p>
            <a:r>
              <a:rPr lang="en-GB"/>
              <a:t>Why does is matter?</a:t>
            </a:r>
          </a:p>
        </p:txBody>
      </p:sp>
      <p:sp>
        <p:nvSpPr>
          <p:cNvPr id="3" name="Content Placeholder 2">
            <a:extLst>
              <a:ext uri="{FF2B5EF4-FFF2-40B4-BE49-F238E27FC236}">
                <a16:creationId xmlns:a16="http://schemas.microsoft.com/office/drawing/2014/main" id="{BB6A9FE6-0390-B375-9B99-A4487D47B5EC}"/>
              </a:ext>
            </a:extLst>
          </p:cNvPr>
          <p:cNvSpPr>
            <a:spLocks noGrp="1"/>
          </p:cNvSpPr>
          <p:nvPr>
            <p:ph idx="1"/>
          </p:nvPr>
        </p:nvSpPr>
        <p:spPr>
          <a:xfrm>
            <a:off x="989400" y="1685925"/>
            <a:ext cx="10389800" cy="4930775"/>
          </a:xfrm>
        </p:spPr>
        <p:txBody>
          <a:bodyPr vert="horz" lIns="91440" tIns="45720" rIns="91440" bIns="45720" rtlCol="0" anchor="t">
            <a:normAutofit fontScale="92500"/>
          </a:bodyPr>
          <a:lstStyle/>
          <a:p>
            <a:pPr marL="359410" indent="-359410"/>
            <a:r>
              <a:rPr lang="en-GB" dirty="0">
                <a:solidFill>
                  <a:schemeClr val="tx1"/>
                </a:solidFill>
              </a:rPr>
              <a:t>A victim is a victim regardless of who they are, what their background is or how they look </a:t>
            </a:r>
          </a:p>
          <a:p>
            <a:pPr marL="359410" indent="-359410"/>
            <a:r>
              <a:rPr lang="en-GB" dirty="0">
                <a:solidFill>
                  <a:schemeClr val="tx1"/>
                </a:solidFill>
              </a:rPr>
              <a:t>There is no specific characteristic that can pinpoint an actual victim</a:t>
            </a:r>
          </a:p>
          <a:p>
            <a:pPr marL="359410" indent="-359410"/>
            <a:r>
              <a:rPr lang="en-GB" dirty="0">
                <a:solidFill>
                  <a:schemeClr val="tx1"/>
                </a:solidFill>
              </a:rPr>
              <a:t>Humans are naturally judgemental - Can impact on recognising victims </a:t>
            </a:r>
          </a:p>
          <a:p>
            <a:pPr marL="359410" indent="-359410"/>
            <a:r>
              <a:rPr lang="en-GB" dirty="0">
                <a:solidFill>
                  <a:schemeClr val="tx1"/>
                </a:solidFill>
              </a:rPr>
              <a:t>Impact on how they are treated by both society and CJS</a:t>
            </a:r>
          </a:p>
          <a:p>
            <a:pPr marL="359410" indent="-359410"/>
            <a:r>
              <a:rPr lang="en-GB" dirty="0">
                <a:solidFill>
                  <a:schemeClr val="tx1"/>
                </a:solidFill>
              </a:rPr>
              <a:t>Can lead to victims being unsupported, not believed and or </a:t>
            </a:r>
            <a:r>
              <a:rPr lang="en-GB" dirty="0" err="1">
                <a:solidFill>
                  <a:schemeClr val="tx1"/>
                </a:solidFill>
              </a:rPr>
              <a:t>revictimised</a:t>
            </a:r>
            <a:r>
              <a:rPr lang="en-GB" dirty="0">
                <a:solidFill>
                  <a:schemeClr val="tx1"/>
                </a:solidFill>
              </a:rPr>
              <a:t>. </a:t>
            </a:r>
          </a:p>
          <a:p>
            <a:pPr marL="359410" indent="-359410"/>
            <a:endParaRPr lang="en-GB" dirty="0">
              <a:solidFill>
                <a:schemeClr val="tx1"/>
              </a:solidFill>
            </a:endParaRPr>
          </a:p>
          <a:p>
            <a:pPr marL="0" indent="0">
              <a:buNone/>
            </a:pPr>
            <a:r>
              <a:rPr lang="en-GB" dirty="0">
                <a:solidFill>
                  <a:schemeClr val="tx1"/>
                </a:solidFill>
              </a:rPr>
              <a:t>which is why we need to understand victimology and the concept of an ideal victim </a:t>
            </a:r>
          </a:p>
          <a:p>
            <a:pPr marL="359410" indent="-359410"/>
            <a:endParaRPr lang="en-GB" dirty="0">
              <a:solidFill>
                <a:srgbClr val="000000">
                  <a:alpha val="60000"/>
                </a:srgbClr>
              </a:solidFill>
            </a:endParaRPr>
          </a:p>
          <a:p>
            <a:pPr marL="359410" indent="-359410"/>
            <a:endParaRPr lang="en-GB" dirty="0">
              <a:solidFill>
                <a:srgbClr val="000000">
                  <a:alpha val="60000"/>
                </a:srgbClr>
              </a:solidFill>
            </a:endParaRPr>
          </a:p>
        </p:txBody>
      </p:sp>
    </p:spTree>
    <p:extLst>
      <p:ext uri="{BB962C8B-B14F-4D97-AF65-F5344CB8AC3E}">
        <p14:creationId xmlns:p14="http://schemas.microsoft.com/office/powerpoint/2010/main" val="37217166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Freeform: Shape 23">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3" name="Freeform: Shape 22">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C9DE257-AA2B-6B21-061F-49906AC99B6E}"/>
              </a:ext>
            </a:extLst>
          </p:cNvPr>
          <p:cNvSpPr>
            <a:spLocks noGrp="1"/>
          </p:cNvSpPr>
          <p:nvPr>
            <p:ph type="title"/>
          </p:nvPr>
        </p:nvSpPr>
        <p:spPr>
          <a:xfrm>
            <a:off x="621792" y="1161288"/>
            <a:ext cx="3602736" cy="4526280"/>
          </a:xfrm>
        </p:spPr>
        <p:txBody>
          <a:bodyPr>
            <a:normAutofit/>
          </a:bodyPr>
          <a:lstStyle/>
          <a:p>
            <a:r>
              <a:rPr lang="en-GB" sz="4000"/>
              <a:t>Why do we make assumptions and create stereotypes?</a:t>
            </a:r>
          </a:p>
        </p:txBody>
      </p:sp>
      <p:sp>
        <p:nvSpPr>
          <p:cNvPr id="25" name="Rectangle 2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Content Placeholder 4">
            <a:extLst>
              <a:ext uri="{FF2B5EF4-FFF2-40B4-BE49-F238E27FC236}">
                <a16:creationId xmlns:a16="http://schemas.microsoft.com/office/drawing/2014/main" id="{98A4641B-8F65-7C59-513B-3AB85B2BFC21}"/>
              </a:ext>
            </a:extLst>
          </p:cNvPr>
          <p:cNvSpPr>
            <a:spLocks noGrp="1"/>
          </p:cNvSpPr>
          <p:nvPr>
            <p:ph idx="1"/>
          </p:nvPr>
        </p:nvSpPr>
        <p:spPr>
          <a:xfrm>
            <a:off x="4846319" y="336884"/>
            <a:ext cx="6944628" cy="6320590"/>
          </a:xfrm>
        </p:spPr>
        <p:txBody>
          <a:bodyPr anchor="ctr">
            <a:normAutofit/>
          </a:bodyPr>
          <a:lstStyle/>
          <a:p>
            <a:pPr marL="0" indent="0">
              <a:buNone/>
            </a:pPr>
            <a:r>
              <a:rPr lang="en-GB"/>
              <a:t>Basically….</a:t>
            </a:r>
          </a:p>
          <a:p>
            <a:r>
              <a:rPr lang="en-GB"/>
              <a:t>From the moment we are born our brains are bombarded with information 24/7 and to cope, our minds compartmentalise aspects </a:t>
            </a:r>
          </a:p>
          <a:p>
            <a:r>
              <a:rPr lang="en-GB"/>
              <a:t>To conserve mental capacity, the brain creates shortcuts to retrieve certain information at a moments notice to ‘survive’ the environment and or to anticipate what comes next</a:t>
            </a:r>
          </a:p>
          <a:p>
            <a:r>
              <a:rPr lang="en-GB"/>
              <a:t>The brain uses its senses and previous experiences and social norms to create these shortcuts to make snap decisions, and in turn assumptions</a:t>
            </a:r>
          </a:p>
        </p:txBody>
      </p:sp>
    </p:spTree>
    <p:extLst>
      <p:ext uri="{BB962C8B-B14F-4D97-AF65-F5344CB8AC3E}">
        <p14:creationId xmlns:p14="http://schemas.microsoft.com/office/powerpoint/2010/main" val="2915329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3" name="Rectangle 1042">
            <a:extLst>
              <a:ext uri="{FF2B5EF4-FFF2-40B4-BE49-F238E27FC236}">
                <a16:creationId xmlns:a16="http://schemas.microsoft.com/office/drawing/2014/main" id="{10EB215C-7839-4CEA-AA02-B8F7755F9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5" name="Freeform: Shape 1044">
            <a:extLst>
              <a:ext uri="{FF2B5EF4-FFF2-40B4-BE49-F238E27FC236}">
                <a16:creationId xmlns:a16="http://schemas.microsoft.com/office/drawing/2014/main" id="{91011C6D-05BE-4D99-8C11-A0E478B129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0915134" cy="2251389"/>
          </a:xfrm>
          <a:custGeom>
            <a:avLst/>
            <a:gdLst>
              <a:gd name="connsiteX0" fmla="*/ 0 w 10915134"/>
              <a:gd name="connsiteY0" fmla="*/ 0 h 2251389"/>
              <a:gd name="connsiteX1" fmla="*/ 10915134 w 10915134"/>
              <a:gd name="connsiteY1" fmla="*/ 0 h 2251389"/>
              <a:gd name="connsiteX2" fmla="*/ 10882980 w 10915134"/>
              <a:gd name="connsiteY2" fmla="*/ 49990 h 2251389"/>
              <a:gd name="connsiteX3" fmla="*/ 10834795 w 10915134"/>
              <a:gd name="connsiteY3" fmla="*/ 110024 h 2251389"/>
              <a:gd name="connsiteX4" fmla="*/ 10738392 w 10915134"/>
              <a:gd name="connsiteY4" fmla="*/ 165813 h 2251389"/>
              <a:gd name="connsiteX5" fmla="*/ 10633692 w 10915134"/>
              <a:gd name="connsiteY5" fmla="*/ 209264 h 2251389"/>
              <a:gd name="connsiteX6" fmla="*/ 10586800 w 10915134"/>
              <a:gd name="connsiteY6" fmla="*/ 239716 h 2251389"/>
              <a:gd name="connsiteX7" fmla="*/ 10501658 w 10915134"/>
              <a:gd name="connsiteY7" fmla="*/ 307174 h 2251389"/>
              <a:gd name="connsiteX8" fmla="*/ 10404067 w 10915134"/>
              <a:gd name="connsiteY8" fmla="*/ 412395 h 2251389"/>
              <a:gd name="connsiteX9" fmla="*/ 10380953 w 10915134"/>
              <a:gd name="connsiteY9" fmla="*/ 472334 h 2251389"/>
              <a:gd name="connsiteX10" fmla="*/ 10341416 w 10915134"/>
              <a:gd name="connsiteY10" fmla="*/ 504774 h 2251389"/>
              <a:gd name="connsiteX11" fmla="*/ 10326329 w 10915134"/>
              <a:gd name="connsiteY11" fmla="*/ 523459 h 2251389"/>
              <a:gd name="connsiteX12" fmla="*/ 10298289 w 10915134"/>
              <a:gd name="connsiteY12" fmla="*/ 532173 h 2251389"/>
              <a:gd name="connsiteX13" fmla="*/ 10243127 w 10915134"/>
              <a:gd name="connsiteY13" fmla="*/ 540715 h 2251389"/>
              <a:gd name="connsiteX14" fmla="*/ 10141243 w 10915134"/>
              <a:gd name="connsiteY14" fmla="*/ 592343 h 2251389"/>
              <a:gd name="connsiteX15" fmla="*/ 9940352 w 10915134"/>
              <a:gd name="connsiteY15" fmla="*/ 631518 h 2251389"/>
              <a:gd name="connsiteX16" fmla="*/ 9836226 w 10915134"/>
              <a:gd name="connsiteY16" fmla="*/ 660496 h 2251389"/>
              <a:gd name="connsiteX17" fmla="*/ 9686899 w 10915134"/>
              <a:gd name="connsiteY17" fmla="*/ 683782 h 2251389"/>
              <a:gd name="connsiteX18" fmla="*/ 9578209 w 10915134"/>
              <a:gd name="connsiteY18" fmla="*/ 709781 h 2251389"/>
              <a:gd name="connsiteX19" fmla="*/ 9437298 w 10915134"/>
              <a:gd name="connsiteY19" fmla="*/ 757337 h 2251389"/>
              <a:gd name="connsiteX20" fmla="*/ 9435498 w 10915134"/>
              <a:gd name="connsiteY20" fmla="*/ 759689 h 2251389"/>
              <a:gd name="connsiteX21" fmla="*/ 9413910 w 10915134"/>
              <a:gd name="connsiteY21" fmla="*/ 764531 h 2251389"/>
              <a:gd name="connsiteX22" fmla="*/ 9361370 w 10915134"/>
              <a:gd name="connsiteY22" fmla="*/ 760593 h 2251389"/>
              <a:gd name="connsiteX23" fmla="*/ 9356626 w 10915134"/>
              <a:gd name="connsiteY23" fmla="*/ 764594 h 2251389"/>
              <a:gd name="connsiteX24" fmla="*/ 9311281 w 10915134"/>
              <a:gd name="connsiteY24" fmla="*/ 769260 h 2251389"/>
              <a:gd name="connsiteX25" fmla="*/ 9311173 w 10915134"/>
              <a:gd name="connsiteY25" fmla="*/ 771337 h 2251389"/>
              <a:gd name="connsiteX26" fmla="*/ 9300658 w 10915134"/>
              <a:gd name="connsiteY26" fmla="*/ 781452 h 2251389"/>
              <a:gd name="connsiteX27" fmla="*/ 9279376 w 10915134"/>
              <a:gd name="connsiteY27" fmla="*/ 796188 h 2251389"/>
              <a:gd name="connsiteX28" fmla="*/ 9189502 w 10915134"/>
              <a:gd name="connsiteY28" fmla="*/ 860175 h 2251389"/>
              <a:gd name="connsiteX29" fmla="*/ 9180260 w 10915134"/>
              <a:gd name="connsiteY29" fmla="*/ 862300 h 2251389"/>
              <a:gd name="connsiteX30" fmla="*/ 9180186 w 10915134"/>
              <a:gd name="connsiteY30" fmla="*/ 862799 h 2251389"/>
              <a:gd name="connsiteX31" fmla="*/ 9170652 w 10915134"/>
              <a:gd name="connsiteY31" fmla="*/ 865945 h 2251389"/>
              <a:gd name="connsiteX32" fmla="*/ 9145484 w 10915134"/>
              <a:gd name="connsiteY32" fmla="*/ 870300 h 2251389"/>
              <a:gd name="connsiteX33" fmla="*/ 9140031 w 10915134"/>
              <a:gd name="connsiteY33" fmla="*/ 874741 h 2251389"/>
              <a:gd name="connsiteX34" fmla="*/ 9138892 w 10915134"/>
              <a:gd name="connsiteY34" fmla="*/ 880860 h 2251389"/>
              <a:gd name="connsiteX35" fmla="*/ 9107257 w 10915134"/>
              <a:gd name="connsiteY35" fmla="*/ 903704 h 2251389"/>
              <a:gd name="connsiteX36" fmla="*/ 9034880 w 10915134"/>
              <a:gd name="connsiteY36" fmla="*/ 948837 h 2251389"/>
              <a:gd name="connsiteX37" fmla="*/ 8950600 w 10915134"/>
              <a:gd name="connsiteY37" fmla="*/ 994853 h 2251389"/>
              <a:gd name="connsiteX38" fmla="*/ 8753014 w 10915134"/>
              <a:gd name="connsiteY38" fmla="*/ 1118658 h 2251389"/>
              <a:gd name="connsiteX39" fmla="*/ 8581094 w 10915134"/>
              <a:gd name="connsiteY39" fmla="*/ 1153261 h 2251389"/>
              <a:gd name="connsiteX40" fmla="*/ 8498175 w 10915134"/>
              <a:gd name="connsiteY40" fmla="*/ 1187969 h 2251389"/>
              <a:gd name="connsiteX41" fmla="*/ 8448788 w 10915134"/>
              <a:gd name="connsiteY41" fmla="*/ 1206463 h 2251389"/>
              <a:gd name="connsiteX42" fmla="*/ 8367996 w 10915134"/>
              <a:gd name="connsiteY42" fmla="*/ 1232783 h 2251389"/>
              <a:gd name="connsiteX43" fmla="*/ 8367423 w 10915134"/>
              <a:gd name="connsiteY43" fmla="*/ 1238278 h 2251389"/>
              <a:gd name="connsiteX44" fmla="*/ 8359640 w 10915134"/>
              <a:gd name="connsiteY44" fmla="*/ 1246782 h 2251389"/>
              <a:gd name="connsiteX45" fmla="*/ 8346100 w 10915134"/>
              <a:gd name="connsiteY45" fmla="*/ 1266142 h 2251389"/>
              <a:gd name="connsiteX46" fmla="*/ 8318833 w 10915134"/>
              <a:gd name="connsiteY46" fmla="*/ 1292714 h 2251389"/>
              <a:gd name="connsiteX47" fmla="*/ 8317719 w 10915134"/>
              <a:gd name="connsiteY47" fmla="*/ 1291904 h 2251389"/>
              <a:gd name="connsiteX48" fmla="*/ 8307730 w 10915134"/>
              <a:gd name="connsiteY48" fmla="*/ 1293984 h 2251389"/>
              <a:gd name="connsiteX49" fmla="*/ 8240756 w 10915134"/>
              <a:gd name="connsiteY49" fmla="*/ 1301537 h 2251389"/>
              <a:gd name="connsiteX50" fmla="*/ 8216639 w 10915134"/>
              <a:gd name="connsiteY50" fmla="*/ 1327887 h 2251389"/>
              <a:gd name="connsiteX51" fmla="*/ 8211337 w 10915134"/>
              <a:gd name="connsiteY51" fmla="*/ 1332570 h 2251389"/>
              <a:gd name="connsiteX52" fmla="*/ 8211048 w 10915134"/>
              <a:gd name="connsiteY52" fmla="*/ 1332403 h 2251389"/>
              <a:gd name="connsiteX53" fmla="*/ 8205085 w 10915134"/>
              <a:gd name="connsiteY53" fmla="*/ 1336831 h 2251389"/>
              <a:gd name="connsiteX54" fmla="*/ 8137554 w 10915134"/>
              <a:gd name="connsiteY54" fmla="*/ 1342145 h 2251389"/>
              <a:gd name="connsiteX55" fmla="*/ 8054564 w 10915134"/>
              <a:gd name="connsiteY55" fmla="*/ 1367911 h 2251389"/>
              <a:gd name="connsiteX56" fmla="*/ 7973237 w 10915134"/>
              <a:gd name="connsiteY56" fmla="*/ 1397544 h 2251389"/>
              <a:gd name="connsiteX57" fmla="*/ 7944198 w 10915134"/>
              <a:gd name="connsiteY57" fmla="*/ 1410276 h 2251389"/>
              <a:gd name="connsiteX58" fmla="*/ 7890643 w 10915134"/>
              <a:gd name="connsiteY58" fmla="*/ 1424144 h 2251389"/>
              <a:gd name="connsiteX59" fmla="*/ 7864997 w 10915134"/>
              <a:gd name="connsiteY59" fmla="*/ 1425023 h 2251389"/>
              <a:gd name="connsiteX60" fmla="*/ 7864067 w 10915134"/>
              <a:gd name="connsiteY60" fmla="*/ 1426002 h 2251389"/>
              <a:gd name="connsiteX61" fmla="*/ 7861153 w 10915134"/>
              <a:gd name="connsiteY61" fmla="*/ 1423038 h 2251389"/>
              <a:gd name="connsiteX62" fmla="*/ 7844586 w 10915134"/>
              <a:gd name="connsiteY62" fmla="*/ 1429169 h 2251389"/>
              <a:gd name="connsiteX63" fmla="*/ 7840350 w 10915134"/>
              <a:gd name="connsiteY63" fmla="*/ 1432451 h 2251389"/>
              <a:gd name="connsiteX64" fmla="*/ 7833722 w 10915134"/>
              <a:gd name="connsiteY64" fmla="*/ 1435148 h 2251389"/>
              <a:gd name="connsiteX65" fmla="*/ 7833492 w 10915134"/>
              <a:gd name="connsiteY65" fmla="*/ 1434901 h 2251389"/>
              <a:gd name="connsiteX66" fmla="*/ 7827413 w 10915134"/>
              <a:gd name="connsiteY66" fmla="*/ 1438043 h 2251389"/>
              <a:gd name="connsiteX67" fmla="*/ 7798463 w 10915134"/>
              <a:gd name="connsiteY67" fmla="*/ 1457407 h 2251389"/>
              <a:gd name="connsiteX68" fmla="*/ 7759015 w 10915134"/>
              <a:gd name="connsiteY68" fmla="*/ 1458666 h 2251389"/>
              <a:gd name="connsiteX69" fmla="*/ 7752684 w 10915134"/>
              <a:gd name="connsiteY69" fmla="*/ 1444792 h 2251389"/>
              <a:gd name="connsiteX70" fmla="*/ 7747867 w 10915134"/>
              <a:gd name="connsiteY70" fmla="*/ 1447976 h 2251389"/>
              <a:gd name="connsiteX71" fmla="*/ 7738750 w 10915134"/>
              <a:gd name="connsiteY71" fmla="*/ 1456574 h 2251389"/>
              <a:gd name="connsiteX72" fmla="*/ 7735619 w 10915134"/>
              <a:gd name="connsiteY72" fmla="*/ 1456320 h 2251389"/>
              <a:gd name="connsiteX73" fmla="*/ 7705072 w 10915134"/>
              <a:gd name="connsiteY73" fmla="*/ 1465768 h 2251389"/>
              <a:gd name="connsiteX74" fmla="*/ 7696073 w 10915134"/>
              <a:gd name="connsiteY74" fmla="*/ 1462212 h 2251389"/>
              <a:gd name="connsiteX75" fmla="*/ 7692096 w 10915134"/>
              <a:gd name="connsiteY75" fmla="*/ 1462163 h 2251389"/>
              <a:gd name="connsiteX76" fmla="*/ 7674689 w 10915134"/>
              <a:gd name="connsiteY76" fmla="*/ 1477613 h 2251389"/>
              <a:gd name="connsiteX77" fmla="*/ 7665348 w 10915134"/>
              <a:gd name="connsiteY77" fmla="*/ 1483862 h 2251389"/>
              <a:gd name="connsiteX78" fmla="*/ 7606276 w 10915134"/>
              <a:gd name="connsiteY78" fmla="*/ 1538521 h 2251389"/>
              <a:gd name="connsiteX79" fmla="*/ 7504695 w 10915134"/>
              <a:gd name="connsiteY79" fmla="*/ 1566686 h 2251389"/>
              <a:gd name="connsiteX80" fmla="*/ 7401270 w 10915134"/>
              <a:gd name="connsiteY80" fmla="*/ 1597361 h 2251389"/>
              <a:gd name="connsiteX81" fmla="*/ 7320321 w 10915134"/>
              <a:gd name="connsiteY81" fmla="*/ 1619535 h 2251389"/>
              <a:gd name="connsiteX82" fmla="*/ 7149526 w 10915134"/>
              <a:gd name="connsiteY82" fmla="*/ 1743630 h 2251389"/>
              <a:gd name="connsiteX83" fmla="*/ 7105391 w 10915134"/>
              <a:gd name="connsiteY83" fmla="*/ 1752328 h 2251389"/>
              <a:gd name="connsiteX84" fmla="*/ 7071654 w 10915134"/>
              <a:gd name="connsiteY84" fmla="*/ 1785091 h 2251389"/>
              <a:gd name="connsiteX85" fmla="*/ 7054359 w 10915134"/>
              <a:gd name="connsiteY85" fmla="*/ 1782439 h 2251389"/>
              <a:gd name="connsiteX86" fmla="*/ 7051319 w 10915134"/>
              <a:gd name="connsiteY86" fmla="*/ 1781706 h 2251389"/>
              <a:gd name="connsiteX87" fmla="*/ 7040377 w 10915134"/>
              <a:gd name="connsiteY87" fmla="*/ 1784767 h 2251389"/>
              <a:gd name="connsiteX88" fmla="*/ 7035771 w 10915134"/>
              <a:gd name="connsiteY88" fmla="*/ 1778137 h 2251389"/>
              <a:gd name="connsiteX89" fmla="*/ 7018208 w 10915134"/>
              <a:gd name="connsiteY89" fmla="*/ 1777373 h 2251389"/>
              <a:gd name="connsiteX90" fmla="*/ 6998493 w 10915134"/>
              <a:gd name="connsiteY90" fmla="*/ 1785098 h 2251389"/>
              <a:gd name="connsiteX91" fmla="*/ 6928288 w 10915134"/>
              <a:gd name="connsiteY91" fmla="*/ 1811732 h 2251389"/>
              <a:gd name="connsiteX92" fmla="*/ 6917773 w 10915134"/>
              <a:gd name="connsiteY92" fmla="*/ 1820666 h 2251389"/>
              <a:gd name="connsiteX93" fmla="*/ 6881789 w 10915134"/>
              <a:gd name="connsiteY93" fmla="*/ 1828309 h 2251389"/>
              <a:gd name="connsiteX94" fmla="*/ 6879926 w 10915134"/>
              <a:gd name="connsiteY94" fmla="*/ 1830591 h 2251389"/>
              <a:gd name="connsiteX95" fmla="*/ 6845508 w 10915134"/>
              <a:gd name="connsiteY95" fmla="*/ 1841035 h 2251389"/>
              <a:gd name="connsiteX96" fmla="*/ 6786683 w 10915134"/>
              <a:gd name="connsiteY96" fmla="*/ 1868367 h 2251389"/>
              <a:gd name="connsiteX97" fmla="*/ 6773874 w 10915134"/>
              <a:gd name="connsiteY97" fmla="*/ 1863267 h 2251389"/>
              <a:gd name="connsiteX98" fmla="*/ 6771241 w 10915134"/>
              <a:gd name="connsiteY98" fmla="*/ 1859449 h 2251389"/>
              <a:gd name="connsiteX99" fmla="*/ 6755065 w 10915134"/>
              <a:gd name="connsiteY99" fmla="*/ 1866822 h 2251389"/>
              <a:gd name="connsiteX100" fmla="*/ 6740854 w 10915134"/>
              <a:gd name="connsiteY100" fmla="*/ 1865352 h 2251389"/>
              <a:gd name="connsiteX101" fmla="*/ 6730997 w 10915134"/>
              <a:gd name="connsiteY101" fmla="*/ 1874155 h 2251389"/>
              <a:gd name="connsiteX102" fmla="*/ 6714212 w 10915134"/>
              <a:gd name="connsiteY102" fmla="*/ 1876293 h 2251389"/>
              <a:gd name="connsiteX103" fmla="*/ 6693130 w 10915134"/>
              <a:gd name="connsiteY103" fmla="*/ 1876808 h 2251389"/>
              <a:gd name="connsiteX104" fmla="*/ 6674405 w 10915134"/>
              <a:gd name="connsiteY104" fmla="*/ 1873459 h 2251389"/>
              <a:gd name="connsiteX105" fmla="*/ 6647714 w 10915134"/>
              <a:gd name="connsiteY105" fmla="*/ 1878941 h 2251389"/>
              <a:gd name="connsiteX106" fmla="*/ 6586613 w 10915134"/>
              <a:gd name="connsiteY106" fmla="*/ 1887053 h 2251389"/>
              <a:gd name="connsiteX107" fmla="*/ 6540424 w 10915134"/>
              <a:gd name="connsiteY107" fmla="*/ 1893269 h 2251389"/>
              <a:gd name="connsiteX108" fmla="*/ 6460034 w 10915134"/>
              <a:gd name="connsiteY108" fmla="*/ 1911286 h 2251389"/>
              <a:gd name="connsiteX109" fmla="*/ 6445449 w 10915134"/>
              <a:gd name="connsiteY109" fmla="*/ 1926499 h 2251389"/>
              <a:gd name="connsiteX110" fmla="*/ 6407092 w 10915134"/>
              <a:gd name="connsiteY110" fmla="*/ 1921993 h 2251389"/>
              <a:gd name="connsiteX111" fmla="*/ 6396332 w 10915134"/>
              <a:gd name="connsiteY111" fmla="*/ 1907025 h 2251389"/>
              <a:gd name="connsiteX112" fmla="*/ 6347048 w 10915134"/>
              <a:gd name="connsiteY112" fmla="*/ 1912130 h 2251389"/>
              <a:gd name="connsiteX113" fmla="*/ 6302270 w 10915134"/>
              <a:gd name="connsiteY113" fmla="*/ 1933613 h 2251389"/>
              <a:gd name="connsiteX114" fmla="*/ 6243078 w 10915134"/>
              <a:gd name="connsiteY114" fmla="*/ 1945644 h 2251389"/>
              <a:gd name="connsiteX115" fmla="*/ 6207738 w 10915134"/>
              <a:gd name="connsiteY115" fmla="*/ 1953011 h 2251389"/>
              <a:gd name="connsiteX116" fmla="*/ 6108781 w 10915134"/>
              <a:gd name="connsiteY116" fmla="*/ 1959474 h 2251389"/>
              <a:gd name="connsiteX117" fmla="*/ 6103698 w 10915134"/>
              <a:gd name="connsiteY117" fmla="*/ 1959304 h 2251389"/>
              <a:gd name="connsiteX118" fmla="*/ 6087017 w 10915134"/>
              <a:gd name="connsiteY118" fmla="*/ 1969078 h 2251389"/>
              <a:gd name="connsiteX119" fmla="*/ 6086313 w 10915134"/>
              <a:gd name="connsiteY119" fmla="*/ 1971580 h 2251389"/>
              <a:gd name="connsiteX120" fmla="*/ 6024291 w 10915134"/>
              <a:gd name="connsiteY120" fmla="*/ 1966761 h 2251389"/>
              <a:gd name="connsiteX121" fmla="*/ 6016853 w 10915134"/>
              <a:gd name="connsiteY121" fmla="*/ 1970526 h 2251389"/>
              <a:gd name="connsiteX122" fmla="*/ 5975404 w 10915134"/>
              <a:gd name="connsiteY122" fmla="*/ 1961749 h 2251389"/>
              <a:gd name="connsiteX123" fmla="*/ 5954536 w 10915134"/>
              <a:gd name="connsiteY123" fmla="*/ 1960220 h 2251389"/>
              <a:gd name="connsiteX124" fmla="*/ 5917280 w 10915134"/>
              <a:gd name="connsiteY124" fmla="*/ 1954478 h 2251389"/>
              <a:gd name="connsiteX125" fmla="*/ 5914232 w 10915134"/>
              <a:gd name="connsiteY125" fmla="*/ 1956919 h 2251389"/>
              <a:gd name="connsiteX126" fmla="*/ 5906850 w 10915134"/>
              <a:gd name="connsiteY126" fmla="*/ 1954702 h 2251389"/>
              <a:gd name="connsiteX127" fmla="*/ 5901461 w 10915134"/>
              <a:gd name="connsiteY127" fmla="*/ 1957577 h 2251389"/>
              <a:gd name="connsiteX128" fmla="*/ 5895317 w 10915134"/>
              <a:gd name="connsiteY128" fmla="*/ 1956828 h 2251389"/>
              <a:gd name="connsiteX129" fmla="*/ 5831128 w 10915134"/>
              <a:gd name="connsiteY129" fmla="*/ 1968382 h 2251389"/>
              <a:gd name="connsiteX130" fmla="*/ 5817261 w 10915134"/>
              <a:gd name="connsiteY130" fmla="*/ 1966124 h 2251389"/>
              <a:gd name="connsiteX131" fmla="*/ 5806791 w 10915134"/>
              <a:gd name="connsiteY131" fmla="*/ 1974713 h 2251389"/>
              <a:gd name="connsiteX132" fmla="*/ 5762574 w 10915134"/>
              <a:gd name="connsiteY132" fmla="*/ 1976973 h 2251389"/>
              <a:gd name="connsiteX133" fmla="*/ 5747297 w 10915134"/>
              <a:gd name="connsiteY133" fmla="*/ 1970252 h 2251389"/>
              <a:gd name="connsiteX134" fmla="*/ 5733169 w 10915134"/>
              <a:gd name="connsiteY134" fmla="*/ 1965433 h 2251389"/>
              <a:gd name="connsiteX135" fmla="*/ 5731338 w 10915134"/>
              <a:gd name="connsiteY135" fmla="*/ 1965447 h 2251389"/>
              <a:gd name="connsiteX136" fmla="*/ 5712957 w 10915134"/>
              <a:gd name="connsiteY136" fmla="*/ 1965596 h 2251389"/>
              <a:gd name="connsiteX137" fmla="*/ 5678760 w 10915134"/>
              <a:gd name="connsiteY137" fmla="*/ 1965873 h 2251389"/>
              <a:gd name="connsiteX138" fmla="*/ 5612457 w 10915134"/>
              <a:gd name="connsiteY138" fmla="*/ 1972287 h 2251389"/>
              <a:gd name="connsiteX139" fmla="*/ 5462439 w 10915134"/>
              <a:gd name="connsiteY139" fmla="*/ 1941766 h 2251389"/>
              <a:gd name="connsiteX140" fmla="*/ 5249426 w 10915134"/>
              <a:gd name="connsiteY140" fmla="*/ 1957993 h 2251389"/>
              <a:gd name="connsiteX141" fmla="*/ 4795460 w 10915134"/>
              <a:gd name="connsiteY141" fmla="*/ 2018541 h 2251389"/>
              <a:gd name="connsiteX142" fmla="*/ 4698875 w 10915134"/>
              <a:gd name="connsiteY142" fmla="*/ 2031693 h 2251389"/>
              <a:gd name="connsiteX143" fmla="*/ 4635334 w 10915134"/>
              <a:gd name="connsiteY143" fmla="*/ 2035504 h 2251389"/>
              <a:gd name="connsiteX144" fmla="*/ 4529228 w 10915134"/>
              <a:gd name="connsiteY144" fmla="*/ 2076609 h 2251389"/>
              <a:gd name="connsiteX145" fmla="*/ 4408461 w 10915134"/>
              <a:gd name="connsiteY145" fmla="*/ 2090939 h 2251389"/>
              <a:gd name="connsiteX146" fmla="*/ 4254651 w 10915134"/>
              <a:gd name="connsiteY146" fmla="*/ 2101730 h 2251389"/>
              <a:gd name="connsiteX147" fmla="*/ 4213233 w 10915134"/>
              <a:gd name="connsiteY147" fmla="*/ 2120326 h 2251389"/>
              <a:gd name="connsiteX148" fmla="*/ 4153938 w 10915134"/>
              <a:gd name="connsiteY148" fmla="*/ 2137520 h 2251389"/>
              <a:gd name="connsiteX149" fmla="*/ 4050969 w 10915134"/>
              <a:gd name="connsiteY149" fmla="*/ 2177971 h 2251389"/>
              <a:gd name="connsiteX150" fmla="*/ 3933162 w 10915134"/>
              <a:gd name="connsiteY150" fmla="*/ 2199509 h 2251389"/>
              <a:gd name="connsiteX151" fmla="*/ 3797609 w 10915134"/>
              <a:gd name="connsiteY151" fmla="*/ 2185813 h 2251389"/>
              <a:gd name="connsiteX152" fmla="*/ 3723511 w 10915134"/>
              <a:gd name="connsiteY152" fmla="*/ 2185401 h 2251389"/>
              <a:gd name="connsiteX153" fmla="*/ 3478465 w 10915134"/>
              <a:gd name="connsiteY153" fmla="*/ 2181087 h 2251389"/>
              <a:gd name="connsiteX154" fmla="*/ 3308996 w 10915134"/>
              <a:gd name="connsiteY154" fmla="*/ 2177978 h 2251389"/>
              <a:gd name="connsiteX155" fmla="*/ 3260282 w 10915134"/>
              <a:gd name="connsiteY155" fmla="*/ 2194479 h 2251389"/>
              <a:gd name="connsiteX156" fmla="*/ 3178557 w 10915134"/>
              <a:gd name="connsiteY156" fmla="*/ 2221451 h 2251389"/>
              <a:gd name="connsiteX157" fmla="*/ 3097074 w 10915134"/>
              <a:gd name="connsiteY157" fmla="*/ 2229837 h 2251389"/>
              <a:gd name="connsiteX158" fmla="*/ 3029944 w 10915134"/>
              <a:gd name="connsiteY158" fmla="*/ 2248531 h 2251389"/>
              <a:gd name="connsiteX159" fmla="*/ 2964870 w 10915134"/>
              <a:gd name="connsiteY159" fmla="*/ 2251389 h 2251389"/>
              <a:gd name="connsiteX160" fmla="*/ 2931496 w 10915134"/>
              <a:gd name="connsiteY160" fmla="*/ 2243024 h 2251389"/>
              <a:gd name="connsiteX161" fmla="*/ 2892959 w 10915134"/>
              <a:gd name="connsiteY161" fmla="*/ 2233969 h 2251389"/>
              <a:gd name="connsiteX162" fmla="*/ 2839074 w 10915134"/>
              <a:gd name="connsiteY162" fmla="*/ 2225008 h 2251389"/>
              <a:gd name="connsiteX163" fmla="*/ 2693779 w 10915134"/>
              <a:gd name="connsiteY163" fmla="*/ 2231570 h 2251389"/>
              <a:gd name="connsiteX164" fmla="*/ 2523799 w 10915134"/>
              <a:gd name="connsiteY164" fmla="*/ 2236547 h 2251389"/>
              <a:gd name="connsiteX165" fmla="*/ 2340069 w 10915134"/>
              <a:gd name="connsiteY165" fmla="*/ 2220699 h 2251389"/>
              <a:gd name="connsiteX166" fmla="*/ 2076408 w 10915134"/>
              <a:gd name="connsiteY166" fmla="*/ 2194398 h 2251389"/>
              <a:gd name="connsiteX167" fmla="*/ 1983593 w 10915134"/>
              <a:gd name="connsiteY167" fmla="*/ 2219360 h 2251389"/>
              <a:gd name="connsiteX168" fmla="*/ 1853105 w 10915134"/>
              <a:gd name="connsiteY168" fmla="*/ 2214141 h 2251389"/>
              <a:gd name="connsiteX169" fmla="*/ 1748511 w 10915134"/>
              <a:gd name="connsiteY169" fmla="*/ 2178472 h 2251389"/>
              <a:gd name="connsiteX170" fmla="*/ 1633422 w 10915134"/>
              <a:gd name="connsiteY170" fmla="*/ 2143415 h 2251389"/>
              <a:gd name="connsiteX171" fmla="*/ 1558946 w 10915134"/>
              <a:gd name="connsiteY171" fmla="*/ 2128843 h 2251389"/>
              <a:gd name="connsiteX172" fmla="*/ 1385344 w 10915134"/>
              <a:gd name="connsiteY172" fmla="*/ 2124817 h 2251389"/>
              <a:gd name="connsiteX173" fmla="*/ 1227473 w 10915134"/>
              <a:gd name="connsiteY173" fmla="*/ 2113291 h 2251389"/>
              <a:gd name="connsiteX174" fmla="*/ 1088711 w 10915134"/>
              <a:gd name="connsiteY174" fmla="*/ 2097947 h 2251389"/>
              <a:gd name="connsiteX175" fmla="*/ 939259 w 10915134"/>
              <a:gd name="connsiteY175" fmla="*/ 2073411 h 2251389"/>
              <a:gd name="connsiteX176" fmla="*/ 914345 w 10915134"/>
              <a:gd name="connsiteY176" fmla="*/ 2063135 h 2251389"/>
              <a:gd name="connsiteX177" fmla="*/ 879393 w 10915134"/>
              <a:gd name="connsiteY177" fmla="*/ 2068419 h 2251389"/>
              <a:gd name="connsiteX178" fmla="*/ 739242 w 10915134"/>
              <a:gd name="connsiteY178" fmla="*/ 2091539 h 2251389"/>
              <a:gd name="connsiteX179" fmla="*/ 628509 w 10915134"/>
              <a:gd name="connsiteY179" fmla="*/ 2108134 h 2251389"/>
              <a:gd name="connsiteX180" fmla="*/ 508046 w 10915134"/>
              <a:gd name="connsiteY180" fmla="*/ 2109851 h 2251389"/>
              <a:gd name="connsiteX181" fmla="*/ 408793 w 10915134"/>
              <a:gd name="connsiteY181" fmla="*/ 2105335 h 2251389"/>
              <a:gd name="connsiteX182" fmla="*/ 259142 w 10915134"/>
              <a:gd name="connsiteY182" fmla="*/ 2115883 h 2251389"/>
              <a:gd name="connsiteX183" fmla="*/ 91266 w 10915134"/>
              <a:gd name="connsiteY183" fmla="*/ 2135533 h 2251389"/>
              <a:gd name="connsiteX184" fmla="*/ 12251 w 10915134"/>
              <a:gd name="connsiteY184" fmla="*/ 2121489 h 2251389"/>
              <a:gd name="connsiteX185" fmla="*/ 0 w 10915134"/>
              <a:gd name="connsiteY185" fmla="*/ 2122164 h 2251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Lst>
            <a:rect l="l" t="t" r="r" b="b"/>
            <a:pathLst>
              <a:path w="10915134" h="2251389">
                <a:moveTo>
                  <a:pt x="0" y="0"/>
                </a:moveTo>
                <a:lnTo>
                  <a:pt x="10915134" y="0"/>
                </a:lnTo>
                <a:lnTo>
                  <a:pt x="10882980" y="49990"/>
                </a:lnTo>
                <a:cubicBezTo>
                  <a:pt x="10880871" y="52147"/>
                  <a:pt x="10836905" y="107867"/>
                  <a:pt x="10834795" y="110024"/>
                </a:cubicBezTo>
                <a:cubicBezTo>
                  <a:pt x="10820319" y="128194"/>
                  <a:pt x="10762503" y="175620"/>
                  <a:pt x="10738392" y="165813"/>
                </a:cubicBezTo>
                <a:cubicBezTo>
                  <a:pt x="10748670" y="186392"/>
                  <a:pt x="10638347" y="188684"/>
                  <a:pt x="10633692" y="209264"/>
                </a:cubicBezTo>
                <a:cubicBezTo>
                  <a:pt x="10631767" y="225908"/>
                  <a:pt x="10597419" y="233945"/>
                  <a:pt x="10586800" y="239716"/>
                </a:cubicBezTo>
                <a:cubicBezTo>
                  <a:pt x="10579628" y="256520"/>
                  <a:pt x="10520682" y="224915"/>
                  <a:pt x="10501658" y="307174"/>
                </a:cubicBezTo>
                <a:cubicBezTo>
                  <a:pt x="10447727" y="313339"/>
                  <a:pt x="10447126" y="425780"/>
                  <a:pt x="10404067" y="412395"/>
                </a:cubicBezTo>
                <a:cubicBezTo>
                  <a:pt x="10392937" y="413598"/>
                  <a:pt x="10388815" y="467371"/>
                  <a:pt x="10380953" y="472334"/>
                </a:cubicBezTo>
                <a:lnTo>
                  <a:pt x="10341416" y="504774"/>
                </a:lnTo>
                <a:lnTo>
                  <a:pt x="10326329" y="523459"/>
                </a:lnTo>
                <a:lnTo>
                  <a:pt x="10298289" y="532173"/>
                </a:lnTo>
                <a:cubicBezTo>
                  <a:pt x="10284422" y="535049"/>
                  <a:pt x="10265952" y="533199"/>
                  <a:pt x="10243127" y="540715"/>
                </a:cubicBezTo>
                <a:cubicBezTo>
                  <a:pt x="10203910" y="562831"/>
                  <a:pt x="10165274" y="534580"/>
                  <a:pt x="10141243" y="592343"/>
                </a:cubicBezTo>
                <a:cubicBezTo>
                  <a:pt x="10059374" y="598371"/>
                  <a:pt x="10021953" y="650378"/>
                  <a:pt x="9940352" y="631518"/>
                </a:cubicBezTo>
                <a:cubicBezTo>
                  <a:pt x="9959797" y="646419"/>
                  <a:pt x="9860152" y="623282"/>
                  <a:pt x="9836226" y="660496"/>
                </a:cubicBezTo>
                <a:cubicBezTo>
                  <a:pt x="9788121" y="672556"/>
                  <a:pt x="9760988" y="668531"/>
                  <a:pt x="9686899" y="683782"/>
                </a:cubicBezTo>
                <a:cubicBezTo>
                  <a:pt x="9623800" y="700369"/>
                  <a:pt x="9613948" y="700871"/>
                  <a:pt x="9578209" y="709781"/>
                </a:cubicBezTo>
                <a:lnTo>
                  <a:pt x="9437298" y="757337"/>
                </a:lnTo>
                <a:lnTo>
                  <a:pt x="9435498" y="759689"/>
                </a:lnTo>
                <a:cubicBezTo>
                  <a:pt x="9426240" y="765982"/>
                  <a:pt x="9419508" y="766527"/>
                  <a:pt x="9413910" y="764531"/>
                </a:cubicBezTo>
                <a:lnTo>
                  <a:pt x="9361370" y="760593"/>
                </a:lnTo>
                <a:lnTo>
                  <a:pt x="9356626" y="764594"/>
                </a:lnTo>
                <a:lnTo>
                  <a:pt x="9311281" y="769260"/>
                </a:lnTo>
                <a:cubicBezTo>
                  <a:pt x="9311245" y="769953"/>
                  <a:pt x="9311210" y="770644"/>
                  <a:pt x="9311173" y="771337"/>
                </a:cubicBezTo>
                <a:cubicBezTo>
                  <a:pt x="9309900" y="776105"/>
                  <a:pt x="9307010" y="779823"/>
                  <a:pt x="9300658" y="781452"/>
                </a:cubicBezTo>
                <a:cubicBezTo>
                  <a:pt x="9318003" y="808459"/>
                  <a:pt x="9299643" y="793767"/>
                  <a:pt x="9279376" y="796188"/>
                </a:cubicBezTo>
                <a:cubicBezTo>
                  <a:pt x="9260850" y="809309"/>
                  <a:pt x="9206021" y="849156"/>
                  <a:pt x="9189502" y="860175"/>
                </a:cubicBezTo>
                <a:lnTo>
                  <a:pt x="9180260" y="862300"/>
                </a:lnTo>
                <a:cubicBezTo>
                  <a:pt x="9180236" y="862466"/>
                  <a:pt x="9180211" y="862633"/>
                  <a:pt x="9180186" y="862799"/>
                </a:cubicBezTo>
                <a:cubicBezTo>
                  <a:pt x="9178407" y="864232"/>
                  <a:pt x="9175456" y="865295"/>
                  <a:pt x="9170652" y="865945"/>
                </a:cubicBezTo>
                <a:lnTo>
                  <a:pt x="9145484" y="870300"/>
                </a:lnTo>
                <a:lnTo>
                  <a:pt x="9140031" y="874741"/>
                </a:lnTo>
                <a:lnTo>
                  <a:pt x="9138892" y="880860"/>
                </a:lnTo>
                <a:lnTo>
                  <a:pt x="9107257" y="903704"/>
                </a:lnTo>
                <a:cubicBezTo>
                  <a:pt x="9091321" y="899193"/>
                  <a:pt x="9043942" y="941365"/>
                  <a:pt x="9034880" y="948837"/>
                </a:cubicBezTo>
                <a:lnTo>
                  <a:pt x="8950600" y="994853"/>
                </a:lnTo>
                <a:cubicBezTo>
                  <a:pt x="8865196" y="1081843"/>
                  <a:pt x="8818875" y="1077389"/>
                  <a:pt x="8753014" y="1118658"/>
                </a:cubicBezTo>
                <a:cubicBezTo>
                  <a:pt x="8692981" y="1124704"/>
                  <a:pt x="8636332" y="1128410"/>
                  <a:pt x="8581094" y="1153261"/>
                </a:cubicBezTo>
                <a:cubicBezTo>
                  <a:pt x="8538621" y="1164812"/>
                  <a:pt x="8511758" y="1169577"/>
                  <a:pt x="8498175" y="1187969"/>
                </a:cubicBezTo>
                <a:lnTo>
                  <a:pt x="8448788" y="1206463"/>
                </a:lnTo>
                <a:lnTo>
                  <a:pt x="8367996" y="1232783"/>
                </a:lnTo>
                <a:cubicBezTo>
                  <a:pt x="8367806" y="1234615"/>
                  <a:pt x="8367614" y="1236446"/>
                  <a:pt x="8367423" y="1238278"/>
                </a:cubicBezTo>
                <a:lnTo>
                  <a:pt x="8359640" y="1246782"/>
                </a:lnTo>
                <a:lnTo>
                  <a:pt x="8346100" y="1266142"/>
                </a:lnTo>
                <a:lnTo>
                  <a:pt x="8318833" y="1292714"/>
                </a:lnTo>
                <a:lnTo>
                  <a:pt x="8317719" y="1291904"/>
                </a:lnTo>
                <a:cubicBezTo>
                  <a:pt x="8314688" y="1290662"/>
                  <a:pt x="8311461" y="1290840"/>
                  <a:pt x="8307730" y="1293984"/>
                </a:cubicBezTo>
                <a:cubicBezTo>
                  <a:pt x="8294903" y="1295590"/>
                  <a:pt x="8255937" y="1295887"/>
                  <a:pt x="8240756" y="1301537"/>
                </a:cubicBezTo>
                <a:cubicBezTo>
                  <a:pt x="8233324" y="1310481"/>
                  <a:pt x="8225256" y="1319366"/>
                  <a:pt x="8216639" y="1327887"/>
                </a:cubicBezTo>
                <a:lnTo>
                  <a:pt x="8211337" y="1332570"/>
                </a:lnTo>
                <a:lnTo>
                  <a:pt x="8211048" y="1332403"/>
                </a:lnTo>
                <a:cubicBezTo>
                  <a:pt x="8209501" y="1332874"/>
                  <a:pt x="8207607" y="1334206"/>
                  <a:pt x="8205085" y="1336831"/>
                </a:cubicBezTo>
                <a:lnTo>
                  <a:pt x="8137554" y="1342145"/>
                </a:lnTo>
                <a:cubicBezTo>
                  <a:pt x="8105705" y="1354688"/>
                  <a:pt x="8080446" y="1339423"/>
                  <a:pt x="8054564" y="1367911"/>
                </a:cubicBezTo>
                <a:cubicBezTo>
                  <a:pt x="8024726" y="1379555"/>
                  <a:pt x="7996957" y="1380148"/>
                  <a:pt x="7973237" y="1397544"/>
                </a:cubicBezTo>
                <a:cubicBezTo>
                  <a:pt x="7961439" y="1393972"/>
                  <a:pt x="7951168" y="1394796"/>
                  <a:pt x="7944198" y="1410276"/>
                </a:cubicBezTo>
                <a:cubicBezTo>
                  <a:pt x="7915673" y="1417804"/>
                  <a:pt x="7905583" y="1403950"/>
                  <a:pt x="7890643" y="1424144"/>
                </a:cubicBezTo>
                <a:cubicBezTo>
                  <a:pt x="7869590" y="1403678"/>
                  <a:pt x="7870757" y="1414314"/>
                  <a:pt x="7864997" y="1425023"/>
                </a:cubicBezTo>
                <a:lnTo>
                  <a:pt x="7864067" y="1426002"/>
                </a:lnTo>
                <a:lnTo>
                  <a:pt x="7861153" y="1423038"/>
                </a:lnTo>
                <a:lnTo>
                  <a:pt x="7844586" y="1429169"/>
                </a:lnTo>
                <a:lnTo>
                  <a:pt x="7840350" y="1432451"/>
                </a:lnTo>
                <a:cubicBezTo>
                  <a:pt x="7837357" y="1434345"/>
                  <a:pt x="7835272" y="1435129"/>
                  <a:pt x="7833722" y="1435148"/>
                </a:cubicBezTo>
                <a:lnTo>
                  <a:pt x="7833492" y="1434901"/>
                </a:lnTo>
                <a:lnTo>
                  <a:pt x="7827413" y="1438043"/>
                </a:lnTo>
                <a:cubicBezTo>
                  <a:pt x="7817294" y="1444069"/>
                  <a:pt x="7807591" y="1450613"/>
                  <a:pt x="7798463" y="1457407"/>
                </a:cubicBezTo>
                <a:cubicBezTo>
                  <a:pt x="7789625" y="1446704"/>
                  <a:pt x="7769649" y="1464040"/>
                  <a:pt x="7759015" y="1458666"/>
                </a:cubicBezTo>
                <a:lnTo>
                  <a:pt x="7752684" y="1444792"/>
                </a:lnTo>
                <a:lnTo>
                  <a:pt x="7747867" y="1447976"/>
                </a:lnTo>
                <a:lnTo>
                  <a:pt x="7738750" y="1456574"/>
                </a:lnTo>
                <a:cubicBezTo>
                  <a:pt x="7737328" y="1457741"/>
                  <a:pt x="7736297" y="1457914"/>
                  <a:pt x="7735619" y="1456320"/>
                </a:cubicBezTo>
                <a:cubicBezTo>
                  <a:pt x="7730006" y="1457852"/>
                  <a:pt x="7711662" y="1464787"/>
                  <a:pt x="7705072" y="1465768"/>
                </a:cubicBezTo>
                <a:lnTo>
                  <a:pt x="7696073" y="1462212"/>
                </a:lnTo>
                <a:lnTo>
                  <a:pt x="7692096" y="1462163"/>
                </a:lnTo>
                <a:lnTo>
                  <a:pt x="7674689" y="1477613"/>
                </a:lnTo>
                <a:lnTo>
                  <a:pt x="7665348" y="1483862"/>
                </a:lnTo>
                <a:lnTo>
                  <a:pt x="7606276" y="1538521"/>
                </a:lnTo>
                <a:lnTo>
                  <a:pt x="7504695" y="1566686"/>
                </a:lnTo>
                <a:cubicBezTo>
                  <a:pt x="7473718" y="1603709"/>
                  <a:pt x="7404436" y="1554658"/>
                  <a:pt x="7401270" y="1597361"/>
                </a:cubicBezTo>
                <a:cubicBezTo>
                  <a:pt x="7369238" y="1613154"/>
                  <a:pt x="7363418" y="1605164"/>
                  <a:pt x="7320321" y="1619535"/>
                </a:cubicBezTo>
                <a:cubicBezTo>
                  <a:pt x="7280514" y="1668809"/>
                  <a:pt x="7198683" y="1708462"/>
                  <a:pt x="7149526" y="1743630"/>
                </a:cubicBezTo>
                <a:cubicBezTo>
                  <a:pt x="7114410" y="1721934"/>
                  <a:pt x="7136043" y="1746476"/>
                  <a:pt x="7105391" y="1752328"/>
                </a:cubicBezTo>
                <a:cubicBezTo>
                  <a:pt x="7119677" y="1779725"/>
                  <a:pt x="7066212" y="1749779"/>
                  <a:pt x="7071654" y="1785091"/>
                </a:cubicBezTo>
                <a:cubicBezTo>
                  <a:pt x="7065905" y="1785038"/>
                  <a:pt x="7060161" y="1783873"/>
                  <a:pt x="7054359" y="1782439"/>
                </a:cubicBezTo>
                <a:lnTo>
                  <a:pt x="7051319" y="1781706"/>
                </a:lnTo>
                <a:lnTo>
                  <a:pt x="7040377" y="1784767"/>
                </a:lnTo>
                <a:lnTo>
                  <a:pt x="7035771" y="1778137"/>
                </a:lnTo>
                <a:lnTo>
                  <a:pt x="7018208" y="1777373"/>
                </a:lnTo>
                <a:cubicBezTo>
                  <a:pt x="7011866" y="1778247"/>
                  <a:pt x="7005318" y="1780539"/>
                  <a:pt x="6998493" y="1785098"/>
                </a:cubicBezTo>
                <a:cubicBezTo>
                  <a:pt x="6983689" y="1806072"/>
                  <a:pt x="6952865" y="1800516"/>
                  <a:pt x="6928288" y="1811732"/>
                </a:cubicBezTo>
                <a:lnTo>
                  <a:pt x="6917773" y="1820666"/>
                </a:lnTo>
                <a:lnTo>
                  <a:pt x="6881789" y="1828309"/>
                </a:lnTo>
                <a:lnTo>
                  <a:pt x="6879926" y="1830591"/>
                </a:lnTo>
                <a:cubicBezTo>
                  <a:pt x="6873880" y="1832712"/>
                  <a:pt x="6861049" y="1834739"/>
                  <a:pt x="6845508" y="1841035"/>
                </a:cubicBezTo>
                <a:lnTo>
                  <a:pt x="6786683" y="1868367"/>
                </a:lnTo>
                <a:lnTo>
                  <a:pt x="6773874" y="1863267"/>
                </a:lnTo>
                <a:lnTo>
                  <a:pt x="6771241" y="1859449"/>
                </a:lnTo>
                <a:lnTo>
                  <a:pt x="6755065" y="1866822"/>
                </a:lnTo>
                <a:lnTo>
                  <a:pt x="6740854" y="1865352"/>
                </a:lnTo>
                <a:lnTo>
                  <a:pt x="6730997" y="1874155"/>
                </a:lnTo>
                <a:lnTo>
                  <a:pt x="6714212" y="1876293"/>
                </a:lnTo>
                <a:cubicBezTo>
                  <a:pt x="6707919" y="1876308"/>
                  <a:pt x="6700834" y="1876122"/>
                  <a:pt x="6693130" y="1876808"/>
                </a:cubicBezTo>
                <a:lnTo>
                  <a:pt x="6674405" y="1873459"/>
                </a:lnTo>
                <a:lnTo>
                  <a:pt x="6647714" y="1878941"/>
                </a:lnTo>
                <a:cubicBezTo>
                  <a:pt x="6627122" y="1883360"/>
                  <a:pt x="6607220" y="1886896"/>
                  <a:pt x="6586613" y="1887053"/>
                </a:cubicBezTo>
                <a:cubicBezTo>
                  <a:pt x="6572205" y="1895536"/>
                  <a:pt x="6557706" y="1900239"/>
                  <a:pt x="6540424" y="1893269"/>
                </a:cubicBezTo>
                <a:cubicBezTo>
                  <a:pt x="6497538" y="1902769"/>
                  <a:pt x="6490601" y="1917381"/>
                  <a:pt x="6460034" y="1911286"/>
                </a:cubicBezTo>
                <a:cubicBezTo>
                  <a:pt x="6453811" y="1919532"/>
                  <a:pt x="6449254" y="1924158"/>
                  <a:pt x="6445449" y="1926499"/>
                </a:cubicBezTo>
                <a:cubicBezTo>
                  <a:pt x="6434030" y="1933525"/>
                  <a:pt x="6429411" y="1919994"/>
                  <a:pt x="6407092" y="1921993"/>
                </a:cubicBezTo>
                <a:cubicBezTo>
                  <a:pt x="6382682" y="1922166"/>
                  <a:pt x="6418607" y="1903450"/>
                  <a:pt x="6396332" y="1907025"/>
                </a:cubicBezTo>
                <a:cubicBezTo>
                  <a:pt x="6376015" y="1918727"/>
                  <a:pt x="6367614" y="1898795"/>
                  <a:pt x="6347048" y="1912130"/>
                </a:cubicBezTo>
                <a:cubicBezTo>
                  <a:pt x="6360109" y="1925598"/>
                  <a:pt x="6297691" y="1920276"/>
                  <a:pt x="6302270" y="1933613"/>
                </a:cubicBezTo>
                <a:cubicBezTo>
                  <a:pt x="6272680" y="1919839"/>
                  <a:pt x="6273323" y="1945036"/>
                  <a:pt x="6243078" y="1945644"/>
                </a:cubicBezTo>
                <a:cubicBezTo>
                  <a:pt x="6226744" y="1941607"/>
                  <a:pt x="6216828" y="1942552"/>
                  <a:pt x="6207738" y="1953011"/>
                </a:cubicBezTo>
                <a:cubicBezTo>
                  <a:pt x="6131633" y="1932600"/>
                  <a:pt x="6170923" y="1959774"/>
                  <a:pt x="6108781" y="1959474"/>
                </a:cubicBezTo>
                <a:lnTo>
                  <a:pt x="6103698" y="1959304"/>
                </a:lnTo>
                <a:lnTo>
                  <a:pt x="6087017" y="1969078"/>
                </a:lnTo>
                <a:cubicBezTo>
                  <a:pt x="6086783" y="1969912"/>
                  <a:pt x="6086547" y="1970745"/>
                  <a:pt x="6086313" y="1971580"/>
                </a:cubicBezTo>
                <a:lnTo>
                  <a:pt x="6024291" y="1966761"/>
                </a:lnTo>
                <a:lnTo>
                  <a:pt x="6016853" y="1970526"/>
                </a:lnTo>
                <a:lnTo>
                  <a:pt x="5975404" y="1961749"/>
                </a:lnTo>
                <a:lnTo>
                  <a:pt x="5954536" y="1960220"/>
                </a:lnTo>
                <a:lnTo>
                  <a:pt x="5917280" y="1954478"/>
                </a:lnTo>
                <a:lnTo>
                  <a:pt x="5914232" y="1956919"/>
                </a:lnTo>
                <a:lnTo>
                  <a:pt x="5906850" y="1954702"/>
                </a:lnTo>
                <a:lnTo>
                  <a:pt x="5901461" y="1957577"/>
                </a:lnTo>
                <a:lnTo>
                  <a:pt x="5895317" y="1956828"/>
                </a:lnTo>
                <a:cubicBezTo>
                  <a:pt x="5883595" y="1958629"/>
                  <a:pt x="5844137" y="1966833"/>
                  <a:pt x="5831128" y="1968382"/>
                </a:cubicBezTo>
                <a:lnTo>
                  <a:pt x="5817261" y="1966124"/>
                </a:lnTo>
                <a:lnTo>
                  <a:pt x="5806791" y="1974713"/>
                </a:lnTo>
                <a:lnTo>
                  <a:pt x="5762574" y="1976973"/>
                </a:lnTo>
                <a:lnTo>
                  <a:pt x="5747297" y="1970252"/>
                </a:lnTo>
                <a:lnTo>
                  <a:pt x="5733169" y="1965433"/>
                </a:lnTo>
                <a:lnTo>
                  <a:pt x="5731338" y="1965447"/>
                </a:lnTo>
                <a:lnTo>
                  <a:pt x="5712957" y="1965596"/>
                </a:lnTo>
                <a:lnTo>
                  <a:pt x="5678760" y="1965873"/>
                </a:lnTo>
                <a:cubicBezTo>
                  <a:pt x="5656934" y="1966331"/>
                  <a:pt x="5634795" y="1967772"/>
                  <a:pt x="5612457" y="1972287"/>
                </a:cubicBezTo>
                <a:cubicBezTo>
                  <a:pt x="5527023" y="1949966"/>
                  <a:pt x="5534401" y="1947926"/>
                  <a:pt x="5462439" y="1941766"/>
                </a:cubicBezTo>
                <a:cubicBezTo>
                  <a:pt x="5427425" y="1917624"/>
                  <a:pt x="5291183" y="1960519"/>
                  <a:pt x="5249426" y="1957993"/>
                </a:cubicBezTo>
                <a:cubicBezTo>
                  <a:pt x="5146406" y="1973328"/>
                  <a:pt x="4927624" y="2044719"/>
                  <a:pt x="4795460" y="2018541"/>
                </a:cubicBezTo>
                <a:cubicBezTo>
                  <a:pt x="4762844" y="2022395"/>
                  <a:pt x="4718233" y="2031407"/>
                  <a:pt x="4698875" y="2031693"/>
                </a:cubicBezTo>
                <a:lnTo>
                  <a:pt x="4635334" y="2035504"/>
                </a:lnTo>
                <a:lnTo>
                  <a:pt x="4529228" y="2076609"/>
                </a:lnTo>
                <a:cubicBezTo>
                  <a:pt x="4475152" y="2050383"/>
                  <a:pt x="4475600" y="2080729"/>
                  <a:pt x="4408461" y="2090939"/>
                </a:cubicBezTo>
                <a:cubicBezTo>
                  <a:pt x="4383821" y="2082708"/>
                  <a:pt x="4268804" y="2082966"/>
                  <a:pt x="4254651" y="2101730"/>
                </a:cubicBezTo>
                <a:cubicBezTo>
                  <a:pt x="4238862" y="2106286"/>
                  <a:pt x="4220313" y="2100544"/>
                  <a:pt x="4213233" y="2120326"/>
                </a:cubicBezTo>
                <a:cubicBezTo>
                  <a:pt x="4201430" y="2144259"/>
                  <a:pt x="4145731" y="2110137"/>
                  <a:pt x="4153938" y="2137520"/>
                </a:cubicBezTo>
                <a:cubicBezTo>
                  <a:pt x="4114396" y="2114195"/>
                  <a:pt x="4083806" y="2164553"/>
                  <a:pt x="4050969" y="2177971"/>
                </a:cubicBezTo>
                <a:cubicBezTo>
                  <a:pt x="4019767" y="2177378"/>
                  <a:pt x="4005088" y="2190554"/>
                  <a:pt x="3933162" y="2199509"/>
                </a:cubicBezTo>
                <a:cubicBezTo>
                  <a:pt x="3898830" y="2172322"/>
                  <a:pt x="3861284" y="2221170"/>
                  <a:pt x="3797609" y="2185813"/>
                </a:cubicBezTo>
                <a:cubicBezTo>
                  <a:pt x="3795667" y="2189772"/>
                  <a:pt x="3776702" y="2186188"/>
                  <a:pt x="3723511" y="2185401"/>
                </a:cubicBezTo>
                <a:cubicBezTo>
                  <a:pt x="3670320" y="2184613"/>
                  <a:pt x="3558625" y="2184230"/>
                  <a:pt x="3478465" y="2181087"/>
                </a:cubicBezTo>
                <a:cubicBezTo>
                  <a:pt x="3387474" y="2181789"/>
                  <a:pt x="3428499" y="2219948"/>
                  <a:pt x="3308996" y="2177978"/>
                </a:cubicBezTo>
                <a:cubicBezTo>
                  <a:pt x="3299910" y="2200517"/>
                  <a:pt x="3285785" y="2202748"/>
                  <a:pt x="3260282" y="2194479"/>
                </a:cubicBezTo>
                <a:cubicBezTo>
                  <a:pt x="3216295" y="2196427"/>
                  <a:pt x="3227371" y="2250251"/>
                  <a:pt x="3178557" y="2221451"/>
                </a:cubicBezTo>
                <a:cubicBezTo>
                  <a:pt x="3146795" y="2234329"/>
                  <a:pt x="3117401" y="2220418"/>
                  <a:pt x="3097074" y="2229837"/>
                </a:cubicBezTo>
                <a:lnTo>
                  <a:pt x="3029944" y="2248531"/>
                </a:lnTo>
                <a:cubicBezTo>
                  <a:pt x="2992804" y="2254069"/>
                  <a:pt x="2982389" y="2213943"/>
                  <a:pt x="2964870" y="2251389"/>
                </a:cubicBezTo>
                <a:lnTo>
                  <a:pt x="2931496" y="2243024"/>
                </a:lnTo>
                <a:lnTo>
                  <a:pt x="2892959" y="2233969"/>
                </a:lnTo>
                <a:cubicBezTo>
                  <a:pt x="2872669" y="2227791"/>
                  <a:pt x="2882203" y="2234774"/>
                  <a:pt x="2839074" y="2225008"/>
                </a:cubicBezTo>
                <a:cubicBezTo>
                  <a:pt x="2811442" y="2251884"/>
                  <a:pt x="2766379" y="2232117"/>
                  <a:pt x="2693779" y="2231570"/>
                </a:cubicBezTo>
                <a:lnTo>
                  <a:pt x="2523799" y="2236547"/>
                </a:lnTo>
                <a:cubicBezTo>
                  <a:pt x="2466172" y="2242686"/>
                  <a:pt x="2414634" y="2227724"/>
                  <a:pt x="2340069" y="2220699"/>
                </a:cubicBezTo>
                <a:cubicBezTo>
                  <a:pt x="2265503" y="2213674"/>
                  <a:pt x="2139796" y="2191971"/>
                  <a:pt x="2076408" y="2194398"/>
                </a:cubicBezTo>
                <a:cubicBezTo>
                  <a:pt x="2032508" y="2197562"/>
                  <a:pt x="2027933" y="2185141"/>
                  <a:pt x="1983593" y="2219360"/>
                </a:cubicBezTo>
                <a:cubicBezTo>
                  <a:pt x="1947094" y="2209205"/>
                  <a:pt x="1890960" y="2218305"/>
                  <a:pt x="1853105" y="2214141"/>
                </a:cubicBezTo>
                <a:cubicBezTo>
                  <a:pt x="1825748" y="2216625"/>
                  <a:pt x="1783192" y="2179879"/>
                  <a:pt x="1748511" y="2178472"/>
                </a:cubicBezTo>
                <a:cubicBezTo>
                  <a:pt x="1703498" y="2196202"/>
                  <a:pt x="1694831" y="2157630"/>
                  <a:pt x="1633422" y="2143415"/>
                </a:cubicBezTo>
                <a:cubicBezTo>
                  <a:pt x="1607630" y="2161065"/>
                  <a:pt x="1579060" y="2145077"/>
                  <a:pt x="1558946" y="2128843"/>
                </a:cubicBezTo>
                <a:cubicBezTo>
                  <a:pt x="1499069" y="2134267"/>
                  <a:pt x="1452565" y="2133855"/>
                  <a:pt x="1385344" y="2124817"/>
                </a:cubicBezTo>
                <a:cubicBezTo>
                  <a:pt x="1312492" y="2145463"/>
                  <a:pt x="1299315" y="2122756"/>
                  <a:pt x="1227473" y="2113291"/>
                </a:cubicBezTo>
                <a:cubicBezTo>
                  <a:pt x="1199075" y="2120045"/>
                  <a:pt x="1149241" y="2095660"/>
                  <a:pt x="1088711" y="2097947"/>
                </a:cubicBezTo>
                <a:cubicBezTo>
                  <a:pt x="1048569" y="2095382"/>
                  <a:pt x="1091396" y="2061344"/>
                  <a:pt x="939259" y="2073411"/>
                </a:cubicBezTo>
                <a:cubicBezTo>
                  <a:pt x="930603" y="2080267"/>
                  <a:pt x="912274" y="2072716"/>
                  <a:pt x="914345" y="2063135"/>
                </a:cubicBezTo>
                <a:cubicBezTo>
                  <a:pt x="904674" y="2065915"/>
                  <a:pt x="881392" y="2083881"/>
                  <a:pt x="879393" y="2068419"/>
                </a:cubicBezTo>
                <a:cubicBezTo>
                  <a:pt x="831068" y="2065554"/>
                  <a:pt x="782797" y="2073516"/>
                  <a:pt x="739242" y="2091539"/>
                </a:cubicBezTo>
                <a:cubicBezTo>
                  <a:pt x="713063" y="2085924"/>
                  <a:pt x="685973" y="2097939"/>
                  <a:pt x="628509" y="2108134"/>
                </a:cubicBezTo>
                <a:cubicBezTo>
                  <a:pt x="575136" y="2076613"/>
                  <a:pt x="570057" y="2131408"/>
                  <a:pt x="508046" y="2109851"/>
                </a:cubicBezTo>
                <a:cubicBezTo>
                  <a:pt x="473420" y="2105939"/>
                  <a:pt x="433697" y="2091842"/>
                  <a:pt x="408793" y="2105335"/>
                </a:cubicBezTo>
                <a:cubicBezTo>
                  <a:pt x="383633" y="2099507"/>
                  <a:pt x="299763" y="2118030"/>
                  <a:pt x="259142" y="2115883"/>
                </a:cubicBezTo>
                <a:cubicBezTo>
                  <a:pt x="191085" y="2103328"/>
                  <a:pt x="127146" y="2128850"/>
                  <a:pt x="91266" y="2135533"/>
                </a:cubicBezTo>
                <a:cubicBezTo>
                  <a:pt x="55346" y="2131669"/>
                  <a:pt x="37547" y="2122850"/>
                  <a:pt x="12251" y="2121489"/>
                </a:cubicBezTo>
                <a:lnTo>
                  <a:pt x="0" y="2122164"/>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4291CA1-5B8D-19D6-C168-9B471AB0D093}"/>
              </a:ext>
            </a:extLst>
          </p:cNvPr>
          <p:cNvSpPr>
            <a:spLocks noGrp="1"/>
          </p:cNvSpPr>
          <p:nvPr>
            <p:ph type="title"/>
          </p:nvPr>
        </p:nvSpPr>
        <p:spPr>
          <a:xfrm>
            <a:off x="1137037" y="609600"/>
            <a:ext cx="5915197" cy="1010653"/>
          </a:xfrm>
        </p:spPr>
        <p:txBody>
          <a:bodyPr>
            <a:normAutofit/>
          </a:bodyPr>
          <a:lstStyle/>
          <a:p>
            <a:r>
              <a:rPr lang="en-GB" sz="5400"/>
              <a:t>Stereotypes</a:t>
            </a:r>
          </a:p>
        </p:txBody>
      </p:sp>
      <p:sp>
        <p:nvSpPr>
          <p:cNvPr id="5" name="Content Placeholder 4">
            <a:extLst>
              <a:ext uri="{FF2B5EF4-FFF2-40B4-BE49-F238E27FC236}">
                <a16:creationId xmlns:a16="http://schemas.microsoft.com/office/drawing/2014/main" id="{7C072A6E-C8CC-1A45-EBEF-D466086A45BF}"/>
              </a:ext>
            </a:extLst>
          </p:cNvPr>
          <p:cNvSpPr>
            <a:spLocks noGrp="1"/>
          </p:cNvSpPr>
          <p:nvPr>
            <p:ph idx="1"/>
          </p:nvPr>
        </p:nvSpPr>
        <p:spPr>
          <a:xfrm>
            <a:off x="256675" y="2246500"/>
            <a:ext cx="7338908" cy="4258896"/>
          </a:xfrm>
        </p:spPr>
        <p:txBody>
          <a:bodyPr>
            <a:normAutofit/>
          </a:bodyPr>
          <a:lstStyle/>
          <a:p>
            <a:pPr marL="0" indent="0">
              <a:buNone/>
            </a:pPr>
            <a:r>
              <a:rPr lang="en-GB" sz="2400"/>
              <a:t>A stereotype is a widely held but fixed and oversimplified image or idea about something or someone </a:t>
            </a:r>
          </a:p>
          <a:p>
            <a:pPr marL="0" indent="0">
              <a:buNone/>
            </a:pPr>
            <a:endParaRPr lang="en-GB" sz="2400"/>
          </a:p>
          <a:p>
            <a:pPr marL="0" indent="0">
              <a:buNone/>
            </a:pPr>
            <a:r>
              <a:rPr lang="en-GB" sz="2400"/>
              <a:t>It is a belief system based on a few perceived characteristics – e.g. the way they look or behave</a:t>
            </a:r>
          </a:p>
          <a:p>
            <a:pPr marL="0" indent="0">
              <a:buNone/>
            </a:pPr>
            <a:endParaRPr lang="en-GB" sz="2400"/>
          </a:p>
          <a:p>
            <a:pPr marL="0" indent="0">
              <a:buNone/>
            </a:pPr>
            <a:r>
              <a:rPr lang="en-GB" sz="2400"/>
              <a:t>Example </a:t>
            </a:r>
          </a:p>
          <a:p>
            <a:pPr marL="0" indent="0">
              <a:buNone/>
            </a:pPr>
            <a:r>
              <a:rPr lang="en-GB" sz="2400"/>
              <a:t>Poor people are just lazy</a:t>
            </a:r>
          </a:p>
          <a:p>
            <a:pPr marL="0" indent="0">
              <a:buNone/>
            </a:pPr>
            <a:r>
              <a:rPr lang="en-GB" sz="2400"/>
              <a:t>People who wear glasses are nerds</a:t>
            </a:r>
          </a:p>
        </p:txBody>
      </p:sp>
      <p:sp>
        <p:nvSpPr>
          <p:cNvPr id="1047" name="Freeform: Shape 1046">
            <a:extLst>
              <a:ext uri="{FF2B5EF4-FFF2-40B4-BE49-F238E27FC236}">
                <a16:creationId xmlns:a16="http://schemas.microsoft.com/office/drawing/2014/main" id="{6BFFEA99-E831-4C3B-8D16-0EA4AB33F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95584" y="610517"/>
            <a:ext cx="4010943" cy="5636963"/>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2F2F2"/>
          </a:solidFill>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Nerds in glasses new arrivals">
            <a:extLst>
              <a:ext uri="{FF2B5EF4-FFF2-40B4-BE49-F238E27FC236}">
                <a16:creationId xmlns:a16="http://schemas.microsoft.com/office/drawing/2014/main" id="{03A6324C-1962-785D-DEA6-919F51B038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8443" r="22945" b="2"/>
          <a:stretch>
            <a:fillRect/>
          </a:stretch>
        </p:blipFill>
        <p:spPr bwMode="auto">
          <a:xfrm>
            <a:off x="7761092" y="771383"/>
            <a:ext cx="3684567" cy="5311922"/>
          </a:xfrm>
          <a:prstGeom prst="rect">
            <a:avLst/>
          </a:prstGeom>
          <a:noFill/>
          <a:extLst>
            <a:ext uri="{909E8E84-426E-40DD-AFC4-6F175D3DCCD1}">
              <a14:hiddenFill xmlns:a14="http://schemas.microsoft.com/office/drawing/2010/main">
                <a:solidFill>
                  <a:srgbClr val="FFFFFF"/>
                </a:solidFill>
              </a14:hiddenFill>
            </a:ext>
          </a:extLst>
        </p:spPr>
      </p:pic>
      <p:sp>
        <p:nvSpPr>
          <p:cNvPr id="1049" name="Freeform: Shape 1048">
            <a:extLst>
              <a:ext uri="{FF2B5EF4-FFF2-40B4-BE49-F238E27FC236}">
                <a16:creationId xmlns:a16="http://schemas.microsoft.com/office/drawing/2014/main" id="{3B9FD11D-7561-43C8-BE54-00D7DCF0E2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5391" y="5800300"/>
            <a:ext cx="5736610" cy="1057702"/>
          </a:xfrm>
          <a:custGeom>
            <a:avLst/>
            <a:gdLst>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379005 w 5741575"/>
              <a:gd name="connsiteY21" fmla="*/ 878900 h 955271"/>
              <a:gd name="connsiteX22" fmla="*/ 585428 w 5741575"/>
              <a:gd name="connsiteY22" fmla="*/ 826440 h 955271"/>
              <a:gd name="connsiteX23" fmla="*/ 787156 w 5741575"/>
              <a:gd name="connsiteY23" fmla="*/ 838447 h 955271"/>
              <a:gd name="connsiteX24" fmla="*/ 898586 w 5741575"/>
              <a:gd name="connsiteY24" fmla="*/ 808502 h 955271"/>
              <a:gd name="connsiteX25" fmla="*/ 924063 w 5741575"/>
              <a:gd name="connsiteY25" fmla="*/ 770210 h 955271"/>
              <a:gd name="connsiteX26" fmla="*/ 1212574 w 5741575"/>
              <a:gd name="connsiteY26" fmla="*/ 724238 h 955271"/>
              <a:gd name="connsiteX27" fmla="*/ 1280768 w 5741575"/>
              <a:gd name="connsiteY27" fmla="*/ 699122 h 955271"/>
              <a:gd name="connsiteX28" fmla="*/ 1352027 w 5741575"/>
              <a:gd name="connsiteY28" fmla="*/ 704323 h 955271"/>
              <a:gd name="connsiteX29" fmla="*/ 1374314 w 5741575"/>
              <a:gd name="connsiteY29" fmla="*/ 688815 h 955271"/>
              <a:gd name="connsiteX30" fmla="*/ 1378034 w 5741575"/>
              <a:gd name="connsiteY30" fmla="*/ 685842 h 955271"/>
              <a:gd name="connsiteX31" fmla="*/ 1395604 w 5741575"/>
              <a:gd name="connsiteY31" fmla="*/ 680460 h 955271"/>
              <a:gd name="connsiteX32" fmla="*/ 1397206 w 5741575"/>
              <a:gd name="connsiteY32" fmla="*/ 670793 h 955271"/>
              <a:gd name="connsiteX33" fmla="*/ 1421250 w 5741575"/>
              <a:gd name="connsiteY33" fmla="*/ 656855 h 955271"/>
              <a:gd name="connsiteX34" fmla="*/ 1454524 w 5741575"/>
              <a:gd name="connsiteY34" fmla="*/ 649224 h 955271"/>
              <a:gd name="connsiteX35" fmla="*/ 1616217 w 5741575"/>
              <a:gd name="connsiteY35" fmla="*/ 622107 h 955271"/>
              <a:gd name="connsiteX36" fmla="*/ 1710928 w 5741575"/>
              <a:gd name="connsiteY36" fmla="*/ 600666 h 955271"/>
              <a:gd name="connsiteX37" fmla="*/ 1743718 w 5741575"/>
              <a:gd name="connsiteY37" fmla="*/ 584327 h 955271"/>
              <a:gd name="connsiteX38" fmla="*/ 1791651 w 5741575"/>
              <a:gd name="connsiteY38" fmla="*/ 567019 h 955271"/>
              <a:gd name="connsiteX39" fmla="*/ 1873778 w 5741575"/>
              <a:gd name="connsiteY39" fmla="*/ 530130 h 955271"/>
              <a:gd name="connsiteX40" fmla="*/ 1988411 w 5741575"/>
              <a:gd name="connsiteY40" fmla="*/ 491599 h 955271"/>
              <a:gd name="connsiteX41" fmla="*/ 2085507 w 5741575"/>
              <a:gd name="connsiteY41" fmla="*/ 498527 h 955271"/>
              <a:gd name="connsiteX42" fmla="*/ 2090767 w 5741575"/>
              <a:gd name="connsiteY42" fmla="*/ 490616 h 955271"/>
              <a:gd name="connsiteX43" fmla="*/ 2151143 w 5741575"/>
              <a:gd name="connsiteY43" fmla="*/ 478332 h 955271"/>
              <a:gd name="connsiteX44" fmla="*/ 2378710 w 5741575"/>
              <a:gd name="connsiteY44" fmla="*/ 477570 h 955271"/>
              <a:gd name="connsiteX45" fmla="*/ 2496256 w 5741575"/>
              <a:gd name="connsiteY45" fmla="*/ 452396 h 955271"/>
              <a:gd name="connsiteX46" fmla="*/ 2535387 w 5741575"/>
              <a:gd name="connsiteY46" fmla="*/ 436645 h 955271"/>
              <a:gd name="connsiteX47" fmla="*/ 2601109 w 5741575"/>
              <a:gd name="connsiteY47" fmla="*/ 410678 h 955271"/>
              <a:gd name="connsiteX48" fmla="*/ 2643855 w 5741575"/>
              <a:gd name="connsiteY48" fmla="*/ 374482 h 955271"/>
              <a:gd name="connsiteX49" fmla="*/ 2657726 w 5741575"/>
              <a:gd name="connsiteY49" fmla="*/ 365841 h 955271"/>
              <a:gd name="connsiteX50" fmla="*/ 2687125 w 5741575"/>
              <a:gd name="connsiteY50" fmla="*/ 366820 h 955271"/>
              <a:gd name="connsiteX51" fmla="*/ 2697479 w 5741575"/>
              <a:gd name="connsiteY51" fmla="*/ 361430 h 955271"/>
              <a:gd name="connsiteX52" fmla="*/ 2701547 w 5741575"/>
              <a:gd name="connsiteY52" fmla="*/ 361545 h 955271"/>
              <a:gd name="connsiteX53" fmla="*/ 2711054 w 5741575"/>
              <a:gd name="connsiteY53" fmla="*/ 360597 h 955271"/>
              <a:gd name="connsiteX54" fmla="*/ 2710438 w 5741575"/>
              <a:gd name="connsiteY54" fmla="*/ 366958 h 955271"/>
              <a:gd name="connsiteX55" fmla="*/ 2722936 w 5741575"/>
              <a:gd name="connsiteY55" fmla="*/ 377633 h 955271"/>
              <a:gd name="connsiteX56" fmla="*/ 2777227 w 5741575"/>
              <a:gd name="connsiteY56" fmla="*/ 368972 h 955271"/>
              <a:gd name="connsiteX57" fmla="*/ 2779510 w 5741575"/>
              <a:gd name="connsiteY57" fmla="*/ 361652 h 955271"/>
              <a:gd name="connsiteX58" fmla="*/ 2786278 w 5741575"/>
              <a:gd name="connsiteY58" fmla="*/ 359869 h 955271"/>
              <a:gd name="connsiteX59" fmla="*/ 2792101 w 5741575"/>
              <a:gd name="connsiteY59" fmla="*/ 365927 h 955271"/>
              <a:gd name="connsiteX60" fmla="*/ 2885545 w 5741575"/>
              <a:gd name="connsiteY60" fmla="*/ 372818 h 955271"/>
              <a:gd name="connsiteX61" fmla="*/ 3009558 w 5741575"/>
              <a:gd name="connsiteY61" fmla="*/ 370573 h 955271"/>
              <a:gd name="connsiteX62" fmla="*/ 3095010 w 5741575"/>
              <a:gd name="connsiteY62" fmla="*/ 332454 h 955271"/>
              <a:gd name="connsiteX63" fmla="*/ 3103742 w 5741575"/>
              <a:gd name="connsiteY63" fmla="*/ 337974 h 955271"/>
              <a:gd name="connsiteX64" fmla="*/ 3165093 w 5741575"/>
              <a:gd name="connsiteY64" fmla="*/ 329459 h 955271"/>
              <a:gd name="connsiteX65" fmla="*/ 3373785 w 5741575"/>
              <a:gd name="connsiteY65" fmla="*/ 255680 h 955271"/>
              <a:gd name="connsiteX66" fmla="*/ 3493851 w 5741575"/>
              <a:gd name="connsiteY66" fmla="*/ 240255 h 955271"/>
              <a:gd name="connsiteX67" fmla="*/ 3537470 w 5741575"/>
              <a:gd name="connsiteY67" fmla="*/ 241867 h 955271"/>
              <a:gd name="connsiteX68" fmla="*/ 3610489 w 5741575"/>
              <a:gd name="connsiteY68" fmla="*/ 244128 h 955271"/>
              <a:gd name="connsiteX69" fmla="*/ 3667539 w 5741575"/>
              <a:gd name="connsiteY69" fmla="*/ 263271 h 955271"/>
              <a:gd name="connsiteX70" fmla="*/ 3727614 w 5741575"/>
              <a:gd name="connsiteY70" fmla="*/ 258245 h 955271"/>
              <a:gd name="connsiteX71" fmla="*/ 3738369 w 5741575"/>
              <a:gd name="connsiteY71" fmla="*/ 234506 h 955271"/>
              <a:gd name="connsiteX72" fmla="*/ 3803670 w 5741575"/>
              <a:gd name="connsiteY72" fmla="*/ 236457 h 955271"/>
              <a:gd name="connsiteX73" fmla="*/ 3903080 w 5741575"/>
              <a:gd name="connsiteY73" fmla="*/ 241890 h 955271"/>
              <a:gd name="connsiteX74" fmla="*/ 3959588 w 5741575"/>
              <a:gd name="connsiteY74" fmla="*/ 239195 h 955271"/>
              <a:gd name="connsiteX75" fmla="*/ 4114838 w 5741575"/>
              <a:gd name="connsiteY75" fmla="*/ 238165 h 955271"/>
              <a:gd name="connsiteX76" fmla="*/ 4271023 w 5741575"/>
              <a:gd name="connsiteY76" fmla="*/ 241959 h 955271"/>
              <a:gd name="connsiteX77" fmla="*/ 4367397 w 5741575"/>
              <a:gd name="connsiteY77" fmla="*/ 271442 h 955271"/>
              <a:gd name="connsiteX78" fmla="*/ 4495366 w 5741575"/>
              <a:gd name="connsiteY78" fmla="*/ 271618 h 955271"/>
              <a:gd name="connsiteX79" fmla="*/ 4517347 w 5741575"/>
              <a:gd name="connsiteY79" fmla="*/ 275639 h 955271"/>
              <a:gd name="connsiteX80" fmla="*/ 4546116 w 5741575"/>
              <a:gd name="connsiteY80" fmla="*/ 268568 h 955271"/>
              <a:gd name="connsiteX81" fmla="*/ 4661259 w 5741575"/>
              <a:gd name="connsiteY81" fmla="*/ 238966 h 955271"/>
              <a:gd name="connsiteX82" fmla="*/ 4750403 w 5741575"/>
              <a:gd name="connsiteY82" fmla="*/ 204364 h 955271"/>
              <a:gd name="connsiteX83" fmla="*/ 4867614 w 5741575"/>
              <a:gd name="connsiteY83" fmla="*/ 208668 h 955271"/>
              <a:gd name="connsiteX84" fmla="*/ 4937036 w 5741575"/>
              <a:gd name="connsiteY84" fmla="*/ 195446 h 955271"/>
              <a:gd name="connsiteX85" fmla="*/ 5047626 w 5741575"/>
              <a:gd name="connsiteY85" fmla="*/ 149604 h 955271"/>
              <a:gd name="connsiteX86" fmla="*/ 5200247 w 5741575"/>
              <a:gd name="connsiteY86" fmla="*/ 142695 h 955271"/>
              <a:gd name="connsiteX87" fmla="*/ 5235691 w 5741575"/>
              <a:gd name="connsiteY87" fmla="*/ 173330 h 955271"/>
              <a:gd name="connsiteX88" fmla="*/ 5280133 w 5741575"/>
              <a:gd name="connsiteY88" fmla="*/ 189342 h 955271"/>
              <a:gd name="connsiteX89" fmla="*/ 5291963 w 5741575"/>
              <a:gd name="connsiteY89" fmla="*/ 139446 h 955271"/>
              <a:gd name="connsiteX90" fmla="*/ 5418472 w 5741575"/>
              <a:gd name="connsiteY90" fmla="*/ 89163 h 955271"/>
              <a:gd name="connsiteX91" fmla="*/ 5482354 w 5741575"/>
              <a:gd name="connsiteY91" fmla="*/ 69470 h 955271"/>
              <a:gd name="connsiteX92" fmla="*/ 5583280 w 5741575"/>
              <a:gd name="connsiteY92" fmla="*/ 49787 h 955271"/>
              <a:gd name="connsiteX93" fmla="*/ 5613766 w 5741575"/>
              <a:gd name="connsiteY93" fmla="*/ 41855 h 955271"/>
              <a:gd name="connsiteX94" fmla="*/ 5684952 w 5741575"/>
              <a:gd name="connsiteY94" fmla="*/ 26088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379005 w 5741575"/>
              <a:gd name="connsiteY21" fmla="*/ 878900 h 955271"/>
              <a:gd name="connsiteX22" fmla="*/ 585428 w 5741575"/>
              <a:gd name="connsiteY22" fmla="*/ 826440 h 955271"/>
              <a:gd name="connsiteX23" fmla="*/ 787156 w 5741575"/>
              <a:gd name="connsiteY23" fmla="*/ 838447 h 955271"/>
              <a:gd name="connsiteX24" fmla="*/ 898586 w 5741575"/>
              <a:gd name="connsiteY24" fmla="*/ 808502 h 955271"/>
              <a:gd name="connsiteX25" fmla="*/ 924063 w 5741575"/>
              <a:gd name="connsiteY25" fmla="*/ 770210 h 955271"/>
              <a:gd name="connsiteX26" fmla="*/ 1212574 w 5741575"/>
              <a:gd name="connsiteY26" fmla="*/ 724238 h 955271"/>
              <a:gd name="connsiteX27" fmla="*/ 1280768 w 5741575"/>
              <a:gd name="connsiteY27" fmla="*/ 699122 h 955271"/>
              <a:gd name="connsiteX28" fmla="*/ 1352027 w 5741575"/>
              <a:gd name="connsiteY28" fmla="*/ 704323 h 955271"/>
              <a:gd name="connsiteX29" fmla="*/ 1374314 w 5741575"/>
              <a:gd name="connsiteY29" fmla="*/ 688815 h 955271"/>
              <a:gd name="connsiteX30" fmla="*/ 1378034 w 5741575"/>
              <a:gd name="connsiteY30" fmla="*/ 685842 h 955271"/>
              <a:gd name="connsiteX31" fmla="*/ 1395604 w 5741575"/>
              <a:gd name="connsiteY31" fmla="*/ 680460 h 955271"/>
              <a:gd name="connsiteX32" fmla="*/ 1397206 w 5741575"/>
              <a:gd name="connsiteY32" fmla="*/ 670793 h 955271"/>
              <a:gd name="connsiteX33" fmla="*/ 1421250 w 5741575"/>
              <a:gd name="connsiteY33" fmla="*/ 656855 h 955271"/>
              <a:gd name="connsiteX34" fmla="*/ 1454524 w 5741575"/>
              <a:gd name="connsiteY34" fmla="*/ 649224 h 955271"/>
              <a:gd name="connsiteX35" fmla="*/ 1616217 w 5741575"/>
              <a:gd name="connsiteY35" fmla="*/ 622107 h 955271"/>
              <a:gd name="connsiteX36" fmla="*/ 1710928 w 5741575"/>
              <a:gd name="connsiteY36" fmla="*/ 600666 h 955271"/>
              <a:gd name="connsiteX37" fmla="*/ 1743718 w 5741575"/>
              <a:gd name="connsiteY37" fmla="*/ 584327 h 955271"/>
              <a:gd name="connsiteX38" fmla="*/ 1791651 w 5741575"/>
              <a:gd name="connsiteY38" fmla="*/ 567019 h 955271"/>
              <a:gd name="connsiteX39" fmla="*/ 1873778 w 5741575"/>
              <a:gd name="connsiteY39" fmla="*/ 530130 h 955271"/>
              <a:gd name="connsiteX40" fmla="*/ 1988411 w 5741575"/>
              <a:gd name="connsiteY40" fmla="*/ 491599 h 955271"/>
              <a:gd name="connsiteX41" fmla="*/ 2085507 w 5741575"/>
              <a:gd name="connsiteY41" fmla="*/ 498527 h 955271"/>
              <a:gd name="connsiteX42" fmla="*/ 2090767 w 5741575"/>
              <a:gd name="connsiteY42" fmla="*/ 490616 h 955271"/>
              <a:gd name="connsiteX43" fmla="*/ 2151143 w 5741575"/>
              <a:gd name="connsiteY43" fmla="*/ 478332 h 955271"/>
              <a:gd name="connsiteX44" fmla="*/ 2378710 w 5741575"/>
              <a:gd name="connsiteY44" fmla="*/ 477570 h 955271"/>
              <a:gd name="connsiteX45" fmla="*/ 2496256 w 5741575"/>
              <a:gd name="connsiteY45" fmla="*/ 452396 h 955271"/>
              <a:gd name="connsiteX46" fmla="*/ 2535387 w 5741575"/>
              <a:gd name="connsiteY46" fmla="*/ 436645 h 955271"/>
              <a:gd name="connsiteX47" fmla="*/ 2601109 w 5741575"/>
              <a:gd name="connsiteY47" fmla="*/ 410678 h 955271"/>
              <a:gd name="connsiteX48" fmla="*/ 2643855 w 5741575"/>
              <a:gd name="connsiteY48" fmla="*/ 374482 h 955271"/>
              <a:gd name="connsiteX49" fmla="*/ 2657726 w 5741575"/>
              <a:gd name="connsiteY49" fmla="*/ 365841 h 955271"/>
              <a:gd name="connsiteX50" fmla="*/ 2687125 w 5741575"/>
              <a:gd name="connsiteY50" fmla="*/ 366820 h 955271"/>
              <a:gd name="connsiteX51" fmla="*/ 2697479 w 5741575"/>
              <a:gd name="connsiteY51" fmla="*/ 361430 h 955271"/>
              <a:gd name="connsiteX52" fmla="*/ 2701547 w 5741575"/>
              <a:gd name="connsiteY52" fmla="*/ 361545 h 955271"/>
              <a:gd name="connsiteX53" fmla="*/ 2711054 w 5741575"/>
              <a:gd name="connsiteY53" fmla="*/ 360597 h 955271"/>
              <a:gd name="connsiteX54" fmla="*/ 2710438 w 5741575"/>
              <a:gd name="connsiteY54" fmla="*/ 366958 h 955271"/>
              <a:gd name="connsiteX55" fmla="*/ 2722936 w 5741575"/>
              <a:gd name="connsiteY55" fmla="*/ 377633 h 955271"/>
              <a:gd name="connsiteX56" fmla="*/ 2777227 w 5741575"/>
              <a:gd name="connsiteY56" fmla="*/ 368972 h 955271"/>
              <a:gd name="connsiteX57" fmla="*/ 2779510 w 5741575"/>
              <a:gd name="connsiteY57" fmla="*/ 361652 h 955271"/>
              <a:gd name="connsiteX58" fmla="*/ 2786278 w 5741575"/>
              <a:gd name="connsiteY58" fmla="*/ 359869 h 955271"/>
              <a:gd name="connsiteX59" fmla="*/ 2792101 w 5741575"/>
              <a:gd name="connsiteY59" fmla="*/ 365927 h 955271"/>
              <a:gd name="connsiteX60" fmla="*/ 2885545 w 5741575"/>
              <a:gd name="connsiteY60" fmla="*/ 372818 h 955271"/>
              <a:gd name="connsiteX61" fmla="*/ 3009558 w 5741575"/>
              <a:gd name="connsiteY61" fmla="*/ 370573 h 955271"/>
              <a:gd name="connsiteX62" fmla="*/ 3095010 w 5741575"/>
              <a:gd name="connsiteY62" fmla="*/ 332454 h 955271"/>
              <a:gd name="connsiteX63" fmla="*/ 3103742 w 5741575"/>
              <a:gd name="connsiteY63" fmla="*/ 337974 h 955271"/>
              <a:gd name="connsiteX64" fmla="*/ 3165093 w 5741575"/>
              <a:gd name="connsiteY64" fmla="*/ 329459 h 955271"/>
              <a:gd name="connsiteX65" fmla="*/ 3373785 w 5741575"/>
              <a:gd name="connsiteY65" fmla="*/ 255680 h 955271"/>
              <a:gd name="connsiteX66" fmla="*/ 3493851 w 5741575"/>
              <a:gd name="connsiteY66" fmla="*/ 240255 h 955271"/>
              <a:gd name="connsiteX67" fmla="*/ 3537470 w 5741575"/>
              <a:gd name="connsiteY67" fmla="*/ 241867 h 955271"/>
              <a:gd name="connsiteX68" fmla="*/ 3610489 w 5741575"/>
              <a:gd name="connsiteY68" fmla="*/ 244128 h 955271"/>
              <a:gd name="connsiteX69" fmla="*/ 3667539 w 5741575"/>
              <a:gd name="connsiteY69" fmla="*/ 263271 h 955271"/>
              <a:gd name="connsiteX70" fmla="*/ 3727614 w 5741575"/>
              <a:gd name="connsiteY70" fmla="*/ 258245 h 955271"/>
              <a:gd name="connsiteX71" fmla="*/ 3738369 w 5741575"/>
              <a:gd name="connsiteY71" fmla="*/ 234506 h 955271"/>
              <a:gd name="connsiteX72" fmla="*/ 3803670 w 5741575"/>
              <a:gd name="connsiteY72" fmla="*/ 236457 h 955271"/>
              <a:gd name="connsiteX73" fmla="*/ 3903080 w 5741575"/>
              <a:gd name="connsiteY73" fmla="*/ 241890 h 955271"/>
              <a:gd name="connsiteX74" fmla="*/ 4114838 w 5741575"/>
              <a:gd name="connsiteY74" fmla="*/ 238165 h 955271"/>
              <a:gd name="connsiteX75" fmla="*/ 4271023 w 5741575"/>
              <a:gd name="connsiteY75" fmla="*/ 241959 h 955271"/>
              <a:gd name="connsiteX76" fmla="*/ 4367397 w 5741575"/>
              <a:gd name="connsiteY76" fmla="*/ 271442 h 955271"/>
              <a:gd name="connsiteX77" fmla="*/ 4495366 w 5741575"/>
              <a:gd name="connsiteY77" fmla="*/ 271618 h 955271"/>
              <a:gd name="connsiteX78" fmla="*/ 4517347 w 5741575"/>
              <a:gd name="connsiteY78" fmla="*/ 275639 h 955271"/>
              <a:gd name="connsiteX79" fmla="*/ 4546116 w 5741575"/>
              <a:gd name="connsiteY79" fmla="*/ 268568 h 955271"/>
              <a:gd name="connsiteX80" fmla="*/ 4661259 w 5741575"/>
              <a:gd name="connsiteY80" fmla="*/ 238966 h 955271"/>
              <a:gd name="connsiteX81" fmla="*/ 4750403 w 5741575"/>
              <a:gd name="connsiteY81" fmla="*/ 204364 h 955271"/>
              <a:gd name="connsiteX82" fmla="*/ 4867614 w 5741575"/>
              <a:gd name="connsiteY82" fmla="*/ 208668 h 955271"/>
              <a:gd name="connsiteX83" fmla="*/ 4937036 w 5741575"/>
              <a:gd name="connsiteY83" fmla="*/ 195446 h 955271"/>
              <a:gd name="connsiteX84" fmla="*/ 5047626 w 5741575"/>
              <a:gd name="connsiteY84" fmla="*/ 149604 h 955271"/>
              <a:gd name="connsiteX85" fmla="*/ 5200247 w 5741575"/>
              <a:gd name="connsiteY85" fmla="*/ 142695 h 955271"/>
              <a:gd name="connsiteX86" fmla="*/ 5235691 w 5741575"/>
              <a:gd name="connsiteY86" fmla="*/ 173330 h 955271"/>
              <a:gd name="connsiteX87" fmla="*/ 5280133 w 5741575"/>
              <a:gd name="connsiteY87" fmla="*/ 189342 h 955271"/>
              <a:gd name="connsiteX88" fmla="*/ 5291963 w 5741575"/>
              <a:gd name="connsiteY88" fmla="*/ 139446 h 955271"/>
              <a:gd name="connsiteX89" fmla="*/ 5418472 w 5741575"/>
              <a:gd name="connsiteY89" fmla="*/ 89163 h 955271"/>
              <a:gd name="connsiteX90" fmla="*/ 5482354 w 5741575"/>
              <a:gd name="connsiteY90" fmla="*/ 69470 h 955271"/>
              <a:gd name="connsiteX91" fmla="*/ 5583280 w 5741575"/>
              <a:gd name="connsiteY91" fmla="*/ 49787 h 955271"/>
              <a:gd name="connsiteX92" fmla="*/ 5613766 w 5741575"/>
              <a:gd name="connsiteY92" fmla="*/ 41855 h 955271"/>
              <a:gd name="connsiteX93" fmla="*/ 5684952 w 5741575"/>
              <a:gd name="connsiteY93" fmla="*/ 26088 h 955271"/>
              <a:gd name="connsiteX94" fmla="*/ 5741575 w 5741575"/>
              <a:gd name="connsiteY94"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379005 w 5741575"/>
              <a:gd name="connsiteY21" fmla="*/ 878900 h 955271"/>
              <a:gd name="connsiteX22" fmla="*/ 585428 w 5741575"/>
              <a:gd name="connsiteY22" fmla="*/ 826440 h 955271"/>
              <a:gd name="connsiteX23" fmla="*/ 787156 w 5741575"/>
              <a:gd name="connsiteY23" fmla="*/ 838447 h 955271"/>
              <a:gd name="connsiteX24" fmla="*/ 898586 w 5741575"/>
              <a:gd name="connsiteY24" fmla="*/ 808502 h 955271"/>
              <a:gd name="connsiteX25" fmla="*/ 924063 w 5741575"/>
              <a:gd name="connsiteY25" fmla="*/ 770210 h 955271"/>
              <a:gd name="connsiteX26" fmla="*/ 1212574 w 5741575"/>
              <a:gd name="connsiteY26" fmla="*/ 724238 h 955271"/>
              <a:gd name="connsiteX27" fmla="*/ 1280768 w 5741575"/>
              <a:gd name="connsiteY27" fmla="*/ 699122 h 955271"/>
              <a:gd name="connsiteX28" fmla="*/ 1352027 w 5741575"/>
              <a:gd name="connsiteY28" fmla="*/ 704323 h 955271"/>
              <a:gd name="connsiteX29" fmla="*/ 1374314 w 5741575"/>
              <a:gd name="connsiteY29" fmla="*/ 688815 h 955271"/>
              <a:gd name="connsiteX30" fmla="*/ 1378034 w 5741575"/>
              <a:gd name="connsiteY30" fmla="*/ 685842 h 955271"/>
              <a:gd name="connsiteX31" fmla="*/ 1395604 w 5741575"/>
              <a:gd name="connsiteY31" fmla="*/ 680460 h 955271"/>
              <a:gd name="connsiteX32" fmla="*/ 1397206 w 5741575"/>
              <a:gd name="connsiteY32" fmla="*/ 670793 h 955271"/>
              <a:gd name="connsiteX33" fmla="*/ 1421250 w 5741575"/>
              <a:gd name="connsiteY33" fmla="*/ 656855 h 955271"/>
              <a:gd name="connsiteX34" fmla="*/ 1454524 w 5741575"/>
              <a:gd name="connsiteY34" fmla="*/ 649224 h 955271"/>
              <a:gd name="connsiteX35" fmla="*/ 1616217 w 5741575"/>
              <a:gd name="connsiteY35" fmla="*/ 622107 h 955271"/>
              <a:gd name="connsiteX36" fmla="*/ 1710928 w 5741575"/>
              <a:gd name="connsiteY36" fmla="*/ 600666 h 955271"/>
              <a:gd name="connsiteX37" fmla="*/ 1743718 w 5741575"/>
              <a:gd name="connsiteY37" fmla="*/ 584327 h 955271"/>
              <a:gd name="connsiteX38" fmla="*/ 1873778 w 5741575"/>
              <a:gd name="connsiteY38" fmla="*/ 530130 h 955271"/>
              <a:gd name="connsiteX39" fmla="*/ 1988411 w 5741575"/>
              <a:gd name="connsiteY39" fmla="*/ 491599 h 955271"/>
              <a:gd name="connsiteX40" fmla="*/ 2085507 w 5741575"/>
              <a:gd name="connsiteY40" fmla="*/ 498527 h 955271"/>
              <a:gd name="connsiteX41" fmla="*/ 2090767 w 5741575"/>
              <a:gd name="connsiteY41" fmla="*/ 490616 h 955271"/>
              <a:gd name="connsiteX42" fmla="*/ 2151143 w 5741575"/>
              <a:gd name="connsiteY42" fmla="*/ 478332 h 955271"/>
              <a:gd name="connsiteX43" fmla="*/ 2378710 w 5741575"/>
              <a:gd name="connsiteY43" fmla="*/ 477570 h 955271"/>
              <a:gd name="connsiteX44" fmla="*/ 2496256 w 5741575"/>
              <a:gd name="connsiteY44" fmla="*/ 452396 h 955271"/>
              <a:gd name="connsiteX45" fmla="*/ 2535387 w 5741575"/>
              <a:gd name="connsiteY45" fmla="*/ 436645 h 955271"/>
              <a:gd name="connsiteX46" fmla="*/ 2601109 w 5741575"/>
              <a:gd name="connsiteY46" fmla="*/ 410678 h 955271"/>
              <a:gd name="connsiteX47" fmla="*/ 2643855 w 5741575"/>
              <a:gd name="connsiteY47" fmla="*/ 374482 h 955271"/>
              <a:gd name="connsiteX48" fmla="*/ 2657726 w 5741575"/>
              <a:gd name="connsiteY48" fmla="*/ 365841 h 955271"/>
              <a:gd name="connsiteX49" fmla="*/ 2687125 w 5741575"/>
              <a:gd name="connsiteY49" fmla="*/ 366820 h 955271"/>
              <a:gd name="connsiteX50" fmla="*/ 2697479 w 5741575"/>
              <a:gd name="connsiteY50" fmla="*/ 361430 h 955271"/>
              <a:gd name="connsiteX51" fmla="*/ 2701547 w 5741575"/>
              <a:gd name="connsiteY51" fmla="*/ 361545 h 955271"/>
              <a:gd name="connsiteX52" fmla="*/ 2711054 w 5741575"/>
              <a:gd name="connsiteY52" fmla="*/ 360597 h 955271"/>
              <a:gd name="connsiteX53" fmla="*/ 2710438 w 5741575"/>
              <a:gd name="connsiteY53" fmla="*/ 366958 h 955271"/>
              <a:gd name="connsiteX54" fmla="*/ 2722936 w 5741575"/>
              <a:gd name="connsiteY54" fmla="*/ 377633 h 955271"/>
              <a:gd name="connsiteX55" fmla="*/ 2777227 w 5741575"/>
              <a:gd name="connsiteY55" fmla="*/ 368972 h 955271"/>
              <a:gd name="connsiteX56" fmla="*/ 2779510 w 5741575"/>
              <a:gd name="connsiteY56" fmla="*/ 361652 h 955271"/>
              <a:gd name="connsiteX57" fmla="*/ 2786278 w 5741575"/>
              <a:gd name="connsiteY57" fmla="*/ 359869 h 955271"/>
              <a:gd name="connsiteX58" fmla="*/ 2792101 w 5741575"/>
              <a:gd name="connsiteY58" fmla="*/ 365927 h 955271"/>
              <a:gd name="connsiteX59" fmla="*/ 2885545 w 5741575"/>
              <a:gd name="connsiteY59" fmla="*/ 372818 h 955271"/>
              <a:gd name="connsiteX60" fmla="*/ 3009558 w 5741575"/>
              <a:gd name="connsiteY60" fmla="*/ 370573 h 955271"/>
              <a:gd name="connsiteX61" fmla="*/ 3095010 w 5741575"/>
              <a:gd name="connsiteY61" fmla="*/ 332454 h 955271"/>
              <a:gd name="connsiteX62" fmla="*/ 3103742 w 5741575"/>
              <a:gd name="connsiteY62" fmla="*/ 337974 h 955271"/>
              <a:gd name="connsiteX63" fmla="*/ 3165093 w 5741575"/>
              <a:gd name="connsiteY63" fmla="*/ 329459 h 955271"/>
              <a:gd name="connsiteX64" fmla="*/ 3373785 w 5741575"/>
              <a:gd name="connsiteY64" fmla="*/ 255680 h 955271"/>
              <a:gd name="connsiteX65" fmla="*/ 3493851 w 5741575"/>
              <a:gd name="connsiteY65" fmla="*/ 240255 h 955271"/>
              <a:gd name="connsiteX66" fmla="*/ 3537470 w 5741575"/>
              <a:gd name="connsiteY66" fmla="*/ 241867 h 955271"/>
              <a:gd name="connsiteX67" fmla="*/ 3610489 w 5741575"/>
              <a:gd name="connsiteY67" fmla="*/ 244128 h 955271"/>
              <a:gd name="connsiteX68" fmla="*/ 3667539 w 5741575"/>
              <a:gd name="connsiteY68" fmla="*/ 263271 h 955271"/>
              <a:gd name="connsiteX69" fmla="*/ 3727614 w 5741575"/>
              <a:gd name="connsiteY69" fmla="*/ 258245 h 955271"/>
              <a:gd name="connsiteX70" fmla="*/ 3738369 w 5741575"/>
              <a:gd name="connsiteY70" fmla="*/ 234506 h 955271"/>
              <a:gd name="connsiteX71" fmla="*/ 3803670 w 5741575"/>
              <a:gd name="connsiteY71" fmla="*/ 236457 h 955271"/>
              <a:gd name="connsiteX72" fmla="*/ 3903080 w 5741575"/>
              <a:gd name="connsiteY72" fmla="*/ 241890 h 955271"/>
              <a:gd name="connsiteX73" fmla="*/ 4114838 w 5741575"/>
              <a:gd name="connsiteY73" fmla="*/ 238165 h 955271"/>
              <a:gd name="connsiteX74" fmla="*/ 4271023 w 5741575"/>
              <a:gd name="connsiteY74" fmla="*/ 241959 h 955271"/>
              <a:gd name="connsiteX75" fmla="*/ 4367397 w 5741575"/>
              <a:gd name="connsiteY75" fmla="*/ 271442 h 955271"/>
              <a:gd name="connsiteX76" fmla="*/ 4495366 w 5741575"/>
              <a:gd name="connsiteY76" fmla="*/ 271618 h 955271"/>
              <a:gd name="connsiteX77" fmla="*/ 4517347 w 5741575"/>
              <a:gd name="connsiteY77" fmla="*/ 275639 h 955271"/>
              <a:gd name="connsiteX78" fmla="*/ 4546116 w 5741575"/>
              <a:gd name="connsiteY78" fmla="*/ 268568 h 955271"/>
              <a:gd name="connsiteX79" fmla="*/ 4661259 w 5741575"/>
              <a:gd name="connsiteY79" fmla="*/ 238966 h 955271"/>
              <a:gd name="connsiteX80" fmla="*/ 4750403 w 5741575"/>
              <a:gd name="connsiteY80" fmla="*/ 204364 h 955271"/>
              <a:gd name="connsiteX81" fmla="*/ 4867614 w 5741575"/>
              <a:gd name="connsiteY81" fmla="*/ 208668 h 955271"/>
              <a:gd name="connsiteX82" fmla="*/ 4937036 w 5741575"/>
              <a:gd name="connsiteY82" fmla="*/ 195446 h 955271"/>
              <a:gd name="connsiteX83" fmla="*/ 5047626 w 5741575"/>
              <a:gd name="connsiteY83" fmla="*/ 149604 h 955271"/>
              <a:gd name="connsiteX84" fmla="*/ 5200247 w 5741575"/>
              <a:gd name="connsiteY84" fmla="*/ 142695 h 955271"/>
              <a:gd name="connsiteX85" fmla="*/ 5235691 w 5741575"/>
              <a:gd name="connsiteY85" fmla="*/ 173330 h 955271"/>
              <a:gd name="connsiteX86" fmla="*/ 5280133 w 5741575"/>
              <a:gd name="connsiteY86" fmla="*/ 189342 h 955271"/>
              <a:gd name="connsiteX87" fmla="*/ 5291963 w 5741575"/>
              <a:gd name="connsiteY87" fmla="*/ 139446 h 955271"/>
              <a:gd name="connsiteX88" fmla="*/ 5418472 w 5741575"/>
              <a:gd name="connsiteY88" fmla="*/ 89163 h 955271"/>
              <a:gd name="connsiteX89" fmla="*/ 5482354 w 5741575"/>
              <a:gd name="connsiteY89" fmla="*/ 69470 h 955271"/>
              <a:gd name="connsiteX90" fmla="*/ 5583280 w 5741575"/>
              <a:gd name="connsiteY90" fmla="*/ 49787 h 955271"/>
              <a:gd name="connsiteX91" fmla="*/ 5613766 w 5741575"/>
              <a:gd name="connsiteY91" fmla="*/ 41855 h 955271"/>
              <a:gd name="connsiteX92" fmla="*/ 5684952 w 5741575"/>
              <a:gd name="connsiteY92" fmla="*/ 26088 h 955271"/>
              <a:gd name="connsiteX93" fmla="*/ 5741575 w 5741575"/>
              <a:gd name="connsiteY93"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379005 w 5741575"/>
              <a:gd name="connsiteY21" fmla="*/ 878900 h 955271"/>
              <a:gd name="connsiteX22" fmla="*/ 787156 w 5741575"/>
              <a:gd name="connsiteY22" fmla="*/ 838447 h 955271"/>
              <a:gd name="connsiteX23" fmla="*/ 898586 w 5741575"/>
              <a:gd name="connsiteY23" fmla="*/ 808502 h 955271"/>
              <a:gd name="connsiteX24" fmla="*/ 924063 w 5741575"/>
              <a:gd name="connsiteY24" fmla="*/ 770210 h 955271"/>
              <a:gd name="connsiteX25" fmla="*/ 1212574 w 5741575"/>
              <a:gd name="connsiteY25" fmla="*/ 724238 h 955271"/>
              <a:gd name="connsiteX26" fmla="*/ 1280768 w 5741575"/>
              <a:gd name="connsiteY26" fmla="*/ 699122 h 955271"/>
              <a:gd name="connsiteX27" fmla="*/ 1352027 w 5741575"/>
              <a:gd name="connsiteY27" fmla="*/ 704323 h 955271"/>
              <a:gd name="connsiteX28" fmla="*/ 1374314 w 5741575"/>
              <a:gd name="connsiteY28" fmla="*/ 688815 h 955271"/>
              <a:gd name="connsiteX29" fmla="*/ 1378034 w 5741575"/>
              <a:gd name="connsiteY29" fmla="*/ 685842 h 955271"/>
              <a:gd name="connsiteX30" fmla="*/ 1395604 w 5741575"/>
              <a:gd name="connsiteY30" fmla="*/ 680460 h 955271"/>
              <a:gd name="connsiteX31" fmla="*/ 1397206 w 5741575"/>
              <a:gd name="connsiteY31" fmla="*/ 670793 h 955271"/>
              <a:gd name="connsiteX32" fmla="*/ 1421250 w 5741575"/>
              <a:gd name="connsiteY32" fmla="*/ 656855 h 955271"/>
              <a:gd name="connsiteX33" fmla="*/ 1454524 w 5741575"/>
              <a:gd name="connsiteY33" fmla="*/ 649224 h 955271"/>
              <a:gd name="connsiteX34" fmla="*/ 1616217 w 5741575"/>
              <a:gd name="connsiteY34" fmla="*/ 622107 h 955271"/>
              <a:gd name="connsiteX35" fmla="*/ 1710928 w 5741575"/>
              <a:gd name="connsiteY35" fmla="*/ 600666 h 955271"/>
              <a:gd name="connsiteX36" fmla="*/ 1743718 w 5741575"/>
              <a:gd name="connsiteY36" fmla="*/ 584327 h 955271"/>
              <a:gd name="connsiteX37" fmla="*/ 1873778 w 5741575"/>
              <a:gd name="connsiteY37" fmla="*/ 530130 h 955271"/>
              <a:gd name="connsiteX38" fmla="*/ 1988411 w 5741575"/>
              <a:gd name="connsiteY38" fmla="*/ 491599 h 955271"/>
              <a:gd name="connsiteX39" fmla="*/ 2085507 w 5741575"/>
              <a:gd name="connsiteY39" fmla="*/ 498527 h 955271"/>
              <a:gd name="connsiteX40" fmla="*/ 2090767 w 5741575"/>
              <a:gd name="connsiteY40" fmla="*/ 490616 h 955271"/>
              <a:gd name="connsiteX41" fmla="*/ 2151143 w 5741575"/>
              <a:gd name="connsiteY41" fmla="*/ 478332 h 955271"/>
              <a:gd name="connsiteX42" fmla="*/ 2378710 w 5741575"/>
              <a:gd name="connsiteY42" fmla="*/ 477570 h 955271"/>
              <a:gd name="connsiteX43" fmla="*/ 2496256 w 5741575"/>
              <a:gd name="connsiteY43" fmla="*/ 452396 h 955271"/>
              <a:gd name="connsiteX44" fmla="*/ 2535387 w 5741575"/>
              <a:gd name="connsiteY44" fmla="*/ 436645 h 955271"/>
              <a:gd name="connsiteX45" fmla="*/ 2601109 w 5741575"/>
              <a:gd name="connsiteY45" fmla="*/ 410678 h 955271"/>
              <a:gd name="connsiteX46" fmla="*/ 2643855 w 5741575"/>
              <a:gd name="connsiteY46" fmla="*/ 374482 h 955271"/>
              <a:gd name="connsiteX47" fmla="*/ 2657726 w 5741575"/>
              <a:gd name="connsiteY47" fmla="*/ 365841 h 955271"/>
              <a:gd name="connsiteX48" fmla="*/ 2687125 w 5741575"/>
              <a:gd name="connsiteY48" fmla="*/ 366820 h 955271"/>
              <a:gd name="connsiteX49" fmla="*/ 2697479 w 5741575"/>
              <a:gd name="connsiteY49" fmla="*/ 361430 h 955271"/>
              <a:gd name="connsiteX50" fmla="*/ 2701547 w 5741575"/>
              <a:gd name="connsiteY50" fmla="*/ 361545 h 955271"/>
              <a:gd name="connsiteX51" fmla="*/ 2711054 w 5741575"/>
              <a:gd name="connsiteY51" fmla="*/ 360597 h 955271"/>
              <a:gd name="connsiteX52" fmla="*/ 2710438 w 5741575"/>
              <a:gd name="connsiteY52" fmla="*/ 366958 h 955271"/>
              <a:gd name="connsiteX53" fmla="*/ 2722936 w 5741575"/>
              <a:gd name="connsiteY53" fmla="*/ 377633 h 955271"/>
              <a:gd name="connsiteX54" fmla="*/ 2777227 w 5741575"/>
              <a:gd name="connsiteY54" fmla="*/ 368972 h 955271"/>
              <a:gd name="connsiteX55" fmla="*/ 2779510 w 5741575"/>
              <a:gd name="connsiteY55" fmla="*/ 361652 h 955271"/>
              <a:gd name="connsiteX56" fmla="*/ 2786278 w 5741575"/>
              <a:gd name="connsiteY56" fmla="*/ 359869 h 955271"/>
              <a:gd name="connsiteX57" fmla="*/ 2792101 w 5741575"/>
              <a:gd name="connsiteY57" fmla="*/ 365927 h 955271"/>
              <a:gd name="connsiteX58" fmla="*/ 2885545 w 5741575"/>
              <a:gd name="connsiteY58" fmla="*/ 372818 h 955271"/>
              <a:gd name="connsiteX59" fmla="*/ 3009558 w 5741575"/>
              <a:gd name="connsiteY59" fmla="*/ 370573 h 955271"/>
              <a:gd name="connsiteX60" fmla="*/ 3095010 w 5741575"/>
              <a:gd name="connsiteY60" fmla="*/ 332454 h 955271"/>
              <a:gd name="connsiteX61" fmla="*/ 3103742 w 5741575"/>
              <a:gd name="connsiteY61" fmla="*/ 337974 h 955271"/>
              <a:gd name="connsiteX62" fmla="*/ 3165093 w 5741575"/>
              <a:gd name="connsiteY62" fmla="*/ 329459 h 955271"/>
              <a:gd name="connsiteX63" fmla="*/ 3373785 w 5741575"/>
              <a:gd name="connsiteY63" fmla="*/ 255680 h 955271"/>
              <a:gd name="connsiteX64" fmla="*/ 3493851 w 5741575"/>
              <a:gd name="connsiteY64" fmla="*/ 240255 h 955271"/>
              <a:gd name="connsiteX65" fmla="*/ 3537470 w 5741575"/>
              <a:gd name="connsiteY65" fmla="*/ 241867 h 955271"/>
              <a:gd name="connsiteX66" fmla="*/ 3610489 w 5741575"/>
              <a:gd name="connsiteY66" fmla="*/ 244128 h 955271"/>
              <a:gd name="connsiteX67" fmla="*/ 3667539 w 5741575"/>
              <a:gd name="connsiteY67" fmla="*/ 263271 h 955271"/>
              <a:gd name="connsiteX68" fmla="*/ 3727614 w 5741575"/>
              <a:gd name="connsiteY68" fmla="*/ 258245 h 955271"/>
              <a:gd name="connsiteX69" fmla="*/ 3738369 w 5741575"/>
              <a:gd name="connsiteY69" fmla="*/ 234506 h 955271"/>
              <a:gd name="connsiteX70" fmla="*/ 3803670 w 5741575"/>
              <a:gd name="connsiteY70" fmla="*/ 236457 h 955271"/>
              <a:gd name="connsiteX71" fmla="*/ 3903080 w 5741575"/>
              <a:gd name="connsiteY71" fmla="*/ 241890 h 955271"/>
              <a:gd name="connsiteX72" fmla="*/ 4114838 w 5741575"/>
              <a:gd name="connsiteY72" fmla="*/ 238165 h 955271"/>
              <a:gd name="connsiteX73" fmla="*/ 4271023 w 5741575"/>
              <a:gd name="connsiteY73" fmla="*/ 241959 h 955271"/>
              <a:gd name="connsiteX74" fmla="*/ 4367397 w 5741575"/>
              <a:gd name="connsiteY74" fmla="*/ 271442 h 955271"/>
              <a:gd name="connsiteX75" fmla="*/ 4495366 w 5741575"/>
              <a:gd name="connsiteY75" fmla="*/ 271618 h 955271"/>
              <a:gd name="connsiteX76" fmla="*/ 4517347 w 5741575"/>
              <a:gd name="connsiteY76" fmla="*/ 275639 h 955271"/>
              <a:gd name="connsiteX77" fmla="*/ 4546116 w 5741575"/>
              <a:gd name="connsiteY77" fmla="*/ 268568 h 955271"/>
              <a:gd name="connsiteX78" fmla="*/ 4661259 w 5741575"/>
              <a:gd name="connsiteY78" fmla="*/ 238966 h 955271"/>
              <a:gd name="connsiteX79" fmla="*/ 4750403 w 5741575"/>
              <a:gd name="connsiteY79" fmla="*/ 204364 h 955271"/>
              <a:gd name="connsiteX80" fmla="*/ 4867614 w 5741575"/>
              <a:gd name="connsiteY80" fmla="*/ 208668 h 955271"/>
              <a:gd name="connsiteX81" fmla="*/ 4937036 w 5741575"/>
              <a:gd name="connsiteY81" fmla="*/ 195446 h 955271"/>
              <a:gd name="connsiteX82" fmla="*/ 5047626 w 5741575"/>
              <a:gd name="connsiteY82" fmla="*/ 149604 h 955271"/>
              <a:gd name="connsiteX83" fmla="*/ 5200247 w 5741575"/>
              <a:gd name="connsiteY83" fmla="*/ 142695 h 955271"/>
              <a:gd name="connsiteX84" fmla="*/ 5235691 w 5741575"/>
              <a:gd name="connsiteY84" fmla="*/ 173330 h 955271"/>
              <a:gd name="connsiteX85" fmla="*/ 5280133 w 5741575"/>
              <a:gd name="connsiteY85" fmla="*/ 189342 h 955271"/>
              <a:gd name="connsiteX86" fmla="*/ 5291963 w 5741575"/>
              <a:gd name="connsiteY86" fmla="*/ 139446 h 955271"/>
              <a:gd name="connsiteX87" fmla="*/ 5418472 w 5741575"/>
              <a:gd name="connsiteY87" fmla="*/ 89163 h 955271"/>
              <a:gd name="connsiteX88" fmla="*/ 5482354 w 5741575"/>
              <a:gd name="connsiteY88" fmla="*/ 69470 h 955271"/>
              <a:gd name="connsiteX89" fmla="*/ 5583280 w 5741575"/>
              <a:gd name="connsiteY89" fmla="*/ 49787 h 955271"/>
              <a:gd name="connsiteX90" fmla="*/ 5613766 w 5741575"/>
              <a:gd name="connsiteY90" fmla="*/ 41855 h 955271"/>
              <a:gd name="connsiteX91" fmla="*/ 5684952 w 5741575"/>
              <a:gd name="connsiteY91" fmla="*/ 26088 h 955271"/>
              <a:gd name="connsiteX92" fmla="*/ 5741575 w 5741575"/>
              <a:gd name="connsiteY92"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898586 w 5741575"/>
              <a:gd name="connsiteY23" fmla="*/ 808502 h 955271"/>
              <a:gd name="connsiteX24" fmla="*/ 924063 w 5741575"/>
              <a:gd name="connsiteY24" fmla="*/ 770210 h 955271"/>
              <a:gd name="connsiteX25" fmla="*/ 1212574 w 5741575"/>
              <a:gd name="connsiteY25" fmla="*/ 724238 h 955271"/>
              <a:gd name="connsiteX26" fmla="*/ 1280768 w 5741575"/>
              <a:gd name="connsiteY26" fmla="*/ 699122 h 955271"/>
              <a:gd name="connsiteX27" fmla="*/ 1352027 w 5741575"/>
              <a:gd name="connsiteY27" fmla="*/ 704323 h 955271"/>
              <a:gd name="connsiteX28" fmla="*/ 1374314 w 5741575"/>
              <a:gd name="connsiteY28" fmla="*/ 688815 h 955271"/>
              <a:gd name="connsiteX29" fmla="*/ 1378034 w 5741575"/>
              <a:gd name="connsiteY29" fmla="*/ 685842 h 955271"/>
              <a:gd name="connsiteX30" fmla="*/ 1395604 w 5741575"/>
              <a:gd name="connsiteY30" fmla="*/ 680460 h 955271"/>
              <a:gd name="connsiteX31" fmla="*/ 1397206 w 5741575"/>
              <a:gd name="connsiteY31" fmla="*/ 670793 h 955271"/>
              <a:gd name="connsiteX32" fmla="*/ 1421250 w 5741575"/>
              <a:gd name="connsiteY32" fmla="*/ 656855 h 955271"/>
              <a:gd name="connsiteX33" fmla="*/ 1454524 w 5741575"/>
              <a:gd name="connsiteY33" fmla="*/ 649224 h 955271"/>
              <a:gd name="connsiteX34" fmla="*/ 1616217 w 5741575"/>
              <a:gd name="connsiteY34" fmla="*/ 622107 h 955271"/>
              <a:gd name="connsiteX35" fmla="*/ 1710928 w 5741575"/>
              <a:gd name="connsiteY35" fmla="*/ 600666 h 955271"/>
              <a:gd name="connsiteX36" fmla="*/ 1743718 w 5741575"/>
              <a:gd name="connsiteY36" fmla="*/ 584327 h 955271"/>
              <a:gd name="connsiteX37" fmla="*/ 1873778 w 5741575"/>
              <a:gd name="connsiteY37" fmla="*/ 530130 h 955271"/>
              <a:gd name="connsiteX38" fmla="*/ 1988411 w 5741575"/>
              <a:gd name="connsiteY38" fmla="*/ 491599 h 955271"/>
              <a:gd name="connsiteX39" fmla="*/ 2085507 w 5741575"/>
              <a:gd name="connsiteY39" fmla="*/ 498527 h 955271"/>
              <a:gd name="connsiteX40" fmla="*/ 2090767 w 5741575"/>
              <a:gd name="connsiteY40" fmla="*/ 490616 h 955271"/>
              <a:gd name="connsiteX41" fmla="*/ 2151143 w 5741575"/>
              <a:gd name="connsiteY41" fmla="*/ 478332 h 955271"/>
              <a:gd name="connsiteX42" fmla="*/ 2378710 w 5741575"/>
              <a:gd name="connsiteY42" fmla="*/ 477570 h 955271"/>
              <a:gd name="connsiteX43" fmla="*/ 2496256 w 5741575"/>
              <a:gd name="connsiteY43" fmla="*/ 452396 h 955271"/>
              <a:gd name="connsiteX44" fmla="*/ 2535387 w 5741575"/>
              <a:gd name="connsiteY44" fmla="*/ 436645 h 955271"/>
              <a:gd name="connsiteX45" fmla="*/ 2601109 w 5741575"/>
              <a:gd name="connsiteY45" fmla="*/ 410678 h 955271"/>
              <a:gd name="connsiteX46" fmla="*/ 2643855 w 5741575"/>
              <a:gd name="connsiteY46" fmla="*/ 374482 h 955271"/>
              <a:gd name="connsiteX47" fmla="*/ 2657726 w 5741575"/>
              <a:gd name="connsiteY47" fmla="*/ 365841 h 955271"/>
              <a:gd name="connsiteX48" fmla="*/ 2687125 w 5741575"/>
              <a:gd name="connsiteY48" fmla="*/ 366820 h 955271"/>
              <a:gd name="connsiteX49" fmla="*/ 2697479 w 5741575"/>
              <a:gd name="connsiteY49" fmla="*/ 361430 h 955271"/>
              <a:gd name="connsiteX50" fmla="*/ 2701547 w 5741575"/>
              <a:gd name="connsiteY50" fmla="*/ 361545 h 955271"/>
              <a:gd name="connsiteX51" fmla="*/ 2711054 w 5741575"/>
              <a:gd name="connsiteY51" fmla="*/ 360597 h 955271"/>
              <a:gd name="connsiteX52" fmla="*/ 2710438 w 5741575"/>
              <a:gd name="connsiteY52" fmla="*/ 366958 h 955271"/>
              <a:gd name="connsiteX53" fmla="*/ 2722936 w 5741575"/>
              <a:gd name="connsiteY53" fmla="*/ 377633 h 955271"/>
              <a:gd name="connsiteX54" fmla="*/ 2777227 w 5741575"/>
              <a:gd name="connsiteY54" fmla="*/ 368972 h 955271"/>
              <a:gd name="connsiteX55" fmla="*/ 2779510 w 5741575"/>
              <a:gd name="connsiteY55" fmla="*/ 361652 h 955271"/>
              <a:gd name="connsiteX56" fmla="*/ 2786278 w 5741575"/>
              <a:gd name="connsiteY56" fmla="*/ 359869 h 955271"/>
              <a:gd name="connsiteX57" fmla="*/ 2792101 w 5741575"/>
              <a:gd name="connsiteY57" fmla="*/ 365927 h 955271"/>
              <a:gd name="connsiteX58" fmla="*/ 2885545 w 5741575"/>
              <a:gd name="connsiteY58" fmla="*/ 372818 h 955271"/>
              <a:gd name="connsiteX59" fmla="*/ 3009558 w 5741575"/>
              <a:gd name="connsiteY59" fmla="*/ 370573 h 955271"/>
              <a:gd name="connsiteX60" fmla="*/ 3095010 w 5741575"/>
              <a:gd name="connsiteY60" fmla="*/ 332454 h 955271"/>
              <a:gd name="connsiteX61" fmla="*/ 3103742 w 5741575"/>
              <a:gd name="connsiteY61" fmla="*/ 337974 h 955271"/>
              <a:gd name="connsiteX62" fmla="*/ 3165093 w 5741575"/>
              <a:gd name="connsiteY62" fmla="*/ 329459 h 955271"/>
              <a:gd name="connsiteX63" fmla="*/ 3373785 w 5741575"/>
              <a:gd name="connsiteY63" fmla="*/ 255680 h 955271"/>
              <a:gd name="connsiteX64" fmla="*/ 3493851 w 5741575"/>
              <a:gd name="connsiteY64" fmla="*/ 240255 h 955271"/>
              <a:gd name="connsiteX65" fmla="*/ 3537470 w 5741575"/>
              <a:gd name="connsiteY65" fmla="*/ 241867 h 955271"/>
              <a:gd name="connsiteX66" fmla="*/ 3610489 w 5741575"/>
              <a:gd name="connsiteY66" fmla="*/ 244128 h 955271"/>
              <a:gd name="connsiteX67" fmla="*/ 3667539 w 5741575"/>
              <a:gd name="connsiteY67" fmla="*/ 263271 h 955271"/>
              <a:gd name="connsiteX68" fmla="*/ 3727614 w 5741575"/>
              <a:gd name="connsiteY68" fmla="*/ 258245 h 955271"/>
              <a:gd name="connsiteX69" fmla="*/ 3738369 w 5741575"/>
              <a:gd name="connsiteY69" fmla="*/ 234506 h 955271"/>
              <a:gd name="connsiteX70" fmla="*/ 3803670 w 5741575"/>
              <a:gd name="connsiteY70" fmla="*/ 236457 h 955271"/>
              <a:gd name="connsiteX71" fmla="*/ 3903080 w 5741575"/>
              <a:gd name="connsiteY71" fmla="*/ 241890 h 955271"/>
              <a:gd name="connsiteX72" fmla="*/ 4114838 w 5741575"/>
              <a:gd name="connsiteY72" fmla="*/ 238165 h 955271"/>
              <a:gd name="connsiteX73" fmla="*/ 4271023 w 5741575"/>
              <a:gd name="connsiteY73" fmla="*/ 241959 h 955271"/>
              <a:gd name="connsiteX74" fmla="*/ 4367397 w 5741575"/>
              <a:gd name="connsiteY74" fmla="*/ 271442 h 955271"/>
              <a:gd name="connsiteX75" fmla="*/ 4495366 w 5741575"/>
              <a:gd name="connsiteY75" fmla="*/ 271618 h 955271"/>
              <a:gd name="connsiteX76" fmla="*/ 4517347 w 5741575"/>
              <a:gd name="connsiteY76" fmla="*/ 275639 h 955271"/>
              <a:gd name="connsiteX77" fmla="*/ 4546116 w 5741575"/>
              <a:gd name="connsiteY77" fmla="*/ 268568 h 955271"/>
              <a:gd name="connsiteX78" fmla="*/ 4661259 w 5741575"/>
              <a:gd name="connsiteY78" fmla="*/ 238966 h 955271"/>
              <a:gd name="connsiteX79" fmla="*/ 4750403 w 5741575"/>
              <a:gd name="connsiteY79" fmla="*/ 204364 h 955271"/>
              <a:gd name="connsiteX80" fmla="*/ 4867614 w 5741575"/>
              <a:gd name="connsiteY80" fmla="*/ 208668 h 955271"/>
              <a:gd name="connsiteX81" fmla="*/ 4937036 w 5741575"/>
              <a:gd name="connsiteY81" fmla="*/ 195446 h 955271"/>
              <a:gd name="connsiteX82" fmla="*/ 5047626 w 5741575"/>
              <a:gd name="connsiteY82" fmla="*/ 149604 h 955271"/>
              <a:gd name="connsiteX83" fmla="*/ 5200247 w 5741575"/>
              <a:gd name="connsiteY83" fmla="*/ 142695 h 955271"/>
              <a:gd name="connsiteX84" fmla="*/ 5235691 w 5741575"/>
              <a:gd name="connsiteY84" fmla="*/ 173330 h 955271"/>
              <a:gd name="connsiteX85" fmla="*/ 5280133 w 5741575"/>
              <a:gd name="connsiteY85" fmla="*/ 189342 h 955271"/>
              <a:gd name="connsiteX86" fmla="*/ 5291963 w 5741575"/>
              <a:gd name="connsiteY86" fmla="*/ 139446 h 955271"/>
              <a:gd name="connsiteX87" fmla="*/ 5418472 w 5741575"/>
              <a:gd name="connsiteY87" fmla="*/ 89163 h 955271"/>
              <a:gd name="connsiteX88" fmla="*/ 5482354 w 5741575"/>
              <a:gd name="connsiteY88" fmla="*/ 69470 h 955271"/>
              <a:gd name="connsiteX89" fmla="*/ 5583280 w 5741575"/>
              <a:gd name="connsiteY89" fmla="*/ 49787 h 955271"/>
              <a:gd name="connsiteX90" fmla="*/ 5613766 w 5741575"/>
              <a:gd name="connsiteY90" fmla="*/ 41855 h 955271"/>
              <a:gd name="connsiteX91" fmla="*/ 5684952 w 5741575"/>
              <a:gd name="connsiteY91" fmla="*/ 26088 h 955271"/>
              <a:gd name="connsiteX92" fmla="*/ 5741575 w 5741575"/>
              <a:gd name="connsiteY92"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898586 w 5741575"/>
              <a:gd name="connsiteY23" fmla="*/ 808502 h 955271"/>
              <a:gd name="connsiteX24" fmla="*/ 1212574 w 5741575"/>
              <a:gd name="connsiteY24" fmla="*/ 724238 h 955271"/>
              <a:gd name="connsiteX25" fmla="*/ 1280768 w 5741575"/>
              <a:gd name="connsiteY25" fmla="*/ 699122 h 955271"/>
              <a:gd name="connsiteX26" fmla="*/ 1352027 w 5741575"/>
              <a:gd name="connsiteY26" fmla="*/ 704323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212574 w 5741575"/>
              <a:gd name="connsiteY24" fmla="*/ 724238 h 955271"/>
              <a:gd name="connsiteX25" fmla="*/ 1280768 w 5741575"/>
              <a:gd name="connsiteY25" fmla="*/ 699122 h 955271"/>
              <a:gd name="connsiteX26" fmla="*/ 1352027 w 5741575"/>
              <a:gd name="connsiteY26" fmla="*/ 704323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212574 w 5741575"/>
              <a:gd name="connsiteY24" fmla="*/ 724238 h 955271"/>
              <a:gd name="connsiteX25" fmla="*/ 1280768 w 5741575"/>
              <a:gd name="connsiteY25" fmla="*/ 699122 h 955271"/>
              <a:gd name="connsiteX26" fmla="*/ 1352027 w 5741575"/>
              <a:gd name="connsiteY26" fmla="*/ 704323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212574 w 5741575"/>
              <a:gd name="connsiteY24" fmla="*/ 724238 h 955271"/>
              <a:gd name="connsiteX25" fmla="*/ 1280768 w 5741575"/>
              <a:gd name="connsiteY25" fmla="*/ 699122 h 955271"/>
              <a:gd name="connsiteX26" fmla="*/ 1352027 w 5741575"/>
              <a:gd name="connsiteY26" fmla="*/ 704323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127089 w 5741575"/>
              <a:gd name="connsiteY24" fmla="*/ 746926 h 955271"/>
              <a:gd name="connsiteX25" fmla="*/ 1280768 w 5741575"/>
              <a:gd name="connsiteY25" fmla="*/ 699122 h 955271"/>
              <a:gd name="connsiteX26" fmla="*/ 1352027 w 5741575"/>
              <a:gd name="connsiteY26" fmla="*/ 704323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127089 w 5741575"/>
              <a:gd name="connsiteY24" fmla="*/ 746926 h 955271"/>
              <a:gd name="connsiteX25" fmla="*/ 1220426 w 5741575"/>
              <a:gd name="connsiteY25" fmla="*/ 721810 h 955271"/>
              <a:gd name="connsiteX26" fmla="*/ 1352027 w 5741575"/>
              <a:gd name="connsiteY26" fmla="*/ 704323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127089 w 5741575"/>
              <a:gd name="connsiteY24" fmla="*/ 746926 h 955271"/>
              <a:gd name="connsiteX25" fmla="*/ 1220426 w 5741575"/>
              <a:gd name="connsiteY25" fmla="*/ 721810 h 955271"/>
              <a:gd name="connsiteX26" fmla="*/ 1306771 w 5741575"/>
              <a:gd name="connsiteY26" fmla="*/ 717936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127089 w 5741575"/>
              <a:gd name="connsiteY24" fmla="*/ 746926 h 955271"/>
              <a:gd name="connsiteX25" fmla="*/ 1220426 w 5741575"/>
              <a:gd name="connsiteY25" fmla="*/ 721810 h 955271"/>
              <a:gd name="connsiteX26" fmla="*/ 1306771 w 5741575"/>
              <a:gd name="connsiteY26" fmla="*/ 717936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477637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127089 w 5741575"/>
              <a:gd name="connsiteY24" fmla="*/ 746926 h 955271"/>
              <a:gd name="connsiteX25" fmla="*/ 1220426 w 5741575"/>
              <a:gd name="connsiteY25" fmla="*/ 721810 h 955271"/>
              <a:gd name="connsiteX26" fmla="*/ 1306771 w 5741575"/>
              <a:gd name="connsiteY26" fmla="*/ 717936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84157 w 5741575"/>
              <a:gd name="connsiteY19" fmla="*/ 867971 h 955271"/>
              <a:gd name="connsiteX20" fmla="*/ 477637 w 5741575"/>
              <a:gd name="connsiteY20" fmla="*/ 870334 h 955271"/>
              <a:gd name="connsiteX21" fmla="*/ 570239 w 5741575"/>
              <a:gd name="connsiteY21" fmla="*/ 829596 h 955271"/>
              <a:gd name="connsiteX22" fmla="*/ 787156 w 5741575"/>
              <a:gd name="connsiteY22" fmla="*/ 838447 h 955271"/>
              <a:gd name="connsiteX23" fmla="*/ 948872 w 5741575"/>
              <a:gd name="connsiteY23" fmla="*/ 772201 h 955271"/>
              <a:gd name="connsiteX24" fmla="*/ 1127089 w 5741575"/>
              <a:gd name="connsiteY24" fmla="*/ 746926 h 955271"/>
              <a:gd name="connsiteX25" fmla="*/ 1220426 w 5741575"/>
              <a:gd name="connsiteY25" fmla="*/ 721810 h 955271"/>
              <a:gd name="connsiteX26" fmla="*/ 1306771 w 5741575"/>
              <a:gd name="connsiteY26" fmla="*/ 717936 h 955271"/>
              <a:gd name="connsiteX27" fmla="*/ 1374314 w 5741575"/>
              <a:gd name="connsiteY27" fmla="*/ 688815 h 955271"/>
              <a:gd name="connsiteX28" fmla="*/ 1378034 w 5741575"/>
              <a:gd name="connsiteY28" fmla="*/ 685842 h 955271"/>
              <a:gd name="connsiteX29" fmla="*/ 1395604 w 5741575"/>
              <a:gd name="connsiteY29" fmla="*/ 680460 h 955271"/>
              <a:gd name="connsiteX30" fmla="*/ 1397206 w 5741575"/>
              <a:gd name="connsiteY30" fmla="*/ 670793 h 955271"/>
              <a:gd name="connsiteX31" fmla="*/ 1421250 w 5741575"/>
              <a:gd name="connsiteY31" fmla="*/ 656855 h 955271"/>
              <a:gd name="connsiteX32" fmla="*/ 1454524 w 5741575"/>
              <a:gd name="connsiteY32" fmla="*/ 649224 h 955271"/>
              <a:gd name="connsiteX33" fmla="*/ 1616217 w 5741575"/>
              <a:gd name="connsiteY33" fmla="*/ 622107 h 955271"/>
              <a:gd name="connsiteX34" fmla="*/ 1710928 w 5741575"/>
              <a:gd name="connsiteY34" fmla="*/ 600666 h 955271"/>
              <a:gd name="connsiteX35" fmla="*/ 1743718 w 5741575"/>
              <a:gd name="connsiteY35" fmla="*/ 584327 h 955271"/>
              <a:gd name="connsiteX36" fmla="*/ 1873778 w 5741575"/>
              <a:gd name="connsiteY36" fmla="*/ 530130 h 955271"/>
              <a:gd name="connsiteX37" fmla="*/ 1988411 w 5741575"/>
              <a:gd name="connsiteY37" fmla="*/ 491599 h 955271"/>
              <a:gd name="connsiteX38" fmla="*/ 2085507 w 5741575"/>
              <a:gd name="connsiteY38" fmla="*/ 498527 h 955271"/>
              <a:gd name="connsiteX39" fmla="*/ 2090767 w 5741575"/>
              <a:gd name="connsiteY39" fmla="*/ 490616 h 955271"/>
              <a:gd name="connsiteX40" fmla="*/ 2151143 w 5741575"/>
              <a:gd name="connsiteY40" fmla="*/ 478332 h 955271"/>
              <a:gd name="connsiteX41" fmla="*/ 2378710 w 5741575"/>
              <a:gd name="connsiteY41" fmla="*/ 477570 h 955271"/>
              <a:gd name="connsiteX42" fmla="*/ 2496256 w 5741575"/>
              <a:gd name="connsiteY42" fmla="*/ 452396 h 955271"/>
              <a:gd name="connsiteX43" fmla="*/ 2535387 w 5741575"/>
              <a:gd name="connsiteY43" fmla="*/ 436645 h 955271"/>
              <a:gd name="connsiteX44" fmla="*/ 2601109 w 5741575"/>
              <a:gd name="connsiteY44" fmla="*/ 410678 h 955271"/>
              <a:gd name="connsiteX45" fmla="*/ 2643855 w 5741575"/>
              <a:gd name="connsiteY45" fmla="*/ 374482 h 955271"/>
              <a:gd name="connsiteX46" fmla="*/ 2657726 w 5741575"/>
              <a:gd name="connsiteY46" fmla="*/ 365841 h 955271"/>
              <a:gd name="connsiteX47" fmla="*/ 2687125 w 5741575"/>
              <a:gd name="connsiteY47" fmla="*/ 366820 h 955271"/>
              <a:gd name="connsiteX48" fmla="*/ 2697479 w 5741575"/>
              <a:gd name="connsiteY48" fmla="*/ 361430 h 955271"/>
              <a:gd name="connsiteX49" fmla="*/ 2701547 w 5741575"/>
              <a:gd name="connsiteY49" fmla="*/ 361545 h 955271"/>
              <a:gd name="connsiteX50" fmla="*/ 2711054 w 5741575"/>
              <a:gd name="connsiteY50" fmla="*/ 360597 h 955271"/>
              <a:gd name="connsiteX51" fmla="*/ 2710438 w 5741575"/>
              <a:gd name="connsiteY51" fmla="*/ 366958 h 955271"/>
              <a:gd name="connsiteX52" fmla="*/ 2722936 w 5741575"/>
              <a:gd name="connsiteY52" fmla="*/ 377633 h 955271"/>
              <a:gd name="connsiteX53" fmla="*/ 2777227 w 5741575"/>
              <a:gd name="connsiteY53" fmla="*/ 368972 h 955271"/>
              <a:gd name="connsiteX54" fmla="*/ 2779510 w 5741575"/>
              <a:gd name="connsiteY54" fmla="*/ 361652 h 955271"/>
              <a:gd name="connsiteX55" fmla="*/ 2786278 w 5741575"/>
              <a:gd name="connsiteY55" fmla="*/ 359869 h 955271"/>
              <a:gd name="connsiteX56" fmla="*/ 2792101 w 5741575"/>
              <a:gd name="connsiteY56" fmla="*/ 365927 h 955271"/>
              <a:gd name="connsiteX57" fmla="*/ 2885545 w 5741575"/>
              <a:gd name="connsiteY57" fmla="*/ 372818 h 955271"/>
              <a:gd name="connsiteX58" fmla="*/ 3009558 w 5741575"/>
              <a:gd name="connsiteY58" fmla="*/ 370573 h 955271"/>
              <a:gd name="connsiteX59" fmla="*/ 3095010 w 5741575"/>
              <a:gd name="connsiteY59" fmla="*/ 332454 h 955271"/>
              <a:gd name="connsiteX60" fmla="*/ 3103742 w 5741575"/>
              <a:gd name="connsiteY60" fmla="*/ 337974 h 955271"/>
              <a:gd name="connsiteX61" fmla="*/ 3165093 w 5741575"/>
              <a:gd name="connsiteY61" fmla="*/ 329459 h 955271"/>
              <a:gd name="connsiteX62" fmla="*/ 3373785 w 5741575"/>
              <a:gd name="connsiteY62" fmla="*/ 255680 h 955271"/>
              <a:gd name="connsiteX63" fmla="*/ 3493851 w 5741575"/>
              <a:gd name="connsiteY63" fmla="*/ 240255 h 955271"/>
              <a:gd name="connsiteX64" fmla="*/ 3537470 w 5741575"/>
              <a:gd name="connsiteY64" fmla="*/ 241867 h 955271"/>
              <a:gd name="connsiteX65" fmla="*/ 3610489 w 5741575"/>
              <a:gd name="connsiteY65" fmla="*/ 244128 h 955271"/>
              <a:gd name="connsiteX66" fmla="*/ 3667539 w 5741575"/>
              <a:gd name="connsiteY66" fmla="*/ 263271 h 955271"/>
              <a:gd name="connsiteX67" fmla="*/ 3727614 w 5741575"/>
              <a:gd name="connsiteY67" fmla="*/ 258245 h 955271"/>
              <a:gd name="connsiteX68" fmla="*/ 3738369 w 5741575"/>
              <a:gd name="connsiteY68" fmla="*/ 234506 h 955271"/>
              <a:gd name="connsiteX69" fmla="*/ 3803670 w 5741575"/>
              <a:gd name="connsiteY69" fmla="*/ 236457 h 955271"/>
              <a:gd name="connsiteX70" fmla="*/ 3903080 w 5741575"/>
              <a:gd name="connsiteY70" fmla="*/ 241890 h 955271"/>
              <a:gd name="connsiteX71" fmla="*/ 4114838 w 5741575"/>
              <a:gd name="connsiteY71" fmla="*/ 238165 h 955271"/>
              <a:gd name="connsiteX72" fmla="*/ 4271023 w 5741575"/>
              <a:gd name="connsiteY72" fmla="*/ 241959 h 955271"/>
              <a:gd name="connsiteX73" fmla="*/ 4367397 w 5741575"/>
              <a:gd name="connsiteY73" fmla="*/ 271442 h 955271"/>
              <a:gd name="connsiteX74" fmla="*/ 4495366 w 5741575"/>
              <a:gd name="connsiteY74" fmla="*/ 271618 h 955271"/>
              <a:gd name="connsiteX75" fmla="*/ 4517347 w 5741575"/>
              <a:gd name="connsiteY75" fmla="*/ 275639 h 955271"/>
              <a:gd name="connsiteX76" fmla="*/ 4546116 w 5741575"/>
              <a:gd name="connsiteY76" fmla="*/ 268568 h 955271"/>
              <a:gd name="connsiteX77" fmla="*/ 4661259 w 5741575"/>
              <a:gd name="connsiteY77" fmla="*/ 238966 h 955271"/>
              <a:gd name="connsiteX78" fmla="*/ 4750403 w 5741575"/>
              <a:gd name="connsiteY78" fmla="*/ 204364 h 955271"/>
              <a:gd name="connsiteX79" fmla="*/ 4867614 w 5741575"/>
              <a:gd name="connsiteY79" fmla="*/ 208668 h 955271"/>
              <a:gd name="connsiteX80" fmla="*/ 4937036 w 5741575"/>
              <a:gd name="connsiteY80" fmla="*/ 195446 h 955271"/>
              <a:gd name="connsiteX81" fmla="*/ 5047626 w 5741575"/>
              <a:gd name="connsiteY81" fmla="*/ 149604 h 955271"/>
              <a:gd name="connsiteX82" fmla="*/ 5200247 w 5741575"/>
              <a:gd name="connsiteY82" fmla="*/ 142695 h 955271"/>
              <a:gd name="connsiteX83" fmla="*/ 5235691 w 5741575"/>
              <a:gd name="connsiteY83" fmla="*/ 173330 h 955271"/>
              <a:gd name="connsiteX84" fmla="*/ 5280133 w 5741575"/>
              <a:gd name="connsiteY84" fmla="*/ 189342 h 955271"/>
              <a:gd name="connsiteX85" fmla="*/ 5291963 w 5741575"/>
              <a:gd name="connsiteY85" fmla="*/ 139446 h 955271"/>
              <a:gd name="connsiteX86" fmla="*/ 5418472 w 5741575"/>
              <a:gd name="connsiteY86" fmla="*/ 89163 h 955271"/>
              <a:gd name="connsiteX87" fmla="*/ 5482354 w 5741575"/>
              <a:gd name="connsiteY87" fmla="*/ 69470 h 955271"/>
              <a:gd name="connsiteX88" fmla="*/ 5583280 w 5741575"/>
              <a:gd name="connsiteY88" fmla="*/ 49787 h 955271"/>
              <a:gd name="connsiteX89" fmla="*/ 5613766 w 5741575"/>
              <a:gd name="connsiteY89" fmla="*/ 41855 h 955271"/>
              <a:gd name="connsiteX90" fmla="*/ 5684952 w 5741575"/>
              <a:gd name="connsiteY90" fmla="*/ 26088 h 955271"/>
              <a:gd name="connsiteX91" fmla="*/ 5741575 w 5741575"/>
              <a:gd name="connsiteY9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306299 w 5741575"/>
              <a:gd name="connsiteY16" fmla="*/ 873609 h 955271"/>
              <a:gd name="connsiteX17" fmla="*/ 331571 w 5741575"/>
              <a:gd name="connsiteY17" fmla="*/ 869866 h 955271"/>
              <a:gd name="connsiteX18" fmla="*/ 384157 w 5741575"/>
              <a:gd name="connsiteY18" fmla="*/ 867971 h 955271"/>
              <a:gd name="connsiteX19" fmla="*/ 477637 w 5741575"/>
              <a:gd name="connsiteY19" fmla="*/ 870334 h 955271"/>
              <a:gd name="connsiteX20" fmla="*/ 570239 w 5741575"/>
              <a:gd name="connsiteY20" fmla="*/ 829596 h 955271"/>
              <a:gd name="connsiteX21" fmla="*/ 787156 w 5741575"/>
              <a:gd name="connsiteY21" fmla="*/ 838447 h 955271"/>
              <a:gd name="connsiteX22" fmla="*/ 948872 w 5741575"/>
              <a:gd name="connsiteY22" fmla="*/ 772201 h 955271"/>
              <a:gd name="connsiteX23" fmla="*/ 1127089 w 5741575"/>
              <a:gd name="connsiteY23" fmla="*/ 746926 h 955271"/>
              <a:gd name="connsiteX24" fmla="*/ 1220426 w 5741575"/>
              <a:gd name="connsiteY24" fmla="*/ 721810 h 955271"/>
              <a:gd name="connsiteX25" fmla="*/ 1306771 w 5741575"/>
              <a:gd name="connsiteY25" fmla="*/ 717936 h 955271"/>
              <a:gd name="connsiteX26" fmla="*/ 1374314 w 5741575"/>
              <a:gd name="connsiteY26" fmla="*/ 688815 h 955271"/>
              <a:gd name="connsiteX27" fmla="*/ 1378034 w 5741575"/>
              <a:gd name="connsiteY27" fmla="*/ 685842 h 955271"/>
              <a:gd name="connsiteX28" fmla="*/ 1395604 w 5741575"/>
              <a:gd name="connsiteY28" fmla="*/ 680460 h 955271"/>
              <a:gd name="connsiteX29" fmla="*/ 1397206 w 5741575"/>
              <a:gd name="connsiteY29" fmla="*/ 670793 h 955271"/>
              <a:gd name="connsiteX30" fmla="*/ 1421250 w 5741575"/>
              <a:gd name="connsiteY30" fmla="*/ 656855 h 955271"/>
              <a:gd name="connsiteX31" fmla="*/ 1454524 w 5741575"/>
              <a:gd name="connsiteY31" fmla="*/ 649224 h 955271"/>
              <a:gd name="connsiteX32" fmla="*/ 1616217 w 5741575"/>
              <a:gd name="connsiteY32" fmla="*/ 622107 h 955271"/>
              <a:gd name="connsiteX33" fmla="*/ 1710928 w 5741575"/>
              <a:gd name="connsiteY33" fmla="*/ 600666 h 955271"/>
              <a:gd name="connsiteX34" fmla="*/ 1743718 w 5741575"/>
              <a:gd name="connsiteY34" fmla="*/ 584327 h 955271"/>
              <a:gd name="connsiteX35" fmla="*/ 1873778 w 5741575"/>
              <a:gd name="connsiteY35" fmla="*/ 530130 h 955271"/>
              <a:gd name="connsiteX36" fmla="*/ 1988411 w 5741575"/>
              <a:gd name="connsiteY36" fmla="*/ 491599 h 955271"/>
              <a:gd name="connsiteX37" fmla="*/ 2085507 w 5741575"/>
              <a:gd name="connsiteY37" fmla="*/ 498527 h 955271"/>
              <a:gd name="connsiteX38" fmla="*/ 2090767 w 5741575"/>
              <a:gd name="connsiteY38" fmla="*/ 490616 h 955271"/>
              <a:gd name="connsiteX39" fmla="*/ 2151143 w 5741575"/>
              <a:gd name="connsiteY39" fmla="*/ 478332 h 955271"/>
              <a:gd name="connsiteX40" fmla="*/ 2378710 w 5741575"/>
              <a:gd name="connsiteY40" fmla="*/ 477570 h 955271"/>
              <a:gd name="connsiteX41" fmla="*/ 2496256 w 5741575"/>
              <a:gd name="connsiteY41" fmla="*/ 452396 h 955271"/>
              <a:gd name="connsiteX42" fmla="*/ 2535387 w 5741575"/>
              <a:gd name="connsiteY42" fmla="*/ 436645 h 955271"/>
              <a:gd name="connsiteX43" fmla="*/ 2601109 w 5741575"/>
              <a:gd name="connsiteY43" fmla="*/ 410678 h 955271"/>
              <a:gd name="connsiteX44" fmla="*/ 2643855 w 5741575"/>
              <a:gd name="connsiteY44" fmla="*/ 374482 h 955271"/>
              <a:gd name="connsiteX45" fmla="*/ 2657726 w 5741575"/>
              <a:gd name="connsiteY45" fmla="*/ 365841 h 955271"/>
              <a:gd name="connsiteX46" fmla="*/ 2687125 w 5741575"/>
              <a:gd name="connsiteY46" fmla="*/ 366820 h 955271"/>
              <a:gd name="connsiteX47" fmla="*/ 2697479 w 5741575"/>
              <a:gd name="connsiteY47" fmla="*/ 361430 h 955271"/>
              <a:gd name="connsiteX48" fmla="*/ 2701547 w 5741575"/>
              <a:gd name="connsiteY48" fmla="*/ 361545 h 955271"/>
              <a:gd name="connsiteX49" fmla="*/ 2711054 w 5741575"/>
              <a:gd name="connsiteY49" fmla="*/ 360597 h 955271"/>
              <a:gd name="connsiteX50" fmla="*/ 2710438 w 5741575"/>
              <a:gd name="connsiteY50" fmla="*/ 366958 h 955271"/>
              <a:gd name="connsiteX51" fmla="*/ 2722936 w 5741575"/>
              <a:gd name="connsiteY51" fmla="*/ 377633 h 955271"/>
              <a:gd name="connsiteX52" fmla="*/ 2777227 w 5741575"/>
              <a:gd name="connsiteY52" fmla="*/ 368972 h 955271"/>
              <a:gd name="connsiteX53" fmla="*/ 2779510 w 5741575"/>
              <a:gd name="connsiteY53" fmla="*/ 361652 h 955271"/>
              <a:gd name="connsiteX54" fmla="*/ 2786278 w 5741575"/>
              <a:gd name="connsiteY54" fmla="*/ 359869 h 955271"/>
              <a:gd name="connsiteX55" fmla="*/ 2792101 w 5741575"/>
              <a:gd name="connsiteY55" fmla="*/ 365927 h 955271"/>
              <a:gd name="connsiteX56" fmla="*/ 2885545 w 5741575"/>
              <a:gd name="connsiteY56" fmla="*/ 372818 h 955271"/>
              <a:gd name="connsiteX57" fmla="*/ 3009558 w 5741575"/>
              <a:gd name="connsiteY57" fmla="*/ 370573 h 955271"/>
              <a:gd name="connsiteX58" fmla="*/ 3095010 w 5741575"/>
              <a:gd name="connsiteY58" fmla="*/ 332454 h 955271"/>
              <a:gd name="connsiteX59" fmla="*/ 3103742 w 5741575"/>
              <a:gd name="connsiteY59" fmla="*/ 337974 h 955271"/>
              <a:gd name="connsiteX60" fmla="*/ 3165093 w 5741575"/>
              <a:gd name="connsiteY60" fmla="*/ 329459 h 955271"/>
              <a:gd name="connsiteX61" fmla="*/ 3373785 w 5741575"/>
              <a:gd name="connsiteY61" fmla="*/ 255680 h 955271"/>
              <a:gd name="connsiteX62" fmla="*/ 3493851 w 5741575"/>
              <a:gd name="connsiteY62" fmla="*/ 240255 h 955271"/>
              <a:gd name="connsiteX63" fmla="*/ 3537470 w 5741575"/>
              <a:gd name="connsiteY63" fmla="*/ 241867 h 955271"/>
              <a:gd name="connsiteX64" fmla="*/ 3610489 w 5741575"/>
              <a:gd name="connsiteY64" fmla="*/ 244128 h 955271"/>
              <a:gd name="connsiteX65" fmla="*/ 3667539 w 5741575"/>
              <a:gd name="connsiteY65" fmla="*/ 263271 h 955271"/>
              <a:gd name="connsiteX66" fmla="*/ 3727614 w 5741575"/>
              <a:gd name="connsiteY66" fmla="*/ 258245 h 955271"/>
              <a:gd name="connsiteX67" fmla="*/ 3738369 w 5741575"/>
              <a:gd name="connsiteY67" fmla="*/ 234506 h 955271"/>
              <a:gd name="connsiteX68" fmla="*/ 3803670 w 5741575"/>
              <a:gd name="connsiteY68" fmla="*/ 236457 h 955271"/>
              <a:gd name="connsiteX69" fmla="*/ 3903080 w 5741575"/>
              <a:gd name="connsiteY69" fmla="*/ 241890 h 955271"/>
              <a:gd name="connsiteX70" fmla="*/ 4114838 w 5741575"/>
              <a:gd name="connsiteY70" fmla="*/ 238165 h 955271"/>
              <a:gd name="connsiteX71" fmla="*/ 4271023 w 5741575"/>
              <a:gd name="connsiteY71" fmla="*/ 241959 h 955271"/>
              <a:gd name="connsiteX72" fmla="*/ 4367397 w 5741575"/>
              <a:gd name="connsiteY72" fmla="*/ 271442 h 955271"/>
              <a:gd name="connsiteX73" fmla="*/ 4495366 w 5741575"/>
              <a:gd name="connsiteY73" fmla="*/ 271618 h 955271"/>
              <a:gd name="connsiteX74" fmla="*/ 4517347 w 5741575"/>
              <a:gd name="connsiteY74" fmla="*/ 275639 h 955271"/>
              <a:gd name="connsiteX75" fmla="*/ 4546116 w 5741575"/>
              <a:gd name="connsiteY75" fmla="*/ 268568 h 955271"/>
              <a:gd name="connsiteX76" fmla="*/ 4661259 w 5741575"/>
              <a:gd name="connsiteY76" fmla="*/ 238966 h 955271"/>
              <a:gd name="connsiteX77" fmla="*/ 4750403 w 5741575"/>
              <a:gd name="connsiteY77" fmla="*/ 204364 h 955271"/>
              <a:gd name="connsiteX78" fmla="*/ 4867614 w 5741575"/>
              <a:gd name="connsiteY78" fmla="*/ 208668 h 955271"/>
              <a:gd name="connsiteX79" fmla="*/ 4937036 w 5741575"/>
              <a:gd name="connsiteY79" fmla="*/ 195446 h 955271"/>
              <a:gd name="connsiteX80" fmla="*/ 5047626 w 5741575"/>
              <a:gd name="connsiteY80" fmla="*/ 149604 h 955271"/>
              <a:gd name="connsiteX81" fmla="*/ 5200247 w 5741575"/>
              <a:gd name="connsiteY81" fmla="*/ 142695 h 955271"/>
              <a:gd name="connsiteX82" fmla="*/ 5235691 w 5741575"/>
              <a:gd name="connsiteY82" fmla="*/ 173330 h 955271"/>
              <a:gd name="connsiteX83" fmla="*/ 5280133 w 5741575"/>
              <a:gd name="connsiteY83" fmla="*/ 189342 h 955271"/>
              <a:gd name="connsiteX84" fmla="*/ 5291963 w 5741575"/>
              <a:gd name="connsiteY84" fmla="*/ 139446 h 955271"/>
              <a:gd name="connsiteX85" fmla="*/ 5418472 w 5741575"/>
              <a:gd name="connsiteY85" fmla="*/ 89163 h 955271"/>
              <a:gd name="connsiteX86" fmla="*/ 5482354 w 5741575"/>
              <a:gd name="connsiteY86" fmla="*/ 69470 h 955271"/>
              <a:gd name="connsiteX87" fmla="*/ 5583280 w 5741575"/>
              <a:gd name="connsiteY87" fmla="*/ 49787 h 955271"/>
              <a:gd name="connsiteX88" fmla="*/ 5613766 w 5741575"/>
              <a:gd name="connsiteY88" fmla="*/ 41855 h 955271"/>
              <a:gd name="connsiteX89" fmla="*/ 5684952 w 5741575"/>
              <a:gd name="connsiteY89" fmla="*/ 26088 h 955271"/>
              <a:gd name="connsiteX90" fmla="*/ 5741575 w 5741575"/>
              <a:gd name="connsiteY90"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306299 w 5741575"/>
              <a:gd name="connsiteY15" fmla="*/ 873609 h 955271"/>
              <a:gd name="connsiteX16" fmla="*/ 331571 w 5741575"/>
              <a:gd name="connsiteY16" fmla="*/ 869866 h 955271"/>
              <a:gd name="connsiteX17" fmla="*/ 384157 w 5741575"/>
              <a:gd name="connsiteY17" fmla="*/ 867971 h 955271"/>
              <a:gd name="connsiteX18" fmla="*/ 477637 w 5741575"/>
              <a:gd name="connsiteY18" fmla="*/ 870334 h 955271"/>
              <a:gd name="connsiteX19" fmla="*/ 570239 w 5741575"/>
              <a:gd name="connsiteY19" fmla="*/ 829596 h 955271"/>
              <a:gd name="connsiteX20" fmla="*/ 787156 w 5741575"/>
              <a:gd name="connsiteY20" fmla="*/ 838447 h 955271"/>
              <a:gd name="connsiteX21" fmla="*/ 948872 w 5741575"/>
              <a:gd name="connsiteY21" fmla="*/ 772201 h 955271"/>
              <a:gd name="connsiteX22" fmla="*/ 1127089 w 5741575"/>
              <a:gd name="connsiteY22" fmla="*/ 746926 h 955271"/>
              <a:gd name="connsiteX23" fmla="*/ 1220426 w 5741575"/>
              <a:gd name="connsiteY23" fmla="*/ 721810 h 955271"/>
              <a:gd name="connsiteX24" fmla="*/ 1306771 w 5741575"/>
              <a:gd name="connsiteY24" fmla="*/ 717936 h 955271"/>
              <a:gd name="connsiteX25" fmla="*/ 1374314 w 5741575"/>
              <a:gd name="connsiteY25" fmla="*/ 688815 h 955271"/>
              <a:gd name="connsiteX26" fmla="*/ 1378034 w 5741575"/>
              <a:gd name="connsiteY26" fmla="*/ 685842 h 955271"/>
              <a:gd name="connsiteX27" fmla="*/ 1395604 w 5741575"/>
              <a:gd name="connsiteY27" fmla="*/ 680460 h 955271"/>
              <a:gd name="connsiteX28" fmla="*/ 1397206 w 5741575"/>
              <a:gd name="connsiteY28" fmla="*/ 670793 h 955271"/>
              <a:gd name="connsiteX29" fmla="*/ 1421250 w 5741575"/>
              <a:gd name="connsiteY29" fmla="*/ 656855 h 955271"/>
              <a:gd name="connsiteX30" fmla="*/ 1454524 w 5741575"/>
              <a:gd name="connsiteY30" fmla="*/ 649224 h 955271"/>
              <a:gd name="connsiteX31" fmla="*/ 1616217 w 5741575"/>
              <a:gd name="connsiteY31" fmla="*/ 622107 h 955271"/>
              <a:gd name="connsiteX32" fmla="*/ 1710928 w 5741575"/>
              <a:gd name="connsiteY32" fmla="*/ 600666 h 955271"/>
              <a:gd name="connsiteX33" fmla="*/ 1743718 w 5741575"/>
              <a:gd name="connsiteY33" fmla="*/ 584327 h 955271"/>
              <a:gd name="connsiteX34" fmla="*/ 1873778 w 5741575"/>
              <a:gd name="connsiteY34" fmla="*/ 530130 h 955271"/>
              <a:gd name="connsiteX35" fmla="*/ 1988411 w 5741575"/>
              <a:gd name="connsiteY35" fmla="*/ 491599 h 955271"/>
              <a:gd name="connsiteX36" fmla="*/ 2085507 w 5741575"/>
              <a:gd name="connsiteY36" fmla="*/ 498527 h 955271"/>
              <a:gd name="connsiteX37" fmla="*/ 2090767 w 5741575"/>
              <a:gd name="connsiteY37" fmla="*/ 490616 h 955271"/>
              <a:gd name="connsiteX38" fmla="*/ 2151143 w 5741575"/>
              <a:gd name="connsiteY38" fmla="*/ 478332 h 955271"/>
              <a:gd name="connsiteX39" fmla="*/ 2378710 w 5741575"/>
              <a:gd name="connsiteY39" fmla="*/ 477570 h 955271"/>
              <a:gd name="connsiteX40" fmla="*/ 2496256 w 5741575"/>
              <a:gd name="connsiteY40" fmla="*/ 452396 h 955271"/>
              <a:gd name="connsiteX41" fmla="*/ 2535387 w 5741575"/>
              <a:gd name="connsiteY41" fmla="*/ 436645 h 955271"/>
              <a:gd name="connsiteX42" fmla="*/ 2601109 w 5741575"/>
              <a:gd name="connsiteY42" fmla="*/ 410678 h 955271"/>
              <a:gd name="connsiteX43" fmla="*/ 2643855 w 5741575"/>
              <a:gd name="connsiteY43" fmla="*/ 374482 h 955271"/>
              <a:gd name="connsiteX44" fmla="*/ 2657726 w 5741575"/>
              <a:gd name="connsiteY44" fmla="*/ 365841 h 955271"/>
              <a:gd name="connsiteX45" fmla="*/ 2687125 w 5741575"/>
              <a:gd name="connsiteY45" fmla="*/ 366820 h 955271"/>
              <a:gd name="connsiteX46" fmla="*/ 2697479 w 5741575"/>
              <a:gd name="connsiteY46" fmla="*/ 361430 h 955271"/>
              <a:gd name="connsiteX47" fmla="*/ 2701547 w 5741575"/>
              <a:gd name="connsiteY47" fmla="*/ 361545 h 955271"/>
              <a:gd name="connsiteX48" fmla="*/ 2711054 w 5741575"/>
              <a:gd name="connsiteY48" fmla="*/ 360597 h 955271"/>
              <a:gd name="connsiteX49" fmla="*/ 2710438 w 5741575"/>
              <a:gd name="connsiteY49" fmla="*/ 366958 h 955271"/>
              <a:gd name="connsiteX50" fmla="*/ 2722936 w 5741575"/>
              <a:gd name="connsiteY50" fmla="*/ 377633 h 955271"/>
              <a:gd name="connsiteX51" fmla="*/ 2777227 w 5741575"/>
              <a:gd name="connsiteY51" fmla="*/ 368972 h 955271"/>
              <a:gd name="connsiteX52" fmla="*/ 2779510 w 5741575"/>
              <a:gd name="connsiteY52" fmla="*/ 361652 h 955271"/>
              <a:gd name="connsiteX53" fmla="*/ 2786278 w 5741575"/>
              <a:gd name="connsiteY53" fmla="*/ 359869 h 955271"/>
              <a:gd name="connsiteX54" fmla="*/ 2792101 w 5741575"/>
              <a:gd name="connsiteY54" fmla="*/ 365927 h 955271"/>
              <a:gd name="connsiteX55" fmla="*/ 2885545 w 5741575"/>
              <a:gd name="connsiteY55" fmla="*/ 372818 h 955271"/>
              <a:gd name="connsiteX56" fmla="*/ 3009558 w 5741575"/>
              <a:gd name="connsiteY56" fmla="*/ 370573 h 955271"/>
              <a:gd name="connsiteX57" fmla="*/ 3095010 w 5741575"/>
              <a:gd name="connsiteY57" fmla="*/ 332454 h 955271"/>
              <a:gd name="connsiteX58" fmla="*/ 3103742 w 5741575"/>
              <a:gd name="connsiteY58" fmla="*/ 337974 h 955271"/>
              <a:gd name="connsiteX59" fmla="*/ 3165093 w 5741575"/>
              <a:gd name="connsiteY59" fmla="*/ 329459 h 955271"/>
              <a:gd name="connsiteX60" fmla="*/ 3373785 w 5741575"/>
              <a:gd name="connsiteY60" fmla="*/ 255680 h 955271"/>
              <a:gd name="connsiteX61" fmla="*/ 3493851 w 5741575"/>
              <a:gd name="connsiteY61" fmla="*/ 240255 h 955271"/>
              <a:gd name="connsiteX62" fmla="*/ 3537470 w 5741575"/>
              <a:gd name="connsiteY62" fmla="*/ 241867 h 955271"/>
              <a:gd name="connsiteX63" fmla="*/ 3610489 w 5741575"/>
              <a:gd name="connsiteY63" fmla="*/ 244128 h 955271"/>
              <a:gd name="connsiteX64" fmla="*/ 3667539 w 5741575"/>
              <a:gd name="connsiteY64" fmla="*/ 263271 h 955271"/>
              <a:gd name="connsiteX65" fmla="*/ 3727614 w 5741575"/>
              <a:gd name="connsiteY65" fmla="*/ 258245 h 955271"/>
              <a:gd name="connsiteX66" fmla="*/ 3738369 w 5741575"/>
              <a:gd name="connsiteY66" fmla="*/ 234506 h 955271"/>
              <a:gd name="connsiteX67" fmla="*/ 3803670 w 5741575"/>
              <a:gd name="connsiteY67" fmla="*/ 236457 h 955271"/>
              <a:gd name="connsiteX68" fmla="*/ 3903080 w 5741575"/>
              <a:gd name="connsiteY68" fmla="*/ 241890 h 955271"/>
              <a:gd name="connsiteX69" fmla="*/ 4114838 w 5741575"/>
              <a:gd name="connsiteY69" fmla="*/ 238165 h 955271"/>
              <a:gd name="connsiteX70" fmla="*/ 4271023 w 5741575"/>
              <a:gd name="connsiteY70" fmla="*/ 241959 h 955271"/>
              <a:gd name="connsiteX71" fmla="*/ 4367397 w 5741575"/>
              <a:gd name="connsiteY71" fmla="*/ 271442 h 955271"/>
              <a:gd name="connsiteX72" fmla="*/ 4495366 w 5741575"/>
              <a:gd name="connsiteY72" fmla="*/ 271618 h 955271"/>
              <a:gd name="connsiteX73" fmla="*/ 4517347 w 5741575"/>
              <a:gd name="connsiteY73" fmla="*/ 275639 h 955271"/>
              <a:gd name="connsiteX74" fmla="*/ 4546116 w 5741575"/>
              <a:gd name="connsiteY74" fmla="*/ 268568 h 955271"/>
              <a:gd name="connsiteX75" fmla="*/ 4661259 w 5741575"/>
              <a:gd name="connsiteY75" fmla="*/ 238966 h 955271"/>
              <a:gd name="connsiteX76" fmla="*/ 4750403 w 5741575"/>
              <a:gd name="connsiteY76" fmla="*/ 204364 h 955271"/>
              <a:gd name="connsiteX77" fmla="*/ 4867614 w 5741575"/>
              <a:gd name="connsiteY77" fmla="*/ 208668 h 955271"/>
              <a:gd name="connsiteX78" fmla="*/ 4937036 w 5741575"/>
              <a:gd name="connsiteY78" fmla="*/ 195446 h 955271"/>
              <a:gd name="connsiteX79" fmla="*/ 5047626 w 5741575"/>
              <a:gd name="connsiteY79" fmla="*/ 149604 h 955271"/>
              <a:gd name="connsiteX80" fmla="*/ 5200247 w 5741575"/>
              <a:gd name="connsiteY80" fmla="*/ 142695 h 955271"/>
              <a:gd name="connsiteX81" fmla="*/ 5235691 w 5741575"/>
              <a:gd name="connsiteY81" fmla="*/ 173330 h 955271"/>
              <a:gd name="connsiteX82" fmla="*/ 5280133 w 5741575"/>
              <a:gd name="connsiteY82" fmla="*/ 189342 h 955271"/>
              <a:gd name="connsiteX83" fmla="*/ 5291963 w 5741575"/>
              <a:gd name="connsiteY83" fmla="*/ 139446 h 955271"/>
              <a:gd name="connsiteX84" fmla="*/ 5418472 w 5741575"/>
              <a:gd name="connsiteY84" fmla="*/ 89163 h 955271"/>
              <a:gd name="connsiteX85" fmla="*/ 5482354 w 5741575"/>
              <a:gd name="connsiteY85" fmla="*/ 69470 h 955271"/>
              <a:gd name="connsiteX86" fmla="*/ 5583280 w 5741575"/>
              <a:gd name="connsiteY86" fmla="*/ 49787 h 955271"/>
              <a:gd name="connsiteX87" fmla="*/ 5613766 w 5741575"/>
              <a:gd name="connsiteY87" fmla="*/ 41855 h 955271"/>
              <a:gd name="connsiteX88" fmla="*/ 5684952 w 5741575"/>
              <a:gd name="connsiteY88" fmla="*/ 26088 h 955271"/>
              <a:gd name="connsiteX89" fmla="*/ 5741575 w 5741575"/>
              <a:gd name="connsiteY89"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22923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306299 w 5741575"/>
              <a:gd name="connsiteY15" fmla="*/ 873609 h 955271"/>
              <a:gd name="connsiteX16" fmla="*/ 331571 w 5741575"/>
              <a:gd name="connsiteY16" fmla="*/ 869866 h 955271"/>
              <a:gd name="connsiteX17" fmla="*/ 384157 w 5741575"/>
              <a:gd name="connsiteY17" fmla="*/ 867971 h 955271"/>
              <a:gd name="connsiteX18" fmla="*/ 477637 w 5741575"/>
              <a:gd name="connsiteY18" fmla="*/ 870334 h 955271"/>
              <a:gd name="connsiteX19" fmla="*/ 570239 w 5741575"/>
              <a:gd name="connsiteY19" fmla="*/ 829596 h 955271"/>
              <a:gd name="connsiteX20" fmla="*/ 787156 w 5741575"/>
              <a:gd name="connsiteY20" fmla="*/ 838447 h 955271"/>
              <a:gd name="connsiteX21" fmla="*/ 948872 w 5741575"/>
              <a:gd name="connsiteY21" fmla="*/ 772201 h 955271"/>
              <a:gd name="connsiteX22" fmla="*/ 1127089 w 5741575"/>
              <a:gd name="connsiteY22" fmla="*/ 746926 h 955271"/>
              <a:gd name="connsiteX23" fmla="*/ 1220426 w 5741575"/>
              <a:gd name="connsiteY23" fmla="*/ 721810 h 955271"/>
              <a:gd name="connsiteX24" fmla="*/ 1306771 w 5741575"/>
              <a:gd name="connsiteY24" fmla="*/ 717936 h 955271"/>
              <a:gd name="connsiteX25" fmla="*/ 1374314 w 5741575"/>
              <a:gd name="connsiteY25" fmla="*/ 688815 h 955271"/>
              <a:gd name="connsiteX26" fmla="*/ 1378034 w 5741575"/>
              <a:gd name="connsiteY26" fmla="*/ 685842 h 955271"/>
              <a:gd name="connsiteX27" fmla="*/ 1395604 w 5741575"/>
              <a:gd name="connsiteY27" fmla="*/ 680460 h 955271"/>
              <a:gd name="connsiteX28" fmla="*/ 1397206 w 5741575"/>
              <a:gd name="connsiteY28" fmla="*/ 670793 h 955271"/>
              <a:gd name="connsiteX29" fmla="*/ 1421250 w 5741575"/>
              <a:gd name="connsiteY29" fmla="*/ 656855 h 955271"/>
              <a:gd name="connsiteX30" fmla="*/ 1454524 w 5741575"/>
              <a:gd name="connsiteY30" fmla="*/ 649224 h 955271"/>
              <a:gd name="connsiteX31" fmla="*/ 1616217 w 5741575"/>
              <a:gd name="connsiteY31" fmla="*/ 622107 h 955271"/>
              <a:gd name="connsiteX32" fmla="*/ 1710928 w 5741575"/>
              <a:gd name="connsiteY32" fmla="*/ 600666 h 955271"/>
              <a:gd name="connsiteX33" fmla="*/ 1743718 w 5741575"/>
              <a:gd name="connsiteY33" fmla="*/ 584327 h 955271"/>
              <a:gd name="connsiteX34" fmla="*/ 1873778 w 5741575"/>
              <a:gd name="connsiteY34" fmla="*/ 530130 h 955271"/>
              <a:gd name="connsiteX35" fmla="*/ 1988411 w 5741575"/>
              <a:gd name="connsiteY35" fmla="*/ 491599 h 955271"/>
              <a:gd name="connsiteX36" fmla="*/ 2085507 w 5741575"/>
              <a:gd name="connsiteY36" fmla="*/ 498527 h 955271"/>
              <a:gd name="connsiteX37" fmla="*/ 2090767 w 5741575"/>
              <a:gd name="connsiteY37" fmla="*/ 490616 h 955271"/>
              <a:gd name="connsiteX38" fmla="*/ 2151143 w 5741575"/>
              <a:gd name="connsiteY38" fmla="*/ 478332 h 955271"/>
              <a:gd name="connsiteX39" fmla="*/ 2378710 w 5741575"/>
              <a:gd name="connsiteY39" fmla="*/ 477570 h 955271"/>
              <a:gd name="connsiteX40" fmla="*/ 2496256 w 5741575"/>
              <a:gd name="connsiteY40" fmla="*/ 452396 h 955271"/>
              <a:gd name="connsiteX41" fmla="*/ 2535387 w 5741575"/>
              <a:gd name="connsiteY41" fmla="*/ 436645 h 955271"/>
              <a:gd name="connsiteX42" fmla="*/ 2601109 w 5741575"/>
              <a:gd name="connsiteY42" fmla="*/ 410678 h 955271"/>
              <a:gd name="connsiteX43" fmla="*/ 2643855 w 5741575"/>
              <a:gd name="connsiteY43" fmla="*/ 374482 h 955271"/>
              <a:gd name="connsiteX44" fmla="*/ 2657726 w 5741575"/>
              <a:gd name="connsiteY44" fmla="*/ 365841 h 955271"/>
              <a:gd name="connsiteX45" fmla="*/ 2687125 w 5741575"/>
              <a:gd name="connsiteY45" fmla="*/ 366820 h 955271"/>
              <a:gd name="connsiteX46" fmla="*/ 2697479 w 5741575"/>
              <a:gd name="connsiteY46" fmla="*/ 361430 h 955271"/>
              <a:gd name="connsiteX47" fmla="*/ 2701547 w 5741575"/>
              <a:gd name="connsiteY47" fmla="*/ 361545 h 955271"/>
              <a:gd name="connsiteX48" fmla="*/ 2711054 w 5741575"/>
              <a:gd name="connsiteY48" fmla="*/ 360597 h 955271"/>
              <a:gd name="connsiteX49" fmla="*/ 2710438 w 5741575"/>
              <a:gd name="connsiteY49" fmla="*/ 366958 h 955271"/>
              <a:gd name="connsiteX50" fmla="*/ 2722936 w 5741575"/>
              <a:gd name="connsiteY50" fmla="*/ 377633 h 955271"/>
              <a:gd name="connsiteX51" fmla="*/ 2777227 w 5741575"/>
              <a:gd name="connsiteY51" fmla="*/ 368972 h 955271"/>
              <a:gd name="connsiteX52" fmla="*/ 2779510 w 5741575"/>
              <a:gd name="connsiteY52" fmla="*/ 361652 h 955271"/>
              <a:gd name="connsiteX53" fmla="*/ 2786278 w 5741575"/>
              <a:gd name="connsiteY53" fmla="*/ 359869 h 955271"/>
              <a:gd name="connsiteX54" fmla="*/ 2792101 w 5741575"/>
              <a:gd name="connsiteY54" fmla="*/ 365927 h 955271"/>
              <a:gd name="connsiteX55" fmla="*/ 2885545 w 5741575"/>
              <a:gd name="connsiteY55" fmla="*/ 372818 h 955271"/>
              <a:gd name="connsiteX56" fmla="*/ 3009558 w 5741575"/>
              <a:gd name="connsiteY56" fmla="*/ 370573 h 955271"/>
              <a:gd name="connsiteX57" fmla="*/ 3095010 w 5741575"/>
              <a:gd name="connsiteY57" fmla="*/ 332454 h 955271"/>
              <a:gd name="connsiteX58" fmla="*/ 3103742 w 5741575"/>
              <a:gd name="connsiteY58" fmla="*/ 337974 h 955271"/>
              <a:gd name="connsiteX59" fmla="*/ 3165093 w 5741575"/>
              <a:gd name="connsiteY59" fmla="*/ 329459 h 955271"/>
              <a:gd name="connsiteX60" fmla="*/ 3373785 w 5741575"/>
              <a:gd name="connsiteY60" fmla="*/ 255680 h 955271"/>
              <a:gd name="connsiteX61" fmla="*/ 3493851 w 5741575"/>
              <a:gd name="connsiteY61" fmla="*/ 240255 h 955271"/>
              <a:gd name="connsiteX62" fmla="*/ 3537470 w 5741575"/>
              <a:gd name="connsiteY62" fmla="*/ 241867 h 955271"/>
              <a:gd name="connsiteX63" fmla="*/ 3610489 w 5741575"/>
              <a:gd name="connsiteY63" fmla="*/ 244128 h 955271"/>
              <a:gd name="connsiteX64" fmla="*/ 3667539 w 5741575"/>
              <a:gd name="connsiteY64" fmla="*/ 263271 h 955271"/>
              <a:gd name="connsiteX65" fmla="*/ 3727614 w 5741575"/>
              <a:gd name="connsiteY65" fmla="*/ 258245 h 955271"/>
              <a:gd name="connsiteX66" fmla="*/ 3738369 w 5741575"/>
              <a:gd name="connsiteY66" fmla="*/ 234506 h 955271"/>
              <a:gd name="connsiteX67" fmla="*/ 3803670 w 5741575"/>
              <a:gd name="connsiteY67" fmla="*/ 236457 h 955271"/>
              <a:gd name="connsiteX68" fmla="*/ 3903080 w 5741575"/>
              <a:gd name="connsiteY68" fmla="*/ 241890 h 955271"/>
              <a:gd name="connsiteX69" fmla="*/ 4114838 w 5741575"/>
              <a:gd name="connsiteY69" fmla="*/ 238165 h 955271"/>
              <a:gd name="connsiteX70" fmla="*/ 4271023 w 5741575"/>
              <a:gd name="connsiteY70" fmla="*/ 241959 h 955271"/>
              <a:gd name="connsiteX71" fmla="*/ 4367397 w 5741575"/>
              <a:gd name="connsiteY71" fmla="*/ 271442 h 955271"/>
              <a:gd name="connsiteX72" fmla="*/ 4495366 w 5741575"/>
              <a:gd name="connsiteY72" fmla="*/ 271618 h 955271"/>
              <a:gd name="connsiteX73" fmla="*/ 4517347 w 5741575"/>
              <a:gd name="connsiteY73" fmla="*/ 275639 h 955271"/>
              <a:gd name="connsiteX74" fmla="*/ 4546116 w 5741575"/>
              <a:gd name="connsiteY74" fmla="*/ 268568 h 955271"/>
              <a:gd name="connsiteX75" fmla="*/ 4661259 w 5741575"/>
              <a:gd name="connsiteY75" fmla="*/ 238966 h 955271"/>
              <a:gd name="connsiteX76" fmla="*/ 4750403 w 5741575"/>
              <a:gd name="connsiteY76" fmla="*/ 204364 h 955271"/>
              <a:gd name="connsiteX77" fmla="*/ 4867614 w 5741575"/>
              <a:gd name="connsiteY77" fmla="*/ 208668 h 955271"/>
              <a:gd name="connsiteX78" fmla="*/ 4937036 w 5741575"/>
              <a:gd name="connsiteY78" fmla="*/ 195446 h 955271"/>
              <a:gd name="connsiteX79" fmla="*/ 5047626 w 5741575"/>
              <a:gd name="connsiteY79" fmla="*/ 149604 h 955271"/>
              <a:gd name="connsiteX80" fmla="*/ 5200247 w 5741575"/>
              <a:gd name="connsiteY80" fmla="*/ 142695 h 955271"/>
              <a:gd name="connsiteX81" fmla="*/ 5235691 w 5741575"/>
              <a:gd name="connsiteY81" fmla="*/ 173330 h 955271"/>
              <a:gd name="connsiteX82" fmla="*/ 5280133 w 5741575"/>
              <a:gd name="connsiteY82" fmla="*/ 189342 h 955271"/>
              <a:gd name="connsiteX83" fmla="*/ 5291963 w 5741575"/>
              <a:gd name="connsiteY83" fmla="*/ 139446 h 955271"/>
              <a:gd name="connsiteX84" fmla="*/ 5418472 w 5741575"/>
              <a:gd name="connsiteY84" fmla="*/ 89163 h 955271"/>
              <a:gd name="connsiteX85" fmla="*/ 5482354 w 5741575"/>
              <a:gd name="connsiteY85" fmla="*/ 69470 h 955271"/>
              <a:gd name="connsiteX86" fmla="*/ 5583280 w 5741575"/>
              <a:gd name="connsiteY86" fmla="*/ 49787 h 955271"/>
              <a:gd name="connsiteX87" fmla="*/ 5613766 w 5741575"/>
              <a:gd name="connsiteY87" fmla="*/ 41855 h 955271"/>
              <a:gd name="connsiteX88" fmla="*/ 5684952 w 5741575"/>
              <a:gd name="connsiteY88" fmla="*/ 26088 h 955271"/>
              <a:gd name="connsiteX89" fmla="*/ 5741575 w 5741575"/>
              <a:gd name="connsiteY89"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87156 w 5741575"/>
              <a:gd name="connsiteY19" fmla="*/ 838447 h 955271"/>
              <a:gd name="connsiteX20" fmla="*/ 948872 w 5741575"/>
              <a:gd name="connsiteY20" fmla="*/ 772201 h 955271"/>
              <a:gd name="connsiteX21" fmla="*/ 1127089 w 5741575"/>
              <a:gd name="connsiteY21" fmla="*/ 746926 h 955271"/>
              <a:gd name="connsiteX22" fmla="*/ 1220426 w 5741575"/>
              <a:gd name="connsiteY22" fmla="*/ 721810 h 955271"/>
              <a:gd name="connsiteX23" fmla="*/ 1306771 w 5741575"/>
              <a:gd name="connsiteY23" fmla="*/ 717936 h 955271"/>
              <a:gd name="connsiteX24" fmla="*/ 1374314 w 5741575"/>
              <a:gd name="connsiteY24" fmla="*/ 688815 h 955271"/>
              <a:gd name="connsiteX25" fmla="*/ 1378034 w 5741575"/>
              <a:gd name="connsiteY25" fmla="*/ 685842 h 955271"/>
              <a:gd name="connsiteX26" fmla="*/ 1395604 w 5741575"/>
              <a:gd name="connsiteY26" fmla="*/ 680460 h 955271"/>
              <a:gd name="connsiteX27" fmla="*/ 1397206 w 5741575"/>
              <a:gd name="connsiteY27" fmla="*/ 670793 h 955271"/>
              <a:gd name="connsiteX28" fmla="*/ 1421250 w 5741575"/>
              <a:gd name="connsiteY28" fmla="*/ 656855 h 955271"/>
              <a:gd name="connsiteX29" fmla="*/ 1454524 w 5741575"/>
              <a:gd name="connsiteY29" fmla="*/ 649224 h 955271"/>
              <a:gd name="connsiteX30" fmla="*/ 1616217 w 5741575"/>
              <a:gd name="connsiteY30" fmla="*/ 622107 h 955271"/>
              <a:gd name="connsiteX31" fmla="*/ 1710928 w 5741575"/>
              <a:gd name="connsiteY31" fmla="*/ 600666 h 955271"/>
              <a:gd name="connsiteX32" fmla="*/ 1743718 w 5741575"/>
              <a:gd name="connsiteY32" fmla="*/ 584327 h 955271"/>
              <a:gd name="connsiteX33" fmla="*/ 1873778 w 5741575"/>
              <a:gd name="connsiteY33" fmla="*/ 530130 h 955271"/>
              <a:gd name="connsiteX34" fmla="*/ 1988411 w 5741575"/>
              <a:gd name="connsiteY34" fmla="*/ 491599 h 955271"/>
              <a:gd name="connsiteX35" fmla="*/ 2085507 w 5741575"/>
              <a:gd name="connsiteY35" fmla="*/ 498527 h 955271"/>
              <a:gd name="connsiteX36" fmla="*/ 2090767 w 5741575"/>
              <a:gd name="connsiteY36" fmla="*/ 490616 h 955271"/>
              <a:gd name="connsiteX37" fmla="*/ 2151143 w 5741575"/>
              <a:gd name="connsiteY37" fmla="*/ 478332 h 955271"/>
              <a:gd name="connsiteX38" fmla="*/ 2378710 w 5741575"/>
              <a:gd name="connsiteY38" fmla="*/ 477570 h 955271"/>
              <a:gd name="connsiteX39" fmla="*/ 2496256 w 5741575"/>
              <a:gd name="connsiteY39" fmla="*/ 452396 h 955271"/>
              <a:gd name="connsiteX40" fmla="*/ 2535387 w 5741575"/>
              <a:gd name="connsiteY40" fmla="*/ 436645 h 955271"/>
              <a:gd name="connsiteX41" fmla="*/ 2601109 w 5741575"/>
              <a:gd name="connsiteY41" fmla="*/ 410678 h 955271"/>
              <a:gd name="connsiteX42" fmla="*/ 2643855 w 5741575"/>
              <a:gd name="connsiteY42" fmla="*/ 374482 h 955271"/>
              <a:gd name="connsiteX43" fmla="*/ 2657726 w 5741575"/>
              <a:gd name="connsiteY43" fmla="*/ 365841 h 955271"/>
              <a:gd name="connsiteX44" fmla="*/ 2687125 w 5741575"/>
              <a:gd name="connsiteY44" fmla="*/ 366820 h 955271"/>
              <a:gd name="connsiteX45" fmla="*/ 2697479 w 5741575"/>
              <a:gd name="connsiteY45" fmla="*/ 361430 h 955271"/>
              <a:gd name="connsiteX46" fmla="*/ 2701547 w 5741575"/>
              <a:gd name="connsiteY46" fmla="*/ 361545 h 955271"/>
              <a:gd name="connsiteX47" fmla="*/ 2711054 w 5741575"/>
              <a:gd name="connsiteY47" fmla="*/ 360597 h 955271"/>
              <a:gd name="connsiteX48" fmla="*/ 2710438 w 5741575"/>
              <a:gd name="connsiteY48" fmla="*/ 366958 h 955271"/>
              <a:gd name="connsiteX49" fmla="*/ 2722936 w 5741575"/>
              <a:gd name="connsiteY49" fmla="*/ 377633 h 955271"/>
              <a:gd name="connsiteX50" fmla="*/ 2777227 w 5741575"/>
              <a:gd name="connsiteY50" fmla="*/ 368972 h 955271"/>
              <a:gd name="connsiteX51" fmla="*/ 2779510 w 5741575"/>
              <a:gd name="connsiteY51" fmla="*/ 361652 h 955271"/>
              <a:gd name="connsiteX52" fmla="*/ 2786278 w 5741575"/>
              <a:gd name="connsiteY52" fmla="*/ 359869 h 955271"/>
              <a:gd name="connsiteX53" fmla="*/ 2792101 w 5741575"/>
              <a:gd name="connsiteY53" fmla="*/ 365927 h 955271"/>
              <a:gd name="connsiteX54" fmla="*/ 2885545 w 5741575"/>
              <a:gd name="connsiteY54" fmla="*/ 372818 h 955271"/>
              <a:gd name="connsiteX55" fmla="*/ 3009558 w 5741575"/>
              <a:gd name="connsiteY55" fmla="*/ 370573 h 955271"/>
              <a:gd name="connsiteX56" fmla="*/ 3095010 w 5741575"/>
              <a:gd name="connsiteY56" fmla="*/ 332454 h 955271"/>
              <a:gd name="connsiteX57" fmla="*/ 3103742 w 5741575"/>
              <a:gd name="connsiteY57" fmla="*/ 337974 h 955271"/>
              <a:gd name="connsiteX58" fmla="*/ 3165093 w 5741575"/>
              <a:gd name="connsiteY58" fmla="*/ 329459 h 955271"/>
              <a:gd name="connsiteX59" fmla="*/ 3373785 w 5741575"/>
              <a:gd name="connsiteY59" fmla="*/ 255680 h 955271"/>
              <a:gd name="connsiteX60" fmla="*/ 3493851 w 5741575"/>
              <a:gd name="connsiteY60" fmla="*/ 240255 h 955271"/>
              <a:gd name="connsiteX61" fmla="*/ 3537470 w 5741575"/>
              <a:gd name="connsiteY61" fmla="*/ 241867 h 955271"/>
              <a:gd name="connsiteX62" fmla="*/ 3610489 w 5741575"/>
              <a:gd name="connsiteY62" fmla="*/ 244128 h 955271"/>
              <a:gd name="connsiteX63" fmla="*/ 3667539 w 5741575"/>
              <a:gd name="connsiteY63" fmla="*/ 263271 h 955271"/>
              <a:gd name="connsiteX64" fmla="*/ 3727614 w 5741575"/>
              <a:gd name="connsiteY64" fmla="*/ 258245 h 955271"/>
              <a:gd name="connsiteX65" fmla="*/ 3738369 w 5741575"/>
              <a:gd name="connsiteY65" fmla="*/ 234506 h 955271"/>
              <a:gd name="connsiteX66" fmla="*/ 3803670 w 5741575"/>
              <a:gd name="connsiteY66" fmla="*/ 236457 h 955271"/>
              <a:gd name="connsiteX67" fmla="*/ 3903080 w 5741575"/>
              <a:gd name="connsiteY67" fmla="*/ 241890 h 955271"/>
              <a:gd name="connsiteX68" fmla="*/ 4114838 w 5741575"/>
              <a:gd name="connsiteY68" fmla="*/ 238165 h 955271"/>
              <a:gd name="connsiteX69" fmla="*/ 4271023 w 5741575"/>
              <a:gd name="connsiteY69" fmla="*/ 241959 h 955271"/>
              <a:gd name="connsiteX70" fmla="*/ 4367397 w 5741575"/>
              <a:gd name="connsiteY70" fmla="*/ 271442 h 955271"/>
              <a:gd name="connsiteX71" fmla="*/ 4495366 w 5741575"/>
              <a:gd name="connsiteY71" fmla="*/ 271618 h 955271"/>
              <a:gd name="connsiteX72" fmla="*/ 4517347 w 5741575"/>
              <a:gd name="connsiteY72" fmla="*/ 275639 h 955271"/>
              <a:gd name="connsiteX73" fmla="*/ 4546116 w 5741575"/>
              <a:gd name="connsiteY73" fmla="*/ 268568 h 955271"/>
              <a:gd name="connsiteX74" fmla="*/ 4661259 w 5741575"/>
              <a:gd name="connsiteY74" fmla="*/ 238966 h 955271"/>
              <a:gd name="connsiteX75" fmla="*/ 4750403 w 5741575"/>
              <a:gd name="connsiteY75" fmla="*/ 204364 h 955271"/>
              <a:gd name="connsiteX76" fmla="*/ 4867614 w 5741575"/>
              <a:gd name="connsiteY76" fmla="*/ 208668 h 955271"/>
              <a:gd name="connsiteX77" fmla="*/ 4937036 w 5741575"/>
              <a:gd name="connsiteY77" fmla="*/ 195446 h 955271"/>
              <a:gd name="connsiteX78" fmla="*/ 5047626 w 5741575"/>
              <a:gd name="connsiteY78" fmla="*/ 149604 h 955271"/>
              <a:gd name="connsiteX79" fmla="*/ 5200247 w 5741575"/>
              <a:gd name="connsiteY79" fmla="*/ 142695 h 955271"/>
              <a:gd name="connsiteX80" fmla="*/ 5235691 w 5741575"/>
              <a:gd name="connsiteY80" fmla="*/ 173330 h 955271"/>
              <a:gd name="connsiteX81" fmla="*/ 5280133 w 5741575"/>
              <a:gd name="connsiteY81" fmla="*/ 189342 h 955271"/>
              <a:gd name="connsiteX82" fmla="*/ 5291963 w 5741575"/>
              <a:gd name="connsiteY82" fmla="*/ 139446 h 955271"/>
              <a:gd name="connsiteX83" fmla="*/ 5418472 w 5741575"/>
              <a:gd name="connsiteY83" fmla="*/ 89163 h 955271"/>
              <a:gd name="connsiteX84" fmla="*/ 5482354 w 5741575"/>
              <a:gd name="connsiteY84" fmla="*/ 69470 h 955271"/>
              <a:gd name="connsiteX85" fmla="*/ 5583280 w 5741575"/>
              <a:gd name="connsiteY85" fmla="*/ 49787 h 955271"/>
              <a:gd name="connsiteX86" fmla="*/ 5613766 w 5741575"/>
              <a:gd name="connsiteY86" fmla="*/ 41855 h 955271"/>
              <a:gd name="connsiteX87" fmla="*/ 5684952 w 5741575"/>
              <a:gd name="connsiteY87" fmla="*/ 26088 h 955271"/>
              <a:gd name="connsiteX88" fmla="*/ 5741575 w 5741575"/>
              <a:gd name="connsiteY88"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87156 w 5741575"/>
              <a:gd name="connsiteY19" fmla="*/ 838447 h 955271"/>
              <a:gd name="connsiteX20" fmla="*/ 948872 w 5741575"/>
              <a:gd name="connsiteY20" fmla="*/ 772201 h 955271"/>
              <a:gd name="connsiteX21" fmla="*/ 1127089 w 5741575"/>
              <a:gd name="connsiteY21" fmla="*/ 746926 h 955271"/>
              <a:gd name="connsiteX22" fmla="*/ 1220426 w 5741575"/>
              <a:gd name="connsiteY22" fmla="*/ 721810 h 955271"/>
              <a:gd name="connsiteX23" fmla="*/ 1306771 w 5741575"/>
              <a:gd name="connsiteY23" fmla="*/ 717936 h 955271"/>
              <a:gd name="connsiteX24" fmla="*/ 1374314 w 5741575"/>
              <a:gd name="connsiteY24" fmla="*/ 688815 h 955271"/>
              <a:gd name="connsiteX25" fmla="*/ 1378034 w 5741575"/>
              <a:gd name="connsiteY25" fmla="*/ 685842 h 955271"/>
              <a:gd name="connsiteX26" fmla="*/ 1395604 w 5741575"/>
              <a:gd name="connsiteY26" fmla="*/ 680460 h 955271"/>
              <a:gd name="connsiteX27" fmla="*/ 1397206 w 5741575"/>
              <a:gd name="connsiteY27" fmla="*/ 670793 h 955271"/>
              <a:gd name="connsiteX28" fmla="*/ 1421250 w 5741575"/>
              <a:gd name="connsiteY28" fmla="*/ 656855 h 955271"/>
              <a:gd name="connsiteX29" fmla="*/ 1454524 w 5741575"/>
              <a:gd name="connsiteY29" fmla="*/ 649224 h 955271"/>
              <a:gd name="connsiteX30" fmla="*/ 1616217 w 5741575"/>
              <a:gd name="connsiteY30" fmla="*/ 622107 h 955271"/>
              <a:gd name="connsiteX31" fmla="*/ 1710928 w 5741575"/>
              <a:gd name="connsiteY31" fmla="*/ 600666 h 955271"/>
              <a:gd name="connsiteX32" fmla="*/ 1743718 w 5741575"/>
              <a:gd name="connsiteY32" fmla="*/ 584327 h 955271"/>
              <a:gd name="connsiteX33" fmla="*/ 1873778 w 5741575"/>
              <a:gd name="connsiteY33" fmla="*/ 530130 h 955271"/>
              <a:gd name="connsiteX34" fmla="*/ 1988411 w 5741575"/>
              <a:gd name="connsiteY34" fmla="*/ 491599 h 955271"/>
              <a:gd name="connsiteX35" fmla="*/ 2085507 w 5741575"/>
              <a:gd name="connsiteY35" fmla="*/ 498527 h 955271"/>
              <a:gd name="connsiteX36" fmla="*/ 2090767 w 5741575"/>
              <a:gd name="connsiteY36" fmla="*/ 490616 h 955271"/>
              <a:gd name="connsiteX37" fmla="*/ 2151143 w 5741575"/>
              <a:gd name="connsiteY37" fmla="*/ 478332 h 955271"/>
              <a:gd name="connsiteX38" fmla="*/ 2378710 w 5741575"/>
              <a:gd name="connsiteY38" fmla="*/ 477570 h 955271"/>
              <a:gd name="connsiteX39" fmla="*/ 2496256 w 5741575"/>
              <a:gd name="connsiteY39" fmla="*/ 452396 h 955271"/>
              <a:gd name="connsiteX40" fmla="*/ 2535387 w 5741575"/>
              <a:gd name="connsiteY40" fmla="*/ 436645 h 955271"/>
              <a:gd name="connsiteX41" fmla="*/ 2601109 w 5741575"/>
              <a:gd name="connsiteY41" fmla="*/ 410678 h 955271"/>
              <a:gd name="connsiteX42" fmla="*/ 2643855 w 5741575"/>
              <a:gd name="connsiteY42" fmla="*/ 374482 h 955271"/>
              <a:gd name="connsiteX43" fmla="*/ 2657726 w 5741575"/>
              <a:gd name="connsiteY43" fmla="*/ 365841 h 955271"/>
              <a:gd name="connsiteX44" fmla="*/ 2687125 w 5741575"/>
              <a:gd name="connsiteY44" fmla="*/ 366820 h 955271"/>
              <a:gd name="connsiteX45" fmla="*/ 2697479 w 5741575"/>
              <a:gd name="connsiteY45" fmla="*/ 361430 h 955271"/>
              <a:gd name="connsiteX46" fmla="*/ 2701547 w 5741575"/>
              <a:gd name="connsiteY46" fmla="*/ 361545 h 955271"/>
              <a:gd name="connsiteX47" fmla="*/ 2711054 w 5741575"/>
              <a:gd name="connsiteY47" fmla="*/ 360597 h 955271"/>
              <a:gd name="connsiteX48" fmla="*/ 2710438 w 5741575"/>
              <a:gd name="connsiteY48" fmla="*/ 366958 h 955271"/>
              <a:gd name="connsiteX49" fmla="*/ 2722936 w 5741575"/>
              <a:gd name="connsiteY49" fmla="*/ 377633 h 955271"/>
              <a:gd name="connsiteX50" fmla="*/ 2777227 w 5741575"/>
              <a:gd name="connsiteY50" fmla="*/ 368972 h 955271"/>
              <a:gd name="connsiteX51" fmla="*/ 2779510 w 5741575"/>
              <a:gd name="connsiteY51" fmla="*/ 361652 h 955271"/>
              <a:gd name="connsiteX52" fmla="*/ 2786278 w 5741575"/>
              <a:gd name="connsiteY52" fmla="*/ 359869 h 955271"/>
              <a:gd name="connsiteX53" fmla="*/ 2792101 w 5741575"/>
              <a:gd name="connsiteY53" fmla="*/ 365927 h 955271"/>
              <a:gd name="connsiteX54" fmla="*/ 2885545 w 5741575"/>
              <a:gd name="connsiteY54" fmla="*/ 372818 h 955271"/>
              <a:gd name="connsiteX55" fmla="*/ 3009558 w 5741575"/>
              <a:gd name="connsiteY55" fmla="*/ 370573 h 955271"/>
              <a:gd name="connsiteX56" fmla="*/ 3095010 w 5741575"/>
              <a:gd name="connsiteY56" fmla="*/ 332454 h 955271"/>
              <a:gd name="connsiteX57" fmla="*/ 3103742 w 5741575"/>
              <a:gd name="connsiteY57" fmla="*/ 337974 h 955271"/>
              <a:gd name="connsiteX58" fmla="*/ 3165093 w 5741575"/>
              <a:gd name="connsiteY58" fmla="*/ 329459 h 955271"/>
              <a:gd name="connsiteX59" fmla="*/ 3373785 w 5741575"/>
              <a:gd name="connsiteY59" fmla="*/ 255680 h 955271"/>
              <a:gd name="connsiteX60" fmla="*/ 3493851 w 5741575"/>
              <a:gd name="connsiteY60" fmla="*/ 240255 h 955271"/>
              <a:gd name="connsiteX61" fmla="*/ 3537470 w 5741575"/>
              <a:gd name="connsiteY61" fmla="*/ 241867 h 955271"/>
              <a:gd name="connsiteX62" fmla="*/ 3610489 w 5741575"/>
              <a:gd name="connsiteY62" fmla="*/ 244128 h 955271"/>
              <a:gd name="connsiteX63" fmla="*/ 3667539 w 5741575"/>
              <a:gd name="connsiteY63" fmla="*/ 263271 h 955271"/>
              <a:gd name="connsiteX64" fmla="*/ 3727614 w 5741575"/>
              <a:gd name="connsiteY64" fmla="*/ 258245 h 955271"/>
              <a:gd name="connsiteX65" fmla="*/ 3738369 w 5741575"/>
              <a:gd name="connsiteY65" fmla="*/ 234506 h 955271"/>
              <a:gd name="connsiteX66" fmla="*/ 3803670 w 5741575"/>
              <a:gd name="connsiteY66" fmla="*/ 236457 h 955271"/>
              <a:gd name="connsiteX67" fmla="*/ 3903080 w 5741575"/>
              <a:gd name="connsiteY67" fmla="*/ 241890 h 955271"/>
              <a:gd name="connsiteX68" fmla="*/ 4114838 w 5741575"/>
              <a:gd name="connsiteY68" fmla="*/ 238165 h 955271"/>
              <a:gd name="connsiteX69" fmla="*/ 4271023 w 5741575"/>
              <a:gd name="connsiteY69" fmla="*/ 241959 h 955271"/>
              <a:gd name="connsiteX70" fmla="*/ 4367397 w 5741575"/>
              <a:gd name="connsiteY70" fmla="*/ 271442 h 955271"/>
              <a:gd name="connsiteX71" fmla="*/ 4495366 w 5741575"/>
              <a:gd name="connsiteY71" fmla="*/ 271618 h 955271"/>
              <a:gd name="connsiteX72" fmla="*/ 4517347 w 5741575"/>
              <a:gd name="connsiteY72" fmla="*/ 275639 h 955271"/>
              <a:gd name="connsiteX73" fmla="*/ 4546116 w 5741575"/>
              <a:gd name="connsiteY73" fmla="*/ 268568 h 955271"/>
              <a:gd name="connsiteX74" fmla="*/ 4661259 w 5741575"/>
              <a:gd name="connsiteY74" fmla="*/ 238966 h 955271"/>
              <a:gd name="connsiteX75" fmla="*/ 4750403 w 5741575"/>
              <a:gd name="connsiteY75" fmla="*/ 204364 h 955271"/>
              <a:gd name="connsiteX76" fmla="*/ 4867614 w 5741575"/>
              <a:gd name="connsiteY76" fmla="*/ 208668 h 955271"/>
              <a:gd name="connsiteX77" fmla="*/ 4937036 w 5741575"/>
              <a:gd name="connsiteY77" fmla="*/ 195446 h 955271"/>
              <a:gd name="connsiteX78" fmla="*/ 5047626 w 5741575"/>
              <a:gd name="connsiteY78" fmla="*/ 149604 h 955271"/>
              <a:gd name="connsiteX79" fmla="*/ 5200247 w 5741575"/>
              <a:gd name="connsiteY79" fmla="*/ 142695 h 955271"/>
              <a:gd name="connsiteX80" fmla="*/ 5235691 w 5741575"/>
              <a:gd name="connsiteY80" fmla="*/ 173330 h 955271"/>
              <a:gd name="connsiteX81" fmla="*/ 5280133 w 5741575"/>
              <a:gd name="connsiteY81" fmla="*/ 189342 h 955271"/>
              <a:gd name="connsiteX82" fmla="*/ 5291963 w 5741575"/>
              <a:gd name="connsiteY82" fmla="*/ 139446 h 955271"/>
              <a:gd name="connsiteX83" fmla="*/ 5418472 w 5741575"/>
              <a:gd name="connsiteY83" fmla="*/ 89163 h 955271"/>
              <a:gd name="connsiteX84" fmla="*/ 5482354 w 5741575"/>
              <a:gd name="connsiteY84" fmla="*/ 69470 h 955271"/>
              <a:gd name="connsiteX85" fmla="*/ 5583280 w 5741575"/>
              <a:gd name="connsiteY85" fmla="*/ 49787 h 955271"/>
              <a:gd name="connsiteX86" fmla="*/ 5613766 w 5741575"/>
              <a:gd name="connsiteY86" fmla="*/ 41855 h 955271"/>
              <a:gd name="connsiteX87" fmla="*/ 5684952 w 5741575"/>
              <a:gd name="connsiteY87" fmla="*/ 26088 h 955271"/>
              <a:gd name="connsiteX88" fmla="*/ 5741575 w 5741575"/>
              <a:gd name="connsiteY88"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0426 w 5741575"/>
              <a:gd name="connsiteY22" fmla="*/ 721810 h 955271"/>
              <a:gd name="connsiteX23" fmla="*/ 1306771 w 5741575"/>
              <a:gd name="connsiteY23" fmla="*/ 717936 h 955271"/>
              <a:gd name="connsiteX24" fmla="*/ 1374314 w 5741575"/>
              <a:gd name="connsiteY24" fmla="*/ 688815 h 955271"/>
              <a:gd name="connsiteX25" fmla="*/ 1378034 w 5741575"/>
              <a:gd name="connsiteY25" fmla="*/ 685842 h 955271"/>
              <a:gd name="connsiteX26" fmla="*/ 1395604 w 5741575"/>
              <a:gd name="connsiteY26" fmla="*/ 680460 h 955271"/>
              <a:gd name="connsiteX27" fmla="*/ 1397206 w 5741575"/>
              <a:gd name="connsiteY27" fmla="*/ 670793 h 955271"/>
              <a:gd name="connsiteX28" fmla="*/ 1421250 w 5741575"/>
              <a:gd name="connsiteY28" fmla="*/ 656855 h 955271"/>
              <a:gd name="connsiteX29" fmla="*/ 1454524 w 5741575"/>
              <a:gd name="connsiteY29" fmla="*/ 649224 h 955271"/>
              <a:gd name="connsiteX30" fmla="*/ 1616217 w 5741575"/>
              <a:gd name="connsiteY30" fmla="*/ 622107 h 955271"/>
              <a:gd name="connsiteX31" fmla="*/ 1710928 w 5741575"/>
              <a:gd name="connsiteY31" fmla="*/ 600666 h 955271"/>
              <a:gd name="connsiteX32" fmla="*/ 1743718 w 5741575"/>
              <a:gd name="connsiteY32" fmla="*/ 584327 h 955271"/>
              <a:gd name="connsiteX33" fmla="*/ 1873778 w 5741575"/>
              <a:gd name="connsiteY33" fmla="*/ 530130 h 955271"/>
              <a:gd name="connsiteX34" fmla="*/ 1988411 w 5741575"/>
              <a:gd name="connsiteY34" fmla="*/ 491599 h 955271"/>
              <a:gd name="connsiteX35" fmla="*/ 2085507 w 5741575"/>
              <a:gd name="connsiteY35" fmla="*/ 498527 h 955271"/>
              <a:gd name="connsiteX36" fmla="*/ 2090767 w 5741575"/>
              <a:gd name="connsiteY36" fmla="*/ 490616 h 955271"/>
              <a:gd name="connsiteX37" fmla="*/ 2151143 w 5741575"/>
              <a:gd name="connsiteY37" fmla="*/ 478332 h 955271"/>
              <a:gd name="connsiteX38" fmla="*/ 2378710 w 5741575"/>
              <a:gd name="connsiteY38" fmla="*/ 477570 h 955271"/>
              <a:gd name="connsiteX39" fmla="*/ 2496256 w 5741575"/>
              <a:gd name="connsiteY39" fmla="*/ 452396 h 955271"/>
              <a:gd name="connsiteX40" fmla="*/ 2535387 w 5741575"/>
              <a:gd name="connsiteY40" fmla="*/ 436645 h 955271"/>
              <a:gd name="connsiteX41" fmla="*/ 2601109 w 5741575"/>
              <a:gd name="connsiteY41" fmla="*/ 410678 h 955271"/>
              <a:gd name="connsiteX42" fmla="*/ 2643855 w 5741575"/>
              <a:gd name="connsiteY42" fmla="*/ 374482 h 955271"/>
              <a:gd name="connsiteX43" fmla="*/ 2657726 w 5741575"/>
              <a:gd name="connsiteY43" fmla="*/ 365841 h 955271"/>
              <a:gd name="connsiteX44" fmla="*/ 2687125 w 5741575"/>
              <a:gd name="connsiteY44" fmla="*/ 366820 h 955271"/>
              <a:gd name="connsiteX45" fmla="*/ 2697479 w 5741575"/>
              <a:gd name="connsiteY45" fmla="*/ 361430 h 955271"/>
              <a:gd name="connsiteX46" fmla="*/ 2701547 w 5741575"/>
              <a:gd name="connsiteY46" fmla="*/ 361545 h 955271"/>
              <a:gd name="connsiteX47" fmla="*/ 2711054 w 5741575"/>
              <a:gd name="connsiteY47" fmla="*/ 360597 h 955271"/>
              <a:gd name="connsiteX48" fmla="*/ 2710438 w 5741575"/>
              <a:gd name="connsiteY48" fmla="*/ 366958 h 955271"/>
              <a:gd name="connsiteX49" fmla="*/ 2722936 w 5741575"/>
              <a:gd name="connsiteY49" fmla="*/ 377633 h 955271"/>
              <a:gd name="connsiteX50" fmla="*/ 2777227 w 5741575"/>
              <a:gd name="connsiteY50" fmla="*/ 368972 h 955271"/>
              <a:gd name="connsiteX51" fmla="*/ 2779510 w 5741575"/>
              <a:gd name="connsiteY51" fmla="*/ 361652 h 955271"/>
              <a:gd name="connsiteX52" fmla="*/ 2786278 w 5741575"/>
              <a:gd name="connsiteY52" fmla="*/ 359869 h 955271"/>
              <a:gd name="connsiteX53" fmla="*/ 2792101 w 5741575"/>
              <a:gd name="connsiteY53" fmla="*/ 365927 h 955271"/>
              <a:gd name="connsiteX54" fmla="*/ 2885545 w 5741575"/>
              <a:gd name="connsiteY54" fmla="*/ 372818 h 955271"/>
              <a:gd name="connsiteX55" fmla="*/ 3009558 w 5741575"/>
              <a:gd name="connsiteY55" fmla="*/ 370573 h 955271"/>
              <a:gd name="connsiteX56" fmla="*/ 3095010 w 5741575"/>
              <a:gd name="connsiteY56" fmla="*/ 332454 h 955271"/>
              <a:gd name="connsiteX57" fmla="*/ 3103742 w 5741575"/>
              <a:gd name="connsiteY57" fmla="*/ 337974 h 955271"/>
              <a:gd name="connsiteX58" fmla="*/ 3165093 w 5741575"/>
              <a:gd name="connsiteY58" fmla="*/ 329459 h 955271"/>
              <a:gd name="connsiteX59" fmla="*/ 3373785 w 5741575"/>
              <a:gd name="connsiteY59" fmla="*/ 255680 h 955271"/>
              <a:gd name="connsiteX60" fmla="*/ 3493851 w 5741575"/>
              <a:gd name="connsiteY60" fmla="*/ 240255 h 955271"/>
              <a:gd name="connsiteX61" fmla="*/ 3537470 w 5741575"/>
              <a:gd name="connsiteY61" fmla="*/ 241867 h 955271"/>
              <a:gd name="connsiteX62" fmla="*/ 3610489 w 5741575"/>
              <a:gd name="connsiteY62" fmla="*/ 244128 h 955271"/>
              <a:gd name="connsiteX63" fmla="*/ 3667539 w 5741575"/>
              <a:gd name="connsiteY63" fmla="*/ 263271 h 955271"/>
              <a:gd name="connsiteX64" fmla="*/ 3727614 w 5741575"/>
              <a:gd name="connsiteY64" fmla="*/ 258245 h 955271"/>
              <a:gd name="connsiteX65" fmla="*/ 3738369 w 5741575"/>
              <a:gd name="connsiteY65" fmla="*/ 234506 h 955271"/>
              <a:gd name="connsiteX66" fmla="*/ 3803670 w 5741575"/>
              <a:gd name="connsiteY66" fmla="*/ 236457 h 955271"/>
              <a:gd name="connsiteX67" fmla="*/ 3903080 w 5741575"/>
              <a:gd name="connsiteY67" fmla="*/ 241890 h 955271"/>
              <a:gd name="connsiteX68" fmla="*/ 4114838 w 5741575"/>
              <a:gd name="connsiteY68" fmla="*/ 238165 h 955271"/>
              <a:gd name="connsiteX69" fmla="*/ 4271023 w 5741575"/>
              <a:gd name="connsiteY69" fmla="*/ 241959 h 955271"/>
              <a:gd name="connsiteX70" fmla="*/ 4367397 w 5741575"/>
              <a:gd name="connsiteY70" fmla="*/ 271442 h 955271"/>
              <a:gd name="connsiteX71" fmla="*/ 4495366 w 5741575"/>
              <a:gd name="connsiteY71" fmla="*/ 271618 h 955271"/>
              <a:gd name="connsiteX72" fmla="*/ 4517347 w 5741575"/>
              <a:gd name="connsiteY72" fmla="*/ 275639 h 955271"/>
              <a:gd name="connsiteX73" fmla="*/ 4546116 w 5741575"/>
              <a:gd name="connsiteY73" fmla="*/ 268568 h 955271"/>
              <a:gd name="connsiteX74" fmla="*/ 4661259 w 5741575"/>
              <a:gd name="connsiteY74" fmla="*/ 238966 h 955271"/>
              <a:gd name="connsiteX75" fmla="*/ 4750403 w 5741575"/>
              <a:gd name="connsiteY75" fmla="*/ 204364 h 955271"/>
              <a:gd name="connsiteX76" fmla="*/ 4867614 w 5741575"/>
              <a:gd name="connsiteY76" fmla="*/ 208668 h 955271"/>
              <a:gd name="connsiteX77" fmla="*/ 4937036 w 5741575"/>
              <a:gd name="connsiteY77" fmla="*/ 195446 h 955271"/>
              <a:gd name="connsiteX78" fmla="*/ 5047626 w 5741575"/>
              <a:gd name="connsiteY78" fmla="*/ 149604 h 955271"/>
              <a:gd name="connsiteX79" fmla="*/ 5200247 w 5741575"/>
              <a:gd name="connsiteY79" fmla="*/ 142695 h 955271"/>
              <a:gd name="connsiteX80" fmla="*/ 5235691 w 5741575"/>
              <a:gd name="connsiteY80" fmla="*/ 173330 h 955271"/>
              <a:gd name="connsiteX81" fmla="*/ 5280133 w 5741575"/>
              <a:gd name="connsiteY81" fmla="*/ 189342 h 955271"/>
              <a:gd name="connsiteX82" fmla="*/ 5291963 w 5741575"/>
              <a:gd name="connsiteY82" fmla="*/ 139446 h 955271"/>
              <a:gd name="connsiteX83" fmla="*/ 5418472 w 5741575"/>
              <a:gd name="connsiteY83" fmla="*/ 89163 h 955271"/>
              <a:gd name="connsiteX84" fmla="*/ 5482354 w 5741575"/>
              <a:gd name="connsiteY84" fmla="*/ 69470 h 955271"/>
              <a:gd name="connsiteX85" fmla="*/ 5583280 w 5741575"/>
              <a:gd name="connsiteY85" fmla="*/ 49787 h 955271"/>
              <a:gd name="connsiteX86" fmla="*/ 5613766 w 5741575"/>
              <a:gd name="connsiteY86" fmla="*/ 41855 h 955271"/>
              <a:gd name="connsiteX87" fmla="*/ 5684952 w 5741575"/>
              <a:gd name="connsiteY87" fmla="*/ 26088 h 955271"/>
              <a:gd name="connsiteX88" fmla="*/ 5741575 w 5741575"/>
              <a:gd name="connsiteY88"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0426 w 5741575"/>
              <a:gd name="connsiteY22" fmla="*/ 721810 h 955271"/>
              <a:gd name="connsiteX23" fmla="*/ 1306771 w 5741575"/>
              <a:gd name="connsiteY23" fmla="*/ 717936 h 955271"/>
              <a:gd name="connsiteX24" fmla="*/ 1374314 w 5741575"/>
              <a:gd name="connsiteY24" fmla="*/ 688815 h 955271"/>
              <a:gd name="connsiteX25" fmla="*/ 1378034 w 5741575"/>
              <a:gd name="connsiteY25" fmla="*/ 685842 h 955271"/>
              <a:gd name="connsiteX26" fmla="*/ 1395604 w 5741575"/>
              <a:gd name="connsiteY26" fmla="*/ 680460 h 955271"/>
              <a:gd name="connsiteX27" fmla="*/ 1397206 w 5741575"/>
              <a:gd name="connsiteY27" fmla="*/ 670793 h 955271"/>
              <a:gd name="connsiteX28" fmla="*/ 1421250 w 5741575"/>
              <a:gd name="connsiteY28" fmla="*/ 656855 h 955271"/>
              <a:gd name="connsiteX29" fmla="*/ 1454524 w 5741575"/>
              <a:gd name="connsiteY29" fmla="*/ 649224 h 955271"/>
              <a:gd name="connsiteX30" fmla="*/ 1616217 w 5741575"/>
              <a:gd name="connsiteY30" fmla="*/ 622107 h 955271"/>
              <a:gd name="connsiteX31" fmla="*/ 1710928 w 5741575"/>
              <a:gd name="connsiteY31" fmla="*/ 600666 h 955271"/>
              <a:gd name="connsiteX32" fmla="*/ 1743718 w 5741575"/>
              <a:gd name="connsiteY32" fmla="*/ 584327 h 955271"/>
              <a:gd name="connsiteX33" fmla="*/ 1873778 w 5741575"/>
              <a:gd name="connsiteY33" fmla="*/ 530130 h 955271"/>
              <a:gd name="connsiteX34" fmla="*/ 1988411 w 5741575"/>
              <a:gd name="connsiteY34" fmla="*/ 491599 h 955271"/>
              <a:gd name="connsiteX35" fmla="*/ 2085507 w 5741575"/>
              <a:gd name="connsiteY35" fmla="*/ 498527 h 955271"/>
              <a:gd name="connsiteX36" fmla="*/ 2090767 w 5741575"/>
              <a:gd name="connsiteY36" fmla="*/ 490616 h 955271"/>
              <a:gd name="connsiteX37" fmla="*/ 2151143 w 5741575"/>
              <a:gd name="connsiteY37" fmla="*/ 478332 h 955271"/>
              <a:gd name="connsiteX38" fmla="*/ 2378710 w 5741575"/>
              <a:gd name="connsiteY38" fmla="*/ 477570 h 955271"/>
              <a:gd name="connsiteX39" fmla="*/ 2496256 w 5741575"/>
              <a:gd name="connsiteY39" fmla="*/ 452396 h 955271"/>
              <a:gd name="connsiteX40" fmla="*/ 2535387 w 5741575"/>
              <a:gd name="connsiteY40" fmla="*/ 436645 h 955271"/>
              <a:gd name="connsiteX41" fmla="*/ 2601109 w 5741575"/>
              <a:gd name="connsiteY41" fmla="*/ 410678 h 955271"/>
              <a:gd name="connsiteX42" fmla="*/ 2643855 w 5741575"/>
              <a:gd name="connsiteY42" fmla="*/ 374482 h 955271"/>
              <a:gd name="connsiteX43" fmla="*/ 2657726 w 5741575"/>
              <a:gd name="connsiteY43" fmla="*/ 365841 h 955271"/>
              <a:gd name="connsiteX44" fmla="*/ 2687125 w 5741575"/>
              <a:gd name="connsiteY44" fmla="*/ 366820 h 955271"/>
              <a:gd name="connsiteX45" fmla="*/ 2697479 w 5741575"/>
              <a:gd name="connsiteY45" fmla="*/ 361430 h 955271"/>
              <a:gd name="connsiteX46" fmla="*/ 2701547 w 5741575"/>
              <a:gd name="connsiteY46" fmla="*/ 361545 h 955271"/>
              <a:gd name="connsiteX47" fmla="*/ 2711054 w 5741575"/>
              <a:gd name="connsiteY47" fmla="*/ 360597 h 955271"/>
              <a:gd name="connsiteX48" fmla="*/ 2710438 w 5741575"/>
              <a:gd name="connsiteY48" fmla="*/ 366958 h 955271"/>
              <a:gd name="connsiteX49" fmla="*/ 2722936 w 5741575"/>
              <a:gd name="connsiteY49" fmla="*/ 377633 h 955271"/>
              <a:gd name="connsiteX50" fmla="*/ 2777227 w 5741575"/>
              <a:gd name="connsiteY50" fmla="*/ 368972 h 955271"/>
              <a:gd name="connsiteX51" fmla="*/ 2779510 w 5741575"/>
              <a:gd name="connsiteY51" fmla="*/ 361652 h 955271"/>
              <a:gd name="connsiteX52" fmla="*/ 2786278 w 5741575"/>
              <a:gd name="connsiteY52" fmla="*/ 359869 h 955271"/>
              <a:gd name="connsiteX53" fmla="*/ 2792101 w 5741575"/>
              <a:gd name="connsiteY53" fmla="*/ 365927 h 955271"/>
              <a:gd name="connsiteX54" fmla="*/ 2885545 w 5741575"/>
              <a:gd name="connsiteY54" fmla="*/ 372818 h 955271"/>
              <a:gd name="connsiteX55" fmla="*/ 3009558 w 5741575"/>
              <a:gd name="connsiteY55" fmla="*/ 370573 h 955271"/>
              <a:gd name="connsiteX56" fmla="*/ 3095010 w 5741575"/>
              <a:gd name="connsiteY56" fmla="*/ 332454 h 955271"/>
              <a:gd name="connsiteX57" fmla="*/ 3103742 w 5741575"/>
              <a:gd name="connsiteY57" fmla="*/ 337974 h 955271"/>
              <a:gd name="connsiteX58" fmla="*/ 3165093 w 5741575"/>
              <a:gd name="connsiteY58" fmla="*/ 329459 h 955271"/>
              <a:gd name="connsiteX59" fmla="*/ 3373785 w 5741575"/>
              <a:gd name="connsiteY59" fmla="*/ 255680 h 955271"/>
              <a:gd name="connsiteX60" fmla="*/ 3493851 w 5741575"/>
              <a:gd name="connsiteY60" fmla="*/ 240255 h 955271"/>
              <a:gd name="connsiteX61" fmla="*/ 3537470 w 5741575"/>
              <a:gd name="connsiteY61" fmla="*/ 241867 h 955271"/>
              <a:gd name="connsiteX62" fmla="*/ 3610489 w 5741575"/>
              <a:gd name="connsiteY62" fmla="*/ 244128 h 955271"/>
              <a:gd name="connsiteX63" fmla="*/ 3667539 w 5741575"/>
              <a:gd name="connsiteY63" fmla="*/ 263271 h 955271"/>
              <a:gd name="connsiteX64" fmla="*/ 3727614 w 5741575"/>
              <a:gd name="connsiteY64" fmla="*/ 258245 h 955271"/>
              <a:gd name="connsiteX65" fmla="*/ 3738369 w 5741575"/>
              <a:gd name="connsiteY65" fmla="*/ 234506 h 955271"/>
              <a:gd name="connsiteX66" fmla="*/ 3803670 w 5741575"/>
              <a:gd name="connsiteY66" fmla="*/ 236457 h 955271"/>
              <a:gd name="connsiteX67" fmla="*/ 3903080 w 5741575"/>
              <a:gd name="connsiteY67" fmla="*/ 241890 h 955271"/>
              <a:gd name="connsiteX68" fmla="*/ 4114838 w 5741575"/>
              <a:gd name="connsiteY68" fmla="*/ 238165 h 955271"/>
              <a:gd name="connsiteX69" fmla="*/ 4271023 w 5741575"/>
              <a:gd name="connsiteY69" fmla="*/ 241959 h 955271"/>
              <a:gd name="connsiteX70" fmla="*/ 4367397 w 5741575"/>
              <a:gd name="connsiteY70" fmla="*/ 271442 h 955271"/>
              <a:gd name="connsiteX71" fmla="*/ 4495366 w 5741575"/>
              <a:gd name="connsiteY71" fmla="*/ 271618 h 955271"/>
              <a:gd name="connsiteX72" fmla="*/ 4517347 w 5741575"/>
              <a:gd name="connsiteY72" fmla="*/ 275639 h 955271"/>
              <a:gd name="connsiteX73" fmla="*/ 4546116 w 5741575"/>
              <a:gd name="connsiteY73" fmla="*/ 268568 h 955271"/>
              <a:gd name="connsiteX74" fmla="*/ 4661259 w 5741575"/>
              <a:gd name="connsiteY74" fmla="*/ 238966 h 955271"/>
              <a:gd name="connsiteX75" fmla="*/ 4750403 w 5741575"/>
              <a:gd name="connsiteY75" fmla="*/ 204364 h 955271"/>
              <a:gd name="connsiteX76" fmla="*/ 4867614 w 5741575"/>
              <a:gd name="connsiteY76" fmla="*/ 208668 h 955271"/>
              <a:gd name="connsiteX77" fmla="*/ 4937036 w 5741575"/>
              <a:gd name="connsiteY77" fmla="*/ 195446 h 955271"/>
              <a:gd name="connsiteX78" fmla="*/ 5047626 w 5741575"/>
              <a:gd name="connsiteY78" fmla="*/ 149604 h 955271"/>
              <a:gd name="connsiteX79" fmla="*/ 5200247 w 5741575"/>
              <a:gd name="connsiteY79" fmla="*/ 142695 h 955271"/>
              <a:gd name="connsiteX80" fmla="*/ 5235691 w 5741575"/>
              <a:gd name="connsiteY80" fmla="*/ 173330 h 955271"/>
              <a:gd name="connsiteX81" fmla="*/ 5280133 w 5741575"/>
              <a:gd name="connsiteY81" fmla="*/ 189342 h 955271"/>
              <a:gd name="connsiteX82" fmla="*/ 5291963 w 5741575"/>
              <a:gd name="connsiteY82" fmla="*/ 139446 h 955271"/>
              <a:gd name="connsiteX83" fmla="*/ 5418472 w 5741575"/>
              <a:gd name="connsiteY83" fmla="*/ 89163 h 955271"/>
              <a:gd name="connsiteX84" fmla="*/ 5482354 w 5741575"/>
              <a:gd name="connsiteY84" fmla="*/ 69470 h 955271"/>
              <a:gd name="connsiteX85" fmla="*/ 5583280 w 5741575"/>
              <a:gd name="connsiteY85" fmla="*/ 49787 h 955271"/>
              <a:gd name="connsiteX86" fmla="*/ 5613766 w 5741575"/>
              <a:gd name="connsiteY86" fmla="*/ 41855 h 955271"/>
              <a:gd name="connsiteX87" fmla="*/ 5684952 w 5741575"/>
              <a:gd name="connsiteY87" fmla="*/ 26088 h 955271"/>
              <a:gd name="connsiteX88" fmla="*/ 5741575 w 5741575"/>
              <a:gd name="connsiteY88"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0426 w 5741575"/>
              <a:gd name="connsiteY22" fmla="*/ 721810 h 955271"/>
              <a:gd name="connsiteX23" fmla="*/ 1306771 w 5741575"/>
              <a:gd name="connsiteY23" fmla="*/ 717936 h 955271"/>
              <a:gd name="connsiteX24" fmla="*/ 1374314 w 5741575"/>
              <a:gd name="connsiteY24" fmla="*/ 688815 h 955271"/>
              <a:gd name="connsiteX25" fmla="*/ 1378034 w 5741575"/>
              <a:gd name="connsiteY25" fmla="*/ 685842 h 955271"/>
              <a:gd name="connsiteX26" fmla="*/ 1395604 w 5741575"/>
              <a:gd name="connsiteY26" fmla="*/ 680460 h 955271"/>
              <a:gd name="connsiteX27" fmla="*/ 1397206 w 5741575"/>
              <a:gd name="connsiteY27" fmla="*/ 670793 h 955271"/>
              <a:gd name="connsiteX28" fmla="*/ 1421250 w 5741575"/>
              <a:gd name="connsiteY28" fmla="*/ 656855 h 955271"/>
              <a:gd name="connsiteX29" fmla="*/ 1494753 w 5741575"/>
              <a:gd name="connsiteY29" fmla="*/ 644686 h 955271"/>
              <a:gd name="connsiteX30" fmla="*/ 1616217 w 5741575"/>
              <a:gd name="connsiteY30" fmla="*/ 622107 h 955271"/>
              <a:gd name="connsiteX31" fmla="*/ 1710928 w 5741575"/>
              <a:gd name="connsiteY31" fmla="*/ 600666 h 955271"/>
              <a:gd name="connsiteX32" fmla="*/ 1743718 w 5741575"/>
              <a:gd name="connsiteY32" fmla="*/ 584327 h 955271"/>
              <a:gd name="connsiteX33" fmla="*/ 1873778 w 5741575"/>
              <a:gd name="connsiteY33" fmla="*/ 530130 h 955271"/>
              <a:gd name="connsiteX34" fmla="*/ 1988411 w 5741575"/>
              <a:gd name="connsiteY34" fmla="*/ 491599 h 955271"/>
              <a:gd name="connsiteX35" fmla="*/ 2085507 w 5741575"/>
              <a:gd name="connsiteY35" fmla="*/ 498527 h 955271"/>
              <a:gd name="connsiteX36" fmla="*/ 2090767 w 5741575"/>
              <a:gd name="connsiteY36" fmla="*/ 490616 h 955271"/>
              <a:gd name="connsiteX37" fmla="*/ 2151143 w 5741575"/>
              <a:gd name="connsiteY37" fmla="*/ 478332 h 955271"/>
              <a:gd name="connsiteX38" fmla="*/ 2378710 w 5741575"/>
              <a:gd name="connsiteY38" fmla="*/ 477570 h 955271"/>
              <a:gd name="connsiteX39" fmla="*/ 2496256 w 5741575"/>
              <a:gd name="connsiteY39" fmla="*/ 452396 h 955271"/>
              <a:gd name="connsiteX40" fmla="*/ 2535387 w 5741575"/>
              <a:gd name="connsiteY40" fmla="*/ 436645 h 955271"/>
              <a:gd name="connsiteX41" fmla="*/ 2601109 w 5741575"/>
              <a:gd name="connsiteY41" fmla="*/ 410678 h 955271"/>
              <a:gd name="connsiteX42" fmla="*/ 2643855 w 5741575"/>
              <a:gd name="connsiteY42" fmla="*/ 374482 h 955271"/>
              <a:gd name="connsiteX43" fmla="*/ 2657726 w 5741575"/>
              <a:gd name="connsiteY43" fmla="*/ 365841 h 955271"/>
              <a:gd name="connsiteX44" fmla="*/ 2687125 w 5741575"/>
              <a:gd name="connsiteY44" fmla="*/ 366820 h 955271"/>
              <a:gd name="connsiteX45" fmla="*/ 2697479 w 5741575"/>
              <a:gd name="connsiteY45" fmla="*/ 361430 h 955271"/>
              <a:gd name="connsiteX46" fmla="*/ 2701547 w 5741575"/>
              <a:gd name="connsiteY46" fmla="*/ 361545 h 955271"/>
              <a:gd name="connsiteX47" fmla="*/ 2711054 w 5741575"/>
              <a:gd name="connsiteY47" fmla="*/ 360597 h 955271"/>
              <a:gd name="connsiteX48" fmla="*/ 2710438 w 5741575"/>
              <a:gd name="connsiteY48" fmla="*/ 366958 h 955271"/>
              <a:gd name="connsiteX49" fmla="*/ 2722936 w 5741575"/>
              <a:gd name="connsiteY49" fmla="*/ 377633 h 955271"/>
              <a:gd name="connsiteX50" fmla="*/ 2777227 w 5741575"/>
              <a:gd name="connsiteY50" fmla="*/ 368972 h 955271"/>
              <a:gd name="connsiteX51" fmla="*/ 2779510 w 5741575"/>
              <a:gd name="connsiteY51" fmla="*/ 361652 h 955271"/>
              <a:gd name="connsiteX52" fmla="*/ 2786278 w 5741575"/>
              <a:gd name="connsiteY52" fmla="*/ 359869 h 955271"/>
              <a:gd name="connsiteX53" fmla="*/ 2792101 w 5741575"/>
              <a:gd name="connsiteY53" fmla="*/ 365927 h 955271"/>
              <a:gd name="connsiteX54" fmla="*/ 2885545 w 5741575"/>
              <a:gd name="connsiteY54" fmla="*/ 372818 h 955271"/>
              <a:gd name="connsiteX55" fmla="*/ 3009558 w 5741575"/>
              <a:gd name="connsiteY55" fmla="*/ 370573 h 955271"/>
              <a:gd name="connsiteX56" fmla="*/ 3095010 w 5741575"/>
              <a:gd name="connsiteY56" fmla="*/ 332454 h 955271"/>
              <a:gd name="connsiteX57" fmla="*/ 3103742 w 5741575"/>
              <a:gd name="connsiteY57" fmla="*/ 337974 h 955271"/>
              <a:gd name="connsiteX58" fmla="*/ 3165093 w 5741575"/>
              <a:gd name="connsiteY58" fmla="*/ 329459 h 955271"/>
              <a:gd name="connsiteX59" fmla="*/ 3373785 w 5741575"/>
              <a:gd name="connsiteY59" fmla="*/ 255680 h 955271"/>
              <a:gd name="connsiteX60" fmla="*/ 3493851 w 5741575"/>
              <a:gd name="connsiteY60" fmla="*/ 240255 h 955271"/>
              <a:gd name="connsiteX61" fmla="*/ 3537470 w 5741575"/>
              <a:gd name="connsiteY61" fmla="*/ 241867 h 955271"/>
              <a:gd name="connsiteX62" fmla="*/ 3610489 w 5741575"/>
              <a:gd name="connsiteY62" fmla="*/ 244128 h 955271"/>
              <a:gd name="connsiteX63" fmla="*/ 3667539 w 5741575"/>
              <a:gd name="connsiteY63" fmla="*/ 263271 h 955271"/>
              <a:gd name="connsiteX64" fmla="*/ 3727614 w 5741575"/>
              <a:gd name="connsiteY64" fmla="*/ 258245 h 955271"/>
              <a:gd name="connsiteX65" fmla="*/ 3738369 w 5741575"/>
              <a:gd name="connsiteY65" fmla="*/ 234506 h 955271"/>
              <a:gd name="connsiteX66" fmla="*/ 3803670 w 5741575"/>
              <a:gd name="connsiteY66" fmla="*/ 236457 h 955271"/>
              <a:gd name="connsiteX67" fmla="*/ 3903080 w 5741575"/>
              <a:gd name="connsiteY67" fmla="*/ 241890 h 955271"/>
              <a:gd name="connsiteX68" fmla="*/ 4114838 w 5741575"/>
              <a:gd name="connsiteY68" fmla="*/ 238165 h 955271"/>
              <a:gd name="connsiteX69" fmla="*/ 4271023 w 5741575"/>
              <a:gd name="connsiteY69" fmla="*/ 241959 h 955271"/>
              <a:gd name="connsiteX70" fmla="*/ 4367397 w 5741575"/>
              <a:gd name="connsiteY70" fmla="*/ 271442 h 955271"/>
              <a:gd name="connsiteX71" fmla="*/ 4495366 w 5741575"/>
              <a:gd name="connsiteY71" fmla="*/ 271618 h 955271"/>
              <a:gd name="connsiteX72" fmla="*/ 4517347 w 5741575"/>
              <a:gd name="connsiteY72" fmla="*/ 275639 h 955271"/>
              <a:gd name="connsiteX73" fmla="*/ 4546116 w 5741575"/>
              <a:gd name="connsiteY73" fmla="*/ 268568 h 955271"/>
              <a:gd name="connsiteX74" fmla="*/ 4661259 w 5741575"/>
              <a:gd name="connsiteY74" fmla="*/ 238966 h 955271"/>
              <a:gd name="connsiteX75" fmla="*/ 4750403 w 5741575"/>
              <a:gd name="connsiteY75" fmla="*/ 204364 h 955271"/>
              <a:gd name="connsiteX76" fmla="*/ 4867614 w 5741575"/>
              <a:gd name="connsiteY76" fmla="*/ 208668 h 955271"/>
              <a:gd name="connsiteX77" fmla="*/ 4937036 w 5741575"/>
              <a:gd name="connsiteY77" fmla="*/ 195446 h 955271"/>
              <a:gd name="connsiteX78" fmla="*/ 5047626 w 5741575"/>
              <a:gd name="connsiteY78" fmla="*/ 149604 h 955271"/>
              <a:gd name="connsiteX79" fmla="*/ 5200247 w 5741575"/>
              <a:gd name="connsiteY79" fmla="*/ 142695 h 955271"/>
              <a:gd name="connsiteX80" fmla="*/ 5235691 w 5741575"/>
              <a:gd name="connsiteY80" fmla="*/ 173330 h 955271"/>
              <a:gd name="connsiteX81" fmla="*/ 5280133 w 5741575"/>
              <a:gd name="connsiteY81" fmla="*/ 189342 h 955271"/>
              <a:gd name="connsiteX82" fmla="*/ 5291963 w 5741575"/>
              <a:gd name="connsiteY82" fmla="*/ 139446 h 955271"/>
              <a:gd name="connsiteX83" fmla="*/ 5418472 w 5741575"/>
              <a:gd name="connsiteY83" fmla="*/ 89163 h 955271"/>
              <a:gd name="connsiteX84" fmla="*/ 5482354 w 5741575"/>
              <a:gd name="connsiteY84" fmla="*/ 69470 h 955271"/>
              <a:gd name="connsiteX85" fmla="*/ 5583280 w 5741575"/>
              <a:gd name="connsiteY85" fmla="*/ 49787 h 955271"/>
              <a:gd name="connsiteX86" fmla="*/ 5613766 w 5741575"/>
              <a:gd name="connsiteY86" fmla="*/ 41855 h 955271"/>
              <a:gd name="connsiteX87" fmla="*/ 5684952 w 5741575"/>
              <a:gd name="connsiteY87" fmla="*/ 26088 h 955271"/>
              <a:gd name="connsiteX88" fmla="*/ 5741575 w 5741575"/>
              <a:gd name="connsiteY88"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0426 w 5741575"/>
              <a:gd name="connsiteY22" fmla="*/ 721810 h 955271"/>
              <a:gd name="connsiteX23" fmla="*/ 1306771 w 5741575"/>
              <a:gd name="connsiteY23" fmla="*/ 717936 h 955271"/>
              <a:gd name="connsiteX24" fmla="*/ 1374314 w 5741575"/>
              <a:gd name="connsiteY24" fmla="*/ 688815 h 955271"/>
              <a:gd name="connsiteX25" fmla="*/ 1378034 w 5741575"/>
              <a:gd name="connsiteY25" fmla="*/ 685842 h 955271"/>
              <a:gd name="connsiteX26" fmla="*/ 1395604 w 5741575"/>
              <a:gd name="connsiteY26" fmla="*/ 680460 h 955271"/>
              <a:gd name="connsiteX27" fmla="*/ 1397206 w 5741575"/>
              <a:gd name="connsiteY27" fmla="*/ 670793 h 955271"/>
              <a:gd name="connsiteX28" fmla="*/ 1441364 w 5741575"/>
              <a:gd name="connsiteY28" fmla="*/ 661393 h 955271"/>
              <a:gd name="connsiteX29" fmla="*/ 1494753 w 5741575"/>
              <a:gd name="connsiteY29" fmla="*/ 644686 h 955271"/>
              <a:gd name="connsiteX30" fmla="*/ 1616217 w 5741575"/>
              <a:gd name="connsiteY30" fmla="*/ 622107 h 955271"/>
              <a:gd name="connsiteX31" fmla="*/ 1710928 w 5741575"/>
              <a:gd name="connsiteY31" fmla="*/ 600666 h 955271"/>
              <a:gd name="connsiteX32" fmla="*/ 1743718 w 5741575"/>
              <a:gd name="connsiteY32" fmla="*/ 584327 h 955271"/>
              <a:gd name="connsiteX33" fmla="*/ 1873778 w 5741575"/>
              <a:gd name="connsiteY33" fmla="*/ 530130 h 955271"/>
              <a:gd name="connsiteX34" fmla="*/ 1988411 w 5741575"/>
              <a:gd name="connsiteY34" fmla="*/ 491599 h 955271"/>
              <a:gd name="connsiteX35" fmla="*/ 2085507 w 5741575"/>
              <a:gd name="connsiteY35" fmla="*/ 498527 h 955271"/>
              <a:gd name="connsiteX36" fmla="*/ 2090767 w 5741575"/>
              <a:gd name="connsiteY36" fmla="*/ 490616 h 955271"/>
              <a:gd name="connsiteX37" fmla="*/ 2151143 w 5741575"/>
              <a:gd name="connsiteY37" fmla="*/ 478332 h 955271"/>
              <a:gd name="connsiteX38" fmla="*/ 2378710 w 5741575"/>
              <a:gd name="connsiteY38" fmla="*/ 477570 h 955271"/>
              <a:gd name="connsiteX39" fmla="*/ 2496256 w 5741575"/>
              <a:gd name="connsiteY39" fmla="*/ 452396 h 955271"/>
              <a:gd name="connsiteX40" fmla="*/ 2535387 w 5741575"/>
              <a:gd name="connsiteY40" fmla="*/ 436645 h 955271"/>
              <a:gd name="connsiteX41" fmla="*/ 2601109 w 5741575"/>
              <a:gd name="connsiteY41" fmla="*/ 410678 h 955271"/>
              <a:gd name="connsiteX42" fmla="*/ 2643855 w 5741575"/>
              <a:gd name="connsiteY42" fmla="*/ 374482 h 955271"/>
              <a:gd name="connsiteX43" fmla="*/ 2657726 w 5741575"/>
              <a:gd name="connsiteY43" fmla="*/ 365841 h 955271"/>
              <a:gd name="connsiteX44" fmla="*/ 2687125 w 5741575"/>
              <a:gd name="connsiteY44" fmla="*/ 366820 h 955271"/>
              <a:gd name="connsiteX45" fmla="*/ 2697479 w 5741575"/>
              <a:gd name="connsiteY45" fmla="*/ 361430 h 955271"/>
              <a:gd name="connsiteX46" fmla="*/ 2701547 w 5741575"/>
              <a:gd name="connsiteY46" fmla="*/ 361545 h 955271"/>
              <a:gd name="connsiteX47" fmla="*/ 2711054 w 5741575"/>
              <a:gd name="connsiteY47" fmla="*/ 360597 h 955271"/>
              <a:gd name="connsiteX48" fmla="*/ 2710438 w 5741575"/>
              <a:gd name="connsiteY48" fmla="*/ 366958 h 955271"/>
              <a:gd name="connsiteX49" fmla="*/ 2722936 w 5741575"/>
              <a:gd name="connsiteY49" fmla="*/ 377633 h 955271"/>
              <a:gd name="connsiteX50" fmla="*/ 2777227 w 5741575"/>
              <a:gd name="connsiteY50" fmla="*/ 368972 h 955271"/>
              <a:gd name="connsiteX51" fmla="*/ 2779510 w 5741575"/>
              <a:gd name="connsiteY51" fmla="*/ 361652 h 955271"/>
              <a:gd name="connsiteX52" fmla="*/ 2786278 w 5741575"/>
              <a:gd name="connsiteY52" fmla="*/ 359869 h 955271"/>
              <a:gd name="connsiteX53" fmla="*/ 2792101 w 5741575"/>
              <a:gd name="connsiteY53" fmla="*/ 365927 h 955271"/>
              <a:gd name="connsiteX54" fmla="*/ 2885545 w 5741575"/>
              <a:gd name="connsiteY54" fmla="*/ 372818 h 955271"/>
              <a:gd name="connsiteX55" fmla="*/ 3009558 w 5741575"/>
              <a:gd name="connsiteY55" fmla="*/ 370573 h 955271"/>
              <a:gd name="connsiteX56" fmla="*/ 3095010 w 5741575"/>
              <a:gd name="connsiteY56" fmla="*/ 332454 h 955271"/>
              <a:gd name="connsiteX57" fmla="*/ 3103742 w 5741575"/>
              <a:gd name="connsiteY57" fmla="*/ 337974 h 955271"/>
              <a:gd name="connsiteX58" fmla="*/ 3165093 w 5741575"/>
              <a:gd name="connsiteY58" fmla="*/ 329459 h 955271"/>
              <a:gd name="connsiteX59" fmla="*/ 3373785 w 5741575"/>
              <a:gd name="connsiteY59" fmla="*/ 255680 h 955271"/>
              <a:gd name="connsiteX60" fmla="*/ 3493851 w 5741575"/>
              <a:gd name="connsiteY60" fmla="*/ 240255 h 955271"/>
              <a:gd name="connsiteX61" fmla="*/ 3537470 w 5741575"/>
              <a:gd name="connsiteY61" fmla="*/ 241867 h 955271"/>
              <a:gd name="connsiteX62" fmla="*/ 3610489 w 5741575"/>
              <a:gd name="connsiteY62" fmla="*/ 244128 h 955271"/>
              <a:gd name="connsiteX63" fmla="*/ 3667539 w 5741575"/>
              <a:gd name="connsiteY63" fmla="*/ 263271 h 955271"/>
              <a:gd name="connsiteX64" fmla="*/ 3727614 w 5741575"/>
              <a:gd name="connsiteY64" fmla="*/ 258245 h 955271"/>
              <a:gd name="connsiteX65" fmla="*/ 3738369 w 5741575"/>
              <a:gd name="connsiteY65" fmla="*/ 234506 h 955271"/>
              <a:gd name="connsiteX66" fmla="*/ 3803670 w 5741575"/>
              <a:gd name="connsiteY66" fmla="*/ 236457 h 955271"/>
              <a:gd name="connsiteX67" fmla="*/ 3903080 w 5741575"/>
              <a:gd name="connsiteY67" fmla="*/ 241890 h 955271"/>
              <a:gd name="connsiteX68" fmla="*/ 4114838 w 5741575"/>
              <a:gd name="connsiteY68" fmla="*/ 238165 h 955271"/>
              <a:gd name="connsiteX69" fmla="*/ 4271023 w 5741575"/>
              <a:gd name="connsiteY69" fmla="*/ 241959 h 955271"/>
              <a:gd name="connsiteX70" fmla="*/ 4367397 w 5741575"/>
              <a:gd name="connsiteY70" fmla="*/ 271442 h 955271"/>
              <a:gd name="connsiteX71" fmla="*/ 4495366 w 5741575"/>
              <a:gd name="connsiteY71" fmla="*/ 271618 h 955271"/>
              <a:gd name="connsiteX72" fmla="*/ 4517347 w 5741575"/>
              <a:gd name="connsiteY72" fmla="*/ 275639 h 955271"/>
              <a:gd name="connsiteX73" fmla="*/ 4546116 w 5741575"/>
              <a:gd name="connsiteY73" fmla="*/ 268568 h 955271"/>
              <a:gd name="connsiteX74" fmla="*/ 4661259 w 5741575"/>
              <a:gd name="connsiteY74" fmla="*/ 238966 h 955271"/>
              <a:gd name="connsiteX75" fmla="*/ 4750403 w 5741575"/>
              <a:gd name="connsiteY75" fmla="*/ 204364 h 955271"/>
              <a:gd name="connsiteX76" fmla="*/ 4867614 w 5741575"/>
              <a:gd name="connsiteY76" fmla="*/ 208668 h 955271"/>
              <a:gd name="connsiteX77" fmla="*/ 4937036 w 5741575"/>
              <a:gd name="connsiteY77" fmla="*/ 195446 h 955271"/>
              <a:gd name="connsiteX78" fmla="*/ 5047626 w 5741575"/>
              <a:gd name="connsiteY78" fmla="*/ 149604 h 955271"/>
              <a:gd name="connsiteX79" fmla="*/ 5200247 w 5741575"/>
              <a:gd name="connsiteY79" fmla="*/ 142695 h 955271"/>
              <a:gd name="connsiteX80" fmla="*/ 5235691 w 5741575"/>
              <a:gd name="connsiteY80" fmla="*/ 173330 h 955271"/>
              <a:gd name="connsiteX81" fmla="*/ 5280133 w 5741575"/>
              <a:gd name="connsiteY81" fmla="*/ 189342 h 955271"/>
              <a:gd name="connsiteX82" fmla="*/ 5291963 w 5741575"/>
              <a:gd name="connsiteY82" fmla="*/ 139446 h 955271"/>
              <a:gd name="connsiteX83" fmla="*/ 5418472 w 5741575"/>
              <a:gd name="connsiteY83" fmla="*/ 89163 h 955271"/>
              <a:gd name="connsiteX84" fmla="*/ 5482354 w 5741575"/>
              <a:gd name="connsiteY84" fmla="*/ 69470 h 955271"/>
              <a:gd name="connsiteX85" fmla="*/ 5583280 w 5741575"/>
              <a:gd name="connsiteY85" fmla="*/ 49787 h 955271"/>
              <a:gd name="connsiteX86" fmla="*/ 5613766 w 5741575"/>
              <a:gd name="connsiteY86" fmla="*/ 41855 h 955271"/>
              <a:gd name="connsiteX87" fmla="*/ 5684952 w 5741575"/>
              <a:gd name="connsiteY87" fmla="*/ 26088 h 955271"/>
              <a:gd name="connsiteX88" fmla="*/ 5741575 w 5741575"/>
              <a:gd name="connsiteY88"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0426 w 5741575"/>
              <a:gd name="connsiteY22" fmla="*/ 721810 h 955271"/>
              <a:gd name="connsiteX23" fmla="*/ 1306771 w 5741575"/>
              <a:gd name="connsiteY23" fmla="*/ 717936 h 955271"/>
              <a:gd name="connsiteX24" fmla="*/ 1374314 w 5741575"/>
              <a:gd name="connsiteY24" fmla="*/ 688815 h 955271"/>
              <a:gd name="connsiteX25" fmla="*/ 1378034 w 5741575"/>
              <a:gd name="connsiteY25" fmla="*/ 685842 h 955271"/>
              <a:gd name="connsiteX26" fmla="*/ 1395604 w 5741575"/>
              <a:gd name="connsiteY26" fmla="*/ 680460 h 955271"/>
              <a:gd name="connsiteX27" fmla="*/ 1397206 w 5741575"/>
              <a:gd name="connsiteY27" fmla="*/ 670793 h 955271"/>
              <a:gd name="connsiteX28" fmla="*/ 1494753 w 5741575"/>
              <a:gd name="connsiteY28" fmla="*/ 644686 h 955271"/>
              <a:gd name="connsiteX29" fmla="*/ 1616217 w 5741575"/>
              <a:gd name="connsiteY29" fmla="*/ 622107 h 955271"/>
              <a:gd name="connsiteX30" fmla="*/ 1710928 w 5741575"/>
              <a:gd name="connsiteY30" fmla="*/ 600666 h 955271"/>
              <a:gd name="connsiteX31" fmla="*/ 1743718 w 5741575"/>
              <a:gd name="connsiteY31" fmla="*/ 584327 h 955271"/>
              <a:gd name="connsiteX32" fmla="*/ 1873778 w 5741575"/>
              <a:gd name="connsiteY32" fmla="*/ 530130 h 955271"/>
              <a:gd name="connsiteX33" fmla="*/ 1988411 w 5741575"/>
              <a:gd name="connsiteY33" fmla="*/ 491599 h 955271"/>
              <a:gd name="connsiteX34" fmla="*/ 2085507 w 5741575"/>
              <a:gd name="connsiteY34" fmla="*/ 498527 h 955271"/>
              <a:gd name="connsiteX35" fmla="*/ 2090767 w 5741575"/>
              <a:gd name="connsiteY35" fmla="*/ 490616 h 955271"/>
              <a:gd name="connsiteX36" fmla="*/ 2151143 w 5741575"/>
              <a:gd name="connsiteY36" fmla="*/ 478332 h 955271"/>
              <a:gd name="connsiteX37" fmla="*/ 2378710 w 5741575"/>
              <a:gd name="connsiteY37" fmla="*/ 477570 h 955271"/>
              <a:gd name="connsiteX38" fmla="*/ 2496256 w 5741575"/>
              <a:gd name="connsiteY38" fmla="*/ 452396 h 955271"/>
              <a:gd name="connsiteX39" fmla="*/ 2535387 w 5741575"/>
              <a:gd name="connsiteY39" fmla="*/ 436645 h 955271"/>
              <a:gd name="connsiteX40" fmla="*/ 2601109 w 5741575"/>
              <a:gd name="connsiteY40" fmla="*/ 410678 h 955271"/>
              <a:gd name="connsiteX41" fmla="*/ 2643855 w 5741575"/>
              <a:gd name="connsiteY41" fmla="*/ 374482 h 955271"/>
              <a:gd name="connsiteX42" fmla="*/ 2657726 w 5741575"/>
              <a:gd name="connsiteY42" fmla="*/ 365841 h 955271"/>
              <a:gd name="connsiteX43" fmla="*/ 2687125 w 5741575"/>
              <a:gd name="connsiteY43" fmla="*/ 366820 h 955271"/>
              <a:gd name="connsiteX44" fmla="*/ 2697479 w 5741575"/>
              <a:gd name="connsiteY44" fmla="*/ 361430 h 955271"/>
              <a:gd name="connsiteX45" fmla="*/ 2701547 w 5741575"/>
              <a:gd name="connsiteY45" fmla="*/ 361545 h 955271"/>
              <a:gd name="connsiteX46" fmla="*/ 2711054 w 5741575"/>
              <a:gd name="connsiteY46" fmla="*/ 360597 h 955271"/>
              <a:gd name="connsiteX47" fmla="*/ 2710438 w 5741575"/>
              <a:gd name="connsiteY47" fmla="*/ 366958 h 955271"/>
              <a:gd name="connsiteX48" fmla="*/ 2722936 w 5741575"/>
              <a:gd name="connsiteY48" fmla="*/ 377633 h 955271"/>
              <a:gd name="connsiteX49" fmla="*/ 2777227 w 5741575"/>
              <a:gd name="connsiteY49" fmla="*/ 368972 h 955271"/>
              <a:gd name="connsiteX50" fmla="*/ 2779510 w 5741575"/>
              <a:gd name="connsiteY50" fmla="*/ 361652 h 955271"/>
              <a:gd name="connsiteX51" fmla="*/ 2786278 w 5741575"/>
              <a:gd name="connsiteY51" fmla="*/ 359869 h 955271"/>
              <a:gd name="connsiteX52" fmla="*/ 2792101 w 5741575"/>
              <a:gd name="connsiteY52" fmla="*/ 365927 h 955271"/>
              <a:gd name="connsiteX53" fmla="*/ 2885545 w 5741575"/>
              <a:gd name="connsiteY53" fmla="*/ 372818 h 955271"/>
              <a:gd name="connsiteX54" fmla="*/ 3009558 w 5741575"/>
              <a:gd name="connsiteY54" fmla="*/ 370573 h 955271"/>
              <a:gd name="connsiteX55" fmla="*/ 3095010 w 5741575"/>
              <a:gd name="connsiteY55" fmla="*/ 332454 h 955271"/>
              <a:gd name="connsiteX56" fmla="*/ 3103742 w 5741575"/>
              <a:gd name="connsiteY56" fmla="*/ 337974 h 955271"/>
              <a:gd name="connsiteX57" fmla="*/ 3165093 w 5741575"/>
              <a:gd name="connsiteY57" fmla="*/ 329459 h 955271"/>
              <a:gd name="connsiteX58" fmla="*/ 3373785 w 5741575"/>
              <a:gd name="connsiteY58" fmla="*/ 255680 h 955271"/>
              <a:gd name="connsiteX59" fmla="*/ 3493851 w 5741575"/>
              <a:gd name="connsiteY59" fmla="*/ 240255 h 955271"/>
              <a:gd name="connsiteX60" fmla="*/ 3537470 w 5741575"/>
              <a:gd name="connsiteY60" fmla="*/ 241867 h 955271"/>
              <a:gd name="connsiteX61" fmla="*/ 3610489 w 5741575"/>
              <a:gd name="connsiteY61" fmla="*/ 244128 h 955271"/>
              <a:gd name="connsiteX62" fmla="*/ 3667539 w 5741575"/>
              <a:gd name="connsiteY62" fmla="*/ 263271 h 955271"/>
              <a:gd name="connsiteX63" fmla="*/ 3727614 w 5741575"/>
              <a:gd name="connsiteY63" fmla="*/ 258245 h 955271"/>
              <a:gd name="connsiteX64" fmla="*/ 3738369 w 5741575"/>
              <a:gd name="connsiteY64" fmla="*/ 234506 h 955271"/>
              <a:gd name="connsiteX65" fmla="*/ 3803670 w 5741575"/>
              <a:gd name="connsiteY65" fmla="*/ 236457 h 955271"/>
              <a:gd name="connsiteX66" fmla="*/ 3903080 w 5741575"/>
              <a:gd name="connsiteY66" fmla="*/ 241890 h 955271"/>
              <a:gd name="connsiteX67" fmla="*/ 4114838 w 5741575"/>
              <a:gd name="connsiteY67" fmla="*/ 238165 h 955271"/>
              <a:gd name="connsiteX68" fmla="*/ 4271023 w 5741575"/>
              <a:gd name="connsiteY68" fmla="*/ 241959 h 955271"/>
              <a:gd name="connsiteX69" fmla="*/ 4367397 w 5741575"/>
              <a:gd name="connsiteY69" fmla="*/ 271442 h 955271"/>
              <a:gd name="connsiteX70" fmla="*/ 4495366 w 5741575"/>
              <a:gd name="connsiteY70" fmla="*/ 271618 h 955271"/>
              <a:gd name="connsiteX71" fmla="*/ 4517347 w 5741575"/>
              <a:gd name="connsiteY71" fmla="*/ 275639 h 955271"/>
              <a:gd name="connsiteX72" fmla="*/ 4546116 w 5741575"/>
              <a:gd name="connsiteY72" fmla="*/ 268568 h 955271"/>
              <a:gd name="connsiteX73" fmla="*/ 4661259 w 5741575"/>
              <a:gd name="connsiteY73" fmla="*/ 238966 h 955271"/>
              <a:gd name="connsiteX74" fmla="*/ 4750403 w 5741575"/>
              <a:gd name="connsiteY74" fmla="*/ 204364 h 955271"/>
              <a:gd name="connsiteX75" fmla="*/ 4867614 w 5741575"/>
              <a:gd name="connsiteY75" fmla="*/ 208668 h 955271"/>
              <a:gd name="connsiteX76" fmla="*/ 4937036 w 5741575"/>
              <a:gd name="connsiteY76" fmla="*/ 195446 h 955271"/>
              <a:gd name="connsiteX77" fmla="*/ 5047626 w 5741575"/>
              <a:gd name="connsiteY77" fmla="*/ 149604 h 955271"/>
              <a:gd name="connsiteX78" fmla="*/ 5200247 w 5741575"/>
              <a:gd name="connsiteY78" fmla="*/ 142695 h 955271"/>
              <a:gd name="connsiteX79" fmla="*/ 5235691 w 5741575"/>
              <a:gd name="connsiteY79" fmla="*/ 173330 h 955271"/>
              <a:gd name="connsiteX80" fmla="*/ 5280133 w 5741575"/>
              <a:gd name="connsiteY80" fmla="*/ 189342 h 955271"/>
              <a:gd name="connsiteX81" fmla="*/ 5291963 w 5741575"/>
              <a:gd name="connsiteY81" fmla="*/ 139446 h 955271"/>
              <a:gd name="connsiteX82" fmla="*/ 5418472 w 5741575"/>
              <a:gd name="connsiteY82" fmla="*/ 89163 h 955271"/>
              <a:gd name="connsiteX83" fmla="*/ 5482354 w 5741575"/>
              <a:gd name="connsiteY83" fmla="*/ 69470 h 955271"/>
              <a:gd name="connsiteX84" fmla="*/ 5583280 w 5741575"/>
              <a:gd name="connsiteY84" fmla="*/ 49787 h 955271"/>
              <a:gd name="connsiteX85" fmla="*/ 5613766 w 5741575"/>
              <a:gd name="connsiteY85" fmla="*/ 41855 h 955271"/>
              <a:gd name="connsiteX86" fmla="*/ 5684952 w 5741575"/>
              <a:gd name="connsiteY86" fmla="*/ 26088 h 955271"/>
              <a:gd name="connsiteX87" fmla="*/ 5741575 w 5741575"/>
              <a:gd name="connsiteY87"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306771 w 5741575"/>
              <a:gd name="connsiteY22" fmla="*/ 717936 h 955271"/>
              <a:gd name="connsiteX23" fmla="*/ 1374314 w 5741575"/>
              <a:gd name="connsiteY23" fmla="*/ 688815 h 955271"/>
              <a:gd name="connsiteX24" fmla="*/ 1378034 w 5741575"/>
              <a:gd name="connsiteY24" fmla="*/ 685842 h 955271"/>
              <a:gd name="connsiteX25" fmla="*/ 1395604 w 5741575"/>
              <a:gd name="connsiteY25" fmla="*/ 680460 h 955271"/>
              <a:gd name="connsiteX26" fmla="*/ 1397206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374314 w 5741575"/>
              <a:gd name="connsiteY23" fmla="*/ 688815 h 955271"/>
              <a:gd name="connsiteX24" fmla="*/ 1378034 w 5741575"/>
              <a:gd name="connsiteY24" fmla="*/ 685842 h 955271"/>
              <a:gd name="connsiteX25" fmla="*/ 1395604 w 5741575"/>
              <a:gd name="connsiteY25" fmla="*/ 680460 h 955271"/>
              <a:gd name="connsiteX26" fmla="*/ 1397206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374314 w 5741575"/>
              <a:gd name="connsiteY23" fmla="*/ 688815 h 955271"/>
              <a:gd name="connsiteX24" fmla="*/ 1378034 w 5741575"/>
              <a:gd name="connsiteY24" fmla="*/ 685842 h 955271"/>
              <a:gd name="connsiteX25" fmla="*/ 1395604 w 5741575"/>
              <a:gd name="connsiteY25" fmla="*/ 680460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374314 w 5741575"/>
              <a:gd name="connsiteY23" fmla="*/ 688815 h 955271"/>
              <a:gd name="connsiteX24" fmla="*/ 1378034 w 5741575"/>
              <a:gd name="connsiteY24" fmla="*/ 685842 h 955271"/>
              <a:gd name="connsiteX25" fmla="*/ 1435833 w 5741575"/>
              <a:gd name="connsiteY25" fmla="*/ 857427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374314 w 5741575"/>
              <a:gd name="connsiteY23" fmla="*/ 688815 h 955271"/>
              <a:gd name="connsiteX24" fmla="*/ 1342834 w 5741575"/>
              <a:gd name="connsiteY24" fmla="*/ 753906 h 955271"/>
              <a:gd name="connsiteX25" fmla="*/ 1435833 w 5741575"/>
              <a:gd name="connsiteY25" fmla="*/ 857427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42834 w 5741575"/>
              <a:gd name="connsiteY24" fmla="*/ 753906 h 955271"/>
              <a:gd name="connsiteX25" fmla="*/ 1435833 w 5741575"/>
              <a:gd name="connsiteY25" fmla="*/ 857427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435833 w 5741575"/>
              <a:gd name="connsiteY25" fmla="*/ 857427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22936 w 5741575"/>
              <a:gd name="connsiteY47" fmla="*/ 377633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77227 w 5741575"/>
              <a:gd name="connsiteY47" fmla="*/ 368972 h 955271"/>
              <a:gd name="connsiteX48" fmla="*/ 2779510 w 5741575"/>
              <a:gd name="connsiteY48" fmla="*/ 361652 h 955271"/>
              <a:gd name="connsiteX49" fmla="*/ 2786278 w 5741575"/>
              <a:gd name="connsiteY49" fmla="*/ 359869 h 955271"/>
              <a:gd name="connsiteX50" fmla="*/ 2792101 w 5741575"/>
              <a:gd name="connsiteY50" fmla="*/ 365927 h 955271"/>
              <a:gd name="connsiteX51" fmla="*/ 2885545 w 5741575"/>
              <a:gd name="connsiteY51" fmla="*/ 372818 h 955271"/>
              <a:gd name="connsiteX52" fmla="*/ 3009558 w 5741575"/>
              <a:gd name="connsiteY52" fmla="*/ 370573 h 955271"/>
              <a:gd name="connsiteX53" fmla="*/ 3095010 w 5741575"/>
              <a:gd name="connsiteY53" fmla="*/ 332454 h 955271"/>
              <a:gd name="connsiteX54" fmla="*/ 3103742 w 5741575"/>
              <a:gd name="connsiteY54" fmla="*/ 337974 h 955271"/>
              <a:gd name="connsiteX55" fmla="*/ 3165093 w 5741575"/>
              <a:gd name="connsiteY55" fmla="*/ 329459 h 955271"/>
              <a:gd name="connsiteX56" fmla="*/ 3373785 w 5741575"/>
              <a:gd name="connsiteY56" fmla="*/ 255680 h 955271"/>
              <a:gd name="connsiteX57" fmla="*/ 3493851 w 5741575"/>
              <a:gd name="connsiteY57" fmla="*/ 240255 h 955271"/>
              <a:gd name="connsiteX58" fmla="*/ 3537470 w 5741575"/>
              <a:gd name="connsiteY58" fmla="*/ 241867 h 955271"/>
              <a:gd name="connsiteX59" fmla="*/ 3610489 w 5741575"/>
              <a:gd name="connsiteY59" fmla="*/ 244128 h 955271"/>
              <a:gd name="connsiteX60" fmla="*/ 3667539 w 5741575"/>
              <a:gd name="connsiteY60" fmla="*/ 263271 h 955271"/>
              <a:gd name="connsiteX61" fmla="*/ 3727614 w 5741575"/>
              <a:gd name="connsiteY61" fmla="*/ 258245 h 955271"/>
              <a:gd name="connsiteX62" fmla="*/ 3738369 w 5741575"/>
              <a:gd name="connsiteY62" fmla="*/ 234506 h 955271"/>
              <a:gd name="connsiteX63" fmla="*/ 3803670 w 5741575"/>
              <a:gd name="connsiteY63" fmla="*/ 236457 h 955271"/>
              <a:gd name="connsiteX64" fmla="*/ 3903080 w 5741575"/>
              <a:gd name="connsiteY64" fmla="*/ 241890 h 955271"/>
              <a:gd name="connsiteX65" fmla="*/ 4114838 w 5741575"/>
              <a:gd name="connsiteY65" fmla="*/ 238165 h 955271"/>
              <a:gd name="connsiteX66" fmla="*/ 4271023 w 5741575"/>
              <a:gd name="connsiteY66" fmla="*/ 241959 h 955271"/>
              <a:gd name="connsiteX67" fmla="*/ 4367397 w 5741575"/>
              <a:gd name="connsiteY67" fmla="*/ 271442 h 955271"/>
              <a:gd name="connsiteX68" fmla="*/ 4495366 w 5741575"/>
              <a:gd name="connsiteY68" fmla="*/ 271618 h 955271"/>
              <a:gd name="connsiteX69" fmla="*/ 4517347 w 5741575"/>
              <a:gd name="connsiteY69" fmla="*/ 275639 h 955271"/>
              <a:gd name="connsiteX70" fmla="*/ 4546116 w 5741575"/>
              <a:gd name="connsiteY70" fmla="*/ 268568 h 955271"/>
              <a:gd name="connsiteX71" fmla="*/ 4661259 w 5741575"/>
              <a:gd name="connsiteY71" fmla="*/ 238966 h 955271"/>
              <a:gd name="connsiteX72" fmla="*/ 4750403 w 5741575"/>
              <a:gd name="connsiteY72" fmla="*/ 204364 h 955271"/>
              <a:gd name="connsiteX73" fmla="*/ 4867614 w 5741575"/>
              <a:gd name="connsiteY73" fmla="*/ 208668 h 955271"/>
              <a:gd name="connsiteX74" fmla="*/ 4937036 w 5741575"/>
              <a:gd name="connsiteY74" fmla="*/ 195446 h 955271"/>
              <a:gd name="connsiteX75" fmla="*/ 5047626 w 5741575"/>
              <a:gd name="connsiteY75" fmla="*/ 149604 h 955271"/>
              <a:gd name="connsiteX76" fmla="*/ 5200247 w 5741575"/>
              <a:gd name="connsiteY76" fmla="*/ 142695 h 955271"/>
              <a:gd name="connsiteX77" fmla="*/ 5235691 w 5741575"/>
              <a:gd name="connsiteY77" fmla="*/ 173330 h 955271"/>
              <a:gd name="connsiteX78" fmla="*/ 5280133 w 5741575"/>
              <a:gd name="connsiteY78" fmla="*/ 189342 h 955271"/>
              <a:gd name="connsiteX79" fmla="*/ 5291963 w 5741575"/>
              <a:gd name="connsiteY79" fmla="*/ 139446 h 955271"/>
              <a:gd name="connsiteX80" fmla="*/ 5418472 w 5741575"/>
              <a:gd name="connsiteY80" fmla="*/ 89163 h 955271"/>
              <a:gd name="connsiteX81" fmla="*/ 5482354 w 5741575"/>
              <a:gd name="connsiteY81" fmla="*/ 69470 h 955271"/>
              <a:gd name="connsiteX82" fmla="*/ 5583280 w 5741575"/>
              <a:gd name="connsiteY82" fmla="*/ 49787 h 955271"/>
              <a:gd name="connsiteX83" fmla="*/ 5613766 w 5741575"/>
              <a:gd name="connsiteY83" fmla="*/ 41855 h 955271"/>
              <a:gd name="connsiteX84" fmla="*/ 5684952 w 5741575"/>
              <a:gd name="connsiteY84" fmla="*/ 26088 h 955271"/>
              <a:gd name="connsiteX85" fmla="*/ 5741575 w 5741575"/>
              <a:gd name="connsiteY85"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11050 w 5741575"/>
              <a:gd name="connsiteY47" fmla="*/ 358572 h 955271"/>
              <a:gd name="connsiteX48" fmla="*/ 2777227 w 5741575"/>
              <a:gd name="connsiteY48" fmla="*/ 368972 h 955271"/>
              <a:gd name="connsiteX49" fmla="*/ 2779510 w 5741575"/>
              <a:gd name="connsiteY49" fmla="*/ 361652 h 955271"/>
              <a:gd name="connsiteX50" fmla="*/ 2786278 w 5741575"/>
              <a:gd name="connsiteY50" fmla="*/ 359869 h 955271"/>
              <a:gd name="connsiteX51" fmla="*/ 2792101 w 5741575"/>
              <a:gd name="connsiteY51" fmla="*/ 365927 h 955271"/>
              <a:gd name="connsiteX52" fmla="*/ 2885545 w 5741575"/>
              <a:gd name="connsiteY52" fmla="*/ 372818 h 955271"/>
              <a:gd name="connsiteX53" fmla="*/ 3009558 w 5741575"/>
              <a:gd name="connsiteY53" fmla="*/ 370573 h 955271"/>
              <a:gd name="connsiteX54" fmla="*/ 3095010 w 5741575"/>
              <a:gd name="connsiteY54" fmla="*/ 332454 h 955271"/>
              <a:gd name="connsiteX55" fmla="*/ 3103742 w 5741575"/>
              <a:gd name="connsiteY55" fmla="*/ 337974 h 955271"/>
              <a:gd name="connsiteX56" fmla="*/ 3165093 w 5741575"/>
              <a:gd name="connsiteY56" fmla="*/ 329459 h 955271"/>
              <a:gd name="connsiteX57" fmla="*/ 3373785 w 5741575"/>
              <a:gd name="connsiteY57" fmla="*/ 255680 h 955271"/>
              <a:gd name="connsiteX58" fmla="*/ 3493851 w 5741575"/>
              <a:gd name="connsiteY58" fmla="*/ 240255 h 955271"/>
              <a:gd name="connsiteX59" fmla="*/ 3537470 w 5741575"/>
              <a:gd name="connsiteY59" fmla="*/ 241867 h 955271"/>
              <a:gd name="connsiteX60" fmla="*/ 3610489 w 5741575"/>
              <a:gd name="connsiteY60" fmla="*/ 244128 h 955271"/>
              <a:gd name="connsiteX61" fmla="*/ 3667539 w 5741575"/>
              <a:gd name="connsiteY61" fmla="*/ 263271 h 955271"/>
              <a:gd name="connsiteX62" fmla="*/ 3727614 w 5741575"/>
              <a:gd name="connsiteY62" fmla="*/ 258245 h 955271"/>
              <a:gd name="connsiteX63" fmla="*/ 3738369 w 5741575"/>
              <a:gd name="connsiteY63" fmla="*/ 234506 h 955271"/>
              <a:gd name="connsiteX64" fmla="*/ 3803670 w 5741575"/>
              <a:gd name="connsiteY64" fmla="*/ 236457 h 955271"/>
              <a:gd name="connsiteX65" fmla="*/ 3903080 w 5741575"/>
              <a:gd name="connsiteY65" fmla="*/ 241890 h 955271"/>
              <a:gd name="connsiteX66" fmla="*/ 4114838 w 5741575"/>
              <a:gd name="connsiteY66" fmla="*/ 238165 h 955271"/>
              <a:gd name="connsiteX67" fmla="*/ 4271023 w 5741575"/>
              <a:gd name="connsiteY67" fmla="*/ 241959 h 955271"/>
              <a:gd name="connsiteX68" fmla="*/ 4367397 w 5741575"/>
              <a:gd name="connsiteY68" fmla="*/ 271442 h 955271"/>
              <a:gd name="connsiteX69" fmla="*/ 4495366 w 5741575"/>
              <a:gd name="connsiteY69" fmla="*/ 271618 h 955271"/>
              <a:gd name="connsiteX70" fmla="*/ 4517347 w 5741575"/>
              <a:gd name="connsiteY70" fmla="*/ 275639 h 955271"/>
              <a:gd name="connsiteX71" fmla="*/ 4546116 w 5741575"/>
              <a:gd name="connsiteY71" fmla="*/ 268568 h 955271"/>
              <a:gd name="connsiteX72" fmla="*/ 4661259 w 5741575"/>
              <a:gd name="connsiteY72" fmla="*/ 238966 h 955271"/>
              <a:gd name="connsiteX73" fmla="*/ 4750403 w 5741575"/>
              <a:gd name="connsiteY73" fmla="*/ 204364 h 955271"/>
              <a:gd name="connsiteX74" fmla="*/ 4867614 w 5741575"/>
              <a:gd name="connsiteY74" fmla="*/ 208668 h 955271"/>
              <a:gd name="connsiteX75" fmla="*/ 4937036 w 5741575"/>
              <a:gd name="connsiteY75" fmla="*/ 195446 h 955271"/>
              <a:gd name="connsiteX76" fmla="*/ 5047626 w 5741575"/>
              <a:gd name="connsiteY76" fmla="*/ 149604 h 955271"/>
              <a:gd name="connsiteX77" fmla="*/ 5200247 w 5741575"/>
              <a:gd name="connsiteY77" fmla="*/ 142695 h 955271"/>
              <a:gd name="connsiteX78" fmla="*/ 5235691 w 5741575"/>
              <a:gd name="connsiteY78" fmla="*/ 173330 h 955271"/>
              <a:gd name="connsiteX79" fmla="*/ 5280133 w 5741575"/>
              <a:gd name="connsiteY79" fmla="*/ 189342 h 955271"/>
              <a:gd name="connsiteX80" fmla="*/ 5291963 w 5741575"/>
              <a:gd name="connsiteY80" fmla="*/ 139446 h 955271"/>
              <a:gd name="connsiteX81" fmla="*/ 5418472 w 5741575"/>
              <a:gd name="connsiteY81" fmla="*/ 89163 h 955271"/>
              <a:gd name="connsiteX82" fmla="*/ 5482354 w 5741575"/>
              <a:gd name="connsiteY82" fmla="*/ 69470 h 955271"/>
              <a:gd name="connsiteX83" fmla="*/ 5583280 w 5741575"/>
              <a:gd name="connsiteY83" fmla="*/ 49787 h 955271"/>
              <a:gd name="connsiteX84" fmla="*/ 5613766 w 5741575"/>
              <a:gd name="connsiteY84" fmla="*/ 41855 h 955271"/>
              <a:gd name="connsiteX85" fmla="*/ 5684952 w 5741575"/>
              <a:gd name="connsiteY85" fmla="*/ 26088 h 955271"/>
              <a:gd name="connsiteX86" fmla="*/ 5741575 w 5741575"/>
              <a:gd name="connsiteY86"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10438 w 5741575"/>
              <a:gd name="connsiteY46" fmla="*/ 366958 h 955271"/>
              <a:gd name="connsiteX47" fmla="*/ 2777227 w 5741575"/>
              <a:gd name="connsiteY47" fmla="*/ 368972 h 955271"/>
              <a:gd name="connsiteX48" fmla="*/ 2779510 w 5741575"/>
              <a:gd name="connsiteY48" fmla="*/ 361652 h 955271"/>
              <a:gd name="connsiteX49" fmla="*/ 2786278 w 5741575"/>
              <a:gd name="connsiteY49" fmla="*/ 359869 h 955271"/>
              <a:gd name="connsiteX50" fmla="*/ 2792101 w 5741575"/>
              <a:gd name="connsiteY50" fmla="*/ 365927 h 955271"/>
              <a:gd name="connsiteX51" fmla="*/ 2885545 w 5741575"/>
              <a:gd name="connsiteY51" fmla="*/ 372818 h 955271"/>
              <a:gd name="connsiteX52" fmla="*/ 3009558 w 5741575"/>
              <a:gd name="connsiteY52" fmla="*/ 370573 h 955271"/>
              <a:gd name="connsiteX53" fmla="*/ 3095010 w 5741575"/>
              <a:gd name="connsiteY53" fmla="*/ 332454 h 955271"/>
              <a:gd name="connsiteX54" fmla="*/ 3103742 w 5741575"/>
              <a:gd name="connsiteY54" fmla="*/ 337974 h 955271"/>
              <a:gd name="connsiteX55" fmla="*/ 3165093 w 5741575"/>
              <a:gd name="connsiteY55" fmla="*/ 329459 h 955271"/>
              <a:gd name="connsiteX56" fmla="*/ 3373785 w 5741575"/>
              <a:gd name="connsiteY56" fmla="*/ 255680 h 955271"/>
              <a:gd name="connsiteX57" fmla="*/ 3493851 w 5741575"/>
              <a:gd name="connsiteY57" fmla="*/ 240255 h 955271"/>
              <a:gd name="connsiteX58" fmla="*/ 3537470 w 5741575"/>
              <a:gd name="connsiteY58" fmla="*/ 241867 h 955271"/>
              <a:gd name="connsiteX59" fmla="*/ 3610489 w 5741575"/>
              <a:gd name="connsiteY59" fmla="*/ 244128 h 955271"/>
              <a:gd name="connsiteX60" fmla="*/ 3667539 w 5741575"/>
              <a:gd name="connsiteY60" fmla="*/ 263271 h 955271"/>
              <a:gd name="connsiteX61" fmla="*/ 3727614 w 5741575"/>
              <a:gd name="connsiteY61" fmla="*/ 258245 h 955271"/>
              <a:gd name="connsiteX62" fmla="*/ 3738369 w 5741575"/>
              <a:gd name="connsiteY62" fmla="*/ 234506 h 955271"/>
              <a:gd name="connsiteX63" fmla="*/ 3803670 w 5741575"/>
              <a:gd name="connsiteY63" fmla="*/ 236457 h 955271"/>
              <a:gd name="connsiteX64" fmla="*/ 3903080 w 5741575"/>
              <a:gd name="connsiteY64" fmla="*/ 241890 h 955271"/>
              <a:gd name="connsiteX65" fmla="*/ 4114838 w 5741575"/>
              <a:gd name="connsiteY65" fmla="*/ 238165 h 955271"/>
              <a:gd name="connsiteX66" fmla="*/ 4271023 w 5741575"/>
              <a:gd name="connsiteY66" fmla="*/ 241959 h 955271"/>
              <a:gd name="connsiteX67" fmla="*/ 4367397 w 5741575"/>
              <a:gd name="connsiteY67" fmla="*/ 271442 h 955271"/>
              <a:gd name="connsiteX68" fmla="*/ 4495366 w 5741575"/>
              <a:gd name="connsiteY68" fmla="*/ 271618 h 955271"/>
              <a:gd name="connsiteX69" fmla="*/ 4517347 w 5741575"/>
              <a:gd name="connsiteY69" fmla="*/ 275639 h 955271"/>
              <a:gd name="connsiteX70" fmla="*/ 4546116 w 5741575"/>
              <a:gd name="connsiteY70" fmla="*/ 268568 h 955271"/>
              <a:gd name="connsiteX71" fmla="*/ 4661259 w 5741575"/>
              <a:gd name="connsiteY71" fmla="*/ 238966 h 955271"/>
              <a:gd name="connsiteX72" fmla="*/ 4750403 w 5741575"/>
              <a:gd name="connsiteY72" fmla="*/ 204364 h 955271"/>
              <a:gd name="connsiteX73" fmla="*/ 4867614 w 5741575"/>
              <a:gd name="connsiteY73" fmla="*/ 208668 h 955271"/>
              <a:gd name="connsiteX74" fmla="*/ 4937036 w 5741575"/>
              <a:gd name="connsiteY74" fmla="*/ 195446 h 955271"/>
              <a:gd name="connsiteX75" fmla="*/ 5047626 w 5741575"/>
              <a:gd name="connsiteY75" fmla="*/ 149604 h 955271"/>
              <a:gd name="connsiteX76" fmla="*/ 5200247 w 5741575"/>
              <a:gd name="connsiteY76" fmla="*/ 142695 h 955271"/>
              <a:gd name="connsiteX77" fmla="*/ 5235691 w 5741575"/>
              <a:gd name="connsiteY77" fmla="*/ 173330 h 955271"/>
              <a:gd name="connsiteX78" fmla="*/ 5280133 w 5741575"/>
              <a:gd name="connsiteY78" fmla="*/ 189342 h 955271"/>
              <a:gd name="connsiteX79" fmla="*/ 5291963 w 5741575"/>
              <a:gd name="connsiteY79" fmla="*/ 139446 h 955271"/>
              <a:gd name="connsiteX80" fmla="*/ 5418472 w 5741575"/>
              <a:gd name="connsiteY80" fmla="*/ 89163 h 955271"/>
              <a:gd name="connsiteX81" fmla="*/ 5482354 w 5741575"/>
              <a:gd name="connsiteY81" fmla="*/ 69470 h 955271"/>
              <a:gd name="connsiteX82" fmla="*/ 5583280 w 5741575"/>
              <a:gd name="connsiteY82" fmla="*/ 49787 h 955271"/>
              <a:gd name="connsiteX83" fmla="*/ 5613766 w 5741575"/>
              <a:gd name="connsiteY83" fmla="*/ 41855 h 955271"/>
              <a:gd name="connsiteX84" fmla="*/ 5684952 w 5741575"/>
              <a:gd name="connsiteY84" fmla="*/ 26088 h 955271"/>
              <a:gd name="connsiteX85" fmla="*/ 5741575 w 5741575"/>
              <a:gd name="connsiteY85"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77227 w 5741575"/>
              <a:gd name="connsiteY46" fmla="*/ 368972 h 955271"/>
              <a:gd name="connsiteX47" fmla="*/ 2779510 w 5741575"/>
              <a:gd name="connsiteY47" fmla="*/ 361652 h 955271"/>
              <a:gd name="connsiteX48" fmla="*/ 2786278 w 5741575"/>
              <a:gd name="connsiteY48" fmla="*/ 359869 h 955271"/>
              <a:gd name="connsiteX49" fmla="*/ 2792101 w 5741575"/>
              <a:gd name="connsiteY49" fmla="*/ 365927 h 955271"/>
              <a:gd name="connsiteX50" fmla="*/ 2885545 w 5741575"/>
              <a:gd name="connsiteY50" fmla="*/ 372818 h 955271"/>
              <a:gd name="connsiteX51" fmla="*/ 3009558 w 5741575"/>
              <a:gd name="connsiteY51" fmla="*/ 370573 h 955271"/>
              <a:gd name="connsiteX52" fmla="*/ 3095010 w 5741575"/>
              <a:gd name="connsiteY52" fmla="*/ 332454 h 955271"/>
              <a:gd name="connsiteX53" fmla="*/ 3103742 w 5741575"/>
              <a:gd name="connsiteY53" fmla="*/ 337974 h 955271"/>
              <a:gd name="connsiteX54" fmla="*/ 3165093 w 5741575"/>
              <a:gd name="connsiteY54" fmla="*/ 329459 h 955271"/>
              <a:gd name="connsiteX55" fmla="*/ 3373785 w 5741575"/>
              <a:gd name="connsiteY55" fmla="*/ 255680 h 955271"/>
              <a:gd name="connsiteX56" fmla="*/ 3493851 w 5741575"/>
              <a:gd name="connsiteY56" fmla="*/ 240255 h 955271"/>
              <a:gd name="connsiteX57" fmla="*/ 3537470 w 5741575"/>
              <a:gd name="connsiteY57" fmla="*/ 241867 h 955271"/>
              <a:gd name="connsiteX58" fmla="*/ 3610489 w 5741575"/>
              <a:gd name="connsiteY58" fmla="*/ 244128 h 955271"/>
              <a:gd name="connsiteX59" fmla="*/ 3667539 w 5741575"/>
              <a:gd name="connsiteY59" fmla="*/ 263271 h 955271"/>
              <a:gd name="connsiteX60" fmla="*/ 3727614 w 5741575"/>
              <a:gd name="connsiteY60" fmla="*/ 258245 h 955271"/>
              <a:gd name="connsiteX61" fmla="*/ 3738369 w 5741575"/>
              <a:gd name="connsiteY61" fmla="*/ 234506 h 955271"/>
              <a:gd name="connsiteX62" fmla="*/ 3803670 w 5741575"/>
              <a:gd name="connsiteY62" fmla="*/ 236457 h 955271"/>
              <a:gd name="connsiteX63" fmla="*/ 3903080 w 5741575"/>
              <a:gd name="connsiteY63" fmla="*/ 241890 h 955271"/>
              <a:gd name="connsiteX64" fmla="*/ 4114838 w 5741575"/>
              <a:gd name="connsiteY64" fmla="*/ 238165 h 955271"/>
              <a:gd name="connsiteX65" fmla="*/ 4271023 w 5741575"/>
              <a:gd name="connsiteY65" fmla="*/ 241959 h 955271"/>
              <a:gd name="connsiteX66" fmla="*/ 4367397 w 5741575"/>
              <a:gd name="connsiteY66" fmla="*/ 271442 h 955271"/>
              <a:gd name="connsiteX67" fmla="*/ 4495366 w 5741575"/>
              <a:gd name="connsiteY67" fmla="*/ 271618 h 955271"/>
              <a:gd name="connsiteX68" fmla="*/ 4517347 w 5741575"/>
              <a:gd name="connsiteY68" fmla="*/ 275639 h 955271"/>
              <a:gd name="connsiteX69" fmla="*/ 4546116 w 5741575"/>
              <a:gd name="connsiteY69" fmla="*/ 268568 h 955271"/>
              <a:gd name="connsiteX70" fmla="*/ 4661259 w 5741575"/>
              <a:gd name="connsiteY70" fmla="*/ 238966 h 955271"/>
              <a:gd name="connsiteX71" fmla="*/ 4750403 w 5741575"/>
              <a:gd name="connsiteY71" fmla="*/ 204364 h 955271"/>
              <a:gd name="connsiteX72" fmla="*/ 4867614 w 5741575"/>
              <a:gd name="connsiteY72" fmla="*/ 208668 h 955271"/>
              <a:gd name="connsiteX73" fmla="*/ 4937036 w 5741575"/>
              <a:gd name="connsiteY73" fmla="*/ 195446 h 955271"/>
              <a:gd name="connsiteX74" fmla="*/ 5047626 w 5741575"/>
              <a:gd name="connsiteY74" fmla="*/ 149604 h 955271"/>
              <a:gd name="connsiteX75" fmla="*/ 5200247 w 5741575"/>
              <a:gd name="connsiteY75" fmla="*/ 142695 h 955271"/>
              <a:gd name="connsiteX76" fmla="*/ 5235691 w 5741575"/>
              <a:gd name="connsiteY76" fmla="*/ 173330 h 955271"/>
              <a:gd name="connsiteX77" fmla="*/ 5280133 w 5741575"/>
              <a:gd name="connsiteY77" fmla="*/ 189342 h 955271"/>
              <a:gd name="connsiteX78" fmla="*/ 5291963 w 5741575"/>
              <a:gd name="connsiteY78" fmla="*/ 139446 h 955271"/>
              <a:gd name="connsiteX79" fmla="*/ 5418472 w 5741575"/>
              <a:gd name="connsiteY79" fmla="*/ 89163 h 955271"/>
              <a:gd name="connsiteX80" fmla="*/ 5482354 w 5741575"/>
              <a:gd name="connsiteY80" fmla="*/ 69470 h 955271"/>
              <a:gd name="connsiteX81" fmla="*/ 5583280 w 5741575"/>
              <a:gd name="connsiteY81" fmla="*/ 49787 h 955271"/>
              <a:gd name="connsiteX82" fmla="*/ 5613766 w 5741575"/>
              <a:gd name="connsiteY82" fmla="*/ 41855 h 955271"/>
              <a:gd name="connsiteX83" fmla="*/ 5684952 w 5741575"/>
              <a:gd name="connsiteY83" fmla="*/ 26088 h 955271"/>
              <a:gd name="connsiteX84" fmla="*/ 5741575 w 5741575"/>
              <a:gd name="connsiteY84"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77227 w 5741575"/>
              <a:gd name="connsiteY46" fmla="*/ 368972 h 955271"/>
              <a:gd name="connsiteX47" fmla="*/ 2779510 w 5741575"/>
              <a:gd name="connsiteY47" fmla="*/ 361652 h 955271"/>
              <a:gd name="connsiteX48" fmla="*/ 2786278 w 5741575"/>
              <a:gd name="connsiteY48" fmla="*/ 359869 h 955271"/>
              <a:gd name="connsiteX49" fmla="*/ 2885545 w 5741575"/>
              <a:gd name="connsiteY49" fmla="*/ 372818 h 955271"/>
              <a:gd name="connsiteX50" fmla="*/ 3009558 w 5741575"/>
              <a:gd name="connsiteY50" fmla="*/ 370573 h 955271"/>
              <a:gd name="connsiteX51" fmla="*/ 3095010 w 5741575"/>
              <a:gd name="connsiteY51" fmla="*/ 332454 h 955271"/>
              <a:gd name="connsiteX52" fmla="*/ 3103742 w 5741575"/>
              <a:gd name="connsiteY52" fmla="*/ 337974 h 955271"/>
              <a:gd name="connsiteX53" fmla="*/ 3165093 w 5741575"/>
              <a:gd name="connsiteY53" fmla="*/ 329459 h 955271"/>
              <a:gd name="connsiteX54" fmla="*/ 3373785 w 5741575"/>
              <a:gd name="connsiteY54" fmla="*/ 255680 h 955271"/>
              <a:gd name="connsiteX55" fmla="*/ 3493851 w 5741575"/>
              <a:gd name="connsiteY55" fmla="*/ 240255 h 955271"/>
              <a:gd name="connsiteX56" fmla="*/ 3537470 w 5741575"/>
              <a:gd name="connsiteY56" fmla="*/ 241867 h 955271"/>
              <a:gd name="connsiteX57" fmla="*/ 3610489 w 5741575"/>
              <a:gd name="connsiteY57" fmla="*/ 244128 h 955271"/>
              <a:gd name="connsiteX58" fmla="*/ 3667539 w 5741575"/>
              <a:gd name="connsiteY58" fmla="*/ 263271 h 955271"/>
              <a:gd name="connsiteX59" fmla="*/ 3727614 w 5741575"/>
              <a:gd name="connsiteY59" fmla="*/ 258245 h 955271"/>
              <a:gd name="connsiteX60" fmla="*/ 3738369 w 5741575"/>
              <a:gd name="connsiteY60" fmla="*/ 234506 h 955271"/>
              <a:gd name="connsiteX61" fmla="*/ 3803670 w 5741575"/>
              <a:gd name="connsiteY61" fmla="*/ 236457 h 955271"/>
              <a:gd name="connsiteX62" fmla="*/ 3903080 w 5741575"/>
              <a:gd name="connsiteY62" fmla="*/ 241890 h 955271"/>
              <a:gd name="connsiteX63" fmla="*/ 4114838 w 5741575"/>
              <a:gd name="connsiteY63" fmla="*/ 238165 h 955271"/>
              <a:gd name="connsiteX64" fmla="*/ 4271023 w 5741575"/>
              <a:gd name="connsiteY64" fmla="*/ 241959 h 955271"/>
              <a:gd name="connsiteX65" fmla="*/ 4367397 w 5741575"/>
              <a:gd name="connsiteY65" fmla="*/ 271442 h 955271"/>
              <a:gd name="connsiteX66" fmla="*/ 4495366 w 5741575"/>
              <a:gd name="connsiteY66" fmla="*/ 271618 h 955271"/>
              <a:gd name="connsiteX67" fmla="*/ 4517347 w 5741575"/>
              <a:gd name="connsiteY67" fmla="*/ 275639 h 955271"/>
              <a:gd name="connsiteX68" fmla="*/ 4546116 w 5741575"/>
              <a:gd name="connsiteY68" fmla="*/ 268568 h 955271"/>
              <a:gd name="connsiteX69" fmla="*/ 4661259 w 5741575"/>
              <a:gd name="connsiteY69" fmla="*/ 238966 h 955271"/>
              <a:gd name="connsiteX70" fmla="*/ 4750403 w 5741575"/>
              <a:gd name="connsiteY70" fmla="*/ 204364 h 955271"/>
              <a:gd name="connsiteX71" fmla="*/ 4867614 w 5741575"/>
              <a:gd name="connsiteY71" fmla="*/ 208668 h 955271"/>
              <a:gd name="connsiteX72" fmla="*/ 4937036 w 5741575"/>
              <a:gd name="connsiteY72" fmla="*/ 195446 h 955271"/>
              <a:gd name="connsiteX73" fmla="*/ 5047626 w 5741575"/>
              <a:gd name="connsiteY73" fmla="*/ 149604 h 955271"/>
              <a:gd name="connsiteX74" fmla="*/ 5200247 w 5741575"/>
              <a:gd name="connsiteY74" fmla="*/ 142695 h 955271"/>
              <a:gd name="connsiteX75" fmla="*/ 5235691 w 5741575"/>
              <a:gd name="connsiteY75" fmla="*/ 173330 h 955271"/>
              <a:gd name="connsiteX76" fmla="*/ 5280133 w 5741575"/>
              <a:gd name="connsiteY76" fmla="*/ 189342 h 955271"/>
              <a:gd name="connsiteX77" fmla="*/ 5291963 w 5741575"/>
              <a:gd name="connsiteY77" fmla="*/ 139446 h 955271"/>
              <a:gd name="connsiteX78" fmla="*/ 5418472 w 5741575"/>
              <a:gd name="connsiteY78" fmla="*/ 89163 h 955271"/>
              <a:gd name="connsiteX79" fmla="*/ 5482354 w 5741575"/>
              <a:gd name="connsiteY79" fmla="*/ 69470 h 955271"/>
              <a:gd name="connsiteX80" fmla="*/ 5583280 w 5741575"/>
              <a:gd name="connsiteY80" fmla="*/ 49787 h 955271"/>
              <a:gd name="connsiteX81" fmla="*/ 5613766 w 5741575"/>
              <a:gd name="connsiteY81" fmla="*/ 41855 h 955271"/>
              <a:gd name="connsiteX82" fmla="*/ 5684952 w 5741575"/>
              <a:gd name="connsiteY82" fmla="*/ 26088 h 955271"/>
              <a:gd name="connsiteX83" fmla="*/ 5741575 w 5741575"/>
              <a:gd name="connsiteY83"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77227 w 5741575"/>
              <a:gd name="connsiteY46" fmla="*/ 368972 h 955271"/>
              <a:gd name="connsiteX47" fmla="*/ 2779510 w 5741575"/>
              <a:gd name="connsiteY47" fmla="*/ 361652 h 955271"/>
              <a:gd name="connsiteX48" fmla="*/ 2885545 w 5741575"/>
              <a:gd name="connsiteY48" fmla="*/ 372818 h 955271"/>
              <a:gd name="connsiteX49" fmla="*/ 3009558 w 5741575"/>
              <a:gd name="connsiteY49" fmla="*/ 370573 h 955271"/>
              <a:gd name="connsiteX50" fmla="*/ 3095010 w 5741575"/>
              <a:gd name="connsiteY50" fmla="*/ 332454 h 955271"/>
              <a:gd name="connsiteX51" fmla="*/ 3103742 w 5741575"/>
              <a:gd name="connsiteY51" fmla="*/ 337974 h 955271"/>
              <a:gd name="connsiteX52" fmla="*/ 3165093 w 5741575"/>
              <a:gd name="connsiteY52" fmla="*/ 329459 h 955271"/>
              <a:gd name="connsiteX53" fmla="*/ 3373785 w 5741575"/>
              <a:gd name="connsiteY53" fmla="*/ 255680 h 955271"/>
              <a:gd name="connsiteX54" fmla="*/ 3493851 w 5741575"/>
              <a:gd name="connsiteY54" fmla="*/ 240255 h 955271"/>
              <a:gd name="connsiteX55" fmla="*/ 3537470 w 5741575"/>
              <a:gd name="connsiteY55" fmla="*/ 241867 h 955271"/>
              <a:gd name="connsiteX56" fmla="*/ 3610489 w 5741575"/>
              <a:gd name="connsiteY56" fmla="*/ 244128 h 955271"/>
              <a:gd name="connsiteX57" fmla="*/ 3667539 w 5741575"/>
              <a:gd name="connsiteY57" fmla="*/ 263271 h 955271"/>
              <a:gd name="connsiteX58" fmla="*/ 3727614 w 5741575"/>
              <a:gd name="connsiteY58" fmla="*/ 258245 h 955271"/>
              <a:gd name="connsiteX59" fmla="*/ 3738369 w 5741575"/>
              <a:gd name="connsiteY59" fmla="*/ 234506 h 955271"/>
              <a:gd name="connsiteX60" fmla="*/ 3803670 w 5741575"/>
              <a:gd name="connsiteY60" fmla="*/ 236457 h 955271"/>
              <a:gd name="connsiteX61" fmla="*/ 3903080 w 5741575"/>
              <a:gd name="connsiteY61" fmla="*/ 241890 h 955271"/>
              <a:gd name="connsiteX62" fmla="*/ 4114838 w 5741575"/>
              <a:gd name="connsiteY62" fmla="*/ 238165 h 955271"/>
              <a:gd name="connsiteX63" fmla="*/ 4271023 w 5741575"/>
              <a:gd name="connsiteY63" fmla="*/ 241959 h 955271"/>
              <a:gd name="connsiteX64" fmla="*/ 4367397 w 5741575"/>
              <a:gd name="connsiteY64" fmla="*/ 271442 h 955271"/>
              <a:gd name="connsiteX65" fmla="*/ 4495366 w 5741575"/>
              <a:gd name="connsiteY65" fmla="*/ 271618 h 955271"/>
              <a:gd name="connsiteX66" fmla="*/ 4517347 w 5741575"/>
              <a:gd name="connsiteY66" fmla="*/ 275639 h 955271"/>
              <a:gd name="connsiteX67" fmla="*/ 4546116 w 5741575"/>
              <a:gd name="connsiteY67" fmla="*/ 268568 h 955271"/>
              <a:gd name="connsiteX68" fmla="*/ 4661259 w 5741575"/>
              <a:gd name="connsiteY68" fmla="*/ 238966 h 955271"/>
              <a:gd name="connsiteX69" fmla="*/ 4750403 w 5741575"/>
              <a:gd name="connsiteY69" fmla="*/ 204364 h 955271"/>
              <a:gd name="connsiteX70" fmla="*/ 4867614 w 5741575"/>
              <a:gd name="connsiteY70" fmla="*/ 208668 h 955271"/>
              <a:gd name="connsiteX71" fmla="*/ 4937036 w 5741575"/>
              <a:gd name="connsiteY71" fmla="*/ 195446 h 955271"/>
              <a:gd name="connsiteX72" fmla="*/ 5047626 w 5741575"/>
              <a:gd name="connsiteY72" fmla="*/ 149604 h 955271"/>
              <a:gd name="connsiteX73" fmla="*/ 5200247 w 5741575"/>
              <a:gd name="connsiteY73" fmla="*/ 142695 h 955271"/>
              <a:gd name="connsiteX74" fmla="*/ 5235691 w 5741575"/>
              <a:gd name="connsiteY74" fmla="*/ 173330 h 955271"/>
              <a:gd name="connsiteX75" fmla="*/ 5280133 w 5741575"/>
              <a:gd name="connsiteY75" fmla="*/ 189342 h 955271"/>
              <a:gd name="connsiteX76" fmla="*/ 5291963 w 5741575"/>
              <a:gd name="connsiteY76" fmla="*/ 139446 h 955271"/>
              <a:gd name="connsiteX77" fmla="*/ 5418472 w 5741575"/>
              <a:gd name="connsiteY77" fmla="*/ 89163 h 955271"/>
              <a:gd name="connsiteX78" fmla="*/ 5482354 w 5741575"/>
              <a:gd name="connsiteY78" fmla="*/ 69470 h 955271"/>
              <a:gd name="connsiteX79" fmla="*/ 5583280 w 5741575"/>
              <a:gd name="connsiteY79" fmla="*/ 49787 h 955271"/>
              <a:gd name="connsiteX80" fmla="*/ 5613766 w 5741575"/>
              <a:gd name="connsiteY80" fmla="*/ 41855 h 955271"/>
              <a:gd name="connsiteX81" fmla="*/ 5684952 w 5741575"/>
              <a:gd name="connsiteY81" fmla="*/ 26088 h 955271"/>
              <a:gd name="connsiteX82" fmla="*/ 5741575 w 5741575"/>
              <a:gd name="connsiteY82"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11054 w 5741575"/>
              <a:gd name="connsiteY45" fmla="*/ 360597 h 955271"/>
              <a:gd name="connsiteX46" fmla="*/ 2777227 w 5741575"/>
              <a:gd name="connsiteY46" fmla="*/ 368972 h 955271"/>
              <a:gd name="connsiteX47" fmla="*/ 2824768 w 5741575"/>
              <a:gd name="connsiteY47" fmla="*/ 361652 h 955271"/>
              <a:gd name="connsiteX48" fmla="*/ 2885545 w 5741575"/>
              <a:gd name="connsiteY48" fmla="*/ 372818 h 955271"/>
              <a:gd name="connsiteX49" fmla="*/ 3009558 w 5741575"/>
              <a:gd name="connsiteY49" fmla="*/ 370573 h 955271"/>
              <a:gd name="connsiteX50" fmla="*/ 3095010 w 5741575"/>
              <a:gd name="connsiteY50" fmla="*/ 332454 h 955271"/>
              <a:gd name="connsiteX51" fmla="*/ 3103742 w 5741575"/>
              <a:gd name="connsiteY51" fmla="*/ 337974 h 955271"/>
              <a:gd name="connsiteX52" fmla="*/ 3165093 w 5741575"/>
              <a:gd name="connsiteY52" fmla="*/ 329459 h 955271"/>
              <a:gd name="connsiteX53" fmla="*/ 3373785 w 5741575"/>
              <a:gd name="connsiteY53" fmla="*/ 255680 h 955271"/>
              <a:gd name="connsiteX54" fmla="*/ 3493851 w 5741575"/>
              <a:gd name="connsiteY54" fmla="*/ 240255 h 955271"/>
              <a:gd name="connsiteX55" fmla="*/ 3537470 w 5741575"/>
              <a:gd name="connsiteY55" fmla="*/ 241867 h 955271"/>
              <a:gd name="connsiteX56" fmla="*/ 3610489 w 5741575"/>
              <a:gd name="connsiteY56" fmla="*/ 244128 h 955271"/>
              <a:gd name="connsiteX57" fmla="*/ 3667539 w 5741575"/>
              <a:gd name="connsiteY57" fmla="*/ 263271 h 955271"/>
              <a:gd name="connsiteX58" fmla="*/ 3727614 w 5741575"/>
              <a:gd name="connsiteY58" fmla="*/ 258245 h 955271"/>
              <a:gd name="connsiteX59" fmla="*/ 3738369 w 5741575"/>
              <a:gd name="connsiteY59" fmla="*/ 234506 h 955271"/>
              <a:gd name="connsiteX60" fmla="*/ 3803670 w 5741575"/>
              <a:gd name="connsiteY60" fmla="*/ 236457 h 955271"/>
              <a:gd name="connsiteX61" fmla="*/ 3903080 w 5741575"/>
              <a:gd name="connsiteY61" fmla="*/ 241890 h 955271"/>
              <a:gd name="connsiteX62" fmla="*/ 4114838 w 5741575"/>
              <a:gd name="connsiteY62" fmla="*/ 238165 h 955271"/>
              <a:gd name="connsiteX63" fmla="*/ 4271023 w 5741575"/>
              <a:gd name="connsiteY63" fmla="*/ 241959 h 955271"/>
              <a:gd name="connsiteX64" fmla="*/ 4367397 w 5741575"/>
              <a:gd name="connsiteY64" fmla="*/ 271442 h 955271"/>
              <a:gd name="connsiteX65" fmla="*/ 4495366 w 5741575"/>
              <a:gd name="connsiteY65" fmla="*/ 271618 h 955271"/>
              <a:gd name="connsiteX66" fmla="*/ 4517347 w 5741575"/>
              <a:gd name="connsiteY66" fmla="*/ 275639 h 955271"/>
              <a:gd name="connsiteX67" fmla="*/ 4546116 w 5741575"/>
              <a:gd name="connsiteY67" fmla="*/ 268568 h 955271"/>
              <a:gd name="connsiteX68" fmla="*/ 4661259 w 5741575"/>
              <a:gd name="connsiteY68" fmla="*/ 238966 h 955271"/>
              <a:gd name="connsiteX69" fmla="*/ 4750403 w 5741575"/>
              <a:gd name="connsiteY69" fmla="*/ 204364 h 955271"/>
              <a:gd name="connsiteX70" fmla="*/ 4867614 w 5741575"/>
              <a:gd name="connsiteY70" fmla="*/ 208668 h 955271"/>
              <a:gd name="connsiteX71" fmla="*/ 4937036 w 5741575"/>
              <a:gd name="connsiteY71" fmla="*/ 195446 h 955271"/>
              <a:gd name="connsiteX72" fmla="*/ 5047626 w 5741575"/>
              <a:gd name="connsiteY72" fmla="*/ 149604 h 955271"/>
              <a:gd name="connsiteX73" fmla="*/ 5200247 w 5741575"/>
              <a:gd name="connsiteY73" fmla="*/ 142695 h 955271"/>
              <a:gd name="connsiteX74" fmla="*/ 5235691 w 5741575"/>
              <a:gd name="connsiteY74" fmla="*/ 173330 h 955271"/>
              <a:gd name="connsiteX75" fmla="*/ 5280133 w 5741575"/>
              <a:gd name="connsiteY75" fmla="*/ 189342 h 955271"/>
              <a:gd name="connsiteX76" fmla="*/ 5291963 w 5741575"/>
              <a:gd name="connsiteY76" fmla="*/ 139446 h 955271"/>
              <a:gd name="connsiteX77" fmla="*/ 5418472 w 5741575"/>
              <a:gd name="connsiteY77" fmla="*/ 89163 h 955271"/>
              <a:gd name="connsiteX78" fmla="*/ 5482354 w 5741575"/>
              <a:gd name="connsiteY78" fmla="*/ 69470 h 955271"/>
              <a:gd name="connsiteX79" fmla="*/ 5583280 w 5741575"/>
              <a:gd name="connsiteY79" fmla="*/ 49787 h 955271"/>
              <a:gd name="connsiteX80" fmla="*/ 5613766 w 5741575"/>
              <a:gd name="connsiteY80" fmla="*/ 41855 h 955271"/>
              <a:gd name="connsiteX81" fmla="*/ 5684952 w 5741575"/>
              <a:gd name="connsiteY81" fmla="*/ 26088 h 955271"/>
              <a:gd name="connsiteX82" fmla="*/ 5741575 w 5741575"/>
              <a:gd name="connsiteY82"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01547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03742 w 5741575"/>
              <a:gd name="connsiteY50" fmla="*/ 337974 h 955271"/>
              <a:gd name="connsiteX51" fmla="*/ 3165093 w 5741575"/>
              <a:gd name="connsiteY51" fmla="*/ 329459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47626 w 5741575"/>
              <a:gd name="connsiteY71" fmla="*/ 149604 h 955271"/>
              <a:gd name="connsiteX72" fmla="*/ 5200247 w 5741575"/>
              <a:gd name="connsiteY72" fmla="*/ 142695 h 955271"/>
              <a:gd name="connsiteX73" fmla="*/ 5235691 w 5741575"/>
              <a:gd name="connsiteY73" fmla="*/ 173330 h 955271"/>
              <a:gd name="connsiteX74" fmla="*/ 5280133 w 5741575"/>
              <a:gd name="connsiteY74" fmla="*/ 189342 h 955271"/>
              <a:gd name="connsiteX75" fmla="*/ 5291963 w 5741575"/>
              <a:gd name="connsiteY75" fmla="*/ 139446 h 955271"/>
              <a:gd name="connsiteX76" fmla="*/ 5418472 w 5741575"/>
              <a:gd name="connsiteY76" fmla="*/ 89163 h 955271"/>
              <a:gd name="connsiteX77" fmla="*/ 5482354 w 5741575"/>
              <a:gd name="connsiteY77" fmla="*/ 69470 h 955271"/>
              <a:gd name="connsiteX78" fmla="*/ 5583280 w 5741575"/>
              <a:gd name="connsiteY78" fmla="*/ 49787 h 955271"/>
              <a:gd name="connsiteX79" fmla="*/ 5613766 w 5741575"/>
              <a:gd name="connsiteY79" fmla="*/ 41855 h 955271"/>
              <a:gd name="connsiteX80" fmla="*/ 5684952 w 5741575"/>
              <a:gd name="connsiteY80" fmla="*/ 26088 h 955271"/>
              <a:gd name="connsiteX81" fmla="*/ 5741575 w 5741575"/>
              <a:gd name="connsiteY8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31718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03742 w 5741575"/>
              <a:gd name="connsiteY50" fmla="*/ 337974 h 955271"/>
              <a:gd name="connsiteX51" fmla="*/ 3165093 w 5741575"/>
              <a:gd name="connsiteY51" fmla="*/ 329459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47626 w 5741575"/>
              <a:gd name="connsiteY71" fmla="*/ 149604 h 955271"/>
              <a:gd name="connsiteX72" fmla="*/ 5200247 w 5741575"/>
              <a:gd name="connsiteY72" fmla="*/ 142695 h 955271"/>
              <a:gd name="connsiteX73" fmla="*/ 5235691 w 5741575"/>
              <a:gd name="connsiteY73" fmla="*/ 173330 h 955271"/>
              <a:gd name="connsiteX74" fmla="*/ 5280133 w 5741575"/>
              <a:gd name="connsiteY74" fmla="*/ 189342 h 955271"/>
              <a:gd name="connsiteX75" fmla="*/ 5291963 w 5741575"/>
              <a:gd name="connsiteY75" fmla="*/ 139446 h 955271"/>
              <a:gd name="connsiteX76" fmla="*/ 5418472 w 5741575"/>
              <a:gd name="connsiteY76" fmla="*/ 89163 h 955271"/>
              <a:gd name="connsiteX77" fmla="*/ 5482354 w 5741575"/>
              <a:gd name="connsiteY77" fmla="*/ 69470 h 955271"/>
              <a:gd name="connsiteX78" fmla="*/ 5583280 w 5741575"/>
              <a:gd name="connsiteY78" fmla="*/ 49787 h 955271"/>
              <a:gd name="connsiteX79" fmla="*/ 5613766 w 5741575"/>
              <a:gd name="connsiteY79" fmla="*/ 41855 h 955271"/>
              <a:gd name="connsiteX80" fmla="*/ 5684952 w 5741575"/>
              <a:gd name="connsiteY80" fmla="*/ 26088 h 955271"/>
              <a:gd name="connsiteX81" fmla="*/ 5741575 w 5741575"/>
              <a:gd name="connsiteY81"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31718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03742 w 5741575"/>
              <a:gd name="connsiteY50" fmla="*/ 337974 h 955271"/>
              <a:gd name="connsiteX51" fmla="*/ 3165093 w 5741575"/>
              <a:gd name="connsiteY51" fmla="*/ 329459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47626 w 5741575"/>
              <a:gd name="connsiteY71" fmla="*/ 149604 h 955271"/>
              <a:gd name="connsiteX72" fmla="*/ 5200247 w 5741575"/>
              <a:gd name="connsiteY72" fmla="*/ 142695 h 955271"/>
              <a:gd name="connsiteX73" fmla="*/ 5235691 w 5741575"/>
              <a:gd name="connsiteY73" fmla="*/ 173330 h 955271"/>
              <a:gd name="connsiteX74" fmla="*/ 5291963 w 5741575"/>
              <a:gd name="connsiteY74" fmla="*/ 139446 h 955271"/>
              <a:gd name="connsiteX75" fmla="*/ 5418472 w 5741575"/>
              <a:gd name="connsiteY75" fmla="*/ 89163 h 955271"/>
              <a:gd name="connsiteX76" fmla="*/ 5482354 w 5741575"/>
              <a:gd name="connsiteY76" fmla="*/ 69470 h 955271"/>
              <a:gd name="connsiteX77" fmla="*/ 5583280 w 5741575"/>
              <a:gd name="connsiteY77" fmla="*/ 49787 h 955271"/>
              <a:gd name="connsiteX78" fmla="*/ 5613766 w 5741575"/>
              <a:gd name="connsiteY78" fmla="*/ 41855 h 955271"/>
              <a:gd name="connsiteX79" fmla="*/ 5684952 w 5741575"/>
              <a:gd name="connsiteY79" fmla="*/ 26088 h 955271"/>
              <a:gd name="connsiteX80" fmla="*/ 5741575 w 5741575"/>
              <a:gd name="connsiteY80"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31718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03742 w 5741575"/>
              <a:gd name="connsiteY50" fmla="*/ 337974 h 955271"/>
              <a:gd name="connsiteX51" fmla="*/ 3165093 w 5741575"/>
              <a:gd name="connsiteY51" fmla="*/ 329459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47626 w 5741575"/>
              <a:gd name="connsiteY71" fmla="*/ 149604 h 955271"/>
              <a:gd name="connsiteX72" fmla="*/ 5200247 w 5741575"/>
              <a:gd name="connsiteY72" fmla="*/ 142695 h 955271"/>
              <a:gd name="connsiteX73" fmla="*/ 5291963 w 5741575"/>
              <a:gd name="connsiteY73" fmla="*/ 139446 h 955271"/>
              <a:gd name="connsiteX74" fmla="*/ 5418472 w 5741575"/>
              <a:gd name="connsiteY74" fmla="*/ 89163 h 955271"/>
              <a:gd name="connsiteX75" fmla="*/ 5482354 w 5741575"/>
              <a:gd name="connsiteY75" fmla="*/ 69470 h 955271"/>
              <a:gd name="connsiteX76" fmla="*/ 5583280 w 5741575"/>
              <a:gd name="connsiteY76" fmla="*/ 49787 h 955271"/>
              <a:gd name="connsiteX77" fmla="*/ 5613766 w 5741575"/>
              <a:gd name="connsiteY77" fmla="*/ 41855 h 955271"/>
              <a:gd name="connsiteX78" fmla="*/ 5684952 w 5741575"/>
              <a:gd name="connsiteY78" fmla="*/ 26088 h 955271"/>
              <a:gd name="connsiteX79" fmla="*/ 5741575 w 5741575"/>
              <a:gd name="connsiteY79"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31718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03742 w 5741575"/>
              <a:gd name="connsiteY50" fmla="*/ 337974 h 955271"/>
              <a:gd name="connsiteX51" fmla="*/ 3165093 w 5741575"/>
              <a:gd name="connsiteY51" fmla="*/ 329459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67740 w 5741575"/>
              <a:gd name="connsiteY71" fmla="*/ 172293 h 955271"/>
              <a:gd name="connsiteX72" fmla="*/ 5200247 w 5741575"/>
              <a:gd name="connsiteY72" fmla="*/ 142695 h 955271"/>
              <a:gd name="connsiteX73" fmla="*/ 5291963 w 5741575"/>
              <a:gd name="connsiteY73" fmla="*/ 139446 h 955271"/>
              <a:gd name="connsiteX74" fmla="*/ 5418472 w 5741575"/>
              <a:gd name="connsiteY74" fmla="*/ 89163 h 955271"/>
              <a:gd name="connsiteX75" fmla="*/ 5482354 w 5741575"/>
              <a:gd name="connsiteY75" fmla="*/ 69470 h 955271"/>
              <a:gd name="connsiteX76" fmla="*/ 5583280 w 5741575"/>
              <a:gd name="connsiteY76" fmla="*/ 49787 h 955271"/>
              <a:gd name="connsiteX77" fmla="*/ 5613766 w 5741575"/>
              <a:gd name="connsiteY77" fmla="*/ 41855 h 955271"/>
              <a:gd name="connsiteX78" fmla="*/ 5684952 w 5741575"/>
              <a:gd name="connsiteY78" fmla="*/ 26088 h 955271"/>
              <a:gd name="connsiteX79" fmla="*/ 5741575 w 5741575"/>
              <a:gd name="connsiteY79"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31718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03742 w 5741575"/>
              <a:gd name="connsiteY50" fmla="*/ 337974 h 955271"/>
              <a:gd name="connsiteX51" fmla="*/ 3165093 w 5741575"/>
              <a:gd name="connsiteY51" fmla="*/ 329459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67740 w 5741575"/>
              <a:gd name="connsiteY71" fmla="*/ 172293 h 955271"/>
              <a:gd name="connsiteX72" fmla="*/ 5200247 w 5741575"/>
              <a:gd name="connsiteY72" fmla="*/ 142695 h 955271"/>
              <a:gd name="connsiteX73" fmla="*/ 5291963 w 5741575"/>
              <a:gd name="connsiteY73" fmla="*/ 139446 h 955271"/>
              <a:gd name="connsiteX74" fmla="*/ 5418472 w 5741575"/>
              <a:gd name="connsiteY74" fmla="*/ 89163 h 955271"/>
              <a:gd name="connsiteX75" fmla="*/ 5482354 w 5741575"/>
              <a:gd name="connsiteY75" fmla="*/ 69470 h 955271"/>
              <a:gd name="connsiteX76" fmla="*/ 5583280 w 5741575"/>
              <a:gd name="connsiteY76" fmla="*/ 49787 h 955271"/>
              <a:gd name="connsiteX77" fmla="*/ 5613766 w 5741575"/>
              <a:gd name="connsiteY77" fmla="*/ 41855 h 955271"/>
              <a:gd name="connsiteX78" fmla="*/ 5684952 w 5741575"/>
              <a:gd name="connsiteY78" fmla="*/ 26088 h 955271"/>
              <a:gd name="connsiteX79" fmla="*/ 5741575 w 5741575"/>
              <a:gd name="connsiteY79"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31718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03742 w 5741575"/>
              <a:gd name="connsiteY50" fmla="*/ 337974 h 955271"/>
              <a:gd name="connsiteX51" fmla="*/ 3195264 w 5741575"/>
              <a:gd name="connsiteY51" fmla="*/ 293158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67740 w 5741575"/>
              <a:gd name="connsiteY71" fmla="*/ 172293 h 955271"/>
              <a:gd name="connsiteX72" fmla="*/ 5200247 w 5741575"/>
              <a:gd name="connsiteY72" fmla="*/ 142695 h 955271"/>
              <a:gd name="connsiteX73" fmla="*/ 5291963 w 5741575"/>
              <a:gd name="connsiteY73" fmla="*/ 139446 h 955271"/>
              <a:gd name="connsiteX74" fmla="*/ 5418472 w 5741575"/>
              <a:gd name="connsiteY74" fmla="*/ 89163 h 955271"/>
              <a:gd name="connsiteX75" fmla="*/ 5482354 w 5741575"/>
              <a:gd name="connsiteY75" fmla="*/ 69470 h 955271"/>
              <a:gd name="connsiteX76" fmla="*/ 5583280 w 5741575"/>
              <a:gd name="connsiteY76" fmla="*/ 49787 h 955271"/>
              <a:gd name="connsiteX77" fmla="*/ 5613766 w 5741575"/>
              <a:gd name="connsiteY77" fmla="*/ 41855 h 955271"/>
              <a:gd name="connsiteX78" fmla="*/ 5684952 w 5741575"/>
              <a:gd name="connsiteY78" fmla="*/ 26088 h 955271"/>
              <a:gd name="connsiteX79" fmla="*/ 5741575 w 5741575"/>
              <a:gd name="connsiteY79"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31718 w 5741575"/>
              <a:gd name="connsiteY44" fmla="*/ 361545 h 955271"/>
              <a:gd name="connsiteX45" fmla="*/ 2777227 w 5741575"/>
              <a:gd name="connsiteY45" fmla="*/ 368972 h 955271"/>
              <a:gd name="connsiteX46" fmla="*/ 2824768 w 5741575"/>
              <a:gd name="connsiteY46" fmla="*/ 361652 h 955271"/>
              <a:gd name="connsiteX47" fmla="*/ 2885545 w 5741575"/>
              <a:gd name="connsiteY47" fmla="*/ 372818 h 955271"/>
              <a:gd name="connsiteX48" fmla="*/ 3009558 w 5741575"/>
              <a:gd name="connsiteY48" fmla="*/ 370573 h 955271"/>
              <a:gd name="connsiteX49" fmla="*/ 3095010 w 5741575"/>
              <a:gd name="connsiteY49" fmla="*/ 332454 h 955271"/>
              <a:gd name="connsiteX50" fmla="*/ 3148998 w 5741575"/>
              <a:gd name="connsiteY50" fmla="*/ 315286 h 955271"/>
              <a:gd name="connsiteX51" fmla="*/ 3195264 w 5741575"/>
              <a:gd name="connsiteY51" fmla="*/ 293158 h 955271"/>
              <a:gd name="connsiteX52" fmla="*/ 3373785 w 5741575"/>
              <a:gd name="connsiteY52" fmla="*/ 255680 h 955271"/>
              <a:gd name="connsiteX53" fmla="*/ 3493851 w 5741575"/>
              <a:gd name="connsiteY53" fmla="*/ 240255 h 955271"/>
              <a:gd name="connsiteX54" fmla="*/ 3537470 w 5741575"/>
              <a:gd name="connsiteY54" fmla="*/ 241867 h 955271"/>
              <a:gd name="connsiteX55" fmla="*/ 3610489 w 5741575"/>
              <a:gd name="connsiteY55" fmla="*/ 244128 h 955271"/>
              <a:gd name="connsiteX56" fmla="*/ 3667539 w 5741575"/>
              <a:gd name="connsiteY56" fmla="*/ 263271 h 955271"/>
              <a:gd name="connsiteX57" fmla="*/ 3727614 w 5741575"/>
              <a:gd name="connsiteY57" fmla="*/ 258245 h 955271"/>
              <a:gd name="connsiteX58" fmla="*/ 3738369 w 5741575"/>
              <a:gd name="connsiteY58" fmla="*/ 234506 h 955271"/>
              <a:gd name="connsiteX59" fmla="*/ 3803670 w 5741575"/>
              <a:gd name="connsiteY59" fmla="*/ 236457 h 955271"/>
              <a:gd name="connsiteX60" fmla="*/ 3903080 w 5741575"/>
              <a:gd name="connsiteY60" fmla="*/ 241890 h 955271"/>
              <a:gd name="connsiteX61" fmla="*/ 4114838 w 5741575"/>
              <a:gd name="connsiteY61" fmla="*/ 238165 h 955271"/>
              <a:gd name="connsiteX62" fmla="*/ 4271023 w 5741575"/>
              <a:gd name="connsiteY62" fmla="*/ 241959 h 955271"/>
              <a:gd name="connsiteX63" fmla="*/ 4367397 w 5741575"/>
              <a:gd name="connsiteY63" fmla="*/ 271442 h 955271"/>
              <a:gd name="connsiteX64" fmla="*/ 4495366 w 5741575"/>
              <a:gd name="connsiteY64" fmla="*/ 271618 h 955271"/>
              <a:gd name="connsiteX65" fmla="*/ 4517347 w 5741575"/>
              <a:gd name="connsiteY65" fmla="*/ 275639 h 955271"/>
              <a:gd name="connsiteX66" fmla="*/ 4546116 w 5741575"/>
              <a:gd name="connsiteY66" fmla="*/ 268568 h 955271"/>
              <a:gd name="connsiteX67" fmla="*/ 4661259 w 5741575"/>
              <a:gd name="connsiteY67" fmla="*/ 238966 h 955271"/>
              <a:gd name="connsiteX68" fmla="*/ 4750403 w 5741575"/>
              <a:gd name="connsiteY68" fmla="*/ 204364 h 955271"/>
              <a:gd name="connsiteX69" fmla="*/ 4867614 w 5741575"/>
              <a:gd name="connsiteY69" fmla="*/ 208668 h 955271"/>
              <a:gd name="connsiteX70" fmla="*/ 4937036 w 5741575"/>
              <a:gd name="connsiteY70" fmla="*/ 195446 h 955271"/>
              <a:gd name="connsiteX71" fmla="*/ 5067740 w 5741575"/>
              <a:gd name="connsiteY71" fmla="*/ 172293 h 955271"/>
              <a:gd name="connsiteX72" fmla="*/ 5200247 w 5741575"/>
              <a:gd name="connsiteY72" fmla="*/ 142695 h 955271"/>
              <a:gd name="connsiteX73" fmla="*/ 5291963 w 5741575"/>
              <a:gd name="connsiteY73" fmla="*/ 139446 h 955271"/>
              <a:gd name="connsiteX74" fmla="*/ 5418472 w 5741575"/>
              <a:gd name="connsiteY74" fmla="*/ 89163 h 955271"/>
              <a:gd name="connsiteX75" fmla="*/ 5482354 w 5741575"/>
              <a:gd name="connsiteY75" fmla="*/ 69470 h 955271"/>
              <a:gd name="connsiteX76" fmla="*/ 5583280 w 5741575"/>
              <a:gd name="connsiteY76" fmla="*/ 49787 h 955271"/>
              <a:gd name="connsiteX77" fmla="*/ 5613766 w 5741575"/>
              <a:gd name="connsiteY77" fmla="*/ 41855 h 955271"/>
              <a:gd name="connsiteX78" fmla="*/ 5684952 w 5741575"/>
              <a:gd name="connsiteY78" fmla="*/ 26088 h 955271"/>
              <a:gd name="connsiteX79" fmla="*/ 5741575 w 5741575"/>
              <a:gd name="connsiteY79"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697479 w 5741575"/>
              <a:gd name="connsiteY43" fmla="*/ 361430 h 955271"/>
              <a:gd name="connsiteX44" fmla="*/ 2777227 w 5741575"/>
              <a:gd name="connsiteY44" fmla="*/ 368972 h 955271"/>
              <a:gd name="connsiteX45" fmla="*/ 2824768 w 5741575"/>
              <a:gd name="connsiteY45" fmla="*/ 361652 h 955271"/>
              <a:gd name="connsiteX46" fmla="*/ 2885545 w 5741575"/>
              <a:gd name="connsiteY46" fmla="*/ 372818 h 955271"/>
              <a:gd name="connsiteX47" fmla="*/ 3009558 w 5741575"/>
              <a:gd name="connsiteY47" fmla="*/ 370573 h 955271"/>
              <a:gd name="connsiteX48" fmla="*/ 3095010 w 5741575"/>
              <a:gd name="connsiteY48" fmla="*/ 332454 h 955271"/>
              <a:gd name="connsiteX49" fmla="*/ 3148998 w 5741575"/>
              <a:gd name="connsiteY49" fmla="*/ 315286 h 955271"/>
              <a:gd name="connsiteX50" fmla="*/ 3195264 w 5741575"/>
              <a:gd name="connsiteY50" fmla="*/ 293158 h 955271"/>
              <a:gd name="connsiteX51" fmla="*/ 3373785 w 5741575"/>
              <a:gd name="connsiteY51" fmla="*/ 255680 h 955271"/>
              <a:gd name="connsiteX52" fmla="*/ 3493851 w 5741575"/>
              <a:gd name="connsiteY52" fmla="*/ 240255 h 955271"/>
              <a:gd name="connsiteX53" fmla="*/ 3537470 w 5741575"/>
              <a:gd name="connsiteY53" fmla="*/ 241867 h 955271"/>
              <a:gd name="connsiteX54" fmla="*/ 3610489 w 5741575"/>
              <a:gd name="connsiteY54" fmla="*/ 244128 h 955271"/>
              <a:gd name="connsiteX55" fmla="*/ 3667539 w 5741575"/>
              <a:gd name="connsiteY55" fmla="*/ 263271 h 955271"/>
              <a:gd name="connsiteX56" fmla="*/ 3727614 w 5741575"/>
              <a:gd name="connsiteY56" fmla="*/ 258245 h 955271"/>
              <a:gd name="connsiteX57" fmla="*/ 3738369 w 5741575"/>
              <a:gd name="connsiteY57" fmla="*/ 234506 h 955271"/>
              <a:gd name="connsiteX58" fmla="*/ 3803670 w 5741575"/>
              <a:gd name="connsiteY58" fmla="*/ 236457 h 955271"/>
              <a:gd name="connsiteX59" fmla="*/ 3903080 w 5741575"/>
              <a:gd name="connsiteY59" fmla="*/ 241890 h 955271"/>
              <a:gd name="connsiteX60" fmla="*/ 4114838 w 5741575"/>
              <a:gd name="connsiteY60" fmla="*/ 238165 h 955271"/>
              <a:gd name="connsiteX61" fmla="*/ 4271023 w 5741575"/>
              <a:gd name="connsiteY61" fmla="*/ 241959 h 955271"/>
              <a:gd name="connsiteX62" fmla="*/ 4367397 w 5741575"/>
              <a:gd name="connsiteY62" fmla="*/ 271442 h 955271"/>
              <a:gd name="connsiteX63" fmla="*/ 4495366 w 5741575"/>
              <a:gd name="connsiteY63" fmla="*/ 271618 h 955271"/>
              <a:gd name="connsiteX64" fmla="*/ 4517347 w 5741575"/>
              <a:gd name="connsiteY64" fmla="*/ 275639 h 955271"/>
              <a:gd name="connsiteX65" fmla="*/ 4546116 w 5741575"/>
              <a:gd name="connsiteY65" fmla="*/ 268568 h 955271"/>
              <a:gd name="connsiteX66" fmla="*/ 4661259 w 5741575"/>
              <a:gd name="connsiteY66" fmla="*/ 238966 h 955271"/>
              <a:gd name="connsiteX67" fmla="*/ 4750403 w 5741575"/>
              <a:gd name="connsiteY67" fmla="*/ 204364 h 955271"/>
              <a:gd name="connsiteX68" fmla="*/ 4867614 w 5741575"/>
              <a:gd name="connsiteY68" fmla="*/ 208668 h 955271"/>
              <a:gd name="connsiteX69" fmla="*/ 4937036 w 5741575"/>
              <a:gd name="connsiteY69" fmla="*/ 195446 h 955271"/>
              <a:gd name="connsiteX70" fmla="*/ 5067740 w 5741575"/>
              <a:gd name="connsiteY70" fmla="*/ 172293 h 955271"/>
              <a:gd name="connsiteX71" fmla="*/ 5200247 w 5741575"/>
              <a:gd name="connsiteY71" fmla="*/ 142695 h 955271"/>
              <a:gd name="connsiteX72" fmla="*/ 5291963 w 5741575"/>
              <a:gd name="connsiteY72" fmla="*/ 139446 h 955271"/>
              <a:gd name="connsiteX73" fmla="*/ 5418472 w 5741575"/>
              <a:gd name="connsiteY73" fmla="*/ 89163 h 955271"/>
              <a:gd name="connsiteX74" fmla="*/ 5482354 w 5741575"/>
              <a:gd name="connsiteY74" fmla="*/ 69470 h 955271"/>
              <a:gd name="connsiteX75" fmla="*/ 5583280 w 5741575"/>
              <a:gd name="connsiteY75" fmla="*/ 49787 h 955271"/>
              <a:gd name="connsiteX76" fmla="*/ 5613766 w 5741575"/>
              <a:gd name="connsiteY76" fmla="*/ 41855 h 955271"/>
              <a:gd name="connsiteX77" fmla="*/ 5684952 w 5741575"/>
              <a:gd name="connsiteY77" fmla="*/ 26088 h 955271"/>
              <a:gd name="connsiteX78" fmla="*/ 5741575 w 5741575"/>
              <a:gd name="connsiteY78"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687125 w 5741575"/>
              <a:gd name="connsiteY42" fmla="*/ 366820 h 955271"/>
              <a:gd name="connsiteX43" fmla="*/ 2777227 w 5741575"/>
              <a:gd name="connsiteY43" fmla="*/ 368972 h 955271"/>
              <a:gd name="connsiteX44" fmla="*/ 2824768 w 5741575"/>
              <a:gd name="connsiteY44" fmla="*/ 361652 h 955271"/>
              <a:gd name="connsiteX45" fmla="*/ 2885545 w 5741575"/>
              <a:gd name="connsiteY45" fmla="*/ 372818 h 955271"/>
              <a:gd name="connsiteX46" fmla="*/ 3009558 w 5741575"/>
              <a:gd name="connsiteY46" fmla="*/ 370573 h 955271"/>
              <a:gd name="connsiteX47" fmla="*/ 3095010 w 5741575"/>
              <a:gd name="connsiteY47" fmla="*/ 332454 h 955271"/>
              <a:gd name="connsiteX48" fmla="*/ 3148998 w 5741575"/>
              <a:gd name="connsiteY48" fmla="*/ 315286 h 955271"/>
              <a:gd name="connsiteX49" fmla="*/ 3195264 w 5741575"/>
              <a:gd name="connsiteY49" fmla="*/ 293158 h 955271"/>
              <a:gd name="connsiteX50" fmla="*/ 3373785 w 5741575"/>
              <a:gd name="connsiteY50" fmla="*/ 255680 h 955271"/>
              <a:gd name="connsiteX51" fmla="*/ 3493851 w 5741575"/>
              <a:gd name="connsiteY51" fmla="*/ 240255 h 955271"/>
              <a:gd name="connsiteX52" fmla="*/ 3537470 w 5741575"/>
              <a:gd name="connsiteY52" fmla="*/ 241867 h 955271"/>
              <a:gd name="connsiteX53" fmla="*/ 3610489 w 5741575"/>
              <a:gd name="connsiteY53" fmla="*/ 244128 h 955271"/>
              <a:gd name="connsiteX54" fmla="*/ 3667539 w 5741575"/>
              <a:gd name="connsiteY54" fmla="*/ 263271 h 955271"/>
              <a:gd name="connsiteX55" fmla="*/ 3727614 w 5741575"/>
              <a:gd name="connsiteY55" fmla="*/ 258245 h 955271"/>
              <a:gd name="connsiteX56" fmla="*/ 3738369 w 5741575"/>
              <a:gd name="connsiteY56" fmla="*/ 234506 h 955271"/>
              <a:gd name="connsiteX57" fmla="*/ 3803670 w 5741575"/>
              <a:gd name="connsiteY57" fmla="*/ 236457 h 955271"/>
              <a:gd name="connsiteX58" fmla="*/ 3903080 w 5741575"/>
              <a:gd name="connsiteY58" fmla="*/ 241890 h 955271"/>
              <a:gd name="connsiteX59" fmla="*/ 4114838 w 5741575"/>
              <a:gd name="connsiteY59" fmla="*/ 238165 h 955271"/>
              <a:gd name="connsiteX60" fmla="*/ 4271023 w 5741575"/>
              <a:gd name="connsiteY60" fmla="*/ 241959 h 955271"/>
              <a:gd name="connsiteX61" fmla="*/ 4367397 w 5741575"/>
              <a:gd name="connsiteY61" fmla="*/ 271442 h 955271"/>
              <a:gd name="connsiteX62" fmla="*/ 4495366 w 5741575"/>
              <a:gd name="connsiteY62" fmla="*/ 271618 h 955271"/>
              <a:gd name="connsiteX63" fmla="*/ 4517347 w 5741575"/>
              <a:gd name="connsiteY63" fmla="*/ 275639 h 955271"/>
              <a:gd name="connsiteX64" fmla="*/ 4546116 w 5741575"/>
              <a:gd name="connsiteY64" fmla="*/ 268568 h 955271"/>
              <a:gd name="connsiteX65" fmla="*/ 4661259 w 5741575"/>
              <a:gd name="connsiteY65" fmla="*/ 238966 h 955271"/>
              <a:gd name="connsiteX66" fmla="*/ 4750403 w 5741575"/>
              <a:gd name="connsiteY66" fmla="*/ 204364 h 955271"/>
              <a:gd name="connsiteX67" fmla="*/ 4867614 w 5741575"/>
              <a:gd name="connsiteY67" fmla="*/ 208668 h 955271"/>
              <a:gd name="connsiteX68" fmla="*/ 4937036 w 5741575"/>
              <a:gd name="connsiteY68" fmla="*/ 195446 h 955271"/>
              <a:gd name="connsiteX69" fmla="*/ 5067740 w 5741575"/>
              <a:gd name="connsiteY69" fmla="*/ 172293 h 955271"/>
              <a:gd name="connsiteX70" fmla="*/ 5200247 w 5741575"/>
              <a:gd name="connsiteY70" fmla="*/ 142695 h 955271"/>
              <a:gd name="connsiteX71" fmla="*/ 5291963 w 5741575"/>
              <a:gd name="connsiteY71" fmla="*/ 139446 h 955271"/>
              <a:gd name="connsiteX72" fmla="*/ 5418472 w 5741575"/>
              <a:gd name="connsiteY72" fmla="*/ 89163 h 955271"/>
              <a:gd name="connsiteX73" fmla="*/ 5482354 w 5741575"/>
              <a:gd name="connsiteY73" fmla="*/ 69470 h 955271"/>
              <a:gd name="connsiteX74" fmla="*/ 5583280 w 5741575"/>
              <a:gd name="connsiteY74" fmla="*/ 49787 h 955271"/>
              <a:gd name="connsiteX75" fmla="*/ 5613766 w 5741575"/>
              <a:gd name="connsiteY75" fmla="*/ 41855 h 955271"/>
              <a:gd name="connsiteX76" fmla="*/ 5684952 w 5741575"/>
              <a:gd name="connsiteY76" fmla="*/ 26088 h 955271"/>
              <a:gd name="connsiteX77" fmla="*/ 5741575 w 5741575"/>
              <a:gd name="connsiteY77"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717296 w 5741575"/>
              <a:gd name="connsiteY42" fmla="*/ 362282 h 955271"/>
              <a:gd name="connsiteX43" fmla="*/ 2777227 w 5741575"/>
              <a:gd name="connsiteY43" fmla="*/ 368972 h 955271"/>
              <a:gd name="connsiteX44" fmla="*/ 2824768 w 5741575"/>
              <a:gd name="connsiteY44" fmla="*/ 361652 h 955271"/>
              <a:gd name="connsiteX45" fmla="*/ 2885545 w 5741575"/>
              <a:gd name="connsiteY45" fmla="*/ 372818 h 955271"/>
              <a:gd name="connsiteX46" fmla="*/ 3009558 w 5741575"/>
              <a:gd name="connsiteY46" fmla="*/ 370573 h 955271"/>
              <a:gd name="connsiteX47" fmla="*/ 3095010 w 5741575"/>
              <a:gd name="connsiteY47" fmla="*/ 332454 h 955271"/>
              <a:gd name="connsiteX48" fmla="*/ 3148998 w 5741575"/>
              <a:gd name="connsiteY48" fmla="*/ 315286 h 955271"/>
              <a:gd name="connsiteX49" fmla="*/ 3195264 w 5741575"/>
              <a:gd name="connsiteY49" fmla="*/ 293158 h 955271"/>
              <a:gd name="connsiteX50" fmla="*/ 3373785 w 5741575"/>
              <a:gd name="connsiteY50" fmla="*/ 255680 h 955271"/>
              <a:gd name="connsiteX51" fmla="*/ 3493851 w 5741575"/>
              <a:gd name="connsiteY51" fmla="*/ 240255 h 955271"/>
              <a:gd name="connsiteX52" fmla="*/ 3537470 w 5741575"/>
              <a:gd name="connsiteY52" fmla="*/ 241867 h 955271"/>
              <a:gd name="connsiteX53" fmla="*/ 3610489 w 5741575"/>
              <a:gd name="connsiteY53" fmla="*/ 244128 h 955271"/>
              <a:gd name="connsiteX54" fmla="*/ 3667539 w 5741575"/>
              <a:gd name="connsiteY54" fmla="*/ 263271 h 955271"/>
              <a:gd name="connsiteX55" fmla="*/ 3727614 w 5741575"/>
              <a:gd name="connsiteY55" fmla="*/ 258245 h 955271"/>
              <a:gd name="connsiteX56" fmla="*/ 3738369 w 5741575"/>
              <a:gd name="connsiteY56" fmla="*/ 234506 h 955271"/>
              <a:gd name="connsiteX57" fmla="*/ 3803670 w 5741575"/>
              <a:gd name="connsiteY57" fmla="*/ 236457 h 955271"/>
              <a:gd name="connsiteX58" fmla="*/ 3903080 w 5741575"/>
              <a:gd name="connsiteY58" fmla="*/ 241890 h 955271"/>
              <a:gd name="connsiteX59" fmla="*/ 4114838 w 5741575"/>
              <a:gd name="connsiteY59" fmla="*/ 238165 h 955271"/>
              <a:gd name="connsiteX60" fmla="*/ 4271023 w 5741575"/>
              <a:gd name="connsiteY60" fmla="*/ 241959 h 955271"/>
              <a:gd name="connsiteX61" fmla="*/ 4367397 w 5741575"/>
              <a:gd name="connsiteY61" fmla="*/ 271442 h 955271"/>
              <a:gd name="connsiteX62" fmla="*/ 4495366 w 5741575"/>
              <a:gd name="connsiteY62" fmla="*/ 271618 h 955271"/>
              <a:gd name="connsiteX63" fmla="*/ 4517347 w 5741575"/>
              <a:gd name="connsiteY63" fmla="*/ 275639 h 955271"/>
              <a:gd name="connsiteX64" fmla="*/ 4546116 w 5741575"/>
              <a:gd name="connsiteY64" fmla="*/ 268568 h 955271"/>
              <a:gd name="connsiteX65" fmla="*/ 4661259 w 5741575"/>
              <a:gd name="connsiteY65" fmla="*/ 238966 h 955271"/>
              <a:gd name="connsiteX66" fmla="*/ 4750403 w 5741575"/>
              <a:gd name="connsiteY66" fmla="*/ 204364 h 955271"/>
              <a:gd name="connsiteX67" fmla="*/ 4867614 w 5741575"/>
              <a:gd name="connsiteY67" fmla="*/ 208668 h 955271"/>
              <a:gd name="connsiteX68" fmla="*/ 4937036 w 5741575"/>
              <a:gd name="connsiteY68" fmla="*/ 195446 h 955271"/>
              <a:gd name="connsiteX69" fmla="*/ 5067740 w 5741575"/>
              <a:gd name="connsiteY69" fmla="*/ 172293 h 955271"/>
              <a:gd name="connsiteX70" fmla="*/ 5200247 w 5741575"/>
              <a:gd name="connsiteY70" fmla="*/ 142695 h 955271"/>
              <a:gd name="connsiteX71" fmla="*/ 5291963 w 5741575"/>
              <a:gd name="connsiteY71" fmla="*/ 139446 h 955271"/>
              <a:gd name="connsiteX72" fmla="*/ 5418472 w 5741575"/>
              <a:gd name="connsiteY72" fmla="*/ 89163 h 955271"/>
              <a:gd name="connsiteX73" fmla="*/ 5482354 w 5741575"/>
              <a:gd name="connsiteY73" fmla="*/ 69470 h 955271"/>
              <a:gd name="connsiteX74" fmla="*/ 5583280 w 5741575"/>
              <a:gd name="connsiteY74" fmla="*/ 49787 h 955271"/>
              <a:gd name="connsiteX75" fmla="*/ 5613766 w 5741575"/>
              <a:gd name="connsiteY75" fmla="*/ 41855 h 955271"/>
              <a:gd name="connsiteX76" fmla="*/ 5684952 w 5741575"/>
              <a:gd name="connsiteY76" fmla="*/ 26088 h 955271"/>
              <a:gd name="connsiteX77" fmla="*/ 5741575 w 5741575"/>
              <a:gd name="connsiteY77"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717296 w 5741575"/>
              <a:gd name="connsiteY42" fmla="*/ 362282 h 955271"/>
              <a:gd name="connsiteX43" fmla="*/ 2777227 w 5741575"/>
              <a:gd name="connsiteY43" fmla="*/ 368972 h 955271"/>
              <a:gd name="connsiteX44" fmla="*/ 2824768 w 5741575"/>
              <a:gd name="connsiteY44" fmla="*/ 361652 h 955271"/>
              <a:gd name="connsiteX45" fmla="*/ 2885545 w 5741575"/>
              <a:gd name="connsiteY45" fmla="*/ 372818 h 955271"/>
              <a:gd name="connsiteX46" fmla="*/ 3009558 w 5741575"/>
              <a:gd name="connsiteY46" fmla="*/ 370573 h 955271"/>
              <a:gd name="connsiteX47" fmla="*/ 3095010 w 5741575"/>
              <a:gd name="connsiteY47" fmla="*/ 332454 h 955271"/>
              <a:gd name="connsiteX48" fmla="*/ 3148998 w 5741575"/>
              <a:gd name="connsiteY48" fmla="*/ 315286 h 955271"/>
              <a:gd name="connsiteX49" fmla="*/ 3195264 w 5741575"/>
              <a:gd name="connsiteY49" fmla="*/ 293158 h 955271"/>
              <a:gd name="connsiteX50" fmla="*/ 3373785 w 5741575"/>
              <a:gd name="connsiteY50" fmla="*/ 255680 h 955271"/>
              <a:gd name="connsiteX51" fmla="*/ 3493851 w 5741575"/>
              <a:gd name="connsiteY51" fmla="*/ 240255 h 955271"/>
              <a:gd name="connsiteX52" fmla="*/ 3537470 w 5741575"/>
              <a:gd name="connsiteY52" fmla="*/ 241867 h 955271"/>
              <a:gd name="connsiteX53" fmla="*/ 3610489 w 5741575"/>
              <a:gd name="connsiteY53" fmla="*/ 244128 h 955271"/>
              <a:gd name="connsiteX54" fmla="*/ 3667539 w 5741575"/>
              <a:gd name="connsiteY54" fmla="*/ 263271 h 955271"/>
              <a:gd name="connsiteX55" fmla="*/ 3727614 w 5741575"/>
              <a:gd name="connsiteY55" fmla="*/ 258245 h 955271"/>
              <a:gd name="connsiteX56" fmla="*/ 3738369 w 5741575"/>
              <a:gd name="connsiteY56" fmla="*/ 234506 h 955271"/>
              <a:gd name="connsiteX57" fmla="*/ 3803670 w 5741575"/>
              <a:gd name="connsiteY57" fmla="*/ 236457 h 955271"/>
              <a:gd name="connsiteX58" fmla="*/ 3903080 w 5741575"/>
              <a:gd name="connsiteY58" fmla="*/ 241890 h 955271"/>
              <a:gd name="connsiteX59" fmla="*/ 4114838 w 5741575"/>
              <a:gd name="connsiteY59" fmla="*/ 238165 h 955271"/>
              <a:gd name="connsiteX60" fmla="*/ 4271023 w 5741575"/>
              <a:gd name="connsiteY60" fmla="*/ 241959 h 955271"/>
              <a:gd name="connsiteX61" fmla="*/ 4367397 w 5741575"/>
              <a:gd name="connsiteY61" fmla="*/ 271442 h 955271"/>
              <a:gd name="connsiteX62" fmla="*/ 4495366 w 5741575"/>
              <a:gd name="connsiteY62" fmla="*/ 271618 h 955271"/>
              <a:gd name="connsiteX63" fmla="*/ 4517347 w 5741575"/>
              <a:gd name="connsiteY63" fmla="*/ 275639 h 955271"/>
              <a:gd name="connsiteX64" fmla="*/ 4546116 w 5741575"/>
              <a:gd name="connsiteY64" fmla="*/ 268568 h 955271"/>
              <a:gd name="connsiteX65" fmla="*/ 4661259 w 5741575"/>
              <a:gd name="connsiteY65" fmla="*/ 238966 h 955271"/>
              <a:gd name="connsiteX66" fmla="*/ 4750403 w 5741575"/>
              <a:gd name="connsiteY66" fmla="*/ 204364 h 955271"/>
              <a:gd name="connsiteX67" fmla="*/ 4867614 w 5741575"/>
              <a:gd name="connsiteY67" fmla="*/ 208668 h 955271"/>
              <a:gd name="connsiteX68" fmla="*/ 4937036 w 5741575"/>
              <a:gd name="connsiteY68" fmla="*/ 195446 h 955271"/>
              <a:gd name="connsiteX69" fmla="*/ 5067740 w 5741575"/>
              <a:gd name="connsiteY69" fmla="*/ 172293 h 955271"/>
              <a:gd name="connsiteX70" fmla="*/ 5200247 w 5741575"/>
              <a:gd name="connsiteY70" fmla="*/ 142695 h 955271"/>
              <a:gd name="connsiteX71" fmla="*/ 5276878 w 5741575"/>
              <a:gd name="connsiteY71" fmla="*/ 125833 h 955271"/>
              <a:gd name="connsiteX72" fmla="*/ 5418472 w 5741575"/>
              <a:gd name="connsiteY72" fmla="*/ 89163 h 955271"/>
              <a:gd name="connsiteX73" fmla="*/ 5482354 w 5741575"/>
              <a:gd name="connsiteY73" fmla="*/ 69470 h 955271"/>
              <a:gd name="connsiteX74" fmla="*/ 5583280 w 5741575"/>
              <a:gd name="connsiteY74" fmla="*/ 49787 h 955271"/>
              <a:gd name="connsiteX75" fmla="*/ 5613766 w 5741575"/>
              <a:gd name="connsiteY75" fmla="*/ 41855 h 955271"/>
              <a:gd name="connsiteX76" fmla="*/ 5684952 w 5741575"/>
              <a:gd name="connsiteY76" fmla="*/ 26088 h 955271"/>
              <a:gd name="connsiteX77" fmla="*/ 5741575 w 5741575"/>
              <a:gd name="connsiteY77"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717296 w 5741575"/>
              <a:gd name="connsiteY42" fmla="*/ 362282 h 955271"/>
              <a:gd name="connsiteX43" fmla="*/ 2777227 w 5741575"/>
              <a:gd name="connsiteY43" fmla="*/ 368972 h 955271"/>
              <a:gd name="connsiteX44" fmla="*/ 2824768 w 5741575"/>
              <a:gd name="connsiteY44" fmla="*/ 361652 h 955271"/>
              <a:gd name="connsiteX45" fmla="*/ 2885545 w 5741575"/>
              <a:gd name="connsiteY45" fmla="*/ 372818 h 955271"/>
              <a:gd name="connsiteX46" fmla="*/ 3009558 w 5741575"/>
              <a:gd name="connsiteY46" fmla="*/ 370573 h 955271"/>
              <a:gd name="connsiteX47" fmla="*/ 3095010 w 5741575"/>
              <a:gd name="connsiteY47" fmla="*/ 332454 h 955271"/>
              <a:gd name="connsiteX48" fmla="*/ 3148998 w 5741575"/>
              <a:gd name="connsiteY48" fmla="*/ 315286 h 955271"/>
              <a:gd name="connsiteX49" fmla="*/ 3195264 w 5741575"/>
              <a:gd name="connsiteY49" fmla="*/ 293158 h 955271"/>
              <a:gd name="connsiteX50" fmla="*/ 3373785 w 5741575"/>
              <a:gd name="connsiteY50" fmla="*/ 255680 h 955271"/>
              <a:gd name="connsiteX51" fmla="*/ 3493851 w 5741575"/>
              <a:gd name="connsiteY51" fmla="*/ 240255 h 955271"/>
              <a:gd name="connsiteX52" fmla="*/ 3537470 w 5741575"/>
              <a:gd name="connsiteY52" fmla="*/ 241867 h 955271"/>
              <a:gd name="connsiteX53" fmla="*/ 3610489 w 5741575"/>
              <a:gd name="connsiteY53" fmla="*/ 244128 h 955271"/>
              <a:gd name="connsiteX54" fmla="*/ 3667539 w 5741575"/>
              <a:gd name="connsiteY54" fmla="*/ 263271 h 955271"/>
              <a:gd name="connsiteX55" fmla="*/ 3727614 w 5741575"/>
              <a:gd name="connsiteY55" fmla="*/ 258245 h 955271"/>
              <a:gd name="connsiteX56" fmla="*/ 3738369 w 5741575"/>
              <a:gd name="connsiteY56" fmla="*/ 234506 h 955271"/>
              <a:gd name="connsiteX57" fmla="*/ 3803670 w 5741575"/>
              <a:gd name="connsiteY57" fmla="*/ 236457 h 955271"/>
              <a:gd name="connsiteX58" fmla="*/ 3903080 w 5741575"/>
              <a:gd name="connsiteY58" fmla="*/ 241890 h 955271"/>
              <a:gd name="connsiteX59" fmla="*/ 4114838 w 5741575"/>
              <a:gd name="connsiteY59" fmla="*/ 238165 h 955271"/>
              <a:gd name="connsiteX60" fmla="*/ 4271023 w 5741575"/>
              <a:gd name="connsiteY60" fmla="*/ 241959 h 955271"/>
              <a:gd name="connsiteX61" fmla="*/ 4367397 w 5741575"/>
              <a:gd name="connsiteY61" fmla="*/ 271442 h 955271"/>
              <a:gd name="connsiteX62" fmla="*/ 4495366 w 5741575"/>
              <a:gd name="connsiteY62" fmla="*/ 271618 h 955271"/>
              <a:gd name="connsiteX63" fmla="*/ 4517347 w 5741575"/>
              <a:gd name="connsiteY63" fmla="*/ 275639 h 955271"/>
              <a:gd name="connsiteX64" fmla="*/ 4546116 w 5741575"/>
              <a:gd name="connsiteY64" fmla="*/ 268568 h 955271"/>
              <a:gd name="connsiteX65" fmla="*/ 4661259 w 5741575"/>
              <a:gd name="connsiteY65" fmla="*/ 238966 h 955271"/>
              <a:gd name="connsiteX66" fmla="*/ 4750403 w 5741575"/>
              <a:gd name="connsiteY66" fmla="*/ 204364 h 955271"/>
              <a:gd name="connsiteX67" fmla="*/ 4867614 w 5741575"/>
              <a:gd name="connsiteY67" fmla="*/ 208668 h 955271"/>
              <a:gd name="connsiteX68" fmla="*/ 4937036 w 5741575"/>
              <a:gd name="connsiteY68" fmla="*/ 195446 h 955271"/>
              <a:gd name="connsiteX69" fmla="*/ 5067740 w 5741575"/>
              <a:gd name="connsiteY69" fmla="*/ 172293 h 955271"/>
              <a:gd name="connsiteX70" fmla="*/ 5200247 w 5741575"/>
              <a:gd name="connsiteY70" fmla="*/ 142695 h 955271"/>
              <a:gd name="connsiteX71" fmla="*/ 5276878 w 5741575"/>
              <a:gd name="connsiteY71" fmla="*/ 125833 h 955271"/>
              <a:gd name="connsiteX72" fmla="*/ 5418472 w 5741575"/>
              <a:gd name="connsiteY72" fmla="*/ 89163 h 955271"/>
              <a:gd name="connsiteX73" fmla="*/ 5482354 w 5741575"/>
              <a:gd name="connsiteY73" fmla="*/ 69470 h 955271"/>
              <a:gd name="connsiteX74" fmla="*/ 5583280 w 5741575"/>
              <a:gd name="connsiteY74" fmla="*/ 49787 h 955271"/>
              <a:gd name="connsiteX75" fmla="*/ 5613766 w 5741575"/>
              <a:gd name="connsiteY75" fmla="*/ 41855 h 955271"/>
              <a:gd name="connsiteX76" fmla="*/ 5684952 w 5741575"/>
              <a:gd name="connsiteY76" fmla="*/ 26088 h 955271"/>
              <a:gd name="connsiteX77" fmla="*/ 5741575 w 5741575"/>
              <a:gd name="connsiteY77"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717296 w 5741575"/>
              <a:gd name="connsiteY42" fmla="*/ 362282 h 955271"/>
              <a:gd name="connsiteX43" fmla="*/ 2777227 w 5741575"/>
              <a:gd name="connsiteY43" fmla="*/ 368972 h 955271"/>
              <a:gd name="connsiteX44" fmla="*/ 2824768 w 5741575"/>
              <a:gd name="connsiteY44" fmla="*/ 361652 h 955271"/>
              <a:gd name="connsiteX45" fmla="*/ 2885545 w 5741575"/>
              <a:gd name="connsiteY45" fmla="*/ 372818 h 955271"/>
              <a:gd name="connsiteX46" fmla="*/ 3009558 w 5741575"/>
              <a:gd name="connsiteY46" fmla="*/ 370573 h 955271"/>
              <a:gd name="connsiteX47" fmla="*/ 3095010 w 5741575"/>
              <a:gd name="connsiteY47" fmla="*/ 332454 h 955271"/>
              <a:gd name="connsiteX48" fmla="*/ 3148998 w 5741575"/>
              <a:gd name="connsiteY48" fmla="*/ 315286 h 955271"/>
              <a:gd name="connsiteX49" fmla="*/ 3195264 w 5741575"/>
              <a:gd name="connsiteY49" fmla="*/ 293158 h 955271"/>
              <a:gd name="connsiteX50" fmla="*/ 3373785 w 5741575"/>
              <a:gd name="connsiteY50" fmla="*/ 255680 h 955271"/>
              <a:gd name="connsiteX51" fmla="*/ 3493851 w 5741575"/>
              <a:gd name="connsiteY51" fmla="*/ 240255 h 955271"/>
              <a:gd name="connsiteX52" fmla="*/ 3537470 w 5741575"/>
              <a:gd name="connsiteY52" fmla="*/ 241867 h 955271"/>
              <a:gd name="connsiteX53" fmla="*/ 3610489 w 5741575"/>
              <a:gd name="connsiteY53" fmla="*/ 244128 h 955271"/>
              <a:gd name="connsiteX54" fmla="*/ 3667539 w 5741575"/>
              <a:gd name="connsiteY54" fmla="*/ 263271 h 955271"/>
              <a:gd name="connsiteX55" fmla="*/ 3727614 w 5741575"/>
              <a:gd name="connsiteY55" fmla="*/ 258245 h 955271"/>
              <a:gd name="connsiteX56" fmla="*/ 3738369 w 5741575"/>
              <a:gd name="connsiteY56" fmla="*/ 234506 h 955271"/>
              <a:gd name="connsiteX57" fmla="*/ 3803670 w 5741575"/>
              <a:gd name="connsiteY57" fmla="*/ 236457 h 955271"/>
              <a:gd name="connsiteX58" fmla="*/ 3903080 w 5741575"/>
              <a:gd name="connsiteY58" fmla="*/ 241890 h 955271"/>
              <a:gd name="connsiteX59" fmla="*/ 4114838 w 5741575"/>
              <a:gd name="connsiteY59" fmla="*/ 238165 h 955271"/>
              <a:gd name="connsiteX60" fmla="*/ 4271023 w 5741575"/>
              <a:gd name="connsiteY60" fmla="*/ 241959 h 955271"/>
              <a:gd name="connsiteX61" fmla="*/ 4367397 w 5741575"/>
              <a:gd name="connsiteY61" fmla="*/ 271442 h 955271"/>
              <a:gd name="connsiteX62" fmla="*/ 4495366 w 5741575"/>
              <a:gd name="connsiteY62" fmla="*/ 271618 h 955271"/>
              <a:gd name="connsiteX63" fmla="*/ 4517347 w 5741575"/>
              <a:gd name="connsiteY63" fmla="*/ 275639 h 955271"/>
              <a:gd name="connsiteX64" fmla="*/ 4546116 w 5741575"/>
              <a:gd name="connsiteY64" fmla="*/ 268568 h 955271"/>
              <a:gd name="connsiteX65" fmla="*/ 4661259 w 5741575"/>
              <a:gd name="connsiteY65" fmla="*/ 238966 h 955271"/>
              <a:gd name="connsiteX66" fmla="*/ 4750403 w 5741575"/>
              <a:gd name="connsiteY66" fmla="*/ 204364 h 955271"/>
              <a:gd name="connsiteX67" fmla="*/ 4867614 w 5741575"/>
              <a:gd name="connsiteY67" fmla="*/ 208668 h 955271"/>
              <a:gd name="connsiteX68" fmla="*/ 4937036 w 5741575"/>
              <a:gd name="connsiteY68" fmla="*/ 195446 h 955271"/>
              <a:gd name="connsiteX69" fmla="*/ 5067740 w 5741575"/>
              <a:gd name="connsiteY69" fmla="*/ 172293 h 955271"/>
              <a:gd name="connsiteX70" fmla="*/ 5200247 w 5741575"/>
              <a:gd name="connsiteY70" fmla="*/ 142695 h 955271"/>
              <a:gd name="connsiteX71" fmla="*/ 5276878 w 5741575"/>
              <a:gd name="connsiteY71" fmla="*/ 125833 h 955271"/>
              <a:gd name="connsiteX72" fmla="*/ 5373216 w 5741575"/>
              <a:gd name="connsiteY72" fmla="*/ 102777 h 955271"/>
              <a:gd name="connsiteX73" fmla="*/ 5482354 w 5741575"/>
              <a:gd name="connsiteY73" fmla="*/ 69470 h 955271"/>
              <a:gd name="connsiteX74" fmla="*/ 5583280 w 5741575"/>
              <a:gd name="connsiteY74" fmla="*/ 49787 h 955271"/>
              <a:gd name="connsiteX75" fmla="*/ 5613766 w 5741575"/>
              <a:gd name="connsiteY75" fmla="*/ 41855 h 955271"/>
              <a:gd name="connsiteX76" fmla="*/ 5684952 w 5741575"/>
              <a:gd name="connsiteY76" fmla="*/ 26088 h 955271"/>
              <a:gd name="connsiteX77" fmla="*/ 5741575 w 5741575"/>
              <a:gd name="connsiteY77"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717296 w 5741575"/>
              <a:gd name="connsiteY42" fmla="*/ 362282 h 955271"/>
              <a:gd name="connsiteX43" fmla="*/ 2777227 w 5741575"/>
              <a:gd name="connsiteY43" fmla="*/ 368972 h 955271"/>
              <a:gd name="connsiteX44" fmla="*/ 2824768 w 5741575"/>
              <a:gd name="connsiteY44" fmla="*/ 361652 h 955271"/>
              <a:gd name="connsiteX45" fmla="*/ 2885545 w 5741575"/>
              <a:gd name="connsiteY45" fmla="*/ 372818 h 955271"/>
              <a:gd name="connsiteX46" fmla="*/ 3009558 w 5741575"/>
              <a:gd name="connsiteY46" fmla="*/ 370573 h 955271"/>
              <a:gd name="connsiteX47" fmla="*/ 3095010 w 5741575"/>
              <a:gd name="connsiteY47" fmla="*/ 332454 h 955271"/>
              <a:gd name="connsiteX48" fmla="*/ 3148998 w 5741575"/>
              <a:gd name="connsiteY48" fmla="*/ 315286 h 955271"/>
              <a:gd name="connsiteX49" fmla="*/ 3195264 w 5741575"/>
              <a:gd name="connsiteY49" fmla="*/ 293158 h 955271"/>
              <a:gd name="connsiteX50" fmla="*/ 3373785 w 5741575"/>
              <a:gd name="connsiteY50" fmla="*/ 255680 h 955271"/>
              <a:gd name="connsiteX51" fmla="*/ 3493851 w 5741575"/>
              <a:gd name="connsiteY51" fmla="*/ 240255 h 955271"/>
              <a:gd name="connsiteX52" fmla="*/ 3537470 w 5741575"/>
              <a:gd name="connsiteY52" fmla="*/ 241867 h 955271"/>
              <a:gd name="connsiteX53" fmla="*/ 3610489 w 5741575"/>
              <a:gd name="connsiteY53" fmla="*/ 244128 h 955271"/>
              <a:gd name="connsiteX54" fmla="*/ 3667539 w 5741575"/>
              <a:gd name="connsiteY54" fmla="*/ 263271 h 955271"/>
              <a:gd name="connsiteX55" fmla="*/ 3727614 w 5741575"/>
              <a:gd name="connsiteY55" fmla="*/ 258245 h 955271"/>
              <a:gd name="connsiteX56" fmla="*/ 3738369 w 5741575"/>
              <a:gd name="connsiteY56" fmla="*/ 234506 h 955271"/>
              <a:gd name="connsiteX57" fmla="*/ 3803670 w 5741575"/>
              <a:gd name="connsiteY57" fmla="*/ 236457 h 955271"/>
              <a:gd name="connsiteX58" fmla="*/ 3903080 w 5741575"/>
              <a:gd name="connsiteY58" fmla="*/ 241890 h 955271"/>
              <a:gd name="connsiteX59" fmla="*/ 4114838 w 5741575"/>
              <a:gd name="connsiteY59" fmla="*/ 238165 h 955271"/>
              <a:gd name="connsiteX60" fmla="*/ 4271023 w 5741575"/>
              <a:gd name="connsiteY60" fmla="*/ 241959 h 955271"/>
              <a:gd name="connsiteX61" fmla="*/ 4367397 w 5741575"/>
              <a:gd name="connsiteY61" fmla="*/ 271442 h 955271"/>
              <a:gd name="connsiteX62" fmla="*/ 4495366 w 5741575"/>
              <a:gd name="connsiteY62" fmla="*/ 271618 h 955271"/>
              <a:gd name="connsiteX63" fmla="*/ 4517347 w 5741575"/>
              <a:gd name="connsiteY63" fmla="*/ 275639 h 955271"/>
              <a:gd name="connsiteX64" fmla="*/ 4546116 w 5741575"/>
              <a:gd name="connsiteY64" fmla="*/ 268568 h 955271"/>
              <a:gd name="connsiteX65" fmla="*/ 4661259 w 5741575"/>
              <a:gd name="connsiteY65" fmla="*/ 238966 h 955271"/>
              <a:gd name="connsiteX66" fmla="*/ 4750403 w 5741575"/>
              <a:gd name="connsiteY66" fmla="*/ 204364 h 955271"/>
              <a:gd name="connsiteX67" fmla="*/ 4867614 w 5741575"/>
              <a:gd name="connsiteY67" fmla="*/ 208668 h 955271"/>
              <a:gd name="connsiteX68" fmla="*/ 4937036 w 5741575"/>
              <a:gd name="connsiteY68" fmla="*/ 195446 h 955271"/>
              <a:gd name="connsiteX69" fmla="*/ 5067740 w 5741575"/>
              <a:gd name="connsiteY69" fmla="*/ 172293 h 955271"/>
              <a:gd name="connsiteX70" fmla="*/ 5200247 w 5741575"/>
              <a:gd name="connsiteY70" fmla="*/ 142695 h 955271"/>
              <a:gd name="connsiteX71" fmla="*/ 5276878 w 5741575"/>
              <a:gd name="connsiteY71" fmla="*/ 125833 h 955271"/>
              <a:gd name="connsiteX72" fmla="*/ 5373216 w 5741575"/>
              <a:gd name="connsiteY72" fmla="*/ 111851 h 955271"/>
              <a:gd name="connsiteX73" fmla="*/ 5482354 w 5741575"/>
              <a:gd name="connsiteY73" fmla="*/ 69470 h 955271"/>
              <a:gd name="connsiteX74" fmla="*/ 5583280 w 5741575"/>
              <a:gd name="connsiteY74" fmla="*/ 49787 h 955271"/>
              <a:gd name="connsiteX75" fmla="*/ 5613766 w 5741575"/>
              <a:gd name="connsiteY75" fmla="*/ 41855 h 955271"/>
              <a:gd name="connsiteX76" fmla="*/ 5684952 w 5741575"/>
              <a:gd name="connsiteY76" fmla="*/ 26088 h 955271"/>
              <a:gd name="connsiteX77" fmla="*/ 5741575 w 5741575"/>
              <a:gd name="connsiteY77" fmla="*/ 0 h 955271"/>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59229 w 5741575"/>
              <a:gd name="connsiteY7" fmla="*/ 903950 h 955271"/>
              <a:gd name="connsiteX8" fmla="*/ 148657 w 5741575"/>
              <a:gd name="connsiteY8" fmla="*/ 898134 h 955271"/>
              <a:gd name="connsiteX9" fmla="*/ 174554 w 5741575"/>
              <a:gd name="connsiteY9" fmla="*/ 886351 h 955271"/>
              <a:gd name="connsiteX10" fmla="*/ 187633 w 5741575"/>
              <a:gd name="connsiteY10" fmla="*/ 878226 h 955271"/>
              <a:gd name="connsiteX11" fmla="*/ 187961 w 5741575"/>
              <a:gd name="connsiteY11" fmla="*/ 876538 h 955271"/>
              <a:gd name="connsiteX12" fmla="*/ 240501 w 5741575"/>
              <a:gd name="connsiteY12" fmla="*/ 873150 h 955271"/>
              <a:gd name="connsiteX13" fmla="*/ 246345 w 5741575"/>
              <a:gd name="connsiteY13" fmla="*/ 869942 h 955271"/>
              <a:gd name="connsiteX14" fmla="*/ 306299 w 5741575"/>
              <a:gd name="connsiteY14" fmla="*/ 873609 h 955271"/>
              <a:gd name="connsiteX15" fmla="*/ 331571 w 5741575"/>
              <a:gd name="connsiteY15" fmla="*/ 869866 h 955271"/>
              <a:gd name="connsiteX16" fmla="*/ 384157 w 5741575"/>
              <a:gd name="connsiteY16" fmla="*/ 867971 h 955271"/>
              <a:gd name="connsiteX17" fmla="*/ 477637 w 5741575"/>
              <a:gd name="connsiteY17" fmla="*/ 870334 h 955271"/>
              <a:gd name="connsiteX18" fmla="*/ 570239 w 5741575"/>
              <a:gd name="connsiteY18" fmla="*/ 829596 h 955271"/>
              <a:gd name="connsiteX19" fmla="*/ 772070 w 5741575"/>
              <a:gd name="connsiteY19" fmla="*/ 820296 h 955271"/>
              <a:gd name="connsiteX20" fmla="*/ 948872 w 5741575"/>
              <a:gd name="connsiteY20" fmla="*/ 772201 h 955271"/>
              <a:gd name="connsiteX21" fmla="*/ 1127089 w 5741575"/>
              <a:gd name="connsiteY21" fmla="*/ 746926 h 955271"/>
              <a:gd name="connsiteX22" fmla="*/ 1226314 w 5741575"/>
              <a:gd name="connsiteY22" fmla="*/ 722473 h 955271"/>
              <a:gd name="connsiteX23" fmla="*/ 1278773 w 5741575"/>
              <a:gd name="connsiteY23" fmla="*/ 711503 h 955271"/>
              <a:gd name="connsiteX24" fmla="*/ 1317691 w 5741575"/>
              <a:gd name="connsiteY24" fmla="*/ 708529 h 955271"/>
              <a:gd name="connsiteX25" fmla="*/ 1360404 w 5741575"/>
              <a:gd name="connsiteY25" fmla="*/ 675922 h 955271"/>
              <a:gd name="connsiteX26" fmla="*/ 1412292 w 5741575"/>
              <a:gd name="connsiteY26" fmla="*/ 670793 h 955271"/>
              <a:gd name="connsiteX27" fmla="*/ 1494753 w 5741575"/>
              <a:gd name="connsiteY27" fmla="*/ 644686 h 955271"/>
              <a:gd name="connsiteX28" fmla="*/ 1616217 w 5741575"/>
              <a:gd name="connsiteY28" fmla="*/ 622107 h 955271"/>
              <a:gd name="connsiteX29" fmla="*/ 1710928 w 5741575"/>
              <a:gd name="connsiteY29" fmla="*/ 600666 h 955271"/>
              <a:gd name="connsiteX30" fmla="*/ 1743718 w 5741575"/>
              <a:gd name="connsiteY30" fmla="*/ 584327 h 955271"/>
              <a:gd name="connsiteX31" fmla="*/ 1873778 w 5741575"/>
              <a:gd name="connsiteY31" fmla="*/ 530130 h 955271"/>
              <a:gd name="connsiteX32" fmla="*/ 1988411 w 5741575"/>
              <a:gd name="connsiteY32" fmla="*/ 491599 h 955271"/>
              <a:gd name="connsiteX33" fmla="*/ 2085507 w 5741575"/>
              <a:gd name="connsiteY33" fmla="*/ 498527 h 955271"/>
              <a:gd name="connsiteX34" fmla="*/ 2090767 w 5741575"/>
              <a:gd name="connsiteY34" fmla="*/ 490616 h 955271"/>
              <a:gd name="connsiteX35" fmla="*/ 2151143 w 5741575"/>
              <a:gd name="connsiteY35" fmla="*/ 478332 h 955271"/>
              <a:gd name="connsiteX36" fmla="*/ 2378710 w 5741575"/>
              <a:gd name="connsiteY36" fmla="*/ 477570 h 955271"/>
              <a:gd name="connsiteX37" fmla="*/ 2496256 w 5741575"/>
              <a:gd name="connsiteY37" fmla="*/ 452396 h 955271"/>
              <a:gd name="connsiteX38" fmla="*/ 2535387 w 5741575"/>
              <a:gd name="connsiteY38" fmla="*/ 436645 h 955271"/>
              <a:gd name="connsiteX39" fmla="*/ 2601109 w 5741575"/>
              <a:gd name="connsiteY39" fmla="*/ 410678 h 955271"/>
              <a:gd name="connsiteX40" fmla="*/ 2643855 w 5741575"/>
              <a:gd name="connsiteY40" fmla="*/ 374482 h 955271"/>
              <a:gd name="connsiteX41" fmla="*/ 2657726 w 5741575"/>
              <a:gd name="connsiteY41" fmla="*/ 365841 h 955271"/>
              <a:gd name="connsiteX42" fmla="*/ 2717296 w 5741575"/>
              <a:gd name="connsiteY42" fmla="*/ 362282 h 955271"/>
              <a:gd name="connsiteX43" fmla="*/ 2777227 w 5741575"/>
              <a:gd name="connsiteY43" fmla="*/ 368972 h 955271"/>
              <a:gd name="connsiteX44" fmla="*/ 2824768 w 5741575"/>
              <a:gd name="connsiteY44" fmla="*/ 361652 h 955271"/>
              <a:gd name="connsiteX45" fmla="*/ 2885545 w 5741575"/>
              <a:gd name="connsiteY45" fmla="*/ 372818 h 955271"/>
              <a:gd name="connsiteX46" fmla="*/ 3009558 w 5741575"/>
              <a:gd name="connsiteY46" fmla="*/ 370573 h 955271"/>
              <a:gd name="connsiteX47" fmla="*/ 3095010 w 5741575"/>
              <a:gd name="connsiteY47" fmla="*/ 332454 h 955271"/>
              <a:gd name="connsiteX48" fmla="*/ 3148998 w 5741575"/>
              <a:gd name="connsiteY48" fmla="*/ 315286 h 955271"/>
              <a:gd name="connsiteX49" fmla="*/ 3195264 w 5741575"/>
              <a:gd name="connsiteY49" fmla="*/ 293158 h 955271"/>
              <a:gd name="connsiteX50" fmla="*/ 3373785 w 5741575"/>
              <a:gd name="connsiteY50" fmla="*/ 255680 h 955271"/>
              <a:gd name="connsiteX51" fmla="*/ 3493851 w 5741575"/>
              <a:gd name="connsiteY51" fmla="*/ 240255 h 955271"/>
              <a:gd name="connsiteX52" fmla="*/ 3537470 w 5741575"/>
              <a:gd name="connsiteY52" fmla="*/ 241867 h 955271"/>
              <a:gd name="connsiteX53" fmla="*/ 3610489 w 5741575"/>
              <a:gd name="connsiteY53" fmla="*/ 244128 h 955271"/>
              <a:gd name="connsiteX54" fmla="*/ 3667539 w 5741575"/>
              <a:gd name="connsiteY54" fmla="*/ 263271 h 955271"/>
              <a:gd name="connsiteX55" fmla="*/ 3727614 w 5741575"/>
              <a:gd name="connsiteY55" fmla="*/ 258245 h 955271"/>
              <a:gd name="connsiteX56" fmla="*/ 3738369 w 5741575"/>
              <a:gd name="connsiteY56" fmla="*/ 234506 h 955271"/>
              <a:gd name="connsiteX57" fmla="*/ 3803670 w 5741575"/>
              <a:gd name="connsiteY57" fmla="*/ 236457 h 955271"/>
              <a:gd name="connsiteX58" fmla="*/ 3903080 w 5741575"/>
              <a:gd name="connsiteY58" fmla="*/ 241890 h 955271"/>
              <a:gd name="connsiteX59" fmla="*/ 4114838 w 5741575"/>
              <a:gd name="connsiteY59" fmla="*/ 238165 h 955271"/>
              <a:gd name="connsiteX60" fmla="*/ 4271023 w 5741575"/>
              <a:gd name="connsiteY60" fmla="*/ 241959 h 955271"/>
              <a:gd name="connsiteX61" fmla="*/ 4367397 w 5741575"/>
              <a:gd name="connsiteY61" fmla="*/ 271442 h 955271"/>
              <a:gd name="connsiteX62" fmla="*/ 4495366 w 5741575"/>
              <a:gd name="connsiteY62" fmla="*/ 271618 h 955271"/>
              <a:gd name="connsiteX63" fmla="*/ 4517347 w 5741575"/>
              <a:gd name="connsiteY63" fmla="*/ 275639 h 955271"/>
              <a:gd name="connsiteX64" fmla="*/ 4546116 w 5741575"/>
              <a:gd name="connsiteY64" fmla="*/ 268568 h 955271"/>
              <a:gd name="connsiteX65" fmla="*/ 4661259 w 5741575"/>
              <a:gd name="connsiteY65" fmla="*/ 238966 h 955271"/>
              <a:gd name="connsiteX66" fmla="*/ 4750403 w 5741575"/>
              <a:gd name="connsiteY66" fmla="*/ 204364 h 955271"/>
              <a:gd name="connsiteX67" fmla="*/ 4867614 w 5741575"/>
              <a:gd name="connsiteY67" fmla="*/ 208668 h 955271"/>
              <a:gd name="connsiteX68" fmla="*/ 4937036 w 5741575"/>
              <a:gd name="connsiteY68" fmla="*/ 195446 h 955271"/>
              <a:gd name="connsiteX69" fmla="*/ 5067740 w 5741575"/>
              <a:gd name="connsiteY69" fmla="*/ 172293 h 955271"/>
              <a:gd name="connsiteX70" fmla="*/ 5200247 w 5741575"/>
              <a:gd name="connsiteY70" fmla="*/ 142695 h 955271"/>
              <a:gd name="connsiteX71" fmla="*/ 5276878 w 5741575"/>
              <a:gd name="connsiteY71" fmla="*/ 125833 h 955271"/>
              <a:gd name="connsiteX72" fmla="*/ 5373216 w 5741575"/>
              <a:gd name="connsiteY72" fmla="*/ 111851 h 955271"/>
              <a:gd name="connsiteX73" fmla="*/ 5482354 w 5741575"/>
              <a:gd name="connsiteY73" fmla="*/ 69470 h 955271"/>
              <a:gd name="connsiteX74" fmla="*/ 5583280 w 5741575"/>
              <a:gd name="connsiteY74" fmla="*/ 49787 h 955271"/>
              <a:gd name="connsiteX75" fmla="*/ 5613766 w 5741575"/>
              <a:gd name="connsiteY75" fmla="*/ 41855 h 955271"/>
              <a:gd name="connsiteX76" fmla="*/ 5684952 w 5741575"/>
              <a:gd name="connsiteY76" fmla="*/ 26088 h 955271"/>
              <a:gd name="connsiteX77" fmla="*/ 5741575 w 5741575"/>
              <a:gd name="connsiteY77" fmla="*/ 0 h 955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5741575" h="955271">
                <a:moveTo>
                  <a:pt x="5741575" y="0"/>
                </a:moveTo>
                <a:lnTo>
                  <a:pt x="5741575" y="955271"/>
                </a:lnTo>
                <a:lnTo>
                  <a:pt x="0" y="955271"/>
                </a:lnTo>
                <a:lnTo>
                  <a:pt x="8558" y="953971"/>
                </a:lnTo>
                <a:lnTo>
                  <a:pt x="16894" y="953847"/>
                </a:lnTo>
                <a:cubicBezTo>
                  <a:pt x="22474" y="953361"/>
                  <a:pt x="25973" y="952524"/>
                  <a:pt x="28156" y="951374"/>
                </a:cubicBezTo>
                <a:cubicBezTo>
                  <a:pt x="28201" y="951240"/>
                  <a:pt x="28247" y="951105"/>
                  <a:pt x="28293" y="950971"/>
                </a:cubicBezTo>
                <a:lnTo>
                  <a:pt x="59229" y="903950"/>
                </a:lnTo>
                <a:cubicBezTo>
                  <a:pt x="79290" y="895144"/>
                  <a:pt x="126084" y="908630"/>
                  <a:pt x="148657" y="898134"/>
                </a:cubicBezTo>
                <a:cubicBezTo>
                  <a:pt x="172173" y="896348"/>
                  <a:pt x="191809" y="908449"/>
                  <a:pt x="174554" y="886351"/>
                </a:cubicBezTo>
                <a:cubicBezTo>
                  <a:pt x="182014" y="885083"/>
                  <a:pt x="185699" y="882087"/>
                  <a:pt x="187633" y="878226"/>
                </a:cubicBezTo>
                <a:cubicBezTo>
                  <a:pt x="187742" y="877663"/>
                  <a:pt x="187852" y="877101"/>
                  <a:pt x="187961" y="876538"/>
                </a:cubicBezTo>
                <a:lnTo>
                  <a:pt x="240501" y="873150"/>
                </a:lnTo>
                <a:lnTo>
                  <a:pt x="246345" y="869942"/>
                </a:lnTo>
                <a:lnTo>
                  <a:pt x="306299" y="873609"/>
                </a:lnTo>
                <a:cubicBezTo>
                  <a:pt x="312531" y="875279"/>
                  <a:pt x="320316" y="874896"/>
                  <a:pt x="331571" y="869866"/>
                </a:cubicBezTo>
                <a:lnTo>
                  <a:pt x="384157" y="867971"/>
                </a:lnTo>
                <a:lnTo>
                  <a:pt x="477637" y="870334"/>
                </a:lnTo>
                <a:cubicBezTo>
                  <a:pt x="485456" y="872042"/>
                  <a:pt x="563433" y="825458"/>
                  <a:pt x="570239" y="829596"/>
                </a:cubicBezTo>
                <a:cubicBezTo>
                  <a:pt x="641939" y="824282"/>
                  <a:pt x="685473" y="832029"/>
                  <a:pt x="772070" y="820296"/>
                </a:cubicBezTo>
                <a:cubicBezTo>
                  <a:pt x="833120" y="817018"/>
                  <a:pt x="871984" y="794388"/>
                  <a:pt x="948872" y="772201"/>
                </a:cubicBezTo>
                <a:cubicBezTo>
                  <a:pt x="1011630" y="801590"/>
                  <a:pt x="1039188" y="762914"/>
                  <a:pt x="1127089" y="746926"/>
                </a:cubicBezTo>
                <a:cubicBezTo>
                  <a:pt x="1186739" y="737882"/>
                  <a:pt x="1185110" y="732158"/>
                  <a:pt x="1226314" y="722473"/>
                </a:cubicBezTo>
                <a:cubicBezTo>
                  <a:pt x="1234331" y="718091"/>
                  <a:pt x="1271693" y="717214"/>
                  <a:pt x="1278773" y="711503"/>
                </a:cubicBezTo>
                <a:lnTo>
                  <a:pt x="1317691" y="708529"/>
                </a:lnTo>
                <a:lnTo>
                  <a:pt x="1360404" y="675922"/>
                </a:lnTo>
                <a:lnTo>
                  <a:pt x="1412292" y="670793"/>
                </a:lnTo>
                <a:lnTo>
                  <a:pt x="1494753" y="644686"/>
                </a:lnTo>
                <a:cubicBezTo>
                  <a:pt x="1542884" y="655944"/>
                  <a:pt x="1556151" y="606226"/>
                  <a:pt x="1616217" y="622107"/>
                </a:cubicBezTo>
                <a:cubicBezTo>
                  <a:pt x="1637755" y="624837"/>
                  <a:pt x="1701030" y="614257"/>
                  <a:pt x="1710928" y="600666"/>
                </a:cubicBezTo>
                <a:cubicBezTo>
                  <a:pt x="1723693" y="596072"/>
                  <a:pt x="1739861" y="597834"/>
                  <a:pt x="1743718" y="584327"/>
                </a:cubicBezTo>
                <a:cubicBezTo>
                  <a:pt x="1770860" y="572571"/>
                  <a:pt x="1832996" y="545585"/>
                  <a:pt x="1873778" y="530130"/>
                </a:cubicBezTo>
                <a:cubicBezTo>
                  <a:pt x="1902425" y="541995"/>
                  <a:pt x="1929013" y="504913"/>
                  <a:pt x="1988411" y="491599"/>
                </a:cubicBezTo>
                <a:cubicBezTo>
                  <a:pt x="2020077" y="505546"/>
                  <a:pt x="2028363" y="482381"/>
                  <a:pt x="2085507" y="498527"/>
                </a:cubicBezTo>
                <a:cubicBezTo>
                  <a:pt x="2086719" y="495769"/>
                  <a:pt x="2088490" y="493104"/>
                  <a:pt x="2090767" y="490616"/>
                </a:cubicBezTo>
                <a:cubicBezTo>
                  <a:pt x="2103992" y="476161"/>
                  <a:pt x="2131025" y="470659"/>
                  <a:pt x="2151143" y="478332"/>
                </a:cubicBezTo>
                <a:cubicBezTo>
                  <a:pt x="2240088" y="497642"/>
                  <a:pt x="2310118" y="483043"/>
                  <a:pt x="2378710" y="477570"/>
                </a:cubicBezTo>
                <a:cubicBezTo>
                  <a:pt x="2454975" y="467585"/>
                  <a:pt x="2391576" y="437831"/>
                  <a:pt x="2496256" y="452396"/>
                </a:cubicBezTo>
                <a:cubicBezTo>
                  <a:pt x="2501503" y="436899"/>
                  <a:pt x="2513119" y="433980"/>
                  <a:pt x="2535387" y="436645"/>
                </a:cubicBezTo>
                <a:cubicBezTo>
                  <a:pt x="2572084" y="430778"/>
                  <a:pt x="2557124" y="397207"/>
                  <a:pt x="2601109" y="410678"/>
                </a:cubicBezTo>
                <a:cubicBezTo>
                  <a:pt x="2588000" y="393616"/>
                  <a:pt x="2667428" y="390302"/>
                  <a:pt x="2643855" y="374482"/>
                </a:cubicBezTo>
                <a:cubicBezTo>
                  <a:pt x="2648277" y="369169"/>
                  <a:pt x="2645486" y="367874"/>
                  <a:pt x="2657726" y="365841"/>
                </a:cubicBezTo>
                <a:cubicBezTo>
                  <a:pt x="2669966" y="363808"/>
                  <a:pt x="2707566" y="363569"/>
                  <a:pt x="2717296" y="362282"/>
                </a:cubicBezTo>
                <a:lnTo>
                  <a:pt x="2777227" y="368972"/>
                </a:lnTo>
                <a:lnTo>
                  <a:pt x="2824768" y="361652"/>
                </a:lnTo>
                <a:lnTo>
                  <a:pt x="2885545" y="372818"/>
                </a:lnTo>
                <a:cubicBezTo>
                  <a:pt x="2905895" y="352581"/>
                  <a:pt x="2948591" y="377825"/>
                  <a:pt x="3009558" y="370573"/>
                </a:cubicBezTo>
                <a:cubicBezTo>
                  <a:pt x="3031640" y="347442"/>
                  <a:pt x="3050695" y="365935"/>
                  <a:pt x="3095010" y="332454"/>
                </a:cubicBezTo>
                <a:cubicBezTo>
                  <a:pt x="3097485" y="334582"/>
                  <a:pt x="3132289" y="321835"/>
                  <a:pt x="3148998" y="315286"/>
                </a:cubicBezTo>
                <a:cubicBezTo>
                  <a:pt x="3165707" y="308737"/>
                  <a:pt x="3180646" y="306766"/>
                  <a:pt x="3195264" y="293158"/>
                </a:cubicBezTo>
                <a:cubicBezTo>
                  <a:pt x="3267122" y="246372"/>
                  <a:pt x="3308286" y="273118"/>
                  <a:pt x="3373785" y="255680"/>
                </a:cubicBezTo>
                <a:cubicBezTo>
                  <a:pt x="3448540" y="239861"/>
                  <a:pt x="3405238" y="287846"/>
                  <a:pt x="3493851" y="240255"/>
                </a:cubicBezTo>
                <a:cubicBezTo>
                  <a:pt x="3506326" y="252723"/>
                  <a:pt x="3518405" y="251593"/>
                  <a:pt x="3537470" y="241867"/>
                </a:cubicBezTo>
                <a:cubicBezTo>
                  <a:pt x="3573967" y="235226"/>
                  <a:pt x="3576893" y="270855"/>
                  <a:pt x="3610489" y="244128"/>
                </a:cubicBezTo>
                <a:cubicBezTo>
                  <a:pt x="3606935" y="264036"/>
                  <a:pt x="3681284" y="241075"/>
                  <a:pt x="3667539" y="263271"/>
                </a:cubicBezTo>
                <a:cubicBezTo>
                  <a:pt x="3694251" y="276940"/>
                  <a:pt x="3701441" y="246803"/>
                  <a:pt x="3727614" y="258245"/>
                </a:cubicBezTo>
                <a:cubicBezTo>
                  <a:pt x="3754952" y="257751"/>
                  <a:pt x="3708960" y="240314"/>
                  <a:pt x="3738369" y="234506"/>
                </a:cubicBezTo>
                <a:cubicBezTo>
                  <a:pt x="3774580" y="230879"/>
                  <a:pt x="3768868" y="196201"/>
                  <a:pt x="3803670" y="236457"/>
                </a:cubicBezTo>
                <a:cubicBezTo>
                  <a:pt x="3839567" y="220301"/>
                  <a:pt x="3850064" y="239151"/>
                  <a:pt x="3903080" y="241890"/>
                </a:cubicBezTo>
                <a:cubicBezTo>
                  <a:pt x="3954941" y="242175"/>
                  <a:pt x="4053514" y="238154"/>
                  <a:pt x="4114838" y="238165"/>
                </a:cubicBezTo>
                <a:cubicBezTo>
                  <a:pt x="4173784" y="217210"/>
                  <a:pt x="4209756" y="243378"/>
                  <a:pt x="4271023" y="241959"/>
                </a:cubicBezTo>
                <a:cubicBezTo>
                  <a:pt x="4326191" y="205535"/>
                  <a:pt x="4316856" y="279258"/>
                  <a:pt x="4367397" y="271442"/>
                </a:cubicBezTo>
                <a:cubicBezTo>
                  <a:pt x="4420874" y="271391"/>
                  <a:pt x="4369000" y="295343"/>
                  <a:pt x="4495366" y="271618"/>
                </a:cubicBezTo>
                <a:cubicBezTo>
                  <a:pt x="4501905" y="266287"/>
                  <a:pt x="4518077" y="269240"/>
                  <a:pt x="4517347" y="275639"/>
                </a:cubicBezTo>
                <a:cubicBezTo>
                  <a:pt x="4525170" y="272832"/>
                  <a:pt x="4542809" y="258800"/>
                  <a:pt x="4546116" y="268568"/>
                </a:cubicBezTo>
                <a:cubicBezTo>
                  <a:pt x="4586961" y="265354"/>
                  <a:pt x="4626617" y="255160"/>
                  <a:pt x="4661259" y="238966"/>
                </a:cubicBezTo>
                <a:cubicBezTo>
                  <a:pt x="4741966" y="247639"/>
                  <a:pt x="4693066" y="205693"/>
                  <a:pt x="4750403" y="204364"/>
                </a:cubicBezTo>
                <a:cubicBezTo>
                  <a:pt x="4798501" y="219113"/>
                  <a:pt x="4813319" y="201253"/>
                  <a:pt x="4867614" y="208668"/>
                </a:cubicBezTo>
                <a:cubicBezTo>
                  <a:pt x="4881621" y="174373"/>
                  <a:pt x="4917566" y="206761"/>
                  <a:pt x="4937036" y="195446"/>
                </a:cubicBezTo>
                <a:cubicBezTo>
                  <a:pt x="4974214" y="229763"/>
                  <a:pt x="5033435" y="175163"/>
                  <a:pt x="5067740" y="172293"/>
                </a:cubicBezTo>
                <a:cubicBezTo>
                  <a:pt x="5126160" y="173265"/>
                  <a:pt x="5172786" y="183138"/>
                  <a:pt x="5200247" y="142695"/>
                </a:cubicBezTo>
                <a:cubicBezTo>
                  <a:pt x="5240970" y="141002"/>
                  <a:pt x="5240507" y="134755"/>
                  <a:pt x="5276878" y="125833"/>
                </a:cubicBezTo>
                <a:cubicBezTo>
                  <a:pt x="5316470" y="106736"/>
                  <a:pt x="5327221" y="110178"/>
                  <a:pt x="5373216" y="111851"/>
                </a:cubicBezTo>
                <a:cubicBezTo>
                  <a:pt x="5382801" y="84741"/>
                  <a:pt x="5419294" y="93078"/>
                  <a:pt x="5482354" y="69470"/>
                </a:cubicBezTo>
                <a:cubicBezTo>
                  <a:pt x="5507119" y="85574"/>
                  <a:pt x="5545363" y="52240"/>
                  <a:pt x="5583280" y="49787"/>
                </a:cubicBezTo>
                <a:cubicBezTo>
                  <a:pt x="5589344" y="36484"/>
                  <a:pt x="5598103" y="36349"/>
                  <a:pt x="5613766" y="41855"/>
                </a:cubicBezTo>
                <a:cubicBezTo>
                  <a:pt x="5636621" y="41086"/>
                  <a:pt x="5660728" y="35034"/>
                  <a:pt x="5684952" y="26088"/>
                </a:cubicBezTo>
                <a:lnTo>
                  <a:pt x="5741575"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1" name="Rectangle 6">
            <a:extLst>
              <a:ext uri="{FF2B5EF4-FFF2-40B4-BE49-F238E27FC236}">
                <a16:creationId xmlns:a16="http://schemas.microsoft.com/office/drawing/2014/main" id="{8D91DE60-2C2D-4D7E-A6B4-C9499017DE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82623" y="6128773"/>
            <a:ext cx="1201506" cy="365125"/>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8354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1" name="Rectangle 2060">
            <a:extLst>
              <a:ext uri="{FF2B5EF4-FFF2-40B4-BE49-F238E27FC236}">
                <a16:creationId xmlns:a16="http://schemas.microsoft.com/office/drawing/2014/main" id="{9AB13476-CE21-4746-B044-FD491AC841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C1258A-6A0B-B484-073A-ED588DA335A5}"/>
              </a:ext>
            </a:extLst>
          </p:cNvPr>
          <p:cNvSpPr>
            <a:spLocks noGrp="1"/>
          </p:cNvSpPr>
          <p:nvPr>
            <p:ph type="title"/>
          </p:nvPr>
        </p:nvSpPr>
        <p:spPr>
          <a:xfrm>
            <a:off x="629328" y="429768"/>
            <a:ext cx="4095072" cy="1642533"/>
          </a:xfrm>
        </p:spPr>
        <p:txBody>
          <a:bodyPr anchor="b">
            <a:normAutofit/>
          </a:bodyPr>
          <a:lstStyle/>
          <a:p>
            <a:r>
              <a:rPr lang="en-GB" sz="5400"/>
              <a:t>Gender role stereotypes</a:t>
            </a:r>
          </a:p>
        </p:txBody>
      </p:sp>
      <p:sp>
        <p:nvSpPr>
          <p:cNvPr id="2063"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9328" y="2423160"/>
            <a:ext cx="3877056" cy="18288"/>
          </a:xfrm>
          <a:custGeom>
            <a:avLst/>
            <a:gdLst>
              <a:gd name="csX0" fmla="*/ 0 w 3877056"/>
              <a:gd name="csY0" fmla="*/ 0 h 18288"/>
              <a:gd name="csX1" fmla="*/ 723717 w 3877056"/>
              <a:gd name="csY1" fmla="*/ 0 h 18288"/>
              <a:gd name="csX2" fmla="*/ 1447434 w 3877056"/>
              <a:gd name="csY2" fmla="*/ 0 h 18288"/>
              <a:gd name="csX3" fmla="*/ 1977299 w 3877056"/>
              <a:gd name="csY3" fmla="*/ 0 h 18288"/>
              <a:gd name="csX4" fmla="*/ 2623475 w 3877056"/>
              <a:gd name="csY4" fmla="*/ 0 h 18288"/>
              <a:gd name="csX5" fmla="*/ 3192109 w 3877056"/>
              <a:gd name="csY5" fmla="*/ 0 h 18288"/>
              <a:gd name="csX6" fmla="*/ 3877056 w 3877056"/>
              <a:gd name="csY6" fmla="*/ 0 h 18288"/>
              <a:gd name="csX7" fmla="*/ 3877056 w 3877056"/>
              <a:gd name="csY7" fmla="*/ 18288 h 18288"/>
              <a:gd name="csX8" fmla="*/ 3230880 w 3877056"/>
              <a:gd name="csY8" fmla="*/ 18288 h 18288"/>
              <a:gd name="csX9" fmla="*/ 2662245 w 3877056"/>
              <a:gd name="csY9" fmla="*/ 18288 h 18288"/>
              <a:gd name="csX10" fmla="*/ 2016069 w 3877056"/>
              <a:gd name="csY10" fmla="*/ 18288 h 18288"/>
              <a:gd name="csX11" fmla="*/ 1408664 w 3877056"/>
              <a:gd name="csY11" fmla="*/ 18288 h 18288"/>
              <a:gd name="csX12" fmla="*/ 840029 w 3877056"/>
              <a:gd name="csY12" fmla="*/ 18288 h 18288"/>
              <a:gd name="csX13" fmla="*/ 0 w 3877056"/>
              <a:gd name="csY13" fmla="*/ 18288 h 18288"/>
              <a:gd name="csX14" fmla="*/ 0 w 3877056"/>
              <a:gd name="csY14"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3877056" h="18288" fill="none" extrusionOk="0">
                <a:moveTo>
                  <a:pt x="0" y="0"/>
                </a:moveTo>
                <a:cubicBezTo>
                  <a:pt x="155902" y="14477"/>
                  <a:pt x="567164" y="18992"/>
                  <a:pt x="723717" y="0"/>
                </a:cubicBezTo>
                <a:cubicBezTo>
                  <a:pt x="880270" y="-18992"/>
                  <a:pt x="1230427" y="-33316"/>
                  <a:pt x="1447434" y="0"/>
                </a:cubicBezTo>
                <a:cubicBezTo>
                  <a:pt x="1664441" y="33316"/>
                  <a:pt x="1866557" y="5702"/>
                  <a:pt x="1977299" y="0"/>
                </a:cubicBezTo>
                <a:cubicBezTo>
                  <a:pt x="2088041" y="-5702"/>
                  <a:pt x="2302485" y="24099"/>
                  <a:pt x="2623475" y="0"/>
                </a:cubicBezTo>
                <a:cubicBezTo>
                  <a:pt x="2944465" y="-24099"/>
                  <a:pt x="2993399" y="-19795"/>
                  <a:pt x="3192109" y="0"/>
                </a:cubicBezTo>
                <a:cubicBezTo>
                  <a:pt x="3390819" y="19795"/>
                  <a:pt x="3581349" y="-26551"/>
                  <a:pt x="3877056" y="0"/>
                </a:cubicBezTo>
                <a:cubicBezTo>
                  <a:pt x="3877095" y="7328"/>
                  <a:pt x="3877675" y="9982"/>
                  <a:pt x="3877056" y="18288"/>
                </a:cubicBezTo>
                <a:cubicBezTo>
                  <a:pt x="3576596" y="42394"/>
                  <a:pt x="3502355" y="16962"/>
                  <a:pt x="3230880" y="18288"/>
                </a:cubicBezTo>
                <a:cubicBezTo>
                  <a:pt x="2959405" y="19614"/>
                  <a:pt x="2924948" y="18543"/>
                  <a:pt x="2662245" y="18288"/>
                </a:cubicBezTo>
                <a:cubicBezTo>
                  <a:pt x="2399543" y="18033"/>
                  <a:pt x="2231855" y="26028"/>
                  <a:pt x="2016069" y="18288"/>
                </a:cubicBezTo>
                <a:cubicBezTo>
                  <a:pt x="1800283" y="10548"/>
                  <a:pt x="1665927" y="755"/>
                  <a:pt x="1408664" y="18288"/>
                </a:cubicBezTo>
                <a:cubicBezTo>
                  <a:pt x="1151402" y="35821"/>
                  <a:pt x="1016899" y="28407"/>
                  <a:pt x="840029" y="18288"/>
                </a:cubicBezTo>
                <a:cubicBezTo>
                  <a:pt x="663160" y="8169"/>
                  <a:pt x="304031" y="-14425"/>
                  <a:pt x="0" y="18288"/>
                </a:cubicBezTo>
                <a:cubicBezTo>
                  <a:pt x="-593" y="9736"/>
                  <a:pt x="244" y="6610"/>
                  <a:pt x="0" y="0"/>
                </a:cubicBezTo>
                <a:close/>
              </a:path>
              <a:path w="3877056" h="18288" stroke="0" extrusionOk="0">
                <a:moveTo>
                  <a:pt x="0" y="0"/>
                </a:moveTo>
                <a:cubicBezTo>
                  <a:pt x="205869" y="28368"/>
                  <a:pt x="460328" y="6409"/>
                  <a:pt x="646176" y="0"/>
                </a:cubicBezTo>
                <a:cubicBezTo>
                  <a:pt x="832024" y="-6409"/>
                  <a:pt x="1043494" y="26447"/>
                  <a:pt x="1331123" y="0"/>
                </a:cubicBezTo>
                <a:cubicBezTo>
                  <a:pt x="1618752" y="-26447"/>
                  <a:pt x="1675797" y="-26969"/>
                  <a:pt x="1938528" y="0"/>
                </a:cubicBezTo>
                <a:cubicBezTo>
                  <a:pt x="2201259" y="26969"/>
                  <a:pt x="2439942" y="23453"/>
                  <a:pt x="2662245" y="0"/>
                </a:cubicBezTo>
                <a:cubicBezTo>
                  <a:pt x="2884548" y="-23453"/>
                  <a:pt x="3094562" y="-7899"/>
                  <a:pt x="3308421" y="0"/>
                </a:cubicBezTo>
                <a:cubicBezTo>
                  <a:pt x="3522280" y="7899"/>
                  <a:pt x="3615459" y="3066"/>
                  <a:pt x="3877056" y="0"/>
                </a:cubicBezTo>
                <a:cubicBezTo>
                  <a:pt x="3877383" y="8595"/>
                  <a:pt x="3876984" y="13110"/>
                  <a:pt x="3877056" y="18288"/>
                </a:cubicBezTo>
                <a:cubicBezTo>
                  <a:pt x="3624575" y="4903"/>
                  <a:pt x="3478089" y="20597"/>
                  <a:pt x="3230880" y="18288"/>
                </a:cubicBezTo>
                <a:cubicBezTo>
                  <a:pt x="2983671" y="15979"/>
                  <a:pt x="2743376" y="19903"/>
                  <a:pt x="2507163" y="18288"/>
                </a:cubicBezTo>
                <a:cubicBezTo>
                  <a:pt x="2270950" y="16673"/>
                  <a:pt x="1992617" y="19013"/>
                  <a:pt x="1822216" y="18288"/>
                </a:cubicBezTo>
                <a:cubicBezTo>
                  <a:pt x="1651815" y="17563"/>
                  <a:pt x="1370782" y="42338"/>
                  <a:pt x="1253581" y="18288"/>
                </a:cubicBezTo>
                <a:cubicBezTo>
                  <a:pt x="1136380" y="-5762"/>
                  <a:pt x="854528" y="8046"/>
                  <a:pt x="723717" y="18288"/>
                </a:cubicBezTo>
                <a:cubicBezTo>
                  <a:pt x="592906" y="28530"/>
                  <a:pt x="166343" y="24405"/>
                  <a:pt x="0" y="18288"/>
                </a:cubicBezTo>
                <a:cubicBezTo>
                  <a:pt x="822" y="10564"/>
                  <a:pt x="-23" y="457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448976505">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4110927A-B914-55A6-3CF9-06B2637017C5}"/>
              </a:ext>
            </a:extLst>
          </p:cNvPr>
          <p:cNvSpPr>
            <a:spLocks noGrp="1"/>
          </p:cNvSpPr>
          <p:nvPr>
            <p:ph idx="1"/>
          </p:nvPr>
        </p:nvSpPr>
        <p:spPr>
          <a:xfrm>
            <a:off x="240632" y="2706624"/>
            <a:ext cx="4595533" cy="3386399"/>
          </a:xfrm>
        </p:spPr>
        <p:txBody>
          <a:bodyPr vert="horz" lIns="91440" tIns="45720" rIns="91440" bIns="45720" rtlCol="0" anchor="t">
            <a:normAutofit fontScale="92500" lnSpcReduction="20000"/>
          </a:bodyPr>
          <a:lstStyle/>
          <a:p>
            <a:r>
              <a:rPr lang="en-GB" sz="2200"/>
              <a:t>These are often held, but unconscious beliefs about gender roles.</a:t>
            </a:r>
          </a:p>
          <a:p>
            <a:pPr marL="0" indent="0">
              <a:buNone/>
            </a:pPr>
            <a:endParaRPr lang="en-GB" sz="2200"/>
          </a:p>
          <a:p>
            <a:r>
              <a:rPr lang="en-GB" sz="2200"/>
              <a:t>Boys don’t cry</a:t>
            </a:r>
          </a:p>
          <a:p>
            <a:r>
              <a:rPr lang="en-GB" sz="2200"/>
              <a:t>Women can’t drive</a:t>
            </a:r>
          </a:p>
          <a:p>
            <a:r>
              <a:rPr lang="en-GB" sz="2200"/>
              <a:t>Men are breadwinners</a:t>
            </a:r>
          </a:p>
          <a:p>
            <a:r>
              <a:rPr lang="en-GB" sz="2200"/>
              <a:t>Men are strong, women are emotional </a:t>
            </a:r>
          </a:p>
          <a:p>
            <a:r>
              <a:rPr lang="en-GB" sz="2200"/>
              <a:t>Housewife</a:t>
            </a:r>
          </a:p>
          <a:p>
            <a:r>
              <a:rPr lang="en-GB" sz="2200"/>
              <a:t>Women are nurses</a:t>
            </a:r>
          </a:p>
          <a:p>
            <a:r>
              <a:rPr lang="en-GB" sz="2200"/>
              <a:t>Men are doctors</a:t>
            </a:r>
          </a:p>
          <a:p>
            <a:endParaRPr lang="en-GB" sz="2200"/>
          </a:p>
          <a:p>
            <a:pPr marL="0" indent="0">
              <a:buNone/>
            </a:pPr>
            <a:endParaRPr lang="en-GB" sz="2200"/>
          </a:p>
        </p:txBody>
      </p:sp>
      <p:pic>
        <p:nvPicPr>
          <p:cNvPr id="2054" name="Picture 6" descr="Mommy &amp; Baby">
            <a:extLst>
              <a:ext uri="{FF2B5EF4-FFF2-40B4-BE49-F238E27FC236}">
                <a16:creationId xmlns:a16="http://schemas.microsoft.com/office/drawing/2014/main" id="{08F52E79-CCA3-1180-E0DA-717F33E684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5352" b="1"/>
          <a:stretch>
            <a:fillRect/>
          </a:stretch>
        </p:blipFill>
        <p:spPr bwMode="auto">
          <a:xfrm>
            <a:off x="5027601" y="10"/>
            <a:ext cx="3044866" cy="3597029"/>
          </a:xfrm>
          <a:custGeom>
            <a:avLst/>
            <a:gdLst/>
            <a:ahLst/>
            <a:cxnLst/>
            <a:rect l="l" t="t" r="r" b="b"/>
            <a:pathLst>
              <a:path w="3044866" h="3597039">
                <a:moveTo>
                  <a:pt x="19840" y="0"/>
                </a:moveTo>
                <a:lnTo>
                  <a:pt x="3028263" y="0"/>
                </a:lnTo>
                <a:lnTo>
                  <a:pt x="3024697" y="140686"/>
                </a:lnTo>
                <a:cubicBezTo>
                  <a:pt x="3025259" y="312749"/>
                  <a:pt x="3037669" y="484544"/>
                  <a:pt x="3035552" y="655695"/>
                </a:cubicBezTo>
                <a:cubicBezTo>
                  <a:pt x="3034423" y="750938"/>
                  <a:pt x="3013255" y="845927"/>
                  <a:pt x="3017206" y="941424"/>
                </a:cubicBezTo>
                <a:cubicBezTo>
                  <a:pt x="3028778" y="1230836"/>
                  <a:pt x="3024968" y="1520375"/>
                  <a:pt x="3040069" y="1809660"/>
                </a:cubicBezTo>
                <a:cubicBezTo>
                  <a:pt x="3049835" y="1950657"/>
                  <a:pt x="3044683" y="2092164"/>
                  <a:pt x="3024686" y="2232285"/>
                </a:cubicBezTo>
                <a:cubicBezTo>
                  <a:pt x="3008033" y="2337306"/>
                  <a:pt x="3018335" y="2443217"/>
                  <a:pt x="3025391" y="2548746"/>
                </a:cubicBezTo>
                <a:cubicBezTo>
                  <a:pt x="3034000" y="2676499"/>
                  <a:pt x="3038657" y="2804125"/>
                  <a:pt x="3024544" y="2932131"/>
                </a:cubicBezTo>
                <a:cubicBezTo>
                  <a:pt x="3014384" y="3023183"/>
                  <a:pt x="3023839" y="3114743"/>
                  <a:pt x="3029484" y="3206050"/>
                </a:cubicBezTo>
                <a:cubicBezTo>
                  <a:pt x="3036822" y="3301343"/>
                  <a:pt x="3036822" y="3396994"/>
                  <a:pt x="3029484" y="3492287"/>
                </a:cubicBezTo>
                <a:lnTo>
                  <a:pt x="3026528" y="3584038"/>
                </a:lnTo>
                <a:lnTo>
                  <a:pt x="2536033" y="3578457"/>
                </a:lnTo>
                <a:cubicBezTo>
                  <a:pt x="2378057" y="3583558"/>
                  <a:pt x="2220080" y="3585390"/>
                  <a:pt x="2062105" y="3578457"/>
                </a:cubicBezTo>
                <a:cubicBezTo>
                  <a:pt x="1889685" y="3570479"/>
                  <a:pt x="1717648" y="3579504"/>
                  <a:pt x="1545736" y="3591536"/>
                </a:cubicBezTo>
                <a:cubicBezTo>
                  <a:pt x="1379525" y="3603177"/>
                  <a:pt x="1213695" y="3594544"/>
                  <a:pt x="1047737" y="3582381"/>
                </a:cubicBezTo>
                <a:cubicBezTo>
                  <a:pt x="872873" y="3569328"/>
                  <a:pt x="697288" y="3570585"/>
                  <a:pt x="522627" y="3586174"/>
                </a:cubicBezTo>
                <a:cubicBezTo>
                  <a:pt x="408103" y="3596376"/>
                  <a:pt x="293327" y="3581074"/>
                  <a:pt x="179310" y="3582119"/>
                </a:cubicBezTo>
                <a:lnTo>
                  <a:pt x="12768" y="3583434"/>
                </a:lnTo>
                <a:lnTo>
                  <a:pt x="14927" y="3541208"/>
                </a:lnTo>
                <a:cubicBezTo>
                  <a:pt x="24495" y="3440295"/>
                  <a:pt x="35084" y="3338234"/>
                  <a:pt x="15947" y="3236172"/>
                </a:cubicBezTo>
                <a:cubicBezTo>
                  <a:pt x="7719" y="3188816"/>
                  <a:pt x="7719" y="3140388"/>
                  <a:pt x="15947" y="3093031"/>
                </a:cubicBezTo>
                <a:cubicBezTo>
                  <a:pt x="25898" y="3029243"/>
                  <a:pt x="35339" y="2966092"/>
                  <a:pt x="22581" y="2901666"/>
                </a:cubicBezTo>
                <a:cubicBezTo>
                  <a:pt x="16968" y="2873599"/>
                  <a:pt x="12758" y="2845277"/>
                  <a:pt x="9823" y="2816955"/>
                </a:cubicBezTo>
                <a:cubicBezTo>
                  <a:pt x="3980" y="2744645"/>
                  <a:pt x="6072" y="2671926"/>
                  <a:pt x="16074" y="2600075"/>
                </a:cubicBezTo>
                <a:cubicBezTo>
                  <a:pt x="25643" y="2516640"/>
                  <a:pt x="10079" y="2432694"/>
                  <a:pt x="22836" y="2349514"/>
                </a:cubicBezTo>
                <a:cubicBezTo>
                  <a:pt x="31895" y="2282524"/>
                  <a:pt x="32239" y="2214640"/>
                  <a:pt x="23857" y="2147560"/>
                </a:cubicBezTo>
                <a:cubicBezTo>
                  <a:pt x="8778" y="2020749"/>
                  <a:pt x="9721" y="1892547"/>
                  <a:pt x="26663" y="1765978"/>
                </a:cubicBezTo>
                <a:cubicBezTo>
                  <a:pt x="37125" y="1692111"/>
                  <a:pt x="43121" y="1616076"/>
                  <a:pt x="24367" y="1543612"/>
                </a:cubicBezTo>
                <a:cubicBezTo>
                  <a:pt x="-19775" y="1373297"/>
                  <a:pt x="5996" y="1202727"/>
                  <a:pt x="24367" y="1033305"/>
                </a:cubicBezTo>
                <a:cubicBezTo>
                  <a:pt x="35530" y="942318"/>
                  <a:pt x="35786" y="850322"/>
                  <a:pt x="25133" y="759271"/>
                </a:cubicBezTo>
                <a:cubicBezTo>
                  <a:pt x="6226" y="624792"/>
                  <a:pt x="2577" y="488614"/>
                  <a:pt x="14289" y="353321"/>
                </a:cubicBezTo>
                <a:cubicBezTo>
                  <a:pt x="24877" y="242712"/>
                  <a:pt x="35339" y="131848"/>
                  <a:pt x="22581" y="20346"/>
                </a:cubicBezTo>
                <a:close/>
              </a:path>
            </a:pathLst>
          </a:cu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30584EF9-09A5-F791-1CDB-F468D9EC2468}"/>
              </a:ext>
            </a:extLst>
          </p:cNvPr>
          <p:cNvPicPr>
            <a:picLocks noChangeAspect="1"/>
          </p:cNvPicPr>
          <p:nvPr/>
        </p:nvPicPr>
        <p:blipFill>
          <a:blip r:embed="rId4"/>
          <a:srcRect l="20539" r="17359" b="-2"/>
          <a:stretch>
            <a:fillRect/>
          </a:stretch>
        </p:blipFill>
        <p:spPr>
          <a:xfrm>
            <a:off x="5021993" y="3792430"/>
            <a:ext cx="3045969" cy="3065570"/>
          </a:xfrm>
          <a:custGeom>
            <a:avLst/>
            <a:gdLst/>
            <a:ahLst/>
            <a:cxnLst/>
            <a:rect l="l" t="t" r="r" b="b"/>
            <a:pathLst>
              <a:path w="3045969" h="3065570">
                <a:moveTo>
                  <a:pt x="2750933" y="0"/>
                </a:moveTo>
                <a:lnTo>
                  <a:pt x="3043770" y="11038"/>
                </a:lnTo>
                <a:lnTo>
                  <a:pt x="3045607" y="37526"/>
                </a:lnTo>
                <a:cubicBezTo>
                  <a:pt x="3047625" y="113720"/>
                  <a:pt x="3040851" y="189914"/>
                  <a:pt x="3034394" y="266109"/>
                </a:cubicBezTo>
                <a:cubicBezTo>
                  <a:pt x="3019012" y="444912"/>
                  <a:pt x="3025927" y="623588"/>
                  <a:pt x="3037217" y="802010"/>
                </a:cubicBezTo>
                <a:cubicBezTo>
                  <a:pt x="3044443" y="924849"/>
                  <a:pt x="3040477" y="1048016"/>
                  <a:pt x="3025363" y="1170283"/>
                </a:cubicBezTo>
                <a:cubicBezTo>
                  <a:pt x="3020000" y="1218920"/>
                  <a:pt x="3020987" y="1267685"/>
                  <a:pt x="3020000" y="1316450"/>
                </a:cubicBezTo>
                <a:cubicBezTo>
                  <a:pt x="3019717" y="1325847"/>
                  <a:pt x="3026069" y="1336767"/>
                  <a:pt x="3014637" y="1344641"/>
                </a:cubicBezTo>
                <a:lnTo>
                  <a:pt x="3014637" y="1357340"/>
                </a:lnTo>
                <a:cubicBezTo>
                  <a:pt x="3027198" y="1364325"/>
                  <a:pt x="3020706" y="1375754"/>
                  <a:pt x="3021693" y="1384898"/>
                </a:cubicBezTo>
                <a:cubicBezTo>
                  <a:pt x="3038360" y="1560005"/>
                  <a:pt x="3040872" y="1735963"/>
                  <a:pt x="3029173" y="1911401"/>
                </a:cubicBezTo>
                <a:cubicBezTo>
                  <a:pt x="3020564" y="2072933"/>
                  <a:pt x="3029455" y="2234211"/>
                  <a:pt x="3039899" y="2395617"/>
                </a:cubicBezTo>
                <a:cubicBezTo>
                  <a:pt x="3052317" y="2587500"/>
                  <a:pt x="3032560" y="2779256"/>
                  <a:pt x="3029596" y="2971138"/>
                </a:cubicBezTo>
                <a:cubicBezTo>
                  <a:pt x="3029314" y="2988346"/>
                  <a:pt x="3030372" y="3005585"/>
                  <a:pt x="3031678" y="3022824"/>
                </a:cubicBezTo>
                <a:lnTo>
                  <a:pt x="3034625" y="3065570"/>
                </a:lnTo>
                <a:lnTo>
                  <a:pt x="24938" y="3065570"/>
                </a:lnTo>
                <a:lnTo>
                  <a:pt x="25911" y="3001918"/>
                </a:lnTo>
                <a:cubicBezTo>
                  <a:pt x="28191" y="2973959"/>
                  <a:pt x="32318" y="2946151"/>
                  <a:pt x="38276" y="2918677"/>
                </a:cubicBezTo>
                <a:cubicBezTo>
                  <a:pt x="68779" y="2777462"/>
                  <a:pt x="65552" y="2631030"/>
                  <a:pt x="28835" y="2491295"/>
                </a:cubicBezTo>
                <a:cubicBezTo>
                  <a:pt x="-4463" y="2359636"/>
                  <a:pt x="-11352" y="2227594"/>
                  <a:pt x="21053" y="2094786"/>
                </a:cubicBezTo>
                <a:cubicBezTo>
                  <a:pt x="51646" y="1971356"/>
                  <a:pt x="50153" y="1842146"/>
                  <a:pt x="16716" y="1719456"/>
                </a:cubicBezTo>
                <a:cubicBezTo>
                  <a:pt x="9316" y="1687689"/>
                  <a:pt x="4787" y="1655323"/>
                  <a:pt x="3192" y="1622752"/>
                </a:cubicBezTo>
                <a:cubicBezTo>
                  <a:pt x="-6887" y="1503851"/>
                  <a:pt x="10081" y="1386608"/>
                  <a:pt x="24242" y="1269110"/>
                </a:cubicBezTo>
                <a:cubicBezTo>
                  <a:pt x="33683" y="1194222"/>
                  <a:pt x="48099" y="1118569"/>
                  <a:pt x="24242" y="1044447"/>
                </a:cubicBezTo>
                <a:cubicBezTo>
                  <a:pt x="7899" y="992791"/>
                  <a:pt x="4264" y="937959"/>
                  <a:pt x="13654" y="884594"/>
                </a:cubicBezTo>
                <a:cubicBezTo>
                  <a:pt x="29486" y="789881"/>
                  <a:pt x="32790" y="693497"/>
                  <a:pt x="23477" y="597929"/>
                </a:cubicBezTo>
                <a:cubicBezTo>
                  <a:pt x="17328" y="534919"/>
                  <a:pt x="18272" y="471411"/>
                  <a:pt x="26284" y="408605"/>
                </a:cubicBezTo>
                <a:cubicBezTo>
                  <a:pt x="36872" y="324149"/>
                  <a:pt x="53330" y="238162"/>
                  <a:pt x="33300" y="153452"/>
                </a:cubicBezTo>
                <a:cubicBezTo>
                  <a:pt x="25327" y="119804"/>
                  <a:pt x="19745" y="86163"/>
                  <a:pt x="16058" y="52511"/>
                </a:cubicBezTo>
                <a:lnTo>
                  <a:pt x="13611" y="10473"/>
                </a:lnTo>
                <a:lnTo>
                  <a:pt x="222689" y="5194"/>
                </a:lnTo>
                <a:cubicBezTo>
                  <a:pt x="477949" y="4054"/>
                  <a:pt x="733156" y="16119"/>
                  <a:pt x="988364" y="17002"/>
                </a:cubicBezTo>
                <a:cubicBezTo>
                  <a:pt x="1097946" y="17394"/>
                  <a:pt x="1207148" y="12424"/>
                  <a:pt x="1316477" y="7977"/>
                </a:cubicBezTo>
                <a:cubicBezTo>
                  <a:pt x="1457478" y="2353"/>
                  <a:pt x="1598225" y="13470"/>
                  <a:pt x="1738973" y="11247"/>
                </a:cubicBezTo>
                <a:cubicBezTo>
                  <a:pt x="1972073" y="7585"/>
                  <a:pt x="2205047" y="18310"/>
                  <a:pt x="2438148" y="11247"/>
                </a:cubicBezTo>
                <a:cubicBezTo>
                  <a:pt x="2542410" y="7977"/>
                  <a:pt x="2646671" y="3007"/>
                  <a:pt x="2750933" y="0"/>
                </a:cubicBezTo>
                <a:close/>
              </a:path>
            </a:pathLst>
          </a:custGeom>
        </p:spPr>
      </p:pic>
      <p:pic>
        <p:nvPicPr>
          <p:cNvPr id="8" name="Picture 7">
            <a:extLst>
              <a:ext uri="{FF2B5EF4-FFF2-40B4-BE49-F238E27FC236}">
                <a16:creationId xmlns:a16="http://schemas.microsoft.com/office/drawing/2014/main" id="{D60B6CE6-4BEA-0F9B-C689-DF370861E975}"/>
              </a:ext>
            </a:extLst>
          </p:cNvPr>
          <p:cNvPicPr>
            <a:picLocks noChangeAspect="1"/>
          </p:cNvPicPr>
          <p:nvPr/>
        </p:nvPicPr>
        <p:blipFill>
          <a:blip r:embed="rId5"/>
          <a:srcRect l="5198" r="3" b="3"/>
          <a:stretch>
            <a:fillRect/>
          </a:stretch>
        </p:blipFill>
        <p:spPr>
          <a:xfrm>
            <a:off x="8263902" y="10"/>
            <a:ext cx="3928092" cy="4143496"/>
          </a:xfrm>
          <a:custGeom>
            <a:avLst/>
            <a:gdLst/>
            <a:ahLst/>
            <a:cxnLst/>
            <a:rect l="l" t="t" r="r" b="b"/>
            <a:pathLst>
              <a:path w="3928092" h="4143506">
                <a:moveTo>
                  <a:pt x="23605" y="0"/>
                </a:moveTo>
                <a:lnTo>
                  <a:pt x="3928092" y="0"/>
                </a:lnTo>
                <a:lnTo>
                  <a:pt x="3928092" y="4125656"/>
                </a:lnTo>
                <a:lnTo>
                  <a:pt x="3780617" y="4131078"/>
                </a:lnTo>
                <a:cubicBezTo>
                  <a:pt x="3614346" y="4131561"/>
                  <a:pt x="3448073" y="4118803"/>
                  <a:pt x="3281801" y="4125634"/>
                </a:cubicBezTo>
                <a:cubicBezTo>
                  <a:pt x="3062120" y="4134609"/>
                  <a:pt x="2842441" y="4144923"/>
                  <a:pt x="2622887" y="4130456"/>
                </a:cubicBezTo>
                <a:cubicBezTo>
                  <a:pt x="2472401" y="4120545"/>
                  <a:pt x="2321159" y="4107551"/>
                  <a:pt x="2169916" y="4111570"/>
                </a:cubicBezTo>
                <a:cubicBezTo>
                  <a:pt x="2014640" y="4115856"/>
                  <a:pt x="1859994" y="4129920"/>
                  <a:pt x="1705097" y="4140234"/>
                </a:cubicBezTo>
                <a:cubicBezTo>
                  <a:pt x="1591463" y="4147694"/>
                  <a:pt x="1477389" y="4142391"/>
                  <a:pt x="1364801" y="4124429"/>
                </a:cubicBezTo>
                <a:cubicBezTo>
                  <a:pt x="1284516" y="4111703"/>
                  <a:pt x="1203727" y="4117195"/>
                  <a:pt x="1123316" y="4121750"/>
                </a:cubicBezTo>
                <a:cubicBezTo>
                  <a:pt x="978124" y="4130323"/>
                  <a:pt x="833434" y="4143717"/>
                  <a:pt x="688243" y="4130323"/>
                </a:cubicBezTo>
                <a:cubicBezTo>
                  <a:pt x="558551" y="4118266"/>
                  <a:pt x="427601" y="4108489"/>
                  <a:pt x="298918" y="4118266"/>
                </a:cubicBezTo>
                <a:cubicBezTo>
                  <a:pt x="234577" y="4123155"/>
                  <a:pt x="170204" y="4128045"/>
                  <a:pt x="105785" y="4130037"/>
                </a:cubicBezTo>
                <a:lnTo>
                  <a:pt x="15503" y="4130462"/>
                </a:lnTo>
                <a:lnTo>
                  <a:pt x="14458" y="4122289"/>
                </a:lnTo>
                <a:cubicBezTo>
                  <a:pt x="3338" y="4042653"/>
                  <a:pt x="-1375" y="3962394"/>
                  <a:pt x="346" y="3882149"/>
                </a:cubicBezTo>
                <a:cubicBezTo>
                  <a:pt x="205" y="3686075"/>
                  <a:pt x="9942" y="3490383"/>
                  <a:pt x="27583" y="3294816"/>
                </a:cubicBezTo>
                <a:cubicBezTo>
                  <a:pt x="31859" y="3222826"/>
                  <a:pt x="29926" y="3150656"/>
                  <a:pt x="21797" y="3078932"/>
                </a:cubicBezTo>
                <a:cubicBezTo>
                  <a:pt x="13668" y="2997950"/>
                  <a:pt x="16505" y="2916372"/>
                  <a:pt x="30264" y="2835999"/>
                </a:cubicBezTo>
                <a:cubicBezTo>
                  <a:pt x="47622" y="2740756"/>
                  <a:pt x="39860" y="2645513"/>
                  <a:pt x="33510" y="2550270"/>
                </a:cubicBezTo>
                <a:cubicBezTo>
                  <a:pt x="16152" y="2288796"/>
                  <a:pt x="-5017" y="2027322"/>
                  <a:pt x="9096" y="1764959"/>
                </a:cubicBezTo>
                <a:cubicBezTo>
                  <a:pt x="12060" y="1708956"/>
                  <a:pt x="25042" y="1654350"/>
                  <a:pt x="30406" y="1598729"/>
                </a:cubicBezTo>
                <a:cubicBezTo>
                  <a:pt x="46071" y="1437069"/>
                  <a:pt x="27723" y="1276045"/>
                  <a:pt x="20244" y="1114767"/>
                </a:cubicBezTo>
                <a:cubicBezTo>
                  <a:pt x="9491" y="936281"/>
                  <a:pt x="11664" y="757351"/>
                  <a:pt x="26736" y="579120"/>
                </a:cubicBezTo>
                <a:cubicBezTo>
                  <a:pt x="36191" y="482353"/>
                  <a:pt x="39402" y="385459"/>
                  <a:pt x="38237" y="288533"/>
                </a:cubicBezTo>
                <a:close/>
              </a:path>
            </a:pathLst>
          </a:custGeom>
        </p:spPr>
      </p:pic>
      <p:pic>
        <p:nvPicPr>
          <p:cNvPr id="2056" name="Picture 8" descr="Sexist' snap slammed for showing girl in fancy dress as nurse and boy as  doctor | The Irish Sun">
            <a:extLst>
              <a:ext uri="{FF2B5EF4-FFF2-40B4-BE49-F238E27FC236}">
                <a16:creationId xmlns:a16="http://schemas.microsoft.com/office/drawing/2014/main" id="{B7A6F34F-9C42-BD61-946F-024F95D96C3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t="2735" r="-4" b="-4"/>
          <a:stretch>
            <a:fillRect/>
          </a:stretch>
        </p:blipFill>
        <p:spPr bwMode="auto">
          <a:xfrm>
            <a:off x="8281031" y="4328340"/>
            <a:ext cx="3910971" cy="2529660"/>
          </a:xfrm>
          <a:custGeom>
            <a:avLst/>
            <a:gdLst/>
            <a:ahLst/>
            <a:cxnLst/>
            <a:rect l="l" t="t" r="r" b="b"/>
            <a:pathLst>
              <a:path w="3910971" h="2529660">
                <a:moveTo>
                  <a:pt x="842684" y="662"/>
                </a:moveTo>
                <a:cubicBezTo>
                  <a:pt x="941895" y="-744"/>
                  <a:pt x="1041116" y="93"/>
                  <a:pt x="1140350" y="3173"/>
                </a:cubicBezTo>
                <a:cubicBezTo>
                  <a:pt x="1210804" y="5316"/>
                  <a:pt x="1279746" y="24605"/>
                  <a:pt x="1350451" y="29025"/>
                </a:cubicBezTo>
                <a:cubicBezTo>
                  <a:pt x="1535093" y="40276"/>
                  <a:pt x="1719483" y="30901"/>
                  <a:pt x="1903495" y="18310"/>
                </a:cubicBezTo>
                <a:cubicBezTo>
                  <a:pt x="2151898" y="628"/>
                  <a:pt x="2401172" y="2101"/>
                  <a:pt x="2649374" y="22730"/>
                </a:cubicBezTo>
                <a:cubicBezTo>
                  <a:pt x="2869445" y="43947"/>
                  <a:pt x="3091027" y="39942"/>
                  <a:pt x="3310304" y="10808"/>
                </a:cubicBezTo>
                <a:cubicBezTo>
                  <a:pt x="3434575" y="-7007"/>
                  <a:pt x="3559980" y="9067"/>
                  <a:pt x="3684881" y="10808"/>
                </a:cubicBezTo>
                <a:cubicBezTo>
                  <a:pt x="3752435" y="11746"/>
                  <a:pt x="3819992" y="12684"/>
                  <a:pt x="3887420" y="15630"/>
                </a:cubicBezTo>
                <a:lnTo>
                  <a:pt x="3910971" y="11103"/>
                </a:lnTo>
                <a:lnTo>
                  <a:pt x="3910971" y="2529660"/>
                </a:lnTo>
                <a:lnTo>
                  <a:pt x="6242" y="2529660"/>
                </a:lnTo>
                <a:lnTo>
                  <a:pt x="25280" y="2158134"/>
                </a:lnTo>
                <a:cubicBezTo>
                  <a:pt x="28243" y="1914439"/>
                  <a:pt x="36288" y="1670236"/>
                  <a:pt x="11167" y="1427303"/>
                </a:cubicBezTo>
                <a:cubicBezTo>
                  <a:pt x="-5908" y="1262723"/>
                  <a:pt x="865" y="1098905"/>
                  <a:pt x="3970" y="934453"/>
                </a:cubicBezTo>
                <a:cubicBezTo>
                  <a:pt x="7498" y="749680"/>
                  <a:pt x="5805" y="564783"/>
                  <a:pt x="5805" y="380010"/>
                </a:cubicBezTo>
                <a:cubicBezTo>
                  <a:pt x="5522" y="299625"/>
                  <a:pt x="10321" y="219748"/>
                  <a:pt x="18506" y="139744"/>
                </a:cubicBezTo>
                <a:lnTo>
                  <a:pt x="19072" y="23791"/>
                </a:lnTo>
                <a:lnTo>
                  <a:pt x="67093" y="27133"/>
                </a:lnTo>
                <a:cubicBezTo>
                  <a:pt x="226530" y="32207"/>
                  <a:pt x="385807" y="21156"/>
                  <a:pt x="545085" y="11612"/>
                </a:cubicBezTo>
                <a:cubicBezTo>
                  <a:pt x="644275" y="5719"/>
                  <a:pt x="743474" y="2069"/>
                  <a:pt x="842684" y="662"/>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5032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1" name="Rectangle 3080">
            <a:extLst>
              <a:ext uri="{FF2B5EF4-FFF2-40B4-BE49-F238E27FC236}">
                <a16:creationId xmlns:a16="http://schemas.microsoft.com/office/drawing/2014/main" id="{F4F2FC05-7D27-410F-BDA9-ADF4831368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083" name="Rectangle 3082">
            <a:extLst>
              <a:ext uri="{FF2B5EF4-FFF2-40B4-BE49-F238E27FC236}">
                <a16:creationId xmlns:a16="http://schemas.microsoft.com/office/drawing/2014/main" id="{9080D120-BD54-46E1-BA37-82F5E8089E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3" y="633619"/>
            <a:ext cx="5457817" cy="5495925"/>
          </a:xfrm>
          <a:prstGeom prst="rect">
            <a:avLst/>
          </a:prstGeom>
          <a:ln w="9525">
            <a:solidFill>
              <a:srgbClr val="DEDEDE"/>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8459B37-73D6-B161-3756-87D7276856A0}"/>
              </a:ext>
            </a:extLst>
          </p:cNvPr>
          <p:cNvSpPr>
            <a:spLocks noGrp="1"/>
          </p:cNvSpPr>
          <p:nvPr>
            <p:ph type="title"/>
          </p:nvPr>
        </p:nvSpPr>
        <p:spPr>
          <a:xfrm>
            <a:off x="838198" y="978408"/>
            <a:ext cx="4607052" cy="1106424"/>
          </a:xfrm>
        </p:spPr>
        <p:txBody>
          <a:bodyPr>
            <a:normAutofit/>
          </a:bodyPr>
          <a:lstStyle/>
          <a:p>
            <a:r>
              <a:rPr lang="en-GB" sz="4000"/>
              <a:t>Racial stereotypes</a:t>
            </a:r>
          </a:p>
        </p:txBody>
      </p:sp>
      <p:sp>
        <p:nvSpPr>
          <p:cNvPr id="3085" name="Rectangle 3084">
            <a:extLst>
              <a:ext uri="{FF2B5EF4-FFF2-40B4-BE49-F238E27FC236}">
                <a16:creationId xmlns:a16="http://schemas.microsoft.com/office/drawing/2014/main" id="{81D83946-74FA-498A-AC80-9926F041B5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5" y="1181536"/>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87" name="Rectangle 3086">
            <a:extLst>
              <a:ext uri="{FF2B5EF4-FFF2-40B4-BE49-F238E27FC236}">
                <a16:creationId xmlns:a16="http://schemas.microsoft.com/office/drawing/2014/main" id="{5060D983-8B52-443A-8183-2A1DE0561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6" y="2185416"/>
            <a:ext cx="4446484"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54EBB0C-FAF9-F820-CCAF-71DF522DCDCF}"/>
              </a:ext>
            </a:extLst>
          </p:cNvPr>
          <p:cNvSpPr>
            <a:spLocks noGrp="1"/>
          </p:cNvSpPr>
          <p:nvPr>
            <p:ph idx="1"/>
          </p:nvPr>
        </p:nvSpPr>
        <p:spPr>
          <a:xfrm>
            <a:off x="841246" y="2368296"/>
            <a:ext cx="4607052" cy="3502152"/>
          </a:xfrm>
        </p:spPr>
        <p:txBody>
          <a:bodyPr>
            <a:normAutofit/>
          </a:bodyPr>
          <a:lstStyle/>
          <a:p>
            <a:r>
              <a:rPr lang="en-GB" sz="3600"/>
              <a:t>All Asians are smart</a:t>
            </a:r>
          </a:p>
          <a:p>
            <a:r>
              <a:rPr lang="en-GB" sz="3600"/>
              <a:t>Latino/Spanish people are cleaners or janitors </a:t>
            </a:r>
          </a:p>
        </p:txBody>
      </p:sp>
      <p:pic>
        <p:nvPicPr>
          <p:cNvPr id="3074" name="Picture 2" descr="Maid in Manhattan | BAMPFA">
            <a:extLst>
              <a:ext uri="{FF2B5EF4-FFF2-40B4-BE49-F238E27FC236}">
                <a16:creationId xmlns:a16="http://schemas.microsoft.com/office/drawing/2014/main" id="{1106A4A8-7543-F0A3-6A11-A4E491DA7C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3" b="5194"/>
          <a:stretch>
            <a:fillRect/>
          </a:stretch>
        </p:blipFill>
        <p:spPr bwMode="auto">
          <a:xfrm>
            <a:off x="6324599" y="10"/>
            <a:ext cx="5457817" cy="333754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sians are good at math? Why dressing up racism as a compliment just  doesn't add up">
            <a:extLst>
              <a:ext uri="{FF2B5EF4-FFF2-40B4-BE49-F238E27FC236}">
                <a16:creationId xmlns:a16="http://schemas.microsoft.com/office/drawing/2014/main" id="{9622EAFD-9531-F227-9252-009CF10A32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1127" r="3" b="1034"/>
          <a:stretch>
            <a:fillRect/>
          </a:stretch>
        </p:blipFill>
        <p:spPr bwMode="auto">
          <a:xfrm>
            <a:off x="6324590" y="3520439"/>
            <a:ext cx="5457817" cy="3337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6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707D7-CA11-8739-5CB3-2770E845D125}"/>
              </a:ext>
            </a:extLst>
          </p:cNvPr>
          <p:cNvSpPr>
            <a:spLocks noGrp="1"/>
          </p:cNvSpPr>
          <p:nvPr>
            <p:ph type="title"/>
          </p:nvPr>
        </p:nvSpPr>
        <p:spPr/>
        <p:txBody>
          <a:bodyPr/>
          <a:lstStyle/>
          <a:p>
            <a:r>
              <a:rPr lang="en-GB" dirty="0"/>
              <a:t>Class Task</a:t>
            </a:r>
          </a:p>
        </p:txBody>
      </p:sp>
      <p:sp>
        <p:nvSpPr>
          <p:cNvPr id="3" name="Content Placeholder 2">
            <a:extLst>
              <a:ext uri="{FF2B5EF4-FFF2-40B4-BE49-F238E27FC236}">
                <a16:creationId xmlns:a16="http://schemas.microsoft.com/office/drawing/2014/main" id="{437D0113-BCD6-4C6D-5A38-10A0FD15FFB3}"/>
              </a:ext>
            </a:extLst>
          </p:cNvPr>
          <p:cNvSpPr>
            <a:spLocks noGrp="1"/>
          </p:cNvSpPr>
          <p:nvPr>
            <p:ph idx="1"/>
          </p:nvPr>
        </p:nvSpPr>
        <p:spPr/>
        <p:txBody>
          <a:bodyPr/>
          <a:lstStyle/>
          <a:p>
            <a:r>
              <a:rPr lang="en-GB" dirty="0"/>
              <a:t>In groups discuss the impact stereotyping can have on individuals.</a:t>
            </a:r>
          </a:p>
        </p:txBody>
      </p:sp>
    </p:spTree>
    <p:extLst>
      <p:ext uri="{BB962C8B-B14F-4D97-AF65-F5344CB8AC3E}">
        <p14:creationId xmlns:p14="http://schemas.microsoft.com/office/powerpoint/2010/main" val="3905269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7" name="Group 6">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4D1E6DE9-9DD7-B33D-42DE-B6843379A225}"/>
              </a:ext>
            </a:extLst>
          </p:cNvPr>
          <p:cNvSpPr>
            <a:spLocks noGrp="1"/>
          </p:cNvSpPr>
          <p:nvPr>
            <p:ph type="title"/>
          </p:nvPr>
        </p:nvSpPr>
        <p:spPr>
          <a:xfrm>
            <a:off x="640080" y="1243013"/>
            <a:ext cx="3855720" cy="4371974"/>
          </a:xfrm>
        </p:spPr>
        <p:txBody>
          <a:bodyPr>
            <a:normAutofit/>
          </a:bodyPr>
          <a:lstStyle/>
          <a:p>
            <a:r>
              <a:rPr lang="en-GB" sz="3600">
                <a:solidFill>
                  <a:schemeClr val="tx2"/>
                </a:solidFill>
              </a:rPr>
              <a:t>What are the negatives of stereotypes or assumptions?</a:t>
            </a:r>
          </a:p>
        </p:txBody>
      </p:sp>
      <p:sp>
        <p:nvSpPr>
          <p:cNvPr id="3" name="Content Placeholder 2">
            <a:extLst>
              <a:ext uri="{FF2B5EF4-FFF2-40B4-BE49-F238E27FC236}">
                <a16:creationId xmlns:a16="http://schemas.microsoft.com/office/drawing/2014/main" id="{DC364FEE-9690-8B6F-9D7B-2AA082C5550E}"/>
              </a:ext>
            </a:extLst>
          </p:cNvPr>
          <p:cNvSpPr>
            <a:spLocks noGrp="1"/>
          </p:cNvSpPr>
          <p:nvPr>
            <p:ph idx="1"/>
          </p:nvPr>
        </p:nvSpPr>
        <p:spPr>
          <a:xfrm>
            <a:off x="5135575" y="109501"/>
            <a:ext cx="6896004" cy="6638998"/>
          </a:xfrm>
        </p:spPr>
        <p:txBody>
          <a:bodyPr anchor="ctr">
            <a:noAutofit/>
          </a:bodyPr>
          <a:lstStyle/>
          <a:p>
            <a:r>
              <a:rPr lang="en-GB" sz="2400">
                <a:solidFill>
                  <a:schemeClr val="tx2"/>
                </a:solidFill>
              </a:rPr>
              <a:t>Stereotypes assume that a whole group is the same and doesn't factor for individuality </a:t>
            </a:r>
          </a:p>
          <a:p>
            <a:r>
              <a:rPr lang="en-GB" sz="2400">
                <a:solidFill>
                  <a:schemeClr val="tx2"/>
                </a:solidFill>
              </a:rPr>
              <a:t>Can limit a person’s world </a:t>
            </a:r>
          </a:p>
          <a:p>
            <a:r>
              <a:rPr lang="en-GB" sz="2400">
                <a:solidFill>
                  <a:schemeClr val="tx2"/>
                </a:solidFill>
              </a:rPr>
              <a:t>Create prejudice </a:t>
            </a:r>
          </a:p>
          <a:p>
            <a:r>
              <a:rPr lang="en-GB" sz="2400">
                <a:solidFill>
                  <a:schemeClr val="tx2"/>
                </a:solidFill>
              </a:rPr>
              <a:t>Divides people- fosters an ‘Us and them’ mentality e.g. in schools</a:t>
            </a:r>
          </a:p>
          <a:p>
            <a:pPr lvl="1">
              <a:buFontTx/>
              <a:buChar char="-"/>
            </a:pPr>
            <a:r>
              <a:rPr lang="en-GB">
                <a:solidFill>
                  <a:schemeClr val="tx2"/>
                </a:solidFill>
              </a:rPr>
              <a:t>Bullying</a:t>
            </a:r>
          </a:p>
          <a:p>
            <a:pPr lvl="1">
              <a:buFontTx/>
              <a:buChar char="-"/>
            </a:pPr>
            <a:r>
              <a:rPr lang="en-GB">
                <a:solidFill>
                  <a:schemeClr val="tx2"/>
                </a:solidFill>
              </a:rPr>
              <a:t>Harassment </a:t>
            </a:r>
          </a:p>
          <a:p>
            <a:pPr lvl="1">
              <a:buFontTx/>
              <a:buChar char="-"/>
            </a:pPr>
            <a:r>
              <a:rPr lang="en-GB">
                <a:solidFill>
                  <a:schemeClr val="tx2"/>
                </a:solidFill>
              </a:rPr>
              <a:t>Depression</a:t>
            </a:r>
          </a:p>
          <a:p>
            <a:pPr lvl="1">
              <a:buFontTx/>
              <a:buChar char="-"/>
            </a:pPr>
            <a:r>
              <a:rPr lang="en-GB">
                <a:solidFill>
                  <a:schemeClr val="tx2"/>
                </a:solidFill>
              </a:rPr>
              <a:t>Anxiety</a:t>
            </a:r>
          </a:p>
          <a:p>
            <a:r>
              <a:rPr lang="en-GB" sz="2400">
                <a:solidFill>
                  <a:schemeClr val="tx2"/>
                </a:solidFill>
              </a:rPr>
              <a:t>Can create a threat for people </a:t>
            </a:r>
          </a:p>
          <a:p>
            <a:pPr marL="0" indent="0">
              <a:buNone/>
            </a:pPr>
            <a:r>
              <a:rPr lang="en-GB" sz="2400">
                <a:solidFill>
                  <a:schemeClr val="tx2"/>
                </a:solidFill>
              </a:rPr>
              <a:t>E.g. Muslims, Jews, Christians, Trans people</a:t>
            </a:r>
          </a:p>
          <a:p>
            <a:r>
              <a:rPr lang="en-GB" sz="2400">
                <a:solidFill>
                  <a:schemeClr val="tx2"/>
                </a:solidFill>
              </a:rPr>
              <a:t>It creates an excuse for people e.g. I can’t do it because I am a woman, child, too old, too young. </a:t>
            </a:r>
          </a:p>
        </p:txBody>
      </p:sp>
    </p:spTree>
    <p:extLst>
      <p:ext uri="{BB962C8B-B14F-4D97-AF65-F5344CB8AC3E}">
        <p14:creationId xmlns:p14="http://schemas.microsoft.com/office/powerpoint/2010/main" val="650282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7" name="Rectangle 4106">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BD46BE-ACD5-49D8-A8E0-6EC58E3933E5}"/>
              </a:ext>
            </a:extLst>
          </p:cNvPr>
          <p:cNvSpPr>
            <a:spLocks noGrp="1"/>
          </p:cNvSpPr>
          <p:nvPr>
            <p:ph type="title"/>
          </p:nvPr>
        </p:nvSpPr>
        <p:spPr>
          <a:xfrm>
            <a:off x="838201" y="365126"/>
            <a:ext cx="5251316" cy="998454"/>
          </a:xfrm>
        </p:spPr>
        <p:txBody>
          <a:bodyPr>
            <a:normAutofit/>
          </a:bodyPr>
          <a:lstStyle/>
          <a:p>
            <a:r>
              <a:rPr lang="en-GB"/>
              <a:t>Unconscious bias</a:t>
            </a:r>
          </a:p>
        </p:txBody>
      </p:sp>
      <p:sp>
        <p:nvSpPr>
          <p:cNvPr id="5" name="Content Placeholder 4">
            <a:extLst>
              <a:ext uri="{FF2B5EF4-FFF2-40B4-BE49-F238E27FC236}">
                <a16:creationId xmlns:a16="http://schemas.microsoft.com/office/drawing/2014/main" id="{3E8A5765-42DD-4B91-AC18-F824F161AAD3}"/>
              </a:ext>
            </a:extLst>
          </p:cNvPr>
          <p:cNvSpPr>
            <a:spLocks noGrp="1"/>
          </p:cNvSpPr>
          <p:nvPr>
            <p:ph idx="1"/>
          </p:nvPr>
        </p:nvSpPr>
        <p:spPr>
          <a:xfrm>
            <a:off x="11654" y="1711511"/>
            <a:ext cx="6626867" cy="4465452"/>
          </a:xfrm>
        </p:spPr>
        <p:txBody>
          <a:bodyPr>
            <a:noAutofit/>
          </a:bodyPr>
          <a:lstStyle/>
          <a:p>
            <a:r>
              <a:rPr lang="en-GB"/>
              <a:t>Unconscious bias is when a person unintentionally/involuntarily makes judgements or holds a belief system about others, based on previous experiences, assumptions or interpretations</a:t>
            </a:r>
          </a:p>
          <a:p>
            <a:endParaRPr lang="en-GB"/>
          </a:p>
          <a:p>
            <a:r>
              <a:rPr lang="en-GB"/>
              <a:t>The term refers to attitudes and beliefs we hold towards social groups that occur outside of our conscious awareness yet influence our responses</a:t>
            </a:r>
          </a:p>
        </p:txBody>
      </p:sp>
      <p:pic>
        <p:nvPicPr>
          <p:cNvPr id="4098" name="Picture 2" descr="All You Want Is to Be Believed': The Impacts of Unconscious Bias in Health  Care - KFF Health News">
            <a:extLst>
              <a:ext uri="{FF2B5EF4-FFF2-40B4-BE49-F238E27FC236}">
                <a16:creationId xmlns:a16="http://schemas.microsoft.com/office/drawing/2014/main" id="{0736D725-EDF4-5296-F7E1-3C292131BC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1001" r="20961" b="-1"/>
          <a:stretch>
            <a:fillRect/>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7466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25A65-1607-67AC-6EC7-823A9E959A2C}"/>
              </a:ext>
            </a:extLst>
          </p:cNvPr>
          <p:cNvSpPr>
            <a:spLocks noGrp="1"/>
          </p:cNvSpPr>
          <p:nvPr>
            <p:ph type="title"/>
          </p:nvPr>
        </p:nvSpPr>
        <p:spPr>
          <a:xfrm>
            <a:off x="838200" y="365126"/>
            <a:ext cx="10515600" cy="962230"/>
          </a:xfrm>
        </p:spPr>
        <p:txBody>
          <a:bodyPr/>
          <a:lstStyle/>
          <a:p>
            <a:pPr algn="ctr"/>
            <a:r>
              <a:rPr lang="en-GB"/>
              <a:t>Different types of bias</a:t>
            </a:r>
          </a:p>
        </p:txBody>
      </p:sp>
      <p:sp>
        <p:nvSpPr>
          <p:cNvPr id="3" name="Content Placeholder 2">
            <a:extLst>
              <a:ext uri="{FF2B5EF4-FFF2-40B4-BE49-F238E27FC236}">
                <a16:creationId xmlns:a16="http://schemas.microsoft.com/office/drawing/2014/main" id="{E7393162-AC7C-9CE1-BAC1-69EB9A0E4524}"/>
              </a:ext>
            </a:extLst>
          </p:cNvPr>
          <p:cNvSpPr>
            <a:spLocks noGrp="1"/>
          </p:cNvSpPr>
          <p:nvPr>
            <p:ph idx="1"/>
          </p:nvPr>
        </p:nvSpPr>
        <p:spPr>
          <a:xfrm>
            <a:off x="427703" y="1460090"/>
            <a:ext cx="11253019" cy="5032785"/>
          </a:xfrm>
        </p:spPr>
        <p:txBody>
          <a:bodyPr>
            <a:normAutofit fontScale="92500"/>
          </a:bodyPr>
          <a:lstStyle/>
          <a:p>
            <a:r>
              <a:rPr lang="en-GB"/>
              <a:t>Halo/horns bias- </a:t>
            </a:r>
            <a:r>
              <a:rPr lang="en-GB" b="0" i="0">
                <a:effectLst/>
              </a:rPr>
              <a:t>where we allow a single trait, action, event or behaviour, halo (good) or horns (bad), to overshadow all others that follow. </a:t>
            </a:r>
            <a:endParaRPr lang="en-GB"/>
          </a:p>
          <a:p>
            <a:endParaRPr lang="en-GB"/>
          </a:p>
          <a:p>
            <a:r>
              <a:rPr lang="en-GB"/>
              <a:t>Beauty bias- When a person judges another based on how attractive they are</a:t>
            </a:r>
          </a:p>
          <a:p>
            <a:endParaRPr lang="en-GB"/>
          </a:p>
          <a:p>
            <a:r>
              <a:rPr lang="en-GB"/>
              <a:t>Affinity bias- The tendency to favour individuals who are similar to ourselves, whether through shared background, experiences, or interests.</a:t>
            </a:r>
          </a:p>
          <a:p>
            <a:endParaRPr lang="en-GB"/>
          </a:p>
          <a:p>
            <a:r>
              <a:rPr lang="en-GB"/>
              <a:t>Confirmation bias- </a:t>
            </a:r>
            <a:r>
              <a:rPr lang="en-GB" b="0" i="0">
                <a:effectLst/>
              </a:rPr>
              <a:t>The inclination to seek out and interpret information in a way that confirms one's existing beliefs or ideas, while disregarding contradictory evidence</a:t>
            </a:r>
            <a:endParaRPr lang="en-GB"/>
          </a:p>
        </p:txBody>
      </p:sp>
    </p:spTree>
    <p:extLst>
      <p:ext uri="{BB962C8B-B14F-4D97-AF65-F5344CB8AC3E}">
        <p14:creationId xmlns:p14="http://schemas.microsoft.com/office/powerpoint/2010/main" val="2474451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Freeform: Shape 8">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Freeform: Shape 10">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56EAC47-56F3-4574-38D5-128A44F3C0C3}"/>
              </a:ext>
            </a:extLst>
          </p:cNvPr>
          <p:cNvSpPr>
            <a:spLocks noGrp="1"/>
          </p:cNvSpPr>
          <p:nvPr>
            <p:ph type="title"/>
          </p:nvPr>
        </p:nvSpPr>
        <p:spPr>
          <a:xfrm>
            <a:off x="1524003" y="1999615"/>
            <a:ext cx="9144000" cy="2764028"/>
          </a:xfrm>
        </p:spPr>
        <p:txBody>
          <a:bodyPr vert="horz" lIns="91440" tIns="45720" rIns="91440" bIns="45720" rtlCol="0" anchor="ctr">
            <a:normAutofit fontScale="90000"/>
          </a:bodyPr>
          <a:lstStyle/>
          <a:p>
            <a:pPr algn="ctr"/>
            <a:r>
              <a:rPr lang="en-US" sz="6100" kern="1200" dirty="0">
                <a:solidFill>
                  <a:schemeClr val="tx1"/>
                </a:solidFill>
                <a:latin typeface="+mj-lt"/>
                <a:ea typeface="+mj-ea"/>
                <a:cs typeface="+mj-cs"/>
              </a:rPr>
              <a:t>Can you think of a time where you have unknowingly been biased?</a:t>
            </a:r>
            <a:br>
              <a:rPr lang="en-US" sz="6100" kern="1200" dirty="0">
                <a:solidFill>
                  <a:schemeClr val="tx1"/>
                </a:solidFill>
                <a:latin typeface="+mj-lt"/>
                <a:ea typeface="+mj-ea"/>
                <a:cs typeface="+mj-cs"/>
              </a:rPr>
            </a:br>
            <a:r>
              <a:rPr lang="en-US" sz="6100" kern="1200" dirty="0">
                <a:solidFill>
                  <a:schemeClr val="tx1"/>
                </a:solidFill>
                <a:latin typeface="+mj-lt"/>
                <a:ea typeface="+mj-ea"/>
                <a:cs typeface="+mj-cs"/>
              </a:rPr>
              <a:t>Care to share?</a:t>
            </a:r>
          </a:p>
        </p:txBody>
      </p:sp>
      <p:sp>
        <p:nvSpPr>
          <p:cNvPr id="13" name="Rectangle 12">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14798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Wedding scroll clipart">
            <a:extLst>
              <a:ext uri="{FF2B5EF4-FFF2-40B4-BE49-F238E27FC236}">
                <a16:creationId xmlns:a16="http://schemas.microsoft.com/office/drawing/2014/main" id="{5D739162-E772-71CC-D5C0-615A21A69E0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976161" y="1685925"/>
            <a:ext cx="6239677" cy="4040191"/>
          </a:xfrm>
          <a:prstGeom prst="rect">
            <a:avLst/>
          </a:prstGeom>
          <a:solidFill>
            <a:srgbClr val="FFFFFF"/>
          </a:solidFill>
        </p:spPr>
      </p:pic>
      <p:sp>
        <p:nvSpPr>
          <p:cNvPr id="5" name="TextBox 4">
            <a:extLst>
              <a:ext uri="{FF2B5EF4-FFF2-40B4-BE49-F238E27FC236}">
                <a16:creationId xmlns:a16="http://schemas.microsoft.com/office/drawing/2014/main" id="{5FAF3B32-E91E-2EC2-1610-CE4C72AD96AE}"/>
              </a:ext>
            </a:extLst>
          </p:cNvPr>
          <p:cNvSpPr txBox="1"/>
          <p:nvPr/>
        </p:nvSpPr>
        <p:spPr>
          <a:xfrm>
            <a:off x="3119838" y="3044279"/>
            <a:ext cx="6096000" cy="769441"/>
          </a:xfrm>
          <a:prstGeom prst="rect">
            <a:avLst/>
          </a:prstGeom>
          <a:noFill/>
        </p:spPr>
        <p:txBody>
          <a:bodyPr wrap="square">
            <a:spAutoFit/>
          </a:bodyPr>
          <a:lstStyle/>
          <a:p>
            <a:pPr algn="ctr"/>
            <a:r>
              <a:rPr kumimoji="0" lang="en-GB" sz="4400" b="0" i="0" u="none" strike="noStrike" kern="1200" cap="none" spc="0" normalizeH="0" baseline="0" noProof="0">
                <a:ln>
                  <a:noFill/>
                </a:ln>
                <a:solidFill>
                  <a:prstClr val="black"/>
                </a:solidFill>
                <a:effectLst/>
                <a:uLnTx/>
                <a:uFillTx/>
                <a:latin typeface="Goudy Old Style"/>
                <a:ea typeface="+mj-ea"/>
                <a:cs typeface="+mj-cs"/>
              </a:rPr>
              <a:t>Theories of victimology</a:t>
            </a:r>
            <a:endParaRPr lang="en-GB" sz="4400"/>
          </a:p>
        </p:txBody>
      </p:sp>
    </p:spTree>
    <p:extLst>
      <p:ext uri="{BB962C8B-B14F-4D97-AF65-F5344CB8AC3E}">
        <p14:creationId xmlns:p14="http://schemas.microsoft.com/office/powerpoint/2010/main" val="8117309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6EB9B0-0F5E-08B6-F7D5-F0EC2EDA7C97}"/>
              </a:ext>
            </a:extLst>
          </p:cNvPr>
          <p:cNvSpPr>
            <a:spLocks noGrp="1"/>
          </p:cNvSpPr>
          <p:nvPr>
            <p:ph type="title"/>
          </p:nvPr>
        </p:nvSpPr>
        <p:spPr>
          <a:xfrm>
            <a:off x="838200" y="365125"/>
            <a:ext cx="10515600" cy="1325563"/>
          </a:xfrm>
        </p:spPr>
        <p:txBody>
          <a:bodyPr>
            <a:normAutofit/>
          </a:bodyPr>
          <a:lstStyle/>
          <a:p>
            <a:r>
              <a:rPr lang="en-GB" sz="5400" dirty="0"/>
              <a:t>What is victimology?</a:t>
            </a:r>
            <a:endParaRPr lang="en-US"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B6CC98E-D677-0C62-09B1-832C74603713}"/>
              </a:ext>
            </a:extLst>
          </p:cNvPr>
          <p:cNvSpPr>
            <a:spLocks noGrp="1"/>
          </p:cNvSpPr>
          <p:nvPr>
            <p:ph idx="1"/>
          </p:nvPr>
        </p:nvSpPr>
        <p:spPr>
          <a:xfrm>
            <a:off x="329784" y="1929384"/>
            <a:ext cx="11587396" cy="4251960"/>
          </a:xfrm>
        </p:spPr>
        <p:txBody>
          <a:bodyPr vert="horz" lIns="91440" tIns="45720" rIns="91440" bIns="45720" rtlCol="0">
            <a:noAutofit/>
          </a:bodyPr>
          <a:lstStyle/>
          <a:p>
            <a:r>
              <a:rPr lang="en-GB" sz="3200" dirty="0"/>
              <a:t>It is the scientific study of crime victims, coined by Benjamin Mendelsohn in 1947</a:t>
            </a:r>
            <a:endParaRPr lang="en-US" sz="3200" dirty="0"/>
          </a:p>
          <a:p>
            <a:r>
              <a:rPr lang="en-GB" sz="3200" dirty="0"/>
              <a:t>Much like criminology is the study of criminals, What they do and why, victimology is the study of causes of victimisation (how people become victims)</a:t>
            </a:r>
          </a:p>
          <a:p>
            <a:r>
              <a:rPr lang="en-GB" sz="3200" dirty="0"/>
              <a:t>Its consequences</a:t>
            </a:r>
          </a:p>
          <a:p>
            <a:r>
              <a:rPr lang="en-GB" sz="3200" dirty="0"/>
              <a:t>How the CJS assists and treats victims </a:t>
            </a:r>
          </a:p>
          <a:p>
            <a:r>
              <a:rPr lang="en-GB" sz="3200" dirty="0"/>
              <a:t>It also incorporates how society, such as the media, deal with victims of crime – how they are portrayed etc</a:t>
            </a:r>
          </a:p>
        </p:txBody>
      </p:sp>
    </p:spTree>
    <p:extLst>
      <p:ext uri="{BB962C8B-B14F-4D97-AF65-F5344CB8AC3E}">
        <p14:creationId xmlns:p14="http://schemas.microsoft.com/office/powerpoint/2010/main" val="273610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8317D9-5DB9-736E-FFA7-A4063BF49B0A}"/>
              </a:ext>
            </a:extLst>
          </p:cNvPr>
          <p:cNvSpPr>
            <a:spLocks noGrp="1"/>
          </p:cNvSpPr>
          <p:nvPr>
            <p:ph type="title"/>
          </p:nvPr>
        </p:nvSpPr>
        <p:spPr>
          <a:xfrm>
            <a:off x="841248" y="548640"/>
            <a:ext cx="3600860" cy="5431536"/>
          </a:xfrm>
        </p:spPr>
        <p:txBody>
          <a:bodyPr>
            <a:normAutofit/>
          </a:bodyPr>
          <a:lstStyle/>
          <a:p>
            <a:r>
              <a:rPr lang="en-GB" sz="5000"/>
              <a:t>Positivist perspectives </a:t>
            </a:r>
            <a:br>
              <a:rPr lang="en-GB" sz="5000"/>
            </a:br>
            <a:endParaRPr lang="en-GB" sz="50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D19B077-C2FE-C62F-ABEF-78ADA043695A}"/>
              </a:ext>
            </a:extLst>
          </p:cNvPr>
          <p:cNvSpPr>
            <a:spLocks noGrp="1"/>
          </p:cNvSpPr>
          <p:nvPr>
            <p:ph idx="1"/>
          </p:nvPr>
        </p:nvSpPr>
        <p:spPr>
          <a:xfrm>
            <a:off x="5126418" y="284813"/>
            <a:ext cx="6784166" cy="6370820"/>
          </a:xfrm>
        </p:spPr>
        <p:txBody>
          <a:bodyPr vert="horz" lIns="91440" tIns="45720" rIns="91440" bIns="45720" rtlCol="0" anchor="ctr">
            <a:normAutofit/>
          </a:bodyPr>
          <a:lstStyle/>
          <a:p>
            <a:pPr marL="0" indent="0">
              <a:buNone/>
            </a:pPr>
            <a:endParaRPr lang="en-US" dirty="0"/>
          </a:p>
          <a:p>
            <a:r>
              <a:rPr lang="en-GB" dirty="0"/>
              <a:t>Coined by </a:t>
            </a:r>
            <a:r>
              <a:rPr lang="en-GB" dirty="0">
                <a:ea typeface="+mn-lt"/>
                <a:cs typeface="+mn-lt"/>
              </a:rPr>
              <a:t>Hans von </a:t>
            </a:r>
            <a:r>
              <a:rPr lang="en-GB" dirty="0" err="1">
                <a:ea typeface="+mn-lt"/>
                <a:cs typeface="+mn-lt"/>
              </a:rPr>
              <a:t>Hentig</a:t>
            </a:r>
            <a:r>
              <a:rPr lang="en-GB" dirty="0">
                <a:ea typeface="+mn-lt"/>
                <a:cs typeface="+mn-lt"/>
              </a:rPr>
              <a:t> and Benjamin Mendelsohn in the </a:t>
            </a:r>
            <a:r>
              <a:rPr lang="en-GB" dirty="0" err="1">
                <a:ea typeface="+mn-lt"/>
                <a:cs typeface="+mn-lt"/>
              </a:rPr>
              <a:t>1940s</a:t>
            </a:r>
            <a:r>
              <a:rPr lang="en-GB" dirty="0">
                <a:ea typeface="+mn-lt"/>
                <a:cs typeface="+mn-lt"/>
              </a:rPr>
              <a:t> and </a:t>
            </a:r>
            <a:r>
              <a:rPr lang="en-GB" dirty="0" err="1">
                <a:ea typeface="+mn-lt"/>
                <a:cs typeface="+mn-lt"/>
              </a:rPr>
              <a:t>1950s</a:t>
            </a:r>
            <a:endParaRPr lang="en-GB" dirty="0">
              <a:ea typeface="+mn-lt"/>
              <a:cs typeface="+mn-lt"/>
            </a:endParaRPr>
          </a:p>
          <a:p>
            <a:r>
              <a:rPr lang="en-GB" dirty="0"/>
              <a:t>Focus is on identifying characteristics, patterns or behaviours that increase a person's risk of being victimised.</a:t>
            </a:r>
          </a:p>
          <a:p>
            <a:r>
              <a:rPr lang="en-GB" dirty="0"/>
              <a:t>Focus is on the relationship between the offender and victim and how the victim may have contributed to the crime</a:t>
            </a:r>
          </a:p>
          <a:p>
            <a:r>
              <a:rPr lang="en-GB" dirty="0"/>
              <a:t>Victim proneness and victim precipitation</a:t>
            </a:r>
          </a:p>
          <a:p>
            <a:pPr>
              <a:buFontTx/>
              <a:buChar char="-"/>
            </a:pPr>
            <a:r>
              <a:rPr lang="en-GB" dirty="0"/>
              <a:t>e.g. initiating sexual assault or domestic violence</a:t>
            </a:r>
          </a:p>
          <a:p>
            <a:pPr>
              <a:buFontTx/>
              <a:buChar char="-"/>
            </a:pPr>
            <a:r>
              <a:rPr lang="en-GB" dirty="0"/>
              <a:t>Burglary, victim left their door unlocked which allowed the offender access</a:t>
            </a:r>
          </a:p>
        </p:txBody>
      </p:sp>
    </p:spTree>
    <p:extLst>
      <p:ext uri="{BB962C8B-B14F-4D97-AF65-F5344CB8AC3E}">
        <p14:creationId xmlns:p14="http://schemas.microsoft.com/office/powerpoint/2010/main" val="3338968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968D58-2CAA-EBA4-4478-95EE327BE23A}"/>
              </a:ext>
            </a:extLst>
          </p:cNvPr>
          <p:cNvSpPr>
            <a:spLocks noGrp="1"/>
          </p:cNvSpPr>
          <p:nvPr>
            <p:ph idx="4294967295"/>
          </p:nvPr>
        </p:nvSpPr>
        <p:spPr>
          <a:xfrm>
            <a:off x="524655" y="476511"/>
            <a:ext cx="11497456" cy="6194112"/>
          </a:xfrm>
        </p:spPr>
        <p:txBody>
          <a:bodyPr>
            <a:normAutofit fontScale="92500" lnSpcReduction="20000"/>
          </a:bodyPr>
          <a:lstStyle/>
          <a:p>
            <a:pPr marL="0" indent="0">
              <a:buNone/>
            </a:pPr>
            <a:r>
              <a:rPr lang="en-GB" sz="4400" dirty="0">
                <a:latin typeface="+mj-lt"/>
              </a:rPr>
              <a:t>Core ideas</a:t>
            </a:r>
          </a:p>
          <a:p>
            <a:pPr marL="0" indent="0">
              <a:buNone/>
            </a:pPr>
            <a:endParaRPr lang="en-GB" dirty="0"/>
          </a:p>
          <a:p>
            <a:r>
              <a:rPr lang="en-GB" dirty="0"/>
              <a:t>Miers (1989) identified three key features of positivist victimology:</a:t>
            </a:r>
          </a:p>
          <a:p>
            <a:pPr marL="457200" lvl="1" indent="0">
              <a:buNone/>
            </a:pPr>
            <a:r>
              <a:rPr lang="en-GB" dirty="0"/>
              <a:t> </a:t>
            </a:r>
          </a:p>
          <a:p>
            <a:pPr marL="457200" lvl="1" indent="0">
              <a:buNone/>
            </a:pPr>
            <a:r>
              <a:rPr lang="en-GB" sz="2800" dirty="0"/>
              <a:t>-Identifies factors and patterns of victimisation, focusing on who is more likely to be   victimised across age, gender, class, and ethnicity</a:t>
            </a:r>
          </a:p>
          <a:p>
            <a:pPr marL="457200" lvl="1" indent="0">
              <a:buNone/>
            </a:pPr>
            <a:endParaRPr lang="en-GB" sz="2800" dirty="0"/>
          </a:p>
          <a:p>
            <a:pPr marL="457200" lvl="1" indent="0">
              <a:buNone/>
            </a:pPr>
            <a:r>
              <a:rPr lang="en-GB" sz="2800" dirty="0"/>
              <a:t> -Concentrates on interpersonal crimes of violence</a:t>
            </a:r>
          </a:p>
          <a:p>
            <a:pPr marL="457200" lvl="1" indent="0">
              <a:buNone/>
            </a:pPr>
            <a:endParaRPr lang="en-GB" sz="2800" dirty="0"/>
          </a:p>
          <a:p>
            <a:pPr marL="457200" lvl="1" indent="0">
              <a:buNone/>
            </a:pPr>
            <a:r>
              <a:rPr lang="en-GB" sz="2800" dirty="0"/>
              <a:t>- Aims to identify victims who may contribute to their own victimisation through behaviour or lifestyle</a:t>
            </a:r>
          </a:p>
          <a:p>
            <a:endParaRPr lang="en-GB" dirty="0"/>
          </a:p>
          <a:p>
            <a:pPr marL="0" indent="0">
              <a:buNone/>
            </a:pPr>
            <a:r>
              <a:rPr lang="en-GB" dirty="0"/>
              <a:t>Example</a:t>
            </a:r>
          </a:p>
          <a:p>
            <a:r>
              <a:rPr lang="en-GB" dirty="0"/>
              <a:t>Wolfgang (1958)</a:t>
            </a:r>
          </a:p>
          <a:p>
            <a:pPr marL="0" indent="0">
              <a:buNone/>
            </a:pPr>
            <a:r>
              <a:rPr lang="en-GB" dirty="0"/>
              <a:t>A study of 588 homicides in Philadelphia found that 26% involved victim precipitation, where the victim triggered the event (e.g., by starting a fight)</a:t>
            </a:r>
          </a:p>
          <a:p>
            <a:endParaRPr lang="en-GB" dirty="0"/>
          </a:p>
        </p:txBody>
      </p:sp>
    </p:spTree>
    <p:extLst>
      <p:ext uri="{BB962C8B-B14F-4D97-AF65-F5344CB8AC3E}">
        <p14:creationId xmlns:p14="http://schemas.microsoft.com/office/powerpoint/2010/main" val="478357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0DECF-763F-C300-8523-4E03579F776E}"/>
              </a:ext>
            </a:extLst>
          </p:cNvPr>
          <p:cNvSpPr>
            <a:spLocks noGrp="1"/>
          </p:cNvSpPr>
          <p:nvPr>
            <p:ph type="title"/>
          </p:nvPr>
        </p:nvSpPr>
        <p:spPr/>
        <p:txBody>
          <a:bodyPr/>
          <a:lstStyle/>
          <a:p>
            <a:pPr algn="ctr"/>
            <a:r>
              <a:rPr lang="en-GB" dirty="0"/>
              <a:t>Strengths of this perspective</a:t>
            </a:r>
          </a:p>
        </p:txBody>
      </p:sp>
      <p:sp>
        <p:nvSpPr>
          <p:cNvPr id="3" name="Content Placeholder 2">
            <a:extLst>
              <a:ext uri="{FF2B5EF4-FFF2-40B4-BE49-F238E27FC236}">
                <a16:creationId xmlns:a16="http://schemas.microsoft.com/office/drawing/2014/main" id="{43219C5B-3972-5F2C-4FCE-C07BE7189A05}"/>
              </a:ext>
            </a:extLst>
          </p:cNvPr>
          <p:cNvSpPr>
            <a:spLocks noGrp="1"/>
          </p:cNvSpPr>
          <p:nvPr>
            <p:ph idx="1"/>
          </p:nvPr>
        </p:nvSpPr>
        <p:spPr>
          <a:xfrm>
            <a:off x="457200" y="1489587"/>
            <a:ext cx="11415252" cy="5003288"/>
          </a:xfrm>
        </p:spPr>
        <p:txBody>
          <a:bodyPr>
            <a:normAutofit/>
          </a:bodyPr>
          <a:lstStyle/>
          <a:p>
            <a:r>
              <a:rPr lang="en-GB" b="1" dirty="0"/>
              <a:t>Highlights patterns of victimisation</a:t>
            </a:r>
            <a:endParaRPr lang="en-GB" dirty="0"/>
          </a:p>
          <a:p>
            <a:pPr marL="457200" lvl="1" indent="0">
              <a:buNone/>
            </a:pPr>
            <a:endParaRPr lang="en-GB" dirty="0"/>
          </a:p>
          <a:p>
            <a:pPr lvl="1"/>
            <a:r>
              <a:rPr lang="en-GB" dirty="0"/>
              <a:t>Draws attention to the fact that some groups are more at risk (e.g. women, the poor, and minorities)</a:t>
            </a:r>
          </a:p>
          <a:p>
            <a:pPr lvl="1"/>
            <a:r>
              <a:rPr lang="en-GB" dirty="0"/>
              <a:t>Makes it possible to design crime prevention policies targeting at-risk groups</a:t>
            </a:r>
          </a:p>
          <a:p>
            <a:endParaRPr lang="en-GB" b="1" dirty="0"/>
          </a:p>
          <a:p>
            <a:r>
              <a:rPr lang="en-GB" b="1" dirty="0"/>
              <a:t>Identifies interactions in crimes</a:t>
            </a:r>
            <a:endParaRPr lang="en-GB" dirty="0"/>
          </a:p>
          <a:p>
            <a:pPr lvl="1"/>
            <a:endParaRPr lang="en-GB" dirty="0"/>
          </a:p>
          <a:p>
            <a:pPr lvl="1"/>
            <a:r>
              <a:rPr lang="en-GB" dirty="0"/>
              <a:t>Wolfgang’s homicide study shows that victim–offender relationships can play a role in triggering violence</a:t>
            </a:r>
          </a:p>
          <a:p>
            <a:pPr lvl="1"/>
            <a:r>
              <a:rPr lang="en-GB" dirty="0"/>
              <a:t>In some violent encounters, it is largely by chance which party becomes the victim</a:t>
            </a:r>
          </a:p>
          <a:p>
            <a:endParaRPr lang="en-GB" dirty="0"/>
          </a:p>
        </p:txBody>
      </p:sp>
    </p:spTree>
    <p:extLst>
      <p:ext uri="{BB962C8B-B14F-4D97-AF65-F5344CB8AC3E}">
        <p14:creationId xmlns:p14="http://schemas.microsoft.com/office/powerpoint/2010/main" val="49334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C8FC1D-F474-D99B-62D6-961A0BD23E47}"/>
              </a:ext>
            </a:extLst>
          </p:cNvPr>
          <p:cNvSpPr>
            <a:spLocks noGrp="1"/>
          </p:cNvSpPr>
          <p:nvPr>
            <p:ph type="title"/>
          </p:nvPr>
        </p:nvSpPr>
        <p:spPr/>
        <p:txBody>
          <a:bodyPr/>
          <a:lstStyle/>
          <a:p>
            <a:r>
              <a:rPr lang="en-GB"/>
              <a:t>Criticism of Positivist perspective</a:t>
            </a:r>
          </a:p>
        </p:txBody>
      </p:sp>
      <p:sp>
        <p:nvSpPr>
          <p:cNvPr id="3" name="Content Placeholder 2">
            <a:extLst>
              <a:ext uri="{FF2B5EF4-FFF2-40B4-BE49-F238E27FC236}">
                <a16:creationId xmlns:a16="http://schemas.microsoft.com/office/drawing/2014/main" id="{3F0633FD-F5FB-009A-8ABE-8E529D9D2A80}"/>
              </a:ext>
            </a:extLst>
          </p:cNvPr>
          <p:cNvSpPr>
            <a:spLocks noGrp="1"/>
          </p:cNvSpPr>
          <p:nvPr>
            <p:ph idx="1"/>
          </p:nvPr>
        </p:nvSpPr>
        <p:spPr>
          <a:xfrm>
            <a:off x="368709" y="1825625"/>
            <a:ext cx="11488993" cy="4667250"/>
          </a:xfrm>
        </p:spPr>
        <p:txBody>
          <a:bodyPr/>
          <a:lstStyle/>
          <a:p>
            <a:r>
              <a:rPr lang="en-GB" dirty="0"/>
              <a:t>It places blame on a victim as though they had a part to play in their crime </a:t>
            </a:r>
          </a:p>
          <a:p>
            <a:pPr marL="0" indent="0">
              <a:buNone/>
            </a:pPr>
            <a:r>
              <a:rPr lang="en-GB" dirty="0"/>
              <a:t>- e.g. victims of sexual crimes can be seen as on trial too</a:t>
            </a:r>
          </a:p>
          <a:p>
            <a:r>
              <a:rPr lang="en-GB" dirty="0"/>
              <a:t>It doesn’t account for corporate and state crimes, this approach fails to adequately address forms of victimization where the harm is perpetrated by institutions, such as corporate negligence or environmental crimes</a:t>
            </a:r>
          </a:p>
          <a:p>
            <a:r>
              <a:rPr lang="en-GB" dirty="0"/>
              <a:t>It overlooks outside factors such as poverty, inequality and patriarchy</a:t>
            </a:r>
          </a:p>
          <a:p>
            <a:r>
              <a:rPr lang="en-GB" dirty="0"/>
              <a:t>It doesn’t explain why some are consistently more at risk than others  </a:t>
            </a:r>
          </a:p>
        </p:txBody>
      </p:sp>
    </p:spTree>
    <p:extLst>
      <p:ext uri="{BB962C8B-B14F-4D97-AF65-F5344CB8AC3E}">
        <p14:creationId xmlns:p14="http://schemas.microsoft.com/office/powerpoint/2010/main" val="3901128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361D5-6CCE-8C34-C30A-A2F4E9826304}"/>
              </a:ext>
            </a:extLst>
          </p:cNvPr>
          <p:cNvSpPr>
            <a:spLocks noGrp="1"/>
          </p:cNvSpPr>
          <p:nvPr>
            <p:ph type="title"/>
          </p:nvPr>
        </p:nvSpPr>
        <p:spPr/>
        <p:txBody>
          <a:bodyPr/>
          <a:lstStyle/>
          <a:p>
            <a:r>
              <a:rPr lang="en-GB"/>
              <a:t>Critical Victimology</a:t>
            </a:r>
          </a:p>
        </p:txBody>
      </p:sp>
      <p:sp>
        <p:nvSpPr>
          <p:cNvPr id="3" name="Content Placeholder 2">
            <a:extLst>
              <a:ext uri="{FF2B5EF4-FFF2-40B4-BE49-F238E27FC236}">
                <a16:creationId xmlns:a16="http://schemas.microsoft.com/office/drawing/2014/main" id="{A9586396-0AA0-CE8A-8F69-9AFF72988943}"/>
              </a:ext>
            </a:extLst>
          </p:cNvPr>
          <p:cNvSpPr>
            <a:spLocks noGrp="1"/>
          </p:cNvSpPr>
          <p:nvPr>
            <p:ph idx="1"/>
          </p:nvPr>
        </p:nvSpPr>
        <p:spPr>
          <a:xfrm>
            <a:off x="560439" y="1869869"/>
            <a:ext cx="11179277" cy="4623005"/>
          </a:xfrm>
        </p:spPr>
        <p:txBody>
          <a:bodyPr/>
          <a:lstStyle/>
          <a:p>
            <a:r>
              <a:rPr lang="en-GB" dirty="0"/>
              <a:t>Born from the limitation of the positivist perspective</a:t>
            </a:r>
          </a:p>
          <a:p>
            <a:r>
              <a:rPr lang="en-GB" dirty="0"/>
              <a:t>Examines how social structures (e.g., patriarchy, capitalism) and power imbalances shape victimization.</a:t>
            </a:r>
          </a:p>
          <a:p>
            <a:r>
              <a:rPr lang="en-GB" dirty="0"/>
              <a:t>It acknowledges that victimhood is socially constructed (e.g. race, class and gender)</a:t>
            </a:r>
          </a:p>
          <a:p>
            <a:r>
              <a:rPr lang="en-GB" dirty="0"/>
              <a:t>It focuses on how the state defines who counts as a victim: the state has the power to grant or deny victim status</a:t>
            </a:r>
          </a:p>
          <a:p>
            <a:pPr lvl="1"/>
            <a:r>
              <a:rPr lang="en-GB" sz="2800" dirty="0"/>
              <a:t>E.g., police choosing not to prosecute a man for domestic abuse effectively denying the woman recognition as a victim</a:t>
            </a:r>
          </a:p>
          <a:p>
            <a:endParaRPr lang="en-GB" dirty="0"/>
          </a:p>
        </p:txBody>
      </p:sp>
    </p:spTree>
    <p:extLst>
      <p:ext uri="{BB962C8B-B14F-4D97-AF65-F5344CB8AC3E}">
        <p14:creationId xmlns:p14="http://schemas.microsoft.com/office/powerpoint/2010/main" val="3268975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21D6B-1983-F892-3A89-9F495F7DDDD2}"/>
              </a:ext>
            </a:extLst>
          </p:cNvPr>
          <p:cNvSpPr>
            <a:spLocks noGrp="1"/>
          </p:cNvSpPr>
          <p:nvPr>
            <p:ph type="title"/>
          </p:nvPr>
        </p:nvSpPr>
        <p:spPr/>
        <p:txBody>
          <a:bodyPr/>
          <a:lstStyle/>
          <a:p>
            <a:r>
              <a:rPr lang="en-GB" dirty="0"/>
              <a:t>The role of the media in critical victimology</a:t>
            </a:r>
          </a:p>
        </p:txBody>
      </p:sp>
      <p:sp>
        <p:nvSpPr>
          <p:cNvPr id="3" name="Content Placeholder 2">
            <a:extLst>
              <a:ext uri="{FF2B5EF4-FFF2-40B4-BE49-F238E27FC236}">
                <a16:creationId xmlns:a16="http://schemas.microsoft.com/office/drawing/2014/main" id="{D59C4F1D-CAED-B5D8-6C45-E496D3AC8B86}"/>
              </a:ext>
            </a:extLst>
          </p:cNvPr>
          <p:cNvSpPr>
            <a:spLocks noGrp="1"/>
          </p:cNvSpPr>
          <p:nvPr>
            <p:ph idx="1"/>
          </p:nvPr>
        </p:nvSpPr>
        <p:spPr/>
        <p:txBody>
          <a:bodyPr/>
          <a:lstStyle/>
          <a:p>
            <a:r>
              <a:rPr lang="en-GB" dirty="0"/>
              <a:t>Christie (1986) argued that the media have the ability to shape public perception of victimhood, that some victims are seen as more ‘ideal’ than others </a:t>
            </a:r>
          </a:p>
          <a:p>
            <a:r>
              <a:rPr lang="en-GB" dirty="0"/>
              <a:t>Victims from poorer backgrounds (low socioeconomic standing) or those are from minority backgrounds are often ignored or devalued.</a:t>
            </a:r>
          </a:p>
        </p:txBody>
      </p:sp>
    </p:spTree>
    <p:extLst>
      <p:ext uri="{BB962C8B-B14F-4D97-AF65-F5344CB8AC3E}">
        <p14:creationId xmlns:p14="http://schemas.microsoft.com/office/powerpoint/2010/main" val="1625615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CBC1-F4D3-FFB7-9F59-24D1C7B87ACB}"/>
              </a:ext>
            </a:extLst>
          </p:cNvPr>
          <p:cNvSpPr>
            <a:spLocks noGrp="1"/>
          </p:cNvSpPr>
          <p:nvPr>
            <p:ph type="title"/>
          </p:nvPr>
        </p:nvSpPr>
        <p:spPr/>
        <p:txBody>
          <a:bodyPr/>
          <a:lstStyle/>
          <a:p>
            <a:r>
              <a:rPr lang="en-GB"/>
              <a:t>Why do people become victims of crime?</a:t>
            </a:r>
          </a:p>
        </p:txBody>
      </p:sp>
      <p:sp>
        <p:nvSpPr>
          <p:cNvPr id="3" name="Content Placeholder 2">
            <a:extLst>
              <a:ext uri="{FF2B5EF4-FFF2-40B4-BE49-F238E27FC236}">
                <a16:creationId xmlns:a16="http://schemas.microsoft.com/office/drawing/2014/main" id="{FB5B8E4A-E517-247D-ED3A-982B45477696}"/>
              </a:ext>
            </a:extLst>
          </p:cNvPr>
          <p:cNvSpPr>
            <a:spLocks noGrp="1"/>
          </p:cNvSpPr>
          <p:nvPr>
            <p:ph idx="1"/>
          </p:nvPr>
        </p:nvSpPr>
        <p:spPr>
          <a:xfrm>
            <a:off x="722671" y="1548581"/>
            <a:ext cx="11191845" cy="5132438"/>
          </a:xfrm>
        </p:spPr>
        <p:txBody>
          <a:bodyPr>
            <a:normAutofit lnSpcReduction="10000"/>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200" b="0" i="0" u="none" strike="noStrike" kern="1200" cap="none" spc="0" normalizeH="0" baseline="0" noProof="0">
                <a:ln>
                  <a:noFill/>
                </a:ln>
                <a:solidFill>
                  <a:prstClr val="black"/>
                </a:solidFill>
                <a:effectLst/>
                <a:uLnTx/>
                <a:uFillTx/>
                <a:latin typeface="Calibri" panose="020F0502020204030204"/>
              </a:rPr>
              <a:t>Usually a combination of personal, social, and environmental factors:</a:t>
            </a:r>
          </a:p>
          <a:p>
            <a:pPr marL="228600" marR="0" lvl="0" indent="-228600" algn="l" defTabSz="914400" rtl="0" eaLnBrk="1" fontAlgn="auto" latinLnBrk="0" hangingPunct="1">
              <a:lnSpc>
                <a:spcPct val="90000"/>
              </a:lnSpc>
              <a:spcBef>
                <a:spcPts val="1000"/>
              </a:spcBef>
              <a:spcAft>
                <a:spcPts val="0"/>
              </a:spcAft>
              <a:buClrTx/>
              <a:buSzTx/>
              <a:buFont typeface="+mj-lt"/>
              <a:buAutoNum type="arabicPeriod"/>
              <a:tabLst/>
              <a:defRPr/>
            </a:pPr>
            <a:r>
              <a:rPr kumimoji="0" lang="en-GB" sz="2200" b="1" i="0" u="none" strike="noStrike" kern="1200" cap="none" spc="0" normalizeH="0" baseline="0" noProof="0">
                <a:ln>
                  <a:noFill/>
                </a:ln>
                <a:solidFill>
                  <a:prstClr val="black"/>
                </a:solidFill>
                <a:effectLst/>
                <a:uLnTx/>
                <a:uFillTx/>
                <a:latin typeface="Calibri" panose="020F0502020204030204"/>
              </a:rPr>
              <a:t>Vulnerability</a:t>
            </a:r>
            <a:r>
              <a:rPr kumimoji="0" lang="en-GB" sz="2200" b="0" i="0" u="none" strike="noStrike" kern="1200" cap="none" spc="0" normalizeH="0" baseline="0" noProof="0">
                <a:ln>
                  <a:noFill/>
                </a:ln>
                <a:solidFill>
                  <a:prstClr val="black"/>
                </a:solidFill>
                <a:effectLst/>
                <a:uLnTx/>
                <a:uFillTx/>
                <a:latin typeface="Calibri" panose="020F0502020204030204"/>
              </a:rPr>
              <a:t>: Certain groups, such as the elderly, children, and individuals with disabilities, may be more vulnerable to crime due to their physical or social limitations</a:t>
            </a:r>
          </a:p>
          <a:p>
            <a:pPr marL="228600" marR="0" lvl="0" indent="-228600" algn="l" defTabSz="914400" rtl="0" eaLnBrk="1" fontAlgn="auto" latinLnBrk="0" hangingPunct="1">
              <a:lnSpc>
                <a:spcPct val="90000"/>
              </a:lnSpc>
              <a:spcBef>
                <a:spcPts val="1000"/>
              </a:spcBef>
              <a:spcAft>
                <a:spcPts val="0"/>
              </a:spcAft>
              <a:buClrTx/>
              <a:buSzTx/>
              <a:buFont typeface="+mj-lt"/>
              <a:buAutoNum type="arabicPeriod"/>
              <a:tabLst/>
              <a:defRPr/>
            </a:pPr>
            <a:r>
              <a:rPr kumimoji="0" lang="en-GB" sz="2200" b="1" i="0" u="none" strike="noStrike" kern="1200" cap="none" spc="0" normalizeH="0" baseline="0" noProof="0">
                <a:ln>
                  <a:noFill/>
                </a:ln>
                <a:solidFill>
                  <a:prstClr val="black"/>
                </a:solidFill>
                <a:effectLst/>
                <a:uLnTx/>
                <a:uFillTx/>
                <a:latin typeface="Calibri" panose="020F0502020204030204"/>
                <a:ea typeface="+mn-ea"/>
                <a:cs typeface="+mn-cs"/>
              </a:rPr>
              <a:t>Socioeconomic Status</a:t>
            </a:r>
            <a:r>
              <a:rPr kumimoji="0" lang="en-GB" sz="2200" b="0" i="0" u="none" strike="noStrike" kern="1200" cap="none" spc="0" normalizeH="0" baseline="0" noProof="0">
                <a:ln>
                  <a:noFill/>
                </a:ln>
                <a:solidFill>
                  <a:prstClr val="black"/>
                </a:solidFill>
                <a:effectLst/>
                <a:uLnTx/>
                <a:uFillTx/>
                <a:latin typeface="Calibri" panose="020F0502020204030204"/>
                <a:ea typeface="+mn-ea"/>
                <a:cs typeface="+mn-cs"/>
              </a:rPr>
              <a:t>: People living in poverty or in economically disadvantaged areas are often at higher risk of becoming victims of crime. Limited resources and opportunities can increase exposure to criminal activities</a:t>
            </a:r>
          </a:p>
          <a:p>
            <a:pPr marL="228600" marR="0" lvl="0" indent="-228600" algn="l" defTabSz="914400" rtl="0" eaLnBrk="1" fontAlgn="auto" latinLnBrk="0" hangingPunct="1">
              <a:lnSpc>
                <a:spcPct val="90000"/>
              </a:lnSpc>
              <a:spcBef>
                <a:spcPts val="1000"/>
              </a:spcBef>
              <a:spcAft>
                <a:spcPts val="0"/>
              </a:spcAft>
              <a:buClrTx/>
              <a:buSzTx/>
              <a:buFont typeface="+mj-lt"/>
              <a:buAutoNum type="arabicPeriod"/>
              <a:tabLst/>
              <a:defRPr/>
            </a:pPr>
            <a:r>
              <a:rPr kumimoji="0" lang="en-GB" sz="2200" b="1" i="0" u="none" strike="noStrike" kern="1200" cap="none" spc="0" normalizeH="0" baseline="0" noProof="0">
                <a:ln>
                  <a:noFill/>
                </a:ln>
                <a:solidFill>
                  <a:prstClr val="black"/>
                </a:solidFill>
                <a:effectLst/>
                <a:uLnTx/>
                <a:uFillTx/>
                <a:latin typeface="Calibri" panose="020F0502020204030204"/>
                <a:ea typeface="+mn-ea"/>
                <a:cs typeface="+mn-cs"/>
              </a:rPr>
              <a:t>Lifestyle and Routine Activities</a:t>
            </a:r>
            <a:r>
              <a:rPr kumimoji="0" lang="en-GB" sz="2200" b="0" i="0" u="none" strike="noStrike" kern="1200" cap="none" spc="0" normalizeH="0" baseline="0" noProof="0">
                <a:ln>
                  <a:noFill/>
                </a:ln>
                <a:solidFill>
                  <a:prstClr val="black"/>
                </a:solidFill>
                <a:effectLst/>
                <a:uLnTx/>
                <a:uFillTx/>
                <a:latin typeface="Calibri" panose="020F0502020204030204"/>
                <a:ea typeface="+mn-ea"/>
                <a:cs typeface="+mn-cs"/>
              </a:rPr>
              <a:t>: Engaging in certain activities or frequenting specific places can increase the likelihood of victimisation. </a:t>
            </a:r>
          </a:p>
          <a:p>
            <a:pPr marL="228600" marR="0" lvl="0" indent="-228600" algn="l" defTabSz="914400" rtl="0" eaLnBrk="1" fontAlgn="auto" latinLnBrk="0" hangingPunct="1">
              <a:lnSpc>
                <a:spcPct val="90000"/>
              </a:lnSpc>
              <a:spcBef>
                <a:spcPts val="1000"/>
              </a:spcBef>
              <a:spcAft>
                <a:spcPts val="0"/>
              </a:spcAft>
              <a:buClrTx/>
              <a:buSzTx/>
              <a:buFont typeface="+mj-lt"/>
              <a:buAutoNum type="arabicPeriod"/>
              <a:tabLst/>
              <a:defRPr/>
            </a:pPr>
            <a:r>
              <a:rPr kumimoji="0" lang="en-GB" sz="2200" b="1" i="0" u="none" strike="noStrike" kern="1200" cap="none" spc="0" normalizeH="0" baseline="0" noProof="0">
                <a:ln>
                  <a:noFill/>
                </a:ln>
                <a:solidFill>
                  <a:prstClr val="black"/>
                </a:solidFill>
                <a:effectLst/>
                <a:uLnTx/>
                <a:uFillTx/>
                <a:latin typeface="Calibri" panose="020F0502020204030204"/>
                <a:ea typeface="+mn-ea"/>
                <a:cs typeface="+mn-cs"/>
              </a:rPr>
              <a:t>Previous Victimisation</a:t>
            </a:r>
            <a:r>
              <a:rPr kumimoji="0" lang="en-GB" sz="2200" b="0" i="0" u="none" strike="noStrike" kern="1200" cap="none" spc="0" normalizeH="0" baseline="0" noProof="0">
                <a:ln>
                  <a:noFill/>
                </a:ln>
                <a:solidFill>
                  <a:prstClr val="black"/>
                </a:solidFill>
                <a:effectLst/>
                <a:uLnTx/>
                <a:uFillTx/>
                <a:latin typeface="Calibri" panose="020F0502020204030204"/>
                <a:ea typeface="+mn-ea"/>
                <a:cs typeface="+mn-cs"/>
              </a:rPr>
              <a:t>: Individuals who have been victims of crime before are sometimes more likely to be victimised again. This can be due to various factors, including psychological impacts and changes in behaviour</a:t>
            </a:r>
          </a:p>
          <a:p>
            <a:pPr marL="228600" marR="0" lvl="0" indent="-228600" algn="l" defTabSz="914400" rtl="0" eaLnBrk="1" fontAlgn="auto" latinLnBrk="0" hangingPunct="1">
              <a:lnSpc>
                <a:spcPct val="90000"/>
              </a:lnSpc>
              <a:spcBef>
                <a:spcPts val="1000"/>
              </a:spcBef>
              <a:spcAft>
                <a:spcPts val="0"/>
              </a:spcAft>
              <a:buClrTx/>
              <a:buSzTx/>
              <a:buFont typeface="+mj-lt"/>
              <a:buAutoNum type="arabicPeriod"/>
              <a:tabLst/>
              <a:defRPr/>
            </a:pPr>
            <a:r>
              <a:rPr kumimoji="0" lang="en-GB" sz="2200" b="1" i="0" u="none" strike="noStrike" kern="1200" cap="none" spc="0" normalizeH="0" baseline="0" noProof="0">
                <a:ln>
                  <a:noFill/>
                </a:ln>
                <a:solidFill>
                  <a:prstClr val="black"/>
                </a:solidFill>
                <a:effectLst/>
                <a:uLnTx/>
                <a:uFillTx/>
                <a:latin typeface="Calibri" panose="020F0502020204030204"/>
                <a:ea typeface="+mn-ea"/>
                <a:cs typeface="+mn-cs"/>
              </a:rPr>
              <a:t>Social Environment</a:t>
            </a:r>
            <a:r>
              <a:rPr kumimoji="0" lang="en-GB" sz="2200" b="0" i="0" u="none" strike="noStrike" kern="1200" cap="none" spc="0" normalizeH="0" baseline="0" noProof="0">
                <a:ln>
                  <a:noFill/>
                </a:ln>
                <a:solidFill>
                  <a:prstClr val="black"/>
                </a:solidFill>
                <a:effectLst/>
                <a:uLnTx/>
                <a:uFillTx/>
                <a:latin typeface="Calibri" panose="020F0502020204030204"/>
                <a:ea typeface="+mn-ea"/>
                <a:cs typeface="+mn-cs"/>
              </a:rPr>
              <a:t>: Being part of a social network that includes individuals involved in criminal activities can increase the risk of becoming a victim. </a:t>
            </a:r>
          </a:p>
          <a:p>
            <a:pPr marL="228600" marR="0" lvl="0" indent="-228600" algn="l" defTabSz="914400" rtl="0" eaLnBrk="1" fontAlgn="auto" latinLnBrk="0" hangingPunct="1">
              <a:lnSpc>
                <a:spcPct val="90000"/>
              </a:lnSpc>
              <a:spcBef>
                <a:spcPts val="1000"/>
              </a:spcBef>
              <a:spcAft>
                <a:spcPts val="0"/>
              </a:spcAft>
              <a:buClrTx/>
              <a:buSzTx/>
              <a:buFont typeface="+mj-lt"/>
              <a:buAutoNum type="arabicPeriod"/>
              <a:tabLst/>
              <a:defRPr/>
            </a:pPr>
            <a:r>
              <a:rPr kumimoji="0" lang="en-GB" sz="2200" b="1" i="0" u="none" strike="noStrike" kern="1200" cap="none" spc="0" normalizeH="0" baseline="0" noProof="0">
                <a:ln>
                  <a:noFill/>
                </a:ln>
                <a:solidFill>
                  <a:prstClr val="black"/>
                </a:solidFill>
                <a:effectLst/>
                <a:uLnTx/>
                <a:uFillTx/>
                <a:latin typeface="Calibri" panose="020F0502020204030204"/>
                <a:ea typeface="+mn-ea"/>
                <a:cs typeface="+mn-cs"/>
              </a:rPr>
              <a:t>Lack of Awareness</a:t>
            </a:r>
            <a:r>
              <a:rPr kumimoji="0" lang="en-GB" sz="2200" b="0" i="0" u="none" strike="noStrike" kern="1200" cap="none" spc="0" normalizeH="0" baseline="0" noProof="0">
                <a:ln>
                  <a:noFill/>
                </a:ln>
                <a:solidFill>
                  <a:prstClr val="black"/>
                </a:solidFill>
                <a:effectLst/>
                <a:uLnTx/>
                <a:uFillTx/>
                <a:latin typeface="Calibri" panose="020F0502020204030204"/>
                <a:ea typeface="+mn-ea"/>
                <a:cs typeface="+mn-cs"/>
              </a:rPr>
              <a:t>: Not taking necessary precautions, such as securing one's home or being aware of surroundings, can make individuals more susceptible to crime</a:t>
            </a:r>
          </a:p>
          <a:p>
            <a:endParaRPr lang="en-GB"/>
          </a:p>
        </p:txBody>
      </p:sp>
    </p:spTree>
    <p:extLst>
      <p:ext uri="{BB962C8B-B14F-4D97-AF65-F5344CB8AC3E}">
        <p14:creationId xmlns:p14="http://schemas.microsoft.com/office/powerpoint/2010/main" val="1680473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4D8061-7DB4-E4F7-96D4-0BF08800CA2C}"/>
              </a:ext>
            </a:extLst>
          </p:cNvPr>
          <p:cNvSpPr>
            <a:spLocks noGrp="1"/>
          </p:cNvSpPr>
          <p:nvPr>
            <p:ph type="title"/>
          </p:nvPr>
        </p:nvSpPr>
        <p:spPr>
          <a:xfrm>
            <a:off x="761800" y="762001"/>
            <a:ext cx="5334197" cy="946242"/>
          </a:xfrm>
        </p:spPr>
        <p:txBody>
          <a:bodyPr anchor="ctr">
            <a:normAutofit/>
          </a:bodyPr>
          <a:lstStyle/>
          <a:p>
            <a:r>
              <a:rPr lang="en-GB" sz="4000"/>
              <a:t>What are the theories?</a:t>
            </a:r>
            <a:endParaRPr lang="en-US" sz="4000"/>
          </a:p>
        </p:txBody>
      </p:sp>
      <p:sp>
        <p:nvSpPr>
          <p:cNvPr id="3" name="Content Placeholder 2">
            <a:extLst>
              <a:ext uri="{FF2B5EF4-FFF2-40B4-BE49-F238E27FC236}">
                <a16:creationId xmlns:a16="http://schemas.microsoft.com/office/drawing/2014/main" id="{89EBC3CA-E84D-6BB6-2DF9-D3913005DD54}"/>
              </a:ext>
            </a:extLst>
          </p:cNvPr>
          <p:cNvSpPr>
            <a:spLocks noGrp="1"/>
          </p:cNvSpPr>
          <p:nvPr>
            <p:ph idx="1"/>
          </p:nvPr>
        </p:nvSpPr>
        <p:spPr>
          <a:xfrm>
            <a:off x="474253" y="2053301"/>
            <a:ext cx="5621744" cy="4186778"/>
          </a:xfrm>
        </p:spPr>
        <p:txBody>
          <a:bodyPr anchor="ctr">
            <a:normAutofit/>
          </a:bodyPr>
          <a:lstStyle/>
          <a:p>
            <a:pPr marL="228600" marR="0" lvl="0" indent="-228600" defTabSz="914400" rtl="0" eaLnBrk="1" fontAlgn="auto" latinLnBrk="0" hangingPunct="1">
              <a:spcBef>
                <a:spcPts val="1000"/>
              </a:spcBef>
              <a:spcAft>
                <a:spcPts val="0"/>
              </a:spcAft>
              <a:buClrTx/>
              <a:buSzTx/>
              <a:buFont typeface="Arial" panose="020B0604020202020204" pitchFamily="34" charset="0"/>
              <a:buChar char="•"/>
              <a:tabLst/>
              <a:defRPr/>
            </a:pPr>
            <a:r>
              <a:rPr lang="en-GB" sz="2000" dirty="0">
                <a:latin typeface="Calibri" panose="020F0502020204030204"/>
              </a:rPr>
              <a:t>What are the theories that explain why people become victims?</a:t>
            </a:r>
            <a:endParaRPr kumimoji="0" lang="en-GB" sz="2000" b="0" i="0" u="none" strike="noStrike" kern="1200" cap="none" spc="0" normalizeH="0" baseline="0" noProof="0" dirty="0">
              <a:ln>
                <a:noFill/>
              </a:ln>
              <a:effectLst/>
              <a:uLnTx/>
              <a:uFillTx/>
              <a:latin typeface="Calibri" panose="020F0502020204030204"/>
              <a:ea typeface="Calibri"/>
              <a:cs typeface="Calibri"/>
            </a:endParaRPr>
          </a:p>
          <a:p>
            <a:pPr marL="228600" marR="0" lvl="0" indent="-228600" defTabSz="914400" rtl="0" eaLnBrk="1" fontAlgn="auto" latinLnBrk="0" hangingPunct="1">
              <a:spcBef>
                <a:spcPts val="1000"/>
              </a:spcBef>
              <a:spcAft>
                <a:spcPts val="0"/>
              </a:spcAft>
              <a:buClrTx/>
              <a:buSzTx/>
              <a:buFont typeface="Arial" panose="020B0604020202020204" pitchFamily="34" charset="0"/>
              <a:buChar char="•"/>
              <a:tabLst/>
              <a:defRPr/>
            </a:pPr>
            <a:r>
              <a:rPr lang="en-GB" sz="2000" dirty="0">
                <a:latin typeface="Calibri" panose="020F0502020204030204"/>
              </a:rPr>
              <a:t>Here are some theories</a:t>
            </a:r>
            <a:r>
              <a:rPr kumimoji="0" lang="en-GB" sz="2000" b="0" i="0" u="none" strike="noStrike" kern="1200" cap="none" spc="0" normalizeH="0" baseline="0" noProof="0" dirty="0">
                <a:ln>
                  <a:noFill/>
                </a:ln>
                <a:effectLst/>
                <a:uLnTx/>
                <a:uFillTx/>
                <a:latin typeface="Calibri" panose="020F0502020204030204"/>
                <a:ea typeface="+mn-ea"/>
                <a:cs typeface="+mn-cs"/>
              </a:rPr>
              <a:t> to explain why:</a:t>
            </a:r>
            <a:endParaRPr kumimoji="0" lang="en-GB" sz="2000" b="0" i="0" u="none" strike="noStrike" kern="1200" cap="none" spc="0" normalizeH="0" baseline="0" noProof="0" dirty="0">
              <a:ln>
                <a:noFill/>
              </a:ln>
              <a:effectLst/>
              <a:uLnTx/>
              <a:uFillTx/>
              <a:latin typeface="Calibri" panose="020F0502020204030204"/>
              <a:ea typeface="Calibri"/>
              <a:cs typeface="Calibri"/>
            </a:endParaRPr>
          </a:p>
          <a:p>
            <a:pPr marL="0" marR="0" lvl="0" indent="0" defTabSz="914400" rtl="0" eaLnBrk="1" fontAlgn="auto" latinLnBrk="0" hangingPunct="1">
              <a:spcBef>
                <a:spcPts val="1000"/>
              </a:spcBef>
              <a:spcAft>
                <a:spcPts val="0"/>
              </a:spcAft>
              <a:buClrTx/>
              <a:buSzTx/>
              <a:buNone/>
              <a:tabLst/>
              <a:defRPr/>
            </a:pPr>
            <a:r>
              <a:rPr kumimoji="0" lang="en-GB" sz="2000" b="0" i="1" u="none" strike="noStrike" kern="1200" cap="none" spc="0" normalizeH="0" baseline="0" noProof="0" dirty="0">
                <a:ln>
                  <a:noFill/>
                </a:ln>
                <a:effectLst/>
                <a:uLnTx/>
                <a:uFillTx/>
                <a:latin typeface="Calibri" panose="020F0502020204030204"/>
                <a:ea typeface="+mn-ea"/>
                <a:cs typeface="+mn-cs"/>
              </a:rPr>
              <a:t>	-Victim Precipitation Theory</a:t>
            </a:r>
            <a:endParaRPr kumimoji="0" lang="en-GB" sz="2000" b="0" i="1" u="none" strike="noStrike" kern="1200" cap="none" spc="0" normalizeH="0" baseline="0" noProof="0" dirty="0">
              <a:ln>
                <a:noFill/>
              </a:ln>
              <a:effectLst/>
              <a:uLnTx/>
              <a:uFillTx/>
              <a:latin typeface="Calibri" panose="020F0502020204030204"/>
              <a:ea typeface="Calibri"/>
              <a:cs typeface="Calibri"/>
            </a:endParaRPr>
          </a:p>
          <a:p>
            <a:pPr marL="0" marR="0" lvl="0" indent="0" defTabSz="914400" rtl="0" eaLnBrk="1" fontAlgn="auto" latinLnBrk="0" hangingPunct="1">
              <a:spcBef>
                <a:spcPts val="1000"/>
              </a:spcBef>
              <a:spcAft>
                <a:spcPts val="0"/>
              </a:spcAft>
              <a:buClrTx/>
              <a:buSzTx/>
              <a:buNone/>
              <a:tabLst/>
              <a:defRPr/>
            </a:pPr>
            <a:r>
              <a:rPr kumimoji="0" lang="en-GB" sz="2000" b="0" i="1" u="none" strike="noStrike" kern="1200" cap="none" spc="0" normalizeH="0" baseline="0" noProof="0" dirty="0">
                <a:ln>
                  <a:noFill/>
                </a:ln>
                <a:effectLst/>
                <a:uLnTx/>
                <a:uFillTx/>
                <a:latin typeface="Calibri" panose="020F0502020204030204"/>
                <a:ea typeface="+mn-ea"/>
                <a:cs typeface="+mn-cs"/>
              </a:rPr>
              <a:t>	-Lifestyle Theory</a:t>
            </a:r>
            <a:endParaRPr kumimoji="0" lang="en-GB" sz="2000" b="0" i="1" u="none" strike="noStrike" kern="1200" cap="none" spc="0" normalizeH="0" baseline="0" noProof="0" dirty="0">
              <a:ln>
                <a:noFill/>
              </a:ln>
              <a:effectLst/>
              <a:uLnTx/>
              <a:uFillTx/>
              <a:latin typeface="Calibri" panose="020F0502020204030204"/>
              <a:ea typeface="Calibri"/>
              <a:cs typeface="Calibri"/>
            </a:endParaRPr>
          </a:p>
          <a:p>
            <a:pPr marL="0" marR="0" lvl="0" indent="0" defTabSz="914400" rtl="0" eaLnBrk="1" fontAlgn="auto" latinLnBrk="0" hangingPunct="1">
              <a:spcBef>
                <a:spcPts val="1000"/>
              </a:spcBef>
              <a:spcAft>
                <a:spcPts val="0"/>
              </a:spcAft>
              <a:buClrTx/>
              <a:buSzTx/>
              <a:buNone/>
              <a:tabLst/>
              <a:defRPr/>
            </a:pPr>
            <a:r>
              <a:rPr kumimoji="0" lang="en-GB" sz="2000" b="0" i="1" u="none" strike="noStrike" kern="1200" cap="none" spc="0" normalizeH="0" baseline="0" noProof="0" dirty="0">
                <a:ln>
                  <a:noFill/>
                </a:ln>
                <a:effectLst/>
                <a:uLnTx/>
                <a:uFillTx/>
                <a:latin typeface="Calibri" panose="020F0502020204030204"/>
                <a:ea typeface="+mn-ea"/>
                <a:cs typeface="+mn-cs"/>
              </a:rPr>
              <a:t>	-Deviant Place Theory</a:t>
            </a:r>
            <a:endParaRPr kumimoji="0" lang="en-GB" sz="2000" b="0" i="1" u="none" strike="noStrike" kern="1200" cap="none" spc="0" normalizeH="0" baseline="0" noProof="0" dirty="0">
              <a:ln>
                <a:noFill/>
              </a:ln>
              <a:effectLst/>
              <a:uLnTx/>
              <a:uFillTx/>
              <a:latin typeface="Calibri" panose="020F0502020204030204"/>
              <a:ea typeface="Calibri"/>
              <a:cs typeface="Calibri"/>
            </a:endParaRPr>
          </a:p>
          <a:p>
            <a:pPr marL="0" marR="0" lvl="0" indent="0" defTabSz="914400" rtl="0" eaLnBrk="1" fontAlgn="auto" latinLnBrk="0" hangingPunct="1">
              <a:spcBef>
                <a:spcPts val="1000"/>
              </a:spcBef>
              <a:spcAft>
                <a:spcPts val="0"/>
              </a:spcAft>
              <a:buClrTx/>
              <a:buSzTx/>
              <a:buNone/>
              <a:tabLst/>
              <a:defRPr/>
            </a:pPr>
            <a:r>
              <a:rPr kumimoji="0" lang="en-GB" sz="2000" b="0" i="1" u="none" strike="noStrike" kern="1200" cap="none" spc="0" normalizeH="0" baseline="0" noProof="0" dirty="0">
                <a:ln>
                  <a:noFill/>
                </a:ln>
                <a:effectLst/>
                <a:uLnTx/>
                <a:uFillTx/>
                <a:latin typeface="Calibri" panose="020F0502020204030204"/>
                <a:ea typeface="+mn-ea"/>
                <a:cs typeface="+mn-cs"/>
              </a:rPr>
              <a:t>	-Routine Activities Theory </a:t>
            </a:r>
          </a:p>
          <a:p>
            <a:pPr marL="0" marR="0" lvl="0" indent="0" defTabSz="914400" rtl="0" eaLnBrk="1" fontAlgn="auto" latinLnBrk="0" hangingPunct="1">
              <a:spcBef>
                <a:spcPts val="1000"/>
              </a:spcBef>
              <a:spcAft>
                <a:spcPts val="0"/>
              </a:spcAft>
              <a:buClrTx/>
              <a:buSzTx/>
              <a:buNone/>
              <a:tabLst/>
              <a:defRPr/>
            </a:pPr>
            <a:r>
              <a:rPr lang="en-GB" sz="2000" i="1" noProof="0" dirty="0">
                <a:latin typeface="Calibri" panose="020F0502020204030204"/>
              </a:rPr>
              <a:t>We’ll do a quick recap of these theories before looking at some new ones. </a:t>
            </a:r>
            <a:endParaRPr kumimoji="0" lang="en-GB" sz="2000" b="0" i="1" u="none" strike="noStrike" kern="1200" cap="none" spc="0" normalizeH="0" baseline="0" noProof="0" dirty="0">
              <a:ln>
                <a:noFill/>
              </a:ln>
              <a:effectLst/>
              <a:uLnTx/>
              <a:uFillTx/>
              <a:latin typeface="Calibri" panose="020F0502020204030204"/>
              <a:ea typeface="+mn-ea"/>
              <a:cs typeface="+mn-cs"/>
            </a:endParaRPr>
          </a:p>
          <a:p>
            <a:pPr marL="0" marR="0" lvl="0" indent="0" defTabSz="914400" rtl="0" eaLnBrk="1" fontAlgn="auto" latinLnBrk="0" hangingPunct="1">
              <a:spcBef>
                <a:spcPts val="1000"/>
              </a:spcBef>
              <a:spcAft>
                <a:spcPts val="0"/>
              </a:spcAft>
              <a:buClrTx/>
              <a:buSzTx/>
              <a:buNone/>
              <a:tabLst/>
              <a:defRPr/>
            </a:pPr>
            <a:r>
              <a:rPr lang="en-GB" sz="2000" i="1" dirty="0">
                <a:latin typeface="Calibri" panose="020F0502020204030204"/>
              </a:rPr>
              <a:t>	</a:t>
            </a:r>
          </a:p>
        </p:txBody>
      </p:sp>
      <p:pic>
        <p:nvPicPr>
          <p:cNvPr id="5" name="Picture 4" descr="Red toy person in front of two lines of white figures">
            <a:extLst>
              <a:ext uri="{FF2B5EF4-FFF2-40B4-BE49-F238E27FC236}">
                <a16:creationId xmlns:a16="http://schemas.microsoft.com/office/drawing/2014/main" id="{12DB0A0D-A5DC-19E1-DC22-6227435BE86A}"/>
              </a:ext>
            </a:extLst>
          </p:cNvPr>
          <p:cNvPicPr>
            <a:picLocks noChangeAspect="1"/>
          </p:cNvPicPr>
          <p:nvPr/>
        </p:nvPicPr>
        <p:blipFill>
          <a:blip r:embed="rId2"/>
          <a:srcRect l="26185" r="22664" b="3"/>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476303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E058F-8A51-C0C0-5604-DC39BB3321D5}"/>
              </a:ext>
            </a:extLst>
          </p:cNvPr>
          <p:cNvSpPr>
            <a:spLocks noGrp="1"/>
          </p:cNvSpPr>
          <p:nvPr>
            <p:ph type="title"/>
          </p:nvPr>
        </p:nvSpPr>
        <p:spPr/>
        <p:txBody>
          <a:bodyPr anchor="b">
            <a:normAutofit/>
          </a:bodyPr>
          <a:lstStyle/>
          <a:p>
            <a:r>
              <a:rPr lang="en-GB"/>
              <a:t>Routine Activities Theory</a:t>
            </a:r>
            <a:br>
              <a:rPr lang="en-GB"/>
            </a:br>
            <a:r>
              <a:rPr lang="en-GB"/>
              <a:t>Cohen and Felson (1979)</a:t>
            </a:r>
          </a:p>
        </p:txBody>
      </p:sp>
      <p:sp>
        <p:nvSpPr>
          <p:cNvPr id="3" name="Content Placeholder 2">
            <a:extLst>
              <a:ext uri="{FF2B5EF4-FFF2-40B4-BE49-F238E27FC236}">
                <a16:creationId xmlns:a16="http://schemas.microsoft.com/office/drawing/2014/main" id="{7C1C463A-4DF2-B679-626F-C4F7518F03EB}"/>
              </a:ext>
            </a:extLst>
          </p:cNvPr>
          <p:cNvSpPr>
            <a:spLocks noGrp="1"/>
          </p:cNvSpPr>
          <p:nvPr>
            <p:ph sz="half" idx="1"/>
          </p:nvPr>
        </p:nvSpPr>
        <p:spPr>
          <a:xfrm>
            <a:off x="604156" y="2123768"/>
            <a:ext cx="5491843" cy="4369107"/>
          </a:xfrm>
        </p:spPr>
        <p:txBody>
          <a:bodyPr>
            <a:normAutofit fontScale="92500" lnSpcReduction="20000"/>
          </a:bodyPr>
          <a:lstStyle/>
          <a:p>
            <a:r>
              <a:rPr lang="en-GB" dirty="0"/>
              <a:t>A crime requires 3 elements </a:t>
            </a:r>
          </a:p>
          <a:p>
            <a:pPr marL="0" indent="0">
              <a:buNone/>
            </a:pPr>
            <a:r>
              <a:rPr lang="en-GB" dirty="0"/>
              <a:t>Its focus is on situations where crimes can happen rather than offenders.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The availability of </a:t>
            </a: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suitable targets</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such as homes containing easily saleable goods.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The </a:t>
            </a: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absence of capable guardians</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such as police, homeowners, neighbours &amp; home security.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The presence of </a:t>
            </a: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motivated or likely  offenders</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ready to engage in  criminal behaviour.  </a:t>
            </a:r>
          </a:p>
          <a:p>
            <a:pPr marL="0" indent="0">
              <a:buNone/>
            </a:pPr>
            <a:endParaRPr lang="en-GB" dirty="0"/>
          </a:p>
          <a:p>
            <a:pPr marL="0" indent="0">
              <a:buNone/>
            </a:pPr>
            <a:endParaRPr lang="en-GB" dirty="0"/>
          </a:p>
        </p:txBody>
      </p:sp>
      <p:pic>
        <p:nvPicPr>
          <p:cNvPr id="10242" name="Picture 2" descr="Routine Activities Theory: Definition &amp; Examples">
            <a:extLst>
              <a:ext uri="{FF2B5EF4-FFF2-40B4-BE49-F238E27FC236}">
                <a16:creationId xmlns:a16="http://schemas.microsoft.com/office/drawing/2014/main" id="{44057D9B-6045-981E-08E0-FE06BE7D418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78359" y="1508125"/>
            <a:ext cx="4928398" cy="4713214"/>
          </a:xfrm>
          <a:prstGeom prst="rect">
            <a:avLst/>
          </a:prstGeom>
          <a:solidFill>
            <a:srgbClr val="FFFFFF"/>
          </a:solidFill>
        </p:spPr>
      </p:pic>
    </p:spTree>
    <p:extLst>
      <p:ext uri="{BB962C8B-B14F-4D97-AF65-F5344CB8AC3E}">
        <p14:creationId xmlns:p14="http://schemas.microsoft.com/office/powerpoint/2010/main" val="271702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6FA4468-89B8-4BA1-FABB-E6BE17AADB74}"/>
              </a:ext>
            </a:extLst>
          </p:cNvPr>
          <p:cNvSpPr>
            <a:spLocks noGrp="1"/>
          </p:cNvSpPr>
          <p:nvPr>
            <p:ph type="title"/>
          </p:nvPr>
        </p:nvSpPr>
        <p:spPr/>
        <p:txBody>
          <a:bodyPr/>
          <a:lstStyle/>
          <a:p>
            <a:r>
              <a:rPr lang="en-GB"/>
              <a:t>Theory limitations</a:t>
            </a:r>
          </a:p>
        </p:txBody>
      </p:sp>
      <p:sp>
        <p:nvSpPr>
          <p:cNvPr id="6" name="Content Placeholder 5">
            <a:extLst>
              <a:ext uri="{FF2B5EF4-FFF2-40B4-BE49-F238E27FC236}">
                <a16:creationId xmlns:a16="http://schemas.microsoft.com/office/drawing/2014/main" id="{CD6E7345-E389-011C-5B31-78F047000820}"/>
              </a:ext>
            </a:extLst>
          </p:cNvPr>
          <p:cNvSpPr>
            <a:spLocks noGrp="1"/>
          </p:cNvSpPr>
          <p:nvPr>
            <p:ph idx="1"/>
          </p:nvPr>
        </p:nvSpPr>
        <p:spPr/>
        <p:txBody>
          <a:bodyPr/>
          <a:lstStyle/>
          <a:p>
            <a:r>
              <a:rPr lang="en-GB"/>
              <a:t>It is a narrow view, it doesn’t factor in social context</a:t>
            </a:r>
          </a:p>
          <a:p>
            <a:r>
              <a:rPr lang="en-GB"/>
              <a:t>It is built on the idea of rational choice – doesn’t account for  impulsive crimes </a:t>
            </a:r>
          </a:p>
          <a:p>
            <a:r>
              <a:rPr lang="en-GB"/>
              <a:t>It risks placing an element of blame on the victim – wrong place, wrong time</a:t>
            </a:r>
          </a:p>
        </p:txBody>
      </p:sp>
    </p:spTree>
    <p:extLst>
      <p:ext uri="{BB962C8B-B14F-4D97-AF65-F5344CB8AC3E}">
        <p14:creationId xmlns:p14="http://schemas.microsoft.com/office/powerpoint/2010/main" val="6103383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90F1F-5277-81A9-4651-4226C4D02691}"/>
              </a:ext>
            </a:extLst>
          </p:cNvPr>
          <p:cNvSpPr>
            <a:spLocks noGrp="1"/>
          </p:cNvSpPr>
          <p:nvPr>
            <p:ph type="title"/>
          </p:nvPr>
        </p:nvSpPr>
        <p:spPr/>
        <p:txBody>
          <a:bodyPr>
            <a:normAutofit/>
          </a:bodyPr>
          <a:lstStyle/>
          <a:p>
            <a:pPr algn="ctr"/>
            <a:r>
              <a:rPr lang="en-GB" sz="4000"/>
              <a:t>Lifestyle Theory </a:t>
            </a:r>
            <a:br>
              <a:rPr lang="en-GB"/>
            </a:br>
            <a:r>
              <a:rPr lang="en-GB"/>
              <a:t>Hindelang, Gottfredson, and Garofalo (1978)</a:t>
            </a:r>
          </a:p>
        </p:txBody>
      </p:sp>
      <p:graphicFrame>
        <p:nvGraphicFramePr>
          <p:cNvPr id="4" name="Content Placeholder 3">
            <a:extLst>
              <a:ext uri="{FF2B5EF4-FFF2-40B4-BE49-F238E27FC236}">
                <a16:creationId xmlns:a16="http://schemas.microsoft.com/office/drawing/2014/main" id="{F8375025-34AF-85C5-9340-A2A9D3427011}"/>
              </a:ext>
            </a:extLst>
          </p:cNvPr>
          <p:cNvGraphicFramePr>
            <a:graphicFrameLocks noGrp="1"/>
          </p:cNvGraphicFramePr>
          <p:nvPr>
            <p:ph idx="1"/>
            <p:extLst>
              <p:ext uri="{D42A27DB-BD31-4B8C-83A1-F6EECF244321}">
                <p14:modId xmlns:p14="http://schemas.microsoft.com/office/powerpoint/2010/main" val="4000723346"/>
              </p:ext>
            </p:extLst>
          </p:nvPr>
        </p:nvGraphicFramePr>
        <p:xfrm>
          <a:off x="6828502" y="1690688"/>
          <a:ext cx="4525297" cy="44862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D039E114-3656-DC30-5B41-BAA90FF8E286}"/>
              </a:ext>
            </a:extLst>
          </p:cNvPr>
          <p:cNvSpPr txBox="1"/>
          <p:nvPr/>
        </p:nvSpPr>
        <p:spPr>
          <a:xfrm>
            <a:off x="530942" y="2035277"/>
            <a:ext cx="6091084" cy="4154984"/>
          </a:xfrm>
          <a:prstGeom prst="rect">
            <a:avLst/>
          </a:prstGeom>
          <a:noFill/>
        </p:spPr>
        <p:txBody>
          <a:bodyPr wrap="square" rtlCol="0">
            <a:spAutoFit/>
          </a:bodyPr>
          <a:lstStyle/>
          <a:p>
            <a:r>
              <a:rPr lang="en-GB" sz="2400"/>
              <a:t>Closely related to Routine Activity Theory, this theory also suggests that crimes occur when 3 aspects converge – </a:t>
            </a:r>
          </a:p>
          <a:p>
            <a:r>
              <a:rPr lang="en-GB" sz="2400"/>
              <a:t>Suitable target</a:t>
            </a:r>
          </a:p>
          <a:p>
            <a:r>
              <a:rPr lang="en-GB" sz="2400"/>
              <a:t>Absence of protection</a:t>
            </a:r>
          </a:p>
          <a:p>
            <a:r>
              <a:rPr lang="en-GB" sz="2400"/>
              <a:t>Motivated offender</a:t>
            </a:r>
          </a:p>
          <a:p>
            <a:endParaRPr lang="en-GB" sz="2400"/>
          </a:p>
          <a:p>
            <a:r>
              <a:rPr lang="en-GB" sz="2400"/>
              <a:t>However, this theory emphasises that the ‘victim’s’ life choices contribute to their victimisation.</a:t>
            </a:r>
          </a:p>
          <a:p>
            <a:r>
              <a:rPr lang="en-GB" sz="2400"/>
              <a:t> </a:t>
            </a:r>
          </a:p>
        </p:txBody>
      </p:sp>
    </p:spTree>
    <p:extLst>
      <p:ext uri="{BB962C8B-B14F-4D97-AF65-F5344CB8AC3E}">
        <p14:creationId xmlns:p14="http://schemas.microsoft.com/office/powerpoint/2010/main" val="16400174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Chicken wire close-up">
            <a:extLst>
              <a:ext uri="{FF2B5EF4-FFF2-40B4-BE49-F238E27FC236}">
                <a16:creationId xmlns:a16="http://schemas.microsoft.com/office/drawing/2014/main" id="{371494C2-49FF-9415-0C19-95F0D2F14AC8}"/>
              </a:ext>
            </a:extLst>
          </p:cNvPr>
          <p:cNvPicPr>
            <a:picLocks noChangeAspect="1"/>
          </p:cNvPicPr>
          <p:nvPr/>
        </p:nvPicPr>
        <p:blipFill>
          <a:blip r:embed="rId2"/>
          <a:srcRect l="21835" r="25505" b="-2"/>
          <a:stretch>
            <a:fillRect/>
          </a:stretch>
        </p:blipFill>
        <p:spPr>
          <a:xfrm>
            <a:off x="-1" y="-2"/>
            <a:ext cx="5410198" cy="6858002"/>
          </a:xfrm>
          <a:prstGeom prst="rect">
            <a:avLst/>
          </a:prstGeom>
        </p:spPr>
      </p:pic>
      <p:sp useBgFill="1">
        <p:nvSpPr>
          <p:cNvPr id="14" name="Rectangle 13">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C90024-C8D4-C999-81F6-97757C45E9F1}"/>
              </a:ext>
            </a:extLst>
          </p:cNvPr>
          <p:cNvSpPr>
            <a:spLocks noGrp="1"/>
          </p:cNvSpPr>
          <p:nvPr>
            <p:ph type="title"/>
          </p:nvPr>
        </p:nvSpPr>
        <p:spPr>
          <a:xfrm>
            <a:off x="6115317" y="405685"/>
            <a:ext cx="5464968" cy="1559301"/>
          </a:xfrm>
        </p:spPr>
        <p:txBody>
          <a:bodyPr>
            <a:normAutofit/>
          </a:bodyPr>
          <a:lstStyle/>
          <a:p>
            <a:r>
              <a:rPr lang="en-GB" sz="4000"/>
              <a:t>Deviant place theory- Rodney Stark(1987)</a:t>
            </a:r>
          </a:p>
        </p:txBody>
      </p:sp>
      <p:sp>
        <p:nvSpPr>
          <p:cNvPr id="6" name="Content Placeholder 5">
            <a:extLst>
              <a:ext uri="{FF2B5EF4-FFF2-40B4-BE49-F238E27FC236}">
                <a16:creationId xmlns:a16="http://schemas.microsoft.com/office/drawing/2014/main" id="{5091D76B-1D9A-1415-12B3-8AB398279B80}"/>
              </a:ext>
            </a:extLst>
          </p:cNvPr>
          <p:cNvSpPr>
            <a:spLocks noGrp="1"/>
          </p:cNvSpPr>
          <p:nvPr>
            <p:ph idx="1"/>
          </p:nvPr>
        </p:nvSpPr>
        <p:spPr>
          <a:xfrm>
            <a:off x="5694947" y="2285999"/>
            <a:ext cx="6288506" cy="4403559"/>
          </a:xfrm>
        </p:spPr>
        <p:txBody>
          <a:bodyPr anchor="ctr">
            <a:normAutofit/>
          </a:bodyPr>
          <a:lstStyle/>
          <a:p>
            <a:pPr marL="0" indent="0">
              <a:buNone/>
            </a:pPr>
            <a:r>
              <a:rPr lang="en-GB" sz="2400"/>
              <a:t>Has an overlap with lifestyle theory</a:t>
            </a:r>
          </a:p>
          <a:p>
            <a:pPr marL="0" indent="0">
              <a:buNone/>
            </a:pPr>
            <a:r>
              <a:rPr lang="en-GB" sz="2400"/>
              <a:t>Posits that individuals are more likely to become victims if repeatedly exposed to areas of high disorganisation (Deviant places)</a:t>
            </a:r>
          </a:p>
          <a:p>
            <a:pPr marL="0" indent="0">
              <a:buNone/>
            </a:pPr>
            <a:r>
              <a:rPr lang="en-GB" sz="2400"/>
              <a:t>This exposure increases their risk of being victimised. </a:t>
            </a:r>
          </a:p>
          <a:p>
            <a:pPr marL="0" indent="0">
              <a:buNone/>
            </a:pPr>
            <a:endParaRPr lang="en-GB" sz="2400"/>
          </a:p>
          <a:p>
            <a:pPr marL="0" indent="0">
              <a:buNone/>
            </a:pPr>
            <a:r>
              <a:rPr lang="en-GB" sz="2400"/>
              <a:t>Does not focus on the person or their lifestyle, but their location</a:t>
            </a:r>
          </a:p>
        </p:txBody>
      </p:sp>
    </p:spTree>
    <p:extLst>
      <p:ext uri="{BB962C8B-B14F-4D97-AF65-F5344CB8AC3E}">
        <p14:creationId xmlns:p14="http://schemas.microsoft.com/office/powerpoint/2010/main" val="25915324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EB366F-AEBC-CEC8-ABFA-D9FF77614FF1}"/>
              </a:ext>
            </a:extLst>
          </p:cNvPr>
          <p:cNvSpPr>
            <a:spLocks noGrp="1"/>
          </p:cNvSpPr>
          <p:nvPr>
            <p:ph type="title"/>
          </p:nvPr>
        </p:nvSpPr>
        <p:spPr>
          <a:xfrm>
            <a:off x="838200" y="365125"/>
            <a:ext cx="10515600" cy="1325563"/>
          </a:xfrm>
        </p:spPr>
        <p:txBody>
          <a:bodyPr>
            <a:normAutofit/>
          </a:bodyPr>
          <a:lstStyle/>
          <a:p>
            <a:pPr marL="0" marR="0" lvl="0" indent="0" defTabSz="914400" rtl="0" eaLnBrk="1" fontAlgn="auto" latinLnBrk="0" hangingPunct="1">
              <a:spcBef>
                <a:spcPts val="1000"/>
              </a:spcBef>
              <a:spcAft>
                <a:spcPts val="0"/>
              </a:spcAft>
              <a:tabLst/>
              <a:defRPr/>
            </a:pPr>
            <a:r>
              <a:rPr kumimoji="0" lang="en-GB" sz="4200" b="0" u="none" strike="noStrike" kern="1200" cap="none" spc="0" normalizeH="0" baseline="0" noProof="0">
                <a:ln>
                  <a:noFill/>
                </a:ln>
                <a:effectLst/>
                <a:uLnTx/>
                <a:uFillTx/>
                <a:ea typeface="+mn-ea"/>
                <a:cs typeface="+mn-cs"/>
              </a:rPr>
              <a:t>Victim Precipitation Theory</a:t>
            </a:r>
            <a:br>
              <a:rPr kumimoji="0" lang="en-GB" sz="4200" b="0" i="1" u="none" strike="noStrike" kern="1200" cap="none" spc="0" normalizeH="0" baseline="0" noProof="0">
                <a:ln>
                  <a:noFill/>
                </a:ln>
                <a:effectLst/>
                <a:uLnTx/>
                <a:uFillTx/>
                <a:latin typeface="Calibri" panose="020F0502020204030204"/>
                <a:ea typeface="Calibri"/>
                <a:cs typeface="Calibri"/>
              </a:rPr>
            </a:br>
            <a:endParaRPr lang="en-GB" sz="42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D1065C9-21B2-5F60-7234-E1CCD00400D4}"/>
              </a:ext>
            </a:extLst>
          </p:cNvPr>
          <p:cNvSpPr>
            <a:spLocks noGrp="1"/>
          </p:cNvSpPr>
          <p:nvPr>
            <p:ph idx="1"/>
          </p:nvPr>
        </p:nvSpPr>
        <p:spPr>
          <a:xfrm>
            <a:off x="838200" y="1929384"/>
            <a:ext cx="10515600" cy="4251960"/>
          </a:xfrm>
        </p:spPr>
        <p:txBody>
          <a:bodyPr>
            <a:normAutofit/>
          </a:bodyPr>
          <a:lstStyle/>
          <a:p>
            <a:r>
              <a:rPr lang="en-GB" dirty="0"/>
              <a:t>This theory argues that a victim's actions can contribute to or instigate the crimes or harms done to them</a:t>
            </a:r>
          </a:p>
          <a:p>
            <a:r>
              <a:rPr lang="en-GB" dirty="0"/>
              <a:t>Their characteristics can precipitate the crime </a:t>
            </a:r>
          </a:p>
          <a:p>
            <a:pPr marL="0" indent="0">
              <a:buNone/>
            </a:pPr>
            <a:r>
              <a:rPr lang="en-GB" dirty="0"/>
              <a:t>E.g. a hate crime against a minority person, their minority played a part so to speak.</a:t>
            </a:r>
          </a:p>
          <a:p>
            <a:pPr marL="0" indent="0">
              <a:buNone/>
            </a:pPr>
            <a:endParaRPr lang="en-GB" dirty="0"/>
          </a:p>
          <a:p>
            <a:r>
              <a:rPr lang="en-GB" dirty="0"/>
              <a:t>This theory does not only involve hate crimes directed at specific groups of people. It might also involve occupations or activities.</a:t>
            </a:r>
          </a:p>
        </p:txBody>
      </p:sp>
    </p:spTree>
    <p:extLst>
      <p:ext uri="{BB962C8B-B14F-4D97-AF65-F5344CB8AC3E}">
        <p14:creationId xmlns:p14="http://schemas.microsoft.com/office/powerpoint/2010/main" val="3039729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6" name="Rectangle 1045">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6480A9-BA8B-1787-BBCE-ACF18D1F5568}"/>
              </a:ext>
            </a:extLst>
          </p:cNvPr>
          <p:cNvSpPr>
            <a:spLocks noGrp="1"/>
          </p:cNvSpPr>
          <p:nvPr>
            <p:ph type="title"/>
          </p:nvPr>
        </p:nvSpPr>
        <p:spPr>
          <a:xfrm>
            <a:off x="630936" y="640080"/>
            <a:ext cx="4818888" cy="1481328"/>
          </a:xfrm>
        </p:spPr>
        <p:txBody>
          <a:bodyPr anchor="b">
            <a:normAutofit/>
          </a:bodyPr>
          <a:lstStyle/>
          <a:p>
            <a:r>
              <a:rPr lang="en-GB" sz="4600"/>
              <a:t>Victim precipitation theory cont</a:t>
            </a:r>
          </a:p>
        </p:txBody>
      </p:sp>
      <p:sp>
        <p:nvSpPr>
          <p:cNvPr id="1047"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1265E22-32B6-E7D3-9D66-A5EFD742EC56}"/>
              </a:ext>
            </a:extLst>
          </p:cNvPr>
          <p:cNvSpPr>
            <a:spLocks noGrp="1"/>
          </p:cNvSpPr>
          <p:nvPr>
            <p:ph idx="1"/>
          </p:nvPr>
        </p:nvSpPr>
        <p:spPr>
          <a:xfrm>
            <a:off x="289210" y="2660903"/>
            <a:ext cx="10533688" cy="3874807"/>
          </a:xfrm>
        </p:spPr>
        <p:txBody>
          <a:bodyPr anchor="t">
            <a:normAutofit/>
          </a:bodyPr>
          <a:lstStyle/>
          <a:p>
            <a:pPr marL="0" indent="0">
              <a:buNone/>
            </a:pPr>
            <a:r>
              <a:rPr lang="en-GB" sz="1800" dirty="0"/>
              <a:t>The victim is viewed as an active participant in the crime </a:t>
            </a:r>
          </a:p>
          <a:p>
            <a:pPr marL="0" indent="0">
              <a:buNone/>
            </a:pPr>
            <a:r>
              <a:rPr lang="en-GB" sz="1800" dirty="0"/>
              <a:t>2 elements of this theory</a:t>
            </a:r>
          </a:p>
          <a:p>
            <a:pPr>
              <a:buFontTx/>
              <a:buChar char="-"/>
            </a:pPr>
            <a:r>
              <a:rPr lang="en-GB" sz="1800" dirty="0"/>
              <a:t>The victims acts first</a:t>
            </a:r>
          </a:p>
          <a:p>
            <a:pPr>
              <a:buFontTx/>
              <a:buChar char="-"/>
            </a:pPr>
            <a:r>
              <a:rPr lang="en-GB" sz="1800" dirty="0"/>
              <a:t>The victim encourages or provokes the offender</a:t>
            </a:r>
          </a:p>
          <a:p>
            <a:pPr marL="0" indent="0">
              <a:buNone/>
            </a:pPr>
            <a:endParaRPr lang="en-GB" sz="1800" dirty="0"/>
          </a:p>
          <a:p>
            <a:pPr marL="0" indent="0">
              <a:buNone/>
            </a:pPr>
            <a:r>
              <a:rPr lang="en-GB" sz="1800" dirty="0"/>
              <a:t>Example</a:t>
            </a:r>
          </a:p>
          <a:p>
            <a:pPr marL="0" indent="0">
              <a:buNone/>
            </a:pPr>
            <a:r>
              <a:rPr lang="en-GB" sz="1800" dirty="0"/>
              <a:t>A man starts and argument with another, not a crime, and the other responds by hitting him (is a crime)</a:t>
            </a:r>
          </a:p>
          <a:p>
            <a:pPr marL="0" indent="0">
              <a:buNone/>
            </a:pPr>
            <a:r>
              <a:rPr lang="en-GB" sz="1800" dirty="0"/>
              <a:t>A woman stays with their partner even though they abuse them</a:t>
            </a:r>
          </a:p>
          <a:p>
            <a:pPr marL="0" indent="0">
              <a:buNone/>
            </a:pPr>
            <a:endParaRPr lang="en-GB" sz="1800" dirty="0"/>
          </a:p>
          <a:p>
            <a:pPr marL="0" indent="0">
              <a:buNone/>
            </a:pPr>
            <a:r>
              <a:rPr lang="en-GB" sz="1800" dirty="0"/>
              <a:t>NB the theory does not blame the victim, it simply explores what the potential cause of the crime were</a:t>
            </a:r>
          </a:p>
        </p:txBody>
      </p:sp>
      <p:pic>
        <p:nvPicPr>
          <p:cNvPr id="1026" name="Picture 2" descr="Victim Precipitation: Definition &amp; Theory Video">
            <a:extLst>
              <a:ext uri="{FF2B5EF4-FFF2-40B4-BE49-F238E27FC236}">
                <a16:creationId xmlns:a16="http://schemas.microsoft.com/office/drawing/2014/main" id="{A8B535E2-2245-EE0F-2289-F75AEEE719A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416" b="8432"/>
          <a:stretch>
            <a:fillRect/>
          </a:stretch>
        </p:blipFill>
        <p:spPr bwMode="auto">
          <a:xfrm>
            <a:off x="6443822" y="1747254"/>
            <a:ext cx="5458968" cy="2584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7796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33E0E-6FFD-CA2D-C2A5-62766D8CF8D7}"/>
              </a:ext>
            </a:extLst>
          </p:cNvPr>
          <p:cNvSpPr>
            <a:spLocks noGrp="1"/>
          </p:cNvSpPr>
          <p:nvPr>
            <p:ph type="title"/>
          </p:nvPr>
        </p:nvSpPr>
        <p:spPr/>
        <p:txBody>
          <a:bodyPr/>
          <a:lstStyle/>
          <a:p>
            <a:r>
              <a:rPr lang="en-GB" dirty="0"/>
              <a:t>Critical/Radical Victimology</a:t>
            </a:r>
          </a:p>
        </p:txBody>
      </p:sp>
      <p:sp>
        <p:nvSpPr>
          <p:cNvPr id="3" name="Content Placeholder 2">
            <a:extLst>
              <a:ext uri="{FF2B5EF4-FFF2-40B4-BE49-F238E27FC236}">
                <a16:creationId xmlns:a16="http://schemas.microsoft.com/office/drawing/2014/main" id="{E2AF7200-B9D6-8DA5-52B0-34B9D148CC8B}"/>
              </a:ext>
            </a:extLst>
          </p:cNvPr>
          <p:cNvSpPr>
            <a:spLocks noGrp="1"/>
          </p:cNvSpPr>
          <p:nvPr>
            <p:ph idx="1"/>
          </p:nvPr>
        </p:nvSpPr>
        <p:spPr/>
        <p:txBody>
          <a:bodyPr/>
          <a:lstStyle/>
          <a:p>
            <a:r>
              <a:rPr lang="en-GB" b="1" dirty="0"/>
              <a:t>Critical and radical victimology</a:t>
            </a:r>
            <a:r>
              <a:rPr lang="en-GB" dirty="0"/>
              <a:t> shifted the focus of crime studies away from individual behaviour—such as where a person walks at night—and onto structural power dynamics, state institutions, and social inequalities.</a:t>
            </a:r>
          </a:p>
          <a:p>
            <a:pPr marL="0" indent="0">
              <a:buNone/>
            </a:pPr>
            <a:endParaRPr lang="en-GB" dirty="0"/>
          </a:p>
          <a:p>
            <a:r>
              <a:rPr lang="en-GB" dirty="0"/>
              <a:t>While traditional (positivist) victimology often faced criticism for "victim-blaming" by investigating how a person's actions precipitated a crime, critical and radical victimologists argue that </a:t>
            </a:r>
            <a:r>
              <a:rPr lang="en-GB" b="1" dirty="0"/>
              <a:t>society and the state dictate who becomes a victim and who is granted that official status.</a:t>
            </a:r>
            <a:endParaRPr lang="en-GB" dirty="0"/>
          </a:p>
          <a:p>
            <a:endParaRPr lang="en-GB" dirty="0"/>
          </a:p>
        </p:txBody>
      </p:sp>
    </p:spTree>
    <p:extLst>
      <p:ext uri="{BB962C8B-B14F-4D97-AF65-F5344CB8AC3E}">
        <p14:creationId xmlns:p14="http://schemas.microsoft.com/office/powerpoint/2010/main" val="20583033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B4E38-4D59-3149-1202-8B5DF001E22D}"/>
              </a:ext>
            </a:extLst>
          </p:cNvPr>
          <p:cNvSpPr>
            <a:spLocks noGrp="1"/>
          </p:cNvSpPr>
          <p:nvPr>
            <p:ph type="title"/>
          </p:nvPr>
        </p:nvSpPr>
        <p:spPr/>
        <p:txBody>
          <a:bodyPr/>
          <a:lstStyle/>
          <a:p>
            <a:r>
              <a:rPr lang="en-GB" dirty="0"/>
              <a:t>Critical/Radical Victimology</a:t>
            </a:r>
          </a:p>
        </p:txBody>
      </p:sp>
      <p:sp>
        <p:nvSpPr>
          <p:cNvPr id="3" name="Content Placeholder 2">
            <a:extLst>
              <a:ext uri="{FF2B5EF4-FFF2-40B4-BE49-F238E27FC236}">
                <a16:creationId xmlns:a16="http://schemas.microsoft.com/office/drawing/2014/main" id="{A550CEC2-826B-2D5D-E2E5-5474DD677FC4}"/>
              </a:ext>
            </a:extLst>
          </p:cNvPr>
          <p:cNvSpPr>
            <a:spLocks noGrp="1"/>
          </p:cNvSpPr>
          <p:nvPr>
            <p:ph idx="1"/>
          </p:nvPr>
        </p:nvSpPr>
        <p:spPr/>
        <p:txBody>
          <a:bodyPr>
            <a:normAutofit fontScale="92500" lnSpcReduction="10000"/>
          </a:bodyPr>
          <a:lstStyle/>
          <a:p>
            <a:pPr marL="0" indent="0">
              <a:buNone/>
            </a:pPr>
            <a:r>
              <a:rPr lang="en-GB" b="1" dirty="0"/>
              <a:t>Structural Powerlessness</a:t>
            </a:r>
          </a:p>
          <a:p>
            <a:r>
              <a:rPr lang="en-GB" dirty="0"/>
              <a:t>Rooted heavily in Marxist, feminist, and conflict theories, this perspective argues that victimisation is unevenly distributed across society. Rather than being random or purely behavioural, vulnerability is a product of </a:t>
            </a:r>
            <a:r>
              <a:rPr lang="en-GB" b="1" dirty="0"/>
              <a:t>structural powerlessness</a:t>
            </a:r>
            <a:r>
              <a:rPr lang="en-GB" dirty="0"/>
              <a:t>.</a:t>
            </a:r>
          </a:p>
          <a:p>
            <a:pPr lvl="0"/>
            <a:r>
              <a:rPr lang="en-GB" b="1" dirty="0"/>
              <a:t>Socio-economic Status:</a:t>
            </a:r>
            <a:r>
              <a:rPr lang="en-GB" dirty="0"/>
              <a:t> The poorest in society and the working-class proletariat are disproportionately the victims of both conventional street crime and corporate exploitation by the powerful.</a:t>
            </a:r>
          </a:p>
          <a:p>
            <a:pPr lvl="0"/>
            <a:r>
              <a:rPr lang="en-GB" b="1" dirty="0"/>
              <a:t>Marginalised Groups:</a:t>
            </a:r>
            <a:r>
              <a:rPr lang="en-GB" dirty="0"/>
              <a:t> Homeless individuals, ethnic minorities, and young people experience significantly higher rates of physical and systemic harm due to their lack of economic and political leverage.</a:t>
            </a:r>
          </a:p>
          <a:p>
            <a:pPr marL="0" indent="0">
              <a:buNone/>
            </a:pPr>
            <a:endParaRPr lang="en-GB" dirty="0"/>
          </a:p>
        </p:txBody>
      </p:sp>
    </p:spTree>
    <p:extLst>
      <p:ext uri="{BB962C8B-B14F-4D97-AF65-F5344CB8AC3E}">
        <p14:creationId xmlns:p14="http://schemas.microsoft.com/office/powerpoint/2010/main" val="36945113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D3D18-E121-8521-DCE8-D912DF2247E3}"/>
              </a:ext>
            </a:extLst>
          </p:cNvPr>
          <p:cNvSpPr>
            <a:spLocks noGrp="1"/>
          </p:cNvSpPr>
          <p:nvPr>
            <p:ph type="title"/>
          </p:nvPr>
        </p:nvSpPr>
        <p:spPr/>
        <p:txBody>
          <a:bodyPr/>
          <a:lstStyle/>
          <a:p>
            <a:r>
              <a:rPr lang="en-GB" dirty="0"/>
              <a:t>Critical/Radical Victimology</a:t>
            </a:r>
          </a:p>
        </p:txBody>
      </p:sp>
      <p:sp>
        <p:nvSpPr>
          <p:cNvPr id="3" name="Content Placeholder 2">
            <a:extLst>
              <a:ext uri="{FF2B5EF4-FFF2-40B4-BE49-F238E27FC236}">
                <a16:creationId xmlns:a16="http://schemas.microsoft.com/office/drawing/2014/main" id="{0D4E8696-ACB3-E5E9-4522-3C8A44576EA3}"/>
              </a:ext>
            </a:extLst>
          </p:cNvPr>
          <p:cNvSpPr>
            <a:spLocks noGrp="1"/>
          </p:cNvSpPr>
          <p:nvPr>
            <p:ph idx="1"/>
          </p:nvPr>
        </p:nvSpPr>
        <p:spPr/>
        <p:txBody>
          <a:bodyPr>
            <a:normAutofit fontScale="92500" lnSpcReduction="20000"/>
          </a:bodyPr>
          <a:lstStyle/>
          <a:p>
            <a:pPr marL="0" indent="0">
              <a:buNone/>
            </a:pPr>
            <a:r>
              <a:rPr lang="en-GB" b="1" dirty="0"/>
              <a:t>The Hierarchy and Social Construction of Victimhood</a:t>
            </a:r>
          </a:p>
          <a:p>
            <a:r>
              <a:rPr lang="en-GB" dirty="0"/>
              <a:t>A central concept in critical victimology is that "victim" is a social label, and the state holds the ultimate power to apply or deny that label.</a:t>
            </a:r>
          </a:p>
          <a:p>
            <a:pPr lvl="0"/>
            <a:r>
              <a:rPr lang="en-GB" b="1" dirty="0"/>
              <a:t>The "Ideal Victim":</a:t>
            </a:r>
            <a:r>
              <a:rPr lang="en-GB" dirty="0"/>
              <a:t> Criminologist Nils Christie introduced the concept of the </a:t>
            </a:r>
            <a:r>
              <a:rPr lang="en-GB" dirty="0">
                <a:hlinkClick r:id="rId2"/>
              </a:rPr>
              <a:t>Ideal Victim</a:t>
            </a:r>
            <a:r>
              <a:rPr lang="en-GB" dirty="0"/>
              <a:t>, a person who is automatically granted public sympathy and institutional legitimacy. This is typically someone viewed as weak, blameless, and engaged in respectable activities (e.g., an elderly woman attacked by a stranger). </a:t>
            </a:r>
          </a:p>
          <a:p>
            <a:pPr lvl="0"/>
            <a:r>
              <a:rPr lang="en-GB" b="1" dirty="0"/>
              <a:t>The Hierarchy of Victimisation:</a:t>
            </a:r>
            <a:r>
              <a:rPr lang="en-GB" dirty="0"/>
              <a:t> Those who do not fit the "ideal" </a:t>
            </a:r>
            <a:r>
              <a:rPr lang="en-GB" dirty="0" err="1"/>
              <a:t>mold</a:t>
            </a:r>
            <a:r>
              <a:rPr lang="en-GB" dirty="0"/>
              <a:t> find themselves lower on the hierarchy. For example, homeless individuals or drug users who experience violence are frequently denied official victim status or blamed for their circumstances by police, courts, and the media.</a:t>
            </a:r>
          </a:p>
          <a:p>
            <a:endParaRPr lang="en-GB" dirty="0"/>
          </a:p>
        </p:txBody>
      </p:sp>
    </p:spTree>
    <p:extLst>
      <p:ext uri="{BB962C8B-B14F-4D97-AF65-F5344CB8AC3E}">
        <p14:creationId xmlns:p14="http://schemas.microsoft.com/office/powerpoint/2010/main" val="23515171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548B0-F4A0-4005-CECC-F14831A8DD5B}"/>
              </a:ext>
            </a:extLst>
          </p:cNvPr>
          <p:cNvSpPr>
            <a:spLocks noGrp="1"/>
          </p:cNvSpPr>
          <p:nvPr>
            <p:ph type="title"/>
          </p:nvPr>
        </p:nvSpPr>
        <p:spPr/>
        <p:txBody>
          <a:bodyPr/>
          <a:lstStyle/>
          <a:p>
            <a:r>
              <a:rPr lang="en-GB" dirty="0"/>
              <a:t>Critical/Radical Victimology</a:t>
            </a:r>
          </a:p>
        </p:txBody>
      </p:sp>
      <p:sp>
        <p:nvSpPr>
          <p:cNvPr id="3" name="Content Placeholder 2">
            <a:extLst>
              <a:ext uri="{FF2B5EF4-FFF2-40B4-BE49-F238E27FC236}">
                <a16:creationId xmlns:a16="http://schemas.microsoft.com/office/drawing/2014/main" id="{E48A8E51-F36E-BC3C-564E-DBF885D13EF2}"/>
              </a:ext>
            </a:extLst>
          </p:cNvPr>
          <p:cNvSpPr>
            <a:spLocks noGrp="1"/>
          </p:cNvSpPr>
          <p:nvPr>
            <p:ph idx="1"/>
          </p:nvPr>
        </p:nvSpPr>
        <p:spPr/>
        <p:txBody>
          <a:bodyPr>
            <a:normAutofit lnSpcReduction="10000"/>
          </a:bodyPr>
          <a:lstStyle/>
          <a:p>
            <a:pPr marL="0" indent="0">
              <a:buNone/>
            </a:pPr>
            <a:r>
              <a:rPr lang="en-GB" b="1" dirty="0"/>
              <a:t>State "De-labelling" and Institutional Violence</a:t>
            </a:r>
          </a:p>
          <a:p>
            <a:r>
              <a:rPr lang="en-GB" dirty="0"/>
              <a:t>Critical victimology highlights how state institutions often engage in </a:t>
            </a:r>
            <a:r>
              <a:rPr lang="en-GB" b="1" dirty="0"/>
              <a:t>de-labelling</a:t>
            </a:r>
            <a:r>
              <a:rPr lang="en-GB" dirty="0"/>
              <a:t>—refusing to classify systemic harms or state failures as crimes to protect those in power. </a:t>
            </a:r>
          </a:p>
          <a:p>
            <a:pPr lvl="0"/>
            <a:r>
              <a:rPr lang="en-GB" b="1" dirty="0"/>
              <a:t>Historical Failure:</a:t>
            </a:r>
            <a:r>
              <a:rPr lang="en-GB" dirty="0"/>
              <a:t> Criminologists often point to historical laws, such as the fact that marital rape was not legally recognised as a crime in the UK until 1991, meaning thousands of women were systemically denied the status of crime victims by the state.</a:t>
            </a:r>
          </a:p>
          <a:p>
            <a:pPr lvl="0"/>
            <a:r>
              <a:rPr lang="en-GB" b="1" dirty="0"/>
              <a:t>Corporate and State Harm:</a:t>
            </a:r>
            <a:r>
              <a:rPr lang="en-GB" dirty="0"/>
              <a:t> It draws attention to "invisible" or ignored harms, such as corporate manslaughter, workplace health and safety violations, and institutional negligence.</a:t>
            </a:r>
          </a:p>
          <a:p>
            <a:endParaRPr lang="en-GB" dirty="0"/>
          </a:p>
        </p:txBody>
      </p:sp>
    </p:spTree>
    <p:extLst>
      <p:ext uri="{BB962C8B-B14F-4D97-AF65-F5344CB8AC3E}">
        <p14:creationId xmlns:p14="http://schemas.microsoft.com/office/powerpoint/2010/main" val="26810836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E8020-0862-E4AA-AEE8-A143BCDCF987}"/>
              </a:ext>
            </a:extLst>
          </p:cNvPr>
          <p:cNvSpPr>
            <a:spLocks noGrp="1"/>
          </p:cNvSpPr>
          <p:nvPr>
            <p:ph type="title"/>
          </p:nvPr>
        </p:nvSpPr>
        <p:spPr/>
        <p:txBody>
          <a:bodyPr/>
          <a:lstStyle/>
          <a:p>
            <a:r>
              <a:rPr lang="en-GB" dirty="0"/>
              <a:t>Feminist Victimology</a:t>
            </a:r>
          </a:p>
        </p:txBody>
      </p:sp>
      <p:sp>
        <p:nvSpPr>
          <p:cNvPr id="3" name="Content Placeholder 2">
            <a:extLst>
              <a:ext uri="{FF2B5EF4-FFF2-40B4-BE49-F238E27FC236}">
                <a16:creationId xmlns:a16="http://schemas.microsoft.com/office/drawing/2014/main" id="{3D8E1936-208F-21D6-ADBD-2D2FEF860A2E}"/>
              </a:ext>
            </a:extLst>
          </p:cNvPr>
          <p:cNvSpPr>
            <a:spLocks noGrp="1"/>
          </p:cNvSpPr>
          <p:nvPr>
            <p:ph idx="1"/>
          </p:nvPr>
        </p:nvSpPr>
        <p:spPr/>
        <p:txBody>
          <a:bodyPr/>
          <a:lstStyle/>
          <a:p>
            <a:r>
              <a:rPr lang="en-GB" b="1" dirty="0"/>
              <a:t>Feminist victimology</a:t>
            </a:r>
            <a:r>
              <a:rPr lang="en-GB" dirty="0"/>
              <a:t> emerged in the 1970s and 1980s as a direct challenge to the "gender-blind" nature of traditional criminology. It operates as an extension of critical victimology, arguing that you cannot understand victimisation without examining </a:t>
            </a:r>
            <a:r>
              <a:rPr lang="en-GB" b="1" dirty="0"/>
              <a:t>patriarchy, gender roles, and systemic inequalities.</a:t>
            </a:r>
          </a:p>
          <a:p>
            <a:endParaRPr lang="en-GB" b="1" dirty="0"/>
          </a:p>
          <a:p>
            <a:endParaRPr lang="en-GB" dirty="0"/>
          </a:p>
        </p:txBody>
      </p:sp>
    </p:spTree>
    <p:extLst>
      <p:ext uri="{BB962C8B-B14F-4D97-AF65-F5344CB8AC3E}">
        <p14:creationId xmlns:p14="http://schemas.microsoft.com/office/powerpoint/2010/main" val="8285753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F6F76-592E-9498-BB3D-4BD75738DC6A}"/>
              </a:ext>
            </a:extLst>
          </p:cNvPr>
          <p:cNvSpPr>
            <a:spLocks noGrp="1"/>
          </p:cNvSpPr>
          <p:nvPr>
            <p:ph type="title"/>
          </p:nvPr>
        </p:nvSpPr>
        <p:spPr/>
        <p:txBody>
          <a:bodyPr/>
          <a:lstStyle/>
          <a:p>
            <a:r>
              <a:rPr lang="en-GB" dirty="0"/>
              <a:t>Feminist Victimology</a:t>
            </a:r>
          </a:p>
        </p:txBody>
      </p:sp>
      <p:sp>
        <p:nvSpPr>
          <p:cNvPr id="3" name="Content Placeholder 2">
            <a:extLst>
              <a:ext uri="{FF2B5EF4-FFF2-40B4-BE49-F238E27FC236}">
                <a16:creationId xmlns:a16="http://schemas.microsoft.com/office/drawing/2014/main" id="{527B7D70-1D43-FEE2-20F7-E5BB5FB92BF9}"/>
              </a:ext>
            </a:extLst>
          </p:cNvPr>
          <p:cNvSpPr>
            <a:spLocks noGrp="1"/>
          </p:cNvSpPr>
          <p:nvPr>
            <p:ph idx="1"/>
          </p:nvPr>
        </p:nvSpPr>
        <p:spPr/>
        <p:txBody>
          <a:bodyPr/>
          <a:lstStyle/>
          <a:p>
            <a:pPr marL="0" indent="0">
              <a:buNone/>
            </a:pPr>
            <a:r>
              <a:rPr lang="en-GB" dirty="0"/>
              <a:t>Key points of feminist victimology:</a:t>
            </a:r>
          </a:p>
          <a:p>
            <a:pPr marL="0" indent="0">
              <a:buNone/>
            </a:pPr>
            <a:r>
              <a:rPr lang="en-GB" b="1" dirty="0"/>
              <a:t>The Gendered Nature of Victimisation</a:t>
            </a:r>
          </a:p>
          <a:p>
            <a:r>
              <a:rPr lang="en-GB" dirty="0"/>
              <a:t>Men and women experience entirely different patterns of victimisation. While men are statistically more likely to be victims of violent street crimes by strangers, women are disproportionately the targets of </a:t>
            </a:r>
            <a:r>
              <a:rPr lang="en-GB" b="1" dirty="0"/>
              <a:t>intimate partner violence (IPV), coercive control, sexual assault, and stalking</a:t>
            </a:r>
            <a:r>
              <a:rPr lang="en-GB" dirty="0"/>
              <a:t>. This framework highlights how the home—traditionally viewed by mainstream society as a place of safety—is often the most dangerous environment for women</a:t>
            </a:r>
          </a:p>
          <a:p>
            <a:endParaRPr lang="en-GB" dirty="0"/>
          </a:p>
        </p:txBody>
      </p:sp>
    </p:spTree>
    <p:extLst>
      <p:ext uri="{BB962C8B-B14F-4D97-AF65-F5344CB8AC3E}">
        <p14:creationId xmlns:p14="http://schemas.microsoft.com/office/powerpoint/2010/main" val="12330293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6D745-F5FF-409C-D0D0-1505B6BC6799}"/>
              </a:ext>
            </a:extLst>
          </p:cNvPr>
          <p:cNvSpPr>
            <a:spLocks noGrp="1"/>
          </p:cNvSpPr>
          <p:nvPr>
            <p:ph type="title"/>
          </p:nvPr>
        </p:nvSpPr>
        <p:spPr/>
        <p:txBody>
          <a:bodyPr/>
          <a:lstStyle/>
          <a:p>
            <a:r>
              <a:rPr lang="en-GB" dirty="0"/>
              <a:t>Feminist Victimology</a:t>
            </a:r>
          </a:p>
        </p:txBody>
      </p:sp>
      <p:sp>
        <p:nvSpPr>
          <p:cNvPr id="3" name="Content Placeholder 2">
            <a:extLst>
              <a:ext uri="{FF2B5EF4-FFF2-40B4-BE49-F238E27FC236}">
                <a16:creationId xmlns:a16="http://schemas.microsoft.com/office/drawing/2014/main" id="{C0E2BE17-ADE6-218E-85F5-49D93CFE4038}"/>
              </a:ext>
            </a:extLst>
          </p:cNvPr>
          <p:cNvSpPr>
            <a:spLocks noGrp="1"/>
          </p:cNvSpPr>
          <p:nvPr>
            <p:ph idx="1"/>
          </p:nvPr>
        </p:nvSpPr>
        <p:spPr/>
        <p:txBody>
          <a:bodyPr/>
          <a:lstStyle/>
          <a:p>
            <a:pPr marL="0" indent="0">
              <a:buNone/>
            </a:pPr>
            <a:r>
              <a:rPr lang="en-GB" b="1" dirty="0"/>
              <a:t>Violence as an Informal Form of Social Control</a:t>
            </a:r>
          </a:p>
          <a:p>
            <a:r>
              <a:rPr lang="en-GB" dirty="0"/>
              <a:t>Feminist theorists argue that gender-based violence (and the persistent threat or fear of it) functions as a mechanism of social control. The fear of being assaulted dictates how women navigate public spaces, what they wear, and how they behave. This systemic fear reinforces unequal power dynamics and limits women's freedom and autonomy.</a:t>
            </a:r>
          </a:p>
          <a:p>
            <a:endParaRPr lang="en-GB" dirty="0"/>
          </a:p>
        </p:txBody>
      </p:sp>
    </p:spTree>
    <p:extLst>
      <p:ext uri="{BB962C8B-B14F-4D97-AF65-F5344CB8AC3E}">
        <p14:creationId xmlns:p14="http://schemas.microsoft.com/office/powerpoint/2010/main" val="6995727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AC6C0-B09B-BC18-CDED-1280C9E1E339}"/>
              </a:ext>
            </a:extLst>
          </p:cNvPr>
          <p:cNvSpPr>
            <a:spLocks noGrp="1"/>
          </p:cNvSpPr>
          <p:nvPr>
            <p:ph type="title"/>
          </p:nvPr>
        </p:nvSpPr>
        <p:spPr/>
        <p:txBody>
          <a:bodyPr/>
          <a:lstStyle/>
          <a:p>
            <a:r>
              <a:rPr lang="en-GB" dirty="0"/>
              <a:t>Feminist Victimology</a:t>
            </a:r>
          </a:p>
        </p:txBody>
      </p:sp>
      <p:sp>
        <p:nvSpPr>
          <p:cNvPr id="3" name="Content Placeholder 2">
            <a:extLst>
              <a:ext uri="{FF2B5EF4-FFF2-40B4-BE49-F238E27FC236}">
                <a16:creationId xmlns:a16="http://schemas.microsoft.com/office/drawing/2014/main" id="{EB271C86-6598-8CAB-3BA2-9D8750FF7010}"/>
              </a:ext>
            </a:extLst>
          </p:cNvPr>
          <p:cNvSpPr>
            <a:spLocks noGrp="1"/>
          </p:cNvSpPr>
          <p:nvPr>
            <p:ph idx="1"/>
          </p:nvPr>
        </p:nvSpPr>
        <p:spPr/>
        <p:txBody>
          <a:bodyPr>
            <a:normAutofit/>
          </a:bodyPr>
          <a:lstStyle/>
          <a:p>
            <a:pPr marL="0" indent="0">
              <a:buNone/>
            </a:pPr>
            <a:r>
              <a:rPr lang="en-GB" b="1" dirty="0"/>
              <a:t>The "Feminist Pathways" Perspective (Victim-Offender Overlap)</a:t>
            </a:r>
          </a:p>
          <a:p>
            <a:r>
              <a:rPr lang="en-GB" dirty="0"/>
              <a:t>Traditional criminology historically treated "victims" and "offenders" as two completely distinct groups. Feminist victimology pioneered the </a:t>
            </a:r>
            <a:r>
              <a:rPr lang="en-GB" b="1" dirty="0"/>
              <a:t>Pathways Perspective</a:t>
            </a:r>
            <a:r>
              <a:rPr lang="en-GB" dirty="0"/>
              <a:t>, which shows that a vast majority of incarcerated women have histories of severe childhood physical or sexual abuse, domestic violence, and trauma. In this framework, female offending is often a direct survival mechanism or coping strategy (such as running away from an abusive home, substance abuse, or self-defence) resulting from their initial victimisation.</a:t>
            </a:r>
          </a:p>
          <a:p>
            <a:endParaRPr lang="en-GB" dirty="0"/>
          </a:p>
        </p:txBody>
      </p:sp>
    </p:spTree>
    <p:extLst>
      <p:ext uri="{BB962C8B-B14F-4D97-AF65-F5344CB8AC3E}">
        <p14:creationId xmlns:p14="http://schemas.microsoft.com/office/powerpoint/2010/main" val="1607294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D5686-0822-7F41-593B-49E51CC0AC2A}"/>
              </a:ext>
            </a:extLst>
          </p:cNvPr>
          <p:cNvSpPr>
            <a:spLocks noGrp="1"/>
          </p:cNvSpPr>
          <p:nvPr>
            <p:ph type="title"/>
          </p:nvPr>
        </p:nvSpPr>
        <p:spPr/>
        <p:txBody>
          <a:bodyPr/>
          <a:lstStyle/>
          <a:p>
            <a:r>
              <a:rPr lang="en-GB" dirty="0"/>
              <a:t>Feminist Victimology</a:t>
            </a:r>
          </a:p>
        </p:txBody>
      </p:sp>
      <p:sp>
        <p:nvSpPr>
          <p:cNvPr id="3" name="Content Placeholder 2">
            <a:extLst>
              <a:ext uri="{FF2B5EF4-FFF2-40B4-BE49-F238E27FC236}">
                <a16:creationId xmlns:a16="http://schemas.microsoft.com/office/drawing/2014/main" id="{5123C09A-CE4E-B020-A8B6-822CD6336E8A}"/>
              </a:ext>
            </a:extLst>
          </p:cNvPr>
          <p:cNvSpPr>
            <a:spLocks noGrp="1"/>
          </p:cNvSpPr>
          <p:nvPr>
            <p:ph idx="1"/>
          </p:nvPr>
        </p:nvSpPr>
        <p:spPr/>
        <p:txBody>
          <a:bodyPr/>
          <a:lstStyle/>
          <a:p>
            <a:pPr marL="0" indent="0">
              <a:buNone/>
            </a:pPr>
            <a:r>
              <a:rPr lang="en-GB" b="1" dirty="0"/>
              <a:t>Linguistic Shift: From "Victim" to "Survivor"</a:t>
            </a:r>
          </a:p>
          <a:p>
            <a:r>
              <a:rPr lang="en-GB" dirty="0"/>
              <a:t>Feminist scholars and advocates deliberately pushed to replace the passive term "victim" with </a:t>
            </a:r>
            <a:r>
              <a:rPr lang="en-GB" b="1" dirty="0"/>
              <a:t>"survivor"</a:t>
            </a:r>
            <a:r>
              <a:rPr lang="en-GB" dirty="0"/>
              <a:t>. This linguistic shift emphasises an individual’s agency, resilience, and recovery, actively resisting the societal stereotype that those who experience abuse are permanently broken or helpless</a:t>
            </a:r>
          </a:p>
          <a:p>
            <a:endParaRPr lang="en-GB" dirty="0"/>
          </a:p>
        </p:txBody>
      </p:sp>
    </p:spTree>
    <p:extLst>
      <p:ext uri="{BB962C8B-B14F-4D97-AF65-F5344CB8AC3E}">
        <p14:creationId xmlns:p14="http://schemas.microsoft.com/office/powerpoint/2010/main" val="26566541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BDF60147-F697-CBBD-E082-BAFD43E6C3F0}"/>
              </a:ext>
            </a:extLst>
          </p:cNvPr>
          <p:cNvSpPr>
            <a:spLocks noGrp="1"/>
          </p:cNvSpPr>
          <p:nvPr>
            <p:ph type="title"/>
          </p:nvPr>
        </p:nvSpPr>
        <p:spPr>
          <a:xfrm>
            <a:off x="479394" y="1070800"/>
            <a:ext cx="3939688" cy="5583126"/>
          </a:xfrm>
        </p:spPr>
        <p:txBody>
          <a:bodyPr>
            <a:normAutofit/>
          </a:bodyPr>
          <a:lstStyle/>
          <a:p>
            <a:pPr algn="r"/>
            <a:r>
              <a:rPr lang="en-GB" sz="8000"/>
              <a:t>Debrief</a:t>
            </a:r>
          </a:p>
        </p:txBody>
      </p:sp>
      <p:cxnSp>
        <p:nvCxnSpPr>
          <p:cNvPr id="11" name="Straight Connector 1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4" name="Content Placeholder 3">
            <a:extLst>
              <a:ext uri="{FF2B5EF4-FFF2-40B4-BE49-F238E27FC236}">
                <a16:creationId xmlns:a16="http://schemas.microsoft.com/office/drawing/2014/main" id="{4F5C1E18-6D53-831C-50FD-1BDAED22E834}"/>
              </a:ext>
            </a:extLst>
          </p:cNvPr>
          <p:cNvGraphicFramePr>
            <a:graphicFrameLocks noGrp="1"/>
          </p:cNvGraphicFramePr>
          <p:nvPr>
            <p:ph idx="1"/>
            <p:extLst>
              <p:ext uri="{D42A27DB-BD31-4B8C-83A1-F6EECF244321}">
                <p14:modId xmlns:p14="http://schemas.microsoft.com/office/powerpoint/2010/main" val="3548328499"/>
              </p:ext>
            </p:extLst>
          </p:nvPr>
        </p:nvGraphicFramePr>
        <p:xfrm>
          <a:off x="5037025" y="663678"/>
          <a:ext cx="6316775" cy="59964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3890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F3AFEDF6-29C8-4194-9440-D2D3AE6B67F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1B638557-5F2E-4F65-AC84-B03524E30009}"/>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7AF2BF19-37C7-B18E-BE1C-38FF52F557FA}"/>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5400" dirty="0"/>
              <a:t>Any questions?</a:t>
            </a:r>
          </a:p>
        </p:txBody>
      </p:sp>
      <p:sp>
        <p:nvSpPr>
          <p:cNvPr id="12"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Sticky notes with question marks">
            <a:extLst>
              <a:ext uri="{FF2B5EF4-FFF2-40B4-BE49-F238E27FC236}">
                <a16:creationId xmlns:a16="http://schemas.microsoft.com/office/drawing/2014/main" id="{DD7B15E8-CB24-8DAA-12A8-A1C1B6A724CB}"/>
              </a:ext>
            </a:extLst>
          </p:cNvPr>
          <p:cNvPicPr>
            <a:picLocks noChangeAspect="1"/>
          </p:cNvPicPr>
          <p:nvPr/>
        </p:nvPicPr>
        <p:blipFill>
          <a:blip r:embed="rId3"/>
          <a:srcRect l="17745" r="15302"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017955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MENTIMETER_SERIES_ID_KEY" val="alutwyoe9iig41pno6yoe94ig2n2mbtz"/>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51A68D58-4631-42FE-88D9-1985EADA9156}">
  <we:reference id="3e0fcce7-415c-4081-926c-b4e449c650e4" version="1.1.0.2" store="EXCatalog" storeType="EXCatalog"/>
  <we:alternateReferences>
    <we:reference id="WA200004709" version="1.1.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C82BA29BF39F489C170C211ED5E0A2" ma:contentTypeVersion="14" ma:contentTypeDescription="Create a new document." ma:contentTypeScope="" ma:versionID="92b1b52a1f27cc5a41ca32d1f84d555e">
  <xsd:schema xmlns:xsd="http://www.w3.org/2001/XMLSchema" xmlns:xs="http://www.w3.org/2001/XMLSchema" xmlns:p="http://schemas.microsoft.com/office/2006/metadata/properties" xmlns:ns3="0e7fbce4-8ae7-4085-8b0a-9efa4c7cae6d" xmlns:ns4="4eb0a523-77d0-454a-93a8-50ca111d3c44" targetNamespace="http://schemas.microsoft.com/office/2006/metadata/properties" ma:root="true" ma:fieldsID="ab4364e419edd26c621ddb93649f4edd" ns3:_="" ns4:_="">
    <xsd:import namespace="0e7fbce4-8ae7-4085-8b0a-9efa4c7cae6d"/>
    <xsd:import namespace="4eb0a523-77d0-454a-93a8-50ca111d3c44"/>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LengthInSeconds" minOccurs="0"/>
                <xsd:element ref="ns3:MediaServiceSearchProperties" minOccurs="0"/>
                <xsd:element ref="ns3:_activity" minOccurs="0"/>
                <xsd:element ref="ns3:MediaServiceAutoTags" minOccurs="0"/>
                <xsd:element ref="ns3:MediaServiceObjectDetectorVersions" minOccurs="0"/>
                <xsd:element ref="ns3:MediaServiceGenerationTime" minOccurs="0"/>
                <xsd:element ref="ns3:MediaServiceEventHashCode"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7fbce4-8ae7-4085-8b0a-9efa4c7cae6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_activity" ma:index="16" nillable="true" ma:displayName="_activity" ma:hidden="true" ma:internalName="_activity">
      <xsd:simpleType>
        <xsd:restriction base="dms:Note"/>
      </xsd:simpleType>
    </xsd:element>
    <xsd:element name="MediaServiceAutoTags" ma:index="17" nillable="true" ma:displayName="Tags" ma:internalName="MediaServiceAutoTags" ma:readOnly="true">
      <xsd:simpleType>
        <xsd:restriction base="dms:Text"/>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SystemTags" ma:index="21"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eb0a523-77d0-454a-93a8-50ca111d3c44"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0e7fbce4-8ae7-4085-8b0a-9efa4c7cae6d" xsi:nil="true"/>
  </documentManagement>
</p:properties>
</file>

<file path=customXml/itemProps1.xml><?xml version="1.0" encoding="utf-8"?>
<ds:datastoreItem xmlns:ds="http://schemas.openxmlformats.org/officeDocument/2006/customXml" ds:itemID="{762998EB-6732-4B4E-8323-3E7EF2B124FC}">
  <ds:schemaRefs>
    <ds:schemaRef ds:uri="0e7fbce4-8ae7-4085-8b0a-9efa4c7cae6d"/>
    <ds:schemaRef ds:uri="4eb0a523-77d0-454a-93a8-50ca111d3c4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1309999-888E-44BA-A188-888AF21B1F1C}">
  <ds:schemaRefs>
    <ds:schemaRef ds:uri="http://schemas.microsoft.com/sharepoint/v3/contenttype/forms"/>
  </ds:schemaRefs>
</ds:datastoreItem>
</file>

<file path=customXml/itemProps3.xml><?xml version="1.0" encoding="utf-8"?>
<ds:datastoreItem xmlns:ds="http://schemas.openxmlformats.org/officeDocument/2006/customXml" ds:itemID="{61CF82A0-F4E3-45B7-AF6D-1D89198889C4}">
  <ds:schemaRefs>
    <ds:schemaRef ds:uri="http://purl.org/dc/terms/"/>
    <ds:schemaRef ds:uri="http://schemas.openxmlformats.org/package/2006/metadata/core-properties"/>
    <ds:schemaRef ds:uri="http://schemas.microsoft.com/office/2006/documentManagement/types"/>
    <ds:schemaRef ds:uri="0e7fbce4-8ae7-4085-8b0a-9efa4c7cae6d"/>
    <ds:schemaRef ds:uri="4eb0a523-77d0-454a-93a8-50ca111d3c44"/>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0</TotalTime>
  <Words>3031</Words>
  <Application>Microsoft Office PowerPoint</Application>
  <PresentationFormat>Widescreen</PresentationFormat>
  <Paragraphs>245</Paragraphs>
  <Slides>44</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Aptos</vt:lpstr>
      <vt:lpstr>Aptos Display</vt:lpstr>
      <vt:lpstr>Arial</vt:lpstr>
      <vt:lpstr>Calibri</vt:lpstr>
      <vt:lpstr>Goudy Old Style</vt:lpstr>
      <vt:lpstr>Office Theme</vt:lpstr>
      <vt:lpstr> THEORIES AND  IDEAL VICTIM BMLC5014 WEEK- 3</vt:lpstr>
      <vt:lpstr>Nils Christie</vt:lpstr>
      <vt:lpstr>‘Ideal Victim’ Theory</vt:lpstr>
      <vt:lpstr>‘Ideal Victim’ Theory</vt:lpstr>
      <vt:lpstr>‘Ideal Victim’ Theory</vt:lpstr>
      <vt:lpstr>Class Task</vt:lpstr>
      <vt:lpstr>From this theory alone, can you identify any barriers to reporting for some victims?</vt:lpstr>
      <vt:lpstr>Why does is matter?</vt:lpstr>
      <vt:lpstr>Why do we make assumptions and create stereotypes?</vt:lpstr>
      <vt:lpstr>Stereotypes</vt:lpstr>
      <vt:lpstr>Gender role stereotypes</vt:lpstr>
      <vt:lpstr>Racial stereotypes</vt:lpstr>
      <vt:lpstr>Class Task</vt:lpstr>
      <vt:lpstr>What are the negatives of stereotypes or assumptions?</vt:lpstr>
      <vt:lpstr>Unconscious bias</vt:lpstr>
      <vt:lpstr>Different types of bias</vt:lpstr>
      <vt:lpstr>Can you think of a time where you have unknowingly been biased? Care to share?</vt:lpstr>
      <vt:lpstr>PowerPoint Presentation</vt:lpstr>
      <vt:lpstr>What is victimology?</vt:lpstr>
      <vt:lpstr>Positivist perspectives  </vt:lpstr>
      <vt:lpstr>PowerPoint Presentation</vt:lpstr>
      <vt:lpstr>Strengths of this perspective</vt:lpstr>
      <vt:lpstr>Criticism of Positivist perspective</vt:lpstr>
      <vt:lpstr>Critical Victimology</vt:lpstr>
      <vt:lpstr>The role of the media in critical victimology</vt:lpstr>
      <vt:lpstr>Why do people become victims of crime?</vt:lpstr>
      <vt:lpstr>What are the theories?</vt:lpstr>
      <vt:lpstr>Routine Activities Theory Cohen and Felson (1979)</vt:lpstr>
      <vt:lpstr>Theory limitations</vt:lpstr>
      <vt:lpstr>Lifestyle Theory  Hindelang, Gottfredson, and Garofalo (1978)</vt:lpstr>
      <vt:lpstr>Deviant place theory- Rodney Stark(1987)</vt:lpstr>
      <vt:lpstr>Victim Precipitation Theory </vt:lpstr>
      <vt:lpstr>Victim precipitation theory cont</vt:lpstr>
      <vt:lpstr>Critical/Radical Victimology</vt:lpstr>
      <vt:lpstr>Critical/Radical Victimology</vt:lpstr>
      <vt:lpstr>Critical/Radical Victimology</vt:lpstr>
      <vt:lpstr>Critical/Radical Victimology</vt:lpstr>
      <vt:lpstr>Feminist Victimology</vt:lpstr>
      <vt:lpstr>Feminist Victimology</vt:lpstr>
      <vt:lpstr>Feminist Victimology</vt:lpstr>
      <vt:lpstr>Feminist Victimology</vt:lpstr>
      <vt:lpstr>Feminist Victimology</vt:lpstr>
      <vt:lpstr>Debrief</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Michelle Hill (IMH)</dc:creator>
  <cp:lastModifiedBy>Nerys Musgrove</cp:lastModifiedBy>
  <cp:revision>3</cp:revision>
  <dcterms:created xsi:type="dcterms:W3CDTF">2025-09-09T12:35:01Z</dcterms:created>
  <dcterms:modified xsi:type="dcterms:W3CDTF">2026-10-02T14:52:15Z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0x0101002BC82BA29BF39F489C170C211ED5E0A2</vt:lpwstr>
  </property>
</Properties>
</file>