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2000"/>
  <p:notesSz cx="6858000" cy="9144000"/>
  <p:embeddedFontLst>
    <p:embeddedFont>
      <p:font typeface="Lexend SemiBold"/>
      <p:regular r:id="rId15"/>
      <p:bold r:id="rId16"/>
    </p:embeddedFont>
    <p:embeddedFont>
      <p:font typeface="Montserrat"/>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21" roundtripDataSignature="AMtx7mgiXe/DSb3TsxrB4rJYEr1pyXsqf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Montserrat-boldItalic.fntdata"/><Relationship Id="rId11" Type="http://schemas.openxmlformats.org/officeDocument/2006/relationships/slide" Target="slides/slide7.xml"/><Relationship Id="rId10" Type="http://schemas.openxmlformats.org/officeDocument/2006/relationships/slide" Target="slides/slide6.xml"/><Relationship Id="rId21" Type="http://customschemas.google.com/relationships/presentationmetadata" Target="meta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LexendSemiBold-regular.fntdata"/><Relationship Id="rId14" Type="http://schemas.openxmlformats.org/officeDocument/2006/relationships/slide" Target="slides/slide10.xml"/><Relationship Id="rId17" Type="http://schemas.openxmlformats.org/officeDocument/2006/relationships/font" Target="fonts/Montserrat-regular.fntdata"/><Relationship Id="rId16" Type="http://schemas.openxmlformats.org/officeDocument/2006/relationships/font" Target="fonts/LexendSemiBold-bold.fntdata"/><Relationship Id="rId5" Type="http://schemas.openxmlformats.org/officeDocument/2006/relationships/slide" Target="slides/slide1.xml"/><Relationship Id="rId19" Type="http://schemas.openxmlformats.org/officeDocument/2006/relationships/font" Target="fonts/Montserrat-italic.fntdata"/><Relationship Id="rId6" Type="http://schemas.openxmlformats.org/officeDocument/2006/relationships/slide" Target="slides/slide2.xml"/><Relationship Id="rId18" Type="http://schemas.openxmlformats.org/officeDocument/2006/relationships/font" Target="fonts/Montserrat-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After suffering a large loss in the years before, the British company TM Lewin sold to US-owned Torque Brand. Torque Brand is an online retailer of menswear. The pandemic significantly decreased TM Lewin's sales. This was because the business was focused on producing men's clothes, especially shirts (Ilie and Ciocoiu, 2010). </a:t>
            </a:r>
            <a:endParaRPr/>
          </a:p>
          <a:p>
            <a:pPr indent="0" lvl="0" marL="0" rtl="0" algn="l">
              <a:spcBef>
                <a:spcPts val="0"/>
              </a:spcBef>
              <a:spcAft>
                <a:spcPts val="0"/>
              </a:spcAft>
              <a:buNone/>
            </a:pPr>
            <a:r>
              <a:t/>
            </a:r>
            <a:endParaRPr/>
          </a:p>
        </p:txBody>
      </p:sp>
      <p:sp>
        <p:nvSpPr>
          <p:cNvPr id="95" name="Google Shape;9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Both consumers and merchants continue to be concerned about rising inflation. Over the last several years, the retail industry has encountered many difficulties. The pandemic has hastened many of these downturns, and over the last two years, several significant stores have gone under. Many firms found lockdown limits and supply chain problems to be too much.</a:t>
            </a:r>
            <a:endParaRPr/>
          </a:p>
          <a:p>
            <a:pPr indent="0" lvl="0" marL="0" rtl="0" algn="l">
              <a:spcBef>
                <a:spcPts val="0"/>
              </a:spcBef>
              <a:spcAft>
                <a:spcPts val="0"/>
              </a:spcAft>
              <a:buNone/>
            </a:pPr>
            <a:r>
              <a:t/>
            </a:r>
            <a:endParaRPr/>
          </a:p>
        </p:txBody>
      </p:sp>
      <p:sp>
        <p:nvSpPr>
          <p:cNvPr id="118" name="Google Shape;11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sz="1200">
                <a:solidFill>
                  <a:schemeClr val="dk1"/>
                </a:solidFill>
                <a:latin typeface="Calibri"/>
                <a:ea typeface="Calibri"/>
                <a:cs typeface="Calibri"/>
                <a:sym typeface="Calibri"/>
              </a:rPr>
              <a:t>Impact of the complex problem</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The decline in menswear sales is the complex issue, and it has a significant influence on both employees and companies like TM Lewin and Torque (Zahn, 2020). Several explanations may be used to explain this reduction. One of them is the pandemic. The pandemic decreases formal shirt sales globally as a shirtmaker brand. Although the firm has 150 retail locations and operations in many nations, the epidemic is causing losses in the bulk of those locations. After the epidemic, it's conceivable that the result would have been different. However, due to the raging crisis between Russia and Ukraine, prices have gone up elsewhere in the globe. Consumer spending has decreased as a consequence of inflation, and as a result, individuals are more inclined to only buy things that they really need. Despite the fact that shirts are a need for every wardrobe, consumers only buy the number of shirts required to suit their demands today (Ilie and Ciocoiu, 2010). For instance, the average customer purchases two shifts in a single calendar month. Because of inflation, he or she now only purchases one shirt every month as opposed to two.</a:t>
            </a:r>
            <a:endParaRPr/>
          </a:p>
          <a:p>
            <a:pPr indent="0" lvl="0" marL="0" rtl="0" algn="l">
              <a:spcBef>
                <a:spcPts val="0"/>
              </a:spcBef>
              <a:spcAft>
                <a:spcPts val="0"/>
              </a:spcAft>
              <a:buNone/>
            </a:pPr>
            <a:r>
              <a:t/>
            </a:r>
            <a:endParaRPr/>
          </a:p>
        </p:txBody>
      </p:sp>
      <p:sp>
        <p:nvSpPr>
          <p:cNvPr id="134" name="Google Shape;13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0" name="Google Shape;15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sz="1200">
                <a:solidFill>
                  <a:schemeClr val="dk1"/>
                </a:solidFill>
                <a:latin typeface="Calibri"/>
                <a:ea typeface="Calibri"/>
                <a:cs typeface="Calibri"/>
                <a:sym typeface="Calibri"/>
              </a:rPr>
              <a:t>Pestel Analysis </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Political Factor: One of the key causes of a retail business's declining sales is the now-growing inflation. The political unrest that is unfolding in both Russia and Ukraine is a direct cause of inflation.</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Economic Factor: The UK's retail business is being impacted by the high cost of living and the present pace of inflation. In today's world, people are becoming more thrifty consumers, which adds to the sales decline that businesses are seeing.</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Social Factor: During the Pandemic, people mostly stayed in their home and did not join any social big events which also impacted different businesses like the brand TM Lewin. People tend to buy fewer supplies when there is a pandemic compared to other times.</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Technological Factors: People are now more aware of superior technology due to technological advancements, which helps contemporary organizations operate more effectively than they did in the past. But because of inflation, technical advancement is occurring much more slowly than in the past.</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Legal Factors: Despite having some of the greatest labor laws in the world, the majority of full-time jobs in the UK require employees to work above the standard 40 hours per week, and in many instances, these employees are paid less than the industry standard.</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Environmental factors: The modern economy is shifting to more sustainable and ethical methods. Because fewer people use transportation and less energy is used, it is more beneficial.</a:t>
            </a:r>
            <a:endParaRPr/>
          </a:p>
          <a:p>
            <a:pPr indent="0" lvl="0" marL="0" rtl="0" algn="l">
              <a:spcBef>
                <a:spcPts val="0"/>
              </a:spcBef>
              <a:spcAft>
                <a:spcPts val="0"/>
              </a:spcAft>
              <a:buNone/>
            </a:pPr>
            <a:r>
              <a:t/>
            </a:r>
            <a:endParaRPr/>
          </a:p>
        </p:txBody>
      </p:sp>
      <p:sp>
        <p:nvSpPr>
          <p:cNvPr id="151" name="Google Shape;15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sz="1200">
                <a:solidFill>
                  <a:schemeClr val="dk1"/>
                </a:solidFill>
                <a:latin typeface="Calibri"/>
                <a:ea typeface="Calibri"/>
                <a:cs typeface="Calibri"/>
                <a:sym typeface="Calibri"/>
              </a:rPr>
              <a:t>Cause-effect analysis through Fishbone.</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One of the main reasons for the reduction in sales is inflation. One of the most important causes of declining sales is the pandemic. The rise in pricing and the associated increase in living expenses are other factors contributing to the decline in sales (Phillips and Simmonds, 2013). One of the reasons for the company's declining revenues was the fact that TM Lewin supplied items largely to men.</a:t>
            </a:r>
            <a:endParaRPr/>
          </a:p>
          <a:p>
            <a:pPr indent="0" lvl="0" marL="0" rtl="0" algn="l">
              <a:spcBef>
                <a:spcPts val="0"/>
              </a:spcBef>
              <a:spcAft>
                <a:spcPts val="0"/>
              </a:spcAft>
              <a:buNone/>
            </a:pPr>
            <a:r>
              <a:t/>
            </a:r>
            <a:endParaRPr/>
          </a:p>
        </p:txBody>
      </p:sp>
      <p:sp>
        <p:nvSpPr>
          <p:cNvPr id="177" name="Google Shape;17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US" sz="1200">
                <a:solidFill>
                  <a:schemeClr val="dk1"/>
                </a:solidFill>
                <a:latin typeface="Calibri"/>
                <a:ea typeface="Calibri"/>
                <a:cs typeface="Calibri"/>
                <a:sym typeface="Calibri"/>
              </a:rPr>
              <a:t>The alternative solutions to the problem</a:t>
            </a:r>
            <a:endParaRPr/>
          </a:p>
          <a:p>
            <a:pPr indent="0" lvl="0" marL="0" rtl="0" algn="l">
              <a:spcBef>
                <a:spcPts val="0"/>
              </a:spcBef>
              <a:spcAft>
                <a:spcPts val="0"/>
              </a:spcAft>
              <a:buNone/>
            </a:pPr>
            <a:r>
              <a:rPr lang="en-US" sz="1200">
                <a:solidFill>
                  <a:schemeClr val="dk1"/>
                </a:solidFill>
                <a:latin typeface="Calibri"/>
                <a:ea typeface="Calibri"/>
                <a:cs typeface="Calibri"/>
                <a:sym typeface="Calibri"/>
              </a:rPr>
              <a:t>There are more than 150 TM Lewin shops spread throughout a number of different countries . The reduction in prices for each retail location can be a great solution. Businesses need to put employee satisfaction above consumer satisfaction if they want to be profitable and successful (Gefang,2012). Businesses must utilize or employ their resources very carefully if they are to effectively battle inflation. maintaining high standards while charging fair prices</a:t>
            </a:r>
            <a:endParaRPr/>
          </a:p>
          <a:p>
            <a:pPr indent="0" lvl="0" marL="0" rtl="0" algn="l">
              <a:spcBef>
                <a:spcPts val="0"/>
              </a:spcBef>
              <a:spcAft>
                <a:spcPts val="0"/>
              </a:spcAft>
              <a:buNone/>
            </a:pPr>
            <a:r>
              <a:t/>
            </a:r>
            <a:endParaRPr/>
          </a:p>
        </p:txBody>
      </p:sp>
      <p:sp>
        <p:nvSpPr>
          <p:cNvPr id="221" name="Google Shape;22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5" name="Google Shape;23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conclusion, the alternative solution to this problem is reducing costs, ensuring that employees are satisfied, lowering prices, developing new designs that are unique, and so on.</a:t>
            </a:r>
            <a:endParaRPr/>
          </a:p>
          <a:p>
            <a:pPr indent="0" lvl="0" marL="0" rtl="0" algn="l">
              <a:spcBef>
                <a:spcPts val="0"/>
              </a:spcBef>
              <a:spcAft>
                <a:spcPts val="0"/>
              </a:spcAft>
              <a:buNone/>
            </a:pPr>
            <a:r>
              <a:t/>
            </a:r>
            <a:endParaRPr/>
          </a:p>
        </p:txBody>
      </p:sp>
      <p:sp>
        <p:nvSpPr>
          <p:cNvPr id="236" name="Google Shape;23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5" name="Google Shape;25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conclusion, the alternative solution to this problem is reducing costs, ensuring that employees are satisfied, lowering prices, developing new designs that are unique, and so on.</a:t>
            </a:r>
            <a:endParaRPr/>
          </a:p>
          <a:p>
            <a:pPr indent="0" lvl="0" marL="0" rtl="0" algn="l">
              <a:spcBef>
                <a:spcPts val="0"/>
              </a:spcBef>
              <a:spcAft>
                <a:spcPts val="0"/>
              </a:spcAft>
              <a:buNone/>
            </a:pPr>
            <a:r>
              <a:t/>
            </a:r>
            <a:endParaRPr/>
          </a:p>
        </p:txBody>
      </p:sp>
      <p:sp>
        <p:nvSpPr>
          <p:cNvPr id="256" name="Google Shape;25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1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1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0"/>
          <p:cNvSpPr/>
          <p:nvPr>
            <p:ph idx="2" type="pic"/>
          </p:nvPr>
        </p:nvSpPr>
        <p:spPr>
          <a:xfrm>
            <a:off x="5183188" y="987425"/>
            <a:ext cx="6172200" cy="4873625"/>
          </a:xfrm>
          <a:prstGeom prst="rect">
            <a:avLst/>
          </a:prstGeom>
          <a:noFill/>
          <a:ln>
            <a:noFill/>
          </a:ln>
        </p:spPr>
      </p:sp>
      <p:sp>
        <p:nvSpPr>
          <p:cNvPr id="68" name="Google Shape;68;p2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5.png"/><Relationship Id="rId4" Type="http://schemas.openxmlformats.org/officeDocument/2006/relationships/image" Target="../media/image1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8.png"/><Relationship Id="rId4" Type="http://schemas.openxmlformats.org/officeDocument/2006/relationships/image" Target="../media/image11.png"/><Relationship Id="rId5"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7.png"/><Relationship Id="rId5"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png"/><Relationship Id="rId4" Type="http://schemas.openxmlformats.org/officeDocument/2006/relationships/image" Target="../media/image12.png"/><Relationship Id="rId5" Type="http://schemas.openxmlformats.org/officeDocument/2006/relationships/image" Target="../media/image3.png"/><Relationship Id="rId6"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219075" y="2402527"/>
            <a:ext cx="10338838" cy="173831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6000"/>
              <a:buFont typeface="Lexend SemiBold"/>
              <a:buNone/>
            </a:pPr>
            <a:r>
              <a:rPr lang="en-US">
                <a:latin typeface="Lexend SemiBold"/>
                <a:ea typeface="Lexend SemiBold"/>
                <a:cs typeface="Lexend SemiBold"/>
                <a:sym typeface="Lexend SemiBold"/>
              </a:rPr>
              <a:t>Problem Solving and Decision Making</a:t>
            </a:r>
            <a:br>
              <a:rPr lang="en-US">
                <a:latin typeface="Lexend SemiBold"/>
                <a:ea typeface="Lexend SemiBold"/>
                <a:cs typeface="Lexend SemiBold"/>
                <a:sym typeface="Lexend SemiBold"/>
              </a:rPr>
            </a:br>
            <a:br>
              <a:rPr lang="en-US">
                <a:latin typeface="Lexend SemiBold"/>
                <a:ea typeface="Lexend SemiBold"/>
                <a:cs typeface="Lexend SemiBold"/>
                <a:sym typeface="Lexend SemiBold"/>
              </a:rPr>
            </a:br>
            <a:r>
              <a:rPr lang="en-US" sz="3400">
                <a:latin typeface="Lexend SemiBold"/>
                <a:ea typeface="Lexend SemiBold"/>
                <a:cs typeface="Lexend SemiBold"/>
                <a:sym typeface="Lexend SemiBold"/>
              </a:rPr>
              <a:t>Task-1</a:t>
            </a:r>
            <a:br>
              <a:rPr lang="en-US" sz="6600">
                <a:latin typeface="Lexend SemiBold"/>
                <a:ea typeface="Lexend SemiBold"/>
                <a:cs typeface="Lexend SemiBold"/>
                <a:sym typeface="Lexend SemiBold"/>
              </a:rPr>
            </a:br>
            <a:r>
              <a:rPr lang="en-US" sz="4000">
                <a:latin typeface="Lexend SemiBold"/>
                <a:ea typeface="Lexend SemiBold"/>
                <a:cs typeface="Lexend SemiBold"/>
                <a:sym typeface="Lexend SemiBold"/>
              </a:rPr>
              <a:t>Presentation </a:t>
            </a:r>
            <a:endParaRPr sz="4000">
              <a:latin typeface="Lexend SemiBold"/>
              <a:ea typeface="Lexend SemiBold"/>
              <a:cs typeface="Lexend SemiBold"/>
              <a:sym typeface="Lexend SemiBold"/>
            </a:endParaRPr>
          </a:p>
          <a:p>
            <a:pPr indent="0" lvl="0" marL="0" rtl="0" algn="l">
              <a:lnSpc>
                <a:spcPct val="90000"/>
              </a:lnSpc>
              <a:spcBef>
                <a:spcPts val="0"/>
              </a:spcBef>
              <a:spcAft>
                <a:spcPts val="0"/>
              </a:spcAft>
              <a:buClr>
                <a:schemeClr val="dk1"/>
              </a:buClr>
              <a:buSzPts val="6000"/>
              <a:buFont typeface="Lexend SemiBold"/>
              <a:buNone/>
            </a:pPr>
            <a:r>
              <a:t/>
            </a:r>
            <a:endParaRPr sz="4000">
              <a:latin typeface="Lexend SemiBold"/>
              <a:ea typeface="Lexend SemiBold"/>
              <a:cs typeface="Lexend SemiBold"/>
              <a:sym typeface="Lexend SemiBold"/>
            </a:endParaRPr>
          </a:p>
          <a:p>
            <a:pPr indent="0" lvl="0" marL="0" rtl="0" algn="l">
              <a:lnSpc>
                <a:spcPct val="90000"/>
              </a:lnSpc>
              <a:spcBef>
                <a:spcPts val="0"/>
              </a:spcBef>
              <a:spcAft>
                <a:spcPts val="0"/>
              </a:spcAft>
              <a:buClr>
                <a:schemeClr val="dk1"/>
              </a:buClr>
              <a:buSzPts val="6000"/>
              <a:buFont typeface="Lexend SemiBold"/>
              <a:buNone/>
            </a:pPr>
            <a:r>
              <a:rPr lang="en-US" sz="3000">
                <a:latin typeface="Lexend SemiBold"/>
                <a:ea typeface="Lexend SemiBold"/>
                <a:cs typeface="Lexend SemiBold"/>
                <a:sym typeface="Lexend SemiBold"/>
              </a:rPr>
              <a:t>Student Name:</a:t>
            </a:r>
            <a:r>
              <a:rPr lang="en-US" sz="4000">
                <a:latin typeface="Lexend SemiBold"/>
                <a:ea typeface="Lexend SemiBold"/>
                <a:cs typeface="Lexend SemiBold"/>
                <a:sym typeface="Lexend SemiBold"/>
              </a:rPr>
              <a:t> </a:t>
            </a:r>
            <a:r>
              <a:rPr lang="en-US" sz="3000">
                <a:latin typeface="Lexend SemiBold"/>
                <a:ea typeface="Lexend SemiBold"/>
                <a:cs typeface="Lexend SemiBold"/>
                <a:sym typeface="Lexend SemiBold"/>
              </a:rPr>
              <a:t>Shenaz Parveen</a:t>
            </a:r>
            <a:endParaRPr sz="3000">
              <a:latin typeface="Lexend SemiBold"/>
              <a:ea typeface="Lexend SemiBold"/>
              <a:cs typeface="Lexend SemiBold"/>
              <a:sym typeface="Lexend SemiBold"/>
            </a:endParaRPr>
          </a:p>
          <a:p>
            <a:pPr indent="0" lvl="0" marL="0" rtl="0" algn="l">
              <a:lnSpc>
                <a:spcPct val="90000"/>
              </a:lnSpc>
              <a:spcBef>
                <a:spcPts val="0"/>
              </a:spcBef>
              <a:spcAft>
                <a:spcPts val="0"/>
              </a:spcAft>
              <a:buClr>
                <a:schemeClr val="dk1"/>
              </a:buClr>
              <a:buSzPts val="6000"/>
              <a:buFont typeface="Lexend SemiBold"/>
              <a:buNone/>
            </a:pPr>
            <a:r>
              <a:rPr lang="en-US" sz="3000">
                <a:latin typeface="Lexend SemiBold"/>
                <a:ea typeface="Lexend SemiBold"/>
                <a:cs typeface="Lexend SemiBold"/>
                <a:sym typeface="Lexend SemiBold"/>
              </a:rPr>
              <a:t>Student ID: 2132610</a:t>
            </a:r>
            <a:endParaRPr sz="3000">
              <a:latin typeface="Lexend SemiBold"/>
              <a:ea typeface="Lexend SemiBold"/>
              <a:cs typeface="Lexend SemiBold"/>
              <a:sym typeface="Lexend SemiBold"/>
            </a:endParaRPr>
          </a:p>
          <a:p>
            <a:pPr indent="0" lvl="0" marL="0" rtl="0" algn="l">
              <a:lnSpc>
                <a:spcPct val="90000"/>
              </a:lnSpc>
              <a:spcBef>
                <a:spcPts val="0"/>
              </a:spcBef>
              <a:spcAft>
                <a:spcPts val="0"/>
              </a:spcAft>
              <a:buClr>
                <a:schemeClr val="dk1"/>
              </a:buClr>
              <a:buSzPts val="6000"/>
              <a:buFont typeface="Lexend SemiBold"/>
              <a:buNone/>
            </a:pPr>
            <a:r>
              <a:rPr lang="en-US" sz="3000">
                <a:latin typeface="Lexend SemiBold"/>
                <a:ea typeface="Lexend SemiBold"/>
                <a:cs typeface="Lexend SemiBold"/>
                <a:sym typeface="Lexend SemiBold"/>
              </a:rPr>
              <a:t>Tutor Name: Muhammed Islam</a:t>
            </a:r>
            <a:endParaRPr sz="3000">
              <a:latin typeface="Lexend SemiBold"/>
              <a:ea typeface="Lexend SemiBold"/>
              <a:cs typeface="Lexend SemiBold"/>
              <a:sym typeface="Lexend SemiBold"/>
            </a:endParaRPr>
          </a:p>
          <a:p>
            <a:pPr indent="0" lvl="0" marL="0" rtl="0" algn="l">
              <a:lnSpc>
                <a:spcPct val="90000"/>
              </a:lnSpc>
              <a:spcBef>
                <a:spcPts val="0"/>
              </a:spcBef>
              <a:spcAft>
                <a:spcPts val="0"/>
              </a:spcAft>
              <a:buClr>
                <a:schemeClr val="dk1"/>
              </a:buClr>
              <a:buSzPts val="6000"/>
              <a:buFont typeface="Lexend SemiBold"/>
              <a:buNone/>
            </a:pPr>
            <a:r>
              <a:t/>
            </a:r>
            <a:endParaRPr sz="3000">
              <a:latin typeface="Lexend SemiBold"/>
              <a:ea typeface="Lexend SemiBold"/>
              <a:cs typeface="Lexend SemiBold"/>
              <a:sym typeface="Lexend SemiBold"/>
            </a:endParaRPr>
          </a:p>
        </p:txBody>
      </p:sp>
      <p:sp>
        <p:nvSpPr>
          <p:cNvPr id="89" name="Google Shape;89;p1"/>
          <p:cNvSpPr/>
          <p:nvPr/>
        </p:nvSpPr>
        <p:spPr>
          <a:xfrm rot="1646305">
            <a:off x="9085361" y="659469"/>
            <a:ext cx="6064518" cy="9541912"/>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0" name="Google Shape;90;p1"/>
          <p:cNvSpPr/>
          <p:nvPr/>
        </p:nvSpPr>
        <p:spPr>
          <a:xfrm rot="1051417">
            <a:off x="10093193" y="198910"/>
            <a:ext cx="4105275" cy="9541896"/>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
        <p:nvSpPr>
          <p:cNvPr id="91" name="Google Shape;91;p1"/>
          <p:cNvSpPr/>
          <p:nvPr/>
        </p:nvSpPr>
        <p:spPr>
          <a:xfrm rot="388660">
            <a:off x="10661858" y="112929"/>
            <a:ext cx="2582084" cy="9541842"/>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Calibri"/>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grpSp>
        <p:nvGrpSpPr>
          <p:cNvPr id="97" name="Google Shape;97;p2"/>
          <p:cNvGrpSpPr/>
          <p:nvPr/>
        </p:nvGrpSpPr>
        <p:grpSpPr>
          <a:xfrm>
            <a:off x="0" y="6724650"/>
            <a:ext cx="12192000" cy="133350"/>
            <a:chOff x="0" y="6724650"/>
            <a:chExt cx="12192000" cy="133350"/>
          </a:xfrm>
        </p:grpSpPr>
        <p:sp>
          <p:nvSpPr>
            <p:cNvPr id="98" name="Google Shape;98;p2"/>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99" name="Google Shape;99;p2"/>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00" name="Google Shape;100;p2"/>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101" name="Google Shape;101;p2"/>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Introduction</a:t>
            </a:r>
            <a:endParaRPr/>
          </a:p>
        </p:txBody>
      </p:sp>
      <p:pic>
        <p:nvPicPr>
          <p:cNvPr descr="cdn.shopify.com/s/files/1/0568/3770/1769/files/..." id="102" name="Google Shape;102;p2"/>
          <p:cNvPicPr preferRelativeResize="0"/>
          <p:nvPr/>
        </p:nvPicPr>
        <p:blipFill rotWithShape="1">
          <a:blip r:embed="rId3">
            <a:alphaModFix/>
          </a:blip>
          <a:srcRect b="0" l="0" r="0" t="0"/>
          <a:stretch/>
        </p:blipFill>
        <p:spPr>
          <a:xfrm>
            <a:off x="2142015" y="1453003"/>
            <a:ext cx="1906950" cy="643596"/>
          </a:xfrm>
          <a:prstGeom prst="rect">
            <a:avLst/>
          </a:prstGeom>
          <a:noFill/>
          <a:ln>
            <a:noFill/>
          </a:ln>
        </p:spPr>
      </p:pic>
      <p:pic>
        <p:nvPicPr>
          <p:cNvPr descr="Torque Brands | LinkedIn" id="103" name="Google Shape;103;p2"/>
          <p:cNvPicPr preferRelativeResize="0"/>
          <p:nvPr/>
        </p:nvPicPr>
        <p:blipFill rotWithShape="1">
          <a:blip r:embed="rId4">
            <a:alphaModFix/>
          </a:blip>
          <a:srcRect b="0" l="0" r="0" t="0"/>
          <a:stretch/>
        </p:blipFill>
        <p:spPr>
          <a:xfrm>
            <a:off x="8706309" y="1393367"/>
            <a:ext cx="1199231" cy="845533"/>
          </a:xfrm>
          <a:prstGeom prst="rect">
            <a:avLst/>
          </a:prstGeom>
          <a:noFill/>
          <a:ln>
            <a:noFill/>
          </a:ln>
        </p:spPr>
      </p:pic>
      <p:sp>
        <p:nvSpPr>
          <p:cNvPr id="104" name="Google Shape;104;p2"/>
          <p:cNvSpPr/>
          <p:nvPr/>
        </p:nvSpPr>
        <p:spPr>
          <a:xfrm>
            <a:off x="5301004" y="1532336"/>
            <a:ext cx="2153265" cy="383458"/>
          </a:xfrm>
          <a:prstGeom prst="rightArrow">
            <a:avLst>
              <a:gd fmla="val 50000" name="adj1"/>
              <a:gd fmla="val 50000" name="adj2"/>
            </a:avLst>
          </a:prstGeom>
          <a:solidFill>
            <a:srgbClr val="FFD966"/>
          </a:solidFill>
          <a:ln cap="flat" cmpd="sng" w="38100">
            <a:solidFill>
              <a:srgbClr val="E76F5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nvGrpSpPr>
          <p:cNvPr id="105" name="Google Shape;105;p2"/>
          <p:cNvGrpSpPr/>
          <p:nvPr/>
        </p:nvGrpSpPr>
        <p:grpSpPr>
          <a:xfrm>
            <a:off x="1903253" y="4961536"/>
            <a:ext cx="4029075" cy="1659732"/>
            <a:chOff x="1409477" y="3767137"/>
            <a:chExt cx="4029075" cy="1659732"/>
          </a:xfrm>
        </p:grpSpPr>
        <p:sp>
          <p:nvSpPr>
            <p:cNvPr id="106" name="Google Shape;106;p2"/>
            <p:cNvSpPr/>
            <p:nvPr/>
          </p:nvSpPr>
          <p:spPr>
            <a:xfrm>
              <a:off x="1409477" y="3767137"/>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Established: 1898 </a:t>
              </a:r>
              <a:endParaRPr/>
            </a:p>
          </p:txBody>
        </p:sp>
        <p:sp>
          <p:nvSpPr>
            <p:cNvPr id="107" name="Google Shape;107;p2"/>
            <p:cNvSpPr/>
            <p:nvPr/>
          </p:nvSpPr>
          <p:spPr>
            <a:xfrm>
              <a:off x="1409477" y="4355383"/>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Origin: UK</a:t>
              </a:r>
              <a:endParaRPr/>
            </a:p>
          </p:txBody>
        </p:sp>
        <p:sp>
          <p:nvSpPr>
            <p:cNvPr id="108" name="Google Shape;108;p2"/>
            <p:cNvSpPr/>
            <p:nvPr/>
          </p:nvSpPr>
          <p:spPr>
            <a:xfrm>
              <a:off x="1409477" y="5064919"/>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Headquarter: London </a:t>
              </a:r>
              <a:endParaRPr/>
            </a:p>
          </p:txBody>
        </p:sp>
      </p:grpSp>
      <p:grpSp>
        <p:nvGrpSpPr>
          <p:cNvPr id="109" name="Google Shape;109;p2"/>
          <p:cNvGrpSpPr/>
          <p:nvPr/>
        </p:nvGrpSpPr>
        <p:grpSpPr>
          <a:xfrm>
            <a:off x="6777981" y="5549782"/>
            <a:ext cx="4029075" cy="1071486"/>
            <a:chOff x="1409477" y="4355383"/>
            <a:chExt cx="4029075" cy="1071486"/>
          </a:xfrm>
        </p:grpSpPr>
        <p:sp>
          <p:nvSpPr>
            <p:cNvPr id="110" name="Google Shape;110;p2"/>
            <p:cNvSpPr/>
            <p:nvPr/>
          </p:nvSpPr>
          <p:spPr>
            <a:xfrm>
              <a:off x="1409477" y="4355383"/>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Origin: USA </a:t>
              </a:r>
              <a:endParaRPr/>
            </a:p>
          </p:txBody>
        </p:sp>
        <p:sp>
          <p:nvSpPr>
            <p:cNvPr id="111" name="Google Shape;111;p2"/>
            <p:cNvSpPr/>
            <p:nvPr/>
          </p:nvSpPr>
          <p:spPr>
            <a:xfrm>
              <a:off x="1409477" y="5064919"/>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Headquarter: London </a:t>
              </a:r>
              <a:endParaRPr/>
            </a:p>
          </p:txBody>
        </p:sp>
      </p:grpSp>
      <p:sp>
        <p:nvSpPr>
          <p:cNvPr id="112" name="Google Shape;112;p2"/>
          <p:cNvSpPr/>
          <p:nvPr/>
        </p:nvSpPr>
        <p:spPr>
          <a:xfrm>
            <a:off x="1903253" y="4151759"/>
            <a:ext cx="4029075" cy="36195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Online Menswear retailer (Shirtmaker)</a:t>
            </a:r>
            <a:endParaRPr/>
          </a:p>
        </p:txBody>
      </p:sp>
      <p:sp>
        <p:nvSpPr>
          <p:cNvPr id="113" name="Google Shape;113;p2"/>
          <p:cNvSpPr/>
          <p:nvPr/>
        </p:nvSpPr>
        <p:spPr>
          <a:xfrm>
            <a:off x="6777981" y="4151759"/>
            <a:ext cx="4029075" cy="845533"/>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Calibri"/>
                <a:ea typeface="Calibri"/>
                <a:cs typeface="Calibri"/>
                <a:sym typeface="Calibri"/>
              </a:rPr>
              <a:t>Torque brand acquired TM Lewin in 2020.</a:t>
            </a:r>
            <a:endParaRPr/>
          </a:p>
        </p:txBody>
      </p:sp>
      <p:sp>
        <p:nvSpPr>
          <p:cNvPr id="114" name="Google Shape;114;p2"/>
          <p:cNvSpPr/>
          <p:nvPr/>
        </p:nvSpPr>
        <p:spPr>
          <a:xfrm>
            <a:off x="420624" y="2379094"/>
            <a:ext cx="11425124" cy="1287532"/>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0" i="0" lang="en-US" sz="1800" u="none" cap="none" strike="noStrike">
                <a:solidFill>
                  <a:schemeClr val="dk1"/>
                </a:solidFill>
                <a:latin typeface="Montserrat"/>
                <a:ea typeface="Montserrat"/>
                <a:cs typeface="Montserrat"/>
                <a:sym typeface="Montserrat"/>
              </a:rPr>
              <a:t>After suffering a large loss in the years before, the British company TM Lewin sold to US-owned Torque Brand. Torque Brand is an online retailer of menswear. The pandemic significantly decreased TM Lewin's sales. This was because the business was focused on producing men's clothes, especially shirts </a:t>
            </a:r>
            <a:r>
              <a:rPr b="0" i="0" lang="en-US" sz="1800" u="none" cap="none" strike="noStrike">
                <a:solidFill>
                  <a:srgbClr val="222222"/>
                </a:solidFill>
                <a:latin typeface="Montserrat"/>
                <a:ea typeface="Montserrat"/>
                <a:cs typeface="Montserrat"/>
                <a:sym typeface="Montserrat"/>
              </a:rPr>
              <a:t>(Ilie and Ciocoiu, 2010)</a:t>
            </a:r>
            <a:r>
              <a:rPr b="0" i="0" lang="en-US" sz="1800" u="none" cap="none" strike="noStrike">
                <a:solidFill>
                  <a:schemeClr val="dk1"/>
                </a:solidFill>
                <a:latin typeface="Montserrat"/>
                <a:ea typeface="Montserrat"/>
                <a:cs typeface="Montserrat"/>
                <a:sym typeface="Montserrat"/>
              </a:rPr>
              <a: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grpSp>
        <p:nvGrpSpPr>
          <p:cNvPr id="120" name="Google Shape;120;p3"/>
          <p:cNvGrpSpPr/>
          <p:nvPr/>
        </p:nvGrpSpPr>
        <p:grpSpPr>
          <a:xfrm>
            <a:off x="0" y="6724650"/>
            <a:ext cx="12192000" cy="133350"/>
            <a:chOff x="0" y="6724650"/>
            <a:chExt cx="12192000" cy="133350"/>
          </a:xfrm>
        </p:grpSpPr>
        <p:sp>
          <p:nvSpPr>
            <p:cNvPr id="121" name="Google Shape;121;p3"/>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2" name="Google Shape;122;p3"/>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3" name="Google Shape;123;p3"/>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124" name="Google Shape;124;p3"/>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Retail Business facing Challenges</a:t>
            </a:r>
            <a:endParaRPr/>
          </a:p>
        </p:txBody>
      </p:sp>
      <p:pic>
        <p:nvPicPr>
          <p:cNvPr id="125" name="Google Shape;125;p3"/>
          <p:cNvPicPr preferRelativeResize="0"/>
          <p:nvPr/>
        </p:nvPicPr>
        <p:blipFill rotWithShape="1">
          <a:blip r:embed="rId3">
            <a:alphaModFix/>
          </a:blip>
          <a:srcRect b="0" l="0" r="0" t="0"/>
          <a:stretch/>
        </p:blipFill>
        <p:spPr>
          <a:xfrm>
            <a:off x="1433512" y="1772920"/>
            <a:ext cx="1828800" cy="1828800"/>
          </a:xfrm>
          <a:prstGeom prst="rect">
            <a:avLst/>
          </a:prstGeom>
          <a:noFill/>
          <a:ln>
            <a:noFill/>
          </a:ln>
        </p:spPr>
      </p:pic>
      <p:pic>
        <p:nvPicPr>
          <p:cNvPr id="126" name="Google Shape;126;p3"/>
          <p:cNvPicPr preferRelativeResize="0"/>
          <p:nvPr/>
        </p:nvPicPr>
        <p:blipFill rotWithShape="1">
          <a:blip r:embed="rId4">
            <a:alphaModFix/>
          </a:blip>
          <a:srcRect b="0" l="0" r="0" t="0"/>
          <a:stretch/>
        </p:blipFill>
        <p:spPr>
          <a:xfrm>
            <a:off x="5309076" y="1772920"/>
            <a:ext cx="1828800" cy="1828800"/>
          </a:xfrm>
          <a:prstGeom prst="rect">
            <a:avLst/>
          </a:prstGeom>
          <a:noFill/>
          <a:ln>
            <a:noFill/>
          </a:ln>
        </p:spPr>
      </p:pic>
      <p:pic>
        <p:nvPicPr>
          <p:cNvPr id="127" name="Google Shape;127;p3"/>
          <p:cNvPicPr preferRelativeResize="0"/>
          <p:nvPr/>
        </p:nvPicPr>
        <p:blipFill rotWithShape="1">
          <a:blip r:embed="rId5">
            <a:alphaModFix/>
          </a:blip>
          <a:srcRect b="0" l="0" r="0" t="0"/>
          <a:stretch/>
        </p:blipFill>
        <p:spPr>
          <a:xfrm>
            <a:off x="8929690" y="1772920"/>
            <a:ext cx="1828800" cy="1828800"/>
          </a:xfrm>
          <a:prstGeom prst="rect">
            <a:avLst/>
          </a:prstGeom>
          <a:noFill/>
          <a:ln>
            <a:noFill/>
          </a:ln>
        </p:spPr>
      </p:pic>
      <p:sp>
        <p:nvSpPr>
          <p:cNvPr id="128" name="Google Shape;128;p3"/>
          <p:cNvSpPr/>
          <p:nvPr/>
        </p:nvSpPr>
        <p:spPr>
          <a:xfrm>
            <a:off x="661352" y="4111133"/>
            <a:ext cx="3373120" cy="138130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Many prominent retailers have gone bankrupt in the last two years Restrictions on lockdown.</a:t>
            </a:r>
            <a:endParaRPr/>
          </a:p>
        </p:txBody>
      </p:sp>
      <p:sp>
        <p:nvSpPr>
          <p:cNvPr id="129" name="Google Shape;129;p3"/>
          <p:cNvSpPr/>
          <p:nvPr/>
        </p:nvSpPr>
        <p:spPr>
          <a:xfrm>
            <a:off x="4461520" y="4175442"/>
            <a:ext cx="3373120" cy="1316991"/>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Rising inflation is a continued concern for both consumers and retailers</a:t>
            </a:r>
            <a:r>
              <a:rPr b="0" i="0" lang="en-US" sz="1800" u="none" cap="none" strike="noStrike">
                <a:solidFill>
                  <a:schemeClr val="lt1"/>
                </a:solidFill>
                <a:latin typeface="Calibri"/>
                <a:ea typeface="Calibri"/>
                <a:cs typeface="Calibri"/>
                <a:sym typeface="Calibri"/>
              </a:rPr>
              <a:t>.</a:t>
            </a:r>
            <a:endParaRPr/>
          </a:p>
        </p:txBody>
      </p:sp>
      <p:sp>
        <p:nvSpPr>
          <p:cNvPr id="130" name="Google Shape;130;p3"/>
          <p:cNvSpPr/>
          <p:nvPr/>
        </p:nvSpPr>
        <p:spPr>
          <a:xfrm>
            <a:off x="8261688" y="4082619"/>
            <a:ext cx="3373120" cy="1381300"/>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From the pandemic to now on retail businesses are facing difficulties. in the supply chain.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grpSp>
        <p:nvGrpSpPr>
          <p:cNvPr id="136" name="Google Shape;136;p4"/>
          <p:cNvGrpSpPr/>
          <p:nvPr/>
        </p:nvGrpSpPr>
        <p:grpSpPr>
          <a:xfrm>
            <a:off x="0" y="6724650"/>
            <a:ext cx="12192000" cy="133350"/>
            <a:chOff x="0" y="6724650"/>
            <a:chExt cx="12192000" cy="133350"/>
          </a:xfrm>
        </p:grpSpPr>
        <p:sp>
          <p:nvSpPr>
            <p:cNvPr id="137" name="Google Shape;137;p4"/>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8" name="Google Shape;138;p4"/>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39" name="Google Shape;139;p4"/>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140" name="Google Shape;140;p4"/>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 Impact of the complex problem</a:t>
            </a:r>
            <a:endParaRPr/>
          </a:p>
        </p:txBody>
      </p:sp>
      <p:sp>
        <p:nvSpPr>
          <p:cNvPr id="141" name="Google Shape;141;p4"/>
          <p:cNvSpPr txBox="1"/>
          <p:nvPr/>
        </p:nvSpPr>
        <p:spPr>
          <a:xfrm>
            <a:off x="398205" y="1642633"/>
            <a:ext cx="11395587" cy="646331"/>
          </a:xfrm>
          <a:prstGeom prst="rect">
            <a:avLst/>
          </a:prstGeom>
          <a:noFill/>
          <a:ln cap="flat" cmpd="sng" w="28575">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The complex problem is the fall in sales of menswear, which has a great impact on employees as well as on organizations like TM Lewin and Torque.</a:t>
            </a:r>
            <a:endParaRPr b="0" i="0" sz="1800" u="none" cap="none" strike="noStrike">
              <a:solidFill>
                <a:schemeClr val="dk1"/>
              </a:solidFill>
              <a:latin typeface="Calibri"/>
              <a:ea typeface="Calibri"/>
              <a:cs typeface="Calibri"/>
              <a:sym typeface="Calibri"/>
            </a:endParaRPr>
          </a:p>
        </p:txBody>
      </p:sp>
      <p:sp>
        <p:nvSpPr>
          <p:cNvPr id="142" name="Google Shape;142;p4"/>
          <p:cNvSpPr txBox="1"/>
          <p:nvPr/>
        </p:nvSpPr>
        <p:spPr>
          <a:xfrm>
            <a:off x="1015641" y="4795825"/>
            <a:ext cx="2664542" cy="120032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According to The Guardian, more than 1400 firms bust to the pandemic</a:t>
            </a:r>
            <a:endParaRPr b="0" i="0" sz="1800" u="none" cap="none" strike="noStrike">
              <a:solidFill>
                <a:schemeClr val="dk1"/>
              </a:solidFill>
              <a:latin typeface="Montserrat"/>
              <a:ea typeface="Montserrat"/>
              <a:cs typeface="Montserrat"/>
              <a:sym typeface="Montserrat"/>
            </a:endParaRPr>
          </a:p>
        </p:txBody>
      </p:sp>
      <p:sp>
        <p:nvSpPr>
          <p:cNvPr id="143" name="Google Shape;143;p4"/>
          <p:cNvSpPr txBox="1"/>
          <p:nvPr/>
        </p:nvSpPr>
        <p:spPr>
          <a:xfrm>
            <a:off x="4763728" y="4795825"/>
            <a:ext cx="2664542" cy="120032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Emerging inflation presents additional challenges for businesses </a:t>
            </a:r>
            <a:endParaRPr b="0" i="0" sz="1800" u="none" cap="none" strike="noStrike">
              <a:solidFill>
                <a:schemeClr val="dk1"/>
              </a:solidFill>
              <a:latin typeface="Montserrat"/>
              <a:ea typeface="Montserrat"/>
              <a:cs typeface="Montserrat"/>
              <a:sym typeface="Montserrat"/>
            </a:endParaRPr>
          </a:p>
        </p:txBody>
      </p:sp>
      <p:sp>
        <p:nvSpPr>
          <p:cNvPr id="144" name="Google Shape;144;p4"/>
          <p:cNvSpPr txBox="1"/>
          <p:nvPr/>
        </p:nvSpPr>
        <p:spPr>
          <a:xfrm>
            <a:off x="8747790" y="4795824"/>
            <a:ext cx="2192594" cy="1200329"/>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a significant number of people have lost their jobs</a:t>
            </a:r>
            <a:endParaRPr b="0" i="0" sz="1800" u="none" cap="none" strike="noStrike">
              <a:solidFill>
                <a:schemeClr val="dk1"/>
              </a:solidFill>
              <a:latin typeface="Montserrat"/>
              <a:ea typeface="Montserrat"/>
              <a:cs typeface="Montserrat"/>
              <a:sym typeface="Montserrat"/>
            </a:endParaRPr>
          </a:p>
        </p:txBody>
      </p:sp>
      <p:pic>
        <p:nvPicPr>
          <p:cNvPr id="145" name="Google Shape;145;p4"/>
          <p:cNvPicPr preferRelativeResize="0"/>
          <p:nvPr/>
        </p:nvPicPr>
        <p:blipFill rotWithShape="1">
          <a:blip r:embed="rId3">
            <a:alphaModFix/>
          </a:blip>
          <a:srcRect b="0" l="0" r="0" t="0"/>
          <a:stretch/>
        </p:blipFill>
        <p:spPr>
          <a:xfrm>
            <a:off x="8929687" y="2760023"/>
            <a:ext cx="1828800" cy="1828800"/>
          </a:xfrm>
          <a:prstGeom prst="rect">
            <a:avLst/>
          </a:prstGeom>
          <a:noFill/>
          <a:ln>
            <a:noFill/>
          </a:ln>
        </p:spPr>
      </p:pic>
      <p:pic>
        <p:nvPicPr>
          <p:cNvPr id="146" name="Google Shape;146;p4"/>
          <p:cNvPicPr preferRelativeResize="0"/>
          <p:nvPr/>
        </p:nvPicPr>
        <p:blipFill rotWithShape="1">
          <a:blip r:embed="rId4">
            <a:alphaModFix/>
          </a:blip>
          <a:srcRect b="0" l="0" r="0" t="0"/>
          <a:stretch/>
        </p:blipFill>
        <p:spPr>
          <a:xfrm>
            <a:off x="1594514" y="2715534"/>
            <a:ext cx="1828800" cy="1828800"/>
          </a:xfrm>
          <a:prstGeom prst="rect">
            <a:avLst/>
          </a:prstGeom>
          <a:noFill/>
          <a:ln>
            <a:noFill/>
          </a:ln>
        </p:spPr>
      </p:pic>
      <p:pic>
        <p:nvPicPr>
          <p:cNvPr id="147" name="Google Shape;147;p4"/>
          <p:cNvPicPr preferRelativeResize="0"/>
          <p:nvPr/>
        </p:nvPicPr>
        <p:blipFill rotWithShape="1">
          <a:blip r:embed="rId5">
            <a:alphaModFix/>
          </a:blip>
          <a:srcRect b="0" l="0" r="0" t="0"/>
          <a:stretch/>
        </p:blipFill>
        <p:spPr>
          <a:xfrm>
            <a:off x="5181599" y="2715534"/>
            <a:ext cx="1828800" cy="18288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grpSp>
        <p:nvGrpSpPr>
          <p:cNvPr id="153" name="Google Shape;153;p5"/>
          <p:cNvGrpSpPr/>
          <p:nvPr/>
        </p:nvGrpSpPr>
        <p:grpSpPr>
          <a:xfrm>
            <a:off x="0" y="6724650"/>
            <a:ext cx="12192000" cy="133350"/>
            <a:chOff x="0" y="6724650"/>
            <a:chExt cx="12192000" cy="133350"/>
          </a:xfrm>
        </p:grpSpPr>
        <p:sp>
          <p:nvSpPr>
            <p:cNvPr id="154" name="Google Shape;154;p5"/>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55" name="Google Shape;155;p5"/>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56" name="Google Shape;156;p5"/>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157" name="Google Shape;157;p5"/>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Pestel Analysis of the problem</a:t>
            </a:r>
            <a:endParaRPr/>
          </a:p>
        </p:txBody>
      </p:sp>
      <p:grpSp>
        <p:nvGrpSpPr>
          <p:cNvPr id="158" name="Google Shape;158;p5"/>
          <p:cNvGrpSpPr/>
          <p:nvPr/>
        </p:nvGrpSpPr>
        <p:grpSpPr>
          <a:xfrm>
            <a:off x="276224" y="1508687"/>
            <a:ext cx="11505153" cy="4991092"/>
            <a:chOff x="276224" y="1508687"/>
            <a:chExt cx="11505153" cy="4991092"/>
          </a:xfrm>
        </p:grpSpPr>
        <p:pic>
          <p:nvPicPr>
            <p:cNvPr descr="What is A PESTLE Analysis with Examples - Dijital Serüven" id="159" name="Google Shape;159;p5"/>
            <p:cNvPicPr preferRelativeResize="0"/>
            <p:nvPr/>
          </p:nvPicPr>
          <p:blipFill rotWithShape="1">
            <a:blip r:embed="rId3">
              <a:alphaModFix/>
            </a:blip>
            <a:srcRect b="0" l="0" r="0" t="0"/>
            <a:stretch/>
          </p:blipFill>
          <p:spPr>
            <a:xfrm>
              <a:off x="2438922" y="2830795"/>
              <a:ext cx="7314153" cy="2364243"/>
            </a:xfrm>
            <a:prstGeom prst="rect">
              <a:avLst/>
            </a:prstGeom>
            <a:noFill/>
            <a:ln>
              <a:noFill/>
            </a:ln>
          </p:spPr>
        </p:pic>
        <p:sp>
          <p:nvSpPr>
            <p:cNvPr id="160" name="Google Shape;160;p5"/>
            <p:cNvSpPr/>
            <p:nvPr/>
          </p:nvSpPr>
          <p:spPr>
            <a:xfrm>
              <a:off x="276224" y="1508687"/>
              <a:ext cx="3562351" cy="1000124"/>
            </a:xfrm>
            <a:prstGeom prst="rect">
              <a:avLst/>
            </a:prstGeom>
            <a:solidFill>
              <a:srgbClr val="3BD0D6"/>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Political factor: Political unrest between Russia and Ukraine has an impact on World Business</a:t>
              </a:r>
              <a:endParaRPr/>
            </a:p>
          </p:txBody>
        </p:sp>
        <p:sp>
          <p:nvSpPr>
            <p:cNvPr id="161" name="Google Shape;161;p5"/>
            <p:cNvSpPr/>
            <p:nvPr/>
          </p:nvSpPr>
          <p:spPr>
            <a:xfrm>
              <a:off x="8219026" y="1508687"/>
              <a:ext cx="3562351" cy="1000124"/>
            </a:xfrm>
            <a:prstGeom prst="rect">
              <a:avLst/>
            </a:prstGeom>
            <a:solidFill>
              <a:srgbClr val="FEE580"/>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Social factor: in general males are less concerned about apparel.</a:t>
              </a:r>
              <a:endParaRPr/>
            </a:p>
          </p:txBody>
        </p:sp>
        <p:sp>
          <p:nvSpPr>
            <p:cNvPr id="162" name="Google Shape;162;p5"/>
            <p:cNvSpPr/>
            <p:nvPr/>
          </p:nvSpPr>
          <p:spPr>
            <a:xfrm>
              <a:off x="276224" y="5499655"/>
              <a:ext cx="3562351" cy="1000124"/>
            </a:xfrm>
            <a:prstGeom prst="rect">
              <a:avLst/>
            </a:prstGeom>
            <a:solidFill>
              <a:srgbClr val="E6566F"/>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Technological factor: Businesses have to cope with technological advancement.</a:t>
              </a:r>
              <a:endParaRPr/>
            </a:p>
          </p:txBody>
        </p:sp>
        <p:cxnSp>
          <p:nvCxnSpPr>
            <p:cNvPr id="163" name="Google Shape;163;p5"/>
            <p:cNvCxnSpPr>
              <a:stCxn id="160" idx="2"/>
              <a:endCxn id="159" idx="1"/>
            </p:cNvCxnSpPr>
            <p:nvPr/>
          </p:nvCxnSpPr>
          <p:spPr>
            <a:xfrm flipH="1" rot="-5400000">
              <a:off x="1496100" y="3070111"/>
              <a:ext cx="1504200" cy="381600"/>
            </a:xfrm>
            <a:prstGeom prst="bentConnector2">
              <a:avLst/>
            </a:prstGeom>
            <a:noFill/>
            <a:ln cap="flat" cmpd="sng" w="28575">
              <a:solidFill>
                <a:srgbClr val="E6566F"/>
              </a:solidFill>
              <a:prstDash val="solid"/>
              <a:miter lim="800000"/>
              <a:headEnd len="sm" w="sm" type="none"/>
              <a:tailEnd len="sm" w="sm" type="none"/>
            </a:ln>
          </p:spPr>
        </p:cxnSp>
        <p:cxnSp>
          <p:nvCxnSpPr>
            <p:cNvPr id="164" name="Google Shape;164;p5"/>
            <p:cNvCxnSpPr>
              <a:stCxn id="165" idx="2"/>
            </p:cNvCxnSpPr>
            <p:nvPr/>
          </p:nvCxnSpPr>
          <p:spPr>
            <a:xfrm>
              <a:off x="6096000" y="2508811"/>
              <a:ext cx="0" cy="321900"/>
            </a:xfrm>
            <a:prstGeom prst="straightConnector1">
              <a:avLst/>
            </a:prstGeom>
            <a:noFill/>
            <a:ln cap="flat" cmpd="sng" w="28575">
              <a:solidFill>
                <a:srgbClr val="E6566F"/>
              </a:solidFill>
              <a:prstDash val="solid"/>
              <a:miter lim="800000"/>
              <a:headEnd len="sm" w="sm" type="none"/>
              <a:tailEnd len="sm" w="sm" type="none"/>
            </a:ln>
          </p:spPr>
        </p:cxnSp>
        <p:cxnSp>
          <p:nvCxnSpPr>
            <p:cNvPr id="166" name="Google Shape;166;p5"/>
            <p:cNvCxnSpPr>
              <a:stCxn id="159" idx="3"/>
            </p:cNvCxnSpPr>
            <p:nvPr/>
          </p:nvCxnSpPr>
          <p:spPr>
            <a:xfrm flipH="1" rot="10800000">
              <a:off x="9753075" y="2508717"/>
              <a:ext cx="486300" cy="1504200"/>
            </a:xfrm>
            <a:prstGeom prst="bentConnector2">
              <a:avLst/>
            </a:prstGeom>
            <a:noFill/>
            <a:ln cap="flat" cmpd="sng" w="28575">
              <a:solidFill>
                <a:srgbClr val="E6566F"/>
              </a:solidFill>
              <a:prstDash val="solid"/>
              <a:miter lim="800000"/>
              <a:headEnd len="sm" w="sm" type="none"/>
              <a:tailEnd len="sm" w="sm" type="none"/>
            </a:ln>
          </p:spPr>
        </p:cxnSp>
        <p:cxnSp>
          <p:nvCxnSpPr>
            <p:cNvPr id="167" name="Google Shape;167;p5"/>
            <p:cNvCxnSpPr>
              <a:stCxn id="159" idx="3"/>
            </p:cNvCxnSpPr>
            <p:nvPr/>
          </p:nvCxnSpPr>
          <p:spPr>
            <a:xfrm>
              <a:off x="9753075" y="4012917"/>
              <a:ext cx="495900" cy="1492500"/>
            </a:xfrm>
            <a:prstGeom prst="bentConnector2">
              <a:avLst/>
            </a:prstGeom>
            <a:noFill/>
            <a:ln cap="flat" cmpd="sng" w="28575">
              <a:solidFill>
                <a:srgbClr val="E6566F"/>
              </a:solidFill>
              <a:prstDash val="solid"/>
              <a:miter lim="800000"/>
              <a:headEnd len="sm" w="sm" type="none"/>
              <a:tailEnd len="sm" w="sm" type="none"/>
            </a:ln>
          </p:spPr>
        </p:cxnSp>
        <p:cxnSp>
          <p:nvCxnSpPr>
            <p:cNvPr id="168" name="Google Shape;168;p5"/>
            <p:cNvCxnSpPr>
              <a:stCxn id="162" idx="0"/>
              <a:endCxn id="159" idx="1"/>
            </p:cNvCxnSpPr>
            <p:nvPr/>
          </p:nvCxnSpPr>
          <p:spPr>
            <a:xfrm rot="-5400000">
              <a:off x="1504800" y="4565455"/>
              <a:ext cx="1486800" cy="381600"/>
            </a:xfrm>
            <a:prstGeom prst="bentConnector2">
              <a:avLst/>
            </a:prstGeom>
            <a:noFill/>
            <a:ln cap="flat" cmpd="sng" w="28575">
              <a:solidFill>
                <a:srgbClr val="E6566F"/>
              </a:solidFill>
              <a:prstDash val="solid"/>
              <a:miter lim="800000"/>
              <a:headEnd len="sm" w="sm" type="none"/>
              <a:tailEnd len="sm" w="sm" type="none"/>
            </a:ln>
          </p:spPr>
        </p:cxnSp>
        <p:cxnSp>
          <p:nvCxnSpPr>
            <p:cNvPr id="169" name="Google Shape;169;p5"/>
            <p:cNvCxnSpPr/>
            <p:nvPr/>
          </p:nvCxnSpPr>
          <p:spPr>
            <a:xfrm flipH="1">
              <a:off x="6095998" y="5116792"/>
              <a:ext cx="1" cy="321984"/>
            </a:xfrm>
            <a:prstGeom prst="straightConnector1">
              <a:avLst/>
            </a:prstGeom>
            <a:noFill/>
            <a:ln cap="flat" cmpd="sng" w="28575">
              <a:solidFill>
                <a:srgbClr val="E6566F"/>
              </a:solidFill>
              <a:prstDash val="solid"/>
              <a:miter lim="800000"/>
              <a:headEnd len="sm" w="sm" type="none"/>
              <a:tailEnd len="sm" w="sm" type="none"/>
            </a:ln>
          </p:spPr>
        </p:cxnSp>
        <p:sp>
          <p:nvSpPr>
            <p:cNvPr id="170" name="Google Shape;170;p5"/>
            <p:cNvSpPr/>
            <p:nvPr/>
          </p:nvSpPr>
          <p:spPr>
            <a:xfrm>
              <a:off x="8219025" y="5438776"/>
              <a:ext cx="3562351" cy="1000124"/>
            </a:xfrm>
            <a:prstGeom prst="rect">
              <a:avLst/>
            </a:prstGeom>
            <a:solidFill>
              <a:srgbClr val="9460AB"/>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Legal Factor: labor law and employee satisfaction is important  </a:t>
              </a:r>
              <a:endParaRPr/>
            </a:p>
          </p:txBody>
        </p:sp>
        <p:cxnSp>
          <p:nvCxnSpPr>
            <p:cNvPr id="171" name="Google Shape;171;p5"/>
            <p:cNvCxnSpPr>
              <a:stCxn id="162" idx="3"/>
              <a:endCxn id="170" idx="1"/>
            </p:cNvCxnSpPr>
            <p:nvPr/>
          </p:nvCxnSpPr>
          <p:spPr>
            <a:xfrm flipH="1" rot="10800000">
              <a:off x="3838575" y="5938817"/>
              <a:ext cx="4380600" cy="60900"/>
            </a:xfrm>
            <a:prstGeom prst="straightConnector1">
              <a:avLst/>
            </a:prstGeom>
            <a:noFill/>
            <a:ln cap="flat" cmpd="sng" w="28575">
              <a:solidFill>
                <a:srgbClr val="E6566F"/>
              </a:solidFill>
              <a:prstDash val="solid"/>
              <a:miter lim="800000"/>
              <a:headEnd len="sm" w="sm" type="none"/>
              <a:tailEnd len="sm" w="sm" type="none"/>
            </a:ln>
          </p:spPr>
        </p:cxnSp>
        <p:sp>
          <p:nvSpPr>
            <p:cNvPr id="172" name="Google Shape;172;p5"/>
            <p:cNvSpPr/>
            <p:nvPr/>
          </p:nvSpPr>
          <p:spPr>
            <a:xfrm>
              <a:off x="4314824" y="5438776"/>
              <a:ext cx="3562351" cy="1000124"/>
            </a:xfrm>
            <a:prstGeom prst="rect">
              <a:avLst/>
            </a:prstGeom>
            <a:solidFill>
              <a:srgbClr val="A7D8C2"/>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Environment factor: Sustainable consumption of energy must be maintained.</a:t>
              </a:r>
              <a:endParaRPr/>
            </a:p>
          </p:txBody>
        </p:sp>
        <p:cxnSp>
          <p:nvCxnSpPr>
            <p:cNvPr id="173" name="Google Shape;173;p5"/>
            <p:cNvCxnSpPr>
              <a:stCxn id="160" idx="3"/>
              <a:endCxn id="161" idx="1"/>
            </p:cNvCxnSpPr>
            <p:nvPr/>
          </p:nvCxnSpPr>
          <p:spPr>
            <a:xfrm>
              <a:off x="3838575" y="2008749"/>
              <a:ext cx="4380600" cy="0"/>
            </a:xfrm>
            <a:prstGeom prst="straightConnector1">
              <a:avLst/>
            </a:prstGeom>
            <a:noFill/>
            <a:ln cap="flat" cmpd="sng" w="38100">
              <a:solidFill>
                <a:srgbClr val="E6566F"/>
              </a:solidFill>
              <a:prstDash val="solid"/>
              <a:miter lim="800000"/>
              <a:headEnd len="sm" w="sm" type="none"/>
              <a:tailEnd len="sm" w="sm" type="none"/>
            </a:ln>
          </p:spPr>
        </p:cxnSp>
        <p:sp>
          <p:nvSpPr>
            <p:cNvPr id="165" name="Google Shape;165;p5"/>
            <p:cNvSpPr/>
            <p:nvPr/>
          </p:nvSpPr>
          <p:spPr>
            <a:xfrm>
              <a:off x="4314824" y="1508687"/>
              <a:ext cx="3562351" cy="1000124"/>
            </a:xfrm>
            <a:prstGeom prst="rect">
              <a:avLst/>
            </a:prstGeom>
            <a:solidFill>
              <a:srgbClr val="F8AE55"/>
            </a:solidFill>
            <a:ln cap="flat" cmpd="sng" w="38100">
              <a:solidFill>
                <a:srgbClr val="E6566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600" u="none" cap="none" strike="noStrike">
                  <a:solidFill>
                    <a:schemeClr val="dk1"/>
                  </a:solidFill>
                  <a:latin typeface="Montserrat"/>
                  <a:ea typeface="Montserrat"/>
                  <a:cs typeface="Montserrat"/>
                  <a:sym typeface="Montserrat"/>
                </a:rPr>
                <a:t>Economic factor: world-wide inflation and high living cost in UK</a:t>
              </a: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grpSp>
        <p:nvGrpSpPr>
          <p:cNvPr id="179" name="Google Shape;179;p6"/>
          <p:cNvGrpSpPr/>
          <p:nvPr/>
        </p:nvGrpSpPr>
        <p:grpSpPr>
          <a:xfrm>
            <a:off x="0" y="6724650"/>
            <a:ext cx="12192000" cy="133350"/>
            <a:chOff x="0" y="6724650"/>
            <a:chExt cx="12192000" cy="133350"/>
          </a:xfrm>
        </p:grpSpPr>
        <p:sp>
          <p:nvSpPr>
            <p:cNvPr id="180" name="Google Shape;180;p6"/>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1" name="Google Shape;181;p6"/>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2" name="Google Shape;182;p6"/>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183" name="Google Shape;183;p6"/>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Cause and Effect Analysis</a:t>
            </a:r>
            <a:endParaRPr/>
          </a:p>
        </p:txBody>
      </p:sp>
      <p:grpSp>
        <p:nvGrpSpPr>
          <p:cNvPr id="184" name="Google Shape;184;p6"/>
          <p:cNvGrpSpPr/>
          <p:nvPr/>
        </p:nvGrpSpPr>
        <p:grpSpPr>
          <a:xfrm>
            <a:off x="1670592" y="1269063"/>
            <a:ext cx="9911808" cy="5169837"/>
            <a:chOff x="630715" y="824479"/>
            <a:chExt cx="11144998" cy="5813048"/>
          </a:xfrm>
        </p:grpSpPr>
        <p:grpSp>
          <p:nvGrpSpPr>
            <p:cNvPr id="185" name="Google Shape;185;p6"/>
            <p:cNvGrpSpPr/>
            <p:nvPr/>
          </p:nvGrpSpPr>
          <p:grpSpPr>
            <a:xfrm>
              <a:off x="630715" y="824479"/>
              <a:ext cx="9109075" cy="5813048"/>
              <a:chOff x="1724025" y="589676"/>
              <a:chExt cx="9109075" cy="5813048"/>
            </a:xfrm>
          </p:grpSpPr>
          <p:grpSp>
            <p:nvGrpSpPr>
              <p:cNvPr id="186" name="Google Shape;186;p6"/>
              <p:cNvGrpSpPr/>
              <p:nvPr/>
            </p:nvGrpSpPr>
            <p:grpSpPr>
              <a:xfrm>
                <a:off x="1976437" y="589676"/>
                <a:ext cx="8856663" cy="4922124"/>
                <a:chOff x="1976437" y="589676"/>
                <a:chExt cx="8856663" cy="4922124"/>
              </a:xfrm>
            </p:grpSpPr>
            <p:pic>
              <p:nvPicPr>
                <p:cNvPr id="187" name="Google Shape;187;p6"/>
                <p:cNvPicPr preferRelativeResize="0"/>
                <p:nvPr/>
              </p:nvPicPr>
              <p:blipFill rotWithShape="1">
                <a:blip r:embed="rId3">
                  <a:alphaModFix/>
                </a:blip>
                <a:srcRect b="0" l="0" r="0" t="0"/>
                <a:stretch/>
              </p:blipFill>
              <p:spPr>
                <a:xfrm>
                  <a:off x="1976437" y="1346200"/>
                  <a:ext cx="8856663" cy="4165600"/>
                </a:xfrm>
                <a:prstGeom prst="rect">
                  <a:avLst/>
                </a:prstGeom>
                <a:noFill/>
                <a:ln>
                  <a:noFill/>
                </a:ln>
              </p:spPr>
            </p:pic>
            <p:sp>
              <p:nvSpPr>
                <p:cNvPr id="188" name="Google Shape;188;p6"/>
                <p:cNvSpPr/>
                <p:nvPr/>
              </p:nvSpPr>
              <p:spPr>
                <a:xfrm>
                  <a:off x="5284599" y="589676"/>
                  <a:ext cx="1949768" cy="725137"/>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Covid pandemic</a:t>
                  </a:r>
                  <a:endParaRPr/>
                </a:p>
              </p:txBody>
            </p:sp>
            <p:sp>
              <p:nvSpPr>
                <p:cNvPr id="189" name="Google Shape;189;p6"/>
                <p:cNvSpPr/>
                <p:nvPr/>
              </p:nvSpPr>
              <p:spPr>
                <a:xfrm>
                  <a:off x="7296152" y="1333961"/>
                  <a:ext cx="1621630" cy="317039"/>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Price hike</a:t>
                  </a:r>
                  <a:endParaRPr/>
                </a:p>
              </p:txBody>
            </p:sp>
            <p:cxnSp>
              <p:nvCxnSpPr>
                <p:cNvPr id="190" name="Google Shape;190;p6"/>
                <p:cNvCxnSpPr>
                  <a:endCxn id="191" idx="3"/>
                </p:cNvCxnSpPr>
                <p:nvPr/>
              </p:nvCxnSpPr>
              <p:spPr>
                <a:xfrm rot="10800000">
                  <a:off x="6096000" y="1989311"/>
                  <a:ext cx="371400" cy="0"/>
                </a:xfrm>
                <a:prstGeom prst="straightConnector1">
                  <a:avLst/>
                </a:prstGeom>
                <a:noFill/>
                <a:ln cap="flat" cmpd="sng" w="9525">
                  <a:solidFill>
                    <a:schemeClr val="accent1"/>
                  </a:solidFill>
                  <a:prstDash val="solid"/>
                  <a:miter lim="800000"/>
                  <a:headEnd len="sm" w="sm" type="none"/>
                  <a:tailEnd len="sm" w="sm" type="none"/>
                </a:ln>
              </p:spPr>
            </p:cxnSp>
            <p:sp>
              <p:nvSpPr>
                <p:cNvPr id="191" name="Google Shape;191;p6"/>
                <p:cNvSpPr txBox="1"/>
                <p:nvPr/>
              </p:nvSpPr>
              <p:spPr>
                <a:xfrm>
                  <a:off x="3781425" y="1798973"/>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Lockdown</a:t>
                  </a:r>
                  <a:endParaRPr/>
                </a:p>
              </p:txBody>
            </p:sp>
            <p:sp>
              <p:nvSpPr>
                <p:cNvPr id="192" name="Google Shape;192;p6"/>
                <p:cNvSpPr txBox="1"/>
                <p:nvPr/>
              </p:nvSpPr>
              <p:spPr>
                <a:xfrm>
                  <a:off x="4821237" y="2541228"/>
                  <a:ext cx="1460500" cy="65753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Everything goes online</a:t>
                  </a:r>
                  <a:endParaRPr/>
                </a:p>
              </p:txBody>
            </p:sp>
            <p:cxnSp>
              <p:nvCxnSpPr>
                <p:cNvPr id="193" name="Google Shape;193;p6"/>
                <p:cNvCxnSpPr>
                  <a:endCxn id="194" idx="3"/>
                </p:cNvCxnSpPr>
                <p:nvPr/>
              </p:nvCxnSpPr>
              <p:spPr>
                <a:xfrm rot="10800000">
                  <a:off x="8091487" y="2198900"/>
                  <a:ext cx="371400" cy="0"/>
                </a:xfrm>
                <a:prstGeom prst="straightConnector1">
                  <a:avLst/>
                </a:prstGeom>
                <a:noFill/>
                <a:ln cap="flat" cmpd="sng" w="9525">
                  <a:solidFill>
                    <a:schemeClr val="accent1"/>
                  </a:solidFill>
                  <a:prstDash val="solid"/>
                  <a:miter lim="800000"/>
                  <a:headEnd len="sm" w="sm" type="none"/>
                  <a:tailEnd len="sm" w="sm" type="none"/>
                </a:ln>
              </p:spPr>
            </p:cxnSp>
            <p:sp>
              <p:nvSpPr>
                <p:cNvPr id="194" name="Google Shape;194;p6"/>
                <p:cNvSpPr txBox="1"/>
                <p:nvPr/>
              </p:nvSpPr>
              <p:spPr>
                <a:xfrm>
                  <a:off x="5776912" y="2008562"/>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Pandemic</a:t>
                  </a:r>
                  <a:endParaRPr/>
                </a:p>
              </p:txBody>
            </p:sp>
            <p:cxnSp>
              <p:nvCxnSpPr>
                <p:cNvPr id="195" name="Google Shape;195;p6"/>
                <p:cNvCxnSpPr>
                  <a:endCxn id="196" idx="3"/>
                </p:cNvCxnSpPr>
                <p:nvPr/>
              </p:nvCxnSpPr>
              <p:spPr>
                <a:xfrm rot="10800000">
                  <a:off x="8239126" y="2864239"/>
                  <a:ext cx="371400" cy="0"/>
                </a:xfrm>
                <a:prstGeom prst="straightConnector1">
                  <a:avLst/>
                </a:prstGeom>
                <a:noFill/>
                <a:ln cap="flat" cmpd="sng" w="9525">
                  <a:solidFill>
                    <a:schemeClr val="accent1"/>
                  </a:solidFill>
                  <a:prstDash val="solid"/>
                  <a:miter lim="800000"/>
                  <a:headEnd len="sm" w="sm" type="none"/>
                  <a:tailEnd len="sm" w="sm" type="none"/>
                </a:ln>
              </p:spPr>
            </p:cxnSp>
            <p:sp>
              <p:nvSpPr>
                <p:cNvPr id="196" name="Google Shape;196;p6"/>
                <p:cNvSpPr txBox="1"/>
                <p:nvPr/>
              </p:nvSpPr>
              <p:spPr>
                <a:xfrm>
                  <a:off x="5924551" y="2673901"/>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Inflation</a:t>
                  </a:r>
                  <a:endParaRPr/>
                </a:p>
              </p:txBody>
            </p:sp>
          </p:grpSp>
          <p:grpSp>
            <p:nvGrpSpPr>
              <p:cNvPr id="197" name="Google Shape;197;p6"/>
              <p:cNvGrpSpPr/>
              <p:nvPr/>
            </p:nvGrpSpPr>
            <p:grpSpPr>
              <a:xfrm>
                <a:off x="1724025" y="1270000"/>
                <a:ext cx="3171825" cy="1956121"/>
                <a:chOff x="1724025" y="1270000"/>
                <a:chExt cx="3171825" cy="1956121"/>
              </a:xfrm>
            </p:grpSpPr>
            <p:sp>
              <p:nvSpPr>
                <p:cNvPr id="198" name="Google Shape;198;p6"/>
                <p:cNvSpPr/>
                <p:nvPr/>
              </p:nvSpPr>
              <p:spPr>
                <a:xfrm>
                  <a:off x="3434715" y="1270000"/>
                  <a:ext cx="1461135" cy="304800"/>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Inflation</a:t>
                  </a:r>
                  <a:endParaRPr/>
                </a:p>
              </p:txBody>
            </p:sp>
            <p:cxnSp>
              <p:nvCxnSpPr>
                <p:cNvPr id="199" name="Google Shape;199;p6"/>
                <p:cNvCxnSpPr>
                  <a:endCxn id="200" idx="3"/>
                </p:cNvCxnSpPr>
                <p:nvPr/>
              </p:nvCxnSpPr>
              <p:spPr>
                <a:xfrm flipH="1">
                  <a:off x="4038600" y="2008507"/>
                  <a:ext cx="438000" cy="22500"/>
                </a:xfrm>
                <a:prstGeom prst="straightConnector1">
                  <a:avLst/>
                </a:prstGeom>
                <a:noFill/>
                <a:ln cap="flat" cmpd="sng" w="9525">
                  <a:solidFill>
                    <a:schemeClr val="accent1"/>
                  </a:solidFill>
                  <a:prstDash val="solid"/>
                  <a:miter lim="800000"/>
                  <a:headEnd len="sm" w="sm" type="none"/>
                  <a:tailEnd len="sm" w="sm" type="none"/>
                </a:ln>
              </p:spPr>
            </p:cxnSp>
            <p:cxnSp>
              <p:nvCxnSpPr>
                <p:cNvPr id="201" name="Google Shape;201;p6"/>
                <p:cNvCxnSpPr>
                  <a:endCxn id="202" idx="3"/>
                </p:cNvCxnSpPr>
                <p:nvPr/>
              </p:nvCxnSpPr>
              <p:spPr>
                <a:xfrm rot="10800000">
                  <a:off x="4291012" y="2758928"/>
                  <a:ext cx="496200" cy="0"/>
                </a:xfrm>
                <a:prstGeom prst="straightConnector1">
                  <a:avLst/>
                </a:prstGeom>
                <a:noFill/>
                <a:ln cap="flat" cmpd="sng" w="9525">
                  <a:solidFill>
                    <a:schemeClr val="accent1"/>
                  </a:solidFill>
                  <a:prstDash val="solid"/>
                  <a:miter lim="800000"/>
                  <a:headEnd len="sm" w="sm" type="none"/>
                  <a:tailEnd len="sm" w="sm" type="none"/>
                </a:ln>
              </p:spPr>
            </p:cxnSp>
            <p:sp>
              <p:nvSpPr>
                <p:cNvPr id="200" name="Google Shape;200;p6"/>
                <p:cNvSpPr txBox="1"/>
                <p:nvPr/>
              </p:nvSpPr>
              <p:spPr>
                <a:xfrm>
                  <a:off x="1724025" y="1840669"/>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Covid Pandemic</a:t>
                  </a:r>
                  <a:endParaRPr/>
                </a:p>
              </p:txBody>
            </p:sp>
            <p:sp>
              <p:nvSpPr>
                <p:cNvPr id="202" name="Google Shape;202;p6"/>
                <p:cNvSpPr txBox="1"/>
                <p:nvPr/>
              </p:nvSpPr>
              <p:spPr>
                <a:xfrm>
                  <a:off x="2379693" y="2291735"/>
                  <a:ext cx="1911319" cy="93438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A going clash between Russia and Ukraine</a:t>
                  </a:r>
                  <a:endParaRPr/>
                </a:p>
              </p:txBody>
            </p:sp>
          </p:grpSp>
          <p:cxnSp>
            <p:nvCxnSpPr>
              <p:cNvPr id="203" name="Google Shape;203;p6"/>
              <p:cNvCxnSpPr/>
              <p:nvPr/>
            </p:nvCxnSpPr>
            <p:spPr>
              <a:xfrm rot="10800000">
                <a:off x="6281737" y="2723274"/>
                <a:ext cx="371475" cy="0"/>
              </a:xfrm>
              <a:prstGeom prst="straightConnector1">
                <a:avLst/>
              </a:prstGeom>
              <a:noFill/>
              <a:ln cap="flat" cmpd="sng" w="9525">
                <a:solidFill>
                  <a:schemeClr val="accent1"/>
                </a:solidFill>
                <a:prstDash val="solid"/>
                <a:miter lim="800000"/>
                <a:headEnd len="sm" w="sm" type="none"/>
                <a:tailEnd len="sm" w="sm" type="none"/>
              </a:ln>
            </p:spPr>
          </p:cxnSp>
          <p:cxnSp>
            <p:nvCxnSpPr>
              <p:cNvPr id="204" name="Google Shape;204;p6"/>
              <p:cNvCxnSpPr/>
              <p:nvPr/>
            </p:nvCxnSpPr>
            <p:spPr>
              <a:xfrm rot="10800000">
                <a:off x="6203632" y="3961088"/>
                <a:ext cx="371475" cy="0"/>
              </a:xfrm>
              <a:prstGeom prst="straightConnector1">
                <a:avLst/>
              </a:prstGeom>
              <a:noFill/>
              <a:ln cap="flat" cmpd="sng" w="9525">
                <a:solidFill>
                  <a:schemeClr val="accent1"/>
                </a:solidFill>
                <a:prstDash val="solid"/>
                <a:miter lim="800000"/>
                <a:headEnd len="sm" w="sm" type="none"/>
                <a:tailEnd len="sm" w="sm" type="none"/>
              </a:ln>
            </p:spPr>
          </p:cxnSp>
          <p:sp>
            <p:nvSpPr>
              <p:cNvPr id="205" name="Google Shape;205;p6"/>
              <p:cNvSpPr txBox="1"/>
              <p:nvPr/>
            </p:nvSpPr>
            <p:spPr>
              <a:xfrm>
                <a:off x="4476749" y="3713813"/>
                <a:ext cx="1695451" cy="65753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Unpaid overtime</a:t>
                </a:r>
                <a:endParaRPr/>
              </a:p>
            </p:txBody>
          </p:sp>
          <p:sp>
            <p:nvSpPr>
              <p:cNvPr id="206" name="Google Shape;206;p6"/>
              <p:cNvSpPr/>
              <p:nvPr/>
            </p:nvSpPr>
            <p:spPr>
              <a:xfrm>
                <a:off x="4787249" y="5498435"/>
                <a:ext cx="2186859" cy="904289"/>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Employee dissatisfaction</a:t>
                </a:r>
                <a:endParaRPr/>
              </a:p>
            </p:txBody>
          </p:sp>
          <p:sp>
            <p:nvSpPr>
              <p:cNvPr id="207" name="Google Shape;207;p6"/>
              <p:cNvSpPr txBox="1"/>
              <p:nvPr/>
            </p:nvSpPr>
            <p:spPr>
              <a:xfrm>
                <a:off x="3827144" y="4430440"/>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Less job security</a:t>
                </a:r>
                <a:endParaRPr/>
              </a:p>
            </p:txBody>
          </p:sp>
          <p:sp>
            <p:nvSpPr>
              <p:cNvPr id="208" name="Google Shape;208;p6"/>
              <p:cNvSpPr txBox="1"/>
              <p:nvPr/>
            </p:nvSpPr>
            <p:spPr>
              <a:xfrm>
                <a:off x="6575106" y="4047280"/>
                <a:ext cx="1597347" cy="381527"/>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Transportation</a:t>
                </a:r>
                <a:endParaRPr/>
              </a:p>
            </p:txBody>
          </p:sp>
          <p:cxnSp>
            <p:nvCxnSpPr>
              <p:cNvPr id="209" name="Google Shape;209;p6"/>
              <p:cNvCxnSpPr/>
              <p:nvPr/>
            </p:nvCxnSpPr>
            <p:spPr>
              <a:xfrm rot="10800000">
                <a:off x="6095999" y="4584329"/>
                <a:ext cx="371475" cy="0"/>
              </a:xfrm>
              <a:prstGeom prst="straightConnector1">
                <a:avLst/>
              </a:prstGeom>
              <a:noFill/>
              <a:ln cap="flat" cmpd="sng" w="9525">
                <a:solidFill>
                  <a:schemeClr val="accent1"/>
                </a:solidFill>
                <a:prstDash val="solid"/>
                <a:miter lim="800000"/>
                <a:headEnd len="sm" w="sm" type="none"/>
                <a:tailEnd len="sm" w="sm" type="none"/>
              </a:ln>
            </p:spPr>
          </p:cxnSp>
          <p:sp>
            <p:nvSpPr>
              <p:cNvPr id="210" name="Google Shape;210;p6"/>
              <p:cNvSpPr/>
              <p:nvPr/>
            </p:nvSpPr>
            <p:spPr>
              <a:xfrm>
                <a:off x="2819401" y="5120010"/>
                <a:ext cx="1621630" cy="587375"/>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Menswear</a:t>
                </a:r>
                <a:endParaRPr/>
              </a:p>
            </p:txBody>
          </p:sp>
          <p:sp>
            <p:nvSpPr>
              <p:cNvPr id="211" name="Google Shape;211;p6"/>
              <p:cNvSpPr txBox="1"/>
              <p:nvPr/>
            </p:nvSpPr>
            <p:spPr>
              <a:xfrm>
                <a:off x="1790700" y="4114977"/>
                <a:ext cx="2314575" cy="380676"/>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US" sz="1600" u="none" cap="none" strike="noStrike">
                    <a:solidFill>
                      <a:schemeClr val="dk1"/>
                    </a:solidFill>
                    <a:latin typeface="Calibri"/>
                    <a:ea typeface="Calibri"/>
                    <a:cs typeface="Calibri"/>
                    <a:sym typeface="Calibri"/>
                  </a:rPr>
                  <a:t>Formal Shirt</a:t>
                </a:r>
                <a:endParaRPr/>
              </a:p>
            </p:txBody>
          </p:sp>
          <p:cxnSp>
            <p:nvCxnSpPr>
              <p:cNvPr id="212" name="Google Shape;212;p6"/>
              <p:cNvCxnSpPr/>
              <p:nvPr/>
            </p:nvCxnSpPr>
            <p:spPr>
              <a:xfrm rot="10800000">
                <a:off x="4105274" y="4273842"/>
                <a:ext cx="371475" cy="0"/>
              </a:xfrm>
              <a:prstGeom prst="straightConnector1">
                <a:avLst/>
              </a:prstGeom>
              <a:noFill/>
              <a:ln cap="flat" cmpd="sng" w="9525">
                <a:solidFill>
                  <a:schemeClr val="accent1"/>
                </a:solidFill>
                <a:prstDash val="solid"/>
                <a:miter lim="800000"/>
                <a:headEnd len="sm" w="sm" type="none"/>
                <a:tailEnd len="sm" w="sm" type="none"/>
              </a:ln>
            </p:spPr>
          </p:cxnSp>
          <p:sp>
            <p:nvSpPr>
              <p:cNvPr id="213" name="Google Shape;213;p6"/>
              <p:cNvSpPr/>
              <p:nvPr/>
            </p:nvSpPr>
            <p:spPr>
              <a:xfrm>
                <a:off x="7178677" y="5112541"/>
                <a:ext cx="2186859" cy="695242"/>
              </a:xfrm>
              <a:prstGeom prst="roundRect">
                <a:avLst>
                  <a:gd fmla="val 16667" name="adj"/>
                </a:avLst>
              </a:prstGeom>
              <a:no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Supply chain issues</a:t>
                </a:r>
                <a:endParaRPr/>
              </a:p>
            </p:txBody>
          </p:sp>
          <p:cxnSp>
            <p:nvCxnSpPr>
              <p:cNvPr id="214" name="Google Shape;214;p6"/>
              <p:cNvCxnSpPr/>
              <p:nvPr/>
            </p:nvCxnSpPr>
            <p:spPr>
              <a:xfrm rot="10800000">
                <a:off x="8099106" y="4204178"/>
                <a:ext cx="371475" cy="0"/>
              </a:xfrm>
              <a:prstGeom prst="straightConnector1">
                <a:avLst/>
              </a:prstGeom>
              <a:noFill/>
              <a:ln cap="flat" cmpd="sng" w="9525">
                <a:solidFill>
                  <a:schemeClr val="accent1"/>
                </a:solidFill>
                <a:prstDash val="solid"/>
                <a:miter lim="800000"/>
                <a:headEnd len="sm" w="sm" type="none"/>
                <a:tailEnd len="sm" w="sm" type="none"/>
              </a:ln>
            </p:spPr>
          </p:cxnSp>
        </p:grpSp>
        <p:grpSp>
          <p:nvGrpSpPr>
            <p:cNvPr id="215" name="Google Shape;215;p6"/>
            <p:cNvGrpSpPr/>
            <p:nvPr/>
          </p:nvGrpSpPr>
          <p:grpSpPr>
            <a:xfrm>
              <a:off x="9978393" y="2993730"/>
              <a:ext cx="1797320" cy="1288353"/>
              <a:chOff x="10100150" y="2470113"/>
              <a:chExt cx="1797320" cy="1288353"/>
            </a:xfrm>
          </p:grpSpPr>
          <p:sp>
            <p:nvSpPr>
              <p:cNvPr id="216" name="Google Shape;216;p6"/>
              <p:cNvSpPr/>
              <p:nvPr/>
            </p:nvSpPr>
            <p:spPr>
              <a:xfrm>
                <a:off x="10100150" y="3069365"/>
                <a:ext cx="1797320" cy="689101"/>
              </a:xfrm>
              <a:prstGeom prst="roundRect">
                <a:avLst>
                  <a:gd fmla="val 16667" name="adj"/>
                </a:avLst>
              </a:prstGeom>
              <a:solidFill>
                <a:srgbClr val="D0CECE"/>
              </a:solid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Decline in sales</a:t>
                </a:r>
                <a:endParaRPr/>
              </a:p>
            </p:txBody>
          </p:sp>
          <p:sp>
            <p:nvSpPr>
              <p:cNvPr id="217" name="Google Shape;217;p6"/>
              <p:cNvSpPr/>
              <p:nvPr/>
            </p:nvSpPr>
            <p:spPr>
              <a:xfrm>
                <a:off x="10100150" y="2470113"/>
                <a:ext cx="1797320" cy="430898"/>
              </a:xfrm>
              <a:prstGeom prst="roundRect">
                <a:avLst>
                  <a:gd fmla="val 16667" name="adj"/>
                </a:avLst>
              </a:prstGeom>
              <a:solidFill>
                <a:srgbClr val="E1EFD8"/>
              </a:solidFill>
              <a:ln cap="flat" cmpd="sng" w="28575">
                <a:solidFill>
                  <a:srgbClr val="C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2000" u="none" cap="none" strike="noStrike">
                    <a:solidFill>
                      <a:schemeClr val="dk1"/>
                    </a:solidFill>
                    <a:latin typeface="Times New Roman"/>
                    <a:ea typeface="Times New Roman"/>
                    <a:cs typeface="Times New Roman"/>
                    <a:sym typeface="Times New Roman"/>
                  </a:rPr>
                  <a:t>Effect</a:t>
                </a:r>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grpSp>
        <p:nvGrpSpPr>
          <p:cNvPr id="223" name="Google Shape;223;p7"/>
          <p:cNvGrpSpPr/>
          <p:nvPr/>
        </p:nvGrpSpPr>
        <p:grpSpPr>
          <a:xfrm>
            <a:off x="0" y="6724650"/>
            <a:ext cx="12192000" cy="133350"/>
            <a:chOff x="0" y="6724650"/>
            <a:chExt cx="12192000" cy="133350"/>
          </a:xfrm>
        </p:grpSpPr>
        <p:sp>
          <p:nvSpPr>
            <p:cNvPr id="224" name="Google Shape;224;p7"/>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25" name="Google Shape;225;p7"/>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26" name="Google Shape;226;p7"/>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227" name="Google Shape;227;p7"/>
          <p:cNvSpPr/>
          <p:nvPr/>
        </p:nvSpPr>
        <p:spPr>
          <a:xfrm>
            <a:off x="0" y="419099"/>
            <a:ext cx="12192000" cy="898423"/>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50000"/>
              </a:lnSpc>
              <a:spcBef>
                <a:spcPts val="0"/>
              </a:spcBef>
              <a:spcAft>
                <a:spcPts val="0"/>
              </a:spcAft>
              <a:buNone/>
            </a:pPr>
            <a:r>
              <a:rPr b="1" i="0" lang="en-US" sz="4400" u="none" cap="none" strike="noStrike">
                <a:solidFill>
                  <a:srgbClr val="FFD966"/>
                </a:solidFill>
                <a:latin typeface="Lexend SemiBold"/>
                <a:ea typeface="Lexend SemiBold"/>
                <a:cs typeface="Lexend SemiBold"/>
                <a:sym typeface="Lexend SemiBold"/>
              </a:rPr>
              <a:t>The alternative solutions to the problem</a:t>
            </a:r>
            <a:endParaRPr/>
          </a:p>
        </p:txBody>
      </p:sp>
      <p:sp>
        <p:nvSpPr>
          <p:cNvPr id="228" name="Google Shape;228;p7"/>
          <p:cNvSpPr/>
          <p:nvPr/>
        </p:nvSpPr>
        <p:spPr>
          <a:xfrm>
            <a:off x="4324349" y="1627282"/>
            <a:ext cx="7667625" cy="1011144"/>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50000"/>
              </a:lnSpc>
              <a:spcBef>
                <a:spcPts val="0"/>
              </a:spcBef>
              <a:spcAft>
                <a:spcPts val="0"/>
              </a:spcAft>
              <a:buNone/>
            </a:pPr>
            <a:r>
              <a:rPr b="0" i="0" lang="en-US" sz="1400" u="none" cap="none" strike="noStrike">
                <a:solidFill>
                  <a:schemeClr val="dk1"/>
                </a:solidFill>
                <a:latin typeface="Montserrat"/>
                <a:ea typeface="Montserrat"/>
                <a:cs typeface="Montserrat"/>
                <a:sym typeface="Montserrat"/>
              </a:rPr>
              <a:t>More than 150 TM Lewin stores can be found in a variety of countries throughout the world. A fantastic alternative may be the decrease in costs for each individual retail store.</a:t>
            </a:r>
            <a:endParaRPr b="0" i="0" sz="1800" u="none" cap="none" strike="noStrike">
              <a:solidFill>
                <a:schemeClr val="lt1"/>
              </a:solidFill>
              <a:latin typeface="Times New Roman"/>
              <a:ea typeface="Times New Roman"/>
              <a:cs typeface="Times New Roman"/>
              <a:sym typeface="Times New Roman"/>
            </a:endParaRPr>
          </a:p>
        </p:txBody>
      </p:sp>
      <p:sp>
        <p:nvSpPr>
          <p:cNvPr id="229" name="Google Shape;229;p7"/>
          <p:cNvSpPr/>
          <p:nvPr/>
        </p:nvSpPr>
        <p:spPr>
          <a:xfrm>
            <a:off x="4324348" y="2810182"/>
            <a:ext cx="7667625" cy="898423"/>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50000"/>
              </a:lnSpc>
              <a:spcBef>
                <a:spcPts val="0"/>
              </a:spcBef>
              <a:spcAft>
                <a:spcPts val="0"/>
              </a:spcAft>
              <a:buNone/>
            </a:pPr>
            <a:r>
              <a:rPr b="0" i="0" lang="en-US" sz="1400" u="none" cap="none" strike="noStrike">
                <a:solidFill>
                  <a:schemeClr val="dk1"/>
                </a:solidFill>
                <a:latin typeface="Montserrat"/>
                <a:ea typeface="Montserrat"/>
                <a:cs typeface="Montserrat"/>
                <a:sym typeface="Montserrat"/>
              </a:rPr>
              <a:t>In order for businesses to be successful and lucrative, they need to prioritize the happiness of their workers in addition to their customers.</a:t>
            </a:r>
            <a:endParaRPr/>
          </a:p>
        </p:txBody>
      </p:sp>
      <p:sp>
        <p:nvSpPr>
          <p:cNvPr id="230" name="Google Shape;230;p7"/>
          <p:cNvSpPr/>
          <p:nvPr/>
        </p:nvSpPr>
        <p:spPr>
          <a:xfrm>
            <a:off x="4324349" y="4073181"/>
            <a:ext cx="7667625" cy="1029218"/>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50000"/>
              </a:lnSpc>
              <a:spcBef>
                <a:spcPts val="0"/>
              </a:spcBef>
              <a:spcAft>
                <a:spcPts val="0"/>
              </a:spcAft>
              <a:buNone/>
            </a:pPr>
            <a:r>
              <a:rPr b="0" i="0" lang="en-US" sz="1400" u="none" cap="none" strike="noStrike">
                <a:solidFill>
                  <a:schemeClr val="dk1"/>
                </a:solidFill>
                <a:latin typeface="Montserrat"/>
                <a:ea typeface="Montserrat"/>
                <a:cs typeface="Montserrat"/>
                <a:sym typeface="Montserrat"/>
              </a:rPr>
              <a:t>In order for businesses to successfully combat inflation, they will need to use or make highly conscious use of their resources</a:t>
            </a:r>
            <a:endParaRPr/>
          </a:p>
        </p:txBody>
      </p:sp>
      <p:sp>
        <p:nvSpPr>
          <p:cNvPr id="231" name="Google Shape;231;p7"/>
          <p:cNvSpPr/>
          <p:nvPr/>
        </p:nvSpPr>
        <p:spPr>
          <a:xfrm>
            <a:off x="4324347" y="5343675"/>
            <a:ext cx="7667625" cy="898423"/>
          </a:xfrm>
          <a:prstGeom prst="rect">
            <a:avLst/>
          </a:prstGeom>
          <a:no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just">
              <a:lnSpc>
                <a:spcPct val="150000"/>
              </a:lnSpc>
              <a:spcBef>
                <a:spcPts val="0"/>
              </a:spcBef>
              <a:spcAft>
                <a:spcPts val="0"/>
              </a:spcAft>
              <a:buNone/>
            </a:pPr>
            <a:r>
              <a:rPr b="0" i="0" lang="en-US" sz="1400" u="none" cap="none" strike="noStrike">
                <a:solidFill>
                  <a:schemeClr val="dk1"/>
                </a:solidFill>
                <a:latin typeface="Montserrat"/>
                <a:ea typeface="Montserrat"/>
                <a:cs typeface="Montserrat"/>
                <a:sym typeface="Montserrat"/>
              </a:rPr>
              <a:t>Quality maintenance being reasonable in pricing</a:t>
            </a:r>
            <a:endParaRPr/>
          </a:p>
        </p:txBody>
      </p:sp>
      <p:pic>
        <p:nvPicPr>
          <p:cNvPr id="232" name="Google Shape;232;p7"/>
          <p:cNvPicPr preferRelativeResize="0"/>
          <p:nvPr/>
        </p:nvPicPr>
        <p:blipFill rotWithShape="1">
          <a:blip r:embed="rId3">
            <a:alphaModFix/>
          </a:blip>
          <a:srcRect b="0" l="0" r="0" t="0"/>
          <a:stretch/>
        </p:blipFill>
        <p:spPr>
          <a:xfrm>
            <a:off x="200026" y="2139606"/>
            <a:ext cx="3867149" cy="38671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grpSp>
        <p:nvGrpSpPr>
          <p:cNvPr id="238" name="Google Shape;238;p8"/>
          <p:cNvGrpSpPr/>
          <p:nvPr/>
        </p:nvGrpSpPr>
        <p:grpSpPr>
          <a:xfrm>
            <a:off x="0" y="6724650"/>
            <a:ext cx="12192000" cy="133350"/>
            <a:chOff x="0" y="6724650"/>
            <a:chExt cx="12192000" cy="133350"/>
          </a:xfrm>
        </p:grpSpPr>
        <p:sp>
          <p:nvSpPr>
            <p:cNvPr id="239" name="Google Shape;239;p8"/>
            <p:cNvSpPr/>
            <p:nvPr/>
          </p:nvSpPr>
          <p:spPr>
            <a:xfrm>
              <a:off x="0" y="6724650"/>
              <a:ext cx="4695825" cy="133350"/>
            </a:xfrm>
            <a:prstGeom prst="rect">
              <a:avLst/>
            </a:prstGeom>
            <a:solidFill>
              <a:srgbClr val="62929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40" name="Google Shape;240;p8"/>
            <p:cNvSpPr/>
            <p:nvPr/>
          </p:nvSpPr>
          <p:spPr>
            <a:xfrm>
              <a:off x="4610100" y="6724650"/>
              <a:ext cx="4695825" cy="133350"/>
            </a:xfrm>
            <a:prstGeom prst="rect">
              <a:avLst/>
            </a:prstGeom>
            <a:solidFill>
              <a:srgbClr val="E76F5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41" name="Google Shape;241;p8"/>
            <p:cNvSpPr/>
            <p:nvPr/>
          </p:nvSpPr>
          <p:spPr>
            <a:xfrm>
              <a:off x="7496175" y="6724650"/>
              <a:ext cx="4695825" cy="133350"/>
            </a:xfrm>
            <a:prstGeom prst="rect">
              <a:avLst/>
            </a:prstGeom>
            <a:solidFill>
              <a:srgbClr val="544B3D"/>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grpSp>
      <p:sp>
        <p:nvSpPr>
          <p:cNvPr id="242" name="Google Shape;242;p8"/>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Conclusion</a:t>
            </a:r>
            <a:endParaRPr/>
          </a:p>
        </p:txBody>
      </p:sp>
      <p:grpSp>
        <p:nvGrpSpPr>
          <p:cNvPr id="243" name="Google Shape;243;p8"/>
          <p:cNvGrpSpPr/>
          <p:nvPr/>
        </p:nvGrpSpPr>
        <p:grpSpPr>
          <a:xfrm>
            <a:off x="981229" y="2878395"/>
            <a:ext cx="10229542" cy="3176436"/>
            <a:chOff x="519112" y="2163712"/>
            <a:chExt cx="10229542" cy="3176436"/>
          </a:xfrm>
        </p:grpSpPr>
        <p:sp>
          <p:nvSpPr>
            <p:cNvPr id="244" name="Google Shape;244;p8"/>
            <p:cNvSpPr/>
            <p:nvPr/>
          </p:nvSpPr>
          <p:spPr>
            <a:xfrm>
              <a:off x="519112" y="4563399"/>
              <a:ext cx="1809135" cy="550606"/>
            </a:xfrm>
            <a:prstGeom prst="rect">
              <a:avLst/>
            </a:prstGeom>
            <a:noFill/>
            <a:ln cap="flat" cmpd="sng" w="12700">
              <a:solidFill>
                <a:srgbClr val="544B3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Cost Cutting</a:t>
              </a:r>
              <a:endParaRPr/>
            </a:p>
          </p:txBody>
        </p:sp>
        <p:sp>
          <p:nvSpPr>
            <p:cNvPr id="245" name="Google Shape;245;p8"/>
            <p:cNvSpPr/>
            <p:nvPr/>
          </p:nvSpPr>
          <p:spPr>
            <a:xfrm>
              <a:off x="3430229" y="4563399"/>
              <a:ext cx="1809135" cy="776749"/>
            </a:xfrm>
            <a:prstGeom prst="rect">
              <a:avLst/>
            </a:prstGeom>
            <a:noFill/>
            <a:ln cap="flat" cmpd="sng" w="12700">
              <a:solidFill>
                <a:srgbClr val="544B3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Employee satisfaction</a:t>
              </a:r>
              <a:endParaRPr/>
            </a:p>
          </p:txBody>
        </p:sp>
        <p:sp>
          <p:nvSpPr>
            <p:cNvPr id="246" name="Google Shape;246;p8"/>
            <p:cNvSpPr/>
            <p:nvPr/>
          </p:nvSpPr>
          <p:spPr>
            <a:xfrm>
              <a:off x="6341346" y="4483202"/>
              <a:ext cx="1809135" cy="550606"/>
            </a:xfrm>
            <a:prstGeom prst="rect">
              <a:avLst/>
            </a:prstGeom>
            <a:noFill/>
            <a:ln cap="flat" cmpd="sng" w="12700">
              <a:solidFill>
                <a:srgbClr val="544B3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Price reduce</a:t>
              </a:r>
              <a:endParaRPr/>
            </a:p>
          </p:txBody>
        </p:sp>
        <p:sp>
          <p:nvSpPr>
            <p:cNvPr id="247" name="Google Shape;247;p8"/>
            <p:cNvSpPr/>
            <p:nvPr/>
          </p:nvSpPr>
          <p:spPr>
            <a:xfrm>
              <a:off x="8939519" y="4483202"/>
              <a:ext cx="1809135" cy="550606"/>
            </a:xfrm>
            <a:prstGeom prst="rect">
              <a:avLst/>
            </a:prstGeom>
            <a:noFill/>
            <a:ln cap="flat" cmpd="sng" w="12700">
              <a:solidFill>
                <a:srgbClr val="544B3D"/>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0" i="0" lang="en-US" sz="1800" u="none" cap="none" strike="noStrike">
                  <a:solidFill>
                    <a:schemeClr val="dk1"/>
                  </a:solidFill>
                  <a:latin typeface="Montserrat"/>
                  <a:ea typeface="Montserrat"/>
                  <a:cs typeface="Montserrat"/>
                  <a:sym typeface="Montserrat"/>
                </a:rPr>
                <a:t>Unique design</a:t>
              </a:r>
              <a:endParaRPr/>
            </a:p>
          </p:txBody>
        </p:sp>
        <p:pic>
          <p:nvPicPr>
            <p:cNvPr id="248" name="Google Shape;248;p8"/>
            <p:cNvPicPr preferRelativeResize="0"/>
            <p:nvPr/>
          </p:nvPicPr>
          <p:blipFill rotWithShape="1">
            <a:blip r:embed="rId3">
              <a:alphaModFix/>
            </a:blip>
            <a:srcRect b="0" l="0" r="0" t="0"/>
            <a:stretch/>
          </p:blipFill>
          <p:spPr>
            <a:xfrm>
              <a:off x="8919854" y="2192286"/>
              <a:ext cx="1828800" cy="1828800"/>
            </a:xfrm>
            <a:prstGeom prst="rect">
              <a:avLst/>
            </a:prstGeom>
            <a:noFill/>
            <a:ln>
              <a:noFill/>
            </a:ln>
          </p:spPr>
        </p:pic>
        <p:pic>
          <p:nvPicPr>
            <p:cNvPr id="249" name="Google Shape;249;p8"/>
            <p:cNvPicPr preferRelativeResize="0"/>
            <p:nvPr/>
          </p:nvPicPr>
          <p:blipFill rotWithShape="1">
            <a:blip r:embed="rId4">
              <a:alphaModFix/>
            </a:blip>
            <a:srcRect b="0" l="0" r="0" t="0"/>
            <a:stretch/>
          </p:blipFill>
          <p:spPr>
            <a:xfrm>
              <a:off x="519112" y="2163712"/>
              <a:ext cx="1828800" cy="1828800"/>
            </a:xfrm>
            <a:prstGeom prst="rect">
              <a:avLst/>
            </a:prstGeom>
            <a:noFill/>
            <a:ln>
              <a:noFill/>
            </a:ln>
          </p:spPr>
        </p:pic>
        <p:pic>
          <p:nvPicPr>
            <p:cNvPr id="250" name="Google Shape;250;p8"/>
            <p:cNvPicPr preferRelativeResize="0"/>
            <p:nvPr/>
          </p:nvPicPr>
          <p:blipFill rotWithShape="1">
            <a:blip r:embed="rId5">
              <a:alphaModFix/>
            </a:blip>
            <a:srcRect b="0" l="0" r="0" t="0"/>
            <a:stretch/>
          </p:blipFill>
          <p:spPr>
            <a:xfrm>
              <a:off x="6341346" y="2369267"/>
              <a:ext cx="1828800" cy="1828800"/>
            </a:xfrm>
            <a:prstGeom prst="rect">
              <a:avLst/>
            </a:prstGeom>
            <a:noFill/>
            <a:ln>
              <a:noFill/>
            </a:ln>
          </p:spPr>
        </p:pic>
        <p:pic>
          <p:nvPicPr>
            <p:cNvPr id="251" name="Google Shape;251;p8"/>
            <p:cNvPicPr preferRelativeResize="0"/>
            <p:nvPr/>
          </p:nvPicPr>
          <p:blipFill rotWithShape="1">
            <a:blip r:embed="rId6">
              <a:alphaModFix/>
            </a:blip>
            <a:srcRect b="0" l="0" r="0" t="0"/>
            <a:stretch/>
          </p:blipFill>
          <p:spPr>
            <a:xfrm>
              <a:off x="3430229" y="2369267"/>
              <a:ext cx="1828800" cy="1828800"/>
            </a:xfrm>
            <a:prstGeom prst="rect">
              <a:avLst/>
            </a:prstGeom>
            <a:noFill/>
            <a:ln>
              <a:noFill/>
            </a:ln>
          </p:spPr>
        </p:pic>
      </p:grpSp>
      <p:sp>
        <p:nvSpPr>
          <p:cNvPr id="252" name="Google Shape;252;p8"/>
          <p:cNvSpPr/>
          <p:nvPr/>
        </p:nvSpPr>
        <p:spPr>
          <a:xfrm>
            <a:off x="919162" y="1625245"/>
            <a:ext cx="10353675" cy="752475"/>
          </a:xfrm>
          <a:prstGeom prst="rect">
            <a:avLst/>
          </a:prstGeom>
          <a:solidFill>
            <a:srgbClr val="E76F51"/>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2400" u="none" cap="none" strike="noStrike">
                <a:solidFill>
                  <a:schemeClr val="lt1"/>
                </a:solidFill>
                <a:latin typeface="Montserrat"/>
                <a:ea typeface="Montserrat"/>
                <a:cs typeface="Montserrat"/>
                <a:sym typeface="Montserrat"/>
              </a:rPr>
              <a:t>To fight back the sales decline, the recommendation we have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9"/>
          <p:cNvSpPr/>
          <p:nvPr/>
        </p:nvSpPr>
        <p:spPr>
          <a:xfrm>
            <a:off x="0" y="419100"/>
            <a:ext cx="12192000" cy="752475"/>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References</a:t>
            </a:r>
            <a:endParaRPr/>
          </a:p>
        </p:txBody>
      </p:sp>
      <p:sp>
        <p:nvSpPr>
          <p:cNvPr id="259" name="Google Shape;259;p9"/>
          <p:cNvSpPr/>
          <p:nvPr/>
        </p:nvSpPr>
        <p:spPr>
          <a:xfrm>
            <a:off x="371665" y="1171250"/>
            <a:ext cx="11149775" cy="4992200"/>
          </a:xfrm>
          <a:prstGeom prst="rect">
            <a:avLst/>
          </a:prstGeom>
          <a:noFill/>
          <a:ln>
            <a:noFill/>
          </a:ln>
        </p:spPr>
        <p:txBody>
          <a:bodyPr anchorCtr="0" anchor="t" bIns="45700" lIns="91425" spcFirstLastPara="1" rIns="91425" wrap="square" tIns="45700">
            <a:spAutoFit/>
          </a:bodyPr>
          <a:lstStyle/>
          <a:p>
            <a:pPr indent="0" lvl="0" marL="0" marR="0" rtl="0" algn="l">
              <a:lnSpc>
                <a:spcPct val="107000"/>
              </a:lnSpc>
              <a:spcBef>
                <a:spcPts val="0"/>
              </a:spcBef>
              <a:spcAft>
                <a:spcPts val="0"/>
              </a:spcAft>
              <a:buNone/>
            </a:pPr>
            <a:r>
              <a:t/>
            </a:r>
            <a:endParaRPr b="1" i="0" sz="1300" u="none" cap="none" strike="noStrike">
              <a:solidFill>
                <a:srgbClr val="000000"/>
              </a:solidFill>
              <a:latin typeface="Times New Roman"/>
              <a:ea typeface="Times New Roman"/>
              <a:cs typeface="Times New Roman"/>
              <a:sym typeface="Times New Roman"/>
            </a:endParaRPr>
          </a:p>
          <a:p>
            <a:pPr indent="0" lvl="0" marL="0" marR="0" rtl="0" algn="just">
              <a:lnSpc>
                <a:spcPct val="150000"/>
              </a:lnSpc>
              <a:spcBef>
                <a:spcPts val="0"/>
              </a:spcBef>
              <a:spcAft>
                <a:spcPts val="0"/>
              </a:spcAft>
              <a:buNone/>
            </a:pPr>
            <a:r>
              <a:rPr b="0" i="0" lang="en-US" sz="1300" u="none" cap="none" strike="noStrike">
                <a:solidFill>
                  <a:srgbClr val="222222"/>
                </a:solidFill>
                <a:latin typeface="Times New Roman"/>
                <a:ea typeface="Times New Roman"/>
                <a:cs typeface="Times New Roman"/>
                <a:sym typeface="Times New Roman"/>
              </a:rPr>
              <a:t>Anderson, B., 2014, September. Nations, migration and domestic labor: The case of the UK. In </a:t>
            </a:r>
            <a:r>
              <a:rPr b="0" i="1" lang="en-US" sz="1300" u="none" cap="none" strike="noStrike">
                <a:solidFill>
                  <a:srgbClr val="222222"/>
                </a:solidFill>
                <a:latin typeface="Times New Roman"/>
                <a:ea typeface="Times New Roman"/>
                <a:cs typeface="Times New Roman"/>
                <a:sym typeface="Times New Roman"/>
              </a:rPr>
              <a:t>Women's Studies International Forum</a:t>
            </a:r>
            <a:r>
              <a:rPr b="0" i="0" lang="en-US" sz="1300" u="none" cap="none" strike="noStrike">
                <a:solidFill>
                  <a:srgbClr val="222222"/>
                </a:solidFill>
                <a:latin typeface="Times New Roman"/>
                <a:ea typeface="Times New Roman"/>
                <a:cs typeface="Times New Roman"/>
                <a:sym typeface="Times New Roman"/>
              </a:rPr>
              <a:t> (Vol. 46, pp. 5-12). Pergamon. </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Bauman, C.W. and Skitka, L.J., 2012. Corporate social responsibility as a source of employee satisfaction. </a:t>
            </a:r>
            <a:r>
              <a:rPr b="0" i="1" lang="en-US" sz="1300" u="none" cap="none" strike="noStrike">
                <a:solidFill>
                  <a:srgbClr val="222222"/>
                </a:solidFill>
                <a:latin typeface="Times New Roman"/>
                <a:ea typeface="Times New Roman"/>
                <a:cs typeface="Times New Roman"/>
                <a:sym typeface="Times New Roman"/>
              </a:rPr>
              <a:t>Research in organizational Behavior</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32</a:t>
            </a:r>
            <a:r>
              <a:rPr b="0" i="0" lang="en-US" sz="1300" u="none" cap="none" strike="noStrike">
                <a:solidFill>
                  <a:srgbClr val="222222"/>
                </a:solidFill>
                <a:latin typeface="Times New Roman"/>
                <a:ea typeface="Times New Roman"/>
                <a:cs typeface="Times New Roman"/>
                <a:sym typeface="Times New Roman"/>
              </a:rPr>
              <a:t>, pp.63-86.</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Gürkaynak, R.S., Levin, A. and Swanson, E., 2010. Does inflation targeting anchor long-run inflation expectations? Evidence from the US, UK, and Sweden. </a:t>
            </a:r>
            <a:r>
              <a:rPr b="0" i="1" lang="en-US" sz="1300" u="none" cap="none" strike="noStrike">
                <a:solidFill>
                  <a:srgbClr val="222222"/>
                </a:solidFill>
                <a:latin typeface="Times New Roman"/>
                <a:ea typeface="Times New Roman"/>
                <a:cs typeface="Times New Roman"/>
                <a:sym typeface="Times New Roman"/>
              </a:rPr>
              <a:t>Journal of the European Economic Association</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8</a:t>
            </a:r>
            <a:r>
              <a:rPr b="0" i="0" lang="en-US" sz="1300" u="none" cap="none" strike="noStrike">
                <a:solidFill>
                  <a:srgbClr val="222222"/>
                </a:solidFill>
                <a:latin typeface="Times New Roman"/>
                <a:ea typeface="Times New Roman"/>
                <a:cs typeface="Times New Roman"/>
                <a:sym typeface="Times New Roman"/>
              </a:rPr>
              <a:t>(6), pp.1208-1242.</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Gefang, D., Koop, G. and Potter, S.M., 2012. The dynamics of UK and US inflation expectations. </a:t>
            </a:r>
            <a:r>
              <a:rPr b="0" i="1" lang="en-US" sz="1300" u="none" cap="none" strike="noStrike">
                <a:solidFill>
                  <a:srgbClr val="222222"/>
                </a:solidFill>
                <a:latin typeface="Times New Roman"/>
                <a:ea typeface="Times New Roman"/>
                <a:cs typeface="Times New Roman"/>
                <a:sym typeface="Times New Roman"/>
              </a:rPr>
              <a:t>Computational Statistics &amp; Data Analysis</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56</a:t>
            </a:r>
            <a:r>
              <a:rPr b="0" i="0" lang="en-US" sz="1300" u="none" cap="none" strike="noStrike">
                <a:solidFill>
                  <a:srgbClr val="222222"/>
                </a:solidFill>
                <a:latin typeface="Times New Roman"/>
                <a:ea typeface="Times New Roman"/>
                <a:cs typeface="Times New Roman"/>
                <a:sym typeface="Times New Roman"/>
              </a:rPr>
              <a:t>(11), pp.3120-3133.</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Ilie, G. and Ciocoiu, C.N., 2010. Application of fishbone diagram to determine the risk of an event with multiple causes. </a:t>
            </a:r>
            <a:r>
              <a:rPr b="0" i="1" lang="en-US" sz="1300" u="none" cap="none" strike="noStrike">
                <a:solidFill>
                  <a:srgbClr val="222222"/>
                </a:solidFill>
                <a:latin typeface="Times New Roman"/>
                <a:ea typeface="Times New Roman"/>
                <a:cs typeface="Times New Roman"/>
                <a:sym typeface="Times New Roman"/>
              </a:rPr>
              <a:t>Management research and practice</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2</a:t>
            </a:r>
            <a:r>
              <a:rPr b="0" i="0" lang="en-US" sz="1300" u="none" cap="none" strike="noStrike">
                <a:solidFill>
                  <a:srgbClr val="222222"/>
                </a:solidFill>
                <a:latin typeface="Times New Roman"/>
                <a:ea typeface="Times New Roman"/>
                <a:cs typeface="Times New Roman"/>
                <a:sym typeface="Times New Roman"/>
              </a:rPr>
              <a:t>(1), pp.1-20. </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Phillips, J. and Simmonds, L., 2013. Using fishbone analysis to investigate problems. </a:t>
            </a:r>
            <a:r>
              <a:rPr b="0" i="1" lang="en-US" sz="1300" u="none" cap="none" strike="noStrike">
                <a:solidFill>
                  <a:srgbClr val="222222"/>
                </a:solidFill>
                <a:latin typeface="Times New Roman"/>
                <a:ea typeface="Times New Roman"/>
                <a:cs typeface="Times New Roman"/>
                <a:sym typeface="Times New Roman"/>
              </a:rPr>
              <a:t>Nursing Times</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109</a:t>
            </a:r>
            <a:r>
              <a:rPr b="0" i="0" lang="en-US" sz="1300" u="none" cap="none" strike="noStrike">
                <a:solidFill>
                  <a:srgbClr val="222222"/>
                </a:solidFill>
                <a:latin typeface="Times New Roman"/>
                <a:ea typeface="Times New Roman"/>
                <a:cs typeface="Times New Roman"/>
                <a:sym typeface="Times New Roman"/>
              </a:rPr>
              <a:t>(15), pp.18-20. </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Song, J., Sun, Y. and Jin, L., 2017. PESTEL analysis of the development of the waste-to-energy incineration industry in China. </a:t>
            </a:r>
            <a:r>
              <a:rPr b="0" i="1" lang="en-US" sz="1300" u="none" cap="none" strike="noStrike">
                <a:solidFill>
                  <a:srgbClr val="222222"/>
                </a:solidFill>
                <a:latin typeface="Times New Roman"/>
                <a:ea typeface="Times New Roman"/>
                <a:cs typeface="Times New Roman"/>
                <a:sym typeface="Times New Roman"/>
              </a:rPr>
              <a:t>Renewable and Sustainable Energy Reviews</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80</a:t>
            </a:r>
            <a:r>
              <a:rPr b="0" i="0" lang="en-US" sz="1300" u="none" cap="none" strike="noStrike">
                <a:solidFill>
                  <a:srgbClr val="222222"/>
                </a:solidFill>
                <a:latin typeface="Times New Roman"/>
                <a:ea typeface="Times New Roman"/>
                <a:cs typeface="Times New Roman"/>
                <a:sym typeface="Times New Roman"/>
              </a:rPr>
              <a:t>, pp.276-289. </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Sorescu, A., Frambach, R.T., Singh, J., Rangaswamy, A. and Bridges, C., 2011. Innovations in retail business models. </a:t>
            </a:r>
            <a:r>
              <a:rPr b="0" i="1" lang="en-US" sz="1300" u="none" cap="none" strike="noStrike">
                <a:solidFill>
                  <a:srgbClr val="222222"/>
                </a:solidFill>
                <a:latin typeface="Times New Roman"/>
                <a:ea typeface="Times New Roman"/>
                <a:cs typeface="Times New Roman"/>
                <a:sym typeface="Times New Roman"/>
              </a:rPr>
              <a:t>Journal of retailing</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87</a:t>
            </a:r>
            <a:r>
              <a:rPr b="0" i="0" lang="en-US" sz="1300" u="none" cap="none" strike="noStrike">
                <a:solidFill>
                  <a:srgbClr val="222222"/>
                </a:solidFill>
                <a:latin typeface="Times New Roman"/>
                <a:ea typeface="Times New Roman"/>
                <a:cs typeface="Times New Roman"/>
                <a:sym typeface="Times New Roman"/>
              </a:rPr>
              <a:t>, pp.S3-S16. </a:t>
            </a:r>
            <a:endParaRPr b="0" i="0" sz="1300" u="none" cap="none" strike="noStrike">
              <a:solidFill>
                <a:schemeClr val="dk1"/>
              </a:solidFill>
              <a:latin typeface="Times New Roman"/>
              <a:ea typeface="Times New Roman"/>
              <a:cs typeface="Times New Roman"/>
              <a:sym typeface="Times New Roman"/>
            </a:endParaRPr>
          </a:p>
          <a:p>
            <a:pPr indent="0" lvl="0" marL="0" marR="0" rtl="0" algn="just">
              <a:lnSpc>
                <a:spcPct val="150000"/>
              </a:lnSpc>
              <a:spcBef>
                <a:spcPts val="800"/>
              </a:spcBef>
              <a:spcAft>
                <a:spcPts val="0"/>
              </a:spcAft>
              <a:buNone/>
            </a:pPr>
            <a:r>
              <a:rPr b="0" i="0" lang="en-US" sz="1300" u="none" cap="none" strike="noStrike">
                <a:solidFill>
                  <a:srgbClr val="222222"/>
                </a:solidFill>
                <a:latin typeface="Times New Roman"/>
                <a:ea typeface="Times New Roman"/>
                <a:cs typeface="Times New Roman"/>
                <a:sym typeface="Times New Roman"/>
              </a:rPr>
              <a:t>Zahn, R., 2020. Finding New Ways of “Doing” Socio-Legal Labor Law History in Germany and the UK: Introducing a “Minor Comparativism”. </a:t>
            </a:r>
            <a:r>
              <a:rPr b="0" i="1" lang="en-US" sz="1300" u="none" cap="none" strike="noStrike">
                <a:solidFill>
                  <a:srgbClr val="222222"/>
                </a:solidFill>
                <a:latin typeface="Times New Roman"/>
                <a:ea typeface="Times New Roman"/>
                <a:cs typeface="Times New Roman"/>
                <a:sym typeface="Times New Roman"/>
              </a:rPr>
              <a:t>German Law Journal</a:t>
            </a:r>
            <a:r>
              <a:rPr b="0" i="0" lang="en-US" sz="1300" u="none" cap="none" strike="noStrike">
                <a:solidFill>
                  <a:srgbClr val="222222"/>
                </a:solidFill>
                <a:latin typeface="Times New Roman"/>
                <a:ea typeface="Times New Roman"/>
                <a:cs typeface="Times New Roman"/>
                <a:sym typeface="Times New Roman"/>
              </a:rPr>
              <a:t>, </a:t>
            </a:r>
            <a:r>
              <a:rPr b="0" i="1" lang="en-US" sz="1300" u="none" cap="none" strike="noStrike">
                <a:solidFill>
                  <a:srgbClr val="222222"/>
                </a:solidFill>
                <a:latin typeface="Times New Roman"/>
                <a:ea typeface="Times New Roman"/>
                <a:cs typeface="Times New Roman"/>
                <a:sym typeface="Times New Roman"/>
              </a:rPr>
              <a:t>21</a:t>
            </a:r>
            <a:r>
              <a:rPr b="0" i="0" lang="en-US" sz="1300" u="none" cap="none" strike="noStrike">
                <a:solidFill>
                  <a:srgbClr val="222222"/>
                </a:solidFill>
                <a:latin typeface="Times New Roman"/>
                <a:ea typeface="Times New Roman"/>
                <a:cs typeface="Times New Roman"/>
                <a:sym typeface="Times New Roman"/>
              </a:rPr>
              <a:t>(7), pp.1378-1392. </a:t>
            </a:r>
            <a:endParaRPr b="0" i="0" sz="13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10"/>
          <p:cNvSpPr/>
          <p:nvPr/>
        </p:nvSpPr>
        <p:spPr>
          <a:xfrm>
            <a:off x="0" y="2251588"/>
            <a:ext cx="12192000" cy="1899162"/>
          </a:xfrm>
          <a:prstGeom prst="rect">
            <a:avLst/>
          </a:prstGeom>
          <a:solidFill>
            <a:srgbClr val="544B3D"/>
          </a:solidFill>
          <a:ln cap="flat" cmpd="sng" w="12700">
            <a:solidFill>
              <a:srgbClr val="31538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US" sz="4800" u="none" cap="none" strike="noStrike">
                <a:solidFill>
                  <a:srgbClr val="FFD966"/>
                </a:solidFill>
                <a:latin typeface="Lexend SemiBold"/>
                <a:ea typeface="Lexend SemiBold"/>
                <a:cs typeface="Lexend SemiBold"/>
                <a:sym typeface="Lexend SemiBold"/>
              </a:rPr>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2022-10-25T23:46:07Z</dcterms:created>
  <dc:creator>Kazi Rifat Mahmud</dc:creator>
</cp:coreProperties>
</file>