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notesMasterIdLst>
    <p:notesMasterId r:id="rId20"/>
  </p:notesMasterIdLst>
  <p:sldIdLst>
    <p:sldId id="274" r:id="rId2"/>
    <p:sldId id="27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A92A59C-1CF3-47B7-B3E8-A482BFCECF23}" v="3" dt="2025-11-27T00:09:54.5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1579" autoAdjust="0"/>
  </p:normalViewPr>
  <p:slideViewPr>
    <p:cSldViewPr snapToGrid="0">
      <p:cViewPr varScale="1">
        <p:scale>
          <a:sx n="50" d="100"/>
          <a:sy n="50" d="100"/>
        </p:scale>
        <p:origin x="524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ugenia Mihaela" userId="08a831795ba3b5c5" providerId="LiveId" clId="{C85457D2-7748-4B18-9AA2-CA2857BD88E8}"/>
    <pc:docChg chg="modSld">
      <pc:chgData name="Eugenia Mihaela" userId="08a831795ba3b5c5" providerId="LiveId" clId="{C85457D2-7748-4B18-9AA2-CA2857BD88E8}" dt="2025-11-27T00:09:54.555" v="2"/>
      <pc:docMkLst>
        <pc:docMk/>
      </pc:docMkLst>
      <pc:sldChg chg="modTransition">
        <pc:chgData name="Eugenia Mihaela" userId="08a831795ba3b5c5" providerId="LiveId" clId="{C85457D2-7748-4B18-9AA2-CA2857BD88E8}" dt="2025-11-27T00:09:54.555" v="2"/>
        <pc:sldMkLst>
          <pc:docMk/>
          <pc:sldMk cId="1963147496" sldId="27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0B20AA-798D-4BCF-B392-5D2EA78CE750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173971-5057-4704-BAB3-1910A8257FD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360236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73971-5057-4704-BAB3-1910A8257FD1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339044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73971-5057-4704-BAB3-1910A8257FD1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757304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73971-5057-4704-BAB3-1910A8257FD1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759665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73971-5057-4704-BAB3-1910A8257FD1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340244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73971-5057-4704-BAB3-1910A8257FD1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378100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73971-5057-4704-BAB3-1910A8257FD1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873561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73971-5057-4704-BAB3-1910A8257FD1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891402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73971-5057-4704-BAB3-1910A8257FD1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454545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73971-5057-4704-BAB3-1910A8257FD1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533712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73971-5057-4704-BAB3-1910A8257FD1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887567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73971-5057-4704-BAB3-1910A8257FD1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853148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73971-5057-4704-BAB3-1910A8257FD1}" type="slidenum">
              <a:rPr lang="en-IN" smtClean="0"/>
              <a:t>14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553310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73971-5057-4704-BAB3-1910A8257FD1}" type="slidenum">
              <a:rPr lang="en-IN" smtClean="0"/>
              <a:t>15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661924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73971-5057-4704-BAB3-1910A8257FD1}" type="slidenum">
              <a:rPr lang="en-IN" smtClean="0"/>
              <a:t>16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334021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73971-5057-4704-BAB3-1910A8257FD1}" type="slidenum">
              <a:rPr lang="en-IN" smtClean="0"/>
              <a:t>17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2654508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173971-5057-4704-BAB3-1910A8257FD1}" type="slidenum">
              <a:rPr lang="en-IN" smtClean="0"/>
              <a:t>18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141040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1063A-ED61-43D0-A921-73D648A3B0F3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2FA38-3D0E-49B1-9AFC-A9ECEEA1A92F}" type="slidenum">
              <a:rPr lang="en-IN" smtClean="0"/>
              <a:t>‹#›</a:t>
            </a:fld>
            <a:endParaRPr lang="en-IN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74460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1063A-ED61-43D0-A921-73D648A3B0F3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2FA38-3D0E-49B1-9AFC-A9ECEEA1A92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79218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1063A-ED61-43D0-A921-73D648A3B0F3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2FA38-3D0E-49B1-9AFC-A9ECEEA1A92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1754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1063A-ED61-43D0-A921-73D648A3B0F3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2FA38-3D0E-49B1-9AFC-A9ECEEA1A92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752854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1063A-ED61-43D0-A921-73D648A3B0F3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2FA38-3D0E-49B1-9AFC-A9ECEEA1A92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75415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1063A-ED61-43D0-A921-73D648A3B0F3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2FA38-3D0E-49B1-9AFC-A9ECEEA1A92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492547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1063A-ED61-43D0-A921-73D648A3B0F3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2FA38-3D0E-49B1-9AFC-A9ECEEA1A92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98271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1063A-ED61-43D0-A921-73D648A3B0F3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2FA38-3D0E-49B1-9AFC-A9ECEEA1A92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759047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1063A-ED61-43D0-A921-73D648A3B0F3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2FA38-3D0E-49B1-9AFC-A9ECEEA1A92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921990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1063A-ED61-43D0-A921-73D648A3B0F3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2FA38-3D0E-49B1-9AFC-A9ECEEA1A92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10874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1063A-ED61-43D0-A921-73D648A3B0F3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2FA38-3D0E-49B1-9AFC-A9ECEEA1A92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15747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1063A-ED61-43D0-A921-73D648A3B0F3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2FA38-3D0E-49B1-9AFC-A9ECEEA1A92F}" type="slidenum">
              <a:rPr lang="en-IN" smtClean="0"/>
              <a:t>‹#›</a:t>
            </a:fld>
            <a:endParaRPr lang="en-IN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980132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1063A-ED61-43D0-A921-73D648A3B0F3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2FA38-3D0E-49B1-9AFC-A9ECEEA1A92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539323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1063A-ED61-43D0-A921-73D648A3B0F3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2FA38-3D0E-49B1-9AFC-A9ECEEA1A92F}" type="slidenum">
              <a:rPr lang="en-IN" smtClean="0"/>
              <a:t>‹#›</a:t>
            </a:fld>
            <a:endParaRPr lang="en-IN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282648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1063A-ED61-43D0-A921-73D648A3B0F3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2FA38-3D0E-49B1-9AFC-A9ECEEA1A92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067613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1063A-ED61-43D0-A921-73D648A3B0F3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2FA38-3D0E-49B1-9AFC-A9ECEEA1A92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881314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1063A-ED61-43D0-A921-73D648A3B0F3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22FA38-3D0E-49B1-9AFC-A9ECEEA1A92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11464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5">
                <a:lumMod val="5000"/>
                <a:lumOff val="95000"/>
              </a:schemeClr>
            </a:gs>
            <a:gs pos="74000">
              <a:schemeClr val="accent5">
                <a:lumMod val="45000"/>
                <a:lumOff val="55000"/>
              </a:schemeClr>
            </a:gs>
            <a:gs pos="83000">
              <a:schemeClr val="accent5">
                <a:lumMod val="45000"/>
                <a:lumOff val="55000"/>
              </a:schemeClr>
            </a:gs>
            <a:gs pos="100000">
              <a:schemeClr val="accent5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8A81063A-ED61-43D0-A921-73D648A3B0F3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5D22FA38-3D0E-49B1-9AFC-A9ECEEA1A92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3125058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4BF49-7D9E-EC3F-25B6-175AC59EA4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812801"/>
            <a:ext cx="8991600" cy="1981200"/>
          </a:xfrm>
        </p:spPr>
        <p:txBody>
          <a:bodyPr>
            <a:normAutofit/>
          </a:bodyPr>
          <a:lstStyle/>
          <a:p>
            <a:r>
              <a:rPr lang="en-GB" sz="4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EUGENIA MIHAELA RACACEANU</a:t>
            </a:r>
            <a:br>
              <a:rPr lang="en-GB" sz="4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</a:t>
            </a:r>
            <a:br>
              <a:rPr lang="en-GB" sz="4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2326833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2E9072-D046-1B40-567F-E477B77CDB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3429000"/>
            <a:ext cx="8991600" cy="2884118"/>
          </a:xfrm>
        </p:spPr>
        <p:txBody>
          <a:bodyPr>
            <a:normAutofit/>
          </a:bodyPr>
          <a:lstStyle/>
          <a:p>
            <a:r>
              <a:rPr lang="en-IN" sz="3200" b="1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BMSW 5010</a:t>
            </a:r>
          </a:p>
          <a:p>
            <a:r>
              <a:rPr lang="en-GB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Future People Management Strategy for Marks &amp; Spencer</a:t>
            </a:r>
            <a:endParaRPr lang="en-IN" sz="4000" b="1" i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3147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75B9FB-17B3-16C9-3B16-DAC8025626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5067300"/>
            <a:ext cx="8534400" cy="1473200"/>
          </a:xfrm>
        </p:spPr>
        <p:txBody>
          <a:bodyPr/>
          <a:lstStyle/>
          <a:p>
            <a:r>
              <a:rPr lang="en-GB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SUMMARY:=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05A36-B933-11CD-6ED8-DC6A2BD353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5995989" cy="4508500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Future People Management Strategy for Marks &amp; Spencer ;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Overview of Marks &amp; Spencer;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Current People Management Challenges;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Managerial Roles and Competency Gaps;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Theoretical Foundations for Strategy;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Motivation and Engagement Insights;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Leadership at= Marks &amp; Spencer ;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Influence on People Management;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Problem Diagnosis and Strategic Implications;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D60FC9-840B-3F69-6F0B-08A15023BC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80200" y="685801"/>
            <a:ext cx="5511800" cy="5308598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 1: Develop Managerial Capability;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 2: Reform Performance Management;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 3: Strengthen Engagement and Retention;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 4: Drive Cultural Transformation;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Monitoring and Evaluation Framework;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and Board Call-to-Action;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88448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9EA4F-77B0-C2A0-D4A8-7F3F00FB55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Future People Management Strategy for Marks &amp; Spencer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25407D-75E3-EE91-D31F-1CE2DEDCC8F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rationale behind it is to come up with an HR strategic plan of Marks and Spencer.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areas of focus would be managerial development, performance, engagement and organisational culture.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1026" name="Picture 2" descr="Marks &amp; Spencer | DLF Mall of India">
            <a:extLst>
              <a:ext uri="{FF2B5EF4-FFF2-40B4-BE49-F238E27FC236}">
                <a16:creationId xmlns:a16="http://schemas.microsoft.com/office/drawing/2014/main" id="{D84B4D88-92E1-E5DE-B706-1AF4B6D14F0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08662" y="1105495"/>
            <a:ext cx="6192837" cy="319557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6454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954A8-6861-F62F-6FDE-50CF0365E8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Overview of Marks &amp; Spencer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F9048-DDB6-50DE-ADA5-D259A3CCBCF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more than 65,000 employees that Marks and Spencer has in its operations in the UK retail and corporate level.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has a stated reputation of quality, service, innovation as well as trust dating back to 1884.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M&amp;S has contemporary problems with balancing between tradition and digitalization as well as workforce change.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2050" name="Picture 2" descr="Marks &amp; Spencer Expands Partnership with First Insight">
            <a:extLst>
              <a:ext uri="{FF2B5EF4-FFF2-40B4-BE49-F238E27FC236}">
                <a16:creationId xmlns:a16="http://schemas.microsoft.com/office/drawing/2014/main" id="{A53B41A3-9137-D7A1-4FAC-1243DBE82C0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08662" y="482601"/>
            <a:ext cx="6383337" cy="347402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32022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06DFAB-50A7-07B0-3052-4101150408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Current People Management Challenges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E42A-E1B8-BAC5-EE98-495C67A9DC2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 turnover and lack of motivation are a high rate of staff turnover and poor performance management which impacts on productivity and morale.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lack of communication between store teams and leadership constrains interactions and efficacy (Azizi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2021).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Poor career advancements diminish the loyalty of employees and make them susceptible to attritions</a:t>
            </a:r>
            <a:r>
              <a:rPr lang="en-GB" dirty="0"/>
              <a:t>.</a:t>
            </a:r>
            <a:endParaRPr lang="en-IN" dirty="0"/>
          </a:p>
          <a:p>
            <a:endParaRPr lang="en-IN" dirty="0"/>
          </a:p>
        </p:txBody>
      </p:sp>
      <p:pic>
        <p:nvPicPr>
          <p:cNvPr id="3074" name="Picture 2" descr="People Management: All You Need To Know + 10 Top Skills - AIHR">
            <a:extLst>
              <a:ext uri="{FF2B5EF4-FFF2-40B4-BE49-F238E27FC236}">
                <a16:creationId xmlns:a16="http://schemas.microsoft.com/office/drawing/2014/main" id="{3CB42C65-59AC-A2BA-29EA-19C3D99B095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08662" y="571500"/>
            <a:ext cx="6383337" cy="39158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66713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921FC-5E2C-B44D-A948-21789EECBE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Managerial Roles and Competency Gaps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9217-21B3-72C6-6F39-D22D4023064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Managers are technically good, but they have poor coaching and emotional intelligence abilities (Lopez-Jimenez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2022).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models of Mintzberg and Katz emphasise the existence of well-balanced managerial capability.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Tenure-based promotion brings about leadership inconsistency and lack of employee confidence.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4098" name="Picture 2" descr="Mintzberg's Management Roles - Management Weekly">
            <a:extLst>
              <a:ext uri="{FF2B5EF4-FFF2-40B4-BE49-F238E27FC236}">
                <a16:creationId xmlns:a16="http://schemas.microsoft.com/office/drawing/2014/main" id="{D52C0394-8F84-182A-3218-325561E619E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84900" y="317501"/>
            <a:ext cx="5854699" cy="458232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65143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DD528-987A-0C4E-640E-7FCBE02D71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Theoretical Foundations for Strategy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F9C0B-C89E-AFBB-67D4-6CC9A9913A5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strategy uses relevant frontiers: Maslow, Herzberg, Armstrong, and Kahn.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management solutions are transformational and situational leadership models (Hoffman and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Tadelis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2021).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Theories offer scholarly rigour and practicability of HR innovation.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5122" name="Picture 2" descr="Transactional Vs. Transformational leadership - different paths to results">
            <a:extLst>
              <a:ext uri="{FF2B5EF4-FFF2-40B4-BE49-F238E27FC236}">
                <a16:creationId xmlns:a16="http://schemas.microsoft.com/office/drawing/2014/main" id="{191494AE-5587-5751-8C25-847B9D6E92D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08663" y="179510"/>
            <a:ext cx="6142038" cy="412155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1645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EA183-B83D-EF7C-79F2-BAFED0F4E1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Motivation and Engagement Insights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D367A1-59D3-45A9-CD14-9772157DC93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Employees want to feel appreciated, develop and have meaning beyond remunerated values.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models by Herzberg and Maslow emphasise intrinsic forces that are key in engaging retailers 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Nikiphorou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2021).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career pathways and recognition programmes are enhanced which improves morale and retention.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6146" name="Picture 2" descr="Employee Engagement and Motivation: Meaning, Differences, Importance and  Relationship">
            <a:extLst>
              <a:ext uri="{FF2B5EF4-FFF2-40B4-BE49-F238E27FC236}">
                <a16:creationId xmlns:a16="http://schemas.microsoft.com/office/drawing/2014/main" id="{AC532A00-7E03-4758-2420-BD8F6C2888C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53101" y="381000"/>
            <a:ext cx="6134100" cy="42418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22123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4632D-4C75-3A2C-C679-DA0D58C48A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Leadership at Marks &amp; Spencer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80D0B-BBBA-38D6-2EC9-12392EDFE69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Transactional leadership, which is prevalent, hinders innovation and empowering of employees.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Transformational leadership promotes involvement by inspiring and having a vision 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Tursunbayeva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2022).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a type of training, adaptive leadership can bridge the gap between operational and human interests.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7170" name="Picture 2" descr="Leading With Transactional Leadership - ProjectManager.com">
            <a:extLst>
              <a:ext uri="{FF2B5EF4-FFF2-40B4-BE49-F238E27FC236}">
                <a16:creationId xmlns:a16="http://schemas.microsoft.com/office/drawing/2014/main" id="{F59A8FD9-FCB6-CA76-01B8-C686A585256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78545" y="685800"/>
            <a:ext cx="5608655" cy="361473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17585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40DE3-D067-B76D-D60F-94760DD1A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Influence on People Management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AB350-DD52-371E-18C7-EC6CEA02EA0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models by Schein and Hofstede indicate that there is a hierarchical and risk-averse culture at M&amp;S.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power distance is high, which minimises autonomy and innovativeness among the workers (Twomey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2022).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Participative culture has advantages as observed in comparison with John Lewis.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8194" name="Picture 2" descr="How does Culture Influence us and our Learning? — CoachBright">
            <a:extLst>
              <a:ext uri="{FF2B5EF4-FFF2-40B4-BE49-F238E27FC236}">
                <a16:creationId xmlns:a16="http://schemas.microsoft.com/office/drawing/2014/main" id="{A18381A4-DCA2-8A7B-9992-395F15A3255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66117" y="355600"/>
            <a:ext cx="4836883" cy="394493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67976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0C3D41-BC76-E3B7-0205-A97E9AB64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Problem Diagnosis and Strategic Implications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F5AA21-B821-12B1-483B-0DA61F1D308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Ineffective communication and heretic culture restrict the performance of managers.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Development initiatives within the employee are destroyed by skills gaps and transactional orientation (Dawson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2021).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Inability to be flexible will make it lose brand reputation and talents.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9218" name="Picture 2" descr="Strategic Implications of Remote Working, part 2 | CTO Craft">
            <a:extLst>
              <a:ext uri="{FF2B5EF4-FFF2-40B4-BE49-F238E27FC236}">
                <a16:creationId xmlns:a16="http://schemas.microsoft.com/office/drawing/2014/main" id="{B8814CD7-47E3-EFC5-FA88-0F8BE9C90F5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08662" y="521751"/>
            <a:ext cx="6230937" cy="3615266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56871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BAB6F-09DB-43C8-5BB6-4576863486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 1: Develop Managerial Capability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A13ABB-23F9-8D64-7E0C-548388538A3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Implement a leadership programme that emphasises on emotional intelligence and coaching.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Introduce mentoring among the newly promoted line managers (Chien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2021).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have regular feedback and conflict-management sessions every quarter.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10242" name="Picture 2" descr="4 levels of management skills: A development roadmap for managers">
            <a:extLst>
              <a:ext uri="{FF2B5EF4-FFF2-40B4-BE49-F238E27FC236}">
                <a16:creationId xmlns:a16="http://schemas.microsoft.com/office/drawing/2014/main" id="{8A34E624-4107-8702-BCBA-D09DBBE6822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08662" y="584200"/>
            <a:ext cx="6218237" cy="39031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54853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EDA03-EFEC-6330-CC29-7779EBB16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 2: Reform Performance Management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DA2CF4-98D3-F8BA-799A-48BD850069A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Instead, conduct annual reviews, use quarterly cheque-ins with continuous feedback.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Balanced Scorecard to correspond individual and corporate KPIs 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Giermindl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2022).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Implement e-tools in transparent performance management.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11266" name="Picture 2" descr="What Is Performance Management? The Complete Guide - AIHR">
            <a:extLst>
              <a:ext uri="{FF2B5EF4-FFF2-40B4-BE49-F238E27FC236}">
                <a16:creationId xmlns:a16="http://schemas.microsoft.com/office/drawing/2014/main" id="{2F50A816-EF72-E4E4-DB17-9FB4FFECC17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08662" y="444500"/>
            <a:ext cx="6171621" cy="341290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78423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698B0-C010-A2B3-9C40-C30910522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 3: Strengthen Engagement and Retention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8D9A0-FAF6-9EC5-5818-CF140951435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Introduce awarding organisations to promote success and innovativeness.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Create internal mobility and career progression.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 onboarding and employee forums on feedback (Wang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2021).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12290" name="Picture 2" descr="How to Improve Employee Engagement and Retention">
            <a:extLst>
              <a:ext uri="{FF2B5EF4-FFF2-40B4-BE49-F238E27FC236}">
                <a16:creationId xmlns:a16="http://schemas.microsoft.com/office/drawing/2014/main" id="{A76B05F3-37FF-EB7D-78CC-B66E7096910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08662" y="170128"/>
            <a:ext cx="6230938" cy="396769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18124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3F090-4460-6D2F-CBDA-54442AA45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 4: Drive Cultural Transformation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594B46-83B6-EE65-F549-CCE4323CD88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 the culture of People First in line with M&amp;S values.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Lewin and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Kotters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models of change to bring change in an organised way (Rajindra, 2024).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Incorporate diversity and inclusion indicators into reviewing of managers performances.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13314" name="Picture 2" descr="Cultural Transformation: The Complete 2026 Guide for HR Leaders - AIHR">
            <a:extLst>
              <a:ext uri="{FF2B5EF4-FFF2-40B4-BE49-F238E27FC236}">
                <a16:creationId xmlns:a16="http://schemas.microsoft.com/office/drawing/2014/main" id="{06EBED17-FF76-8BF3-ED58-6E7E2CBE39D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84862" y="444500"/>
            <a:ext cx="5972653" cy="336380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74648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BAD7E-95DE-5123-8F25-BAB585A183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Monitoring and Evaluation Framework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91D219-C16F-3BD2-C6C9-7BE9DC1E126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Implement HR analytics to help monitor engagement, training impact, and turnover.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Carry out survey and quarterly reviews of sentiment (Panwar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., 2022).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Audit leadership effectiveness with 360ness.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14338" name="Picture 2" descr="Monitoring and Evaluation - PARADIGM">
            <a:extLst>
              <a:ext uri="{FF2B5EF4-FFF2-40B4-BE49-F238E27FC236}">
                <a16:creationId xmlns:a16="http://schemas.microsoft.com/office/drawing/2014/main" id="{B63E6D41-982D-BEB8-61E3-C22DB1FE1D8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68269" y="685800"/>
            <a:ext cx="5039520" cy="361473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9209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AA338-72FD-1700-F1DA-12F53A82A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and Board Call-to-Action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CB41D-996A-601A-4C90-885A7252E57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Investment in people leads to innovation, retention and customer satisfaction.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Sustained competitive advantage is very dependent on leadership and culture.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Accept the three-year HR strategy implementation.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pic>
        <p:nvPicPr>
          <p:cNvPr id="15362" name="Picture 2" descr="30 Synonyms of “Conclusion” to Use at the End of Your Blog That Are Better  Than “Conclusion” | by The HashTag Magazine | Medium">
            <a:extLst>
              <a:ext uri="{FF2B5EF4-FFF2-40B4-BE49-F238E27FC236}">
                <a16:creationId xmlns:a16="http://schemas.microsoft.com/office/drawing/2014/main" id="{EA0826A0-6080-F8C6-194C-D837EB223E7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08662" y="847697"/>
            <a:ext cx="5964237" cy="3290944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95591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6AA07-A743-B7B3-0F12-7ABD8AED0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5537200"/>
            <a:ext cx="8534400" cy="1155699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br>
              <a:rPr lang="en-IN" dirty="0"/>
            </a:br>
            <a:endParaRPr lang="en-IN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B648D24-23E0-6363-5A64-A96AF7D1FD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3132" y="165101"/>
            <a:ext cx="11697195" cy="5219699"/>
          </a:xfrm>
        </p:spPr>
        <p:txBody>
          <a:bodyPr>
            <a:normAutofit fontScale="55000" lnSpcReduction="2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Azizi, M.R., Atlasi, R.,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Ziapour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Abbas, J. and Naemi, R., 2021. Innovative human resource management strategies during the COVID-19 pandemic: A systematic narrative review approach.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Heliyon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(6).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Chien, F., Kamran, H.W.,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Albashar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G. and Iqbal, W., 2021. Dynamic planning, conversion, and management strategy of different renewable energy sources: a sustainable solution for severe energy crises in emerging economies.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Hydrogen Energy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46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(11), pp.7745-7758.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Dawson, N.M.,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Coolsaet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B., Sterling, E.J., Loveridge, R., Gross-Camp, N.D.,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Wongbusarakum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Sangha, K.K., Scherl, L.M., Phan, H.P., Zafra-Calvo, N. and Lavey, W.G., 2021. The role of Indigenous peoples and local communities in effective and equitable conservation.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Ecology and society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26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p.19.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Giermindl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L.M., Strich, F., Christ, O., Leicht-Deobald, U. and Redzepi, A., 2022. The dark sides of people analytics: reviewing the perils for organisations and employees.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European Journal of Information Systems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31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pp.410-435.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Hoffman, M. and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Tadelis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2021. People management skills, employee attrition, and manager rewards: An empirical analysis.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political economy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129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pp.243-285.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Lopez-Jimenez, F.,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Almahmeed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W., Bays, H., Cuevas, A., Di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Angelantonio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E., le Roux, C.W., Sattar, N., Sun, M.C.,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Wittert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G., Pinto, F.J. and Wilding, J.P., 2022. Obesity and cardiovascular disease: mechanistic insights and management strategies. A joint position paper by the World Heart Federation and World Obesity Federation.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European journal of preventive cardiology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29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(17), pp.2218-2237.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Nikiphorou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E., Santos, E.J.F., Marques, A., Böhm, P., Bijlsma, J.W.,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Daien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C.I., Esbensen, B.A., Ferreira, R.J., Fragoulis, G.E., Holmes, P. and McBain, H., 2021. 2021 EULAR recommendations for the implementation of self-management strategies in patients with inflammatory arthritis.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Annals of the rheumatic diseases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80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(10), pp.1278-1285.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Panwar, S.S.,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Rauthan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M.M.S. and Barthwal, V., 2022. A systematic review on effective energy utilization management strategies in cloud data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centers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Cloud Computing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p.95.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Rajindra, R., 2024. Unleashing Synergies: Interplay between Human Resource Management, Strategic Marketing, and Corporate Financial Performance.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Atestasi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Jurnal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Ilmiah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Akuntansi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pp.210-247.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Tursunbayeva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Pagliari, C., Di Lauro, S. and Antonelli, G., 2022. The ethics of people analytics: risks, opportunities and recommendations.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Personnel Review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51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pp.900-921.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Twomey, R., DeMars, J., Franklin, K.,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Culos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-Reed, S.N., Weatherald, J. and Wrightson, J.G., 2022. Chronic fatigue and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postexertional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malaise in people living with long COVID: an observational study.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Physical therapy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102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(4), p.pzac005.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Wang, X., Luo, H., Yao, E., Tang, R., Dong, W., Liu, F., Liang, J., Li, H., Xiao, M., Zhang, Z. and Niu, J., 2021. The role of personality, social economic and prevention strategy effects on health-related quality of life among people living with HIV/AIDS.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Infectious Diseases of Poverty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(04), pp.60-76.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6793651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1581</Words>
  <Application>Microsoft Office PowerPoint</Application>
  <PresentationFormat>Widescreen</PresentationFormat>
  <Paragraphs>110</Paragraphs>
  <Slides>18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Century Gothic</vt:lpstr>
      <vt:lpstr>Times New Roman</vt:lpstr>
      <vt:lpstr>Wingdings 3</vt:lpstr>
      <vt:lpstr>Slice</vt:lpstr>
      <vt:lpstr>EUGENIA MIHAELA RACACEANU STUDENT NUMBER 2326833</vt:lpstr>
      <vt:lpstr>SUMMARY:=</vt:lpstr>
      <vt:lpstr>Future People Management Strategy for Marks &amp; Spencer</vt:lpstr>
      <vt:lpstr>Overview of Marks &amp; Spencer</vt:lpstr>
      <vt:lpstr>Current People Management Challenges</vt:lpstr>
      <vt:lpstr>Managerial Roles and Competency Gaps</vt:lpstr>
      <vt:lpstr>Theoretical Foundations for Strategy</vt:lpstr>
      <vt:lpstr>Motivation and Engagement Insights</vt:lpstr>
      <vt:lpstr>Leadership at Marks &amp; Spencer</vt:lpstr>
      <vt:lpstr>Cultural Influence on People Management</vt:lpstr>
      <vt:lpstr>Problem Diagnosis and Strategic Implications</vt:lpstr>
      <vt:lpstr>Objective 1: Develop Managerial Capability</vt:lpstr>
      <vt:lpstr>Objective 2: Reform Performance Management</vt:lpstr>
      <vt:lpstr>Objective 3: Strengthen Engagement and Retention</vt:lpstr>
      <vt:lpstr>Objective 4: Drive Cultural Transformation</vt:lpstr>
      <vt:lpstr>Monitoring and Evaluation Framework</vt:lpstr>
      <vt:lpstr>Conclusion and Board Call-to-Action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</dc:creator>
  <cp:lastModifiedBy>Eugenia Mihaela</cp:lastModifiedBy>
  <cp:revision>1</cp:revision>
  <dcterms:created xsi:type="dcterms:W3CDTF">2025-10-28T16:09:03Z</dcterms:created>
  <dcterms:modified xsi:type="dcterms:W3CDTF">2025-11-27T00:10:03Z</dcterms:modified>
</cp:coreProperties>
</file>