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8"/>
  </p:notesMasterIdLst>
  <p:sldIdLst>
    <p:sldId id="256" r:id="rId2"/>
    <p:sldId id="258" r:id="rId3"/>
    <p:sldId id="257" r:id="rId4"/>
    <p:sldId id="260" r:id="rId5"/>
    <p:sldId id="259" r:id="rId6"/>
    <p:sldId id="261" r:id="rId7"/>
  </p:sldIdLst>
  <p:sldSz cx="12192000" cy="6858000"/>
  <p:notesSz cx="6858000" cy="9525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78841" autoAdjust="0"/>
  </p:normalViewPr>
  <p:slideViewPr>
    <p:cSldViewPr snapToGrid="0">
      <p:cViewPr varScale="1">
        <p:scale>
          <a:sx n="67" d="100"/>
          <a:sy n="67" d="100"/>
        </p:scale>
        <p:origin x="1296"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7790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77904"/>
          </a:xfrm>
          <a:prstGeom prst="rect">
            <a:avLst/>
          </a:prstGeom>
        </p:spPr>
        <p:txBody>
          <a:bodyPr vert="horz" lIns="91440" tIns="45720" rIns="91440" bIns="45720" rtlCol="0"/>
          <a:lstStyle>
            <a:lvl1pPr algn="r">
              <a:defRPr sz="1200"/>
            </a:lvl1pPr>
          </a:lstStyle>
          <a:p>
            <a:fld id="{E76AAFEF-C21C-4F2C-9187-393670E8E725}" type="datetimeFigureOut">
              <a:rPr lang="en-GB" smtClean="0"/>
              <a:t>27/04/2021</a:t>
            </a:fld>
            <a:endParaRPr lang="en-GB"/>
          </a:p>
        </p:txBody>
      </p:sp>
      <p:sp>
        <p:nvSpPr>
          <p:cNvPr id="4" name="Slide Image Placeholder 3"/>
          <p:cNvSpPr>
            <a:spLocks noGrp="1" noRot="1" noChangeAspect="1"/>
          </p:cNvSpPr>
          <p:nvPr>
            <p:ph type="sldImg" idx="2"/>
          </p:nvPr>
        </p:nvSpPr>
        <p:spPr>
          <a:xfrm>
            <a:off x="571500" y="1190625"/>
            <a:ext cx="5715000" cy="32146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583906"/>
            <a:ext cx="5486400" cy="375046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047097"/>
            <a:ext cx="2971800" cy="47790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047097"/>
            <a:ext cx="2971800" cy="477903"/>
          </a:xfrm>
          <a:prstGeom prst="rect">
            <a:avLst/>
          </a:prstGeom>
        </p:spPr>
        <p:txBody>
          <a:bodyPr vert="horz" lIns="91440" tIns="45720" rIns="91440" bIns="45720" rtlCol="0" anchor="b"/>
          <a:lstStyle>
            <a:lvl1pPr algn="r">
              <a:defRPr sz="1200"/>
            </a:lvl1pPr>
          </a:lstStyle>
          <a:p>
            <a:fld id="{F09581ED-058E-411B-8E65-C0FE37CD4F10}" type="slidenum">
              <a:rPr lang="en-GB" smtClean="0"/>
              <a:t>‹#›</a:t>
            </a:fld>
            <a:endParaRPr lang="en-GB"/>
          </a:p>
        </p:txBody>
      </p:sp>
    </p:spTree>
    <p:extLst>
      <p:ext uri="{BB962C8B-B14F-4D97-AF65-F5344CB8AC3E}">
        <p14:creationId xmlns:p14="http://schemas.microsoft.com/office/powerpoint/2010/main" val="1069905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581ED-058E-411B-8E65-C0FE37CD4F10}" type="slidenum">
              <a:rPr lang="en-GB" smtClean="0"/>
              <a:t>1</a:t>
            </a:fld>
            <a:endParaRPr lang="en-GB"/>
          </a:p>
        </p:txBody>
      </p:sp>
    </p:spTree>
    <p:extLst>
      <p:ext uri="{BB962C8B-B14F-4D97-AF65-F5344CB8AC3E}">
        <p14:creationId xmlns:p14="http://schemas.microsoft.com/office/powerpoint/2010/main" val="917370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For my major project, I had been looking at the impact of food delivery. But then with the current situation today with Covid. I thought I would do this on the impact on food delivery of the pandemic. The hospitality sector was closed as a result of multiple lockdowns in Wales. This made it more interesting for me as people would rely upon online delivery as most people would order food and retail shopping such as Asda, Amazon, eBay. I had also picked this project because my parents own a takeaway, so my stakeholders would reflect on them, which would make it easier for me.</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dirty="0">
                <a:effectLst/>
                <a:latin typeface="Calibri" panose="020F0502020204030204" pitchFamily="34" charset="0"/>
                <a:ea typeface="Calibri" panose="020F0502020204030204" pitchFamily="34" charset="0"/>
                <a:cs typeface="Times New Roman" panose="02020603050405020304" pitchFamily="18" charset="0"/>
              </a:rPr>
              <a:t>This presentation will consist of the aims and objectives, main findings of the literature review, main results and any recommendation for future work. </a:t>
            </a:r>
          </a:p>
        </p:txBody>
      </p:sp>
      <p:sp>
        <p:nvSpPr>
          <p:cNvPr id="4" name="Slide Number Placeholder 3"/>
          <p:cNvSpPr>
            <a:spLocks noGrp="1"/>
          </p:cNvSpPr>
          <p:nvPr>
            <p:ph type="sldNum" sz="quarter" idx="5"/>
          </p:nvPr>
        </p:nvSpPr>
        <p:spPr/>
        <p:txBody>
          <a:bodyPr/>
          <a:lstStyle/>
          <a:p>
            <a:fld id="{F09581ED-058E-411B-8E65-C0FE37CD4F10}" type="slidenum">
              <a:rPr lang="en-GB" smtClean="0"/>
              <a:t>2</a:t>
            </a:fld>
            <a:endParaRPr lang="en-GB"/>
          </a:p>
        </p:txBody>
      </p:sp>
    </p:spTree>
    <p:extLst>
      <p:ext uri="{BB962C8B-B14F-4D97-AF65-F5344CB8AC3E}">
        <p14:creationId xmlns:p14="http://schemas.microsoft.com/office/powerpoint/2010/main" val="6874728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581ED-058E-411B-8E65-C0FE37CD4F10}" type="slidenum">
              <a:rPr lang="en-GB" smtClean="0"/>
              <a:t>3</a:t>
            </a:fld>
            <a:endParaRPr lang="en-GB"/>
          </a:p>
        </p:txBody>
      </p:sp>
    </p:spTree>
    <p:extLst>
      <p:ext uri="{BB962C8B-B14F-4D97-AF65-F5344CB8AC3E}">
        <p14:creationId xmlns:p14="http://schemas.microsoft.com/office/powerpoint/2010/main" val="1058300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 have looked at various sources and different topics about my chosen topic. I have also looked at the different advantages and disadvantages of online food ordering system also for the restaurants. The aim was to discover the impact of food delivery on the restaurant business during the pandemic. I have gathered different information which I have found on Google and Google Scholar. I had to make sure that the information that I have found on the internet was up to date and is credible. To make sure that it is reliable and credible, I would ensure I would do a CRAAP analysis on this and would gather the information from the CRAAP test to ensure it is fit for purpose. </a:t>
            </a:r>
          </a:p>
          <a:p>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Process – </a:t>
            </a:r>
            <a:r>
              <a:rPr lang="en-GB" sz="1200" b="0" dirty="0">
                <a:solidFill>
                  <a:srgbClr val="000000"/>
                </a:solidFill>
                <a:effectLst/>
                <a:latin typeface="Calibri" panose="020F0502020204030204" pitchFamily="34" charset="0"/>
              </a:rPr>
              <a:t>t</a:t>
            </a:r>
            <a:r>
              <a:rPr lang="en-GB" sz="1200" dirty="0">
                <a:solidFill>
                  <a:srgbClr val="000000"/>
                </a:solidFill>
                <a:effectLst/>
                <a:latin typeface="Calibri" panose="020F0502020204030204" pitchFamily="34" charset="0"/>
                <a:ea typeface="Times New Roman" panose="02020603050405020304" pitchFamily="18" charset="0"/>
              </a:rPr>
              <a:t>he process of an online food ordering system is quite easy for the users and they try to make it as simple as possible.</a:t>
            </a:r>
            <a:r>
              <a:rPr lang="en-GB" sz="1200" b="1" dirty="0"/>
              <a:t> </a:t>
            </a:r>
            <a:r>
              <a:rPr lang="en-GB" sz="1200" b="0" dirty="0"/>
              <a:t>The process of online food ordering system, which summarises the steps to do. For example, the first step would be that the user would go on the website or the app to order the food and the last step would be to pay and order online. </a:t>
            </a:r>
            <a:r>
              <a:rPr lang="en-GB" sz="1200" dirty="0">
                <a:solidFill>
                  <a:srgbClr val="000000"/>
                </a:solidFill>
                <a:effectLst/>
                <a:latin typeface="Calibri" panose="020F0502020204030204" pitchFamily="34" charset="0"/>
                <a:ea typeface="Times New Roman" panose="02020603050405020304" pitchFamily="18" charset="0"/>
              </a:rPr>
              <a:t>When the user pays, and the order is placed. They will be notified of the estimated time; some food companies can pay with cash through delivery. The user can pay after the delivery, this is good if they would online want to pay by cash instead of card. The user can track their food order with the delivery system. This is beneficial as users would want to know where it is. </a:t>
            </a:r>
            <a:r>
              <a:rPr lang="en-GB" sz="1200"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Advantages and Disadvantages – </a:t>
            </a:r>
            <a:r>
              <a:rPr lang="en-GB" sz="1200" b="0" dirty="0"/>
              <a:t>I have gathered some advantages and disadvantages of online food system + for restaurants. I made sure that these sources were relevant and accurate. One advantage is convenience where a customer can order food from the sofa and having it delivered at the door. One disadvantage is that it can be more expensive ordering food online and some might have to pay for the delivery charge. Another drawback is that </a:t>
            </a:r>
            <a:r>
              <a:rPr lang="en-GB" sz="1200" b="0" dirty="0">
                <a:solidFill>
                  <a:srgbClr val="000000"/>
                </a:solidFill>
                <a:effectLst/>
                <a:latin typeface="Calibri" panose="020F0502020204030204" pitchFamily="34" charset="0"/>
              </a:rPr>
              <a:t>t</a:t>
            </a:r>
            <a:r>
              <a:rPr lang="en-GB" sz="1200" dirty="0">
                <a:solidFill>
                  <a:srgbClr val="000000"/>
                </a:solidFill>
                <a:effectLst/>
                <a:latin typeface="Calibri" panose="020F0502020204030204" pitchFamily="34" charset="0"/>
                <a:ea typeface="Times New Roman" panose="02020603050405020304" pitchFamily="18" charset="0"/>
              </a:rPr>
              <a:t>he food is probably nicer in the restaurant as it is arrived hot, meanwhile, it could be cold when the delivery person brings the food. </a:t>
            </a:r>
            <a:endParaRPr lang="en-GB" sz="1200"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r>
              <a:rPr lang="en-GB" sz="1200" b="1" dirty="0"/>
              <a:t>The use of phone call to business – </a:t>
            </a:r>
            <a:r>
              <a:rPr lang="en-GB" sz="1200" b="0" dirty="0"/>
              <a:t>many people don’t like to speak on the phone to strangers, so they would prefer to text instead. Reasons might include that people are shy to talk on the phone. Some people might not have a phone line, so they would rely on the use of internet. Some people might not be able to understand the person calling or if they can’t hear the person. The use of email and live chat would be beneficial for them. </a:t>
            </a:r>
            <a:r>
              <a:rPr lang="en-GB" sz="1200" dirty="0"/>
              <a:t> </a:t>
            </a:r>
            <a:br>
              <a:rPr lang="en-GB" sz="1200" dirty="0"/>
            </a:br>
            <a:r>
              <a:rPr lang="en-GB" sz="1200" dirty="0"/>
              <a:t>However there are some reasons why calling is better; you would get the response much faster when talking to someone on the phone. It is easier and more effective on the phone. Some takeaways might not offer delivery, as a result to this; they would need to ring the business up, tell them what they want and collect the order. </a:t>
            </a:r>
          </a:p>
        </p:txBody>
      </p:sp>
      <p:sp>
        <p:nvSpPr>
          <p:cNvPr id="4" name="Slide Number Placeholder 3"/>
          <p:cNvSpPr>
            <a:spLocks noGrp="1"/>
          </p:cNvSpPr>
          <p:nvPr>
            <p:ph type="sldNum" sz="quarter" idx="5"/>
          </p:nvPr>
        </p:nvSpPr>
        <p:spPr/>
        <p:txBody>
          <a:bodyPr/>
          <a:lstStyle/>
          <a:p>
            <a:fld id="{F09581ED-058E-411B-8E65-C0FE37CD4F10}" type="slidenum">
              <a:rPr lang="en-GB" smtClean="0"/>
              <a:t>4</a:t>
            </a:fld>
            <a:endParaRPr lang="en-GB"/>
          </a:p>
        </p:txBody>
      </p:sp>
    </p:spTree>
    <p:extLst>
      <p:ext uri="{BB962C8B-B14F-4D97-AF65-F5344CB8AC3E}">
        <p14:creationId xmlns:p14="http://schemas.microsoft.com/office/powerpoint/2010/main" val="42729051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Statistics – </a:t>
            </a:r>
            <a:r>
              <a:rPr lang="en-GB" sz="1200" dirty="0">
                <a:effectLst/>
                <a:latin typeface="Calibri" panose="020F0502020204030204" pitchFamily="34" charset="0"/>
                <a:ea typeface="Calibri" panose="020F0502020204030204" pitchFamily="34" charset="0"/>
                <a:cs typeface="Times New Roman" panose="02020603050405020304" pitchFamily="18" charset="0"/>
              </a:rPr>
              <a:t>I have found various stats from different sources which shows the number of food deliveries made to the number of online food delivery users in the UK. I have also looked into which food delivery provider is the most popular and the increase of sales during COVID as well as how much has online shopping increase since COVID. The market value of food service delivery in the UK from 2018 to 2019 has been seen as an increase. In 2018, there was 8.1 billion and in 2019; it is 8.5 billion. There are approximately 11m online food delivery users in the UK and the most popular online food delivery provider in the UK during 2019 is Just Eat. On a recent food delivery service statistic, there has been an increase of 39% in UK food deliveries over the last three years. The number of food deliveries made in the UK during 2019 is 7.5 billion. With the pandemic still going on, food delivery services sales are increasing.</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How COVID-19 has affected business – </a:t>
            </a:r>
            <a:r>
              <a:rPr lang="en-GB" sz="1200" dirty="0">
                <a:effectLst/>
                <a:latin typeface="Calibri" panose="020F0502020204030204" pitchFamily="34" charset="0"/>
                <a:ea typeface="Calibri" panose="020F0502020204030204" pitchFamily="34" charset="0"/>
                <a:cs typeface="Times New Roman" panose="02020603050405020304" pitchFamily="18" charset="0"/>
              </a:rPr>
              <a:t>I looked at how businesses affected COVID because it has been hard times for small businesses to close down. An example of this is the airline Flybe which went into administration due to the coronavirus outbreak. This result in more than 2000 jobs lost, also Netflix received 16 million new sign-ups during the time as people have not been able to leave their house throughout lockdown, this results in people having to find ways to pass time. The COVID-19 pandemic outbreak has forced many businesses to close, leading to disruption in most sectors. However online entertainment, online shopping is seeing more growth.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How much has online shopping increased since COVID-19 –</a:t>
            </a:r>
            <a:r>
              <a:rPr lang="en-GB" sz="1200" dirty="0">
                <a:effectLst/>
                <a:latin typeface="Calibri" panose="020F0502020204030204" pitchFamily="34" charset="0"/>
                <a:ea typeface="Calibri" panose="020F0502020204030204" pitchFamily="34" charset="0"/>
                <a:cs typeface="Times New Roman" panose="02020603050405020304" pitchFamily="18" charset="0"/>
              </a:rPr>
              <a:t> in this section, I looked at the different ages of people that were shopping online. More consumers have been shopping more online since physical stores have been opened. This is not just for restaurants, shops had to be closed due to the pandemic and this increases online shopping as a result of this. The different statistics that I had found, and to see if there was an increase of online shopping because of COVID. Some information that I had found is that there is an increase in online shopping with teenagers had the biggest increase; with a 60 per cent increase in the use of delivery service. There has also been a 32% increase when shopping for groceries online as the report shows that there had been more cases during people going out in supermarkets. UberEATS and Deliveroo have expanded into grocery deliveries as a result of COVID-19. Both services recently announced a partnership with several supermarkets and convenience stores that allow customers to order a selection of essential food, hygiene products to be delivered to their homes. </a:t>
            </a:r>
          </a:p>
        </p:txBody>
      </p:sp>
      <p:sp>
        <p:nvSpPr>
          <p:cNvPr id="4" name="Slide Number Placeholder 3"/>
          <p:cNvSpPr>
            <a:spLocks noGrp="1"/>
          </p:cNvSpPr>
          <p:nvPr>
            <p:ph type="sldNum" sz="quarter" idx="5"/>
          </p:nvPr>
        </p:nvSpPr>
        <p:spPr/>
        <p:txBody>
          <a:bodyPr/>
          <a:lstStyle/>
          <a:p>
            <a:fld id="{F09581ED-058E-411B-8E65-C0FE37CD4F10}" type="slidenum">
              <a:rPr lang="en-GB" smtClean="0"/>
              <a:t>5</a:t>
            </a:fld>
            <a:endParaRPr lang="en-GB"/>
          </a:p>
        </p:txBody>
      </p:sp>
    </p:spTree>
    <p:extLst>
      <p:ext uri="{BB962C8B-B14F-4D97-AF65-F5344CB8AC3E}">
        <p14:creationId xmlns:p14="http://schemas.microsoft.com/office/powerpoint/2010/main" val="309302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For future improvements, I would start by spending more time planning what I need to do and seeing the most important thing that I would need to do first. I should have created a Gantt chart at the very start, this would show the different tasks that I would need to do displayed against time. My work would be more organised and I could then see based on my Gantt chart the deadlines for each task. Another improvement would be to have started the application sooner as I think I had been concentrating on the major report more than the development. This resulted in less time in developing the application.  Asking any questions sooner will need to be improved as I tend to leave this late, this would be an issue as for the current situation today; it is already difficult working from home. </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dirty="0">
                <a:effectLst/>
                <a:latin typeface="Calibri" panose="020F0502020204030204" pitchFamily="34" charset="0"/>
                <a:ea typeface="Calibri" panose="020F0502020204030204" pitchFamily="34" charset="0"/>
                <a:cs typeface="Times New Roman" panose="02020603050405020304" pitchFamily="18" charset="0"/>
              </a:rPr>
              <a:t>I don’t think my app would be used in the future as it is a really simple program and is not complex enough. Other applications on the internet would be much better than mine as they would be complex and have a lot more features. However, if I had more time on this, I would improve the app by having more items on the screen with more features available for the users. I could also improve on the layout of the application, where certain foods can be in a dropdown box. This would make it easier for the user and also will create more space in my application as I feel that it is cramped with not much space. I could also have added a contact form page where a user might want to get in touch with the business or ring the business up. Further work on the app could have made it more complex. </a:t>
            </a:r>
            <a:br>
              <a:rPr lang="en-GB" sz="1200" dirty="0">
                <a:effectLst/>
                <a:latin typeface="Calibri" panose="020F0502020204030204" pitchFamily="34" charset="0"/>
                <a:ea typeface="Calibri" panose="020F0502020204030204" pitchFamily="34" charset="0"/>
                <a:cs typeface="Times New Roman" panose="02020603050405020304" pitchFamily="18" charset="0"/>
              </a:rPr>
            </a:br>
            <a:r>
              <a:rPr lang="en-GB" sz="1200" dirty="0">
                <a:effectLst/>
                <a:latin typeface="Calibri" panose="020F0502020204030204" pitchFamily="34" charset="0"/>
                <a:ea typeface="Calibri" panose="020F0502020204030204" pitchFamily="34" charset="0"/>
                <a:cs typeface="Times New Roman" panose="02020603050405020304" pitchFamily="18" charset="0"/>
              </a:rPr>
              <a:t>However, I struggle with coding and the development of the project, which meant that this would take me twice as long to develop the application. There would also be a possibility of errors would also take time to adjust. </a:t>
            </a:r>
          </a:p>
        </p:txBody>
      </p:sp>
      <p:sp>
        <p:nvSpPr>
          <p:cNvPr id="4" name="Slide Number Placeholder 3"/>
          <p:cNvSpPr>
            <a:spLocks noGrp="1"/>
          </p:cNvSpPr>
          <p:nvPr>
            <p:ph type="sldNum" sz="quarter" idx="5"/>
          </p:nvPr>
        </p:nvSpPr>
        <p:spPr/>
        <p:txBody>
          <a:bodyPr/>
          <a:lstStyle/>
          <a:p>
            <a:fld id="{F09581ED-058E-411B-8E65-C0FE37CD4F10}" type="slidenum">
              <a:rPr lang="en-GB" smtClean="0"/>
              <a:t>6</a:t>
            </a:fld>
            <a:endParaRPr lang="en-GB"/>
          </a:p>
        </p:txBody>
      </p:sp>
    </p:spTree>
    <p:extLst>
      <p:ext uri="{BB962C8B-B14F-4D97-AF65-F5344CB8AC3E}">
        <p14:creationId xmlns:p14="http://schemas.microsoft.com/office/powerpoint/2010/main" val="11629005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C9F9A1DE-A502-4B8E-9A04-CCE215622EAB}" type="datetimeFigureOut">
              <a:rPr lang="en-GB" smtClean="0"/>
              <a:t>27/04/2021</a:t>
            </a:fld>
            <a:endParaRPr lang="en-GB"/>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GB"/>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EF7A1F9A-2A19-45C6-BADC-5B6F2DC37452}" type="slidenum">
              <a:rPr lang="en-GB" smtClean="0"/>
              <a:t>‹#›</a:t>
            </a:fld>
            <a:endParaRPr lang="en-GB"/>
          </a:p>
        </p:txBody>
      </p:sp>
    </p:spTree>
    <p:extLst>
      <p:ext uri="{BB962C8B-B14F-4D97-AF65-F5344CB8AC3E}">
        <p14:creationId xmlns:p14="http://schemas.microsoft.com/office/powerpoint/2010/main" val="4922246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F9A1DE-A502-4B8E-9A04-CCE215622EAB}"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7A1F9A-2A19-45C6-BADC-5B6F2DC37452}" type="slidenum">
              <a:rPr lang="en-GB" smtClean="0"/>
              <a:t>‹#›</a:t>
            </a:fld>
            <a:endParaRPr lang="en-GB"/>
          </a:p>
        </p:txBody>
      </p:sp>
    </p:spTree>
    <p:extLst>
      <p:ext uri="{BB962C8B-B14F-4D97-AF65-F5344CB8AC3E}">
        <p14:creationId xmlns:p14="http://schemas.microsoft.com/office/powerpoint/2010/main" val="3179303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F9A1DE-A502-4B8E-9A04-CCE215622EAB}"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F7A1F9A-2A19-45C6-BADC-5B6F2DC37452}" type="slidenum">
              <a:rPr lang="en-GB" smtClean="0"/>
              <a:t>‹#›</a:t>
            </a:fld>
            <a:endParaRPr lang="en-GB"/>
          </a:p>
        </p:txBody>
      </p:sp>
    </p:spTree>
    <p:extLst>
      <p:ext uri="{BB962C8B-B14F-4D97-AF65-F5344CB8AC3E}">
        <p14:creationId xmlns:p14="http://schemas.microsoft.com/office/powerpoint/2010/main" val="2868188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9F9A1DE-A502-4B8E-9A04-CCE215622EAB}" type="datetimeFigureOut">
              <a:rPr lang="en-GB" smtClean="0"/>
              <a:t>27/04/2021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7A1F9A-2A19-45C6-BADC-5B6F2DC37452}" type="slidenum">
              <a:rPr lang="en-GB" smtClean="0"/>
              <a:t>‹#›</a:t>
            </a:fld>
            <a:endParaRPr lang="en-GB"/>
          </a:p>
        </p:txBody>
      </p:sp>
    </p:spTree>
    <p:extLst>
      <p:ext uri="{BB962C8B-B14F-4D97-AF65-F5344CB8AC3E}">
        <p14:creationId xmlns:p14="http://schemas.microsoft.com/office/powerpoint/2010/main" val="4097412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9F9A1DE-A502-4B8E-9A04-CCE215622EAB}" type="datetimeFigureOut">
              <a:rPr lang="en-GB" smtClean="0"/>
              <a:t>27/04/2021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7A1F9A-2A19-45C6-BADC-5B6F2DC37452}" type="slidenum">
              <a:rPr lang="en-GB" smtClean="0"/>
              <a:t>‹#›</a:t>
            </a:fld>
            <a:endParaRPr lang="en-GB"/>
          </a:p>
        </p:txBody>
      </p:sp>
    </p:spTree>
    <p:extLst>
      <p:ext uri="{BB962C8B-B14F-4D97-AF65-F5344CB8AC3E}">
        <p14:creationId xmlns:p14="http://schemas.microsoft.com/office/powerpoint/2010/main" val="33554841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9F9A1DE-A502-4B8E-9A04-CCE215622EAB}" type="datetimeFigureOut">
              <a:rPr lang="en-GB" smtClean="0"/>
              <a:t>27/04/2021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7A1F9A-2A19-45C6-BADC-5B6F2DC37452}" type="slidenum">
              <a:rPr lang="en-GB" smtClean="0"/>
              <a:t>‹#›</a:t>
            </a:fld>
            <a:endParaRPr lang="en-GB"/>
          </a:p>
        </p:txBody>
      </p:sp>
    </p:spTree>
    <p:extLst>
      <p:ext uri="{BB962C8B-B14F-4D97-AF65-F5344CB8AC3E}">
        <p14:creationId xmlns:p14="http://schemas.microsoft.com/office/powerpoint/2010/main" val="4045071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F9A1DE-A502-4B8E-9A04-CCE215622EAB}" type="datetimeFigureOut">
              <a:rPr lang="en-GB" smtClean="0"/>
              <a:t>27/04/2021</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F7A1F9A-2A19-45C6-BADC-5B6F2DC37452}" type="slidenum">
              <a:rPr lang="en-GB" smtClean="0"/>
              <a:t>‹#›</a:t>
            </a:fld>
            <a:endParaRPr lang="en-GB"/>
          </a:p>
        </p:txBody>
      </p:sp>
    </p:spTree>
    <p:extLst>
      <p:ext uri="{BB962C8B-B14F-4D97-AF65-F5344CB8AC3E}">
        <p14:creationId xmlns:p14="http://schemas.microsoft.com/office/powerpoint/2010/main" val="3051796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F9A1DE-A502-4B8E-9A04-CCE215622EAB}" type="datetimeFigureOut">
              <a:rPr lang="en-GB" smtClean="0"/>
              <a:t>27/04/2021</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F7A1F9A-2A19-45C6-BADC-5B6F2DC37452}" type="slidenum">
              <a:rPr lang="en-GB" smtClean="0"/>
              <a:t>‹#›</a:t>
            </a:fld>
            <a:endParaRPr lang="en-GB"/>
          </a:p>
        </p:txBody>
      </p:sp>
    </p:spTree>
    <p:extLst>
      <p:ext uri="{BB962C8B-B14F-4D97-AF65-F5344CB8AC3E}">
        <p14:creationId xmlns:p14="http://schemas.microsoft.com/office/powerpoint/2010/main" val="3084706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F9A1DE-A502-4B8E-9A04-CCE215622EAB}" type="datetimeFigureOut">
              <a:rPr lang="en-GB" smtClean="0"/>
              <a:t>27/04/2021</a:t>
            </a:fld>
            <a:endParaRPr lang="en-GB"/>
          </a:p>
        </p:txBody>
      </p:sp>
      <p:sp>
        <p:nvSpPr>
          <p:cNvPr id="6" name="Footer Placeholder 5"/>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F7A1F9A-2A19-45C6-BADC-5B6F2DC37452}" type="slidenum">
              <a:rPr lang="en-GB" smtClean="0"/>
              <a:t>‹#›</a:t>
            </a:fld>
            <a:endParaRPr lang="en-GB"/>
          </a:p>
        </p:txBody>
      </p:sp>
    </p:spTree>
    <p:extLst>
      <p:ext uri="{BB962C8B-B14F-4D97-AF65-F5344CB8AC3E}">
        <p14:creationId xmlns:p14="http://schemas.microsoft.com/office/powerpoint/2010/main" val="2772262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F9A1DE-A502-4B8E-9A04-CCE215622EAB}" type="datetimeFigureOut">
              <a:rPr lang="en-GB" smtClean="0"/>
              <a:t>27/04/2021</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F7A1F9A-2A19-45C6-BADC-5B6F2DC37452}" type="slidenum">
              <a:rPr lang="en-GB" smtClean="0"/>
              <a:t>‹#›</a:t>
            </a:fld>
            <a:endParaRPr lang="en-GB"/>
          </a:p>
        </p:txBody>
      </p:sp>
    </p:spTree>
    <p:extLst>
      <p:ext uri="{BB962C8B-B14F-4D97-AF65-F5344CB8AC3E}">
        <p14:creationId xmlns:p14="http://schemas.microsoft.com/office/powerpoint/2010/main" val="23324237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9F9A1DE-A502-4B8E-9A04-CCE215622EAB}"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F7A1F9A-2A19-45C6-BADC-5B6F2DC37452}" type="slidenum">
              <a:rPr lang="en-GB" smtClean="0"/>
              <a:t>‹#›</a:t>
            </a:fld>
            <a:endParaRPr lang="en-GB"/>
          </a:p>
        </p:txBody>
      </p:sp>
    </p:spTree>
    <p:extLst>
      <p:ext uri="{BB962C8B-B14F-4D97-AF65-F5344CB8AC3E}">
        <p14:creationId xmlns:p14="http://schemas.microsoft.com/office/powerpoint/2010/main" val="42147237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9F9A1DE-A502-4B8E-9A04-CCE215622EAB}"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F7A1F9A-2A19-45C6-BADC-5B6F2DC37452}" type="slidenum">
              <a:rPr lang="en-GB" smtClean="0"/>
              <a:t>‹#›</a:t>
            </a:fld>
            <a:endParaRPr lang="en-GB"/>
          </a:p>
        </p:txBody>
      </p:sp>
    </p:spTree>
    <p:extLst>
      <p:ext uri="{BB962C8B-B14F-4D97-AF65-F5344CB8AC3E}">
        <p14:creationId xmlns:p14="http://schemas.microsoft.com/office/powerpoint/2010/main" val="32760720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F9A1DE-A502-4B8E-9A04-CCE215622EAB}"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F7A1F9A-2A19-45C6-BADC-5B6F2DC37452}" type="slidenum">
              <a:rPr lang="en-GB" smtClean="0"/>
              <a:t>‹#›</a:t>
            </a:fld>
            <a:endParaRPr lang="en-GB"/>
          </a:p>
        </p:txBody>
      </p:sp>
    </p:spTree>
    <p:extLst>
      <p:ext uri="{BB962C8B-B14F-4D97-AF65-F5344CB8AC3E}">
        <p14:creationId xmlns:p14="http://schemas.microsoft.com/office/powerpoint/2010/main" val="24722960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9F9A1DE-A502-4B8E-9A04-CCE215622EAB}" type="datetimeFigureOut">
              <a:rPr lang="en-GB" smtClean="0"/>
              <a:t>27/04/2021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7A1F9A-2A19-45C6-BADC-5B6F2DC37452}" type="slidenum">
              <a:rPr lang="en-GB" smtClean="0"/>
              <a:t>‹#›</a:t>
            </a:fld>
            <a:endParaRPr lang="en-GB"/>
          </a:p>
        </p:txBody>
      </p:sp>
    </p:spTree>
    <p:extLst>
      <p:ext uri="{BB962C8B-B14F-4D97-AF65-F5344CB8AC3E}">
        <p14:creationId xmlns:p14="http://schemas.microsoft.com/office/powerpoint/2010/main" val="12025840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9F9A1DE-A502-4B8E-9A04-CCE215622EAB}" type="datetimeFigureOut">
              <a:rPr lang="en-GB" smtClean="0"/>
              <a:t>27/04/2021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7A1F9A-2A19-45C6-BADC-5B6F2DC37452}" type="slidenum">
              <a:rPr lang="en-GB" smtClean="0"/>
              <a:t>‹#›</a:t>
            </a:fld>
            <a:endParaRPr lang="en-GB"/>
          </a:p>
        </p:txBody>
      </p:sp>
    </p:spTree>
    <p:extLst>
      <p:ext uri="{BB962C8B-B14F-4D97-AF65-F5344CB8AC3E}">
        <p14:creationId xmlns:p14="http://schemas.microsoft.com/office/powerpoint/2010/main" val="38432672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F9A1DE-A502-4B8E-9A04-CCE215622EAB}"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7A1F9A-2A19-45C6-BADC-5B6F2DC37452}" type="slidenum">
              <a:rPr lang="en-GB" smtClean="0"/>
              <a:t>‹#›</a:t>
            </a:fld>
            <a:endParaRPr lang="en-GB"/>
          </a:p>
        </p:txBody>
      </p:sp>
    </p:spTree>
    <p:extLst>
      <p:ext uri="{BB962C8B-B14F-4D97-AF65-F5344CB8AC3E}">
        <p14:creationId xmlns:p14="http://schemas.microsoft.com/office/powerpoint/2010/main" val="34264788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F9A1DE-A502-4B8E-9A04-CCE215622EAB}"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F7A1F9A-2A19-45C6-BADC-5B6F2DC37452}" type="slidenum">
              <a:rPr lang="en-GB" smtClean="0"/>
              <a:t>‹#›</a:t>
            </a:fld>
            <a:endParaRPr lang="en-GB"/>
          </a:p>
        </p:txBody>
      </p:sp>
    </p:spTree>
    <p:extLst>
      <p:ext uri="{BB962C8B-B14F-4D97-AF65-F5344CB8AC3E}">
        <p14:creationId xmlns:p14="http://schemas.microsoft.com/office/powerpoint/2010/main" val="4153808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C9F9A1DE-A502-4B8E-9A04-CCE215622EAB}" type="datetimeFigureOut">
              <a:rPr lang="en-GB" smtClean="0"/>
              <a:t>27/04/2021</a:t>
            </a:fld>
            <a:endParaRPr lang="en-GB"/>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GB"/>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EF7A1F9A-2A19-45C6-BADC-5B6F2DC37452}" type="slidenum">
              <a:rPr lang="en-GB" smtClean="0"/>
              <a:t>‹#›</a:t>
            </a:fld>
            <a:endParaRPr lang="en-GB"/>
          </a:p>
        </p:txBody>
      </p:sp>
    </p:spTree>
    <p:extLst>
      <p:ext uri="{BB962C8B-B14F-4D97-AF65-F5344CB8AC3E}">
        <p14:creationId xmlns:p14="http://schemas.microsoft.com/office/powerpoint/2010/main" val="376052417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256F-184C-4B15-9B75-187F98FB7CC0}"/>
              </a:ext>
            </a:extLst>
          </p:cNvPr>
          <p:cNvSpPr>
            <a:spLocks noGrp="1"/>
          </p:cNvSpPr>
          <p:nvPr>
            <p:ph type="ctrTitle"/>
          </p:nvPr>
        </p:nvSpPr>
        <p:spPr/>
        <p:txBody>
          <a:bodyPr/>
          <a:lstStyle/>
          <a:p>
            <a:r>
              <a:rPr lang="en-GB" dirty="0"/>
              <a:t>Final Viva</a:t>
            </a:r>
          </a:p>
        </p:txBody>
      </p:sp>
      <p:sp>
        <p:nvSpPr>
          <p:cNvPr id="3" name="Subtitle 2">
            <a:extLst>
              <a:ext uri="{FF2B5EF4-FFF2-40B4-BE49-F238E27FC236}">
                <a16:creationId xmlns:a16="http://schemas.microsoft.com/office/drawing/2014/main" id="{4B67F7FE-5667-4787-B3B9-AB64D73BECD7}"/>
              </a:ext>
            </a:extLst>
          </p:cNvPr>
          <p:cNvSpPr>
            <a:spLocks noGrp="1"/>
          </p:cNvSpPr>
          <p:nvPr>
            <p:ph type="subTitle" idx="1"/>
          </p:nvPr>
        </p:nvSpPr>
        <p:spPr/>
        <p:txBody>
          <a:bodyPr/>
          <a:lstStyle/>
          <a:p>
            <a:r>
              <a:rPr lang="en-GB" dirty="0"/>
              <a:t>Simon Dang</a:t>
            </a:r>
          </a:p>
        </p:txBody>
      </p:sp>
    </p:spTree>
    <p:extLst>
      <p:ext uri="{BB962C8B-B14F-4D97-AF65-F5344CB8AC3E}">
        <p14:creationId xmlns:p14="http://schemas.microsoft.com/office/powerpoint/2010/main" val="33513369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4E967-E655-40BC-B636-04320EAA3872}"/>
              </a:ext>
            </a:extLst>
          </p:cNvPr>
          <p:cNvSpPr>
            <a:spLocks noGrp="1"/>
          </p:cNvSpPr>
          <p:nvPr>
            <p:ph type="title"/>
          </p:nvPr>
        </p:nvSpPr>
        <p:spPr/>
        <p:txBody>
          <a:bodyPr/>
          <a:lstStyle/>
          <a:p>
            <a:pPr algn="ctr"/>
            <a:r>
              <a:rPr lang="en-GB" dirty="0"/>
              <a:t>Introduction</a:t>
            </a:r>
          </a:p>
        </p:txBody>
      </p:sp>
      <p:sp>
        <p:nvSpPr>
          <p:cNvPr id="3" name="Content Placeholder 2">
            <a:extLst>
              <a:ext uri="{FF2B5EF4-FFF2-40B4-BE49-F238E27FC236}">
                <a16:creationId xmlns:a16="http://schemas.microsoft.com/office/drawing/2014/main" id="{63636DF9-F067-47DB-91DF-855FB7B54F48}"/>
              </a:ext>
            </a:extLst>
          </p:cNvPr>
          <p:cNvSpPr>
            <a:spLocks noGrp="1"/>
          </p:cNvSpPr>
          <p:nvPr>
            <p:ph idx="1"/>
          </p:nvPr>
        </p:nvSpPr>
        <p:spPr/>
        <p:txBody>
          <a:bodyPr/>
          <a:lstStyle/>
          <a:p>
            <a:pPr>
              <a:lnSpc>
                <a:spcPct val="150000"/>
              </a:lnSpc>
              <a:buFont typeface="Courier New" panose="02070309020205020404" pitchFamily="49" charset="0"/>
              <a:buChar char="o"/>
            </a:pPr>
            <a:r>
              <a:rPr lang="en-GB" dirty="0"/>
              <a:t>What is my project about?</a:t>
            </a:r>
          </a:p>
          <a:p>
            <a:pPr>
              <a:lnSpc>
                <a:spcPct val="150000"/>
              </a:lnSpc>
              <a:buFont typeface="Wingdings" panose="05000000000000000000" pitchFamily="2" charset="2"/>
              <a:buChar char="q"/>
            </a:pPr>
            <a:endParaRPr lang="en-GB" dirty="0"/>
          </a:p>
          <a:p>
            <a:pPr>
              <a:lnSpc>
                <a:spcPct val="150000"/>
              </a:lnSpc>
              <a:buFont typeface="Courier New" panose="02070309020205020404" pitchFamily="49" charset="0"/>
              <a:buChar char="o"/>
            </a:pPr>
            <a:r>
              <a:rPr lang="en-GB" dirty="0"/>
              <a:t>Why did I pick this project?</a:t>
            </a:r>
          </a:p>
        </p:txBody>
      </p:sp>
    </p:spTree>
    <p:extLst>
      <p:ext uri="{BB962C8B-B14F-4D97-AF65-F5344CB8AC3E}">
        <p14:creationId xmlns:p14="http://schemas.microsoft.com/office/powerpoint/2010/main" val="407149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4E967-E655-40BC-B636-04320EAA3872}"/>
              </a:ext>
            </a:extLst>
          </p:cNvPr>
          <p:cNvSpPr>
            <a:spLocks noGrp="1"/>
          </p:cNvSpPr>
          <p:nvPr>
            <p:ph type="title"/>
          </p:nvPr>
        </p:nvSpPr>
        <p:spPr/>
        <p:txBody>
          <a:bodyPr/>
          <a:lstStyle/>
          <a:p>
            <a:pPr algn="ctr"/>
            <a:r>
              <a:rPr lang="en-GB" dirty="0"/>
              <a:t>Aims and Objectives</a:t>
            </a:r>
          </a:p>
        </p:txBody>
      </p:sp>
      <p:sp>
        <p:nvSpPr>
          <p:cNvPr id="3" name="Content Placeholder 2">
            <a:extLst>
              <a:ext uri="{FF2B5EF4-FFF2-40B4-BE49-F238E27FC236}">
                <a16:creationId xmlns:a16="http://schemas.microsoft.com/office/drawing/2014/main" id="{63636DF9-F067-47DB-91DF-855FB7B54F48}"/>
              </a:ext>
            </a:extLst>
          </p:cNvPr>
          <p:cNvSpPr>
            <a:spLocks noGrp="1"/>
          </p:cNvSpPr>
          <p:nvPr>
            <p:ph idx="1"/>
          </p:nvPr>
        </p:nvSpPr>
        <p:spPr/>
        <p:txBody>
          <a:bodyPr/>
          <a:lstStyle/>
          <a:p>
            <a:pPr marL="0" indent="0">
              <a:buNone/>
            </a:pPr>
            <a:r>
              <a:rPr lang="en-GB" sz="1800" b="1"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Aim</a:t>
            </a:r>
          </a:p>
          <a:p>
            <a:pPr marL="0" indent="0">
              <a:buNone/>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aim is to discover the impact of food delivery on restaurant businesses during the</a:t>
            </a:r>
          </a:p>
          <a:p>
            <a:pPr marL="0" indent="0">
              <a:buNone/>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pandemic. </a:t>
            </a:r>
          </a:p>
          <a:p>
            <a:pPr marL="0" indent="0">
              <a:buNone/>
            </a:pPr>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800" b="1"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Objectives</a:t>
            </a:r>
          </a:p>
          <a:p>
            <a:pPr>
              <a:buFont typeface="Wingdings" panose="05000000000000000000" pitchFamily="2" charset="2"/>
              <a:buChar char="Ø"/>
            </a:pPr>
            <a:r>
              <a:rPr lang="en-GB" dirty="0">
                <a:solidFill>
                  <a:srgbClr val="000000"/>
                </a:solidFill>
                <a:latin typeface="Calibri" panose="020F0502020204030204" pitchFamily="34" charset="0"/>
                <a:ea typeface="Times New Roman" panose="02020603050405020304" pitchFamily="18" charset="0"/>
              </a:rPr>
              <a:t>W</a:t>
            </a:r>
            <a:r>
              <a:rPr lang="en-GB" sz="1800" dirty="0">
                <a:solidFill>
                  <a:srgbClr val="000000"/>
                </a:solidFill>
                <a:effectLst/>
                <a:latin typeface="Calibri" panose="020F0502020204030204" pitchFamily="34" charset="0"/>
                <a:ea typeface="Times New Roman" panose="02020603050405020304" pitchFamily="18" charset="0"/>
              </a:rPr>
              <a:t>hy have people ordered more during this time? </a:t>
            </a:r>
          </a:p>
          <a:p>
            <a:pPr>
              <a:buFont typeface="Wingdings" panose="05000000000000000000" pitchFamily="2" charset="2"/>
              <a:buChar char="Ø"/>
            </a:pPr>
            <a:r>
              <a:rPr lang="en-GB" dirty="0">
                <a:solidFill>
                  <a:srgbClr val="000000"/>
                </a:solidFill>
                <a:latin typeface="Calibri" panose="020F0502020204030204" pitchFamily="34" charset="0"/>
                <a:ea typeface="Times New Roman" panose="02020603050405020304" pitchFamily="18" charset="0"/>
              </a:rPr>
              <a:t>C</a:t>
            </a:r>
            <a:r>
              <a:rPr lang="en-GB" sz="1800" dirty="0">
                <a:solidFill>
                  <a:srgbClr val="000000"/>
                </a:solidFill>
                <a:effectLst/>
                <a:latin typeface="Calibri" panose="020F0502020204030204" pitchFamily="34" charset="0"/>
                <a:ea typeface="Times New Roman" panose="02020603050405020304" pitchFamily="18" charset="0"/>
              </a:rPr>
              <a:t>onclude future research and development</a:t>
            </a:r>
          </a:p>
          <a:p>
            <a:pPr>
              <a:buFont typeface="Wingdings" panose="05000000000000000000" pitchFamily="2" charset="2"/>
              <a:buChar char="Ø"/>
            </a:pPr>
            <a:r>
              <a:rPr lang="en-GB" sz="1800" dirty="0">
                <a:solidFill>
                  <a:srgbClr val="000000"/>
                </a:solidFill>
                <a:effectLst/>
                <a:latin typeface="Calibri" panose="020F0502020204030204" pitchFamily="34" charset="0"/>
                <a:ea typeface="Times New Roman" panose="02020603050405020304" pitchFamily="18" charset="0"/>
              </a:rPr>
              <a:t>Design and develop a food application for customers</a:t>
            </a:r>
            <a:endParaRPr lang="en-GB" dirty="0"/>
          </a:p>
        </p:txBody>
      </p:sp>
    </p:spTree>
    <p:extLst>
      <p:ext uri="{BB962C8B-B14F-4D97-AF65-F5344CB8AC3E}">
        <p14:creationId xmlns:p14="http://schemas.microsoft.com/office/powerpoint/2010/main" val="28596080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4E967-E655-40BC-B636-04320EAA3872}"/>
              </a:ext>
            </a:extLst>
          </p:cNvPr>
          <p:cNvSpPr>
            <a:spLocks noGrp="1"/>
          </p:cNvSpPr>
          <p:nvPr>
            <p:ph type="title"/>
          </p:nvPr>
        </p:nvSpPr>
        <p:spPr/>
        <p:txBody>
          <a:bodyPr/>
          <a:lstStyle/>
          <a:p>
            <a:pPr algn="ctr"/>
            <a:r>
              <a:rPr lang="en-GB" dirty="0"/>
              <a:t>Main findings of the literature review</a:t>
            </a:r>
          </a:p>
        </p:txBody>
      </p:sp>
      <p:sp>
        <p:nvSpPr>
          <p:cNvPr id="3" name="Content Placeholder 2">
            <a:extLst>
              <a:ext uri="{FF2B5EF4-FFF2-40B4-BE49-F238E27FC236}">
                <a16:creationId xmlns:a16="http://schemas.microsoft.com/office/drawing/2014/main" id="{63636DF9-F067-47DB-91DF-855FB7B54F48}"/>
              </a:ext>
            </a:extLst>
          </p:cNvPr>
          <p:cNvSpPr>
            <a:spLocks noGrp="1"/>
          </p:cNvSpPr>
          <p:nvPr>
            <p:ph idx="1"/>
          </p:nvPr>
        </p:nvSpPr>
        <p:spPr/>
        <p:txBody>
          <a:bodyPr/>
          <a:lstStyle/>
          <a:p>
            <a:pPr>
              <a:lnSpc>
                <a:spcPct val="150000"/>
              </a:lnSpc>
              <a:buFont typeface="Wingdings" panose="05000000000000000000" pitchFamily="2" charset="2"/>
              <a:buChar char="Ø"/>
            </a:pPr>
            <a:r>
              <a:rPr lang="en-GB" dirty="0"/>
              <a:t>Process</a:t>
            </a:r>
          </a:p>
          <a:p>
            <a:pPr marL="0" indent="0">
              <a:lnSpc>
                <a:spcPct val="150000"/>
              </a:lnSpc>
              <a:buNone/>
            </a:pPr>
            <a:endParaRPr lang="en-GB" dirty="0"/>
          </a:p>
          <a:p>
            <a:pPr>
              <a:lnSpc>
                <a:spcPct val="150000"/>
              </a:lnSpc>
              <a:buFont typeface="Wingdings" panose="05000000000000000000" pitchFamily="2" charset="2"/>
              <a:buChar char="Ø"/>
            </a:pPr>
            <a:r>
              <a:rPr lang="en-GB" dirty="0"/>
              <a:t>Advantages and Disadvantages</a:t>
            </a:r>
          </a:p>
          <a:p>
            <a:pPr>
              <a:lnSpc>
                <a:spcPct val="150000"/>
              </a:lnSpc>
              <a:buFont typeface="Wingdings" panose="05000000000000000000" pitchFamily="2" charset="2"/>
              <a:buChar char="Ø"/>
            </a:pPr>
            <a:endParaRPr lang="en-GB" dirty="0"/>
          </a:p>
          <a:p>
            <a:pPr>
              <a:lnSpc>
                <a:spcPct val="150000"/>
              </a:lnSpc>
              <a:buFont typeface="Wingdings" panose="05000000000000000000" pitchFamily="2" charset="2"/>
              <a:buChar char="Ø"/>
            </a:pPr>
            <a:r>
              <a:rPr lang="en-GB" dirty="0"/>
              <a:t>Phone call to a business</a:t>
            </a:r>
          </a:p>
        </p:txBody>
      </p:sp>
    </p:spTree>
    <p:extLst>
      <p:ext uri="{BB962C8B-B14F-4D97-AF65-F5344CB8AC3E}">
        <p14:creationId xmlns:p14="http://schemas.microsoft.com/office/powerpoint/2010/main" val="9275296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CC7CF-BCEA-41F5-BC52-1308F62B256C}"/>
              </a:ext>
            </a:extLst>
          </p:cNvPr>
          <p:cNvSpPr>
            <a:spLocks noGrp="1"/>
          </p:cNvSpPr>
          <p:nvPr>
            <p:ph type="title"/>
          </p:nvPr>
        </p:nvSpPr>
        <p:spPr/>
        <p:txBody>
          <a:bodyPr/>
          <a:lstStyle/>
          <a:p>
            <a:pPr algn="ctr"/>
            <a:r>
              <a:rPr lang="en-GB" dirty="0"/>
              <a:t>Main results / conclusions </a:t>
            </a:r>
          </a:p>
        </p:txBody>
      </p:sp>
      <p:sp>
        <p:nvSpPr>
          <p:cNvPr id="3" name="Content Placeholder 2">
            <a:extLst>
              <a:ext uri="{FF2B5EF4-FFF2-40B4-BE49-F238E27FC236}">
                <a16:creationId xmlns:a16="http://schemas.microsoft.com/office/drawing/2014/main" id="{986C1ED9-C040-4F60-917A-DE8E43752B2A}"/>
              </a:ext>
            </a:extLst>
          </p:cNvPr>
          <p:cNvSpPr>
            <a:spLocks noGrp="1"/>
          </p:cNvSpPr>
          <p:nvPr>
            <p:ph idx="1"/>
          </p:nvPr>
        </p:nvSpPr>
        <p:spPr/>
        <p:txBody>
          <a:bodyPr/>
          <a:lstStyle/>
          <a:p>
            <a:pPr>
              <a:lnSpc>
                <a:spcPct val="150000"/>
              </a:lnSpc>
            </a:pPr>
            <a:r>
              <a:rPr lang="en-GB" dirty="0"/>
              <a:t>Statistics</a:t>
            </a:r>
          </a:p>
          <a:p>
            <a:pPr marL="0" indent="0">
              <a:lnSpc>
                <a:spcPct val="150000"/>
              </a:lnSpc>
              <a:buNone/>
            </a:pPr>
            <a:endParaRPr lang="en-GB" dirty="0"/>
          </a:p>
          <a:p>
            <a:pPr>
              <a:lnSpc>
                <a:spcPct val="150000"/>
              </a:lnSpc>
            </a:pPr>
            <a:r>
              <a:rPr lang="en-GB" dirty="0"/>
              <a:t>How COVID-19 has affected business</a:t>
            </a:r>
          </a:p>
          <a:p>
            <a:pPr>
              <a:lnSpc>
                <a:spcPct val="150000"/>
              </a:lnSpc>
            </a:pPr>
            <a:endParaRPr lang="en-GB" dirty="0"/>
          </a:p>
          <a:p>
            <a:pPr>
              <a:lnSpc>
                <a:spcPct val="150000"/>
              </a:lnSpc>
            </a:pPr>
            <a:r>
              <a:rPr lang="en-GB" dirty="0"/>
              <a:t>How much has online shopping increased since COVID-19</a:t>
            </a:r>
          </a:p>
          <a:p>
            <a:pPr>
              <a:lnSpc>
                <a:spcPct val="150000"/>
              </a:lnSpc>
            </a:pPr>
            <a:endParaRPr lang="en-GB" dirty="0"/>
          </a:p>
        </p:txBody>
      </p:sp>
    </p:spTree>
    <p:extLst>
      <p:ext uri="{BB962C8B-B14F-4D97-AF65-F5344CB8AC3E}">
        <p14:creationId xmlns:p14="http://schemas.microsoft.com/office/powerpoint/2010/main" val="2551143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F9D64-1E46-44CD-B77C-56D4C832ACC2}"/>
              </a:ext>
            </a:extLst>
          </p:cNvPr>
          <p:cNvSpPr>
            <a:spLocks noGrp="1"/>
          </p:cNvSpPr>
          <p:nvPr>
            <p:ph type="title"/>
          </p:nvPr>
        </p:nvSpPr>
        <p:spPr/>
        <p:txBody>
          <a:bodyPr/>
          <a:lstStyle/>
          <a:p>
            <a:pPr algn="ctr"/>
            <a:r>
              <a:rPr lang="en-GB" dirty="0"/>
              <a:t>Any recommendations for future work</a:t>
            </a:r>
          </a:p>
        </p:txBody>
      </p:sp>
      <p:sp>
        <p:nvSpPr>
          <p:cNvPr id="3" name="Content Placeholder 2">
            <a:extLst>
              <a:ext uri="{FF2B5EF4-FFF2-40B4-BE49-F238E27FC236}">
                <a16:creationId xmlns:a16="http://schemas.microsoft.com/office/drawing/2014/main" id="{5262E721-3EC7-4401-A994-0AA216FFA6C7}"/>
              </a:ext>
            </a:extLst>
          </p:cNvPr>
          <p:cNvSpPr>
            <a:spLocks noGrp="1"/>
          </p:cNvSpPr>
          <p:nvPr>
            <p:ph idx="1"/>
          </p:nvPr>
        </p:nvSpPr>
        <p:spPr/>
        <p:txBody>
          <a:bodyPr/>
          <a:lstStyle/>
          <a:p>
            <a:pPr>
              <a:buFont typeface="Wingdings" panose="05000000000000000000" pitchFamily="2" charset="2"/>
              <a:buChar char="q"/>
            </a:pPr>
            <a:r>
              <a:rPr lang="en-GB" dirty="0"/>
              <a:t>Any recommendations for improvements </a:t>
            </a:r>
          </a:p>
          <a:p>
            <a:pPr marL="0" indent="0">
              <a:buNone/>
            </a:pPr>
            <a:endParaRPr lang="en-GB" dirty="0"/>
          </a:p>
          <a:p>
            <a:pPr>
              <a:buFont typeface="Wingdings" panose="05000000000000000000" pitchFamily="2" charset="2"/>
              <a:buChar char="q"/>
            </a:pPr>
            <a:r>
              <a:rPr lang="en-GB" dirty="0"/>
              <a:t>How could my app be used in the future?  </a:t>
            </a:r>
          </a:p>
          <a:p>
            <a:pPr marL="0" indent="0">
              <a:buNone/>
            </a:pPr>
            <a:endParaRPr lang="en-GB" dirty="0"/>
          </a:p>
          <a:p>
            <a:pPr>
              <a:buFont typeface="Wingdings" panose="05000000000000000000" pitchFamily="2" charset="2"/>
              <a:buChar char="q"/>
            </a:pPr>
            <a:r>
              <a:rPr lang="en-GB" dirty="0"/>
              <a:t>How can I improve on my app if I had more time?</a:t>
            </a:r>
          </a:p>
        </p:txBody>
      </p:sp>
    </p:spTree>
    <p:extLst>
      <p:ext uri="{BB962C8B-B14F-4D97-AF65-F5344CB8AC3E}">
        <p14:creationId xmlns:p14="http://schemas.microsoft.com/office/powerpoint/2010/main" val="27382624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221</TotalTime>
  <Words>1691</Words>
  <Application>Microsoft Office PowerPoint</Application>
  <PresentationFormat>Widescreen</PresentationFormat>
  <Paragraphs>53</Paragraphs>
  <Slides>6</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Arial</vt:lpstr>
      <vt:lpstr>Calibri</vt:lpstr>
      <vt:lpstr>Century Gothic</vt:lpstr>
      <vt:lpstr>Courier New</vt:lpstr>
      <vt:lpstr>Wingdings</vt:lpstr>
      <vt:lpstr>Wingdings 3</vt:lpstr>
      <vt:lpstr>Ion Boardroom</vt:lpstr>
      <vt:lpstr>Final Viva</vt:lpstr>
      <vt:lpstr>Introduction</vt:lpstr>
      <vt:lpstr>Aims and Objectives</vt:lpstr>
      <vt:lpstr>Main findings of the literature review</vt:lpstr>
      <vt:lpstr>Main results / conclusions </vt:lpstr>
      <vt:lpstr>Any recommendations for future 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269403 (Simon Dang)</dc:creator>
  <cp:lastModifiedBy>269403 (Simon Dang)</cp:lastModifiedBy>
  <cp:revision>25</cp:revision>
  <cp:lastPrinted>2021-04-27T12:09:00Z</cp:lastPrinted>
  <dcterms:created xsi:type="dcterms:W3CDTF">2021-04-16T15:09:28Z</dcterms:created>
  <dcterms:modified xsi:type="dcterms:W3CDTF">2021-04-27T13:00:22Z</dcterms:modified>
</cp:coreProperties>
</file>