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764" r:id="rId3"/>
    <p:sldId id="711" r:id="rId4"/>
    <p:sldId id="769" r:id="rId5"/>
    <p:sldId id="790" r:id="rId6"/>
    <p:sldId id="258" r:id="rId7"/>
    <p:sldId id="770" r:id="rId8"/>
    <p:sldId id="776" r:id="rId9"/>
    <p:sldId id="777" r:id="rId10"/>
    <p:sldId id="778" r:id="rId11"/>
    <p:sldId id="779" r:id="rId12"/>
    <p:sldId id="780" r:id="rId13"/>
    <p:sldId id="782" r:id="rId14"/>
    <p:sldId id="789" r:id="rId15"/>
    <p:sldId id="788" r:id="rId16"/>
    <p:sldId id="783" r:id="rId17"/>
    <p:sldId id="786" r:id="rId18"/>
    <p:sldId id="785" r:id="rId19"/>
    <p:sldId id="784" r:id="rId20"/>
    <p:sldId id="787" r:id="rId21"/>
    <p:sldId id="791" r:id="rId22"/>
    <p:sldId id="79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9466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8BE4FD-CBD1-454D-9FF3-B9CB1D03B97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64FE3D4-EF1C-4D76-A30B-0FD01411530F}">
      <dgm:prSet/>
      <dgm:spPr/>
      <dgm:t>
        <a:bodyPr/>
        <a:lstStyle/>
        <a:p>
          <a:r>
            <a:rPr lang="en-US" dirty="0"/>
            <a:t>Working in pairs choose an organization that you are a loyal customer of</a:t>
          </a:r>
        </a:p>
      </dgm:t>
    </dgm:pt>
    <dgm:pt modelId="{67341FB2-C1CF-4079-A8EE-6EF254564557}" type="parTrans" cxnId="{6D93412C-4321-44FF-859F-4D0E83F203F8}">
      <dgm:prSet/>
      <dgm:spPr/>
      <dgm:t>
        <a:bodyPr/>
        <a:lstStyle/>
        <a:p>
          <a:endParaRPr lang="en-US"/>
        </a:p>
      </dgm:t>
    </dgm:pt>
    <dgm:pt modelId="{DC5E7EE5-FF72-4D3C-83F7-DB30C3759681}" type="sibTrans" cxnId="{6D93412C-4321-44FF-859F-4D0E83F203F8}">
      <dgm:prSet/>
      <dgm:spPr/>
      <dgm:t>
        <a:bodyPr/>
        <a:lstStyle/>
        <a:p>
          <a:endParaRPr lang="en-US"/>
        </a:p>
      </dgm:t>
    </dgm:pt>
    <dgm:pt modelId="{CE856964-6BE5-44ED-92CA-9A608B5F5A6F}">
      <dgm:prSet/>
      <dgm:spPr/>
      <dgm:t>
        <a:bodyPr/>
        <a:lstStyle/>
        <a:p>
          <a:r>
            <a:rPr lang="en-US" dirty="0"/>
            <a:t>What data do they collect on you?</a:t>
          </a:r>
        </a:p>
        <a:p>
          <a:r>
            <a:rPr lang="en-US" dirty="0"/>
            <a:t>What, when where?</a:t>
          </a:r>
        </a:p>
      </dgm:t>
    </dgm:pt>
    <dgm:pt modelId="{18E9B2AA-8694-4DEF-8668-28FD7870AE81}" type="parTrans" cxnId="{7A1B0921-63F0-45CC-9A11-DCED519E88A6}">
      <dgm:prSet/>
      <dgm:spPr/>
      <dgm:t>
        <a:bodyPr/>
        <a:lstStyle/>
        <a:p>
          <a:endParaRPr lang="en-US"/>
        </a:p>
      </dgm:t>
    </dgm:pt>
    <dgm:pt modelId="{3781844C-FA09-4149-8C7B-6A446ED235AA}" type="sibTrans" cxnId="{7A1B0921-63F0-45CC-9A11-DCED519E88A6}">
      <dgm:prSet/>
      <dgm:spPr/>
      <dgm:t>
        <a:bodyPr/>
        <a:lstStyle/>
        <a:p>
          <a:endParaRPr lang="en-US"/>
        </a:p>
      </dgm:t>
    </dgm:pt>
    <dgm:pt modelId="{9AE82950-912C-4C34-80F3-1EB8E7DD466C}">
      <dgm:prSet/>
      <dgm:spPr/>
      <dgm:t>
        <a:bodyPr/>
        <a:lstStyle/>
        <a:p>
          <a:r>
            <a:rPr lang="en-US" dirty="0"/>
            <a:t>How do they use this data to enhance your experience? Give specific examples. </a:t>
          </a:r>
        </a:p>
      </dgm:t>
    </dgm:pt>
    <dgm:pt modelId="{A00EF38F-C473-499C-9155-251242581DA7}" type="parTrans" cxnId="{F0793248-F7A6-4177-B9DA-69753512ADC8}">
      <dgm:prSet/>
      <dgm:spPr/>
      <dgm:t>
        <a:bodyPr/>
        <a:lstStyle/>
        <a:p>
          <a:endParaRPr lang="en-US"/>
        </a:p>
      </dgm:t>
    </dgm:pt>
    <dgm:pt modelId="{12DF6FE1-AEC7-4995-90BB-43DB0FA9A356}" type="sibTrans" cxnId="{F0793248-F7A6-4177-B9DA-69753512ADC8}">
      <dgm:prSet/>
      <dgm:spPr/>
      <dgm:t>
        <a:bodyPr/>
        <a:lstStyle/>
        <a:p>
          <a:endParaRPr lang="en-US"/>
        </a:p>
      </dgm:t>
    </dgm:pt>
    <dgm:pt modelId="{C9FEF9FB-65E2-419C-A002-01365BB6C75F}" type="pres">
      <dgm:prSet presAssocID="{908BE4FD-CBD1-454D-9FF3-B9CB1D03B979}" presName="linear" presStyleCnt="0">
        <dgm:presLayoutVars>
          <dgm:animLvl val="lvl"/>
          <dgm:resizeHandles val="exact"/>
        </dgm:presLayoutVars>
      </dgm:prSet>
      <dgm:spPr/>
    </dgm:pt>
    <dgm:pt modelId="{7DB9F83F-C700-4491-86E3-4B9EF463F2AB}" type="pres">
      <dgm:prSet presAssocID="{D64FE3D4-EF1C-4D76-A30B-0FD01411530F}" presName="parentText" presStyleLbl="node1" presStyleIdx="0" presStyleCnt="3">
        <dgm:presLayoutVars>
          <dgm:chMax val="0"/>
          <dgm:bulletEnabled val="1"/>
        </dgm:presLayoutVars>
      </dgm:prSet>
      <dgm:spPr/>
    </dgm:pt>
    <dgm:pt modelId="{8E42B01F-CFE6-46CA-8885-6C6932C648AF}" type="pres">
      <dgm:prSet presAssocID="{DC5E7EE5-FF72-4D3C-83F7-DB30C3759681}" presName="spacer" presStyleCnt="0"/>
      <dgm:spPr/>
    </dgm:pt>
    <dgm:pt modelId="{35D6661C-B299-47F2-92C6-B1131BE19F62}" type="pres">
      <dgm:prSet presAssocID="{CE856964-6BE5-44ED-92CA-9A608B5F5A6F}" presName="parentText" presStyleLbl="node1" presStyleIdx="1" presStyleCnt="3">
        <dgm:presLayoutVars>
          <dgm:chMax val="0"/>
          <dgm:bulletEnabled val="1"/>
        </dgm:presLayoutVars>
      </dgm:prSet>
      <dgm:spPr/>
    </dgm:pt>
    <dgm:pt modelId="{291EA502-7F94-41C4-A8F2-039DCC4A0EBF}" type="pres">
      <dgm:prSet presAssocID="{3781844C-FA09-4149-8C7B-6A446ED235AA}" presName="spacer" presStyleCnt="0"/>
      <dgm:spPr/>
    </dgm:pt>
    <dgm:pt modelId="{A3F43839-D766-413E-94FA-EE81CC16132D}" type="pres">
      <dgm:prSet presAssocID="{9AE82950-912C-4C34-80F3-1EB8E7DD466C}" presName="parentText" presStyleLbl="node1" presStyleIdx="2" presStyleCnt="3" custLinFactNeighborX="-313" custLinFactNeighborY="54272">
        <dgm:presLayoutVars>
          <dgm:chMax val="0"/>
          <dgm:bulletEnabled val="1"/>
        </dgm:presLayoutVars>
      </dgm:prSet>
      <dgm:spPr/>
    </dgm:pt>
  </dgm:ptLst>
  <dgm:cxnLst>
    <dgm:cxn modelId="{F7C4F800-E3EC-4AD9-81BD-8682C36A4B12}" type="presOf" srcId="{908BE4FD-CBD1-454D-9FF3-B9CB1D03B979}" destId="{C9FEF9FB-65E2-419C-A002-01365BB6C75F}" srcOrd="0" destOrd="0" presId="urn:microsoft.com/office/officeart/2005/8/layout/vList2"/>
    <dgm:cxn modelId="{F31C781A-D9DB-4CCE-99D2-5366B9BD7B2E}" type="presOf" srcId="{9AE82950-912C-4C34-80F3-1EB8E7DD466C}" destId="{A3F43839-D766-413E-94FA-EE81CC16132D}" srcOrd="0" destOrd="0" presId="urn:microsoft.com/office/officeart/2005/8/layout/vList2"/>
    <dgm:cxn modelId="{7A1B0921-63F0-45CC-9A11-DCED519E88A6}" srcId="{908BE4FD-CBD1-454D-9FF3-B9CB1D03B979}" destId="{CE856964-6BE5-44ED-92CA-9A608B5F5A6F}" srcOrd="1" destOrd="0" parTransId="{18E9B2AA-8694-4DEF-8668-28FD7870AE81}" sibTransId="{3781844C-FA09-4149-8C7B-6A446ED235AA}"/>
    <dgm:cxn modelId="{6D93412C-4321-44FF-859F-4D0E83F203F8}" srcId="{908BE4FD-CBD1-454D-9FF3-B9CB1D03B979}" destId="{D64FE3D4-EF1C-4D76-A30B-0FD01411530F}" srcOrd="0" destOrd="0" parTransId="{67341FB2-C1CF-4079-A8EE-6EF254564557}" sibTransId="{DC5E7EE5-FF72-4D3C-83F7-DB30C3759681}"/>
    <dgm:cxn modelId="{F0793248-F7A6-4177-B9DA-69753512ADC8}" srcId="{908BE4FD-CBD1-454D-9FF3-B9CB1D03B979}" destId="{9AE82950-912C-4C34-80F3-1EB8E7DD466C}" srcOrd="2" destOrd="0" parTransId="{A00EF38F-C473-499C-9155-251242581DA7}" sibTransId="{12DF6FE1-AEC7-4995-90BB-43DB0FA9A356}"/>
    <dgm:cxn modelId="{E02D774B-0381-4DD8-AF17-91DB53E0CFE5}" type="presOf" srcId="{CE856964-6BE5-44ED-92CA-9A608B5F5A6F}" destId="{35D6661C-B299-47F2-92C6-B1131BE19F62}" srcOrd="0" destOrd="0" presId="urn:microsoft.com/office/officeart/2005/8/layout/vList2"/>
    <dgm:cxn modelId="{FA1263D5-E990-4FF9-B37B-C5BAB1E33F68}" type="presOf" srcId="{D64FE3D4-EF1C-4D76-A30B-0FD01411530F}" destId="{7DB9F83F-C700-4491-86E3-4B9EF463F2AB}" srcOrd="0" destOrd="0" presId="urn:microsoft.com/office/officeart/2005/8/layout/vList2"/>
    <dgm:cxn modelId="{EAF5D89B-CEB0-470A-9393-98EB1A749BFC}" type="presParOf" srcId="{C9FEF9FB-65E2-419C-A002-01365BB6C75F}" destId="{7DB9F83F-C700-4491-86E3-4B9EF463F2AB}" srcOrd="0" destOrd="0" presId="urn:microsoft.com/office/officeart/2005/8/layout/vList2"/>
    <dgm:cxn modelId="{43A78880-72D1-4F1D-9B64-88F27030C5A8}" type="presParOf" srcId="{C9FEF9FB-65E2-419C-A002-01365BB6C75F}" destId="{8E42B01F-CFE6-46CA-8885-6C6932C648AF}" srcOrd="1" destOrd="0" presId="urn:microsoft.com/office/officeart/2005/8/layout/vList2"/>
    <dgm:cxn modelId="{084EF72A-A829-4A7A-8BD1-AA4F411F3B2E}" type="presParOf" srcId="{C9FEF9FB-65E2-419C-A002-01365BB6C75F}" destId="{35D6661C-B299-47F2-92C6-B1131BE19F62}" srcOrd="2" destOrd="0" presId="urn:microsoft.com/office/officeart/2005/8/layout/vList2"/>
    <dgm:cxn modelId="{D1382882-660D-4237-8BA2-F0E00632B126}" type="presParOf" srcId="{C9FEF9FB-65E2-419C-A002-01365BB6C75F}" destId="{291EA502-7F94-41C4-A8F2-039DCC4A0EBF}" srcOrd="3" destOrd="0" presId="urn:microsoft.com/office/officeart/2005/8/layout/vList2"/>
    <dgm:cxn modelId="{BAD502FF-5EC4-44E5-B16E-91A4C8AB9E12}" type="presParOf" srcId="{C9FEF9FB-65E2-419C-A002-01365BB6C75F}" destId="{A3F43839-D766-413E-94FA-EE81CC16132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9F83F-C700-4491-86E3-4B9EF463F2AB}">
      <dsp:nvSpPr>
        <dsp:cNvPr id="0" name=""/>
        <dsp:cNvSpPr/>
      </dsp:nvSpPr>
      <dsp:spPr>
        <a:xfrm>
          <a:off x="0" y="59363"/>
          <a:ext cx="6499265" cy="18696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Working in pairs choose an organization that you are a loyal customer of</a:t>
          </a:r>
        </a:p>
      </dsp:txBody>
      <dsp:txXfrm>
        <a:off x="91269" y="150632"/>
        <a:ext cx="6316727" cy="1687122"/>
      </dsp:txXfrm>
    </dsp:sp>
    <dsp:sp modelId="{35D6661C-B299-47F2-92C6-B1131BE19F62}">
      <dsp:nvSpPr>
        <dsp:cNvPr id="0" name=""/>
        <dsp:cNvSpPr/>
      </dsp:nvSpPr>
      <dsp:spPr>
        <a:xfrm>
          <a:off x="0" y="2026943"/>
          <a:ext cx="6499265" cy="186966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What data do they collect on you?</a:t>
          </a:r>
        </a:p>
        <a:p>
          <a:pPr marL="0" lvl="0" indent="0" algn="l" defTabSz="1511300">
            <a:lnSpc>
              <a:spcPct val="90000"/>
            </a:lnSpc>
            <a:spcBef>
              <a:spcPct val="0"/>
            </a:spcBef>
            <a:spcAft>
              <a:spcPct val="35000"/>
            </a:spcAft>
            <a:buNone/>
          </a:pPr>
          <a:r>
            <a:rPr lang="en-US" sz="3400" kern="1200" dirty="0"/>
            <a:t>What, when where?</a:t>
          </a:r>
        </a:p>
      </dsp:txBody>
      <dsp:txXfrm>
        <a:off x="91269" y="2118212"/>
        <a:ext cx="6316727" cy="1687122"/>
      </dsp:txXfrm>
    </dsp:sp>
    <dsp:sp modelId="{A3F43839-D766-413E-94FA-EE81CC16132D}">
      <dsp:nvSpPr>
        <dsp:cNvPr id="0" name=""/>
        <dsp:cNvSpPr/>
      </dsp:nvSpPr>
      <dsp:spPr>
        <a:xfrm>
          <a:off x="0" y="4047666"/>
          <a:ext cx="6499265" cy="18696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How do they use this data to enhance your experience? Give specific examples. </a:t>
          </a:r>
        </a:p>
      </dsp:txBody>
      <dsp:txXfrm>
        <a:off x="91269" y="4138935"/>
        <a:ext cx="6316727" cy="16871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1E6655-B63E-4B9A-B45A-258F02790AB0}"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7522E0-3C74-4DC9-A8C0-A332FB396B33}" type="slidenum">
              <a:rPr lang="en-GB" smtClean="0"/>
              <a:t>‹#›</a:t>
            </a:fld>
            <a:endParaRPr lang="en-GB"/>
          </a:p>
        </p:txBody>
      </p:sp>
    </p:spTree>
    <p:extLst>
      <p:ext uri="{BB962C8B-B14F-4D97-AF65-F5344CB8AC3E}">
        <p14:creationId xmlns:p14="http://schemas.microsoft.com/office/powerpoint/2010/main" val="2768212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AB0A-FAA9-9F31-D563-804991480C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8BE5DE-35BC-F821-45C3-27153F2320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CDF97D-107E-AD69-35FD-62441176ECA6}"/>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5" name="Footer Placeholder 4">
            <a:extLst>
              <a:ext uri="{FF2B5EF4-FFF2-40B4-BE49-F238E27FC236}">
                <a16:creationId xmlns:a16="http://schemas.microsoft.com/office/drawing/2014/main" id="{F0111666-62BD-9E40-6E17-6DC277FB1B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B89360-8C95-BC14-64FF-C173DB044212}"/>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595608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1B3F-7A90-0DD3-7D77-4B63FF2997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5018E8-AAE1-5BC9-517F-02D57AFB67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C8BFFC-959C-7416-D7A6-D4C20D1D6DDC}"/>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5" name="Footer Placeholder 4">
            <a:extLst>
              <a:ext uri="{FF2B5EF4-FFF2-40B4-BE49-F238E27FC236}">
                <a16:creationId xmlns:a16="http://schemas.microsoft.com/office/drawing/2014/main" id="{B1B00310-4355-D81A-AFF8-6B1A65C51D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BC52D-961C-0314-B5B0-E0C6311A90A1}"/>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1330560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E7691-B3F7-1372-227E-ABB969D85D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DEE47B-24B0-4FD6-7CA6-86F7E3B97C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AD83E5-2B83-E0A6-076F-DB1828F53D36}"/>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5" name="Footer Placeholder 4">
            <a:extLst>
              <a:ext uri="{FF2B5EF4-FFF2-40B4-BE49-F238E27FC236}">
                <a16:creationId xmlns:a16="http://schemas.microsoft.com/office/drawing/2014/main" id="{6A66865D-3B2F-964E-B2E2-561460B45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A4179F-CEC2-C88C-12E2-2915CCE39E24}"/>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635335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D94F1-CB3B-354F-42E7-4166FE5C76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69732F-0E9F-EB1B-FFE3-83356B5961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805FBD-1488-0A8C-21A4-7F8B522F4C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AE69C5-F9AF-FF8D-9062-C9B477504BE2}"/>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6" name="Footer Placeholder 5">
            <a:extLst>
              <a:ext uri="{FF2B5EF4-FFF2-40B4-BE49-F238E27FC236}">
                <a16:creationId xmlns:a16="http://schemas.microsoft.com/office/drawing/2014/main" id="{BCE46516-37D5-BCB9-F646-183109A67B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F31797-677E-6A3E-A544-80670DEBD16B}"/>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2172367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6DF4-B8E1-81A3-7E18-98B9D4D4B1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6B5626-E400-420E-CC95-E527FF68EA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CFF04B-8B5D-27A7-48E5-28F08DD2E7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7D1AD6-6A53-B68A-67B7-DC0C77E28E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0664D9-F57F-8A35-D429-01A79C00FF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824EF6-0C53-0C6F-6B52-41070D7993B6}"/>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8" name="Footer Placeholder 7">
            <a:extLst>
              <a:ext uri="{FF2B5EF4-FFF2-40B4-BE49-F238E27FC236}">
                <a16:creationId xmlns:a16="http://schemas.microsoft.com/office/drawing/2014/main" id="{F2173F7F-2D1A-D85D-45F5-2980059129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5BBF0B-0AD3-DB19-6E67-2AF5B7897342}"/>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683321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14573-D710-CB00-B469-1CFD124F35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7AA496-EF0C-959C-B887-C8A991D7D540}"/>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4" name="Footer Placeholder 3">
            <a:extLst>
              <a:ext uri="{FF2B5EF4-FFF2-40B4-BE49-F238E27FC236}">
                <a16:creationId xmlns:a16="http://schemas.microsoft.com/office/drawing/2014/main" id="{2A7CD239-F939-B3BE-7D42-F3C80A6DD5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819321-1905-1913-82E9-D5B47015E646}"/>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142880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B0DAF1-99EC-3672-D8BF-059AC1E5F14C}"/>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3" name="Footer Placeholder 2">
            <a:extLst>
              <a:ext uri="{FF2B5EF4-FFF2-40B4-BE49-F238E27FC236}">
                <a16:creationId xmlns:a16="http://schemas.microsoft.com/office/drawing/2014/main" id="{369C0944-1079-BE85-E79F-3EC2A65475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D8775F-6AB7-873F-C646-83D1F322B17F}"/>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4144154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9AE46-BC0F-02A4-1303-A515088342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C88AA5-807F-3044-9C33-888434DCCA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98B232-4247-C30B-9671-21613EBB54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68B897-AB24-80F9-7D50-7F52358C0413}"/>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6" name="Footer Placeholder 5">
            <a:extLst>
              <a:ext uri="{FF2B5EF4-FFF2-40B4-BE49-F238E27FC236}">
                <a16:creationId xmlns:a16="http://schemas.microsoft.com/office/drawing/2014/main" id="{C02F479D-25BE-1007-A1EE-9332C101CC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4B2C0-9F96-1740-073E-30461D057217}"/>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4056821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1D876-CCB5-C234-421A-D5B2FC22E7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D085D9-DF52-E757-FC76-3497E074D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B302E2-C713-7AB2-6EE1-BA70050DCD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014F96-16D1-EFEC-0CC9-0BAE4DFEE81D}"/>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6" name="Footer Placeholder 5">
            <a:extLst>
              <a:ext uri="{FF2B5EF4-FFF2-40B4-BE49-F238E27FC236}">
                <a16:creationId xmlns:a16="http://schemas.microsoft.com/office/drawing/2014/main" id="{2C7E9F9D-5229-94C1-3D0C-9221E42757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69BA92-E5EB-DDC7-450A-BB448232473C}"/>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761265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6056A-B29A-32A6-597C-7E3AB93EE0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4E2022-D366-BD40-E5BD-3790392484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C5774-C453-029D-9FF5-3512FB212082}"/>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5" name="Footer Placeholder 4">
            <a:extLst>
              <a:ext uri="{FF2B5EF4-FFF2-40B4-BE49-F238E27FC236}">
                <a16:creationId xmlns:a16="http://schemas.microsoft.com/office/drawing/2014/main" id="{A477CE25-7BDD-7C54-6FA0-A37AC16CE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C76C03-6750-416A-1322-CC85B2EBF6DA}"/>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3153029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B76142-E850-BFBD-8A45-410758779C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34F28C-3035-A81C-D168-1E666E487F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32CAD-D894-9B18-A56F-6DDFA0257418}"/>
              </a:ext>
            </a:extLst>
          </p:cNvPr>
          <p:cNvSpPr>
            <a:spLocks noGrp="1"/>
          </p:cNvSpPr>
          <p:nvPr>
            <p:ph type="dt" sz="half" idx="10"/>
          </p:nvPr>
        </p:nvSpPr>
        <p:spPr/>
        <p:txBody>
          <a:bodyPr/>
          <a:lstStyle/>
          <a:p>
            <a:fld id="{F65838FE-5B71-45AB-BE21-773D18999CCB}" type="datetimeFigureOut">
              <a:rPr lang="en-GB" smtClean="0"/>
              <a:t>14/10/2024</a:t>
            </a:fld>
            <a:endParaRPr lang="en-GB"/>
          </a:p>
        </p:txBody>
      </p:sp>
      <p:sp>
        <p:nvSpPr>
          <p:cNvPr id="5" name="Footer Placeholder 4">
            <a:extLst>
              <a:ext uri="{FF2B5EF4-FFF2-40B4-BE49-F238E27FC236}">
                <a16:creationId xmlns:a16="http://schemas.microsoft.com/office/drawing/2014/main" id="{129B82B0-58DC-2FDC-C63F-E3E7055104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DD5A10-E861-E4E0-2F30-CAC5FEA3749E}"/>
              </a:ext>
            </a:extLst>
          </p:cNvPr>
          <p:cNvSpPr>
            <a:spLocks noGrp="1"/>
          </p:cNvSpPr>
          <p:nvPr>
            <p:ph type="sldNum" sz="quarter" idx="12"/>
          </p:nvPr>
        </p:nvSpPr>
        <p:spPr/>
        <p:txBody>
          <a:bodyPr/>
          <a:lstStyle/>
          <a:p>
            <a:fld id="{E2727BCB-1351-44CB-B973-D1C67A8C302D}" type="slidenum">
              <a:rPr lang="en-GB" smtClean="0"/>
              <a:t>‹#›</a:t>
            </a:fld>
            <a:endParaRPr lang="en-GB"/>
          </a:p>
        </p:txBody>
      </p:sp>
    </p:spTree>
    <p:extLst>
      <p:ext uri="{BB962C8B-B14F-4D97-AF65-F5344CB8AC3E}">
        <p14:creationId xmlns:p14="http://schemas.microsoft.com/office/powerpoint/2010/main" val="2721546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707E01-BB48-C4B6-2C11-6540972BC7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624625-29D1-8F9B-4449-534ED62AE1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FA47B4-9E2F-3080-99C7-59B5EB5517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5838FE-5B71-45AB-BE21-773D18999CCB}" type="datetimeFigureOut">
              <a:rPr lang="en-GB" smtClean="0"/>
              <a:t>14/10/2024</a:t>
            </a:fld>
            <a:endParaRPr lang="en-GB"/>
          </a:p>
        </p:txBody>
      </p:sp>
      <p:sp>
        <p:nvSpPr>
          <p:cNvPr id="5" name="Footer Placeholder 4">
            <a:extLst>
              <a:ext uri="{FF2B5EF4-FFF2-40B4-BE49-F238E27FC236}">
                <a16:creationId xmlns:a16="http://schemas.microsoft.com/office/drawing/2014/main" id="{BA0247C3-00A8-1A32-F3C0-815DC4A1A4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E7529B-2D50-78D2-0A31-C5671923EF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727BCB-1351-44CB-B973-D1C67A8C302D}" type="slidenum">
              <a:rPr lang="en-GB" smtClean="0"/>
              <a:t>‹#›</a:t>
            </a:fld>
            <a:endParaRPr lang="en-GB"/>
          </a:p>
        </p:txBody>
      </p:sp>
    </p:spTree>
    <p:extLst>
      <p:ext uri="{BB962C8B-B14F-4D97-AF65-F5344CB8AC3E}">
        <p14:creationId xmlns:p14="http://schemas.microsoft.com/office/powerpoint/2010/main" val="28645931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ndPabqQ4osk?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JGwtVbOz528?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biztechmagazine.com/article/2021/09/4-types-consumer-data-matter-retailers-perfcon?amp" TargetMode="External"/><Relationship Id="rId2" Type="http://schemas.openxmlformats.org/officeDocument/2006/relationships/hyperlink" Target="https://www.shopify.com/uk/retail/customer-dat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95695F6-D239-5A9D-E294-9D0BA6932EB8}"/>
              </a:ext>
            </a:extLst>
          </p:cNvPr>
          <p:cNvSpPr>
            <a:spLocks noGrp="1"/>
          </p:cNvSpPr>
          <p:nvPr>
            <p:ph type="ctrTitle"/>
          </p:nvPr>
        </p:nvSpPr>
        <p:spPr>
          <a:xfrm>
            <a:off x="1314824" y="735106"/>
            <a:ext cx="10053763" cy="2928470"/>
          </a:xfrm>
        </p:spPr>
        <p:txBody>
          <a:bodyPr anchor="b">
            <a:normAutofit/>
          </a:bodyPr>
          <a:lstStyle/>
          <a:p>
            <a:pPr algn="l"/>
            <a:r>
              <a:rPr lang="en-GB" sz="4800" b="1">
                <a:solidFill>
                  <a:srgbClr val="FFFFFF"/>
                </a:solidFill>
                <a:effectLst>
                  <a:outerShdw blurRad="38100" dist="38100" dir="2700000" algn="tl">
                    <a:srgbClr val="000000">
                      <a:alpha val="43137"/>
                    </a:srgbClr>
                  </a:outerShdw>
                </a:effectLst>
              </a:rPr>
              <a:t>BMSW5007</a:t>
            </a:r>
            <a:br>
              <a:rPr lang="en-GB" sz="4800" b="1">
                <a:solidFill>
                  <a:srgbClr val="FFFFFF"/>
                </a:solidFill>
                <a:effectLst>
                  <a:outerShdw blurRad="38100" dist="38100" dir="2700000" algn="tl">
                    <a:srgbClr val="000000">
                      <a:alpha val="43137"/>
                    </a:srgbClr>
                  </a:outerShdw>
                </a:effectLst>
              </a:rPr>
            </a:br>
            <a:r>
              <a:rPr lang="en-GB" sz="4800" b="1">
                <a:solidFill>
                  <a:srgbClr val="FFFFFF"/>
                </a:solidFill>
                <a:effectLst>
                  <a:outerShdw blurRad="38100" dist="38100" dir="2700000" algn="tl">
                    <a:srgbClr val="000000">
                      <a:alpha val="43137"/>
                    </a:srgbClr>
                  </a:outerShdw>
                </a:effectLst>
              </a:rPr>
              <a:t>Building a Sustainable Marketing Relationship</a:t>
            </a:r>
          </a:p>
        </p:txBody>
      </p:sp>
      <p:sp>
        <p:nvSpPr>
          <p:cNvPr id="3" name="Subtitle 2">
            <a:extLst>
              <a:ext uri="{FF2B5EF4-FFF2-40B4-BE49-F238E27FC236}">
                <a16:creationId xmlns:a16="http://schemas.microsoft.com/office/drawing/2014/main" id="{9EEF594E-E3FA-EECD-FFD5-3130486A292E}"/>
              </a:ext>
            </a:extLst>
          </p:cNvPr>
          <p:cNvSpPr>
            <a:spLocks noGrp="1"/>
          </p:cNvSpPr>
          <p:nvPr>
            <p:ph type="subTitle" idx="1"/>
          </p:nvPr>
        </p:nvSpPr>
        <p:spPr>
          <a:xfrm>
            <a:off x="1350682" y="4870824"/>
            <a:ext cx="10005951" cy="1458258"/>
          </a:xfrm>
        </p:spPr>
        <p:txBody>
          <a:bodyPr anchor="ctr">
            <a:normAutofit/>
          </a:bodyPr>
          <a:lstStyle/>
          <a:p>
            <a:pPr algn="l"/>
            <a:r>
              <a:rPr lang="en-GB" dirty="0"/>
              <a:t>LECTURE 3</a:t>
            </a:r>
          </a:p>
          <a:p>
            <a:pPr algn="l"/>
            <a:r>
              <a:rPr lang="en-GB" dirty="0"/>
              <a:t>CUSTOMER RELATIONSHIP MANAGEMENT SYSTEMS </a:t>
            </a:r>
          </a:p>
        </p:txBody>
      </p:sp>
    </p:spTree>
    <p:extLst>
      <p:ext uri="{BB962C8B-B14F-4D97-AF65-F5344CB8AC3E}">
        <p14:creationId xmlns:p14="http://schemas.microsoft.com/office/powerpoint/2010/main" val="2485836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EBD49C6D-7472-D49A-D61F-7C38684FD23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3562" b="216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F6369-E1B1-4FD0-15B4-2573988B8762}"/>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b="1" dirty="0">
                <a:solidFill>
                  <a:schemeClr val="tx1">
                    <a:lumMod val="85000"/>
                    <a:lumOff val="15000"/>
                  </a:schemeClr>
                </a:solidFill>
                <a:latin typeface="+mn-lt"/>
              </a:rPr>
              <a:t>What is Customer Relationship Management?</a:t>
            </a:r>
          </a:p>
        </p:txBody>
      </p:sp>
      <p:cxnSp>
        <p:nvCxnSpPr>
          <p:cNvPr id="2057" name="Straight Connector 205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59" name="Straight Connector 205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2173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368300" y="393701"/>
            <a:ext cx="5727697" cy="1041399"/>
          </a:xfrm>
        </p:spPr>
        <p:txBody>
          <a:bodyPr anchor="ctr">
            <a:normAutofit fontScale="90000"/>
          </a:bodyPr>
          <a:lstStyle/>
          <a:p>
            <a:r>
              <a:rPr lang="en-GB" sz="4000" b="1" dirty="0">
                <a:effectLst>
                  <a:outerShdw blurRad="38100" dist="38100" dir="2700000" algn="tl">
                    <a:srgbClr val="000000">
                      <a:alpha val="43137"/>
                    </a:srgbClr>
                  </a:outerShdw>
                </a:effectLst>
                <a:latin typeface="+mn-lt"/>
              </a:rPr>
              <a:t>Customer Relationship Management (CRM)</a:t>
            </a:r>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368300" y="1651000"/>
            <a:ext cx="5727697" cy="4589079"/>
          </a:xfrm>
        </p:spPr>
        <p:txBody>
          <a:bodyPr anchor="ctr">
            <a:normAutofit/>
          </a:bodyPr>
          <a:lstStyle/>
          <a:p>
            <a:r>
              <a:rPr lang="en-GB" sz="2400" dirty="0"/>
              <a:t>Customer Relationship Management (CRM) refers to the strategies, practices and technologies that businesses use to manage and analyse interactions with customers throughout the entire relationship with the company. </a:t>
            </a:r>
          </a:p>
          <a:p>
            <a:endParaRPr lang="en-GB" sz="2400" dirty="0"/>
          </a:p>
          <a:p>
            <a:r>
              <a:rPr lang="en-GB" sz="2400" dirty="0"/>
              <a:t>The goal of CRM is to improve customer satisfaction, increase sales and build customer loyalty by better understanding and meeting customer needs.  </a:t>
            </a:r>
          </a:p>
        </p:txBody>
      </p:sp>
      <p:pic>
        <p:nvPicPr>
          <p:cNvPr id="1026" name="Picture 2">
            <a:extLst>
              <a:ext uri="{FF2B5EF4-FFF2-40B4-BE49-F238E27FC236}">
                <a16:creationId xmlns:a16="http://schemas.microsoft.com/office/drawing/2014/main" id="{F19BE30E-D5BE-91A7-F100-8D82CCBB93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234" r="24930" b="-1"/>
          <a:stretch/>
        </p:blipFill>
        <p:spPr bwMode="auto">
          <a:xfrm>
            <a:off x="6857797" y="-10886"/>
            <a:ext cx="5334204" cy="6868886"/>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167869" y="6356350"/>
            <a:ext cx="1768425" cy="365125"/>
          </a:xfrm>
        </p:spPr>
        <p:txBody>
          <a:bodyPr>
            <a:normAutofit/>
          </a:bodyPr>
          <a:lstStyle/>
          <a:p>
            <a:pPr>
              <a:spcAft>
                <a:spcPts val="600"/>
              </a:spcAft>
            </a:pPr>
            <a:fld id="{3A98EE3D-8CD1-4C3F-BD1C-C98C9596463C}"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2525825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368300" y="393701"/>
            <a:ext cx="5727697" cy="1041399"/>
          </a:xfrm>
        </p:spPr>
        <p:txBody>
          <a:bodyPr anchor="ctr">
            <a:normAutofit fontScale="90000"/>
          </a:bodyPr>
          <a:lstStyle/>
          <a:p>
            <a:r>
              <a:rPr lang="en-GB" sz="4000" b="1" dirty="0">
                <a:effectLst>
                  <a:outerShdw blurRad="38100" dist="38100" dir="2700000" algn="tl">
                    <a:srgbClr val="000000">
                      <a:alpha val="43137"/>
                    </a:srgbClr>
                  </a:outerShdw>
                </a:effectLst>
                <a:latin typeface="+mn-lt"/>
              </a:rPr>
              <a:t>Customer Relationship Management Systems</a:t>
            </a:r>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368300" y="1651000"/>
            <a:ext cx="5727697" cy="4589079"/>
          </a:xfrm>
        </p:spPr>
        <p:txBody>
          <a:bodyPr anchor="ctr">
            <a:normAutofit lnSpcReduction="10000"/>
          </a:bodyPr>
          <a:lstStyle/>
          <a:p>
            <a:r>
              <a:rPr lang="en-GB" dirty="0"/>
              <a:t>A </a:t>
            </a:r>
            <a:r>
              <a:rPr lang="en-GB" b="1" dirty="0"/>
              <a:t>Customer Relationship Management (CRM) system</a:t>
            </a:r>
            <a:r>
              <a:rPr lang="en-GB" dirty="0"/>
              <a:t> is a software tool that helps businesses manage their interactions with customers, leads, and prospects. </a:t>
            </a:r>
          </a:p>
          <a:p>
            <a:endParaRPr lang="en-GB" sz="1000" dirty="0"/>
          </a:p>
          <a:p>
            <a:r>
              <a:rPr lang="en-GB" dirty="0"/>
              <a:t>Its main goal is to streamline processes, improve customer service, and increase sales by organizing customer data and communication in one central platform.</a:t>
            </a:r>
          </a:p>
        </p:txBody>
      </p:sp>
      <p:pic>
        <p:nvPicPr>
          <p:cNvPr id="1026" name="Picture 2">
            <a:extLst>
              <a:ext uri="{FF2B5EF4-FFF2-40B4-BE49-F238E27FC236}">
                <a16:creationId xmlns:a16="http://schemas.microsoft.com/office/drawing/2014/main" id="{F19BE30E-D5BE-91A7-F100-8D82CCBB93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234" r="24930" b="-1"/>
          <a:stretch/>
        </p:blipFill>
        <p:spPr bwMode="auto">
          <a:xfrm>
            <a:off x="6857797" y="-10886"/>
            <a:ext cx="5334204" cy="6868886"/>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167869" y="6356350"/>
            <a:ext cx="1768425" cy="365125"/>
          </a:xfrm>
        </p:spPr>
        <p:txBody>
          <a:bodyPr>
            <a:normAutofit/>
          </a:bodyPr>
          <a:lstStyle/>
          <a:p>
            <a:pPr>
              <a:spcAft>
                <a:spcPts val="600"/>
              </a:spcAft>
            </a:pPr>
            <a:fld id="{3A98EE3D-8CD1-4C3F-BD1C-C98C9596463C}" type="slidenum">
              <a:rPr lang="en-US">
                <a:solidFill>
                  <a:srgbClr val="FFFFFF"/>
                </a:solidFill>
              </a:rPr>
              <a:pPr>
                <a:spcAft>
                  <a:spcPts val="600"/>
                </a:spcAft>
              </a:pPr>
              <a:t>4</a:t>
            </a:fld>
            <a:endParaRPr lang="en-US">
              <a:solidFill>
                <a:srgbClr val="FFFFFF"/>
              </a:solidFill>
            </a:endParaRPr>
          </a:p>
        </p:txBody>
      </p:sp>
    </p:spTree>
    <p:extLst>
      <p:ext uri="{BB962C8B-B14F-4D97-AF65-F5344CB8AC3E}">
        <p14:creationId xmlns:p14="http://schemas.microsoft.com/office/powerpoint/2010/main" val="1688717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B70FB-FBF0-EBF4-4F31-E3F511109D3D}"/>
              </a:ext>
            </a:extLst>
          </p:cNvPr>
          <p:cNvSpPr>
            <a:spLocks noGrp="1"/>
          </p:cNvSpPr>
          <p:nvPr>
            <p:ph type="title"/>
          </p:nvPr>
        </p:nvSpPr>
        <p:spPr/>
        <p:txBody>
          <a:bodyPr/>
          <a:lstStyle/>
          <a:p>
            <a:endParaRPr lang="en-GB"/>
          </a:p>
        </p:txBody>
      </p:sp>
      <p:pic>
        <p:nvPicPr>
          <p:cNvPr id="4" name="Online Media 3" title="What is Customer Relationship Management (CRM)?">
            <a:hlinkClick r:id="" action="ppaction://media"/>
            <a:extLst>
              <a:ext uri="{FF2B5EF4-FFF2-40B4-BE49-F238E27FC236}">
                <a16:creationId xmlns:a16="http://schemas.microsoft.com/office/drawing/2014/main" id="{5BE6C986-713F-9894-E080-3DCF081F8BB3}"/>
              </a:ext>
            </a:extLst>
          </p:cNvPr>
          <p:cNvPicPr>
            <a:picLocks noGrp="1" noRot="1" noChangeAspect="1"/>
          </p:cNvPicPr>
          <p:nvPr>
            <p:ph idx="1"/>
            <a:videoFile r:link="rId1"/>
          </p:nvPr>
        </p:nvPicPr>
        <p:blipFill>
          <a:blip r:embed="rId3"/>
          <a:stretch>
            <a:fillRect/>
          </a:stretch>
        </p:blipFill>
        <p:spPr>
          <a:xfrm>
            <a:off x="0" y="-51159"/>
            <a:ext cx="12187705" cy="6886519"/>
          </a:xfrm>
          <a:prstGeom prst="rect">
            <a:avLst/>
          </a:prstGeom>
        </p:spPr>
      </p:pic>
    </p:spTree>
    <p:extLst>
      <p:ext uri="{BB962C8B-B14F-4D97-AF65-F5344CB8AC3E}">
        <p14:creationId xmlns:p14="http://schemas.microsoft.com/office/powerpoint/2010/main" val="220304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Key Components of CRM</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81280"/>
            <a:ext cx="8022093" cy="6766582"/>
          </a:xfrm>
        </p:spPr>
        <p:txBody>
          <a:bodyPr anchor="ctr">
            <a:normAutofit fontScale="92500" lnSpcReduction="10000"/>
          </a:bodyPr>
          <a:lstStyle/>
          <a:p>
            <a:pPr>
              <a:buFont typeface="+mj-lt"/>
              <a:buAutoNum type="arabicPeriod"/>
            </a:pPr>
            <a:r>
              <a:rPr lang="en-GB" b="1" dirty="0"/>
              <a:t>Technology and Software</a:t>
            </a:r>
            <a:r>
              <a:rPr lang="en-GB" dirty="0"/>
              <a:t>:</a:t>
            </a:r>
          </a:p>
          <a:p>
            <a:pPr lvl="1"/>
            <a:r>
              <a:rPr lang="en-GB" dirty="0"/>
              <a:t>CRM systems are software platforms that help companies collect, store, and manage customer data, including contact details, purchase history, and communication records.</a:t>
            </a:r>
          </a:p>
          <a:p>
            <a:pPr lvl="1"/>
            <a:r>
              <a:rPr lang="en-GB" dirty="0"/>
              <a:t>Popular CRM tools include </a:t>
            </a:r>
            <a:r>
              <a:rPr lang="en-GB" b="1" dirty="0"/>
              <a:t>Salesforce</a:t>
            </a:r>
            <a:r>
              <a:rPr lang="en-GB" dirty="0"/>
              <a:t>, </a:t>
            </a:r>
            <a:r>
              <a:rPr lang="en-GB" b="1" dirty="0"/>
              <a:t>HubSpot</a:t>
            </a:r>
            <a:r>
              <a:rPr lang="en-GB" dirty="0"/>
              <a:t>, </a:t>
            </a:r>
            <a:r>
              <a:rPr lang="en-GB" b="1" dirty="0"/>
              <a:t>Microsoft Dynamics 365 </a:t>
            </a:r>
            <a:r>
              <a:rPr lang="en-GB" dirty="0"/>
              <a:t>and </a:t>
            </a:r>
            <a:r>
              <a:rPr lang="en-GB" b="1" dirty="0" err="1"/>
              <a:t>Zoho</a:t>
            </a:r>
            <a:r>
              <a:rPr lang="en-GB" b="1" dirty="0"/>
              <a:t> CRM</a:t>
            </a:r>
            <a:r>
              <a:rPr lang="en-GB" dirty="0"/>
              <a:t>.</a:t>
            </a:r>
          </a:p>
          <a:p>
            <a:pPr marL="457200" lvl="1" indent="0">
              <a:buNone/>
            </a:pPr>
            <a:endParaRPr lang="en-GB" dirty="0"/>
          </a:p>
          <a:p>
            <a:pPr>
              <a:buFont typeface="+mj-lt"/>
              <a:buAutoNum type="arabicPeriod"/>
            </a:pPr>
            <a:r>
              <a:rPr lang="en-GB" b="1" dirty="0"/>
              <a:t>Customer-Centric Strategies</a:t>
            </a:r>
            <a:r>
              <a:rPr lang="en-GB" dirty="0"/>
              <a:t>:</a:t>
            </a:r>
          </a:p>
          <a:p>
            <a:pPr lvl="1"/>
            <a:r>
              <a:rPr lang="en-GB" dirty="0"/>
              <a:t>CRM strategies are focused on understanding customer behaviour, preferences, and needs, and using that knowledge to improve customer interactions, increase customer retention, and create long-term relationships.</a:t>
            </a:r>
          </a:p>
          <a:p>
            <a:pPr lvl="1"/>
            <a:endParaRPr lang="en-GB" dirty="0"/>
          </a:p>
          <a:p>
            <a:pPr>
              <a:buFont typeface="+mj-lt"/>
              <a:buAutoNum type="arabicPeriod"/>
            </a:pPr>
            <a:r>
              <a:rPr lang="en-GB" b="1" dirty="0"/>
              <a:t>Data Management and Analysis</a:t>
            </a:r>
            <a:r>
              <a:rPr lang="en-GB" dirty="0"/>
              <a:t>:</a:t>
            </a:r>
          </a:p>
          <a:p>
            <a:pPr lvl="1"/>
            <a:r>
              <a:rPr lang="en-GB" dirty="0"/>
              <a:t>CRM systems allow businesses to gather data from multiple customer touchpoints (e.g., instore interactions, website visits, emails, social media) and analyse it to provide insights into customer behaviour.</a:t>
            </a:r>
          </a:p>
          <a:p>
            <a:pPr lvl="1"/>
            <a:r>
              <a:rPr lang="en-GB" dirty="0"/>
              <a:t>This data is used to make informed decisions about marketing, sales, and service approaches.</a:t>
            </a:r>
          </a:p>
        </p:txBody>
      </p:sp>
    </p:spTree>
    <p:extLst>
      <p:ext uri="{BB962C8B-B14F-4D97-AF65-F5344CB8AC3E}">
        <p14:creationId xmlns:p14="http://schemas.microsoft.com/office/powerpoint/2010/main" val="1296694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31CFE0-8A31-ADF1-674C-17FE922F0E6B}"/>
              </a:ext>
            </a:extLst>
          </p:cNvPr>
          <p:cNvSpPr>
            <a:spLocks noGrp="1"/>
          </p:cNvSpPr>
          <p:nvPr>
            <p:ph type="title"/>
          </p:nvPr>
        </p:nvSpPr>
        <p:spPr>
          <a:xfrm>
            <a:off x="826396" y="586855"/>
            <a:ext cx="4230100" cy="3387497"/>
          </a:xfrm>
        </p:spPr>
        <p:txBody>
          <a:bodyPr anchor="b">
            <a:normAutofit/>
          </a:bodyPr>
          <a:lstStyle/>
          <a:p>
            <a:pPr algn="r"/>
            <a:r>
              <a:rPr lang="en-GB" sz="4000" b="1" dirty="0">
                <a:solidFill>
                  <a:srgbClr val="FFFFFF"/>
                </a:solidFill>
                <a:effectLst>
                  <a:outerShdw blurRad="38100" dist="38100" dir="2700000" algn="tl">
                    <a:srgbClr val="000000">
                      <a:alpha val="43137"/>
                    </a:srgbClr>
                  </a:outerShdw>
                </a:effectLst>
                <a:latin typeface="+mn-lt"/>
              </a:rPr>
              <a:t>How CRM Systems Build Long Term Customer Relationships</a:t>
            </a:r>
          </a:p>
        </p:txBody>
      </p:sp>
      <p:sp>
        <p:nvSpPr>
          <p:cNvPr id="3" name="Content Placeholder 2">
            <a:extLst>
              <a:ext uri="{FF2B5EF4-FFF2-40B4-BE49-F238E27FC236}">
                <a16:creationId xmlns:a16="http://schemas.microsoft.com/office/drawing/2014/main" id="{0A4FABAF-338B-8159-A7E6-33A8B0DC41B1}"/>
              </a:ext>
            </a:extLst>
          </p:cNvPr>
          <p:cNvSpPr>
            <a:spLocks noGrp="1"/>
          </p:cNvSpPr>
          <p:nvPr>
            <p:ph idx="1"/>
          </p:nvPr>
        </p:nvSpPr>
        <p:spPr>
          <a:xfrm>
            <a:off x="5770880" y="314960"/>
            <a:ext cx="5993327" cy="5880567"/>
          </a:xfrm>
        </p:spPr>
        <p:txBody>
          <a:bodyPr anchor="ctr">
            <a:normAutofit/>
          </a:bodyPr>
          <a:lstStyle/>
          <a:p>
            <a:r>
              <a:rPr lang="en-GB" dirty="0"/>
              <a:t>A </a:t>
            </a:r>
            <a:r>
              <a:rPr lang="en-GB" b="1" dirty="0"/>
              <a:t>Customer Relationship Management (CRM) system</a:t>
            </a:r>
            <a:r>
              <a:rPr lang="en-GB" dirty="0"/>
              <a:t> helps retain customers by improving the overall customer experience, enhancing communication, and personalising interactions. </a:t>
            </a:r>
          </a:p>
          <a:p>
            <a:endParaRPr lang="en-GB" dirty="0"/>
          </a:p>
          <a:p>
            <a:r>
              <a:rPr lang="en-GB" dirty="0"/>
              <a:t>Here’s how a CRM can contribute to customer retention:</a:t>
            </a:r>
          </a:p>
        </p:txBody>
      </p:sp>
    </p:spTree>
    <p:extLst>
      <p:ext uri="{BB962C8B-B14F-4D97-AF65-F5344CB8AC3E}">
        <p14:creationId xmlns:p14="http://schemas.microsoft.com/office/powerpoint/2010/main" val="47429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213360" y="586855"/>
            <a:ext cx="3454728" cy="3387497"/>
          </a:xfrm>
        </p:spPr>
        <p:txBody>
          <a:bodyPr anchor="b">
            <a:normAutofit/>
          </a:bodyPr>
          <a:lstStyle/>
          <a:p>
            <a:r>
              <a:rPr lang="en-GB" sz="4000" b="1" dirty="0">
                <a:solidFill>
                  <a:schemeClr val="bg1"/>
                </a:solidFill>
                <a:latin typeface="+mn-lt"/>
              </a:rPr>
              <a:t>1. Personalised Customer Experience</a:t>
            </a:r>
            <a:endParaRPr lang="en-GB" sz="4000" b="1" u="sng" dirty="0">
              <a:solidFill>
                <a:schemeClr val="bg1"/>
              </a:solidFill>
              <a:latin typeface="+mn-lt"/>
            </a:endParaRP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81280"/>
            <a:ext cx="8022093" cy="6766582"/>
          </a:xfrm>
        </p:spPr>
        <p:txBody>
          <a:bodyPr anchor="ctr">
            <a:normAutofit/>
          </a:bodyPr>
          <a:lstStyle/>
          <a:p>
            <a:pPr marL="0" indent="0">
              <a:buNone/>
            </a:pPr>
            <a:r>
              <a:rPr lang="en-GB" b="1" u="sng" dirty="0">
                <a:effectLst>
                  <a:outerShdw blurRad="38100" dist="38100" dir="2700000" algn="tl">
                    <a:srgbClr val="000000">
                      <a:alpha val="43137"/>
                    </a:srgbClr>
                  </a:outerShdw>
                </a:effectLst>
              </a:rPr>
              <a:t>Centralised Customer Data</a:t>
            </a:r>
            <a:r>
              <a:rPr lang="en-GB" u="sng" dirty="0">
                <a:effectLst>
                  <a:outerShdw blurRad="38100" dist="38100" dir="2700000" algn="tl">
                    <a:srgbClr val="000000">
                      <a:alpha val="43137"/>
                    </a:srgbClr>
                  </a:outerShdw>
                </a:effectLst>
              </a:rPr>
              <a:t>: </a:t>
            </a:r>
          </a:p>
          <a:p>
            <a:r>
              <a:rPr lang="en-GB" dirty="0"/>
              <a:t>CRMs store detailed information about each customer, including preferences, purchase history, and previous interactions. </a:t>
            </a:r>
          </a:p>
          <a:p>
            <a:r>
              <a:rPr lang="en-GB" dirty="0"/>
              <a:t>This allows businesses to tailor their communication, offers, and services to individual customer needs.</a:t>
            </a:r>
          </a:p>
          <a:p>
            <a:pPr>
              <a:buFont typeface="Arial" panose="020B0604020202020204" pitchFamily="34" charset="0"/>
              <a:buChar char="•"/>
            </a:pPr>
            <a:endParaRPr lang="en-GB" sz="1000" dirty="0"/>
          </a:p>
          <a:p>
            <a:pPr marL="0" indent="0">
              <a:buNone/>
            </a:pPr>
            <a:r>
              <a:rPr lang="en-GB" b="1" u="sng" dirty="0">
                <a:effectLst>
                  <a:outerShdw blurRad="38100" dist="38100" dir="2700000" algn="tl">
                    <a:srgbClr val="000000">
                      <a:alpha val="43137"/>
                    </a:srgbClr>
                  </a:outerShdw>
                </a:effectLst>
              </a:rPr>
              <a:t>Personalised Marketing</a:t>
            </a:r>
            <a:r>
              <a:rPr lang="en-GB" u="sng" dirty="0">
                <a:effectLst>
                  <a:outerShdw blurRad="38100" dist="38100" dir="2700000" algn="tl">
                    <a:srgbClr val="000000">
                      <a:alpha val="43137"/>
                    </a:srgbClr>
                  </a:outerShdw>
                </a:effectLst>
              </a:rPr>
              <a:t>: </a:t>
            </a:r>
          </a:p>
          <a:p>
            <a:r>
              <a:rPr lang="en-GB" dirty="0"/>
              <a:t>Based on customer data, CRMs can automate personalised email campaigns or targeted offers.</a:t>
            </a:r>
          </a:p>
          <a:p>
            <a:r>
              <a:rPr lang="en-GB" dirty="0"/>
              <a:t>This makes customers feel valued and understood, which encourages loyalty.</a:t>
            </a:r>
          </a:p>
          <a:p>
            <a:pPr marL="0" indent="0">
              <a:buNone/>
            </a:pPr>
            <a:endParaRPr lang="en-GB" dirty="0"/>
          </a:p>
        </p:txBody>
      </p:sp>
    </p:spTree>
    <p:extLst>
      <p:ext uri="{BB962C8B-B14F-4D97-AF65-F5344CB8AC3E}">
        <p14:creationId xmlns:p14="http://schemas.microsoft.com/office/powerpoint/2010/main" val="1201165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213360" y="586855"/>
            <a:ext cx="3454728" cy="3387497"/>
          </a:xfrm>
        </p:spPr>
        <p:txBody>
          <a:bodyPr anchor="b">
            <a:normAutofit/>
          </a:bodyPr>
          <a:lstStyle/>
          <a:p>
            <a:r>
              <a:rPr lang="en-GB" sz="4000" b="1" dirty="0">
                <a:solidFill>
                  <a:schemeClr val="bg1"/>
                </a:solidFill>
                <a:latin typeface="+mn-lt"/>
              </a:rPr>
              <a:t>2. Improved Customer Service</a:t>
            </a:r>
            <a:endParaRPr lang="en-GB" sz="4000" b="1" u="sng" dirty="0">
              <a:solidFill>
                <a:schemeClr val="bg1"/>
              </a:solidFill>
              <a:latin typeface="+mn-lt"/>
            </a:endParaRP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81280"/>
            <a:ext cx="8022093" cy="6766582"/>
          </a:xfrm>
        </p:spPr>
        <p:txBody>
          <a:bodyPr anchor="ctr">
            <a:normAutofit/>
          </a:bodyPr>
          <a:lstStyle/>
          <a:p>
            <a:pPr marL="0" indent="0">
              <a:buNone/>
            </a:pPr>
            <a:r>
              <a:rPr lang="en-GB" b="1" u="sng" dirty="0">
                <a:effectLst>
                  <a:outerShdw blurRad="38100" dist="38100" dir="2700000" algn="tl">
                    <a:srgbClr val="000000">
                      <a:alpha val="43137"/>
                    </a:srgbClr>
                  </a:outerShdw>
                </a:effectLst>
              </a:rPr>
              <a:t>Tracking Issues and Inquiries</a:t>
            </a:r>
            <a:r>
              <a:rPr lang="en-GB" u="sng" dirty="0">
                <a:effectLst>
                  <a:outerShdw blurRad="38100" dist="38100" dir="2700000" algn="tl">
                    <a:srgbClr val="000000">
                      <a:alpha val="43137"/>
                    </a:srgbClr>
                  </a:outerShdw>
                </a:effectLst>
              </a:rPr>
              <a:t>: </a:t>
            </a:r>
          </a:p>
          <a:p>
            <a:r>
              <a:rPr lang="en-GB" dirty="0"/>
              <a:t>A CRM allows customer service teams to track and manage customer inquiries, complaints, or issues in real-time. </a:t>
            </a:r>
          </a:p>
          <a:p>
            <a:r>
              <a:rPr lang="en-GB" dirty="0"/>
              <a:t>This ensures no customer is forgotten, and their issues are resolved quickly.</a:t>
            </a:r>
          </a:p>
          <a:p>
            <a:pPr marL="0" indent="0">
              <a:buNone/>
            </a:pPr>
            <a:endParaRPr lang="en-GB" sz="1000" dirty="0"/>
          </a:p>
          <a:p>
            <a:pPr marL="0" indent="0">
              <a:buNone/>
            </a:pPr>
            <a:r>
              <a:rPr lang="en-GB" b="1" u="sng" dirty="0">
                <a:effectLst>
                  <a:outerShdw blurRad="38100" dist="38100" dir="2700000" algn="tl">
                    <a:srgbClr val="000000">
                      <a:alpha val="43137"/>
                    </a:srgbClr>
                  </a:outerShdw>
                </a:effectLst>
              </a:rPr>
              <a:t>Automated Follow-ups</a:t>
            </a:r>
            <a:r>
              <a:rPr lang="en-GB" u="sng" dirty="0">
                <a:effectLst>
                  <a:outerShdw blurRad="38100" dist="38100" dir="2700000" algn="tl">
                    <a:srgbClr val="000000">
                      <a:alpha val="43137"/>
                    </a:srgbClr>
                  </a:outerShdw>
                </a:effectLst>
              </a:rPr>
              <a:t>:</a:t>
            </a:r>
            <a:r>
              <a:rPr lang="en-GB" dirty="0"/>
              <a:t> </a:t>
            </a:r>
          </a:p>
          <a:p>
            <a:r>
              <a:rPr lang="en-GB" dirty="0"/>
              <a:t>CRMs can automate follow-up messages after a support request is resolved, ensuring the customer is satisfied with the outcome. </a:t>
            </a:r>
          </a:p>
          <a:p>
            <a:r>
              <a:rPr lang="en-GB" dirty="0"/>
              <a:t>This proactive approach increases customer satisfaction.</a:t>
            </a:r>
          </a:p>
          <a:p>
            <a:pPr marL="0" indent="0">
              <a:buNone/>
            </a:pPr>
            <a:endParaRPr lang="en-GB" dirty="0"/>
          </a:p>
        </p:txBody>
      </p:sp>
    </p:spTree>
    <p:extLst>
      <p:ext uri="{BB962C8B-B14F-4D97-AF65-F5344CB8AC3E}">
        <p14:creationId xmlns:p14="http://schemas.microsoft.com/office/powerpoint/2010/main" val="4118038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213360" y="586855"/>
            <a:ext cx="3586480" cy="3387497"/>
          </a:xfrm>
        </p:spPr>
        <p:txBody>
          <a:bodyPr anchor="b">
            <a:normAutofit/>
          </a:bodyPr>
          <a:lstStyle/>
          <a:p>
            <a:r>
              <a:rPr lang="en-GB" sz="4000" b="1" dirty="0">
                <a:solidFill>
                  <a:schemeClr val="bg1"/>
                </a:solidFill>
                <a:latin typeface="+mn-lt"/>
              </a:rPr>
              <a:t>3. Enhanced Communication</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81280"/>
            <a:ext cx="8022093" cy="6766582"/>
          </a:xfrm>
        </p:spPr>
        <p:txBody>
          <a:bodyPr anchor="ctr">
            <a:normAutofit/>
          </a:bodyPr>
          <a:lstStyle/>
          <a:p>
            <a:pPr marL="0" indent="0">
              <a:buNone/>
            </a:pPr>
            <a:r>
              <a:rPr lang="en-GB" b="1" u="sng" dirty="0">
                <a:effectLst>
                  <a:outerShdw blurRad="38100" dist="38100" dir="2700000" algn="tl">
                    <a:srgbClr val="000000">
                      <a:alpha val="43137"/>
                    </a:srgbClr>
                  </a:outerShdw>
                </a:effectLst>
              </a:rPr>
              <a:t>Timely and Relevant Engagement</a:t>
            </a:r>
            <a:r>
              <a:rPr lang="en-GB" u="sng" dirty="0">
                <a:effectLst>
                  <a:outerShdw blurRad="38100" dist="38100" dir="2700000" algn="tl">
                    <a:srgbClr val="000000">
                      <a:alpha val="43137"/>
                    </a:srgbClr>
                  </a:outerShdw>
                </a:effectLst>
              </a:rPr>
              <a:t>: </a:t>
            </a:r>
          </a:p>
          <a:p>
            <a:r>
              <a:rPr lang="en-GB" sz="2600" dirty="0"/>
              <a:t>By having a clear view of each customer’s journey, sales and support teams can engage with customers at the right time with relevant information. </a:t>
            </a:r>
          </a:p>
          <a:p>
            <a:r>
              <a:rPr lang="en-GB" sz="2600" dirty="0"/>
              <a:t>Whether it’s reminding customers about a renewal or offering a discount on a product they previously showed interest in, timely communication keeps customers engaged.</a:t>
            </a:r>
          </a:p>
          <a:p>
            <a:endParaRPr lang="en-GB" sz="1000" dirty="0"/>
          </a:p>
          <a:p>
            <a:pPr marL="0" indent="0">
              <a:buNone/>
            </a:pPr>
            <a:r>
              <a:rPr lang="en-GB" b="1" u="sng" dirty="0">
                <a:effectLst>
                  <a:outerShdw blurRad="38100" dist="38100" dir="2700000" algn="tl">
                    <a:srgbClr val="000000">
                      <a:alpha val="43137"/>
                    </a:srgbClr>
                  </a:outerShdw>
                </a:effectLst>
              </a:rPr>
              <a:t>Multi-Channel Support</a:t>
            </a:r>
            <a:r>
              <a:rPr lang="en-GB" u="sng" dirty="0">
                <a:effectLst>
                  <a:outerShdw blurRad="38100" dist="38100" dir="2700000" algn="tl">
                    <a:srgbClr val="000000">
                      <a:alpha val="43137"/>
                    </a:srgbClr>
                  </a:outerShdw>
                </a:effectLst>
              </a:rPr>
              <a:t>: </a:t>
            </a:r>
          </a:p>
          <a:p>
            <a:r>
              <a:rPr lang="en-GB" sz="2600" dirty="0"/>
              <a:t>CRM systems integrate various communication channels (email, phone, chat, social media), making it easier to stay connected with customers across platforms. </a:t>
            </a:r>
          </a:p>
          <a:p>
            <a:r>
              <a:rPr lang="en-GB" sz="2600" dirty="0"/>
              <a:t>Quick and efficient responses increase the likelihood of retaining and enhancing customer relationships</a:t>
            </a:r>
            <a:r>
              <a:rPr lang="en-GB" dirty="0"/>
              <a:t>.</a:t>
            </a:r>
          </a:p>
          <a:p>
            <a:pPr marL="0" indent="0">
              <a:buNone/>
            </a:pPr>
            <a:endParaRPr lang="en-GB" dirty="0"/>
          </a:p>
        </p:txBody>
      </p:sp>
    </p:spTree>
    <p:extLst>
      <p:ext uri="{BB962C8B-B14F-4D97-AF65-F5344CB8AC3E}">
        <p14:creationId xmlns:p14="http://schemas.microsoft.com/office/powerpoint/2010/main" val="2283966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213360" y="586855"/>
            <a:ext cx="3454728" cy="3387497"/>
          </a:xfrm>
        </p:spPr>
        <p:txBody>
          <a:bodyPr anchor="b">
            <a:normAutofit/>
          </a:bodyPr>
          <a:lstStyle/>
          <a:p>
            <a:r>
              <a:rPr lang="en-GB" sz="4000" b="1" dirty="0">
                <a:solidFill>
                  <a:schemeClr val="bg1"/>
                </a:solidFill>
                <a:latin typeface="+mn-lt"/>
              </a:rPr>
              <a:t>4. Customer Insights and Predictive Analytics</a:t>
            </a: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254000"/>
            <a:ext cx="8022093" cy="6593862"/>
          </a:xfrm>
        </p:spPr>
        <p:txBody>
          <a:bodyPr anchor="ctr">
            <a:normAutofit/>
          </a:bodyPr>
          <a:lstStyle/>
          <a:p>
            <a:pPr marL="0" indent="0">
              <a:buNone/>
            </a:pPr>
            <a:r>
              <a:rPr lang="en-GB" b="1" u="sng" dirty="0">
                <a:effectLst>
                  <a:outerShdw blurRad="38100" dist="38100" dir="2700000" algn="tl">
                    <a:srgbClr val="000000">
                      <a:alpha val="43137"/>
                    </a:srgbClr>
                  </a:outerShdw>
                </a:effectLst>
              </a:rPr>
              <a:t>Customer Behaviour Tracking</a:t>
            </a:r>
            <a:r>
              <a:rPr lang="en-GB" u="sng" dirty="0">
                <a:effectLst>
                  <a:outerShdw blurRad="38100" dist="38100" dir="2700000" algn="tl">
                    <a:srgbClr val="000000">
                      <a:alpha val="43137"/>
                    </a:srgbClr>
                  </a:outerShdw>
                </a:effectLst>
              </a:rPr>
              <a:t>: </a:t>
            </a:r>
          </a:p>
          <a:p>
            <a:pPr>
              <a:buFont typeface="Arial" panose="020B0604020202020204" pitchFamily="34" charset="0"/>
              <a:buChar char="•"/>
            </a:pPr>
            <a:r>
              <a:rPr lang="en-GB" dirty="0"/>
              <a:t>CRMs track customer interactions and purchase patterns, allowing businesses to identify when customers might be at risk of leaving. </a:t>
            </a:r>
          </a:p>
          <a:p>
            <a:pPr>
              <a:buFont typeface="Arial" panose="020B0604020202020204" pitchFamily="34" charset="0"/>
              <a:buChar char="•"/>
            </a:pPr>
            <a:r>
              <a:rPr lang="en-GB" dirty="0"/>
              <a:t>By recognizing early signs (e.g., reduced interaction or purchase frequency), companies can take action, such as offering incentives or personalised contact, to prevent churn.</a:t>
            </a:r>
          </a:p>
          <a:p>
            <a:pPr>
              <a:buFont typeface="Arial" panose="020B0604020202020204" pitchFamily="34" charset="0"/>
              <a:buChar char="•"/>
            </a:pPr>
            <a:endParaRPr lang="en-GB" sz="1000" dirty="0"/>
          </a:p>
          <a:p>
            <a:pPr marL="0" indent="0">
              <a:buNone/>
            </a:pPr>
            <a:r>
              <a:rPr lang="en-GB" b="1" u="sng" dirty="0">
                <a:effectLst>
                  <a:outerShdw blurRad="38100" dist="38100" dir="2700000" algn="tl">
                    <a:srgbClr val="000000">
                      <a:alpha val="43137"/>
                    </a:srgbClr>
                  </a:outerShdw>
                </a:effectLst>
              </a:rPr>
              <a:t>Predictive Analytics</a:t>
            </a:r>
            <a:r>
              <a:rPr lang="en-GB" u="sng" dirty="0">
                <a:effectLst>
                  <a:outerShdw blurRad="38100" dist="38100" dir="2700000" algn="tl">
                    <a:srgbClr val="000000">
                      <a:alpha val="43137"/>
                    </a:srgbClr>
                  </a:outerShdw>
                </a:effectLst>
              </a:rPr>
              <a:t>: </a:t>
            </a:r>
          </a:p>
          <a:p>
            <a:r>
              <a:rPr lang="en-GB" dirty="0"/>
              <a:t>Some advanced CRMs provide predictive analytics that helps forecast which customers are most likely to stay, buy more, or leave. </a:t>
            </a:r>
          </a:p>
          <a:p>
            <a:r>
              <a:rPr lang="en-GB" dirty="0"/>
              <a:t>Businesses can then use these insights to focus retention efforts on high-value or at-risk customers.</a:t>
            </a:r>
          </a:p>
          <a:p>
            <a:pPr marL="0" indent="0">
              <a:buNone/>
            </a:pPr>
            <a:endParaRPr lang="en-GB" dirty="0"/>
          </a:p>
        </p:txBody>
      </p:sp>
    </p:spTree>
    <p:extLst>
      <p:ext uri="{BB962C8B-B14F-4D97-AF65-F5344CB8AC3E}">
        <p14:creationId xmlns:p14="http://schemas.microsoft.com/office/powerpoint/2010/main" val="3340599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213360" y="586855"/>
            <a:ext cx="3454728" cy="3387497"/>
          </a:xfrm>
        </p:spPr>
        <p:txBody>
          <a:bodyPr anchor="b">
            <a:normAutofit/>
          </a:bodyPr>
          <a:lstStyle/>
          <a:p>
            <a:r>
              <a:rPr lang="en-GB" sz="4000" b="1" dirty="0">
                <a:solidFill>
                  <a:schemeClr val="bg1"/>
                </a:solidFill>
                <a:latin typeface="+mn-lt"/>
              </a:rPr>
              <a:t>5. Building Customer Loyalty</a:t>
            </a:r>
            <a:br>
              <a:rPr lang="en-GB" sz="2400" b="1" dirty="0">
                <a:solidFill>
                  <a:schemeClr val="bg1"/>
                </a:solidFill>
              </a:rPr>
            </a:br>
            <a:endParaRPr lang="en-GB" sz="4000" b="1" dirty="0">
              <a:solidFill>
                <a:schemeClr val="bg1"/>
              </a:solidFill>
              <a:latin typeface="+mn-lt"/>
            </a:endParaRP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81280"/>
            <a:ext cx="8022093" cy="6766582"/>
          </a:xfrm>
        </p:spPr>
        <p:txBody>
          <a:bodyPr anchor="ctr">
            <a:normAutofit/>
          </a:bodyPr>
          <a:lstStyle/>
          <a:p>
            <a:pPr marL="0" indent="0">
              <a:buNone/>
            </a:pPr>
            <a:r>
              <a:rPr lang="en-GB" b="1" u="sng" dirty="0">
                <a:effectLst>
                  <a:outerShdw blurRad="38100" dist="38100" dir="2700000" algn="tl">
                    <a:srgbClr val="000000">
                      <a:alpha val="43137"/>
                    </a:srgbClr>
                  </a:outerShdw>
                </a:effectLst>
              </a:rPr>
              <a:t>Loyalty Programs Integration</a:t>
            </a:r>
            <a:r>
              <a:rPr lang="en-GB" u="sng" dirty="0">
                <a:effectLst>
                  <a:outerShdw blurRad="38100" dist="38100" dir="2700000" algn="tl">
                    <a:srgbClr val="000000">
                      <a:alpha val="43137"/>
                    </a:srgbClr>
                  </a:outerShdw>
                </a:effectLst>
              </a:rPr>
              <a:t>: </a:t>
            </a:r>
          </a:p>
          <a:p>
            <a:r>
              <a:rPr lang="en-GB" dirty="0"/>
              <a:t>CRMs often integrate with loyalty programs, making it easy to track rewards and encourage repeat purchases. </a:t>
            </a:r>
          </a:p>
          <a:p>
            <a:r>
              <a:rPr lang="en-GB" dirty="0"/>
              <a:t>Customers feel appreciated when rewarded, leading to long-term loyalty.</a:t>
            </a:r>
          </a:p>
          <a:p>
            <a:endParaRPr lang="en-GB" sz="1000" dirty="0"/>
          </a:p>
          <a:p>
            <a:pPr marL="0" indent="0">
              <a:buNone/>
            </a:pPr>
            <a:r>
              <a:rPr lang="en-GB" b="1" u="sng" dirty="0">
                <a:effectLst>
                  <a:outerShdw blurRad="38100" dist="38100" dir="2700000" algn="tl">
                    <a:srgbClr val="000000">
                      <a:alpha val="43137"/>
                    </a:srgbClr>
                  </a:outerShdw>
                </a:effectLst>
              </a:rPr>
              <a:t>Customer Feedback</a:t>
            </a:r>
            <a:r>
              <a:rPr lang="en-GB" u="sng" dirty="0">
                <a:effectLst>
                  <a:outerShdw blurRad="38100" dist="38100" dir="2700000" algn="tl">
                    <a:srgbClr val="000000">
                      <a:alpha val="43137"/>
                    </a:srgbClr>
                  </a:outerShdw>
                </a:effectLst>
              </a:rPr>
              <a:t>: </a:t>
            </a:r>
          </a:p>
          <a:p>
            <a:pPr>
              <a:buFont typeface="Arial" panose="020B0604020202020204" pitchFamily="34" charset="0"/>
              <a:buChar char="•"/>
            </a:pPr>
            <a:r>
              <a:rPr lang="en-GB" dirty="0"/>
              <a:t>CRMs can collect and analyse customer feedback, helping businesses improve their services or products based on real customer insights. </a:t>
            </a:r>
          </a:p>
          <a:p>
            <a:pPr>
              <a:buFont typeface="Arial" panose="020B0604020202020204" pitchFamily="34" charset="0"/>
              <a:buChar char="•"/>
            </a:pPr>
            <a:r>
              <a:rPr lang="en-GB" dirty="0"/>
              <a:t>Addressing concerns leads to higher satisfaction and loyalty.</a:t>
            </a:r>
          </a:p>
          <a:p>
            <a:pPr marL="0" indent="0">
              <a:buNone/>
            </a:pPr>
            <a:endParaRPr lang="en-GB" dirty="0"/>
          </a:p>
        </p:txBody>
      </p:sp>
    </p:spTree>
    <p:extLst>
      <p:ext uri="{BB962C8B-B14F-4D97-AF65-F5344CB8AC3E}">
        <p14:creationId xmlns:p14="http://schemas.microsoft.com/office/powerpoint/2010/main" val="1627462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3260D-1D9D-1965-9BAB-9A7FA6C66D39}"/>
              </a:ext>
            </a:extLst>
          </p:cNvPr>
          <p:cNvSpPr>
            <a:spLocks noGrp="1"/>
          </p:cNvSpPr>
          <p:nvPr>
            <p:ph type="title"/>
          </p:nvPr>
        </p:nvSpPr>
        <p:spPr>
          <a:xfrm>
            <a:off x="213360" y="586855"/>
            <a:ext cx="3454728" cy="3387497"/>
          </a:xfrm>
        </p:spPr>
        <p:txBody>
          <a:bodyPr anchor="b">
            <a:normAutofit fontScale="90000"/>
          </a:bodyPr>
          <a:lstStyle/>
          <a:p>
            <a:r>
              <a:rPr lang="en-GB" sz="4000" b="1" dirty="0">
                <a:solidFill>
                  <a:schemeClr val="bg1"/>
                </a:solidFill>
                <a:latin typeface="+mn-lt"/>
              </a:rPr>
              <a:t>6. Coordinated Personalised Communications Build Long-term Relationships </a:t>
            </a:r>
            <a:br>
              <a:rPr lang="en-GB" sz="2400" b="1" dirty="0">
                <a:solidFill>
                  <a:schemeClr val="bg1"/>
                </a:solidFill>
              </a:rPr>
            </a:br>
            <a:endParaRPr lang="en-GB" sz="4000" b="1" dirty="0">
              <a:solidFill>
                <a:schemeClr val="bg1"/>
              </a:solidFill>
              <a:latin typeface="+mn-lt"/>
            </a:endParaRPr>
          </a:p>
        </p:txBody>
      </p:sp>
      <p:sp>
        <p:nvSpPr>
          <p:cNvPr id="3" name="Content Placeholder 2">
            <a:extLst>
              <a:ext uri="{FF2B5EF4-FFF2-40B4-BE49-F238E27FC236}">
                <a16:creationId xmlns:a16="http://schemas.microsoft.com/office/drawing/2014/main" id="{60F7B92D-A5BA-7156-205F-047A9D9C47B1}"/>
              </a:ext>
            </a:extLst>
          </p:cNvPr>
          <p:cNvSpPr>
            <a:spLocks noGrp="1"/>
          </p:cNvSpPr>
          <p:nvPr>
            <p:ph idx="1"/>
          </p:nvPr>
        </p:nvSpPr>
        <p:spPr>
          <a:xfrm>
            <a:off x="4037826" y="81280"/>
            <a:ext cx="8022093" cy="6766582"/>
          </a:xfrm>
        </p:spPr>
        <p:txBody>
          <a:bodyPr anchor="ctr">
            <a:normAutofit/>
          </a:bodyPr>
          <a:lstStyle/>
          <a:p>
            <a:pPr marL="0" indent="0">
              <a:buNone/>
            </a:pPr>
            <a:r>
              <a:rPr lang="en-GB" b="1" u="sng" dirty="0">
                <a:effectLst>
                  <a:outerShdw blurRad="38100" dist="38100" dir="2700000" algn="tl">
                    <a:srgbClr val="000000">
                      <a:alpha val="43137"/>
                    </a:srgbClr>
                  </a:outerShdw>
                </a:effectLst>
              </a:rPr>
              <a:t>Automated Reminders</a:t>
            </a:r>
            <a:r>
              <a:rPr lang="en-GB" u="sng" dirty="0">
                <a:effectLst>
                  <a:outerShdw blurRad="38100" dist="38100" dir="2700000" algn="tl">
                    <a:srgbClr val="000000">
                      <a:alpha val="43137"/>
                    </a:srgbClr>
                  </a:outerShdw>
                </a:effectLst>
              </a:rPr>
              <a:t>: </a:t>
            </a:r>
          </a:p>
          <a:p>
            <a:r>
              <a:rPr lang="en-GB" dirty="0"/>
              <a:t>CRMs create reminders for important dates E.g. contract renewals, birthdays etc. </a:t>
            </a:r>
          </a:p>
          <a:p>
            <a:r>
              <a:rPr lang="en-GB" dirty="0"/>
              <a:t>By staying engaged and acknowledging important moments businesses create strong bonds with customers helping to create long-term loyalty.</a:t>
            </a:r>
          </a:p>
          <a:p>
            <a:endParaRPr lang="en-GB" sz="1000" dirty="0"/>
          </a:p>
          <a:p>
            <a:pPr marL="0" indent="0">
              <a:buNone/>
            </a:pPr>
            <a:r>
              <a:rPr lang="en-GB" b="1" u="sng" dirty="0">
                <a:effectLst>
                  <a:outerShdw blurRad="38100" dist="38100" dir="2700000" algn="tl">
                    <a:srgbClr val="000000">
                      <a:alpha val="43137"/>
                    </a:srgbClr>
                  </a:outerShdw>
                </a:effectLst>
              </a:rPr>
              <a:t>Coordinated Communications</a:t>
            </a:r>
            <a:r>
              <a:rPr lang="en-GB" u="sng" dirty="0">
                <a:effectLst>
                  <a:outerShdw blurRad="38100" dist="38100" dir="2700000" algn="tl">
                    <a:srgbClr val="000000">
                      <a:alpha val="43137"/>
                    </a:srgbClr>
                  </a:outerShdw>
                </a:effectLst>
              </a:rPr>
              <a:t>: </a:t>
            </a:r>
          </a:p>
          <a:p>
            <a:pPr>
              <a:buFont typeface="Arial" panose="020B0604020202020204" pitchFamily="34" charset="0"/>
              <a:buChar char="•"/>
            </a:pPr>
            <a:r>
              <a:rPr lang="en-GB" dirty="0"/>
              <a:t>CRMs provide customer interaction history to all parts of the business </a:t>
            </a:r>
          </a:p>
          <a:p>
            <a:pPr>
              <a:buFont typeface="Arial" panose="020B0604020202020204" pitchFamily="34" charset="0"/>
              <a:buChar char="•"/>
            </a:pPr>
            <a:r>
              <a:rPr lang="en-GB" dirty="0"/>
              <a:t>Consistent coordinated communications with the customer build trust and strengthen long term relationships. </a:t>
            </a:r>
          </a:p>
        </p:txBody>
      </p:sp>
    </p:spTree>
    <p:extLst>
      <p:ext uri="{BB962C8B-B14F-4D97-AF65-F5344CB8AC3E}">
        <p14:creationId xmlns:p14="http://schemas.microsoft.com/office/powerpoint/2010/main" val="3976119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FF80C-C42C-EFF4-ACE5-B10A8A80EACF}"/>
              </a:ext>
            </a:extLst>
          </p:cNvPr>
          <p:cNvSpPr>
            <a:spLocks noGrp="1"/>
          </p:cNvSpPr>
          <p:nvPr>
            <p:ph type="title"/>
          </p:nvPr>
        </p:nvSpPr>
        <p:spPr/>
        <p:txBody>
          <a:bodyPr/>
          <a:lstStyle/>
          <a:p>
            <a:endParaRPr lang="en-GB"/>
          </a:p>
        </p:txBody>
      </p:sp>
      <p:pic>
        <p:nvPicPr>
          <p:cNvPr id="4" name="Online Media 3" title="What is CRM? CRM Explained For Beginners">
            <a:hlinkClick r:id="" action="ppaction://media"/>
            <a:extLst>
              <a:ext uri="{FF2B5EF4-FFF2-40B4-BE49-F238E27FC236}">
                <a16:creationId xmlns:a16="http://schemas.microsoft.com/office/drawing/2014/main" id="{D8832F78-206C-91F7-1921-D8948CC5B2B7}"/>
              </a:ext>
            </a:extLst>
          </p:cNvPr>
          <p:cNvPicPr>
            <a:picLocks noGrp="1" noRot="1" noChangeAspect="1"/>
          </p:cNvPicPr>
          <p:nvPr>
            <p:ph idx="1"/>
            <a:videoFile r:link="rId1"/>
          </p:nvPr>
        </p:nvPicPr>
        <p:blipFill>
          <a:blip r:embed="rId3"/>
          <a:stretch>
            <a:fillRect/>
          </a:stretch>
        </p:blipFill>
        <p:spPr>
          <a:xfrm>
            <a:off x="0" y="-32935"/>
            <a:ext cx="12142752" cy="6861119"/>
          </a:xfrm>
          <a:prstGeom prst="rect">
            <a:avLst/>
          </a:prstGeom>
        </p:spPr>
      </p:pic>
    </p:spTree>
    <p:extLst>
      <p:ext uri="{BB962C8B-B14F-4D97-AF65-F5344CB8AC3E}">
        <p14:creationId xmlns:p14="http://schemas.microsoft.com/office/powerpoint/2010/main" val="359176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05671CB-3581-D5A7-6A40-2DF748B4046E}"/>
              </a:ext>
            </a:extLst>
          </p:cNvPr>
          <p:cNvSpPr>
            <a:spLocks noGrp="1"/>
          </p:cNvSpPr>
          <p:nvPr>
            <p:ph type="title"/>
          </p:nvPr>
        </p:nvSpPr>
        <p:spPr>
          <a:xfrm>
            <a:off x="479394" y="1070800"/>
            <a:ext cx="3939688" cy="5583126"/>
          </a:xfrm>
        </p:spPr>
        <p:txBody>
          <a:bodyPr>
            <a:normAutofit/>
          </a:bodyPr>
          <a:lstStyle/>
          <a:p>
            <a:pPr algn="r"/>
            <a:r>
              <a:rPr lang="en-GB" sz="8000" b="1" dirty="0">
                <a:effectLst>
                  <a:outerShdw blurRad="38100" dist="38100" dir="2700000" algn="tl">
                    <a:srgbClr val="000000">
                      <a:alpha val="43137"/>
                    </a:srgbClr>
                  </a:outerShdw>
                </a:effectLst>
                <a:latin typeface="+mn-lt"/>
              </a:rPr>
              <a:t>Exercise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10A359-1812-88F5-FED1-F52CC53125B5}"/>
              </a:ext>
            </a:extLst>
          </p:cNvPr>
          <p:cNvGraphicFramePr>
            <a:graphicFrameLocks noGrp="1"/>
          </p:cNvGraphicFramePr>
          <p:nvPr>
            <p:ph idx="1"/>
            <p:extLst>
              <p:ext uri="{D42A27DB-BD31-4B8C-83A1-F6EECF244321}">
                <p14:modId xmlns:p14="http://schemas.microsoft.com/office/powerpoint/2010/main" val="1215002735"/>
              </p:ext>
            </p:extLst>
          </p:nvPr>
        </p:nvGraphicFramePr>
        <p:xfrm>
          <a:off x="5108535" y="736600"/>
          <a:ext cx="6499265" cy="59235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9564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a:xfrm>
            <a:off x="772161" y="294538"/>
            <a:ext cx="10495390"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Customer Data Information</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idx="1"/>
          </p:nvPr>
        </p:nvSpPr>
        <p:spPr>
          <a:xfrm>
            <a:off x="205350" y="1891970"/>
            <a:ext cx="11351650" cy="4483430"/>
          </a:xfrm>
        </p:spPr>
        <p:txBody>
          <a:bodyPr anchor="ctr">
            <a:normAutofit lnSpcReduction="10000"/>
          </a:bodyPr>
          <a:lstStyle/>
          <a:p>
            <a:pPr algn="l"/>
            <a:r>
              <a:rPr lang="en-GB" sz="2400" b="0" i="0" dirty="0">
                <a:solidFill>
                  <a:srgbClr val="3B3F47"/>
                </a:solidFill>
                <a:effectLst/>
              </a:rPr>
              <a:t>Customer touch points are interactions between a company and its customers that take place during the customer journey. It includes the device being used, the channel (where the interaction occurs, like email, phone, chat, social media) used for the exchange, and the specific task that is requested, or completed.</a:t>
            </a:r>
          </a:p>
          <a:p>
            <a:pPr algn="l"/>
            <a:endParaRPr lang="en-GB" sz="2400" b="0" i="0" dirty="0">
              <a:solidFill>
                <a:srgbClr val="3B3F47"/>
              </a:solidFill>
              <a:effectLst/>
            </a:endParaRPr>
          </a:p>
          <a:p>
            <a:pPr algn="l"/>
            <a:r>
              <a:rPr lang="en-GB" sz="2400" b="0" i="0" dirty="0">
                <a:solidFill>
                  <a:srgbClr val="3B3F47"/>
                </a:solidFill>
                <a:effectLst/>
              </a:rPr>
              <a:t>These moments all play a part in how customers feel about a company or brand. By studying and understanding all of those interactions occurring during the customer journey, brands can find opportunities to improve the customer experience and build strong relationships and customer loyalty.   </a:t>
            </a:r>
          </a:p>
          <a:p>
            <a:pPr algn="l"/>
            <a:endParaRPr lang="en-GB" altLang="en-US" sz="2400" dirty="0">
              <a:solidFill>
                <a:srgbClr val="3B3F47"/>
              </a:solidFill>
            </a:endParaRPr>
          </a:p>
          <a:p>
            <a:pPr algn="l"/>
            <a:r>
              <a:rPr lang="en-GB" altLang="en-US" sz="2400" dirty="0">
                <a:solidFill>
                  <a:srgbClr val="3B3F47"/>
                </a:solidFill>
              </a:rPr>
              <a:t>Touchpoints can provide valuable data on customer interactions that can be used to build and maintain the customer relationship.</a:t>
            </a:r>
            <a:endParaRPr lang="en-GB" altLang="en-US" sz="2400" dirty="0"/>
          </a:p>
          <a:p>
            <a:endParaRPr lang="en-GB" sz="2000" dirty="0"/>
          </a:p>
        </p:txBody>
      </p:sp>
    </p:spTree>
    <p:extLst>
      <p:ext uri="{BB962C8B-B14F-4D97-AF65-F5344CB8AC3E}">
        <p14:creationId xmlns:p14="http://schemas.microsoft.com/office/powerpoint/2010/main" val="7397410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a:xfrm>
            <a:off x="772161" y="294538"/>
            <a:ext cx="10495390"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Customer Touch Points</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idx="1"/>
          </p:nvPr>
        </p:nvSpPr>
        <p:spPr>
          <a:xfrm>
            <a:off x="205350" y="1891970"/>
            <a:ext cx="11351650" cy="4483430"/>
          </a:xfrm>
        </p:spPr>
        <p:txBody>
          <a:bodyPr anchor="ctr">
            <a:normAutofit/>
          </a:bodyPr>
          <a:lstStyle/>
          <a:p>
            <a:endParaRPr lang="en-GB" sz="2000" dirty="0"/>
          </a:p>
        </p:txBody>
      </p:sp>
      <p:pic>
        <p:nvPicPr>
          <p:cNvPr id="4098" name="Picture 2">
            <a:extLst>
              <a:ext uri="{FF2B5EF4-FFF2-40B4-BE49-F238E27FC236}">
                <a16:creationId xmlns:a16="http://schemas.microsoft.com/office/drawing/2014/main" id="{3BC8799B-EE64-919E-61BE-9BD15D280A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 y="1328207"/>
            <a:ext cx="12191998" cy="5529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42115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a:xfrm>
            <a:off x="772161" y="294538"/>
            <a:ext cx="10495390"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Customer Data Information</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idx="1"/>
          </p:nvPr>
        </p:nvSpPr>
        <p:spPr>
          <a:xfrm>
            <a:off x="459350" y="1891970"/>
            <a:ext cx="11351650" cy="4483430"/>
          </a:xfrm>
        </p:spPr>
        <p:txBody>
          <a:bodyPr anchor="ctr">
            <a:normAutofit/>
          </a:bodyPr>
          <a:lstStyle/>
          <a:p>
            <a:r>
              <a:rPr lang="en-GB" altLang="en-US" dirty="0"/>
              <a:t>Identify touch points</a:t>
            </a:r>
          </a:p>
          <a:p>
            <a:endParaRPr lang="en-GB" altLang="en-US" dirty="0"/>
          </a:p>
          <a:p>
            <a:r>
              <a:rPr lang="en-GB" altLang="en-US" dirty="0"/>
              <a:t>Set up data collection rules</a:t>
            </a:r>
          </a:p>
          <a:p>
            <a:endParaRPr lang="en-GB" altLang="en-US" dirty="0"/>
          </a:p>
          <a:p>
            <a:r>
              <a:rPr lang="en-GB" altLang="en-US" dirty="0"/>
              <a:t>Define input processes &amp; data collection rules</a:t>
            </a:r>
          </a:p>
          <a:p>
            <a:endParaRPr lang="en-GB" altLang="en-US" dirty="0"/>
          </a:p>
          <a:p>
            <a:r>
              <a:rPr lang="en-GB" altLang="en-US" dirty="0"/>
              <a:t>Duplication of collection, data enhancement, consolidation, data protection</a:t>
            </a:r>
          </a:p>
          <a:p>
            <a:endParaRPr lang="en-GB" sz="2000" dirty="0"/>
          </a:p>
        </p:txBody>
      </p:sp>
      <p:pic>
        <p:nvPicPr>
          <p:cNvPr id="4" name="Picture 4">
            <a:extLst>
              <a:ext uri="{FF2B5EF4-FFF2-40B4-BE49-F238E27FC236}">
                <a16:creationId xmlns:a16="http://schemas.microsoft.com/office/drawing/2014/main" id="{E4C372A4-0A75-0CBC-80DB-7FF7D397F7A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496300" y="1645282"/>
            <a:ext cx="2882900" cy="3399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80685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a:xfrm>
            <a:off x="772161" y="294538"/>
            <a:ext cx="10495390"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Customer Touch Points</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idx="1"/>
          </p:nvPr>
        </p:nvSpPr>
        <p:spPr>
          <a:xfrm>
            <a:off x="459350" y="1891970"/>
            <a:ext cx="11351650" cy="4483430"/>
          </a:xfrm>
        </p:spPr>
        <p:txBody>
          <a:bodyPr anchor="ctr">
            <a:normAutofit/>
          </a:bodyPr>
          <a:lstStyle/>
          <a:p>
            <a:pPr marL="0" indent="0">
              <a:buNone/>
            </a:pPr>
            <a:r>
              <a:rPr lang="en-GB" altLang="en-US" dirty="0">
                <a:effectLst>
                  <a:outerShdw blurRad="38100" dist="38100" dir="2700000" algn="tl">
                    <a:srgbClr val="000000">
                      <a:alpha val="43137"/>
                    </a:srgbClr>
                  </a:outerShdw>
                </a:effectLst>
              </a:rPr>
              <a:t>The organisation must ensure that:</a:t>
            </a:r>
          </a:p>
          <a:p>
            <a:pPr marL="0" indent="0">
              <a:buNone/>
            </a:pPr>
            <a:endParaRPr lang="en-GB" altLang="en-US" dirty="0"/>
          </a:p>
          <a:p>
            <a:r>
              <a:rPr lang="en-GB" altLang="en-US" dirty="0"/>
              <a:t>Customer touch points capture &amp; report in a timely manner:</a:t>
            </a:r>
          </a:p>
          <a:p>
            <a:endParaRPr lang="en-GB" altLang="en-US" sz="800" dirty="0"/>
          </a:p>
          <a:p>
            <a:r>
              <a:rPr lang="en-GB" altLang="en-US" dirty="0"/>
              <a:t>The database strategy must achieve relevant information and be secure</a:t>
            </a:r>
          </a:p>
          <a:p>
            <a:endParaRPr lang="en-GB" altLang="en-US" sz="800" dirty="0"/>
          </a:p>
          <a:p>
            <a:r>
              <a:rPr lang="en-GB" altLang="en-US" dirty="0"/>
              <a:t>They keep abreast of privacy regulation for all relevant markets</a:t>
            </a:r>
          </a:p>
          <a:p>
            <a:endParaRPr lang="en-GB" sz="2000" dirty="0"/>
          </a:p>
        </p:txBody>
      </p:sp>
    </p:spTree>
    <p:extLst>
      <p:ext uri="{BB962C8B-B14F-4D97-AF65-F5344CB8AC3E}">
        <p14:creationId xmlns:p14="http://schemas.microsoft.com/office/powerpoint/2010/main" val="742761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a:xfrm>
            <a:off x="772161" y="294538"/>
            <a:ext cx="10495390" cy="1033669"/>
          </a:xfrm>
        </p:spPr>
        <p:txBody>
          <a:bodyPr>
            <a:normAutofit fontScale="90000"/>
          </a:bodyPr>
          <a:lstStyle/>
          <a:p>
            <a:r>
              <a:rPr lang="en-GB" sz="4000" b="1" dirty="0">
                <a:solidFill>
                  <a:schemeClr val="bg1"/>
                </a:solidFill>
                <a:effectLst>
                  <a:outerShdw blurRad="38100" dist="38100" dir="2700000" algn="tl">
                    <a:srgbClr val="000000">
                      <a:alpha val="43137"/>
                    </a:srgbClr>
                  </a:outerShdw>
                </a:effectLst>
                <a:latin typeface="+mn-lt"/>
              </a:rPr>
              <a:t>Issues Impacting CRM Customer Communications</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idx="1"/>
          </p:nvPr>
        </p:nvSpPr>
        <p:spPr>
          <a:xfrm>
            <a:off x="243450" y="1777670"/>
            <a:ext cx="11351650" cy="4483430"/>
          </a:xfrm>
        </p:spPr>
        <p:txBody>
          <a:bodyPr anchor="ctr">
            <a:normAutofit/>
          </a:bodyPr>
          <a:lstStyle/>
          <a:p>
            <a:pPr>
              <a:defRPr/>
            </a:pPr>
            <a:r>
              <a:rPr lang="en-GB" altLang="en-US" sz="2400" dirty="0"/>
              <a:t>Customer privacy – GDPR </a:t>
            </a:r>
          </a:p>
          <a:p>
            <a:pPr>
              <a:defRPr/>
            </a:pPr>
            <a:endParaRPr lang="en-GB" altLang="en-US" sz="2400" dirty="0"/>
          </a:p>
          <a:p>
            <a:pPr>
              <a:defRPr/>
            </a:pPr>
            <a:r>
              <a:rPr lang="en-GB" altLang="en-US" sz="2400" dirty="0"/>
              <a:t>Laws in the finance &amp; health sector - how and where data can be used</a:t>
            </a:r>
          </a:p>
          <a:p>
            <a:pPr>
              <a:defRPr/>
            </a:pPr>
            <a:endParaRPr lang="en-GB" altLang="en-US" sz="2400" dirty="0"/>
          </a:p>
          <a:p>
            <a:pPr>
              <a:defRPr/>
            </a:pPr>
            <a:r>
              <a:rPr lang="en-GB" altLang="en-US" sz="2400" dirty="0"/>
              <a:t>Organisations struggle to keep up with growing legislation and industry best practice</a:t>
            </a:r>
          </a:p>
          <a:p>
            <a:pPr>
              <a:defRPr/>
            </a:pPr>
            <a:endParaRPr lang="en-GB" altLang="en-US" sz="2400" dirty="0"/>
          </a:p>
          <a:p>
            <a:pPr>
              <a:defRPr/>
            </a:pPr>
            <a:r>
              <a:rPr lang="en-GB" altLang="en-US" sz="2400" dirty="0"/>
              <a:t>Quality data is essential – keep it clean and up to date</a:t>
            </a:r>
          </a:p>
          <a:p>
            <a:pPr marL="0" indent="0">
              <a:buNone/>
              <a:defRPr/>
            </a:pPr>
            <a:endParaRPr lang="en-GB" altLang="en-US" sz="2400" dirty="0"/>
          </a:p>
          <a:p>
            <a:pPr marL="0" indent="0">
              <a:buNone/>
              <a:defRPr/>
            </a:pPr>
            <a:endParaRPr lang="en-GB" sz="2000" dirty="0"/>
          </a:p>
        </p:txBody>
      </p:sp>
    </p:spTree>
    <p:extLst>
      <p:ext uri="{BB962C8B-B14F-4D97-AF65-F5344CB8AC3E}">
        <p14:creationId xmlns:p14="http://schemas.microsoft.com/office/powerpoint/2010/main" val="1546117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p:txBody>
          <a:bodyPr>
            <a:normAutofit/>
          </a:bodyPr>
          <a:lstStyle/>
          <a:p>
            <a:r>
              <a:rPr lang="en-GB" sz="4800" b="1" u="sng" dirty="0">
                <a:solidFill>
                  <a:schemeClr val="tx2">
                    <a:lumMod val="50000"/>
                  </a:schemeClr>
                </a:solidFill>
                <a:effectLst>
                  <a:outerShdw blurRad="38100" dist="38100" dir="2700000" algn="tl">
                    <a:srgbClr val="000000">
                      <a:alpha val="43137"/>
                    </a:srgbClr>
                  </a:outerShdw>
                </a:effectLst>
                <a:latin typeface="+mn-lt"/>
              </a:rPr>
              <a:t>Touch Point Exercise</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sz="half" idx="1"/>
          </p:nvPr>
        </p:nvSpPr>
        <p:spPr>
          <a:xfrm>
            <a:off x="731520" y="1690688"/>
            <a:ext cx="5288280" cy="4486275"/>
          </a:xfrm>
        </p:spPr>
        <p:txBody>
          <a:bodyPr anchor="ctr">
            <a:normAutofit fontScale="92500" lnSpcReduction="10000"/>
          </a:bodyPr>
          <a:lstStyle/>
          <a:p>
            <a:pPr marL="0" indent="0">
              <a:lnSpc>
                <a:spcPct val="160000"/>
              </a:lnSpc>
              <a:buNone/>
              <a:defRPr/>
            </a:pPr>
            <a:r>
              <a:rPr lang="en-GB" altLang="en-US" sz="2400" dirty="0"/>
              <a:t>Working in small groups, choose one of the following organisations and discuss the CRM data needed to build sustainable customer relationships:</a:t>
            </a:r>
          </a:p>
          <a:p>
            <a:pPr marL="0" indent="0">
              <a:buNone/>
              <a:defRPr/>
            </a:pPr>
            <a:endParaRPr lang="en-GB" altLang="en-US" sz="2400" dirty="0"/>
          </a:p>
          <a:p>
            <a:pPr>
              <a:defRPr/>
            </a:pPr>
            <a:r>
              <a:rPr lang="en-GB" altLang="en-US" sz="2400" dirty="0"/>
              <a:t>Costa Coffee</a:t>
            </a:r>
          </a:p>
          <a:p>
            <a:pPr marL="0" indent="0">
              <a:buNone/>
              <a:defRPr/>
            </a:pPr>
            <a:endParaRPr lang="en-GB" altLang="en-US" sz="2400" dirty="0"/>
          </a:p>
          <a:p>
            <a:pPr>
              <a:defRPr/>
            </a:pPr>
            <a:r>
              <a:rPr lang="en-GB" altLang="en-US" sz="2400" dirty="0"/>
              <a:t>McDonalds</a:t>
            </a:r>
          </a:p>
          <a:p>
            <a:pPr>
              <a:defRPr/>
            </a:pPr>
            <a:endParaRPr lang="en-GB" altLang="en-US" sz="2400" dirty="0"/>
          </a:p>
          <a:p>
            <a:pPr>
              <a:defRPr/>
            </a:pPr>
            <a:r>
              <a:rPr lang="en-GB" altLang="en-US" sz="2400" dirty="0"/>
              <a:t>Amazon</a:t>
            </a:r>
          </a:p>
          <a:p>
            <a:pPr marL="0" indent="0">
              <a:buNone/>
              <a:defRPr/>
            </a:pPr>
            <a:endParaRPr lang="en-GB" altLang="en-US" sz="2400" dirty="0"/>
          </a:p>
          <a:p>
            <a:pPr marL="0" indent="0">
              <a:buNone/>
              <a:defRPr/>
            </a:pPr>
            <a:endParaRPr lang="en-GB" sz="2000" dirty="0"/>
          </a:p>
        </p:txBody>
      </p:sp>
      <p:sp>
        <p:nvSpPr>
          <p:cNvPr id="5" name="Content Placeholder 4">
            <a:extLst>
              <a:ext uri="{FF2B5EF4-FFF2-40B4-BE49-F238E27FC236}">
                <a16:creationId xmlns:a16="http://schemas.microsoft.com/office/drawing/2014/main" id="{4967B003-52BD-19EC-3EB3-B4E90CA6B3B0}"/>
              </a:ext>
            </a:extLst>
          </p:cNvPr>
          <p:cNvSpPr>
            <a:spLocks noGrp="1"/>
          </p:cNvSpPr>
          <p:nvPr>
            <p:ph sz="half" idx="2"/>
          </p:nvPr>
        </p:nvSpPr>
        <p:spPr/>
        <p:txBody>
          <a:bodyPr>
            <a:normAutofit fontScale="92500" lnSpcReduction="10000"/>
          </a:bodyPr>
          <a:lstStyle/>
          <a:p>
            <a:pPr>
              <a:defRPr/>
            </a:pPr>
            <a:r>
              <a:rPr lang="en-GB" altLang="en-US" sz="2800" dirty="0">
                <a:solidFill>
                  <a:srgbClr val="C00000"/>
                </a:solidFill>
              </a:rPr>
              <a:t>What data can you collect?</a:t>
            </a:r>
          </a:p>
          <a:p>
            <a:pPr>
              <a:defRPr/>
            </a:pPr>
            <a:endParaRPr lang="en-GB" altLang="en-US" sz="800" dirty="0"/>
          </a:p>
          <a:p>
            <a:pPr>
              <a:defRPr/>
            </a:pPr>
            <a:r>
              <a:rPr lang="en-GB" altLang="en-US" sz="2800" dirty="0">
                <a:solidFill>
                  <a:srgbClr val="00B050"/>
                </a:solidFill>
              </a:rPr>
              <a:t>How will you collect it?</a:t>
            </a:r>
          </a:p>
          <a:p>
            <a:pPr>
              <a:defRPr/>
            </a:pPr>
            <a:endParaRPr lang="en-GB" altLang="en-US" sz="800" dirty="0"/>
          </a:p>
          <a:p>
            <a:pPr>
              <a:defRPr/>
            </a:pPr>
            <a:r>
              <a:rPr lang="en-GB" altLang="en-US" sz="2800" dirty="0">
                <a:solidFill>
                  <a:srgbClr val="0070C0"/>
                </a:solidFill>
              </a:rPr>
              <a:t>Where will you collect if from?</a:t>
            </a:r>
          </a:p>
          <a:p>
            <a:pPr>
              <a:defRPr/>
            </a:pPr>
            <a:endParaRPr lang="en-GB" altLang="en-US" sz="800" dirty="0"/>
          </a:p>
          <a:p>
            <a:pPr>
              <a:defRPr/>
            </a:pPr>
            <a:r>
              <a:rPr lang="en-GB" altLang="en-US" sz="2800" dirty="0">
                <a:solidFill>
                  <a:srgbClr val="002060"/>
                </a:solidFill>
              </a:rPr>
              <a:t>Why are you collecting it?</a:t>
            </a:r>
          </a:p>
          <a:p>
            <a:pPr>
              <a:defRPr/>
            </a:pPr>
            <a:endParaRPr lang="en-GB" altLang="en-US" sz="800" dirty="0"/>
          </a:p>
          <a:p>
            <a:pPr>
              <a:defRPr/>
            </a:pPr>
            <a:r>
              <a:rPr lang="en-GB" altLang="en-US" sz="2800" dirty="0">
                <a:solidFill>
                  <a:srgbClr val="7030A0"/>
                </a:solidFill>
              </a:rPr>
              <a:t>When will you collect it?</a:t>
            </a:r>
          </a:p>
          <a:p>
            <a:pPr>
              <a:defRPr/>
            </a:pPr>
            <a:endParaRPr lang="en-GB" altLang="en-US" sz="800" dirty="0"/>
          </a:p>
          <a:p>
            <a:pPr>
              <a:defRPr/>
            </a:pPr>
            <a:r>
              <a:rPr lang="en-GB" altLang="en-US" sz="2800" dirty="0">
                <a:solidFill>
                  <a:schemeClr val="accent1">
                    <a:lumMod val="75000"/>
                  </a:schemeClr>
                </a:solidFill>
              </a:rPr>
              <a:t>What specifically will you use the data for?</a:t>
            </a:r>
          </a:p>
          <a:p>
            <a:endParaRPr lang="en-GB" dirty="0"/>
          </a:p>
        </p:txBody>
      </p:sp>
      <p:pic>
        <p:nvPicPr>
          <p:cNvPr id="4" name="Picture 6">
            <a:extLst>
              <a:ext uri="{FF2B5EF4-FFF2-40B4-BE49-F238E27FC236}">
                <a16:creationId xmlns:a16="http://schemas.microsoft.com/office/drawing/2014/main" id="{BE70BC9C-9BBB-B89F-717E-7D5FE65E6F2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75787" y="167481"/>
            <a:ext cx="2119313"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38085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2BF3-502A-7BDF-D858-40E19353BABE}"/>
              </a:ext>
            </a:extLst>
          </p:cNvPr>
          <p:cNvSpPr>
            <a:spLocks noGrp="1"/>
          </p:cNvSpPr>
          <p:nvPr>
            <p:ph type="title"/>
          </p:nvPr>
        </p:nvSpPr>
        <p:spPr>
          <a:xfrm>
            <a:off x="772161" y="294538"/>
            <a:ext cx="10495390"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Further Resources</a:t>
            </a:r>
          </a:p>
        </p:txBody>
      </p:sp>
      <p:sp>
        <p:nvSpPr>
          <p:cNvPr id="3" name="Content Placeholder 2">
            <a:extLst>
              <a:ext uri="{FF2B5EF4-FFF2-40B4-BE49-F238E27FC236}">
                <a16:creationId xmlns:a16="http://schemas.microsoft.com/office/drawing/2014/main" id="{8686C5C4-B844-4BAB-A0B2-F38279BCF7CF}"/>
              </a:ext>
            </a:extLst>
          </p:cNvPr>
          <p:cNvSpPr>
            <a:spLocks noGrp="1"/>
          </p:cNvSpPr>
          <p:nvPr>
            <p:ph idx="1"/>
          </p:nvPr>
        </p:nvSpPr>
        <p:spPr>
          <a:xfrm>
            <a:off x="243450" y="1777670"/>
            <a:ext cx="11351650" cy="4483430"/>
          </a:xfrm>
        </p:spPr>
        <p:txBody>
          <a:bodyPr anchor="ctr">
            <a:normAutofit/>
          </a:bodyPr>
          <a:lstStyle/>
          <a:p>
            <a:pPr marL="0" indent="0">
              <a:buNone/>
              <a:defRPr/>
            </a:pPr>
            <a:endParaRPr lang="en-GB" altLang="en-US" sz="2400" dirty="0"/>
          </a:p>
          <a:p>
            <a:pPr marL="0" indent="0">
              <a:buNone/>
              <a:defRPr/>
            </a:pPr>
            <a:endParaRPr lang="en-GB" sz="2000" dirty="0"/>
          </a:p>
        </p:txBody>
      </p:sp>
      <p:sp>
        <p:nvSpPr>
          <p:cNvPr id="5" name="TextBox 4">
            <a:extLst>
              <a:ext uri="{FF2B5EF4-FFF2-40B4-BE49-F238E27FC236}">
                <a16:creationId xmlns:a16="http://schemas.microsoft.com/office/drawing/2014/main" id="{8FD281D1-9454-7467-408B-A659BBD3069A}"/>
              </a:ext>
            </a:extLst>
          </p:cNvPr>
          <p:cNvSpPr txBox="1"/>
          <p:nvPr/>
        </p:nvSpPr>
        <p:spPr>
          <a:xfrm>
            <a:off x="772161" y="2164080"/>
            <a:ext cx="8605519" cy="923330"/>
          </a:xfrm>
          <a:prstGeom prst="rect">
            <a:avLst/>
          </a:prstGeom>
          <a:noFill/>
        </p:spPr>
        <p:txBody>
          <a:bodyPr wrap="square">
            <a:spAutoFit/>
          </a:bodyPr>
          <a:lstStyle/>
          <a:p>
            <a:r>
              <a:rPr lang="en-GB" dirty="0">
                <a:hlinkClick r:id="rId2"/>
              </a:rPr>
              <a:t>Customer Data: Strategies for Sales and Marketing Teams (2024) - Shopify UK</a:t>
            </a:r>
            <a:endParaRPr lang="en-GB" dirty="0"/>
          </a:p>
          <a:p>
            <a:endParaRPr lang="en-GB" dirty="0"/>
          </a:p>
          <a:p>
            <a:r>
              <a:rPr lang="en-GB" dirty="0">
                <a:hlinkClick r:id="rId3"/>
              </a:rPr>
              <a:t>Retail Analytics: 4 Types of Consumer Data That Matter Most | </a:t>
            </a:r>
            <a:r>
              <a:rPr lang="en-GB" dirty="0" err="1">
                <a:hlinkClick r:id="rId3"/>
              </a:rPr>
              <a:t>BizTech</a:t>
            </a:r>
            <a:r>
              <a:rPr lang="en-GB" dirty="0">
                <a:hlinkClick r:id="rId3"/>
              </a:rPr>
              <a:t> Magazine</a:t>
            </a:r>
            <a:endParaRPr lang="en-GB" dirty="0"/>
          </a:p>
        </p:txBody>
      </p:sp>
    </p:spTree>
    <p:extLst>
      <p:ext uri="{BB962C8B-B14F-4D97-AF65-F5344CB8AC3E}">
        <p14:creationId xmlns:p14="http://schemas.microsoft.com/office/powerpoint/2010/main" val="4164713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1227</Words>
  <Application>Microsoft Office PowerPoint</Application>
  <PresentationFormat>Widescreen</PresentationFormat>
  <Paragraphs>136</Paragraphs>
  <Slides>22</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BMSW5007 Building a Sustainable Marketing Relationship</vt:lpstr>
      <vt:lpstr>What is Customer Relationship Management?</vt:lpstr>
      <vt:lpstr>Customer Relationship Management (CRM)</vt:lpstr>
      <vt:lpstr>Customer Relationship Management Systems</vt:lpstr>
      <vt:lpstr>PowerPoint Presentation</vt:lpstr>
      <vt:lpstr>Key Components of CRM</vt:lpstr>
      <vt:lpstr>How CRM Systems Build Long Term Customer Relationships</vt:lpstr>
      <vt:lpstr>1. Personalised Customer Experience</vt:lpstr>
      <vt:lpstr>2. Improved Customer Service</vt:lpstr>
      <vt:lpstr>3. Enhanced Communication</vt:lpstr>
      <vt:lpstr>4. Customer Insights and Predictive Analytics</vt:lpstr>
      <vt:lpstr>5. Building Customer Loyalty </vt:lpstr>
      <vt:lpstr>6. Coordinated Personalised Communications Build Long-term Relationships  </vt:lpstr>
      <vt:lpstr>PowerPoint Presentation</vt:lpstr>
      <vt:lpstr>Exercise</vt:lpstr>
      <vt:lpstr>Customer Data Information</vt:lpstr>
      <vt:lpstr>Customer Touch Points</vt:lpstr>
      <vt:lpstr>Customer Data Information</vt:lpstr>
      <vt:lpstr>Customer Touch Points</vt:lpstr>
      <vt:lpstr>Issues Impacting CRM Customer Communications</vt:lpstr>
      <vt:lpstr>Touch Point Exercise</vt:lpstr>
      <vt:lpstr>Further 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BMSW5007 Building a Sustainable Marketing Relationship</dc:title>
  <dc:creator>Gwyneth Jones</dc:creator>
  <cp:lastModifiedBy>Gwyneth Jones</cp:lastModifiedBy>
  <cp:revision>27</cp:revision>
  <dcterms:created xsi:type="dcterms:W3CDTF">2024-10-06T19:32:27Z</dcterms:created>
  <dcterms:modified xsi:type="dcterms:W3CDTF">2024-10-14T08:51:17Z</dcterms:modified>
</cp:coreProperties>
</file>