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5" d="100"/>
          <a:sy n="65" d="100"/>
        </p:scale>
        <p:origin x="25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9/27/2019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9/27/2019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9/27/2019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9/27/2019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9/27/2019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9/27/2019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9/27/2019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9/27/2019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9/27/2019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g"/><Relationship Id="rId5" Type="http://schemas.openxmlformats.org/officeDocument/2006/relationships/image" Target="../media/image4.jp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4589839" y="287487"/>
            <a:ext cx="4338360" cy="4876566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400" dirty="0">
              <a:solidFill>
                <a:schemeClr val="bg2">
                  <a:lumMod val="75000"/>
                </a:schemeClr>
              </a:solidFill>
            </a:endParaRPr>
          </a:p>
          <a:p>
            <a:pPr algn="ctr"/>
            <a:endParaRPr lang="en-GB" sz="1400" dirty="0">
              <a:solidFill>
                <a:schemeClr val="bg2">
                  <a:lumMod val="75000"/>
                </a:schemeClr>
              </a:solidFill>
            </a:endParaRPr>
          </a:p>
          <a:p>
            <a:pPr algn="ctr"/>
            <a:endParaRPr lang="en-GB" sz="1400" dirty="0">
              <a:solidFill>
                <a:schemeClr val="bg2">
                  <a:lumMod val="75000"/>
                </a:schemeClr>
              </a:solidFill>
            </a:endParaRPr>
          </a:p>
          <a:p>
            <a:pPr algn="ctr"/>
            <a:r>
              <a:rPr lang="en-GB" sz="1400" b="1" dirty="0">
                <a:solidFill>
                  <a:schemeClr val="bg2">
                    <a:lumMod val="75000"/>
                  </a:schemeClr>
                </a:solidFill>
              </a:rPr>
              <a:t>My name is Lauren Lewis and I am 25 years old. I am a proud mother of two incredible boys. I love to spend quality time with my sons, we love to go to the park on the weekends and walk around the lake to feed the ducks. I have always enjoyed playing football and taking part in exercise classes in order to keep fit. My Passions are singing, dancing, reading and performing. I have achieved grade 4 in singing, and I used to dance for </a:t>
            </a:r>
            <a:r>
              <a:rPr lang="en-GB" sz="1400" b="1" dirty="0" err="1">
                <a:solidFill>
                  <a:schemeClr val="bg2">
                    <a:lumMod val="75000"/>
                  </a:schemeClr>
                </a:solidFill>
              </a:rPr>
              <a:t>Raie</a:t>
            </a:r>
            <a:r>
              <a:rPr lang="en-GB" sz="1400" b="1" dirty="0">
                <a:solidFill>
                  <a:schemeClr val="bg2">
                    <a:lumMod val="75000"/>
                  </a:schemeClr>
                </a:solidFill>
              </a:rPr>
              <a:t> </a:t>
            </a:r>
            <a:r>
              <a:rPr lang="en-GB" sz="1400" b="1" dirty="0" err="1">
                <a:solidFill>
                  <a:schemeClr val="bg2">
                    <a:lumMod val="75000"/>
                  </a:schemeClr>
                </a:solidFill>
              </a:rPr>
              <a:t>Copp</a:t>
            </a:r>
            <a:r>
              <a:rPr lang="en-GB" sz="1400" b="1" dirty="0">
                <a:solidFill>
                  <a:schemeClr val="bg2">
                    <a:lumMod val="75000"/>
                  </a:schemeClr>
                </a:solidFill>
              </a:rPr>
              <a:t> Academy. I loved performing with the school choir in the Eisteddfod and acting in school plays. I am eager to implement some techniques and experiences in this field to my own teaching practices!</a:t>
            </a:r>
          </a:p>
        </p:txBody>
      </p:sp>
      <p:pic>
        <p:nvPicPr>
          <p:cNvPr id="10" name="Picture 9" descr="A person riding a bike down a dirt road&#10;&#10;Description automatically generated">
            <a:extLst>
              <a:ext uri="{FF2B5EF4-FFF2-40B4-BE49-F238E27FC236}">
                <a16:creationId xmlns:a16="http://schemas.microsoft.com/office/drawing/2014/main" id="{AAD248D6-DF44-418A-998B-88A06396CB8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741" t="28902" r="7639" b="30123"/>
          <a:stretch/>
        </p:blipFill>
        <p:spPr>
          <a:xfrm>
            <a:off x="7642195" y="-10228"/>
            <a:ext cx="1682109" cy="142218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5079629" y="994588"/>
            <a:ext cx="34887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400" b="1" u="sng" dirty="0"/>
          </a:p>
          <a:p>
            <a:r>
              <a:rPr lang="en-GB" sz="1400" b="1" u="sng" dirty="0"/>
              <a:t>About Me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04313" y="162924"/>
            <a:ext cx="3021681" cy="3739716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08998" y="22606"/>
            <a:ext cx="3946583" cy="4616648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Profiad</a:t>
            </a:r>
            <a:r>
              <a:rPr lang="en-GB" sz="1200" b="1" u="sng" dirty="0"/>
              <a:t> </a:t>
            </a:r>
            <a:r>
              <a:rPr lang="en-GB" sz="1200" b="1" u="sng" dirty="0" err="1"/>
              <a:t>addysgu</a:t>
            </a:r>
            <a:r>
              <a:rPr lang="en-GB" sz="1200" b="1" u="sng" dirty="0"/>
              <a:t> </a:t>
            </a:r>
            <a:r>
              <a:rPr lang="en-GB" sz="1200" b="1" u="sng" dirty="0" err="1"/>
              <a:t>blaenorol</a:t>
            </a:r>
            <a:endParaRPr lang="en-GB" sz="1200" b="1" u="sng" dirty="0"/>
          </a:p>
          <a:p>
            <a:r>
              <a:rPr lang="en-GB" sz="1200" b="1" u="sng" dirty="0"/>
              <a:t>Previous teaching experiences </a:t>
            </a:r>
          </a:p>
          <a:p>
            <a:endParaRPr lang="en-GB" sz="1200" dirty="0"/>
          </a:p>
          <a:p>
            <a:r>
              <a:rPr lang="en-GB" sz="1200" dirty="0"/>
              <a:t>I worked as a TA in a Welsh primary school before attending university.  After my degree, I worked for the agency New Directions and had experiences working as a TA in various schools around Swansea and Carmarthen. With the agency I attended courses in first aid, BSL and digital competency. </a:t>
            </a:r>
          </a:p>
          <a:p>
            <a:endParaRPr lang="en-GB" sz="1200" dirty="0"/>
          </a:p>
          <a:p>
            <a:r>
              <a:rPr lang="en-GB" sz="1200" dirty="0"/>
              <a:t>Although I was not teaching the whole class, I had many opportunities to work with groups of children, improving their literacy skills through, reading activities, where I would read a story and sit with a group to draw/write a story board relating to that story. I would sing songs involving numbers (pump </a:t>
            </a:r>
            <a:r>
              <a:rPr lang="en-GB" sz="1200" dirty="0" err="1"/>
              <a:t>crocodeil</a:t>
            </a:r>
            <a:r>
              <a:rPr lang="en-GB" sz="1200" dirty="0"/>
              <a:t>) and assist with letter formation using ‘</a:t>
            </a:r>
            <a:r>
              <a:rPr lang="en-GB" sz="1200" dirty="0" err="1"/>
              <a:t>tric</a:t>
            </a:r>
            <a:r>
              <a:rPr lang="en-GB" sz="1200" dirty="0"/>
              <a:t> a </a:t>
            </a:r>
            <a:r>
              <a:rPr lang="en-GB" sz="1200" dirty="0" err="1"/>
              <a:t>chlic</a:t>
            </a:r>
            <a:r>
              <a:rPr lang="en-GB" sz="1200" dirty="0"/>
              <a:t>’. I supported children with their numeracy, physical and investigation skills through outdoor play/ active experiences, for example, finding natural materials to count, sort, order by size, playing games with giant </a:t>
            </a:r>
            <a:r>
              <a:rPr lang="en-GB" sz="1200" dirty="0" err="1"/>
              <a:t>numicon</a:t>
            </a:r>
            <a:r>
              <a:rPr lang="en-GB" sz="1200" dirty="0"/>
              <a:t>, building bug houses and searching for treasure. </a:t>
            </a:r>
          </a:p>
          <a:p>
            <a:endParaRPr lang="en-GB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7698" y="4646050"/>
            <a:ext cx="5607495" cy="2153222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3693526" y="4737160"/>
            <a:ext cx="5354277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Rhesymau</a:t>
            </a:r>
            <a:r>
              <a:rPr lang="en-GB" sz="1400" b="1" u="sng" dirty="0"/>
              <a:t> </a:t>
            </a:r>
            <a:r>
              <a:rPr lang="en-GB" sz="1400" b="1" u="sng" dirty="0" err="1"/>
              <a:t>dros</a:t>
            </a:r>
            <a:r>
              <a:rPr lang="en-GB" sz="1400" b="1" u="sng" dirty="0"/>
              <a:t> </a:t>
            </a:r>
            <a:r>
              <a:rPr lang="en-GB" sz="1400" b="1" u="sng" dirty="0" err="1"/>
              <a:t>ddewis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fel</a:t>
            </a:r>
            <a:r>
              <a:rPr lang="en-GB" sz="1400" b="1" u="sng" dirty="0"/>
              <a:t> </a:t>
            </a:r>
            <a:r>
              <a:rPr lang="en-GB" sz="1400" b="1" u="sng" dirty="0" err="1"/>
              <a:t>proffesiwn</a:t>
            </a:r>
            <a:endParaRPr lang="en-GB" sz="1400" b="1" u="sng" dirty="0"/>
          </a:p>
          <a:p>
            <a:r>
              <a:rPr lang="en-GB" sz="1400" b="1" u="sng" dirty="0"/>
              <a:t>Reasons for entering the teaching profession </a:t>
            </a:r>
          </a:p>
          <a:p>
            <a:endParaRPr lang="en-GB" sz="1100" dirty="0"/>
          </a:p>
          <a:p>
            <a:pPr marL="228600" indent="-228600">
              <a:buAutoNum type="arabicParenR"/>
            </a:pPr>
            <a:endParaRPr lang="en-GB" sz="1100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9448965" y="275053"/>
            <a:ext cx="2597191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/>
              <a:t>Y math o </a:t>
            </a:r>
            <a:r>
              <a:rPr lang="en-GB" sz="1200" b="1" u="sng" dirty="0" err="1"/>
              <a:t>athro</a:t>
            </a:r>
            <a:r>
              <a:rPr lang="en-GB" sz="1200" b="1" u="sng" dirty="0"/>
              <a:t> </a:t>
            </a:r>
            <a:r>
              <a:rPr lang="en-GB" sz="1200" b="1" u="sng" dirty="0" err="1"/>
              <a:t>hoffaf</a:t>
            </a:r>
            <a:r>
              <a:rPr lang="en-GB" sz="1200" b="1" u="sng" dirty="0"/>
              <a:t> bod</a:t>
            </a:r>
          </a:p>
          <a:p>
            <a:r>
              <a:rPr lang="en-GB" sz="1200" b="1" u="sng" dirty="0"/>
              <a:t>The kind of teacher I aspire to be</a:t>
            </a:r>
          </a:p>
          <a:p>
            <a:endParaRPr lang="en-GB" sz="1200" b="1" u="sng" dirty="0"/>
          </a:p>
          <a:p>
            <a:r>
              <a:rPr lang="en-GB" sz="1200" dirty="0"/>
              <a:t>I aspire to be a teacher that has all pupil's interests at heart when thinking of learning opportunities in the classroom. A teacher that will be patient, kind, fair and will listen to pupils. </a:t>
            </a:r>
          </a:p>
          <a:p>
            <a:r>
              <a:rPr lang="en-GB" sz="1200" dirty="0"/>
              <a:t>A teacher that will be committed to ensuring that all pupils have equal opportunities to achieve their full educational potential. And will make lessons fun , engaging and inclusive for all.</a:t>
            </a:r>
          </a:p>
          <a:p>
            <a:endParaRPr lang="en-GB" sz="1200" dirty="0"/>
          </a:p>
          <a:p>
            <a:pPr marL="228600" indent="-228600">
              <a:buAutoNum type="arabicParenR"/>
            </a:pPr>
            <a:endParaRPr lang="en-GB" sz="1200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52488" y="3988168"/>
            <a:ext cx="2873506" cy="2800767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372092" y="4316826"/>
            <a:ext cx="2875841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Meysydd</a:t>
            </a:r>
            <a:r>
              <a:rPr lang="en-GB" sz="1200" b="1" u="sng" dirty="0"/>
              <a:t> / </a:t>
            </a:r>
            <a:r>
              <a:rPr lang="en-GB" sz="1200" b="1" u="sng" dirty="0" err="1"/>
              <a:t>pynciau</a:t>
            </a:r>
            <a:r>
              <a:rPr lang="en-GB" sz="1200" b="1" u="sng" dirty="0"/>
              <a:t> </a:t>
            </a:r>
            <a:r>
              <a:rPr lang="en-GB" sz="1200" b="1" u="sng" dirty="0" err="1"/>
              <a:t>medraf</a:t>
            </a:r>
            <a:r>
              <a:rPr lang="en-GB" sz="1200" b="1" u="sng" dirty="0"/>
              <a:t> </a:t>
            </a:r>
            <a:r>
              <a:rPr lang="en-GB" sz="1200" b="1" u="sng" dirty="0" err="1"/>
              <a:t>eu</a:t>
            </a:r>
            <a:r>
              <a:rPr lang="en-GB" sz="1200" b="1" u="sng" dirty="0"/>
              <a:t> </a:t>
            </a:r>
            <a:r>
              <a:rPr lang="en-GB" sz="1200" b="1" u="sng" dirty="0" err="1"/>
              <a:t>haddysgu</a:t>
            </a:r>
            <a:endParaRPr lang="en-GB" sz="1200" b="1" u="sng" dirty="0"/>
          </a:p>
          <a:p>
            <a:r>
              <a:rPr lang="en-GB" sz="1200" b="1" u="sng" dirty="0"/>
              <a:t>Areas / subjects I could teach</a:t>
            </a:r>
          </a:p>
          <a:p>
            <a:endParaRPr lang="en-GB" sz="1200" b="1" u="sng" dirty="0"/>
          </a:p>
          <a:p>
            <a:r>
              <a:rPr lang="en-GB" sz="1200" dirty="0">
                <a:latin typeface="Century Gothic" panose="020B0502020202020204" pitchFamily="34" charset="0"/>
              </a:rPr>
              <a:t>I believe I could teach Welsh, drama, dance, art music, English, history, geography, mathematics and physical education at  primary level.</a:t>
            </a:r>
          </a:p>
          <a:p>
            <a:r>
              <a:rPr lang="en-GB" sz="1200" dirty="0">
                <a:latin typeface="Century Gothic" panose="020B0502020202020204" pitchFamily="34" charset="0"/>
              </a:rPr>
              <a:t>I am always ready to learn new skills; I would like to improve my subject knowledge in IT and the sciences. </a:t>
            </a:r>
          </a:p>
          <a:p>
            <a:endParaRPr lang="en-GB" sz="1200" b="1" dirty="0"/>
          </a:p>
          <a:p>
            <a:endParaRPr lang="en-GB" sz="1200" b="1" dirty="0"/>
          </a:p>
          <a:p>
            <a:endParaRPr lang="en-GB" sz="1200" b="1" u="sng" dirty="0"/>
          </a:p>
          <a:p>
            <a:endParaRPr lang="en-GB" sz="1200" b="1" u="sng" dirty="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941" y="4663587"/>
            <a:ext cx="3505504" cy="2128828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52198" y="4316826"/>
            <a:ext cx="3488787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200" b="1" u="sng" dirty="0"/>
          </a:p>
          <a:p>
            <a:r>
              <a:rPr lang="en-GB" sz="1200" b="1" u="sng" dirty="0" err="1"/>
              <a:t>Cefndir</a:t>
            </a:r>
            <a:r>
              <a:rPr lang="en-GB" sz="1200" b="1" u="sng" dirty="0"/>
              <a:t> </a:t>
            </a:r>
            <a:r>
              <a:rPr lang="en-GB" sz="1200" b="1" u="sng" dirty="0" err="1"/>
              <a:t>academaidd</a:t>
            </a:r>
            <a:endParaRPr lang="en-GB" sz="1200" b="1" u="sng" dirty="0"/>
          </a:p>
          <a:p>
            <a:endParaRPr lang="en-GB" sz="1200" b="1" u="sng" dirty="0"/>
          </a:p>
          <a:p>
            <a:r>
              <a:rPr lang="en-GB" sz="1200" b="1" u="sng" dirty="0"/>
              <a:t>Academic history</a:t>
            </a:r>
          </a:p>
          <a:p>
            <a:endParaRPr lang="en-GB" sz="1400" dirty="0"/>
          </a:p>
          <a:p>
            <a:r>
              <a:rPr lang="en-GB" sz="1200" dirty="0"/>
              <a:t>I have 13 (A-C grade) GCSEs. I thoroughly enjoyed performing in school, drama and music were my favourite subjects. I have A levels in  Welsh, drama and psychology along with a pass grade in the Welsh Baccalaureate.   I have a degree (2:1 upper) in Education Studies.</a:t>
            </a:r>
          </a:p>
          <a:p>
            <a:r>
              <a:rPr lang="en-GB" sz="1200" dirty="0"/>
              <a:t> </a:t>
            </a:r>
          </a:p>
          <a:p>
            <a:endParaRPr lang="en-GB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869F6B3-FF03-48A6-B3DE-A3FBDBE549DD}"/>
              </a:ext>
            </a:extLst>
          </p:cNvPr>
          <p:cNvSpPr/>
          <p:nvPr/>
        </p:nvSpPr>
        <p:spPr>
          <a:xfrm>
            <a:off x="3659498" y="5405135"/>
            <a:ext cx="554513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>
                <a:latin typeface="Century Gothic" panose="020B0502020202020204" pitchFamily="34" charset="0"/>
              </a:rPr>
              <a:t>My passion for teaching began when I was 18 years old. I worked as a teaching assistant in a Welsh primary school with year 3 and 4 pupils. This wonderful experience made me appreciate the value of quality learning. After seeing first-hand how a school with caring, passionate and supportive teachers can have such a positive impact on children’s lives, I was inspired to teach. </a:t>
            </a:r>
            <a:endParaRPr lang="en-GB" sz="1200" b="0" i="0" u="none" strike="noStrike" dirty="0">
              <a:effectLst/>
              <a:latin typeface="Century Gothic" panose="020B0502020202020204" pitchFamily="34" charset="0"/>
            </a:endParaRPr>
          </a:p>
        </p:txBody>
      </p:sp>
      <p:pic>
        <p:nvPicPr>
          <p:cNvPr id="8" name="Picture 7" descr="A group of people standing on a stage&#10;&#10;Description automatically generated">
            <a:extLst>
              <a:ext uri="{FF2B5EF4-FFF2-40B4-BE49-F238E27FC236}">
                <a16:creationId xmlns:a16="http://schemas.microsoft.com/office/drawing/2014/main" id="{62DA5231-A88E-44FE-A1C2-8B796ADE1A4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7241" y="58728"/>
            <a:ext cx="2031920" cy="128427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Picture 11" descr="A person standing in front of a building&#10;&#10;Description automatically generated">
            <a:extLst>
              <a:ext uri="{FF2B5EF4-FFF2-40B4-BE49-F238E27FC236}">
                <a16:creationId xmlns:a16="http://schemas.microsoft.com/office/drawing/2014/main" id="{044EE64F-7E99-4050-8B86-97378610EE66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413" t="30777" r="31965" b="39700"/>
          <a:stretch/>
        </p:blipFill>
        <p:spPr>
          <a:xfrm>
            <a:off x="4007901" y="-24296"/>
            <a:ext cx="1329917" cy="127299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5528D086-AC10-40AA-BAFD-CDE46F3D040C}"/>
              </a:ext>
            </a:extLst>
          </p:cNvPr>
          <p:cNvCxnSpPr>
            <a:cxnSpLocks/>
          </p:cNvCxnSpPr>
          <p:nvPr/>
        </p:nvCxnSpPr>
        <p:spPr>
          <a:xfrm flipV="1">
            <a:off x="6387571" y="803770"/>
            <a:ext cx="531259" cy="353712"/>
          </a:xfrm>
          <a:prstGeom prst="straightConnector1">
            <a:avLst/>
          </a:prstGeom>
          <a:ln w="76200">
            <a:solidFill>
              <a:srgbClr val="FF0000">
                <a:alpha val="60000"/>
              </a:srgb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F3307D36-48A4-4845-8EEC-C370566516DE}"/>
              </a:ext>
            </a:extLst>
          </p:cNvPr>
          <p:cNvSpPr/>
          <p:nvPr/>
        </p:nvSpPr>
        <p:spPr>
          <a:xfrm>
            <a:off x="5137040" y="188593"/>
            <a:ext cx="2712762" cy="33855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16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School Choir</a:t>
            </a:r>
          </a:p>
        </p:txBody>
      </p:sp>
      <p:pic>
        <p:nvPicPr>
          <p:cNvPr id="1026" name="Picture 2" descr="Image result for drama masks">
            <a:extLst>
              <a:ext uri="{FF2B5EF4-FFF2-40B4-BE49-F238E27FC236}">
                <a16:creationId xmlns:a16="http://schemas.microsoft.com/office/drawing/2014/main" id="{2DBD6E60-E754-40A5-BC4E-C70CC28D32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63087" y="3647819"/>
            <a:ext cx="1104900" cy="93345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554</TotalTime>
  <Words>610</Words>
  <Application>Microsoft Office PowerPoint</Application>
  <PresentationFormat>Widescreen</PresentationFormat>
  <Paragraphs>35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Lauren LEWIS</cp:lastModifiedBy>
  <cp:revision>12</cp:revision>
  <dcterms:created xsi:type="dcterms:W3CDTF">2019-09-05T20:58:34Z</dcterms:created>
  <dcterms:modified xsi:type="dcterms:W3CDTF">2019-09-27T19:40:13Z</dcterms:modified>
</cp:coreProperties>
</file>