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0466" autoAdjust="0"/>
  </p:normalViewPr>
  <p:slideViewPr>
    <p:cSldViewPr showGuides="1">
      <p:cViewPr varScale="1">
        <p:scale>
          <a:sx n="73" d="100"/>
          <a:sy n="73" d="100"/>
        </p:scale>
        <p:origin x="-1296"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3FDB03-3C58-4EA9-AF08-DBFDB4BACD3C}" type="datetimeFigureOut">
              <a:rPr lang="en-US" smtClean="0"/>
              <a:t>10/30/23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2D0AEB-4106-4C23-AC1E-8D293A84560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This approach promotes personal and professional development by giving a thorough understanding of one's abilities and shortcomings. It is emphasized how crucial constructive criticism is for companies and employees alike, emphasizing how it may improve self-worth, match competencies with company objectives, and foster open discussion. The talk also addresses the main concerns that can come up when putting this idea into practise, including balancing excessive feedback and subjective.</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This feedback process encourages a comprehensive grasp of a worker's aptitudes, abilities to communicate, traits of leadership, and other qualifications. The variety of viewpoints supports growth both personally and professionally by pointing out areas that need correction. The use of 360-degree feedback for worker evaluations, coaching for leadership, as well as being aware of one increases a person's ability to adapt, gain knowledge, and perform well in the position across an organization.</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This feedback encourages self-awareness, makes it easier to acquire certain skills, and supports professional and personal growth. Additionally, it promotes a sense of responsibility and participation in one's personal growth as a professional, which boosts drive and fulfilment in work. Employees are empowered by the 360-degree criticism to take ownership of their development, adjust to shifting dynamics at work, and flourish in their professions.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Additionally, by including others, subordinates, and bosses in the review process, it fosters open dialogue and teamwork. In the end, feedback from all angles encourages career advancement, fulfilment in work, and an atmosphere of personal improvement, making it an essential tool for staff members who want to excel, change, and </a:t>
            </a:r>
            <a:r>
              <a:rPr lang="en-IN" sz="1200" kern="1200" dirty="0" err="1">
                <a:solidFill>
                  <a:schemeClr val="tx1"/>
                </a:solidFill>
                <a:latin typeface="+mn-lt"/>
                <a:ea typeface="+mn-ea"/>
                <a:cs typeface="+mn-cs"/>
              </a:rPr>
              <a:t>and</a:t>
            </a:r>
            <a:r>
              <a:rPr lang="en-IN" sz="1200" kern="1200" dirty="0">
                <a:solidFill>
                  <a:schemeClr val="tx1"/>
                </a:solidFill>
                <a:latin typeface="+mn-lt"/>
                <a:ea typeface="+mn-ea"/>
                <a:cs typeface="+mn-cs"/>
              </a:rPr>
              <a:t> flourish in their positions within the company.</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Through this feedback method, staff members and supervisors are encouraged to collaborate and speak openly, which improves friendships and cooperation. By assisting individuals in matching their abilities with organisational goals, it also aids career growth. Additionally, it improves satisfaction with work by giving individuals a sense of responsibility over their own personal development and advancement. Implementing a 360-degree strategy benefits employees' overall growth, job satisfaction, including effectiveness.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Second, it promotes an atmosphere of open discourse and helpful criticism, creating a productive workplace. This raises satisfaction with work and retention, which eventually lowers the cost of hiring and training new employees. In addition, it harmonizes personal aspirations with organizational goals, enhancing overall performance. Implementing a 360-degree strategy can help organizations increase productivity of employees, retain a happy and engaged staff, and make strategic decisions.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Maintaining precision and equity in the feedback can be achieved by routinely evaluating the method, keeping an eye out for any biases, and dealing with these problems.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Establishing a climate of trust, maintaining anonymity, and emphasising the constructive versus the punitive character of criticism are crucial in addressing this. This problem can be reduced with appropriate instruction for both individuals providing and receiving comments.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In order to tackle this, precise, </a:t>
            </a:r>
            <a:r>
              <a:rPr lang="en-IN" sz="1200" kern="1200" dirty="0" err="1">
                <a:solidFill>
                  <a:schemeClr val="tx1"/>
                </a:solidFill>
                <a:latin typeface="+mn-lt"/>
                <a:ea typeface="+mn-ea"/>
                <a:cs typeface="+mn-cs"/>
              </a:rPr>
              <a:t>behavior</a:t>
            </a:r>
            <a:r>
              <a:rPr lang="en-IN" sz="1200" kern="1200" dirty="0">
                <a:solidFill>
                  <a:schemeClr val="tx1"/>
                </a:solidFill>
                <a:latin typeface="+mn-lt"/>
                <a:ea typeface="+mn-ea"/>
                <a:cs typeface="+mn-cs"/>
              </a:rPr>
              <a:t>-based input and practical recommendations should be the main focus of the process of feedback, with clear parameters set forth. The usefulness of the feedback can also be increased by giving staff the tools and assistance they need to understand it and take action on it.</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r>
              <a:rPr lang="en-IN" sz="1200" kern="1200" dirty="0">
                <a:solidFill>
                  <a:schemeClr val="tx1"/>
                </a:solidFill>
                <a:latin typeface="+mn-lt"/>
                <a:ea typeface="+mn-ea"/>
                <a:cs typeface="+mn-cs"/>
              </a:rPr>
              <a:t>It gives workers the confidence to take charge of their growth, adjust to shifting work environments, and succeed in their positions. Organizations acquire knowledge about worker productivity, enabling businesses to make wise choices about organizational leadership, learning, and advancement in employment. Incorporating 360-degree feedback can improve decision-making, job happiness, and performance at work. However, resolving important challenges including subjective nature, information reliability, and information deluge is essential to its effectiveness.</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02D0AEB-4106-4C23-AC1E-8D293A84560E}" type="slidenum">
              <a:rPr lang="en-US" smtClean="0"/>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3"/>
          <p:cNvPicPr>
            <a:picLocks noChangeAspect="1"/>
          </p:cNvPicPr>
          <p:nvPr/>
        </p:nvPicPr>
        <p:blipFill>
          <a:blip r:embed="rId2"/>
          <a:stretch>
            <a:fillRect/>
          </a:stretch>
        </p:blipFill>
        <p:spPr>
          <a:xfrm>
            <a:off x="0" y="19050"/>
            <a:ext cx="9155113" cy="6867525"/>
          </a:xfrm>
          <a:prstGeom prst="rect">
            <a:avLst/>
          </a:prstGeom>
          <a:noFill/>
          <a:ln w="9525">
            <a:noFill/>
          </a:ln>
        </p:spPr>
      </p:pic>
      <p:sp>
        <p:nvSpPr>
          <p:cNvPr id="2051" name="Rectangle 3"/>
          <p:cNvSpPr>
            <a:spLocks noGrp="1" noChangeArrowheads="1"/>
          </p:cNvSpPr>
          <p:nvPr>
            <p:ph type="ctrTitle"/>
          </p:nvPr>
        </p:nvSpPr>
        <p:spPr>
          <a:xfrm>
            <a:off x="1547813" y="1701800"/>
            <a:ext cx="6908800" cy="1082675"/>
          </a:xfrm>
        </p:spPr>
        <p:txBody>
          <a:bodyPr/>
          <a:lstStyle>
            <a:lvl1pPr>
              <a:defRPr/>
            </a:lvl1pPr>
          </a:lstStyle>
          <a:p>
            <a:pPr lvl="0"/>
            <a:r>
              <a:rPr lang="en-US" altLang="zh-CN" noProof="0"/>
              <a:t>Click to edit Master title style</a:t>
            </a:r>
          </a:p>
        </p:txBody>
      </p:sp>
      <p:sp>
        <p:nvSpPr>
          <p:cNvPr id="2052" name="Rectangle 4"/>
          <p:cNvSpPr>
            <a:spLocks noGrp="1" noChangeArrowheads="1"/>
          </p:cNvSpPr>
          <p:nvPr>
            <p:ph type="subTitle" idx="1"/>
          </p:nvPr>
        </p:nvSpPr>
        <p:spPr>
          <a:xfrm>
            <a:off x="1547813" y="2927350"/>
            <a:ext cx="6913562" cy="1752600"/>
          </a:xfrm>
        </p:spPr>
        <p:txBody>
          <a:bodyPr/>
          <a:lstStyle>
            <a:lvl1pPr marL="0" indent="0" algn="r">
              <a:buFontTx/>
              <a:buNone/>
              <a:defRPr>
                <a:solidFill>
                  <a:schemeClr val="bg1"/>
                </a:solidFill>
              </a:defRPr>
            </a:lvl1pPr>
          </a:lstStyle>
          <a:p>
            <a:pPr lvl="0"/>
            <a:r>
              <a:rPr lang="en-US" altLang="zh-CN" noProof="0"/>
              <a:t>Click to edit Master subtitle style</a:t>
            </a:r>
          </a:p>
        </p:txBody>
      </p:sp>
      <p:sp>
        <p:nvSpPr>
          <p:cNvPr id="9" name="Rectangle 5"/>
          <p:cNvSpPr>
            <a:spLocks noGrp="1" noChangeArrowheads="1"/>
          </p:cNvSpPr>
          <p:nvPr>
            <p:ph type="dt" sz="half"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7C46A2E-032B-4295-AA6E-780DE177C8B9}" type="datetimeFigureOut">
              <a:rPr lang="en-US" smtClean="0"/>
              <a:t>10/30/23</a:t>
            </a:fld>
            <a:endParaRPr lang="en-US"/>
          </a:p>
        </p:txBody>
      </p:sp>
      <p:sp>
        <p:nvSpPr>
          <p:cNvPr id="10" name="Rectangle 6"/>
          <p:cNvSpPr>
            <a:spLocks noGrp="1"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D4CE213D-E15E-4D8D-A059-49AB8DA9D392}" type="slidenum">
              <a:rPr lang="en-US" smtClean="0"/>
              <a:t>‹#›</a:t>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46A2E-032B-4295-AA6E-780DE177C8B9}" type="datetimeFigureOut">
              <a:rPr lang="en-US" smtClean="0"/>
              <a:t>10/30/23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p:cNvSpPr>
            <a:spLocks noGrp="1"/>
          </p:cNvSpPr>
          <p:nvPr>
            <p:ph type="dt" sz="half" idx="10"/>
          </p:nvPr>
        </p:nvSpPr>
        <p:spPr/>
        <p:txBody>
          <a:bodyPr/>
          <a:lstStyle/>
          <a:p>
            <a:fld id="{97C46A2E-032B-4295-AA6E-780DE177C8B9}" type="datetimeFigureOut">
              <a:rPr lang="en-US" smtClean="0"/>
              <a:t>10/30/23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74750"/>
            <a:ext cx="4038600" cy="495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74750"/>
            <a:ext cx="4038600" cy="495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C46A2E-032B-4295-AA6E-780DE177C8B9}" type="datetimeFigureOut">
              <a:rPr lang="en-US" smtClean="0"/>
              <a:t>10/30/23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C46A2E-032B-4295-AA6E-780DE177C8B9}" type="datetimeFigureOut">
              <a:rPr lang="en-US" smtClean="0"/>
              <a:t>10/30/23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C46A2E-032B-4295-AA6E-780DE177C8B9}" type="datetimeFigureOut">
              <a:rPr lang="en-US" smtClean="0"/>
              <a:t>10/30/23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C46A2E-032B-4295-AA6E-780DE177C8B9}" type="datetimeFigureOut">
              <a:rPr lang="en-US" smtClean="0"/>
              <a:t>10/30/23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C46A2E-032B-4295-AA6E-780DE177C8B9}" type="datetimeFigureOut">
              <a:rPr lang="en-US" smtClean="0"/>
              <a:t>10/30/23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C46A2E-032B-4295-AA6E-780DE177C8B9}" type="datetimeFigureOut">
              <a:rPr lang="en-US" smtClean="0"/>
              <a:t>10/30/23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46A2E-032B-4295-AA6E-780DE177C8B9}" type="datetimeFigureOut">
              <a:rPr lang="en-US" smtClean="0"/>
              <a:t>10/30/23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0500"/>
            <a:ext cx="2057400" cy="59372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90500"/>
            <a:ext cx="6019800" cy="5937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C46A2E-032B-4295-AA6E-780DE177C8B9}" type="datetimeFigureOut">
              <a:rPr lang="en-US" smtClean="0"/>
              <a:t>10/30/23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CE213D-E15E-4D8D-A059-49AB8DA9D392}" type="slidenum">
              <a:rPr lang="en-US" smtClean="0"/>
              <a:t>‹#›</a:t>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8"/>
          <p:cNvPicPr>
            <a:picLocks noChangeAspect="1"/>
          </p:cNvPicPr>
          <p:nvPr/>
        </p:nvPicPr>
        <p:blipFill>
          <a:blip r:embed="rId13"/>
          <a:stretch>
            <a:fillRect/>
          </a:stretch>
        </p:blipFill>
        <p:spPr>
          <a:xfrm>
            <a:off x="0" y="0"/>
            <a:ext cx="9144000" cy="6858000"/>
          </a:xfrm>
          <a:prstGeom prst="rect">
            <a:avLst/>
          </a:prstGeom>
          <a:noFill/>
          <a:ln w="9525">
            <a:noFill/>
          </a:ln>
        </p:spPr>
      </p:pic>
      <p:sp>
        <p:nvSpPr>
          <p:cNvPr id="1027" name="Rectangle 3"/>
          <p:cNvSpPr>
            <a:spLocks noGrp="1"/>
          </p:cNvSpPr>
          <p:nvPr>
            <p:ph type="title"/>
          </p:nvPr>
        </p:nvSpPr>
        <p:spPr>
          <a:xfrm>
            <a:off x="457200" y="190500"/>
            <a:ext cx="8229600" cy="582613"/>
          </a:xfrm>
          <a:prstGeom prst="rect">
            <a:avLst/>
          </a:prstGeom>
          <a:noFill/>
          <a:ln w="9525">
            <a:noFill/>
          </a:ln>
        </p:spPr>
        <p:txBody>
          <a:bodyPr anchor="ctr" anchorCtr="0"/>
          <a:lstStyle/>
          <a:p>
            <a:pPr lvl="0"/>
            <a:r>
              <a:rPr lang="en-US" altLang="zh-CN" dirty="0"/>
              <a:t>Click to edit Master title style</a:t>
            </a:r>
          </a:p>
        </p:txBody>
      </p:sp>
      <p:sp>
        <p:nvSpPr>
          <p:cNvPr id="1028" name="Rectangle 4"/>
          <p:cNvSpPr>
            <a:spLocks noGrp="1"/>
          </p:cNvSpPr>
          <p:nvPr>
            <p:ph type="body" idx="1"/>
          </p:nvPr>
        </p:nvSpPr>
        <p:spPr>
          <a:xfrm>
            <a:off x="457200" y="1174750"/>
            <a:ext cx="8229600" cy="4953000"/>
          </a:xfrm>
          <a:prstGeom prst="rect">
            <a:avLst/>
          </a:prstGeom>
          <a:noFill/>
          <a:ln w="9525">
            <a:noFill/>
          </a:ln>
        </p:spPr>
        <p:txBody>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p>
        </p:txBody>
      </p:sp>
      <p:sp>
        <p:nvSpPr>
          <p:cNvPr id="1029"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97C46A2E-032B-4295-AA6E-780DE177C8B9}" type="datetimeFigureOut">
              <a:rPr lang="en-US" smtClean="0"/>
              <a:t>10/30/23</a:t>
            </a:fld>
            <a:endParaRPr lang="en-US"/>
          </a:p>
        </p:txBody>
      </p:sp>
      <p:sp>
        <p:nvSpPr>
          <p:cNvPr id="1030"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D4CE213D-E15E-4D8D-A059-49AB8DA9D39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rtl="0" fontAlgn="base">
        <a:spcBef>
          <a:spcPct val="0"/>
        </a:spcBef>
        <a:spcAft>
          <a:spcPct val="0"/>
        </a:spcAft>
        <a:defRPr sz="3600" kern="1200">
          <a:solidFill>
            <a:schemeClr val="bg1"/>
          </a:solidFill>
          <a:latin typeface="+mj-lt"/>
          <a:ea typeface="+mj-ea"/>
          <a:cs typeface="+mj-cs"/>
        </a:defRPr>
      </a:lvl1pPr>
      <a:lvl2pPr algn="r" rtl="0" fontAlgn="base">
        <a:spcBef>
          <a:spcPct val="0"/>
        </a:spcBef>
        <a:spcAft>
          <a:spcPct val="0"/>
        </a:spcAft>
        <a:defRPr sz="3600">
          <a:solidFill>
            <a:schemeClr val="bg1"/>
          </a:solidFill>
          <a:latin typeface="Arial" panose="020B0604020202020204" pitchFamily="34" charset="0"/>
          <a:ea typeface="SimSun" panose="02010600030101010101" pitchFamily="2" charset="-122"/>
        </a:defRPr>
      </a:lvl2pPr>
      <a:lvl3pPr algn="r" rtl="0" fontAlgn="base">
        <a:spcBef>
          <a:spcPct val="0"/>
        </a:spcBef>
        <a:spcAft>
          <a:spcPct val="0"/>
        </a:spcAft>
        <a:defRPr sz="3600">
          <a:solidFill>
            <a:schemeClr val="bg1"/>
          </a:solidFill>
          <a:latin typeface="Arial" panose="020B0604020202020204" pitchFamily="34" charset="0"/>
          <a:ea typeface="SimSun" panose="02010600030101010101" pitchFamily="2" charset="-122"/>
        </a:defRPr>
      </a:lvl3pPr>
      <a:lvl4pPr algn="r" rtl="0" fontAlgn="base">
        <a:spcBef>
          <a:spcPct val="0"/>
        </a:spcBef>
        <a:spcAft>
          <a:spcPct val="0"/>
        </a:spcAft>
        <a:defRPr sz="3600">
          <a:solidFill>
            <a:schemeClr val="bg1"/>
          </a:solidFill>
          <a:latin typeface="Arial" panose="020B0604020202020204" pitchFamily="34" charset="0"/>
          <a:ea typeface="SimSun" panose="02010600030101010101" pitchFamily="2" charset="-122"/>
        </a:defRPr>
      </a:lvl4pPr>
      <a:lvl5pPr algn="r" rtl="0" fontAlgn="base">
        <a:spcBef>
          <a:spcPct val="0"/>
        </a:spcBef>
        <a:spcAft>
          <a:spcPct val="0"/>
        </a:spcAft>
        <a:defRPr sz="3600">
          <a:solidFill>
            <a:schemeClr val="bg1"/>
          </a:solidFill>
          <a:latin typeface="Arial" panose="020B0604020202020204" pitchFamily="34" charset="0"/>
          <a:ea typeface="SimSun" panose="02010600030101010101" pitchFamily="2" charset="-122"/>
        </a:defRPr>
      </a:lvl5pPr>
      <a:lvl6pPr marL="457200" algn="r" rtl="0" fontAlgn="base">
        <a:spcBef>
          <a:spcPct val="0"/>
        </a:spcBef>
        <a:spcAft>
          <a:spcPct val="0"/>
        </a:spcAft>
        <a:defRPr sz="3600">
          <a:solidFill>
            <a:schemeClr val="bg1"/>
          </a:solidFill>
          <a:latin typeface="Arial" panose="020B0604020202020204" pitchFamily="34" charset="0"/>
          <a:ea typeface="SimSun" panose="02010600030101010101" pitchFamily="2" charset="-122"/>
        </a:defRPr>
      </a:lvl6pPr>
      <a:lvl7pPr marL="914400" algn="r" rtl="0" fontAlgn="base">
        <a:spcBef>
          <a:spcPct val="0"/>
        </a:spcBef>
        <a:spcAft>
          <a:spcPct val="0"/>
        </a:spcAft>
        <a:defRPr sz="3600">
          <a:solidFill>
            <a:schemeClr val="bg1"/>
          </a:solidFill>
          <a:latin typeface="Arial" panose="020B0604020202020204" pitchFamily="34" charset="0"/>
          <a:ea typeface="SimSun" panose="02010600030101010101" pitchFamily="2" charset="-122"/>
        </a:defRPr>
      </a:lvl7pPr>
      <a:lvl8pPr marL="1371600" algn="r" rtl="0" fontAlgn="base">
        <a:spcBef>
          <a:spcPct val="0"/>
        </a:spcBef>
        <a:spcAft>
          <a:spcPct val="0"/>
        </a:spcAft>
        <a:defRPr sz="3600">
          <a:solidFill>
            <a:schemeClr val="bg1"/>
          </a:solidFill>
          <a:latin typeface="Arial" panose="020B0604020202020204" pitchFamily="34" charset="0"/>
          <a:ea typeface="SimSun" panose="02010600030101010101" pitchFamily="2" charset="-122"/>
        </a:defRPr>
      </a:lvl8pPr>
      <a:lvl9pPr marL="1828800" algn="r" rtl="0" fontAlgn="base">
        <a:spcBef>
          <a:spcPct val="0"/>
        </a:spcBef>
        <a:spcAft>
          <a:spcPct val="0"/>
        </a:spcAft>
        <a:defRPr sz="3600">
          <a:solidFill>
            <a:schemeClr val="bg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371600"/>
            <a:ext cx="7406640" cy="1472184"/>
          </a:xfrm>
        </p:spPr>
        <p:txBody>
          <a:bodyPr>
            <a:normAutofit fontScale="90000"/>
          </a:bodyPr>
          <a:lstStyle/>
          <a:p>
            <a:pPr algn="ctr"/>
            <a:r>
              <a:rPr lang="en-IN" b="1" dirty="0">
                <a:latin typeface="Times New Roman" panose="02020603050405020304" pitchFamily="18" charset="0"/>
                <a:cs typeface="Times New Roman" panose="02020603050405020304" pitchFamily="18" charset="0"/>
              </a:rPr>
              <a:t>Developing Relationships and Workplace Achievement</a:t>
            </a:r>
            <a:br>
              <a:rPr lang="en-US" dirty="0"/>
            </a:br>
            <a:endParaRPr lang="en-US" dirty="0"/>
          </a:p>
        </p:txBody>
      </p:sp>
      <p:sp>
        <p:nvSpPr>
          <p:cNvPr id="3" name="Subtitle 2"/>
          <p:cNvSpPr>
            <a:spLocks noGrp="1"/>
          </p:cNvSpPr>
          <p:nvPr>
            <p:ph type="subTitle" idx="1"/>
          </p:nvPr>
        </p:nvSpPr>
        <p:spPr>
          <a:xfrm>
            <a:off x="712536" y="4610100"/>
            <a:ext cx="7406640" cy="1752600"/>
          </a:xfrm>
        </p:spPr>
        <p:txBody>
          <a:bodyPr/>
          <a:lstStyle/>
          <a:p>
            <a:pPr algn="ctr"/>
            <a:r>
              <a:rPr lang="en-US" b="1" dirty="0">
                <a:solidFill>
                  <a:schemeClr val="tx1"/>
                </a:solidFill>
                <a:latin typeface="Times New Roman" panose="02020603050405020304" pitchFamily="18" charset="0"/>
                <a:cs typeface="Times New Roman" panose="02020603050405020304" pitchFamily="18" charset="0"/>
              </a:rPr>
              <a:t>STUDENT NAME:</a:t>
            </a:r>
            <a:r>
              <a:rPr lang="ro-RO" b="1" dirty="0">
                <a:solidFill>
                  <a:schemeClr val="tx1"/>
                </a:solidFill>
                <a:latin typeface="Times New Roman" panose="02020603050405020304" pitchFamily="18" charset="0"/>
                <a:cs typeface="Times New Roman" panose="02020603050405020304" pitchFamily="18" charset="0"/>
              </a:rPr>
              <a:t> Radu Alexandru Nitu</a:t>
            </a:r>
            <a:endParaRPr lang="en-US" b="1" dirty="0">
              <a:solidFill>
                <a:schemeClr val="tx1"/>
              </a:solidFill>
              <a:latin typeface="Times New Roman" panose="02020603050405020304" pitchFamily="18" charset="0"/>
              <a:cs typeface="Times New Roman" panose="02020603050405020304" pitchFamily="18" charset="0"/>
            </a:endParaRPr>
          </a:p>
          <a:p>
            <a:pPr algn="ctr"/>
            <a:r>
              <a:rPr lang="en-US" b="1" dirty="0">
                <a:solidFill>
                  <a:schemeClr val="tx1"/>
                </a:solidFill>
                <a:latin typeface="Times New Roman" panose="02020603050405020304" pitchFamily="18" charset="0"/>
                <a:cs typeface="Times New Roman" panose="02020603050405020304" pitchFamily="18" charset="0"/>
              </a:rPr>
              <a:t>STUDENT ID:</a:t>
            </a:r>
            <a:r>
              <a:rPr lang="ro-RO" b="1" dirty="0">
                <a:solidFill>
                  <a:schemeClr val="tx1"/>
                </a:solidFill>
                <a:latin typeface="Times New Roman" panose="02020603050405020304" pitchFamily="18" charset="0"/>
                <a:cs typeface="Times New Roman" panose="02020603050405020304" pitchFamily="18" charset="0"/>
              </a:rPr>
              <a:t> 2109427</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4" name="CasetăText 3">
            <a:extLst>
              <a:ext uri="{FF2B5EF4-FFF2-40B4-BE49-F238E27FC236}">
                <a16:creationId xmlns:a16="http://schemas.microsoft.com/office/drawing/2014/main" id="{E5C6E420-D3BC-973D-C282-A55B5DC87F2D}"/>
              </a:ext>
            </a:extLst>
          </p:cNvPr>
          <p:cNvSpPr txBox="1"/>
          <p:nvPr/>
        </p:nvSpPr>
        <p:spPr>
          <a:xfrm>
            <a:off x="3664284" y="2527968"/>
            <a:ext cx="1828800" cy="1828800"/>
          </a:xfrm>
          <a:prstGeom prst="rect">
            <a:avLst/>
          </a:prstGeom>
          <a:noFill/>
        </p:spPr>
        <p:txBody>
          <a:bodyPr wrap="square" rtlCol="0">
            <a:spAutoFit/>
          </a:bodyPr>
          <a:lstStyle/>
          <a:p>
            <a:pPr algn="l"/>
            <a:endParaRPr lang="ro-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2800" b="1" dirty="0">
                <a:latin typeface="Times New Roman" panose="02020603050405020304" pitchFamily="18" charset="0"/>
                <a:cs typeface="Times New Roman" panose="02020603050405020304" pitchFamily="18" charset="0"/>
              </a:rPr>
              <a:t>Introduction </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normAutofit/>
          </a:bodyPr>
          <a:lstStyle/>
          <a:p>
            <a:pPr lvl="0" algn="just"/>
            <a:r>
              <a:rPr lang="en-IN" sz="2325" dirty="0">
                <a:latin typeface="Times New Roman" panose="02020603050405020304" pitchFamily="18" charset="0"/>
                <a:cs typeface="Times New Roman" panose="02020603050405020304" pitchFamily="18" charset="0"/>
              </a:rPr>
              <a:t>The presentation begins by exploring the idea of 360-degree feedback and highlighting its multi-perspective technique to task evaluation (</a:t>
            </a:r>
            <a:r>
              <a:rPr lang="en-IN" sz="2325" dirty="0" err="1">
                <a:latin typeface="Times New Roman" panose="02020603050405020304" pitchFamily="18" charset="0"/>
                <a:cs typeface="Times New Roman" panose="02020603050405020304" pitchFamily="18" charset="0"/>
              </a:rPr>
              <a:t>Oonk</a:t>
            </a:r>
            <a:r>
              <a:rPr lang="en-IN" sz="2325" dirty="0">
                <a:latin typeface="Times New Roman" panose="02020603050405020304" pitchFamily="18" charset="0"/>
                <a:cs typeface="Times New Roman" panose="02020603050405020304" pitchFamily="18" charset="0"/>
              </a:rPr>
              <a:t>, 2022). </a:t>
            </a:r>
            <a:endParaRPr lang="en-US" sz="2325" dirty="0">
              <a:latin typeface="Times New Roman" panose="02020603050405020304" pitchFamily="18" charset="0"/>
              <a:cs typeface="Times New Roman" panose="02020603050405020304" pitchFamily="18" charset="0"/>
            </a:endParaRPr>
          </a:p>
          <a:p>
            <a:pPr lvl="0" algn="just"/>
            <a:r>
              <a:rPr lang="en-IN" sz="2325" dirty="0">
                <a:latin typeface="Times New Roman" panose="02020603050405020304" pitchFamily="18" charset="0"/>
                <a:cs typeface="Times New Roman" panose="02020603050405020304" pitchFamily="18" charset="0"/>
              </a:rPr>
              <a:t>This strategy entails gathering feedback from </a:t>
            </a:r>
            <a:r>
              <a:rPr lang="en-IN" sz="2325" dirty="0" err="1">
                <a:latin typeface="Times New Roman" panose="02020603050405020304" pitchFamily="18" charset="0"/>
                <a:cs typeface="Times New Roman" panose="02020603050405020304" pitchFamily="18" charset="0"/>
              </a:rPr>
              <a:t>coworkers</a:t>
            </a:r>
            <a:r>
              <a:rPr lang="en-IN" sz="2325" dirty="0">
                <a:latin typeface="Times New Roman" panose="02020603050405020304" pitchFamily="18" charset="0"/>
                <a:cs typeface="Times New Roman" panose="02020603050405020304" pitchFamily="18" charset="0"/>
              </a:rPr>
              <a:t>, subordinates, and leaders within an organization. </a:t>
            </a:r>
            <a:endParaRPr lang="en-US" sz="2325" dirty="0">
              <a:latin typeface="Times New Roman" panose="02020603050405020304" pitchFamily="18" charset="0"/>
              <a:cs typeface="Times New Roman" panose="02020603050405020304" pitchFamily="18" charset="0"/>
            </a:endParaRPr>
          </a:p>
          <a:p>
            <a:endParaRPr lang="en-US" sz="2325" dirty="0"/>
          </a:p>
        </p:txBody>
      </p:sp>
      <p:pic>
        <p:nvPicPr>
          <p:cNvPr id="100" name="Content Placeholder 99"/>
          <p:cNvPicPr>
            <a:picLocks noGrp="1" noChangeAspect="1"/>
          </p:cNvPicPr>
          <p:nvPr>
            <p:ph sz="half" idx="2"/>
          </p:nvPr>
        </p:nvPicPr>
        <p:blipFill>
          <a:blip r:embed="rId3"/>
          <a:stretch>
            <a:fillRect/>
          </a:stretch>
        </p:blipFill>
        <p:spPr>
          <a:xfrm>
            <a:off x="4800600" y="2057400"/>
            <a:ext cx="3642995" cy="2308860"/>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2800" b="1" dirty="0">
                <a:solidFill>
                  <a:schemeClr val="tx1"/>
                </a:solidFill>
                <a:latin typeface="Times New Roman" panose="02020603050405020304" pitchFamily="18" charset="0"/>
                <a:cs typeface="Times New Roman" panose="02020603050405020304" pitchFamily="18" charset="0"/>
              </a:rPr>
              <a:t>The concept of 360 – degree feedback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953000" y="1524000"/>
            <a:ext cx="3974592" cy="4800600"/>
          </a:xfrm>
        </p:spPr>
        <p:txBody>
          <a:bodyPr>
            <a:normAutofit fontScale="85000" lnSpcReduction="10000"/>
          </a:bodyPr>
          <a:lstStyle/>
          <a:p>
            <a:pPr lvl="0" algn="just">
              <a:lnSpc>
                <a:spcPct val="150000"/>
              </a:lnSpc>
            </a:pPr>
            <a:r>
              <a:rPr lang="en-IN" sz="2400" dirty="0">
                <a:latin typeface="Times New Roman" panose="02020603050405020304" pitchFamily="18" charset="0"/>
                <a:cs typeface="Times New Roman" panose="02020603050405020304" pitchFamily="18" charset="0"/>
              </a:rPr>
              <a:t>Multi-perspective evaluations of performance technique called 360-degree feedback collects opinions from a variety of people, including peers, subordinates, and superiors (Ellison </a:t>
            </a:r>
            <a:r>
              <a:rPr lang="en-IN" sz="2400" i="1" dirty="0">
                <a:latin typeface="Times New Roman" panose="02020603050405020304" pitchFamily="18" charset="0"/>
                <a:cs typeface="Times New Roman" panose="02020603050405020304" pitchFamily="18" charset="0"/>
              </a:rPr>
              <a:t>et al.,</a:t>
            </a:r>
            <a:r>
              <a:rPr lang="en-IN" sz="2400" dirty="0">
                <a:latin typeface="Times New Roman" panose="02020603050405020304" pitchFamily="18" charset="0"/>
                <a:cs typeface="Times New Roman" panose="02020603050405020304" pitchFamily="18" charset="0"/>
              </a:rPr>
              <a:t> 2022).</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IN" sz="2400" dirty="0">
                <a:latin typeface="Times New Roman" panose="02020603050405020304" pitchFamily="18" charset="0"/>
                <a:cs typeface="Times New Roman" panose="02020603050405020304" pitchFamily="18" charset="0"/>
              </a:rPr>
              <a:t> It offers a complete picture of a person's abilities, flaws, and overall performance.</a:t>
            </a:r>
            <a:endParaRPr lang="en-US" sz="2400" dirty="0">
              <a:latin typeface="Times New Roman" panose="02020603050405020304" pitchFamily="18" charset="0"/>
              <a:cs typeface="Times New Roman" panose="02020603050405020304" pitchFamily="18" charset="0"/>
            </a:endParaRPr>
          </a:p>
          <a:p>
            <a:endParaRPr lang="en-US" dirty="0"/>
          </a:p>
        </p:txBody>
      </p:sp>
      <p:pic>
        <p:nvPicPr>
          <p:cNvPr id="34818" name="Picture 2" descr="The definitive guide to 360 degree feedback"/>
          <p:cNvPicPr>
            <a:picLocks noChangeAspect="1" noChangeArrowheads="1"/>
          </p:cNvPicPr>
          <p:nvPr/>
        </p:nvPicPr>
        <p:blipFill>
          <a:blip r:embed="rId3"/>
          <a:srcRect/>
          <a:stretch>
            <a:fillRect/>
          </a:stretch>
        </p:blipFill>
        <p:spPr bwMode="auto">
          <a:xfrm>
            <a:off x="1752600" y="2133600"/>
            <a:ext cx="3325090" cy="23622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2800" b="1" dirty="0">
                <a:latin typeface="Times New Roman" panose="02020603050405020304" pitchFamily="18" charset="0"/>
                <a:cs typeface="Times New Roman" panose="02020603050405020304" pitchFamily="18" charset="0"/>
              </a:rPr>
              <a:t>The importance of 360 concept to employees </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219200" y="1447800"/>
            <a:ext cx="4507992" cy="4800600"/>
          </a:xfrm>
        </p:spPr>
        <p:txBody>
          <a:bodyPr>
            <a:normAutofit fontScale="85000" lnSpcReduction="20000"/>
          </a:bodyPr>
          <a:lstStyle/>
          <a:p>
            <a:pPr lvl="0" algn="just">
              <a:lnSpc>
                <a:spcPct val="150000"/>
              </a:lnSpc>
            </a:pPr>
            <a:r>
              <a:rPr lang="en-IN" sz="2400" dirty="0">
                <a:latin typeface="Times New Roman" panose="02020603050405020304" pitchFamily="18" charset="0"/>
                <a:cs typeface="Times New Roman" panose="02020603050405020304" pitchFamily="18" charset="0"/>
              </a:rPr>
              <a:t>Employees place a high value on the 360-degree feedback idea because it provides a comprehensive and all-encompassing assessment of the way they do and progress (</a:t>
            </a:r>
            <a:r>
              <a:rPr lang="en-IN" sz="2400" dirty="0" err="1">
                <a:latin typeface="Times New Roman" panose="02020603050405020304" pitchFamily="18" charset="0"/>
                <a:cs typeface="Times New Roman" panose="02020603050405020304" pitchFamily="18" charset="0"/>
              </a:rPr>
              <a:t>Balakayeva</a:t>
            </a:r>
            <a:r>
              <a:rPr lang="en-IN" sz="2400" dirty="0">
                <a:latin typeface="Times New Roman" panose="02020603050405020304" pitchFamily="18" charset="0"/>
                <a:cs typeface="Times New Roman" panose="02020603050405020304" pitchFamily="18" charset="0"/>
              </a:rPr>
              <a:t> </a:t>
            </a:r>
            <a:r>
              <a:rPr lang="en-IN" sz="2400" i="1" dirty="0">
                <a:latin typeface="Times New Roman" panose="02020603050405020304" pitchFamily="18" charset="0"/>
                <a:cs typeface="Times New Roman" panose="02020603050405020304" pitchFamily="18" charset="0"/>
              </a:rPr>
              <a:t>et al.,</a:t>
            </a:r>
            <a:r>
              <a:rPr lang="en-IN" sz="2400" dirty="0">
                <a:latin typeface="Times New Roman" panose="02020603050405020304" pitchFamily="18" charset="0"/>
                <a:cs typeface="Times New Roman" panose="02020603050405020304" pitchFamily="18" charset="0"/>
              </a:rPr>
              <a:t> 2023).</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IN" sz="2400" dirty="0">
                <a:latin typeface="Times New Roman" panose="02020603050405020304" pitchFamily="18" charset="0"/>
                <a:cs typeface="Times New Roman" panose="02020603050405020304" pitchFamily="18" charset="0"/>
              </a:rPr>
              <a:t>It gives staff members insightful information from a range of sources, allowing them to fully grasp the regions of strength and development need. </a:t>
            </a:r>
            <a:endParaRPr lang="en-US" sz="2400" dirty="0">
              <a:latin typeface="Times New Roman" panose="02020603050405020304" pitchFamily="18" charset="0"/>
              <a:cs typeface="Times New Roman" panose="02020603050405020304" pitchFamily="18" charset="0"/>
            </a:endParaRPr>
          </a:p>
          <a:p>
            <a:endParaRPr lang="en-US" dirty="0"/>
          </a:p>
        </p:txBody>
      </p:sp>
      <p:pic>
        <p:nvPicPr>
          <p:cNvPr id="33794" name="Picture 2" descr="360 Degree Feedback - Meaning, Importance &amp; Example | HRM Overview | MBA  Skool"/>
          <p:cNvPicPr>
            <a:picLocks noChangeAspect="1" noChangeArrowheads="1"/>
          </p:cNvPicPr>
          <p:nvPr/>
        </p:nvPicPr>
        <p:blipFill>
          <a:blip r:embed="rId3"/>
          <a:srcRect/>
          <a:stretch>
            <a:fillRect/>
          </a:stretch>
        </p:blipFill>
        <p:spPr bwMode="auto">
          <a:xfrm>
            <a:off x="5638800" y="2590800"/>
            <a:ext cx="3184712" cy="1866901"/>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2800" b="1" dirty="0">
                <a:latin typeface="Times New Roman" panose="02020603050405020304" pitchFamily="18" charset="0"/>
                <a:cs typeface="Times New Roman" panose="02020603050405020304" pitchFamily="18" charset="0"/>
              </a:rPr>
              <a:t>The importance of 360 concept to employees </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648200" y="1143000"/>
            <a:ext cx="4279392" cy="6248400"/>
          </a:xfrm>
        </p:spPr>
        <p:txBody>
          <a:bodyPr>
            <a:normAutofit fontScale="32500" lnSpcReduction="20000"/>
          </a:bodyPr>
          <a:lstStyle/>
          <a:p>
            <a:pPr lvl="0" algn="just">
              <a:lnSpc>
                <a:spcPct val="170000"/>
              </a:lnSpc>
            </a:pPr>
            <a:r>
              <a:rPr lang="en-IN" sz="5000" dirty="0">
                <a:latin typeface="Times New Roman" panose="02020603050405020304" pitchFamily="18" charset="0"/>
                <a:cs typeface="Times New Roman" panose="02020603050405020304" pitchFamily="18" charset="0"/>
              </a:rPr>
              <a:t>The idea of 360-degree feedback is very beneficial to employees for a variety of reasons. </a:t>
            </a:r>
            <a:endParaRPr lang="en-US" sz="5000" dirty="0">
              <a:latin typeface="Times New Roman" panose="02020603050405020304" pitchFamily="18" charset="0"/>
              <a:cs typeface="Times New Roman" panose="02020603050405020304" pitchFamily="18" charset="0"/>
            </a:endParaRPr>
          </a:p>
          <a:p>
            <a:pPr lvl="0" algn="just">
              <a:lnSpc>
                <a:spcPct val="170000"/>
              </a:lnSpc>
            </a:pPr>
            <a:r>
              <a:rPr lang="en-IN" sz="5000" dirty="0">
                <a:latin typeface="Times New Roman" panose="02020603050405020304" pitchFamily="18" charset="0"/>
                <a:cs typeface="Times New Roman" panose="02020603050405020304" pitchFamily="18" charset="0"/>
              </a:rPr>
              <a:t>First off, it offers a more comprehensive while balancing viewpoint on the way they perform, assisting them in identifying areas for strength and development (</a:t>
            </a:r>
            <a:r>
              <a:rPr lang="en-IN" sz="5000" dirty="0" err="1">
                <a:latin typeface="Times New Roman" panose="02020603050405020304" pitchFamily="18" charset="0"/>
                <a:cs typeface="Times New Roman" panose="02020603050405020304" pitchFamily="18" charset="0"/>
              </a:rPr>
              <a:t>Yli-Jaakkola</a:t>
            </a:r>
            <a:r>
              <a:rPr lang="en-IN" sz="5000" dirty="0">
                <a:latin typeface="Times New Roman" panose="02020603050405020304" pitchFamily="18" charset="0"/>
                <a:cs typeface="Times New Roman" panose="02020603050405020304" pitchFamily="18" charset="0"/>
              </a:rPr>
              <a:t>, 2022). </a:t>
            </a:r>
            <a:endParaRPr lang="en-US" sz="5000" dirty="0">
              <a:latin typeface="Times New Roman" panose="02020603050405020304" pitchFamily="18" charset="0"/>
              <a:cs typeface="Times New Roman" panose="02020603050405020304" pitchFamily="18" charset="0"/>
            </a:endParaRPr>
          </a:p>
          <a:p>
            <a:pPr lvl="0" algn="just">
              <a:lnSpc>
                <a:spcPct val="170000"/>
              </a:lnSpc>
            </a:pPr>
            <a:r>
              <a:rPr lang="en-IN" sz="5000" dirty="0">
                <a:latin typeface="Times New Roman" panose="02020603050405020304" pitchFamily="18" charset="0"/>
                <a:cs typeface="Times New Roman" panose="02020603050405020304" pitchFamily="18" charset="0"/>
              </a:rPr>
              <a:t>This promotes personal as well as career development. </a:t>
            </a:r>
            <a:endParaRPr lang="en-US" sz="5000" dirty="0">
              <a:latin typeface="Times New Roman" panose="02020603050405020304" pitchFamily="18" charset="0"/>
              <a:cs typeface="Times New Roman" panose="02020603050405020304" pitchFamily="18" charset="0"/>
            </a:endParaRPr>
          </a:p>
          <a:p>
            <a:pPr lvl="0" algn="just">
              <a:lnSpc>
                <a:spcPct val="170000"/>
              </a:lnSpc>
            </a:pPr>
            <a:r>
              <a:rPr lang="en-IN" sz="5000" dirty="0">
                <a:latin typeface="Times New Roman" panose="02020603050405020304" pitchFamily="18" charset="0"/>
                <a:cs typeface="Times New Roman" panose="02020603050405020304" pitchFamily="18" charset="0"/>
              </a:rPr>
              <a:t>Second, it increases self-awareness, enabling people to match the behaviours and skill set with the objectives of the company. </a:t>
            </a:r>
            <a:endParaRPr lang="en-US" sz="5000" dirty="0">
              <a:latin typeface="Times New Roman" panose="02020603050405020304" pitchFamily="18" charset="0"/>
              <a:cs typeface="Times New Roman" panose="02020603050405020304" pitchFamily="18" charset="0"/>
            </a:endParaRPr>
          </a:p>
          <a:p>
            <a:endParaRPr lang="en-US" dirty="0"/>
          </a:p>
        </p:txBody>
      </p:sp>
      <p:pic>
        <p:nvPicPr>
          <p:cNvPr id="32770" name="Picture 2" descr="360 Feedback: The Essential Guide for Managers - PeopleGoal"/>
          <p:cNvPicPr>
            <a:picLocks noChangeAspect="1" noChangeArrowheads="1"/>
          </p:cNvPicPr>
          <p:nvPr/>
        </p:nvPicPr>
        <p:blipFill>
          <a:blip r:embed="rId3"/>
          <a:srcRect/>
          <a:stretch>
            <a:fillRect/>
          </a:stretch>
        </p:blipFill>
        <p:spPr bwMode="auto">
          <a:xfrm>
            <a:off x="990600" y="1828800"/>
            <a:ext cx="4022041" cy="4052888"/>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2400" b="1" dirty="0">
                <a:latin typeface="Times New Roman" panose="02020603050405020304" pitchFamily="18" charset="0"/>
                <a:cs typeface="Times New Roman" panose="02020603050405020304" pitchFamily="18" charset="0"/>
              </a:rPr>
              <a:t>The benefits of concept of 360 implementation to employees </a:t>
            </a:r>
            <a:endParaRPr lang="en-US" sz="2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435608" y="1447800"/>
            <a:ext cx="3898392" cy="4800600"/>
          </a:xfrm>
        </p:spPr>
        <p:txBody>
          <a:bodyPr>
            <a:normAutofit fontScale="77500" lnSpcReduction="20000"/>
          </a:bodyPr>
          <a:lstStyle/>
          <a:p>
            <a:pPr lvl="0" algn="just">
              <a:lnSpc>
                <a:spcPct val="150000"/>
              </a:lnSpc>
            </a:pPr>
            <a:r>
              <a:rPr lang="en-IN" sz="2400" dirty="0">
                <a:latin typeface="Times New Roman" panose="02020603050405020304" pitchFamily="18" charset="0"/>
                <a:cs typeface="Times New Roman" panose="02020603050405020304" pitchFamily="18" charset="0"/>
              </a:rPr>
              <a:t>Employees can benefit greatly from the 360-degree feedback approach when it is implemented. First off, it offers a complete picture of their performance, encouraging awareness of oneself and personal development (Li </a:t>
            </a:r>
            <a:r>
              <a:rPr lang="en-IN" sz="2400" i="1" dirty="0">
                <a:latin typeface="Times New Roman" panose="02020603050405020304" pitchFamily="18" charset="0"/>
                <a:cs typeface="Times New Roman" panose="02020603050405020304" pitchFamily="18" charset="0"/>
              </a:rPr>
              <a:t>et al.,</a:t>
            </a:r>
            <a:r>
              <a:rPr lang="en-IN" sz="2400" dirty="0">
                <a:latin typeface="Times New Roman" panose="02020603050405020304" pitchFamily="18" charset="0"/>
                <a:cs typeface="Times New Roman" panose="02020603050405020304" pitchFamily="18" charset="0"/>
              </a:rPr>
              <a:t> 2023). </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IN" sz="2400" dirty="0">
                <a:latin typeface="Times New Roman" panose="02020603050405020304" pitchFamily="18" charset="0"/>
                <a:cs typeface="Times New Roman" panose="02020603050405020304" pitchFamily="18" charset="0"/>
              </a:rPr>
              <a:t>It gives workers the freedom to recognise and successfully address their positive and negative qualities. </a:t>
            </a:r>
            <a:endParaRPr lang="en-US" sz="2400" dirty="0">
              <a:latin typeface="Times New Roman" panose="02020603050405020304" pitchFamily="18" charset="0"/>
              <a:cs typeface="Times New Roman" panose="02020603050405020304" pitchFamily="18" charset="0"/>
            </a:endParaRPr>
          </a:p>
          <a:p>
            <a:endParaRPr lang="en-US" dirty="0"/>
          </a:p>
        </p:txBody>
      </p:sp>
      <p:pic>
        <p:nvPicPr>
          <p:cNvPr id="31746" name="Picture 2" descr="360 degree feedback: How to make it work? | Profit.co"/>
          <p:cNvPicPr>
            <a:picLocks noChangeAspect="1" noChangeArrowheads="1"/>
          </p:cNvPicPr>
          <p:nvPr/>
        </p:nvPicPr>
        <p:blipFill>
          <a:blip r:embed="rId3"/>
          <a:srcRect/>
          <a:stretch>
            <a:fillRect/>
          </a:stretch>
        </p:blipFill>
        <p:spPr bwMode="auto">
          <a:xfrm>
            <a:off x="5257800" y="1905000"/>
            <a:ext cx="3602499" cy="317658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sz="3100" b="1" dirty="0">
                <a:latin typeface="Times New Roman" panose="02020603050405020304" pitchFamily="18" charset="0"/>
                <a:cs typeface="Times New Roman" panose="02020603050405020304" pitchFamily="18" charset="0"/>
              </a:rPr>
              <a:t>The benefits of concept of 360 implementation to employers </a:t>
            </a:r>
            <a:br>
              <a:rPr lang="en-US" dirty="0"/>
            </a:br>
            <a:endParaRPr lang="en-US" dirty="0"/>
          </a:p>
        </p:txBody>
      </p:sp>
      <p:sp>
        <p:nvSpPr>
          <p:cNvPr id="3" name="Content Placeholder 2"/>
          <p:cNvSpPr>
            <a:spLocks noGrp="1"/>
          </p:cNvSpPr>
          <p:nvPr>
            <p:ph idx="1"/>
          </p:nvPr>
        </p:nvSpPr>
        <p:spPr>
          <a:xfrm>
            <a:off x="4800600" y="1447800"/>
            <a:ext cx="4133088" cy="4800600"/>
          </a:xfrm>
        </p:spPr>
        <p:txBody>
          <a:bodyPr>
            <a:normAutofit fontScale="62500" lnSpcReduction="20000"/>
          </a:bodyPr>
          <a:lstStyle/>
          <a:p>
            <a:pPr lvl="0" algn="just">
              <a:lnSpc>
                <a:spcPct val="150000"/>
              </a:lnSpc>
            </a:pPr>
            <a:r>
              <a:rPr lang="en-IN" sz="2800" dirty="0">
                <a:latin typeface="Times New Roman" panose="02020603050405020304" pitchFamily="18" charset="0"/>
                <a:cs typeface="Times New Roman" panose="02020603050405020304" pitchFamily="18" charset="0"/>
              </a:rPr>
              <a:t>Employers can benefit from the use of 360-degree feedback in several ways. First of all, it offers a thorough understanding of worker efficiency, assisting in well-informed choices about training, advancement, and work administration (</a:t>
            </a:r>
            <a:r>
              <a:rPr lang="en-IN" sz="2800" dirty="0" err="1">
                <a:latin typeface="Times New Roman" panose="02020603050405020304" pitchFamily="18" charset="0"/>
                <a:cs typeface="Times New Roman" panose="02020603050405020304" pitchFamily="18" charset="0"/>
              </a:rPr>
              <a:t>Ranieri</a:t>
            </a:r>
            <a:r>
              <a:rPr lang="en-IN" sz="2800" dirty="0">
                <a:latin typeface="Times New Roman" panose="02020603050405020304" pitchFamily="18" charset="0"/>
                <a:cs typeface="Times New Roman" panose="02020603050405020304" pitchFamily="18" charset="0"/>
              </a:rPr>
              <a:t> </a:t>
            </a:r>
            <a:r>
              <a:rPr lang="en-IN" sz="2800" i="1" dirty="0">
                <a:latin typeface="Times New Roman" panose="02020603050405020304" pitchFamily="18" charset="0"/>
                <a:cs typeface="Times New Roman" panose="02020603050405020304" pitchFamily="18" charset="0"/>
              </a:rPr>
              <a:t>et al.,</a:t>
            </a:r>
            <a:r>
              <a:rPr lang="en-IN" sz="2800" dirty="0">
                <a:latin typeface="Times New Roman" panose="02020603050405020304" pitchFamily="18" charset="0"/>
                <a:cs typeface="Times New Roman" panose="02020603050405020304" pitchFamily="18" charset="0"/>
              </a:rPr>
              <a:t> 2022). </a:t>
            </a:r>
            <a:endParaRPr lang="en-US" sz="2800" dirty="0">
              <a:latin typeface="Times New Roman" panose="02020603050405020304" pitchFamily="18" charset="0"/>
              <a:cs typeface="Times New Roman" panose="02020603050405020304" pitchFamily="18" charset="0"/>
            </a:endParaRPr>
          </a:p>
          <a:p>
            <a:pPr lvl="0" algn="just">
              <a:lnSpc>
                <a:spcPct val="150000"/>
              </a:lnSpc>
            </a:pPr>
            <a:r>
              <a:rPr lang="en-IN" sz="2800" dirty="0">
                <a:latin typeface="Times New Roman" panose="02020603050405020304" pitchFamily="18" charset="0"/>
                <a:cs typeface="Times New Roman" panose="02020603050405020304" pitchFamily="18" charset="0"/>
              </a:rPr>
              <a:t>It highlights areas that require skill improvement and raises organizational leadership potential. </a:t>
            </a:r>
            <a:endParaRPr lang="en-US" sz="2800" dirty="0">
              <a:latin typeface="Times New Roman" panose="02020603050405020304" pitchFamily="18" charset="0"/>
              <a:cs typeface="Times New Roman" panose="02020603050405020304" pitchFamily="18" charset="0"/>
            </a:endParaRPr>
          </a:p>
          <a:p>
            <a:endParaRPr lang="en-US" dirty="0"/>
          </a:p>
        </p:txBody>
      </p:sp>
      <p:pic>
        <p:nvPicPr>
          <p:cNvPr id="30722" name="Picture 2" descr="360 Degree Feedback: A Comprehensive Guide - AIHR"/>
          <p:cNvPicPr>
            <a:picLocks noChangeAspect="1" noChangeArrowheads="1"/>
          </p:cNvPicPr>
          <p:nvPr/>
        </p:nvPicPr>
        <p:blipFill>
          <a:blip r:embed="rId3"/>
          <a:srcRect/>
          <a:stretch>
            <a:fillRect/>
          </a:stretch>
        </p:blipFill>
        <p:spPr bwMode="auto">
          <a:xfrm>
            <a:off x="1143000" y="1981200"/>
            <a:ext cx="3733800" cy="394903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2800" b="1" dirty="0">
                <a:latin typeface="Times New Roman" panose="02020603050405020304" pitchFamily="18" charset="0"/>
                <a:cs typeface="Times New Roman" panose="02020603050405020304" pitchFamily="18" charset="0"/>
              </a:rPr>
              <a:t>Key issues involve whilst implementing the concept</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435608" y="1447800"/>
            <a:ext cx="4279392" cy="4800600"/>
          </a:xfrm>
        </p:spPr>
        <p:txBody>
          <a:bodyPr>
            <a:normAutofit fontScale="85000" lnSpcReduction="20000"/>
          </a:bodyPr>
          <a:lstStyle/>
          <a:p>
            <a:pPr algn="just">
              <a:lnSpc>
                <a:spcPct val="150000"/>
              </a:lnSpc>
            </a:pPr>
            <a:r>
              <a:rPr lang="en-IN" sz="2400" b="1" dirty="0">
                <a:latin typeface="Times New Roman" panose="02020603050405020304" pitchFamily="18" charset="0"/>
                <a:cs typeface="Times New Roman" panose="02020603050405020304" pitchFamily="18" charset="0"/>
              </a:rPr>
              <a:t>Subjectivity and </a:t>
            </a:r>
            <a:r>
              <a:rPr lang="en-IN" sz="2400" b="1" dirty="0" err="1">
                <a:latin typeface="Times New Roman" panose="02020603050405020304" pitchFamily="18" charset="0"/>
                <a:cs typeface="Times New Roman" panose="02020603050405020304" pitchFamily="18" charset="0"/>
              </a:rPr>
              <a:t>Rater</a:t>
            </a:r>
            <a:r>
              <a:rPr lang="en-IN" sz="2400" b="1" dirty="0">
                <a:latin typeface="Times New Roman" panose="02020603050405020304" pitchFamily="18" charset="0"/>
                <a:cs typeface="Times New Roman" panose="02020603050405020304" pitchFamily="18" charset="0"/>
              </a:rPr>
              <a:t> Bias: </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IN" sz="2400" dirty="0">
                <a:latin typeface="Times New Roman" panose="02020603050405020304" pitchFamily="18" charset="0"/>
                <a:cs typeface="Times New Roman" panose="02020603050405020304" pitchFamily="18" charset="0"/>
              </a:rPr>
              <a:t>When </a:t>
            </a:r>
            <a:r>
              <a:rPr lang="en-IN" sz="2400" dirty="0" err="1">
                <a:latin typeface="Times New Roman" panose="02020603050405020304" pitchFamily="18" charset="0"/>
                <a:cs typeface="Times New Roman" panose="02020603050405020304" pitchFamily="18" charset="0"/>
              </a:rPr>
              <a:t>raters</a:t>
            </a:r>
            <a:r>
              <a:rPr lang="en-IN" sz="2400" dirty="0">
                <a:latin typeface="Times New Roman" panose="02020603050405020304" pitchFamily="18" charset="0"/>
                <a:cs typeface="Times New Roman" panose="02020603050405020304" pitchFamily="18" charset="0"/>
              </a:rPr>
              <a:t> are swayed by individual biases, favouritism, or other arbitrary variables, the outcome can be skewed (</a:t>
            </a:r>
            <a:r>
              <a:rPr lang="en-IN" sz="2400" dirty="0" err="1">
                <a:latin typeface="Times New Roman" panose="02020603050405020304" pitchFamily="18" charset="0"/>
                <a:cs typeface="Times New Roman" panose="02020603050405020304" pitchFamily="18" charset="0"/>
              </a:rPr>
              <a:t>Pinnington</a:t>
            </a:r>
            <a:r>
              <a:rPr lang="en-IN" sz="2400" dirty="0">
                <a:latin typeface="Times New Roman" panose="02020603050405020304" pitchFamily="18" charset="0"/>
                <a:cs typeface="Times New Roman" panose="02020603050405020304" pitchFamily="18" charset="0"/>
              </a:rPr>
              <a:t> </a:t>
            </a:r>
            <a:r>
              <a:rPr lang="en-IN" sz="2400" i="1" dirty="0">
                <a:latin typeface="Times New Roman" panose="02020603050405020304" pitchFamily="18" charset="0"/>
                <a:cs typeface="Times New Roman" panose="02020603050405020304" pitchFamily="18" charset="0"/>
              </a:rPr>
              <a:t>et al.,</a:t>
            </a:r>
            <a:r>
              <a:rPr lang="en-IN" sz="2400" dirty="0">
                <a:latin typeface="Times New Roman" panose="02020603050405020304" pitchFamily="18" charset="0"/>
                <a:cs typeface="Times New Roman" panose="02020603050405020304" pitchFamily="18" charset="0"/>
              </a:rPr>
              <a:t> 2022). </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IN" sz="2400" dirty="0">
                <a:latin typeface="Times New Roman" panose="02020603050405020304" pitchFamily="18" charset="0"/>
                <a:cs typeface="Times New Roman" panose="02020603050405020304" pitchFamily="18" charset="0"/>
              </a:rPr>
              <a:t>In order to ensure a uniform grasp of the rating criteria, it is essential to train users in giving unbiased criticism and to take into account creating calibrate sessions. </a:t>
            </a:r>
            <a:endParaRPr lang="en-US" sz="2400" dirty="0">
              <a:latin typeface="Times New Roman" panose="02020603050405020304" pitchFamily="18" charset="0"/>
              <a:cs typeface="Times New Roman" panose="02020603050405020304" pitchFamily="18" charset="0"/>
            </a:endParaRPr>
          </a:p>
          <a:p>
            <a:endParaRPr lang="en-US" dirty="0"/>
          </a:p>
        </p:txBody>
      </p:sp>
      <p:pic>
        <p:nvPicPr>
          <p:cNvPr id="29698" name="Picture 2" descr="6 Key Considerations When Implementing Change in Your Organization - New  Vantage Consultants"/>
          <p:cNvPicPr>
            <a:picLocks noChangeAspect="1" noChangeArrowheads="1"/>
          </p:cNvPicPr>
          <p:nvPr/>
        </p:nvPicPr>
        <p:blipFill>
          <a:blip r:embed="rId3"/>
          <a:srcRect/>
          <a:stretch>
            <a:fillRect/>
          </a:stretch>
        </p:blipFill>
        <p:spPr bwMode="auto">
          <a:xfrm>
            <a:off x="5715000" y="2133600"/>
            <a:ext cx="3200400" cy="357187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2800" b="1" dirty="0" err="1">
                <a:latin typeface="Times New Roman" panose="02020603050405020304" pitchFamily="18" charset="0"/>
                <a:cs typeface="Times New Roman" panose="02020603050405020304" pitchFamily="18" charset="0"/>
              </a:rPr>
              <a:t>Contd</a:t>
            </a:r>
            <a:r>
              <a:rPr lang="en-IN" sz="2800" b="1"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181600" y="1447800"/>
            <a:ext cx="3752088" cy="4800600"/>
          </a:xfrm>
        </p:spPr>
        <p:txBody>
          <a:bodyPr>
            <a:normAutofit fontScale="55000" lnSpcReduction="20000"/>
          </a:bodyPr>
          <a:lstStyle/>
          <a:p>
            <a:pPr algn="just">
              <a:lnSpc>
                <a:spcPct val="160000"/>
              </a:lnSpc>
            </a:pPr>
            <a:r>
              <a:rPr lang="en-IN" sz="3000" b="1" dirty="0">
                <a:latin typeface="Times New Roman" panose="02020603050405020304" pitchFamily="18" charset="0"/>
                <a:cs typeface="Times New Roman" panose="02020603050405020304" pitchFamily="18" charset="0"/>
              </a:rPr>
              <a:t>Accuracy and dependability of feedback </a:t>
            </a:r>
            <a:endParaRPr lang="en-US" sz="3000" dirty="0">
              <a:latin typeface="Times New Roman" panose="02020603050405020304" pitchFamily="18" charset="0"/>
              <a:cs typeface="Times New Roman" panose="02020603050405020304" pitchFamily="18" charset="0"/>
            </a:endParaRPr>
          </a:p>
          <a:p>
            <a:pPr lvl="0" algn="just">
              <a:lnSpc>
                <a:spcPct val="160000"/>
              </a:lnSpc>
            </a:pPr>
            <a:r>
              <a:rPr lang="en-IN" sz="3000" dirty="0">
                <a:latin typeface="Times New Roman" panose="02020603050405020304" pitchFamily="18" charset="0"/>
                <a:cs typeface="Times New Roman" panose="02020603050405020304" pitchFamily="18" charset="0"/>
              </a:rPr>
              <a:t>Assuring the reliability and correctness of the feedback gathered is one of the main considerations. </a:t>
            </a:r>
            <a:endParaRPr lang="en-US" sz="3000" dirty="0">
              <a:latin typeface="Times New Roman" panose="02020603050405020304" pitchFamily="18" charset="0"/>
              <a:cs typeface="Times New Roman" panose="02020603050405020304" pitchFamily="18" charset="0"/>
            </a:endParaRPr>
          </a:p>
          <a:p>
            <a:pPr lvl="0" algn="just">
              <a:lnSpc>
                <a:spcPct val="160000"/>
              </a:lnSpc>
            </a:pPr>
            <a:r>
              <a:rPr lang="en-IN" sz="3000" dirty="0">
                <a:latin typeface="Times New Roman" panose="02020603050405020304" pitchFamily="18" charset="0"/>
                <a:cs typeface="Times New Roman" panose="02020603050405020304" pitchFamily="18" charset="0"/>
              </a:rPr>
              <a:t>This depends on how truthful and impartial the respondents are (</a:t>
            </a:r>
            <a:r>
              <a:rPr lang="en-IN" sz="3000" dirty="0" err="1">
                <a:latin typeface="Times New Roman" panose="02020603050405020304" pitchFamily="18" charset="0"/>
                <a:cs typeface="Times New Roman" panose="02020603050405020304" pitchFamily="18" charset="0"/>
              </a:rPr>
              <a:t>Ranieri</a:t>
            </a:r>
            <a:r>
              <a:rPr lang="en-IN" sz="3000" dirty="0">
                <a:latin typeface="Times New Roman" panose="02020603050405020304" pitchFamily="18" charset="0"/>
                <a:cs typeface="Times New Roman" panose="02020603050405020304" pitchFamily="18" charset="0"/>
              </a:rPr>
              <a:t> </a:t>
            </a:r>
            <a:r>
              <a:rPr lang="en-IN" sz="3000" i="1" dirty="0">
                <a:latin typeface="Times New Roman" panose="02020603050405020304" pitchFamily="18" charset="0"/>
                <a:cs typeface="Times New Roman" panose="02020603050405020304" pitchFamily="18" charset="0"/>
              </a:rPr>
              <a:t>et al.,</a:t>
            </a:r>
            <a:r>
              <a:rPr lang="en-IN" sz="3000" dirty="0">
                <a:latin typeface="Times New Roman" panose="02020603050405020304" pitchFamily="18" charset="0"/>
                <a:cs typeface="Times New Roman" panose="02020603050405020304" pitchFamily="18" charset="0"/>
              </a:rPr>
              <a:t> 2022). </a:t>
            </a:r>
            <a:endParaRPr lang="en-US" sz="3000" dirty="0">
              <a:latin typeface="Times New Roman" panose="02020603050405020304" pitchFamily="18" charset="0"/>
              <a:cs typeface="Times New Roman" panose="02020603050405020304" pitchFamily="18" charset="0"/>
            </a:endParaRPr>
          </a:p>
          <a:p>
            <a:pPr lvl="0" algn="just">
              <a:lnSpc>
                <a:spcPct val="160000"/>
              </a:lnSpc>
            </a:pPr>
            <a:r>
              <a:rPr lang="en-IN" sz="3000" dirty="0">
                <a:latin typeface="Times New Roman" panose="02020603050405020304" pitchFamily="18" charset="0"/>
                <a:cs typeface="Times New Roman" panose="02020603050405020304" pitchFamily="18" charset="0"/>
              </a:rPr>
              <a:t>Employees may be reluctant to offer candid criticism regarding their managers or </a:t>
            </a:r>
            <a:r>
              <a:rPr lang="en-IN" sz="3000" dirty="0" err="1">
                <a:latin typeface="Times New Roman" panose="02020603050405020304" pitchFamily="18" charset="0"/>
                <a:cs typeface="Times New Roman" panose="02020603050405020304" pitchFamily="18" charset="0"/>
              </a:rPr>
              <a:t>coworkers</a:t>
            </a:r>
            <a:r>
              <a:rPr lang="en-IN" sz="3000" dirty="0">
                <a:latin typeface="Times New Roman" panose="02020603050405020304" pitchFamily="18" charset="0"/>
                <a:cs typeface="Times New Roman" panose="02020603050405020304" pitchFamily="18" charset="0"/>
              </a:rPr>
              <a:t> due to possible negative consequences. </a:t>
            </a:r>
            <a:endParaRPr lang="en-US" sz="3000" dirty="0">
              <a:latin typeface="Times New Roman" panose="02020603050405020304" pitchFamily="18" charset="0"/>
              <a:cs typeface="Times New Roman" panose="02020603050405020304" pitchFamily="18" charset="0"/>
            </a:endParaRPr>
          </a:p>
          <a:p>
            <a:endParaRPr lang="en-US" dirty="0"/>
          </a:p>
        </p:txBody>
      </p:sp>
      <p:pic>
        <p:nvPicPr>
          <p:cNvPr id="28674" name="Picture 2" descr="Key issues, actors and processes involved in project implementation. |  Download Scientific Diagram"/>
          <p:cNvPicPr>
            <a:picLocks noChangeAspect="1" noChangeArrowheads="1"/>
          </p:cNvPicPr>
          <p:nvPr/>
        </p:nvPicPr>
        <p:blipFill>
          <a:blip r:embed="rId3"/>
          <a:srcRect/>
          <a:stretch>
            <a:fillRect/>
          </a:stretch>
        </p:blipFill>
        <p:spPr bwMode="auto">
          <a:xfrm>
            <a:off x="1066800" y="2209800"/>
            <a:ext cx="3125341" cy="2209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2800" b="1" dirty="0" err="1">
                <a:latin typeface="Times New Roman" panose="02020603050405020304" pitchFamily="18" charset="0"/>
                <a:cs typeface="Times New Roman" panose="02020603050405020304" pitchFamily="18" charset="0"/>
              </a:rPr>
              <a:t>Contd</a:t>
            </a:r>
            <a:r>
              <a:rPr lang="en-IN" sz="2800" b="1"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43000" y="1447800"/>
            <a:ext cx="7467600" cy="4800600"/>
          </a:xfrm>
        </p:spPr>
        <p:txBody>
          <a:bodyPr>
            <a:normAutofit/>
          </a:bodyPr>
          <a:lstStyle/>
          <a:p>
            <a:pPr algn="just">
              <a:lnSpc>
                <a:spcPct val="150000"/>
              </a:lnSpc>
            </a:pPr>
            <a:r>
              <a:rPr lang="en-IN" sz="2800" b="1" dirty="0">
                <a:latin typeface="Times New Roman" panose="02020603050405020304" pitchFamily="18" charset="0"/>
                <a:cs typeface="Times New Roman" panose="02020603050405020304" pitchFamily="18" charset="0"/>
              </a:rPr>
              <a:t>Overwhelming Feedback and </a:t>
            </a:r>
            <a:r>
              <a:rPr lang="en-IN" sz="2800" b="1" dirty="0" err="1">
                <a:latin typeface="Times New Roman" panose="02020603050405020304" pitchFamily="18" charset="0"/>
                <a:cs typeface="Times New Roman" panose="02020603050405020304" pitchFamily="18" charset="0"/>
              </a:rPr>
              <a:t>Actionability</a:t>
            </a:r>
            <a:r>
              <a:rPr lang="en-IN" sz="2800" b="1"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lvl="0" algn="just">
              <a:lnSpc>
                <a:spcPct val="150000"/>
              </a:lnSpc>
            </a:pPr>
            <a:r>
              <a:rPr lang="en-IN" sz="2800" dirty="0">
                <a:latin typeface="Times New Roman" panose="02020603050405020304" pitchFamily="18" charset="0"/>
                <a:cs typeface="Times New Roman" panose="02020603050405020304" pitchFamily="18" charset="0"/>
              </a:rPr>
              <a:t>The excessive amount of input participants might receive is another problem. </a:t>
            </a:r>
            <a:endParaRPr lang="en-US" sz="2800" dirty="0">
              <a:latin typeface="Times New Roman" panose="02020603050405020304" pitchFamily="18" charset="0"/>
              <a:cs typeface="Times New Roman" panose="02020603050405020304" pitchFamily="18" charset="0"/>
            </a:endParaRPr>
          </a:p>
          <a:p>
            <a:pPr lvl="0" algn="just">
              <a:lnSpc>
                <a:spcPct val="150000"/>
              </a:lnSpc>
            </a:pPr>
            <a:r>
              <a:rPr lang="en-IN" sz="2800" dirty="0">
                <a:latin typeface="Times New Roman" panose="02020603050405020304" pitchFamily="18" charset="0"/>
                <a:cs typeface="Times New Roman" panose="02020603050405020304" pitchFamily="18" charset="0"/>
              </a:rPr>
              <a:t>It might be overwhelming to sort out a lot of comments, and if it's not organised effectively, it might prevent you from finding any useful information (</a:t>
            </a:r>
            <a:r>
              <a:rPr lang="en-IN" sz="2800" dirty="0" err="1">
                <a:latin typeface="Times New Roman" panose="02020603050405020304" pitchFamily="18" charset="0"/>
                <a:cs typeface="Times New Roman" panose="02020603050405020304" pitchFamily="18" charset="0"/>
              </a:rPr>
              <a:t>Ramdhan</a:t>
            </a:r>
            <a:r>
              <a:rPr lang="en-IN" sz="2800" dirty="0">
                <a:latin typeface="Times New Roman" panose="02020603050405020304" pitchFamily="18" charset="0"/>
                <a:cs typeface="Times New Roman" panose="02020603050405020304" pitchFamily="18" charset="0"/>
              </a:rPr>
              <a:t> </a:t>
            </a:r>
            <a:r>
              <a:rPr lang="en-IN" sz="2800" i="1" dirty="0">
                <a:latin typeface="Times New Roman" panose="02020603050405020304" pitchFamily="18" charset="0"/>
                <a:cs typeface="Times New Roman" panose="02020603050405020304" pitchFamily="18" charset="0"/>
              </a:rPr>
              <a:t>et al.,</a:t>
            </a:r>
            <a:r>
              <a:rPr lang="en-IN" sz="2800" dirty="0">
                <a:latin typeface="Times New Roman" panose="02020603050405020304" pitchFamily="18" charset="0"/>
                <a:cs typeface="Times New Roman" panose="02020603050405020304" pitchFamily="18" charset="0"/>
              </a:rPr>
              <a:t> 2022). </a:t>
            </a:r>
            <a:endParaRPr lang="en-US" sz="2800" dirty="0">
              <a:latin typeface="Times New Roman" panose="02020603050405020304" pitchFamily="18" charset="0"/>
              <a:cs typeface="Times New Roman" panose="02020603050405020304" pitchFamily="18" charset="0"/>
            </a:endParaRPr>
          </a:p>
          <a:p>
            <a:pPr algn="just">
              <a:lnSpc>
                <a:spcPct val="150000"/>
              </a:lnSpc>
            </a:pPr>
            <a:endParaRPr 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sz="2800" b="1" dirty="0">
                <a:latin typeface="Times New Roman" panose="02020603050405020304" pitchFamily="18" charset="0"/>
                <a:cs typeface="Times New Roman" panose="02020603050405020304" pitchFamily="18" charset="0"/>
              </a:rPr>
              <a:t>Conclusion</a:t>
            </a:r>
            <a:r>
              <a:rPr lang="en-IN" b="1" dirty="0"/>
              <a:t> </a:t>
            </a:r>
            <a:endParaRPr lang="en-US" dirty="0"/>
          </a:p>
        </p:txBody>
      </p:sp>
      <p:sp>
        <p:nvSpPr>
          <p:cNvPr id="3" name="Content Placeholder 2"/>
          <p:cNvSpPr>
            <a:spLocks noGrp="1"/>
          </p:cNvSpPr>
          <p:nvPr>
            <p:ph idx="1"/>
          </p:nvPr>
        </p:nvSpPr>
        <p:spPr/>
        <p:txBody>
          <a:bodyPr>
            <a:normAutofit/>
          </a:bodyPr>
          <a:lstStyle/>
          <a:p>
            <a:pPr lvl="0" algn="just">
              <a:lnSpc>
                <a:spcPct val="150000"/>
              </a:lnSpc>
            </a:pPr>
            <a:r>
              <a:rPr lang="en-IN" sz="2400" dirty="0">
                <a:latin typeface="Times New Roman" panose="02020603050405020304" pitchFamily="18" charset="0"/>
                <a:cs typeface="Times New Roman" panose="02020603050405020304" pitchFamily="18" charset="0"/>
              </a:rPr>
              <a:t>In summary, the idea of 360-degree feedback is a potent tool that provides an in-depth look at worker productivity, helping both workers and managers (</a:t>
            </a:r>
            <a:r>
              <a:rPr lang="en-IN" sz="2400" dirty="0" err="1">
                <a:latin typeface="Times New Roman" panose="02020603050405020304" pitchFamily="18" charset="0"/>
                <a:cs typeface="Times New Roman" panose="02020603050405020304" pitchFamily="18" charset="0"/>
              </a:rPr>
              <a:t>Behery</a:t>
            </a:r>
            <a:r>
              <a:rPr lang="en-IN" sz="2400" dirty="0">
                <a:latin typeface="Times New Roman" panose="02020603050405020304" pitchFamily="18" charset="0"/>
                <a:cs typeface="Times New Roman" panose="02020603050405020304" pitchFamily="18" charset="0"/>
              </a:rPr>
              <a:t>, 2022). </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IN" sz="2400" dirty="0">
                <a:latin typeface="Times New Roman" panose="02020603050405020304" pitchFamily="18" charset="0"/>
                <a:cs typeface="Times New Roman" panose="02020603050405020304" pitchFamily="18" charset="0"/>
              </a:rPr>
              <a:t>It promotes awareness of me, evolution on both a personal and professional level and an environment that values cooperation and open interaction. </a:t>
            </a:r>
            <a:endParaRPr lang="en-US" sz="2400" dirty="0">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Thank You Any Questions Images HD | Questions? image, Any ..."/>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sz="3100" b="1" dirty="0">
                <a:latin typeface="Times New Roman" panose="02020603050405020304" pitchFamily="18" charset="0"/>
                <a:cs typeface="Times New Roman" panose="02020603050405020304" pitchFamily="18" charset="0"/>
              </a:rPr>
              <a:t>References</a:t>
            </a:r>
            <a:r>
              <a:rPr lang="en-IN" b="1" dirty="0"/>
              <a:t> </a:t>
            </a:r>
            <a:br>
              <a:rPr lang="en-US" dirty="0"/>
            </a:br>
            <a:endParaRPr lang="en-US" dirty="0"/>
          </a:p>
        </p:txBody>
      </p:sp>
      <p:sp>
        <p:nvSpPr>
          <p:cNvPr id="3" name="Content Placeholder 2"/>
          <p:cNvSpPr>
            <a:spLocks noGrp="1"/>
          </p:cNvSpPr>
          <p:nvPr>
            <p:ph idx="1"/>
          </p:nvPr>
        </p:nvSpPr>
        <p:spPr>
          <a:xfrm>
            <a:off x="1371600" y="1143000"/>
            <a:ext cx="7498080" cy="4800600"/>
          </a:xfrm>
        </p:spPr>
        <p:txBody>
          <a:bodyPr>
            <a:normAutofit fontScale="25000" lnSpcReduction="20000"/>
          </a:bodyPr>
          <a:lstStyle/>
          <a:p>
            <a:pPr algn="just"/>
            <a:r>
              <a:rPr lang="en-IN" sz="4900" dirty="0" err="1">
                <a:latin typeface="Times New Roman" panose="02020603050405020304" pitchFamily="18" charset="0"/>
                <a:cs typeface="Times New Roman" panose="02020603050405020304" pitchFamily="18" charset="0"/>
              </a:rPr>
              <a:t>Balakayeva</a:t>
            </a:r>
            <a:r>
              <a:rPr lang="en-IN" sz="4900" dirty="0">
                <a:latin typeface="Times New Roman" panose="02020603050405020304" pitchFamily="18" charset="0"/>
                <a:cs typeface="Times New Roman" panose="02020603050405020304" pitchFamily="18" charset="0"/>
              </a:rPr>
              <a:t>, G., </a:t>
            </a:r>
            <a:r>
              <a:rPr lang="en-IN" sz="4900" dirty="0" err="1">
                <a:latin typeface="Times New Roman" panose="02020603050405020304" pitchFamily="18" charset="0"/>
                <a:cs typeface="Times New Roman" panose="02020603050405020304" pitchFamily="18" charset="0"/>
              </a:rPr>
              <a:t>Zhanuzakov</a:t>
            </a:r>
            <a:r>
              <a:rPr lang="en-IN" sz="4900" dirty="0">
                <a:latin typeface="Times New Roman" panose="02020603050405020304" pitchFamily="18" charset="0"/>
                <a:cs typeface="Times New Roman" panose="02020603050405020304" pitchFamily="18" charset="0"/>
              </a:rPr>
              <a:t>, M. and </a:t>
            </a:r>
            <a:r>
              <a:rPr lang="en-IN" sz="4900" dirty="0" err="1">
                <a:latin typeface="Times New Roman" panose="02020603050405020304" pitchFamily="18" charset="0"/>
                <a:cs typeface="Times New Roman" panose="02020603050405020304" pitchFamily="18" charset="0"/>
              </a:rPr>
              <a:t>Kalmenova</a:t>
            </a:r>
            <a:r>
              <a:rPr lang="en-IN" sz="4900" dirty="0">
                <a:latin typeface="Times New Roman" panose="02020603050405020304" pitchFamily="18" charset="0"/>
                <a:cs typeface="Times New Roman" panose="02020603050405020304" pitchFamily="18" charset="0"/>
              </a:rPr>
              <a:t>, G., 2023. Development of a digital employee rating evaluation system (DERES) based on machine learning algorithms and 360-degree method. </a:t>
            </a:r>
            <a:r>
              <a:rPr lang="en-US" sz="4900" i="1" dirty="0">
                <a:latin typeface="Times New Roman" panose="02020603050405020304" pitchFamily="18" charset="0"/>
                <a:cs typeface="Times New Roman" panose="02020603050405020304" pitchFamily="18" charset="0"/>
              </a:rPr>
              <a:t>Journal of Intelligent Systems</a:t>
            </a:r>
            <a:r>
              <a:rPr lang="en-US" sz="4900" dirty="0">
                <a:latin typeface="Times New Roman" panose="02020603050405020304" pitchFamily="18" charset="0"/>
                <a:cs typeface="Times New Roman" panose="02020603050405020304" pitchFamily="18" charset="0"/>
              </a:rPr>
              <a:t>, </a:t>
            </a:r>
            <a:r>
              <a:rPr lang="en-US" sz="4900" i="1" dirty="0">
                <a:latin typeface="Times New Roman" panose="02020603050405020304" pitchFamily="18" charset="0"/>
                <a:cs typeface="Times New Roman" panose="02020603050405020304" pitchFamily="18" charset="0"/>
              </a:rPr>
              <a:t>32</a:t>
            </a:r>
            <a:r>
              <a:rPr lang="en-US" sz="4900" dirty="0">
                <a:latin typeface="Times New Roman" panose="02020603050405020304" pitchFamily="18" charset="0"/>
                <a:cs typeface="Times New Roman" panose="02020603050405020304" pitchFamily="18" charset="0"/>
              </a:rPr>
              <a:t>(1), p.20230008.</a:t>
            </a:r>
          </a:p>
          <a:p>
            <a:pPr algn="just"/>
            <a:r>
              <a:rPr lang="en-IN" sz="4900" dirty="0" err="1">
                <a:latin typeface="Times New Roman" panose="02020603050405020304" pitchFamily="18" charset="0"/>
                <a:cs typeface="Times New Roman" panose="02020603050405020304" pitchFamily="18" charset="0"/>
              </a:rPr>
              <a:t>Behery</a:t>
            </a:r>
            <a:r>
              <a:rPr lang="en-IN" sz="4900" dirty="0">
                <a:latin typeface="Times New Roman" panose="02020603050405020304" pitchFamily="18" charset="0"/>
                <a:cs typeface="Times New Roman" panose="02020603050405020304" pitchFamily="18" charset="0"/>
              </a:rPr>
              <a:t>, M., 2022. Single-rating, multi-rating 360 performance management and organizational outcomes: evidence from the UAE. </a:t>
            </a:r>
            <a:r>
              <a:rPr lang="en-US" sz="4900" i="1" dirty="0">
                <a:latin typeface="Times New Roman" panose="02020603050405020304" pitchFamily="18" charset="0"/>
                <a:cs typeface="Times New Roman" panose="02020603050405020304" pitchFamily="18" charset="0"/>
              </a:rPr>
              <a:t>International Journal of Organizational Analysis</a:t>
            </a:r>
            <a:r>
              <a:rPr lang="en-US" sz="4900" dirty="0">
                <a:latin typeface="Times New Roman" panose="02020603050405020304" pitchFamily="18" charset="0"/>
                <a:cs typeface="Times New Roman" panose="02020603050405020304" pitchFamily="18" charset="0"/>
              </a:rPr>
              <a:t>, </a:t>
            </a:r>
            <a:r>
              <a:rPr lang="en-US" sz="4900" i="1" dirty="0">
                <a:latin typeface="Times New Roman" panose="02020603050405020304" pitchFamily="18" charset="0"/>
                <a:cs typeface="Times New Roman" panose="02020603050405020304" pitchFamily="18" charset="0"/>
              </a:rPr>
              <a:t>30</a:t>
            </a:r>
            <a:r>
              <a:rPr lang="en-US" sz="4900" dirty="0">
                <a:latin typeface="Times New Roman" panose="02020603050405020304" pitchFamily="18" charset="0"/>
                <a:cs typeface="Times New Roman" panose="02020603050405020304" pitchFamily="18" charset="0"/>
              </a:rPr>
              <a:t>(1), pp.47-83.</a:t>
            </a:r>
          </a:p>
          <a:p>
            <a:pPr algn="just"/>
            <a:r>
              <a:rPr lang="en-IN" sz="4900" dirty="0">
                <a:latin typeface="Times New Roman" panose="02020603050405020304" pitchFamily="18" charset="0"/>
                <a:cs typeface="Times New Roman" panose="02020603050405020304" pitchFamily="18" charset="0"/>
              </a:rPr>
              <a:t>Ellison, L.J., </a:t>
            </a:r>
            <a:r>
              <a:rPr lang="en-IN" sz="4900" dirty="0" err="1">
                <a:latin typeface="Times New Roman" panose="02020603050405020304" pitchFamily="18" charset="0"/>
                <a:cs typeface="Times New Roman" panose="02020603050405020304" pitchFamily="18" charset="0"/>
              </a:rPr>
              <a:t>Steelman</a:t>
            </a:r>
            <a:r>
              <a:rPr lang="en-IN" sz="4900" dirty="0">
                <a:latin typeface="Times New Roman" panose="02020603050405020304" pitchFamily="18" charset="0"/>
                <a:cs typeface="Times New Roman" panose="02020603050405020304" pitchFamily="18" charset="0"/>
              </a:rPr>
              <a:t>, L.A., Young, S.F. and Riordan, B.G., 2022. Setting the stage: Feedback environment improves outcomes for a 360-degree-feedback leader-development program. </a:t>
            </a:r>
            <a:r>
              <a:rPr lang="en-US" sz="4900" i="1" dirty="0">
                <a:latin typeface="Times New Roman" panose="02020603050405020304" pitchFamily="18" charset="0"/>
                <a:cs typeface="Times New Roman" panose="02020603050405020304" pitchFamily="18" charset="0"/>
              </a:rPr>
              <a:t>Consulting Psychology Journal</a:t>
            </a:r>
            <a:r>
              <a:rPr lang="en-US" sz="4900" dirty="0">
                <a:latin typeface="Times New Roman" panose="02020603050405020304" pitchFamily="18" charset="0"/>
                <a:cs typeface="Times New Roman" panose="02020603050405020304" pitchFamily="18" charset="0"/>
              </a:rPr>
              <a:t>, </a:t>
            </a:r>
            <a:r>
              <a:rPr lang="en-US" sz="4900" i="1" dirty="0">
                <a:latin typeface="Times New Roman" panose="02020603050405020304" pitchFamily="18" charset="0"/>
                <a:cs typeface="Times New Roman" panose="02020603050405020304" pitchFamily="18" charset="0"/>
              </a:rPr>
              <a:t>74</a:t>
            </a:r>
            <a:r>
              <a:rPr lang="en-US" sz="4900" dirty="0">
                <a:latin typeface="Times New Roman" panose="02020603050405020304" pitchFamily="18" charset="0"/>
                <a:cs typeface="Times New Roman" panose="02020603050405020304" pitchFamily="18" charset="0"/>
              </a:rPr>
              <a:t>(4), p.363.</a:t>
            </a:r>
          </a:p>
          <a:p>
            <a:pPr algn="just"/>
            <a:r>
              <a:rPr lang="en-IN" sz="4900" dirty="0">
                <a:latin typeface="Times New Roman" panose="02020603050405020304" pitchFamily="18" charset="0"/>
                <a:cs typeface="Times New Roman" panose="02020603050405020304" pitchFamily="18" charset="0"/>
              </a:rPr>
              <a:t>Li, J., Han, L., Zhang, C., Li, Q. and Liu, Z., 2023. Spherical convolution empowered viewport prediction in 360 video multicast with limited </a:t>
            </a:r>
            <a:r>
              <a:rPr lang="en-IN" sz="4900" dirty="0" err="1">
                <a:latin typeface="Times New Roman" panose="02020603050405020304" pitchFamily="18" charset="0"/>
                <a:cs typeface="Times New Roman" panose="02020603050405020304" pitchFamily="18" charset="0"/>
              </a:rPr>
              <a:t>FoV</a:t>
            </a:r>
            <a:r>
              <a:rPr lang="en-IN" sz="4900" dirty="0">
                <a:latin typeface="Times New Roman" panose="02020603050405020304" pitchFamily="18" charset="0"/>
                <a:cs typeface="Times New Roman" panose="02020603050405020304" pitchFamily="18" charset="0"/>
              </a:rPr>
              <a:t> feedback. </a:t>
            </a:r>
            <a:r>
              <a:rPr lang="en-US" sz="4900" i="1" dirty="0">
                <a:latin typeface="Times New Roman" panose="02020603050405020304" pitchFamily="18" charset="0"/>
                <a:cs typeface="Times New Roman" panose="02020603050405020304" pitchFamily="18" charset="0"/>
              </a:rPr>
              <a:t>ACM Transactions on Multimedia Computing, Communications and Applications</a:t>
            </a:r>
            <a:r>
              <a:rPr lang="en-US" sz="4900" dirty="0">
                <a:latin typeface="Times New Roman" panose="02020603050405020304" pitchFamily="18" charset="0"/>
                <a:cs typeface="Times New Roman" panose="02020603050405020304" pitchFamily="18" charset="0"/>
              </a:rPr>
              <a:t>, </a:t>
            </a:r>
            <a:r>
              <a:rPr lang="en-US" sz="4900" i="1" dirty="0">
                <a:latin typeface="Times New Roman" panose="02020603050405020304" pitchFamily="18" charset="0"/>
                <a:cs typeface="Times New Roman" panose="02020603050405020304" pitchFamily="18" charset="0"/>
              </a:rPr>
              <a:t>19</a:t>
            </a:r>
            <a:r>
              <a:rPr lang="en-US" sz="4900" dirty="0">
                <a:latin typeface="Times New Roman" panose="02020603050405020304" pitchFamily="18" charset="0"/>
                <a:cs typeface="Times New Roman" panose="02020603050405020304" pitchFamily="18" charset="0"/>
              </a:rPr>
              <a:t>(1), pp.1-23.</a:t>
            </a:r>
          </a:p>
          <a:p>
            <a:pPr algn="just"/>
            <a:r>
              <a:rPr lang="en-IN" sz="4900" dirty="0" err="1">
                <a:latin typeface="Times New Roman" panose="02020603050405020304" pitchFamily="18" charset="0"/>
                <a:cs typeface="Times New Roman" panose="02020603050405020304" pitchFamily="18" charset="0"/>
              </a:rPr>
              <a:t>Oonk</a:t>
            </a:r>
            <a:r>
              <a:rPr lang="en-IN" sz="4900" dirty="0">
                <a:latin typeface="Times New Roman" panose="02020603050405020304" pitchFamily="18" charset="0"/>
                <a:cs typeface="Times New Roman" panose="02020603050405020304" pitchFamily="18" charset="0"/>
              </a:rPr>
              <a:t>, H.B., 2022. </a:t>
            </a:r>
            <a:r>
              <a:rPr lang="en-US" sz="4900" i="1" dirty="0">
                <a:latin typeface="Times New Roman" panose="02020603050405020304" pitchFamily="18" charset="0"/>
                <a:cs typeface="Times New Roman" panose="02020603050405020304" pitchFamily="18" charset="0"/>
              </a:rPr>
              <a:t>Quality of 360-degree performance feedback: a matter of social exchanges</a:t>
            </a:r>
            <a:r>
              <a:rPr lang="en-US" sz="4900" dirty="0">
                <a:latin typeface="Times New Roman" panose="02020603050405020304" pitchFamily="18" charset="0"/>
                <a:cs typeface="Times New Roman" panose="02020603050405020304" pitchFamily="18" charset="0"/>
              </a:rPr>
              <a:t> (Bachelor's thesis, University of </a:t>
            </a:r>
            <a:r>
              <a:rPr lang="en-US" sz="4900" dirty="0" err="1">
                <a:latin typeface="Times New Roman" panose="02020603050405020304" pitchFamily="18" charset="0"/>
                <a:cs typeface="Times New Roman" panose="02020603050405020304" pitchFamily="18" charset="0"/>
              </a:rPr>
              <a:t>Twente</a:t>
            </a:r>
            <a:r>
              <a:rPr lang="en-US" sz="4900" dirty="0">
                <a:latin typeface="Times New Roman" panose="02020603050405020304" pitchFamily="18" charset="0"/>
                <a:cs typeface="Times New Roman" panose="02020603050405020304" pitchFamily="18" charset="0"/>
              </a:rPr>
              <a:t>).</a:t>
            </a:r>
          </a:p>
          <a:p>
            <a:pPr algn="just"/>
            <a:r>
              <a:rPr lang="en-IN" sz="4900" dirty="0" err="1">
                <a:latin typeface="Times New Roman" panose="02020603050405020304" pitchFamily="18" charset="0"/>
                <a:cs typeface="Times New Roman" panose="02020603050405020304" pitchFamily="18" charset="0"/>
              </a:rPr>
              <a:t>Pinnington</a:t>
            </a:r>
            <a:r>
              <a:rPr lang="en-IN" sz="4900" dirty="0">
                <a:latin typeface="Times New Roman" panose="02020603050405020304" pitchFamily="18" charset="0"/>
                <a:cs typeface="Times New Roman" panose="02020603050405020304" pitchFamily="18" charset="0"/>
              </a:rPr>
              <a:t>, A., </a:t>
            </a:r>
            <a:r>
              <a:rPr lang="en-IN" sz="4900" dirty="0" err="1">
                <a:latin typeface="Times New Roman" panose="02020603050405020304" pitchFamily="18" charset="0"/>
                <a:cs typeface="Times New Roman" panose="02020603050405020304" pitchFamily="18" charset="0"/>
              </a:rPr>
              <a:t>Aldabbas</a:t>
            </a:r>
            <a:r>
              <a:rPr lang="en-IN" sz="4900" dirty="0">
                <a:latin typeface="Times New Roman" panose="02020603050405020304" pitchFamily="18" charset="0"/>
                <a:cs typeface="Times New Roman" panose="02020603050405020304" pitchFamily="18" charset="0"/>
              </a:rPr>
              <a:t>, H., </a:t>
            </a:r>
            <a:r>
              <a:rPr lang="en-IN" sz="4900" dirty="0" err="1">
                <a:latin typeface="Times New Roman" panose="02020603050405020304" pitchFamily="18" charset="0"/>
                <a:cs typeface="Times New Roman" panose="02020603050405020304" pitchFamily="18" charset="0"/>
              </a:rPr>
              <a:t>Mirshahi</a:t>
            </a:r>
            <a:r>
              <a:rPr lang="en-IN" sz="4900" dirty="0">
                <a:latin typeface="Times New Roman" panose="02020603050405020304" pitchFamily="18" charset="0"/>
                <a:cs typeface="Times New Roman" panose="02020603050405020304" pitchFamily="18" charset="0"/>
              </a:rPr>
              <a:t>, F. and Pirie, T., 2022. Organisational development programmes and employees’ career development: the moderating role of gender. </a:t>
            </a:r>
            <a:r>
              <a:rPr lang="en-US" sz="4900" i="1" dirty="0">
                <a:latin typeface="Times New Roman" panose="02020603050405020304" pitchFamily="18" charset="0"/>
                <a:cs typeface="Times New Roman" panose="02020603050405020304" pitchFamily="18" charset="0"/>
              </a:rPr>
              <a:t>Journal of workplace learning</a:t>
            </a:r>
            <a:r>
              <a:rPr lang="en-US" sz="4900" dirty="0">
                <a:latin typeface="Times New Roman" panose="02020603050405020304" pitchFamily="18" charset="0"/>
                <a:cs typeface="Times New Roman" panose="02020603050405020304" pitchFamily="18" charset="0"/>
              </a:rPr>
              <a:t>, </a:t>
            </a:r>
            <a:r>
              <a:rPr lang="en-US" sz="4900" i="1" dirty="0">
                <a:latin typeface="Times New Roman" panose="02020603050405020304" pitchFamily="18" charset="0"/>
                <a:cs typeface="Times New Roman" panose="02020603050405020304" pitchFamily="18" charset="0"/>
              </a:rPr>
              <a:t>34</a:t>
            </a:r>
            <a:r>
              <a:rPr lang="en-US" sz="4900" dirty="0">
                <a:latin typeface="Times New Roman" panose="02020603050405020304" pitchFamily="18" charset="0"/>
                <a:cs typeface="Times New Roman" panose="02020603050405020304" pitchFamily="18" charset="0"/>
              </a:rPr>
              <a:t>(5), pp.466-496.</a:t>
            </a:r>
          </a:p>
          <a:p>
            <a:pPr algn="just"/>
            <a:r>
              <a:rPr lang="en-IN" sz="4900" dirty="0" err="1">
                <a:latin typeface="Times New Roman" panose="02020603050405020304" pitchFamily="18" charset="0"/>
                <a:cs typeface="Times New Roman" panose="02020603050405020304" pitchFamily="18" charset="0"/>
              </a:rPr>
              <a:t>Ramdhan</a:t>
            </a:r>
            <a:r>
              <a:rPr lang="en-IN" sz="4900" dirty="0">
                <a:latin typeface="Times New Roman" panose="02020603050405020304" pitchFamily="18" charset="0"/>
                <a:cs typeface="Times New Roman" panose="02020603050405020304" pitchFamily="18" charset="0"/>
              </a:rPr>
              <a:t>, R.M., </a:t>
            </a:r>
            <a:r>
              <a:rPr lang="en-IN" sz="4900" dirty="0" err="1">
                <a:latin typeface="Times New Roman" panose="02020603050405020304" pitchFamily="18" charset="0"/>
                <a:cs typeface="Times New Roman" panose="02020603050405020304" pitchFamily="18" charset="0"/>
              </a:rPr>
              <a:t>Kisahwan</a:t>
            </a:r>
            <a:r>
              <a:rPr lang="en-IN" sz="4900" dirty="0">
                <a:latin typeface="Times New Roman" panose="02020603050405020304" pitchFamily="18" charset="0"/>
                <a:cs typeface="Times New Roman" panose="02020603050405020304" pitchFamily="18" charset="0"/>
              </a:rPr>
              <a:t>, D., </a:t>
            </a:r>
            <a:r>
              <a:rPr lang="en-IN" sz="4900" dirty="0" err="1">
                <a:latin typeface="Times New Roman" panose="02020603050405020304" pitchFamily="18" charset="0"/>
                <a:cs typeface="Times New Roman" panose="02020603050405020304" pitchFamily="18" charset="0"/>
              </a:rPr>
              <a:t>Winarno</a:t>
            </a:r>
            <a:r>
              <a:rPr lang="en-IN" sz="4900" dirty="0">
                <a:latin typeface="Times New Roman" panose="02020603050405020304" pitchFamily="18" charset="0"/>
                <a:cs typeface="Times New Roman" panose="02020603050405020304" pitchFamily="18" charset="0"/>
              </a:rPr>
              <a:t>, A. and </a:t>
            </a:r>
            <a:r>
              <a:rPr lang="en-IN" sz="4900" dirty="0" err="1">
                <a:latin typeface="Times New Roman" panose="02020603050405020304" pitchFamily="18" charset="0"/>
                <a:cs typeface="Times New Roman" panose="02020603050405020304" pitchFamily="18" charset="0"/>
              </a:rPr>
              <a:t>Hermana</a:t>
            </a:r>
            <a:r>
              <a:rPr lang="en-IN" sz="4900" dirty="0">
                <a:latin typeface="Times New Roman" panose="02020603050405020304" pitchFamily="18" charset="0"/>
                <a:cs typeface="Times New Roman" panose="02020603050405020304" pitchFamily="18" charset="0"/>
              </a:rPr>
              <a:t>, D., 2022. Internal corporate social responsibility as a </a:t>
            </a:r>
            <a:r>
              <a:rPr lang="en-IN" sz="4900" dirty="0" err="1">
                <a:latin typeface="Times New Roman" panose="02020603050405020304" pitchFamily="18" charset="0"/>
                <a:cs typeface="Times New Roman" panose="02020603050405020304" pitchFamily="18" charset="0"/>
              </a:rPr>
              <a:t>microfoundation</a:t>
            </a:r>
            <a:r>
              <a:rPr lang="en-IN" sz="4900" dirty="0">
                <a:latin typeface="Times New Roman" panose="02020603050405020304" pitchFamily="18" charset="0"/>
                <a:cs typeface="Times New Roman" panose="02020603050405020304" pitchFamily="18" charset="0"/>
              </a:rPr>
              <a:t> of employee well-being and job performance. </a:t>
            </a:r>
            <a:r>
              <a:rPr lang="en-US" sz="4900" i="1" dirty="0">
                <a:latin typeface="Times New Roman" panose="02020603050405020304" pitchFamily="18" charset="0"/>
                <a:cs typeface="Times New Roman" panose="02020603050405020304" pitchFamily="18" charset="0"/>
              </a:rPr>
              <a:t>Sustainability</a:t>
            </a:r>
            <a:r>
              <a:rPr lang="en-US" sz="4900" dirty="0">
                <a:latin typeface="Times New Roman" panose="02020603050405020304" pitchFamily="18" charset="0"/>
                <a:cs typeface="Times New Roman" panose="02020603050405020304" pitchFamily="18" charset="0"/>
              </a:rPr>
              <a:t>, </a:t>
            </a:r>
            <a:r>
              <a:rPr lang="en-US" sz="4900" i="1" dirty="0">
                <a:latin typeface="Times New Roman" panose="02020603050405020304" pitchFamily="18" charset="0"/>
                <a:cs typeface="Times New Roman" panose="02020603050405020304" pitchFamily="18" charset="0"/>
              </a:rPr>
              <a:t>14</a:t>
            </a:r>
            <a:r>
              <a:rPr lang="en-US" sz="4900" dirty="0">
                <a:latin typeface="Times New Roman" panose="02020603050405020304" pitchFamily="18" charset="0"/>
                <a:cs typeface="Times New Roman" panose="02020603050405020304" pitchFamily="18" charset="0"/>
              </a:rPr>
              <a:t>(15), p.9065.</a:t>
            </a:r>
          </a:p>
          <a:p>
            <a:pPr algn="just"/>
            <a:r>
              <a:rPr lang="en-IN" sz="4900" dirty="0" err="1">
                <a:latin typeface="Times New Roman" panose="02020603050405020304" pitchFamily="18" charset="0"/>
                <a:cs typeface="Times New Roman" panose="02020603050405020304" pitchFamily="18" charset="0"/>
              </a:rPr>
              <a:t>Ranieri</a:t>
            </a:r>
            <a:r>
              <a:rPr lang="en-IN" sz="4900" dirty="0">
                <a:latin typeface="Times New Roman" panose="02020603050405020304" pitchFamily="18" charset="0"/>
                <a:cs typeface="Times New Roman" panose="02020603050405020304" pitchFamily="18" charset="0"/>
              </a:rPr>
              <a:t>, M., </a:t>
            </a:r>
            <a:r>
              <a:rPr lang="en-IN" sz="4900" dirty="0" err="1">
                <a:latin typeface="Times New Roman" panose="02020603050405020304" pitchFamily="18" charset="0"/>
                <a:cs typeface="Times New Roman" panose="02020603050405020304" pitchFamily="18" charset="0"/>
              </a:rPr>
              <a:t>Luzzi</a:t>
            </a:r>
            <a:r>
              <a:rPr lang="en-IN" sz="4900" dirty="0">
                <a:latin typeface="Times New Roman" panose="02020603050405020304" pitchFamily="18" charset="0"/>
                <a:cs typeface="Times New Roman" panose="02020603050405020304" pitchFamily="18" charset="0"/>
              </a:rPr>
              <a:t>, D., Cuomo, S. and </a:t>
            </a:r>
            <a:r>
              <a:rPr lang="en-IN" sz="4900" dirty="0" err="1">
                <a:latin typeface="Times New Roman" panose="02020603050405020304" pitchFamily="18" charset="0"/>
                <a:cs typeface="Times New Roman" panose="02020603050405020304" pitchFamily="18" charset="0"/>
              </a:rPr>
              <a:t>Bruni</a:t>
            </a:r>
            <a:r>
              <a:rPr lang="en-IN" sz="4900" dirty="0">
                <a:latin typeface="Times New Roman" panose="02020603050405020304" pitchFamily="18" charset="0"/>
                <a:cs typeface="Times New Roman" panose="02020603050405020304" pitchFamily="18" charset="0"/>
              </a:rPr>
              <a:t>, I., 2022. If and how do 360 videos fit into education settings? Results from a scoping review of empirical research. </a:t>
            </a:r>
            <a:r>
              <a:rPr lang="en-US" sz="4900" i="1" dirty="0">
                <a:latin typeface="Times New Roman" panose="02020603050405020304" pitchFamily="18" charset="0"/>
                <a:cs typeface="Times New Roman" panose="02020603050405020304" pitchFamily="18" charset="0"/>
              </a:rPr>
              <a:t>Journal of Computer Assisted Learning</a:t>
            </a:r>
            <a:r>
              <a:rPr lang="en-US" sz="4900" dirty="0">
                <a:latin typeface="Times New Roman" panose="02020603050405020304" pitchFamily="18" charset="0"/>
                <a:cs typeface="Times New Roman" panose="02020603050405020304" pitchFamily="18" charset="0"/>
              </a:rPr>
              <a:t>, </a:t>
            </a:r>
            <a:r>
              <a:rPr lang="en-US" sz="4900" i="1" dirty="0">
                <a:latin typeface="Times New Roman" panose="02020603050405020304" pitchFamily="18" charset="0"/>
                <a:cs typeface="Times New Roman" panose="02020603050405020304" pitchFamily="18" charset="0"/>
              </a:rPr>
              <a:t>38</a:t>
            </a:r>
            <a:r>
              <a:rPr lang="en-US" sz="4900" dirty="0">
                <a:latin typeface="Times New Roman" panose="02020603050405020304" pitchFamily="18" charset="0"/>
                <a:cs typeface="Times New Roman" panose="02020603050405020304" pitchFamily="18" charset="0"/>
              </a:rPr>
              <a:t>(5), pp.1199-1219.</a:t>
            </a:r>
          </a:p>
          <a:p>
            <a:pPr algn="just"/>
            <a:r>
              <a:rPr lang="en-IN" sz="4900" dirty="0" err="1">
                <a:latin typeface="Times New Roman" panose="02020603050405020304" pitchFamily="18" charset="0"/>
                <a:cs typeface="Times New Roman" panose="02020603050405020304" pitchFamily="18" charset="0"/>
              </a:rPr>
              <a:t>Ranieri</a:t>
            </a:r>
            <a:r>
              <a:rPr lang="en-IN" sz="4900" dirty="0">
                <a:latin typeface="Times New Roman" panose="02020603050405020304" pitchFamily="18" charset="0"/>
                <a:cs typeface="Times New Roman" panose="02020603050405020304" pitchFamily="18" charset="0"/>
              </a:rPr>
              <a:t>, M., </a:t>
            </a:r>
            <a:r>
              <a:rPr lang="en-IN" sz="4900" dirty="0" err="1">
                <a:latin typeface="Times New Roman" panose="02020603050405020304" pitchFamily="18" charset="0"/>
                <a:cs typeface="Times New Roman" panose="02020603050405020304" pitchFamily="18" charset="0"/>
              </a:rPr>
              <a:t>Luzzi</a:t>
            </a:r>
            <a:r>
              <a:rPr lang="en-IN" sz="4900" dirty="0">
                <a:latin typeface="Times New Roman" panose="02020603050405020304" pitchFamily="18" charset="0"/>
                <a:cs typeface="Times New Roman" panose="02020603050405020304" pitchFamily="18" charset="0"/>
              </a:rPr>
              <a:t>, D., Cuomo, S. and </a:t>
            </a:r>
            <a:r>
              <a:rPr lang="en-IN" sz="4900" dirty="0" err="1">
                <a:latin typeface="Times New Roman" panose="02020603050405020304" pitchFamily="18" charset="0"/>
                <a:cs typeface="Times New Roman" panose="02020603050405020304" pitchFamily="18" charset="0"/>
              </a:rPr>
              <a:t>Bruni</a:t>
            </a:r>
            <a:r>
              <a:rPr lang="en-IN" sz="4900" dirty="0">
                <a:latin typeface="Times New Roman" panose="02020603050405020304" pitchFamily="18" charset="0"/>
                <a:cs typeface="Times New Roman" panose="02020603050405020304" pitchFamily="18" charset="0"/>
              </a:rPr>
              <a:t>, I., 2022. If and how do 360 videos fit into education settings? Results from a scoping review of empirical research. </a:t>
            </a:r>
            <a:r>
              <a:rPr lang="en-US" sz="4900" i="1" dirty="0">
                <a:latin typeface="Times New Roman" panose="02020603050405020304" pitchFamily="18" charset="0"/>
                <a:cs typeface="Times New Roman" panose="02020603050405020304" pitchFamily="18" charset="0"/>
              </a:rPr>
              <a:t>Journal of Computer Assisted Learning</a:t>
            </a:r>
            <a:r>
              <a:rPr lang="en-US" sz="4900" dirty="0">
                <a:latin typeface="Times New Roman" panose="02020603050405020304" pitchFamily="18" charset="0"/>
                <a:cs typeface="Times New Roman" panose="02020603050405020304" pitchFamily="18" charset="0"/>
              </a:rPr>
              <a:t>, </a:t>
            </a:r>
            <a:r>
              <a:rPr lang="en-US" sz="4900" i="1" dirty="0">
                <a:latin typeface="Times New Roman" panose="02020603050405020304" pitchFamily="18" charset="0"/>
                <a:cs typeface="Times New Roman" panose="02020603050405020304" pitchFamily="18" charset="0"/>
              </a:rPr>
              <a:t>38</a:t>
            </a:r>
            <a:r>
              <a:rPr lang="en-US" sz="4900" dirty="0">
                <a:latin typeface="Times New Roman" panose="02020603050405020304" pitchFamily="18" charset="0"/>
                <a:cs typeface="Times New Roman" panose="02020603050405020304" pitchFamily="18" charset="0"/>
              </a:rPr>
              <a:t>(5), pp.1199-1219.</a:t>
            </a:r>
          </a:p>
          <a:p>
            <a:pPr algn="just"/>
            <a:r>
              <a:rPr lang="en-IN" sz="4900" dirty="0" err="1">
                <a:latin typeface="Times New Roman" panose="02020603050405020304" pitchFamily="18" charset="0"/>
                <a:cs typeface="Times New Roman" panose="02020603050405020304" pitchFamily="18" charset="0"/>
              </a:rPr>
              <a:t>Yli-Jaakkola</a:t>
            </a:r>
            <a:r>
              <a:rPr lang="en-IN" sz="4900" dirty="0">
                <a:latin typeface="Times New Roman" panose="02020603050405020304" pitchFamily="18" charset="0"/>
                <a:cs typeface="Times New Roman" panose="02020603050405020304" pitchFamily="18" charset="0"/>
              </a:rPr>
              <a:t>, N., 2022. VIBES: a multi-perspective tool to break complex problem spaces into concrete action plans.</a:t>
            </a:r>
            <a:endParaRPr lang="en-US" sz="4900" dirty="0">
              <a:latin typeface="Times New Roman" panose="02020603050405020304" pitchFamily="18" charset="0"/>
              <a:cs typeface="Times New Roman" panose="02020603050405020304" pitchFamily="18" charset="0"/>
            </a:endParaRPr>
          </a:p>
          <a:p>
            <a:pPr algn="just"/>
            <a:endParaRPr lang="en-US" dirty="0"/>
          </a:p>
        </p:txBody>
      </p:sp>
    </p:spTree>
  </p:cSld>
  <p:clrMapOvr>
    <a:masterClrMapping/>
  </p:clrMapOvr>
</p:sld>
</file>

<file path=ppt/theme/theme1.xml><?xml version="1.0" encoding="utf-8"?>
<a:theme xmlns:a="http://schemas.openxmlformats.org/drawingml/2006/main" name="Communications and Dialogues">
  <a:themeElements>
    <a:clrScheme name="Communications and Dialogu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Communications and Dialogu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Communications and Dialogu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ommunications and Dialogu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ommunications and Dialogu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ommunications and Dialogu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ommunications and Dialogu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ommunications and Dialogu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ommunications and Dialogu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ommunications and Dialogu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ommunications and Dialogu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ommunications and Dialogu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ommunications and Dialogu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ommunications and Dialogu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ommunications and Dialogu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0</TotalTime>
  <Words>5737</Words>
  <Application>Microsoft Office PowerPoint</Application>
  <PresentationFormat>Expunere pe ecran (4:3)</PresentationFormat>
  <Paragraphs>85</Paragraphs>
  <Slides>13</Slides>
  <Notes>10</Notes>
  <HiddenSlides>0</HiddenSlides>
  <MMClips>0</MMClips>
  <ScaleCrop>false</ScaleCrop>
  <HeadingPairs>
    <vt:vector size="4" baseType="variant">
      <vt:variant>
        <vt:lpstr>Temă</vt:lpstr>
      </vt:variant>
      <vt:variant>
        <vt:i4>1</vt:i4>
      </vt:variant>
      <vt:variant>
        <vt:lpstr>Titluri diapozitive</vt:lpstr>
      </vt:variant>
      <vt:variant>
        <vt:i4>13</vt:i4>
      </vt:variant>
    </vt:vector>
  </HeadingPairs>
  <TitlesOfParts>
    <vt:vector size="14" baseType="lpstr">
      <vt:lpstr>Communications and Dialogues</vt:lpstr>
      <vt:lpstr>Developing Relationships and Workplace Achievement </vt:lpstr>
      <vt:lpstr>Introduction </vt:lpstr>
      <vt:lpstr>The concept of 360 – degree feedback</vt:lpstr>
      <vt:lpstr>The importance of 360 concept to employees </vt:lpstr>
      <vt:lpstr>The importance of 360 concept to employees </vt:lpstr>
      <vt:lpstr>The benefits of concept of 360 implementation to employees </vt:lpstr>
      <vt:lpstr>The benefits of concept of 360 implementation to employers  </vt:lpstr>
      <vt:lpstr>Key issues involve whilst implementing the concept</vt:lpstr>
      <vt:lpstr>Contd </vt:lpstr>
      <vt:lpstr>Contd </vt:lpstr>
      <vt:lpstr>Conclusion </vt:lpstr>
      <vt:lpstr>Prezentare PowerPoint</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Radu Nitu (2109427)</cp:lastModifiedBy>
  <cp:revision>11</cp:revision>
  <dcterms:created xsi:type="dcterms:W3CDTF">2023-10-25T13:22:00Z</dcterms:created>
  <dcterms:modified xsi:type="dcterms:W3CDTF">2023-10-30T05:29:58Z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5842AFEF630E42BE88E680902E297F9F_12</vt:lpwstr>
  </property>
  <property fmtid="{D5CDD505-2E9C-101B-9397-08002B2CF9AE}" pid="3" name="KSOProductBuildVer">
    <vt:lpwstr>1033-12.2.0.13266</vt:lpwstr>
  </property>
</Properties>
</file>