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notesMasterIdLst>
    <p:notesMasterId r:id="rId22"/>
  </p:notesMasterIdLst>
  <p:handoutMasterIdLst>
    <p:handoutMasterId r:id="rId23"/>
  </p:handoutMasterIdLst>
  <p:sldIdLst>
    <p:sldId id="256" r:id="rId2"/>
    <p:sldId id="272" r:id="rId3"/>
    <p:sldId id="257" r:id="rId4"/>
    <p:sldId id="258" r:id="rId5"/>
    <p:sldId id="264" r:id="rId6"/>
    <p:sldId id="273" r:id="rId7"/>
    <p:sldId id="274" r:id="rId8"/>
    <p:sldId id="275" r:id="rId9"/>
    <p:sldId id="290" r:id="rId10"/>
    <p:sldId id="288" r:id="rId11"/>
    <p:sldId id="276" r:id="rId12"/>
    <p:sldId id="277" r:id="rId13"/>
    <p:sldId id="278" r:id="rId14"/>
    <p:sldId id="279" r:id="rId15"/>
    <p:sldId id="289" r:id="rId16"/>
    <p:sldId id="281" r:id="rId17"/>
    <p:sldId id="282" r:id="rId18"/>
    <p:sldId id="284" r:id="rId19"/>
    <p:sldId id="285" r:id="rId20"/>
    <p:sldId id="287" r:id="rId21"/>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1741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GB"/>
          </a:p>
        </p:txBody>
      </p:sp>
      <p:sp>
        <p:nvSpPr>
          <p:cNvPr id="1741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1741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0A4EB876-7003-4BC1-8DAC-A931C0CEDD42}" type="slidenum">
              <a:rPr lang="en-GB"/>
              <a:pPr/>
              <a:t>‹#›</a:t>
            </a:fld>
            <a:endParaRPr lang="en-GB"/>
          </a:p>
        </p:txBody>
      </p:sp>
    </p:spTree>
    <p:extLst>
      <p:ext uri="{BB962C8B-B14F-4D97-AF65-F5344CB8AC3E}">
        <p14:creationId xmlns:p14="http://schemas.microsoft.com/office/powerpoint/2010/main" val="33376804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4ADDB7-CF55-487A-8628-E6294BAF5AE8}" type="datetimeFigureOut">
              <a:rPr lang="en-US" smtClean="0"/>
              <a:t>1/10/2020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A8B861-E0BB-4CCD-BBFA-608B08DB8282}" type="slidenum">
              <a:rPr lang="en-US" smtClean="0"/>
              <a:t>‹#›</a:t>
            </a:fld>
            <a:endParaRPr lang="en-US"/>
          </a:p>
        </p:txBody>
      </p:sp>
    </p:spTree>
    <p:extLst>
      <p:ext uri="{BB962C8B-B14F-4D97-AF65-F5344CB8AC3E}">
        <p14:creationId xmlns:p14="http://schemas.microsoft.com/office/powerpoint/2010/main" val="1460078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7CF4194-35B6-4A17-862F-AED90261481B}" type="slidenum">
              <a:rPr lang="en-US" altLang="en-US" smtClean="0"/>
              <a:pPr eaLnBrk="1" hangingPunct="1"/>
              <a:t>16</a:t>
            </a:fld>
            <a:endParaRPr lang="en-US" altLang="en-US" smtClean="0"/>
          </a:p>
        </p:txBody>
      </p:sp>
      <p:sp>
        <p:nvSpPr>
          <p:cNvPr id="27651"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E32FD9D5-1DF3-40C3-A2E8-2F1F6DE1A13E}" type="slidenum">
              <a:rPr lang="en-US" altLang="en-US" sz="1200"/>
              <a:pPr algn="r" eaLnBrk="1" hangingPunct="1"/>
              <a:t>16</a:t>
            </a:fld>
            <a:endParaRPr lang="en-US" altLang="en-US" sz="1200"/>
          </a:p>
        </p:txBody>
      </p:sp>
      <p:sp>
        <p:nvSpPr>
          <p:cNvPr id="27652" name="Rectangle 2"/>
          <p:cNvSpPr>
            <a:spLocks noGrp="1" noRot="1" noChangeAspect="1" noChangeArrowheads="1" noTextEdit="1"/>
          </p:cNvSpPr>
          <p:nvPr>
            <p:ph type="sldImg"/>
          </p:nvPr>
        </p:nvSpPr>
        <p:spPr>
          <a:ln/>
        </p:spPr>
      </p:sp>
      <p:sp>
        <p:nvSpPr>
          <p:cNvPr id="27653" name="Rectangle 3"/>
          <p:cNvSpPr>
            <a:spLocks noGrp="1" noChangeArrowheads="1"/>
          </p:cNvSpPr>
          <p:nvPr>
            <p:ph type="body" idx="1"/>
          </p:nvPr>
        </p:nvSpPr>
        <p:spPr>
          <a:noFill/>
        </p:spPr>
        <p:txBody>
          <a:bodyPr/>
          <a:lstStyle/>
          <a:p>
            <a:pPr eaLnBrk="1" hangingPunct="1"/>
            <a:endParaRPr lang="en-US" altLang="en-US" dirty="0" smtClean="0"/>
          </a:p>
        </p:txBody>
      </p:sp>
    </p:spTree>
    <p:extLst>
      <p:ext uri="{BB962C8B-B14F-4D97-AF65-F5344CB8AC3E}">
        <p14:creationId xmlns:p14="http://schemas.microsoft.com/office/powerpoint/2010/main" val="17743512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B01F9B-0CB2-49F5-993F-EE61469AA93C}" type="slidenum">
              <a:rPr lang="en-GB" smtClean="0"/>
              <a:pPr/>
              <a:t>‹#›</a:t>
            </a:fld>
            <a:endParaRPr lang="en-GB"/>
          </a:p>
        </p:txBody>
      </p:sp>
    </p:spTree>
    <p:extLst>
      <p:ext uri="{BB962C8B-B14F-4D97-AF65-F5344CB8AC3E}">
        <p14:creationId xmlns:p14="http://schemas.microsoft.com/office/powerpoint/2010/main" val="2068750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438A3F-4F80-4D8A-9578-FE1E04CEBA56}" type="slidenum">
              <a:rPr lang="en-GB" smtClean="0"/>
              <a:pPr/>
              <a:t>‹#›</a:t>
            </a:fld>
            <a:endParaRPr lang="en-GB"/>
          </a:p>
        </p:txBody>
      </p:sp>
    </p:spTree>
    <p:extLst>
      <p:ext uri="{BB962C8B-B14F-4D97-AF65-F5344CB8AC3E}">
        <p14:creationId xmlns:p14="http://schemas.microsoft.com/office/powerpoint/2010/main" val="373389984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40C6C3-3AC6-407C-B81E-1C035DCEA7DE}" type="slidenum">
              <a:rPr lang="en-GB" smtClean="0"/>
              <a:pPr/>
              <a:t>‹#›</a:t>
            </a:fld>
            <a:endParaRPr lang="en-GB"/>
          </a:p>
        </p:txBody>
      </p:sp>
    </p:spTree>
    <p:extLst>
      <p:ext uri="{BB962C8B-B14F-4D97-AF65-F5344CB8AC3E}">
        <p14:creationId xmlns:p14="http://schemas.microsoft.com/office/powerpoint/2010/main" val="94885839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487ACC-E056-452B-B0FD-D80BD7AA89B1}" type="slidenum">
              <a:rPr lang="en-GB" smtClean="0"/>
              <a:pPr/>
              <a:t>‹#›</a:t>
            </a:fld>
            <a:endParaRPr lang="en-GB"/>
          </a:p>
        </p:txBody>
      </p:sp>
    </p:spTree>
    <p:extLst>
      <p:ext uri="{BB962C8B-B14F-4D97-AF65-F5344CB8AC3E}">
        <p14:creationId xmlns:p14="http://schemas.microsoft.com/office/powerpoint/2010/main" val="384258780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940960-146D-4F3B-BCBD-EF3B495DECAC}" type="slidenum">
              <a:rPr lang="en-GB" smtClean="0"/>
              <a:pPr/>
              <a:t>‹#›</a:t>
            </a:fld>
            <a:endParaRPr lang="en-GB"/>
          </a:p>
        </p:txBody>
      </p:sp>
    </p:spTree>
    <p:extLst>
      <p:ext uri="{BB962C8B-B14F-4D97-AF65-F5344CB8AC3E}">
        <p14:creationId xmlns:p14="http://schemas.microsoft.com/office/powerpoint/2010/main" val="7853786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93289B-AB86-4AA8-9A25-C4AC7370E282}" type="slidenum">
              <a:rPr lang="en-GB" smtClean="0"/>
              <a:pPr/>
              <a:t>‹#›</a:t>
            </a:fld>
            <a:endParaRPr lang="en-GB"/>
          </a:p>
        </p:txBody>
      </p:sp>
    </p:spTree>
    <p:extLst>
      <p:ext uri="{BB962C8B-B14F-4D97-AF65-F5344CB8AC3E}">
        <p14:creationId xmlns:p14="http://schemas.microsoft.com/office/powerpoint/2010/main" val="279040729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C8B79D-720E-4558-B633-A77C076D381A}" type="slidenum">
              <a:rPr lang="en-GB" smtClean="0"/>
              <a:pPr/>
              <a:t>‹#›</a:t>
            </a:fld>
            <a:endParaRPr lang="en-GB"/>
          </a:p>
        </p:txBody>
      </p:sp>
    </p:spTree>
    <p:extLst>
      <p:ext uri="{BB962C8B-B14F-4D97-AF65-F5344CB8AC3E}">
        <p14:creationId xmlns:p14="http://schemas.microsoft.com/office/powerpoint/2010/main" val="1414950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5666BB-052A-40D3-A0A3-8FB1AC9FC7B2}" type="slidenum">
              <a:rPr lang="en-GB" smtClean="0"/>
              <a:pPr/>
              <a:t>‹#›</a:t>
            </a:fld>
            <a:endParaRPr lang="en-GB"/>
          </a:p>
        </p:txBody>
      </p:sp>
    </p:spTree>
    <p:extLst>
      <p:ext uri="{BB962C8B-B14F-4D97-AF65-F5344CB8AC3E}">
        <p14:creationId xmlns:p14="http://schemas.microsoft.com/office/powerpoint/2010/main" val="408220152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D1EDF0-AD54-4818-B20E-9B682E62B1EC}" type="slidenum">
              <a:rPr lang="en-GB" smtClean="0"/>
              <a:pPr/>
              <a:t>‹#›</a:t>
            </a:fld>
            <a:endParaRPr lang="en-GB"/>
          </a:p>
        </p:txBody>
      </p:sp>
    </p:spTree>
    <p:extLst>
      <p:ext uri="{BB962C8B-B14F-4D97-AF65-F5344CB8AC3E}">
        <p14:creationId xmlns:p14="http://schemas.microsoft.com/office/powerpoint/2010/main" val="150209720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4CA023-25CA-431F-AA86-D9D67CA5B865}" type="slidenum">
              <a:rPr lang="en-GB" smtClean="0"/>
              <a:pPr/>
              <a:t>‹#›</a:t>
            </a:fld>
            <a:endParaRPr lang="en-GB"/>
          </a:p>
        </p:txBody>
      </p:sp>
    </p:spTree>
    <p:extLst>
      <p:ext uri="{BB962C8B-B14F-4D97-AF65-F5344CB8AC3E}">
        <p14:creationId xmlns:p14="http://schemas.microsoft.com/office/powerpoint/2010/main" val="320525219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D735A1-C0EB-4419-8FBF-ED5D408AB8B5}" type="slidenum">
              <a:rPr lang="en-GB" smtClean="0"/>
              <a:pPr/>
              <a:t>‹#›</a:t>
            </a:fld>
            <a:endParaRPr lang="en-GB"/>
          </a:p>
        </p:txBody>
      </p:sp>
    </p:spTree>
    <p:extLst>
      <p:ext uri="{BB962C8B-B14F-4D97-AF65-F5344CB8AC3E}">
        <p14:creationId xmlns:p14="http://schemas.microsoft.com/office/powerpoint/2010/main" val="1048733853"/>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6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2249488"/>
            <a:ext cx="8229600" cy="4324350"/>
          </a:xfrm>
        </p:spPr>
        <p:txBody>
          <a:bodyPr/>
          <a:lstStyle/>
          <a:p>
            <a:pPr lvl="0"/>
            <a:endParaRPr lang="en-US" noProof="0" smtClean="0"/>
          </a:p>
        </p:txBody>
      </p:sp>
      <p:sp>
        <p:nvSpPr>
          <p:cNvPr id="4" name="Date Placeholder 5"/>
          <p:cNvSpPr>
            <a:spLocks noGrp="1"/>
          </p:cNvSpPr>
          <p:nvPr>
            <p:ph type="dt" sz="half" idx="10"/>
          </p:nvPr>
        </p:nvSpPr>
        <p:spPr/>
        <p:txBody>
          <a:bodyPr/>
          <a:lstStyle>
            <a:lvl1pPr>
              <a:defRPr/>
            </a:lvl1pPr>
          </a:lstStyle>
          <a:p>
            <a:pPr>
              <a:defRPr/>
            </a:pPr>
            <a:endParaRPr lang="en-US"/>
          </a:p>
        </p:txBody>
      </p:sp>
      <p:sp>
        <p:nvSpPr>
          <p:cNvPr id="5" name="Footer Placeholder 6"/>
          <p:cNvSpPr>
            <a:spLocks noGrp="1"/>
          </p:cNvSpPr>
          <p:nvPr>
            <p:ph type="ftr" sz="quarter" idx="11"/>
          </p:nvPr>
        </p:nvSpPr>
        <p:spPr/>
        <p:txBody>
          <a:bodyPr/>
          <a:lstStyle>
            <a:lvl1pPr>
              <a:defRPr/>
            </a:lvl1pPr>
          </a:lstStyle>
          <a:p>
            <a:pPr>
              <a:defRPr/>
            </a:pPr>
            <a:endParaRPr lang="en-US"/>
          </a:p>
        </p:txBody>
      </p:sp>
      <p:sp>
        <p:nvSpPr>
          <p:cNvPr id="6" name="Slide Number Placeholder 7"/>
          <p:cNvSpPr>
            <a:spLocks noGrp="1"/>
          </p:cNvSpPr>
          <p:nvPr>
            <p:ph type="sldNum" sz="quarter" idx="12"/>
          </p:nvPr>
        </p:nvSpPr>
        <p:spPr/>
        <p:txBody>
          <a:bodyPr/>
          <a:lstStyle>
            <a:lvl1pPr>
              <a:defRPr/>
            </a:lvl1pPr>
          </a:lstStyle>
          <a:p>
            <a:pPr>
              <a:defRPr/>
            </a:pPr>
            <a:fld id="{1D572CB8-0DAE-4541-9D18-8E0B15B8676A}" type="slidenum">
              <a:rPr lang="en-US"/>
              <a:pPr>
                <a:defRPr/>
              </a:pPr>
              <a:t>‹#›</a:t>
            </a:fld>
            <a:endParaRPr lang="en-US"/>
          </a:p>
        </p:txBody>
      </p:sp>
    </p:spTree>
    <p:extLst>
      <p:ext uri="{BB962C8B-B14F-4D97-AF65-F5344CB8AC3E}">
        <p14:creationId xmlns:p14="http://schemas.microsoft.com/office/powerpoint/2010/main" val="132865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CCA319-A777-4A36-9AB7-E4572521F63C}" type="slidenum">
              <a:rPr lang="en-GB" smtClean="0"/>
              <a:pPr/>
              <a:t>‹#›</a:t>
            </a:fld>
            <a:endParaRPr lang="en-GB"/>
          </a:p>
        </p:txBody>
      </p:sp>
    </p:spTree>
    <p:extLst>
      <p:ext uri="{BB962C8B-B14F-4D97-AF65-F5344CB8AC3E}">
        <p14:creationId xmlns:p14="http://schemas.microsoft.com/office/powerpoint/2010/main" val="538183974"/>
      </p:ext>
    </p:extLst>
  </p:cSld>
  <p:clrMap bg1="dk1" tx1="lt1" bg2="dk2" tx2="lt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7504" y="5949280"/>
            <a:ext cx="8976599" cy="584775"/>
          </a:xfrm>
          <a:prstGeom prst="rect">
            <a:avLst/>
          </a:prstGeom>
          <a:noFill/>
        </p:spPr>
        <p:txBody>
          <a:bodyPr wrap="square" rtlCol="0">
            <a:spAutoFit/>
          </a:bodyPr>
          <a:lstStyle/>
          <a:p>
            <a:pPr algn="ctr"/>
            <a:r>
              <a:rPr lang="en-GB" sz="3200" b="1" dirty="0" smtClean="0"/>
              <a:t>Landscape and Sense of Place</a:t>
            </a:r>
            <a:endParaRPr lang="en-US" sz="3200" b="1"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084103" cy="570023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idx="1"/>
          </p:nvPr>
        </p:nvSpPr>
        <p:spPr>
          <a:xfrm>
            <a:off x="467544" y="548680"/>
            <a:ext cx="8229600" cy="5688037"/>
          </a:xfrm>
        </p:spPr>
        <p:txBody>
          <a:bodyPr>
            <a:normAutofit/>
          </a:bodyPr>
          <a:lstStyle/>
          <a:p>
            <a:pPr algn="ctr">
              <a:buFontTx/>
              <a:buNone/>
            </a:pPr>
            <a:endParaRPr lang="en-GB" dirty="0"/>
          </a:p>
          <a:p>
            <a:pPr algn="ctr">
              <a:buFontTx/>
              <a:buNone/>
            </a:pPr>
            <a:r>
              <a:rPr lang="en-GB" dirty="0" smtClean="0">
                <a:latin typeface="Arial" panose="020B0604020202020204" pitchFamily="34" charset="0"/>
                <a:cs typeface="Arial" panose="020B0604020202020204" pitchFamily="34" charset="0"/>
              </a:rPr>
              <a:t>Activity 1: What </a:t>
            </a:r>
            <a:r>
              <a:rPr lang="en-GB" dirty="0">
                <a:latin typeface="Arial" panose="020B0604020202020204" pitchFamily="34" charset="0"/>
                <a:cs typeface="Arial" panose="020B0604020202020204" pitchFamily="34" charset="0"/>
              </a:rPr>
              <a:t>does ‘Landscape’ mean to you</a:t>
            </a:r>
            <a:r>
              <a:rPr lang="en-GB" dirty="0" smtClean="0">
                <a:latin typeface="Arial" panose="020B0604020202020204" pitchFamily="34" charset="0"/>
                <a:cs typeface="Arial" panose="020B0604020202020204" pitchFamily="34" charset="0"/>
              </a:rPr>
              <a:t>?</a:t>
            </a:r>
          </a:p>
          <a:p>
            <a:pPr>
              <a:buFontTx/>
              <a:buNone/>
            </a:pPr>
            <a:endParaRPr lang="en-GB" dirty="0">
              <a:latin typeface="Arial" panose="020B0604020202020204" pitchFamily="34" charset="0"/>
              <a:cs typeface="Arial" panose="020B0604020202020204" pitchFamily="34" charset="0"/>
            </a:endParaRPr>
          </a:p>
          <a:p>
            <a:pPr>
              <a:buFontTx/>
              <a:buNone/>
            </a:pPr>
            <a:r>
              <a:rPr lang="en-GB" dirty="0" smtClean="0">
                <a:latin typeface="Arial" panose="020B0604020202020204" pitchFamily="34" charset="0"/>
                <a:cs typeface="Arial" panose="020B0604020202020204" pitchFamily="34" charset="0"/>
              </a:rPr>
              <a:t>In groups, consider the meaning of landscape – discuss as a group and create a spider diagram of all the elements that make up ‘landscape’</a:t>
            </a:r>
            <a:endParaRPr lang="en-GB" dirty="0">
              <a:latin typeface="Arial" panose="020B0604020202020204" pitchFamily="34" charset="0"/>
              <a:cs typeface="Arial" panose="020B0604020202020204" pitchFamily="34"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idx="1"/>
          </p:nvPr>
        </p:nvSpPr>
        <p:spPr>
          <a:xfrm>
            <a:off x="457200" y="620713"/>
            <a:ext cx="8229600" cy="5475287"/>
          </a:xfrm>
        </p:spPr>
        <p:txBody>
          <a:bodyPr/>
          <a:lstStyle/>
          <a:p>
            <a:pPr>
              <a:buFontTx/>
              <a:buNone/>
            </a:pPr>
            <a:r>
              <a:rPr lang="en-GB" i="1" dirty="0">
                <a:latin typeface="Arial" panose="020B0604020202020204" pitchFamily="34" charset="0"/>
                <a:cs typeface="Arial" panose="020B0604020202020204" pitchFamily="34" charset="0"/>
              </a:rPr>
              <a:t>“Landscape, I shall argue, is an ideological concept.  It represents a way in which certain classes of people have signified themselves and their world through their imagined relationship with nature, and through which they have underlined and communicated their own social role and that of others with respect to external nature.”</a:t>
            </a:r>
            <a:r>
              <a:rPr lang="en-GB" dirty="0">
                <a:latin typeface="Arial" panose="020B0604020202020204" pitchFamily="34" charset="0"/>
                <a:cs typeface="Arial" panose="020B0604020202020204" pitchFamily="34" charset="0"/>
              </a:rPr>
              <a:t> </a:t>
            </a:r>
            <a:endParaRPr lang="en-GB" dirty="0" smtClean="0">
              <a:latin typeface="Arial" panose="020B0604020202020204" pitchFamily="34" charset="0"/>
              <a:cs typeface="Arial" panose="020B0604020202020204" pitchFamily="34" charset="0"/>
            </a:endParaRPr>
          </a:p>
          <a:p>
            <a:pPr>
              <a:buFontTx/>
              <a:buNone/>
            </a:pPr>
            <a:r>
              <a:rPr lang="en-GB" dirty="0" smtClean="0">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Cosgrove, 1984, p15)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idx="1"/>
          </p:nvPr>
        </p:nvSpPr>
        <p:spPr>
          <a:xfrm>
            <a:off x="457200" y="476250"/>
            <a:ext cx="8229600" cy="5619750"/>
          </a:xfrm>
        </p:spPr>
        <p:txBody>
          <a:bodyPr/>
          <a:lstStyle/>
          <a:p>
            <a:pPr>
              <a:buFontTx/>
              <a:buNone/>
            </a:pPr>
            <a:r>
              <a:rPr lang="en-GB" dirty="0" err="1">
                <a:latin typeface="Arial" panose="020B0604020202020204" pitchFamily="34" charset="0"/>
                <a:cs typeface="Arial" panose="020B0604020202020204" pitchFamily="34" charset="0"/>
              </a:rPr>
              <a:t>Urry</a:t>
            </a:r>
            <a:r>
              <a:rPr lang="en-GB" dirty="0">
                <a:latin typeface="Arial" panose="020B0604020202020204" pitchFamily="34" charset="0"/>
                <a:cs typeface="Arial" panose="020B0604020202020204" pitchFamily="34" charset="0"/>
              </a:rPr>
              <a:t> (1995):</a:t>
            </a:r>
          </a:p>
          <a:p>
            <a:pPr>
              <a:buFontTx/>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 person’s wish to visit a particular environment is something that is socially constructed and depends on developing a ‘cultural desire’ for a particular landscape</a:t>
            </a:r>
          </a:p>
          <a:p>
            <a:r>
              <a:rPr lang="en-GB" dirty="0">
                <a:latin typeface="Arial" panose="020B0604020202020204" pitchFamily="34" charset="0"/>
                <a:cs typeface="Arial" panose="020B0604020202020204" pitchFamily="34" charset="0"/>
              </a:rPr>
              <a:t>The shift in perception of desirability is associated with social &amp; cultural changes in society</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4"/>
          <p:cNvSpPr>
            <a:spLocks noGrp="1" noChangeArrowheads="1"/>
          </p:cNvSpPr>
          <p:nvPr>
            <p:ph type="title"/>
          </p:nvPr>
        </p:nvSpPr>
        <p:spPr>
          <a:xfrm>
            <a:off x="468313" y="260350"/>
            <a:ext cx="8229600" cy="1143000"/>
          </a:xfrm>
        </p:spPr>
        <p:txBody>
          <a:bodyPr/>
          <a:lstStyle/>
          <a:p>
            <a:r>
              <a:rPr lang="en-GB" dirty="0">
                <a:latin typeface="Arial" panose="020B0604020202020204" pitchFamily="34" charset="0"/>
                <a:cs typeface="Arial" panose="020B0604020202020204" pitchFamily="34" charset="0"/>
              </a:rPr>
              <a:t>18</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Century</a:t>
            </a:r>
            <a:endParaRPr lang="en-GB" dirty="0">
              <a:latin typeface="Arial" panose="020B0604020202020204" pitchFamily="34" charset="0"/>
              <a:cs typeface="Arial" panose="020B0604020202020204" pitchFamily="34" charset="0"/>
            </a:endParaRPr>
          </a:p>
        </p:txBody>
      </p:sp>
      <p:sp>
        <p:nvSpPr>
          <p:cNvPr id="13315" name="Rectangle 3"/>
          <p:cNvSpPr>
            <a:spLocks noGrp="1" noChangeArrowheads="1"/>
          </p:cNvSpPr>
          <p:nvPr>
            <p:ph idx="1"/>
          </p:nvPr>
        </p:nvSpPr>
        <p:spPr>
          <a:xfrm>
            <a:off x="428596" y="1357298"/>
            <a:ext cx="8229600" cy="4899025"/>
          </a:xfrm>
        </p:spPr>
        <p:txBody>
          <a:bodyPr>
            <a:normAutofit/>
          </a:bodyPr>
          <a:lstStyle/>
          <a:p>
            <a:r>
              <a:rPr lang="en-GB" sz="2400" dirty="0"/>
              <a:t>Mankind was conquering nature through industrial exploitation:</a:t>
            </a:r>
          </a:p>
          <a:p>
            <a:pPr>
              <a:buFontTx/>
              <a:buNone/>
            </a:pPr>
            <a:endParaRPr lang="en-GB" sz="2400" i="1" dirty="0" smtClean="0"/>
          </a:p>
          <a:p>
            <a:pPr>
              <a:buFontTx/>
              <a:buNone/>
            </a:pPr>
            <a:r>
              <a:rPr lang="en-GB" sz="3200" i="1" dirty="0" smtClean="0">
                <a:latin typeface="Arial" panose="020B0604020202020204" pitchFamily="34" charset="0"/>
                <a:cs typeface="Arial" panose="020B0604020202020204" pitchFamily="34" charset="0"/>
              </a:rPr>
              <a:t>“</a:t>
            </a:r>
            <a:r>
              <a:rPr lang="en-GB" sz="3200" i="1" dirty="0">
                <a:latin typeface="Arial" panose="020B0604020202020204" pitchFamily="34" charset="0"/>
                <a:cs typeface="Arial" panose="020B0604020202020204" pitchFamily="34" charset="0"/>
              </a:rPr>
              <a:t>More than any other identifiable experience, the emergence of industrial capitalism is responsible for setting contemporary views and visions of nature.” (Smith, 1990, p1</a:t>
            </a:r>
            <a:r>
              <a:rPr lang="en-GB" sz="3200" i="1" dirty="0" smtClean="0">
                <a:latin typeface="Arial" panose="020B0604020202020204" pitchFamily="34" charset="0"/>
                <a:cs typeface="Arial" panose="020B0604020202020204" pitchFamily="34" charset="0"/>
              </a:rPr>
              <a:t>)</a:t>
            </a:r>
            <a:endParaRPr lang="en-GB" sz="3200" i="1"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5445224"/>
            <a:ext cx="8229600" cy="864136"/>
          </a:xfrm>
        </p:spPr>
        <p:txBody>
          <a:bodyPr>
            <a:normAutofit fontScale="85000" lnSpcReduction="20000"/>
          </a:bodyPr>
          <a:lstStyle/>
          <a:p>
            <a:pPr marL="137160" indent="0">
              <a:buNone/>
            </a:pPr>
            <a:r>
              <a:rPr lang="en-GB" dirty="0" smtClean="0"/>
              <a:t>Rolling Mills, Merthyr Tydfil </a:t>
            </a:r>
          </a:p>
          <a:p>
            <a:pPr marL="137160" indent="0">
              <a:buNone/>
            </a:pPr>
            <a:r>
              <a:rPr lang="en-GB" dirty="0" smtClean="0"/>
              <a:t>Thomas </a:t>
            </a:r>
            <a:r>
              <a:rPr lang="en-GB" dirty="0" err="1" smtClean="0"/>
              <a:t>Hornor</a:t>
            </a:r>
            <a:r>
              <a:rPr lang="en-GB" dirty="0" smtClean="0"/>
              <a:t>, 1817</a:t>
            </a: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1" y="-1"/>
            <a:ext cx="9198768" cy="52739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965283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590"/>
            <a:ext cx="9144000" cy="68851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7020272" y="5706240"/>
            <a:ext cx="2088232" cy="1200329"/>
          </a:xfrm>
          <a:prstGeom prst="rect">
            <a:avLst/>
          </a:prstGeom>
          <a:noFill/>
        </p:spPr>
        <p:txBody>
          <a:bodyPr wrap="square" rtlCol="0">
            <a:spAutoFit/>
          </a:bodyPr>
          <a:lstStyle/>
          <a:p>
            <a:r>
              <a:rPr lang="en-US" dirty="0" err="1"/>
              <a:t>Cyfarthfa</a:t>
            </a:r>
            <a:r>
              <a:rPr lang="en-US" dirty="0"/>
              <a:t> Ironworks Interior at Night, </a:t>
            </a:r>
            <a:r>
              <a:rPr lang="en-US" dirty="0" err="1"/>
              <a:t>Penry</a:t>
            </a:r>
            <a:r>
              <a:rPr lang="en-US" dirty="0"/>
              <a:t> Williams, 1825.</a:t>
            </a:r>
          </a:p>
        </p:txBody>
      </p:sp>
    </p:spTree>
    <p:extLst>
      <p:ext uri="{BB962C8B-B14F-4D97-AF65-F5344CB8AC3E}">
        <p14:creationId xmlns:p14="http://schemas.microsoft.com/office/powerpoint/2010/main" val="21875343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79"/>
            <a:ext cx="9131734" cy="60138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827584" y="6381328"/>
            <a:ext cx="6912768" cy="369332"/>
          </a:xfrm>
          <a:prstGeom prst="rect">
            <a:avLst/>
          </a:prstGeom>
          <a:noFill/>
        </p:spPr>
        <p:txBody>
          <a:bodyPr wrap="square" rtlCol="0">
            <a:spAutoFit/>
          </a:bodyPr>
          <a:lstStyle/>
          <a:p>
            <a:r>
              <a:rPr lang="en-GB" dirty="0" smtClean="0"/>
              <a:t>Ironworks </a:t>
            </a:r>
            <a:r>
              <a:rPr lang="en-GB" dirty="0" err="1" smtClean="0"/>
              <a:t>Nantyglo</a:t>
            </a:r>
            <a:r>
              <a:rPr lang="en-GB" dirty="0" smtClean="0"/>
              <a:t>  unknown artist nineteenth century</a:t>
            </a:r>
            <a:endParaRPr lang="en-US" dirty="0"/>
          </a:p>
        </p:txBody>
      </p:sp>
    </p:spTree>
    <p:extLst>
      <p:ext uri="{BB962C8B-B14F-4D97-AF65-F5344CB8AC3E}">
        <p14:creationId xmlns:p14="http://schemas.microsoft.com/office/powerpoint/2010/main" val="39748160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304"/>
            <a:ext cx="9144000" cy="6731391"/>
          </a:xfrm>
          <a:prstGeom prst="rect">
            <a:avLst/>
          </a:prstGeom>
        </p:spPr>
      </p:pic>
    </p:spTree>
    <p:extLst>
      <p:ext uri="{BB962C8B-B14F-4D97-AF65-F5344CB8AC3E}">
        <p14:creationId xmlns:p14="http://schemas.microsoft.com/office/powerpoint/2010/main" val="7917002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Activity 2: Your Landscape Preferences</a:t>
            </a:r>
            <a:endParaRPr lang="en-US" dirty="0"/>
          </a:p>
        </p:txBody>
      </p:sp>
      <p:sp>
        <p:nvSpPr>
          <p:cNvPr id="3" name="Content Placeholder 2"/>
          <p:cNvSpPr>
            <a:spLocks noGrp="1"/>
          </p:cNvSpPr>
          <p:nvPr>
            <p:ph idx="1"/>
          </p:nvPr>
        </p:nvSpPr>
        <p:spPr/>
        <p:txBody>
          <a:bodyPr/>
          <a:lstStyle/>
          <a:p>
            <a:r>
              <a:rPr lang="en-GB" dirty="0" smtClean="0"/>
              <a:t>Conduct some basic research using your phones or laptops, gather examples of landscapes you like and landscapes you don’t like.  Share these with your group.</a:t>
            </a:r>
          </a:p>
          <a:p>
            <a:r>
              <a:rPr lang="en-GB" dirty="0" smtClean="0"/>
              <a:t>As a group, write a list of all the factors that affect whether you like or dislike particular landscapes</a:t>
            </a:r>
            <a:endParaRPr lang="en-US" dirty="0"/>
          </a:p>
        </p:txBody>
      </p:sp>
    </p:spTree>
    <p:extLst>
      <p:ext uri="{BB962C8B-B14F-4D97-AF65-F5344CB8AC3E}">
        <p14:creationId xmlns:p14="http://schemas.microsoft.com/office/powerpoint/2010/main" val="37389777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433467"/>
          </a:xfrm>
        </p:spPr>
        <p:txBody>
          <a:bodyPr>
            <a:normAutofit fontScale="77500" lnSpcReduction="20000"/>
          </a:bodyPr>
          <a:lstStyle/>
          <a:p>
            <a:r>
              <a:rPr lang="en-US" dirty="0" err="1"/>
              <a:t>Lowenthal</a:t>
            </a:r>
            <a:r>
              <a:rPr lang="en-US" dirty="0"/>
              <a:t> (1967, p1) believes that:</a:t>
            </a:r>
          </a:p>
          <a:p>
            <a:pPr marL="137160" indent="0">
              <a:buNone/>
            </a:pPr>
            <a:r>
              <a:rPr lang="en-US" dirty="0"/>
              <a:t>“we respond to and affect the environment not directly, but through the medium of a personally apprehended milieu.  This milieu differs for each of us according to his personal history; and for each of us it varies also with mood, with purpose and with attentiveness.  What we see, what we study, and the way we shape and build in the landscape is selected and structured for each of us by custom, culture, desire and faith.”</a:t>
            </a:r>
          </a:p>
          <a:p>
            <a:endParaRPr lang="en-US" dirty="0"/>
          </a:p>
          <a:p>
            <a:r>
              <a:rPr lang="en-US" dirty="0" err="1"/>
              <a:t>Greenbie</a:t>
            </a:r>
            <a:r>
              <a:rPr lang="en-US" dirty="0"/>
              <a:t> (1988, p65) suggests:</a:t>
            </a:r>
          </a:p>
          <a:p>
            <a:pPr marL="137160" indent="0">
              <a:buNone/>
            </a:pPr>
            <a:r>
              <a:rPr lang="en-US" dirty="0"/>
              <a:t>“what we perceive as the environment is, in fact a synthesis in which our current perceptions of what is actually out there are combined with a complex tapestry of associations based on our experience both of the physical world and of other people.”</a:t>
            </a:r>
          </a:p>
          <a:p>
            <a:endParaRPr lang="en-US" dirty="0"/>
          </a:p>
        </p:txBody>
      </p:sp>
    </p:spTree>
    <p:extLst>
      <p:ext uri="{BB962C8B-B14F-4D97-AF65-F5344CB8AC3E}">
        <p14:creationId xmlns:p14="http://schemas.microsoft.com/office/powerpoint/2010/main" val="11265414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normAutofit fontScale="77500" lnSpcReduction="20000"/>
          </a:bodyPr>
          <a:lstStyle/>
          <a:p>
            <a:r>
              <a:rPr lang="en-US" dirty="0"/>
              <a:t>Visitor or resident</a:t>
            </a:r>
          </a:p>
          <a:p>
            <a:pPr marL="137160" indent="0">
              <a:buNone/>
            </a:pPr>
            <a:r>
              <a:rPr lang="en-US" dirty="0" smtClean="0"/>
              <a:t>- </a:t>
            </a:r>
            <a:r>
              <a:rPr lang="en-US" dirty="0"/>
              <a:t>tourist sees the landscape with a fresh eye</a:t>
            </a:r>
          </a:p>
          <a:p>
            <a:pPr marL="137160" indent="0">
              <a:buNone/>
            </a:pPr>
            <a:r>
              <a:rPr lang="en-US" dirty="0" smtClean="0"/>
              <a:t>- </a:t>
            </a:r>
            <a:r>
              <a:rPr lang="en-US" dirty="0"/>
              <a:t>a commuter is likely to ignore larger landscape features</a:t>
            </a:r>
          </a:p>
          <a:p>
            <a:endParaRPr lang="en-US" dirty="0"/>
          </a:p>
          <a:p>
            <a:r>
              <a:rPr lang="en-US" dirty="0"/>
              <a:t>Visions evoked by artists, novelists or the media</a:t>
            </a:r>
          </a:p>
          <a:p>
            <a:pPr marL="137160" indent="0">
              <a:buNone/>
            </a:pPr>
            <a:r>
              <a:rPr lang="en-US" dirty="0" smtClean="0"/>
              <a:t>- </a:t>
            </a:r>
            <a:r>
              <a:rPr lang="en-US" dirty="0"/>
              <a:t>pre-conceived ideas derived from images</a:t>
            </a:r>
          </a:p>
          <a:p>
            <a:endParaRPr lang="en-US" dirty="0"/>
          </a:p>
          <a:p>
            <a:r>
              <a:rPr lang="en-US" dirty="0"/>
              <a:t>Familiarity</a:t>
            </a:r>
          </a:p>
          <a:p>
            <a:pPr marL="137160" indent="0">
              <a:buNone/>
            </a:pPr>
            <a:r>
              <a:rPr lang="en-US" dirty="0" smtClean="0"/>
              <a:t>- </a:t>
            </a:r>
            <a:r>
              <a:rPr lang="en-US" dirty="0"/>
              <a:t>greater familiarity may generate greater knowledge</a:t>
            </a:r>
          </a:p>
          <a:p>
            <a:pPr marL="137160" indent="0">
              <a:buNone/>
            </a:pPr>
            <a:r>
              <a:rPr lang="en-US" dirty="0" smtClean="0"/>
              <a:t>- </a:t>
            </a:r>
            <a:r>
              <a:rPr lang="en-US" dirty="0"/>
              <a:t>a regular observer may overlook an element of landscape</a:t>
            </a:r>
          </a:p>
          <a:p>
            <a:pPr marL="137160" indent="0">
              <a:buNone/>
            </a:pPr>
            <a:r>
              <a:rPr lang="en-US" dirty="0" smtClean="0"/>
              <a:t>- </a:t>
            </a:r>
            <a:r>
              <a:rPr lang="en-US" dirty="0"/>
              <a:t>people like what they know, but familiarity also breeds contempt</a:t>
            </a:r>
          </a:p>
          <a:p>
            <a:pPr marL="137160" indent="0">
              <a:buNone/>
            </a:pPr>
            <a:r>
              <a:rPr lang="en-US" dirty="0" smtClean="0"/>
              <a:t>- </a:t>
            </a:r>
            <a:r>
              <a:rPr lang="en-US" dirty="0"/>
              <a:t>childhood memories</a:t>
            </a:r>
          </a:p>
          <a:p>
            <a:endParaRPr lang="en-US" dirty="0"/>
          </a:p>
        </p:txBody>
      </p:sp>
    </p:spTree>
    <p:extLst>
      <p:ext uri="{BB962C8B-B14F-4D97-AF65-F5344CB8AC3E}">
        <p14:creationId xmlns:p14="http://schemas.microsoft.com/office/powerpoint/2010/main" val="8522476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433467"/>
          </a:xfrm>
        </p:spPr>
        <p:txBody>
          <a:bodyPr>
            <a:normAutofit fontScale="85000" lnSpcReduction="20000"/>
          </a:bodyPr>
          <a:lstStyle/>
          <a:p>
            <a:r>
              <a:rPr lang="en-US" dirty="0"/>
              <a:t>Role of the observer – profession, interests</a:t>
            </a:r>
          </a:p>
          <a:p>
            <a:endParaRPr lang="en-US" dirty="0"/>
          </a:p>
          <a:p>
            <a:pPr marL="137160" indent="0">
              <a:buNone/>
            </a:pPr>
            <a:r>
              <a:rPr lang="en-US" dirty="0"/>
              <a:t>“Every river is more than just one river.  Every rock is more than just one rock.  Why does a real estate developer look across an open field and see comfortable suburban ranch homes nestled in quiet cul-de-sacs, while a farmer envisions endless rows of waving wheat…the open field is the same physical thing, but it carries multiple symbolic meanings that emanate from the values by which people define themselves.”  </a:t>
            </a:r>
          </a:p>
          <a:p>
            <a:pPr marL="137160" indent="0">
              <a:buNone/>
            </a:pPr>
            <a:r>
              <a:rPr lang="en-US" dirty="0"/>
              <a:t>(</a:t>
            </a:r>
            <a:r>
              <a:rPr lang="en-US" dirty="0" err="1"/>
              <a:t>Greider</a:t>
            </a:r>
            <a:r>
              <a:rPr lang="en-US" dirty="0"/>
              <a:t> and </a:t>
            </a:r>
            <a:r>
              <a:rPr lang="en-US" dirty="0" err="1"/>
              <a:t>Garkovich</a:t>
            </a:r>
            <a:r>
              <a:rPr lang="en-US" dirty="0"/>
              <a:t>, 1994, p1)</a:t>
            </a:r>
          </a:p>
          <a:p>
            <a:endParaRPr lang="en-US" dirty="0"/>
          </a:p>
          <a:p>
            <a:pPr marL="137160" indent="0">
              <a:buNone/>
            </a:pPr>
            <a:r>
              <a:rPr lang="en-US" dirty="0" smtClean="0"/>
              <a:t>- </a:t>
            </a:r>
            <a:r>
              <a:rPr lang="en-US" dirty="0"/>
              <a:t>a botanist, geologist or artist would pick out different facets of the same environment</a:t>
            </a:r>
          </a:p>
          <a:p>
            <a:endParaRPr lang="en-US" dirty="0"/>
          </a:p>
        </p:txBody>
      </p:sp>
    </p:spTree>
    <p:extLst>
      <p:ext uri="{BB962C8B-B14F-4D97-AF65-F5344CB8AC3E}">
        <p14:creationId xmlns:p14="http://schemas.microsoft.com/office/powerpoint/2010/main" val="1735614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760680"/>
          </a:xfrm>
        </p:spPr>
        <p:txBody>
          <a:bodyPr>
            <a:normAutofit fontScale="62500" lnSpcReduction="20000"/>
          </a:bodyPr>
          <a:lstStyle/>
          <a:p>
            <a:r>
              <a:rPr lang="en-US" dirty="0"/>
              <a:t>Mood and Circumstance</a:t>
            </a:r>
          </a:p>
          <a:p>
            <a:pPr marL="137160" indent="0">
              <a:buNone/>
            </a:pPr>
            <a:r>
              <a:rPr lang="en-US" dirty="0" smtClean="0"/>
              <a:t>- </a:t>
            </a:r>
            <a:r>
              <a:rPr lang="en-US" dirty="0"/>
              <a:t>weather and light</a:t>
            </a:r>
          </a:p>
          <a:p>
            <a:pPr marL="137160" indent="0">
              <a:buNone/>
            </a:pPr>
            <a:r>
              <a:rPr lang="en-US" dirty="0" smtClean="0"/>
              <a:t>- </a:t>
            </a:r>
            <a:r>
              <a:rPr lang="en-US" dirty="0"/>
              <a:t>time of day, time of year</a:t>
            </a:r>
          </a:p>
          <a:p>
            <a:pPr marL="137160" indent="0">
              <a:buNone/>
            </a:pPr>
            <a:r>
              <a:rPr lang="en-US" dirty="0" smtClean="0"/>
              <a:t>- </a:t>
            </a:r>
            <a:r>
              <a:rPr lang="en-US" dirty="0"/>
              <a:t>views on foot, cycle or vehicle</a:t>
            </a:r>
          </a:p>
          <a:p>
            <a:endParaRPr lang="en-US" dirty="0"/>
          </a:p>
          <a:p>
            <a:r>
              <a:rPr lang="en-US" dirty="0"/>
              <a:t>Rural and Urban Residence </a:t>
            </a:r>
          </a:p>
          <a:p>
            <a:pPr marL="137160" indent="0">
              <a:buNone/>
            </a:pPr>
            <a:r>
              <a:rPr lang="en-US" dirty="0" smtClean="0"/>
              <a:t>- </a:t>
            </a:r>
            <a:r>
              <a:rPr lang="en-US" dirty="0"/>
              <a:t>‘natural’ landscape to a city dweller may be an area of cultivated parkland</a:t>
            </a:r>
          </a:p>
          <a:p>
            <a:pPr marL="137160" indent="0">
              <a:buNone/>
            </a:pPr>
            <a:r>
              <a:rPr lang="en-US" dirty="0" smtClean="0"/>
              <a:t>- </a:t>
            </a:r>
            <a:r>
              <a:rPr lang="en-US" dirty="0"/>
              <a:t>to a rural dweller ‘natural’ may mean wilderness</a:t>
            </a:r>
          </a:p>
          <a:p>
            <a:endParaRPr lang="en-US" dirty="0"/>
          </a:p>
          <a:p>
            <a:r>
              <a:rPr lang="en-US" dirty="0"/>
              <a:t>Length of Residency </a:t>
            </a:r>
          </a:p>
          <a:p>
            <a:pPr marL="137160" indent="0">
              <a:buNone/>
            </a:pPr>
            <a:r>
              <a:rPr lang="en-US" dirty="0" smtClean="0"/>
              <a:t>- </a:t>
            </a:r>
            <a:r>
              <a:rPr lang="en-US" dirty="0"/>
              <a:t>newcomers may have different perceptions to those with stronger community attachment</a:t>
            </a:r>
          </a:p>
          <a:p>
            <a:endParaRPr lang="en-US" dirty="0"/>
          </a:p>
          <a:p>
            <a:r>
              <a:rPr lang="en-US" dirty="0"/>
              <a:t>Individual Characteristics</a:t>
            </a:r>
          </a:p>
          <a:p>
            <a:pPr marL="137160" indent="0">
              <a:buNone/>
            </a:pPr>
            <a:r>
              <a:rPr lang="en-US" dirty="0" smtClean="0"/>
              <a:t>- </a:t>
            </a:r>
            <a:r>
              <a:rPr lang="en-US" dirty="0"/>
              <a:t>upbringing and education</a:t>
            </a:r>
          </a:p>
          <a:p>
            <a:pPr marL="137160" indent="0">
              <a:buNone/>
            </a:pPr>
            <a:r>
              <a:rPr lang="en-US" dirty="0" smtClean="0"/>
              <a:t>- </a:t>
            </a:r>
            <a:r>
              <a:rPr lang="en-US" dirty="0"/>
              <a:t>socio-economic status</a:t>
            </a:r>
          </a:p>
          <a:p>
            <a:pPr marL="137160" indent="0">
              <a:buNone/>
            </a:pPr>
            <a:r>
              <a:rPr lang="en-US" dirty="0" smtClean="0"/>
              <a:t>- </a:t>
            </a:r>
            <a:r>
              <a:rPr lang="en-US" dirty="0"/>
              <a:t>religion</a:t>
            </a:r>
          </a:p>
          <a:p>
            <a:endParaRPr lang="en-US" dirty="0"/>
          </a:p>
        </p:txBody>
      </p:sp>
    </p:spTree>
    <p:extLst>
      <p:ext uri="{BB962C8B-B14F-4D97-AF65-F5344CB8AC3E}">
        <p14:creationId xmlns:p14="http://schemas.microsoft.com/office/powerpoint/2010/main" val="32837479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Blaenafon</a:t>
            </a:r>
            <a:endParaRPr lang="en-GB" dirty="0"/>
          </a:p>
        </p:txBody>
      </p:sp>
      <p:sp>
        <p:nvSpPr>
          <p:cNvPr id="3" name="Content Placeholder 2"/>
          <p:cNvSpPr>
            <a:spLocks noGrp="1"/>
          </p:cNvSpPr>
          <p:nvPr>
            <p:ph idx="1"/>
          </p:nvPr>
        </p:nvSpPr>
        <p:spPr/>
        <p:txBody>
          <a:bodyPr/>
          <a:lstStyle/>
          <a:p>
            <a:pPr marL="0" indent="0">
              <a:buNone/>
            </a:pPr>
            <a:r>
              <a:rPr lang="en-GB" dirty="0"/>
              <a:t>https://www.youtube.com/watch?v=XQItrV74wis</a:t>
            </a:r>
          </a:p>
          <a:p>
            <a:pPr marL="0" indent="0">
              <a:buNone/>
            </a:pPr>
            <a:endParaRPr lang="en-GB" dirty="0"/>
          </a:p>
        </p:txBody>
      </p:sp>
    </p:spTree>
    <p:extLst>
      <p:ext uri="{BB962C8B-B14F-4D97-AF65-F5344CB8AC3E}">
        <p14:creationId xmlns:p14="http://schemas.microsoft.com/office/powerpoint/2010/main" val="1553438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idx="4294967295"/>
          </p:nvPr>
        </p:nvSpPr>
        <p:spPr>
          <a:xfrm>
            <a:off x="0" y="333375"/>
            <a:ext cx="8229600" cy="1143000"/>
          </a:xfrm>
        </p:spPr>
        <p:txBody>
          <a:bodyPr/>
          <a:lstStyle/>
          <a:p>
            <a:pPr eaLnBrk="1" hangingPunct="1"/>
            <a:r>
              <a:rPr lang="en-GB" altLang="en-US" sz="3600" b="1" dirty="0" smtClean="0"/>
              <a:t>Sense of Place</a:t>
            </a:r>
            <a:endParaRPr lang="en-US" altLang="en-US" sz="3600" b="1" dirty="0" smtClean="0"/>
          </a:p>
        </p:txBody>
      </p:sp>
      <p:sp>
        <p:nvSpPr>
          <p:cNvPr id="6147" name="Rectangle 8"/>
          <p:cNvSpPr>
            <a:spLocks noGrp="1" noChangeArrowheads="1"/>
          </p:cNvSpPr>
          <p:nvPr>
            <p:ph type="body" sz="half" idx="4294967295"/>
          </p:nvPr>
        </p:nvSpPr>
        <p:spPr>
          <a:xfrm>
            <a:off x="539552" y="1125538"/>
            <a:ext cx="7632848" cy="5472112"/>
          </a:xfrm>
        </p:spPr>
        <p:txBody>
          <a:bodyPr/>
          <a:lstStyle/>
          <a:p>
            <a:pPr eaLnBrk="1" hangingPunct="1"/>
            <a:r>
              <a:rPr lang="en-GB" altLang="en-US" sz="2400" dirty="0" smtClean="0"/>
              <a:t>‘</a:t>
            </a:r>
            <a:r>
              <a:rPr lang="en-GB" altLang="en-US" sz="2400" i="1" dirty="0" smtClean="0"/>
              <a:t>a way of seeing, knowing and understanding the world’</a:t>
            </a:r>
            <a:r>
              <a:rPr lang="en-GB" altLang="en-US" sz="2400" dirty="0" smtClean="0"/>
              <a:t> (Creswell, 2008, p.11)</a:t>
            </a:r>
          </a:p>
          <a:p>
            <a:pPr eaLnBrk="1" hangingPunct="1">
              <a:buFont typeface="Georgia" pitchFamily="18" charset="0"/>
              <a:buNone/>
            </a:pPr>
            <a:endParaRPr lang="en-US" altLang="en-US" sz="2400" i="1" dirty="0" smtClean="0"/>
          </a:p>
          <a:p>
            <a:pPr eaLnBrk="1" hangingPunct="1"/>
            <a:r>
              <a:rPr lang="en-US" altLang="en-US" sz="2400" i="1" dirty="0" smtClean="0"/>
              <a:t>‘Sense of place’ refers us, on the face of it, both to a sense of the character or identity that belongs to certain places or locales, as well as to a sense of our own identity as shaped in relation to those places—to a sense of ‘belonging to’ those places.</a:t>
            </a:r>
            <a:r>
              <a:rPr lang="en-US" altLang="en-US" sz="2400" dirty="0" smtClean="0"/>
              <a:t>’  </a:t>
            </a:r>
            <a:r>
              <a:rPr lang="en-US" altLang="en-US" sz="2400" dirty="0" err="1" smtClean="0"/>
              <a:t>Malpas</a:t>
            </a:r>
            <a:r>
              <a:rPr lang="en-US" altLang="en-US" sz="2400" dirty="0" smtClean="0"/>
              <a:t> (2008, p. 199)</a:t>
            </a:r>
            <a:endParaRPr lang="en-GB" altLang="en-US" sz="2400" dirty="0" smtClean="0"/>
          </a:p>
        </p:txBody>
      </p:sp>
    </p:spTree>
    <p:extLst>
      <p:ext uri="{BB962C8B-B14F-4D97-AF65-F5344CB8AC3E}">
        <p14:creationId xmlns:p14="http://schemas.microsoft.com/office/powerpoint/2010/main" val="10919216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p:cNvSpPr>
          <p:nvPr>
            <p:ph type="title"/>
          </p:nvPr>
        </p:nvSpPr>
        <p:spPr/>
        <p:txBody>
          <a:bodyPr>
            <a:normAutofit fontScale="90000"/>
          </a:bodyPr>
          <a:lstStyle/>
          <a:p>
            <a:pPr eaLnBrk="1" hangingPunct="1"/>
            <a:r>
              <a:rPr lang="en-GB" altLang="en-US" sz="3600" b="1" dirty="0" smtClean="0"/>
              <a:t>Activity 3: What does sense of place mean to you?</a:t>
            </a:r>
            <a:endParaRPr lang="en-US" altLang="en-US" sz="3600" b="1" dirty="0" smtClean="0"/>
          </a:p>
        </p:txBody>
      </p:sp>
      <p:sp>
        <p:nvSpPr>
          <p:cNvPr id="7171" name="Rectangle 3"/>
          <p:cNvSpPr>
            <a:spLocks noGrp="1"/>
          </p:cNvSpPr>
          <p:nvPr>
            <p:ph idx="1"/>
          </p:nvPr>
        </p:nvSpPr>
        <p:spPr/>
        <p:txBody>
          <a:bodyPr/>
          <a:lstStyle/>
          <a:p>
            <a:pPr eaLnBrk="1" hangingPunct="1"/>
            <a:r>
              <a:rPr lang="en-GB" altLang="en-US" dirty="0" smtClean="0"/>
              <a:t>Spend about five minutes thinking about what sense of place means within your own context – think of a place that means something to you. </a:t>
            </a:r>
          </a:p>
          <a:p>
            <a:pPr eaLnBrk="1" hangingPunct="1">
              <a:buFont typeface="Georgia" pitchFamily="18" charset="0"/>
              <a:buNone/>
            </a:pPr>
            <a:endParaRPr lang="en-GB" altLang="en-US" dirty="0" smtClean="0"/>
          </a:p>
          <a:p>
            <a:pPr eaLnBrk="1" hangingPunct="1"/>
            <a:r>
              <a:rPr lang="en-GB" altLang="en-US" dirty="0" smtClean="0"/>
              <a:t>Prepare to report back to the group – tell us about the place you are thinking about and what sense of place means within that context</a:t>
            </a:r>
          </a:p>
          <a:p>
            <a:pPr eaLnBrk="1" hangingPunct="1"/>
            <a:endParaRPr lang="en-US" altLang="en-US" dirty="0" smtClean="0">
              <a:solidFill>
                <a:schemeClr val="accent1"/>
              </a:solidFill>
            </a:endParaRPr>
          </a:p>
        </p:txBody>
      </p:sp>
    </p:spTree>
    <p:extLst>
      <p:ext uri="{BB962C8B-B14F-4D97-AF65-F5344CB8AC3E}">
        <p14:creationId xmlns:p14="http://schemas.microsoft.com/office/powerpoint/2010/main" val="36847789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p:cNvSpPr>
          <p:nvPr>
            <p:ph type="title"/>
          </p:nvPr>
        </p:nvSpPr>
        <p:spPr/>
        <p:txBody>
          <a:bodyPr>
            <a:normAutofit fontScale="90000"/>
          </a:bodyPr>
          <a:lstStyle/>
          <a:p>
            <a:pPr eaLnBrk="1" hangingPunct="1"/>
            <a:r>
              <a:rPr lang="en-GB" altLang="en-US" sz="3600" b="1" dirty="0" smtClean="0">
                <a:latin typeface="Calibri" pitchFamily="34" charset="0"/>
              </a:rPr>
              <a:t>Activity 4: What elements comprise Sense of Place</a:t>
            </a:r>
            <a:endParaRPr lang="en-US" altLang="en-US" sz="3600" b="1" dirty="0" smtClean="0">
              <a:latin typeface="Calibri" pitchFamily="34" charset="0"/>
            </a:endParaRPr>
          </a:p>
        </p:txBody>
      </p:sp>
      <p:sp>
        <p:nvSpPr>
          <p:cNvPr id="14339" name="Rectangle 3"/>
          <p:cNvSpPr>
            <a:spLocks noGrp="1"/>
          </p:cNvSpPr>
          <p:nvPr>
            <p:ph idx="1"/>
          </p:nvPr>
        </p:nvSpPr>
        <p:spPr/>
        <p:txBody>
          <a:bodyPr>
            <a:normAutofit fontScale="85000" lnSpcReduction="20000"/>
          </a:bodyPr>
          <a:lstStyle/>
          <a:p>
            <a:pPr eaLnBrk="1" hangingPunct="1">
              <a:buFont typeface="Georgia" pitchFamily="18" charset="0"/>
              <a:buNone/>
            </a:pPr>
            <a:r>
              <a:rPr lang="en-GB" altLang="en-US" dirty="0" smtClean="0">
                <a:latin typeface="Calibri" pitchFamily="34" charset="0"/>
              </a:rPr>
              <a:t>In groups of 3-4 consider the following:</a:t>
            </a:r>
          </a:p>
          <a:p>
            <a:pPr eaLnBrk="1" hangingPunct="1">
              <a:buFont typeface="Georgia" pitchFamily="18" charset="0"/>
              <a:buNone/>
            </a:pPr>
            <a:endParaRPr lang="en-GB" altLang="en-US" dirty="0" smtClean="0">
              <a:latin typeface="Calibri" pitchFamily="34" charset="0"/>
            </a:endParaRPr>
          </a:p>
          <a:p>
            <a:pPr eaLnBrk="1" hangingPunct="1">
              <a:buFont typeface="Georgia" pitchFamily="18" charset="0"/>
              <a:buNone/>
            </a:pPr>
            <a:r>
              <a:rPr lang="en-GB" altLang="en-US" dirty="0" smtClean="0">
                <a:latin typeface="Calibri" pitchFamily="34" charset="0"/>
              </a:rPr>
              <a:t>Following on from the video, what is the sense of place of </a:t>
            </a:r>
            <a:r>
              <a:rPr lang="en-GB" altLang="en-US" dirty="0" err="1" smtClean="0">
                <a:latin typeface="Calibri" pitchFamily="34" charset="0"/>
              </a:rPr>
              <a:t>Blaenafon</a:t>
            </a:r>
            <a:r>
              <a:rPr lang="en-GB" altLang="en-US" dirty="0" smtClean="0">
                <a:latin typeface="Calibri" pitchFamily="34" charset="0"/>
              </a:rPr>
              <a:t>?</a:t>
            </a:r>
            <a:endParaRPr lang="en-GB" altLang="en-US" dirty="0" smtClean="0">
              <a:latin typeface="Calibri" pitchFamily="34" charset="0"/>
            </a:endParaRPr>
          </a:p>
          <a:p>
            <a:pPr eaLnBrk="1" hangingPunct="1">
              <a:buFont typeface="Georgia" pitchFamily="18" charset="0"/>
              <a:buNone/>
            </a:pPr>
            <a:r>
              <a:rPr lang="en-GB" altLang="en-US" dirty="0" smtClean="0">
                <a:latin typeface="Calibri" pitchFamily="34" charset="0"/>
              </a:rPr>
              <a:t>Discuss what elements comprise the sense of place of </a:t>
            </a:r>
            <a:r>
              <a:rPr lang="en-GB" altLang="en-US" dirty="0" err="1" smtClean="0">
                <a:latin typeface="Calibri" pitchFamily="34" charset="0"/>
              </a:rPr>
              <a:t>Blaenafon</a:t>
            </a:r>
            <a:r>
              <a:rPr lang="en-GB" altLang="en-US" dirty="0" smtClean="0">
                <a:latin typeface="Calibri" pitchFamily="34" charset="0"/>
              </a:rPr>
              <a:t> </a:t>
            </a:r>
            <a:r>
              <a:rPr lang="en-GB" altLang="en-US" dirty="0" smtClean="0">
                <a:latin typeface="Calibri" pitchFamily="34" charset="0"/>
              </a:rPr>
              <a:t>– as well as the historical aspects that you have learnt about, think in terms of all the senses that you have used to interpret it as a place.</a:t>
            </a:r>
          </a:p>
          <a:p>
            <a:pPr eaLnBrk="1" hangingPunct="1">
              <a:buFont typeface="Georgia" pitchFamily="18" charset="0"/>
              <a:buNone/>
            </a:pPr>
            <a:r>
              <a:rPr lang="en-GB" altLang="en-US" dirty="0" smtClean="0">
                <a:latin typeface="Calibri" pitchFamily="34" charset="0"/>
              </a:rPr>
              <a:t>You may use your hones to conduct some </a:t>
            </a:r>
            <a:r>
              <a:rPr lang="en-GB" altLang="en-US" smtClean="0">
                <a:latin typeface="Calibri" pitchFamily="34" charset="0"/>
              </a:rPr>
              <a:t>further research.</a:t>
            </a:r>
            <a:endParaRPr lang="en-GB" altLang="en-US" dirty="0" smtClean="0">
              <a:latin typeface="Calibri" pitchFamily="34" charset="0"/>
            </a:endParaRPr>
          </a:p>
          <a:p>
            <a:pPr eaLnBrk="1" hangingPunct="1">
              <a:buFont typeface="Georgia" pitchFamily="18" charset="0"/>
              <a:buNone/>
            </a:pPr>
            <a:r>
              <a:rPr lang="en-GB" altLang="en-US" dirty="0" smtClean="0">
                <a:latin typeface="Calibri" pitchFamily="34" charset="0"/>
              </a:rPr>
              <a:t>Your group should report back in 15 minutes.</a:t>
            </a:r>
            <a:endParaRPr lang="en-US" altLang="en-US" dirty="0" smtClean="0">
              <a:latin typeface="Calibri" pitchFamily="34" charset="0"/>
            </a:endParaRPr>
          </a:p>
        </p:txBody>
      </p:sp>
    </p:spTree>
    <p:extLst>
      <p:ext uri="{BB962C8B-B14F-4D97-AF65-F5344CB8AC3E}">
        <p14:creationId xmlns:p14="http://schemas.microsoft.com/office/powerpoint/2010/main" val="38327596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5"/>
          <p:cNvSpPr>
            <a:spLocks noGrp="1"/>
          </p:cNvSpPr>
          <p:nvPr>
            <p:ph type="title"/>
          </p:nvPr>
        </p:nvSpPr>
        <p:spPr>
          <a:xfrm>
            <a:off x="467544" y="188640"/>
            <a:ext cx="8229600" cy="1349375"/>
          </a:xfrm>
        </p:spPr>
        <p:txBody>
          <a:bodyPr>
            <a:normAutofit fontScale="90000"/>
          </a:bodyPr>
          <a:lstStyle/>
          <a:p>
            <a:pPr eaLnBrk="1" hangingPunct="1"/>
            <a:r>
              <a:rPr lang="en-GB" altLang="en-US" b="1" dirty="0" smtClean="0"/>
              <a:t>Components of Sense of Place</a:t>
            </a:r>
            <a:r>
              <a:rPr lang="en-GB" altLang="en-US" dirty="0" smtClean="0"/>
              <a:t/>
            </a:r>
            <a:br>
              <a:rPr lang="en-GB" altLang="en-US" dirty="0" smtClean="0"/>
            </a:br>
            <a:r>
              <a:rPr lang="en-GB" altLang="en-US" dirty="0" smtClean="0"/>
              <a:t>(</a:t>
            </a:r>
            <a:r>
              <a:rPr lang="en-GB" altLang="en-US" dirty="0" err="1" smtClean="0"/>
              <a:t>Kudryavtsev</a:t>
            </a:r>
            <a:r>
              <a:rPr lang="en-GB" altLang="en-US" dirty="0" smtClean="0"/>
              <a:t> et al. 2011</a:t>
            </a:r>
            <a:r>
              <a:rPr lang="en-US" altLang="en-US" dirty="0" smtClean="0"/>
              <a:t>, p231)</a:t>
            </a:r>
          </a:p>
        </p:txBody>
      </p:sp>
      <p:sp>
        <p:nvSpPr>
          <p:cNvPr id="2" name="Content Placeholder 1"/>
          <p:cNvSpPr>
            <a:spLocks noGrp="1"/>
          </p:cNvSpPr>
          <p:nvPr>
            <p:ph idx="1"/>
          </p:nvPr>
        </p:nvSpPr>
        <p:spPr>
          <a:xfrm>
            <a:off x="457200" y="1916832"/>
            <a:ext cx="8229600" cy="4209331"/>
          </a:xfrm>
        </p:spPr>
        <p:txBody>
          <a:bodyPr>
            <a:normAutofit fontScale="85000" lnSpcReduction="20000"/>
          </a:bodyPr>
          <a:lstStyle/>
          <a:p>
            <a:r>
              <a:rPr lang="en-US" dirty="0"/>
              <a:t>Place Attachment</a:t>
            </a:r>
          </a:p>
          <a:p>
            <a:r>
              <a:rPr lang="en-US" dirty="0"/>
              <a:t>The bond between people and places/ degree to which a place is important to people</a:t>
            </a:r>
          </a:p>
          <a:p>
            <a:r>
              <a:rPr lang="en-US" dirty="0"/>
              <a:t>Place Dependence - The potential of a place to satisfy an individual’s needs by providing settings for his or her preferred activities</a:t>
            </a:r>
          </a:p>
          <a:p>
            <a:r>
              <a:rPr lang="en-US" dirty="0"/>
              <a:t>Place Identity - The extent to which a place becomes part of personal identity or embodied in the definition of self</a:t>
            </a:r>
          </a:p>
          <a:p>
            <a:r>
              <a:rPr lang="en-US" dirty="0"/>
              <a:t>Place Meaning</a:t>
            </a:r>
          </a:p>
          <a:p>
            <a:r>
              <a:rPr lang="en-US" dirty="0"/>
              <a:t>Symbolic meanings people ascribe to settings</a:t>
            </a:r>
          </a:p>
          <a:p>
            <a:endParaRPr lang="en-US" dirty="0"/>
          </a:p>
        </p:txBody>
      </p:sp>
    </p:spTree>
    <p:extLst>
      <p:ext uri="{BB962C8B-B14F-4D97-AF65-F5344CB8AC3E}">
        <p14:creationId xmlns:p14="http://schemas.microsoft.com/office/powerpoint/2010/main" val="22660364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p:cNvSpPr>
          <p:nvPr>
            <p:ph type="title"/>
          </p:nvPr>
        </p:nvSpPr>
        <p:spPr>
          <a:xfrm>
            <a:off x="250825" y="692150"/>
            <a:ext cx="8229600" cy="1066800"/>
          </a:xfrm>
        </p:spPr>
        <p:txBody>
          <a:bodyPr>
            <a:normAutofit fontScale="90000"/>
          </a:bodyPr>
          <a:lstStyle/>
          <a:p>
            <a:pPr eaLnBrk="1" hangingPunct="1"/>
            <a:r>
              <a:rPr lang="en-GB" altLang="en-US" sz="3600" b="1" dirty="0" smtClean="0"/>
              <a:t>Activity 5: Apply </a:t>
            </a:r>
            <a:r>
              <a:rPr lang="en-GB" altLang="en-US" sz="3600" b="1" dirty="0" err="1" smtClean="0"/>
              <a:t>Kudryavtsev</a:t>
            </a:r>
            <a:r>
              <a:rPr lang="en-GB" altLang="en-US" sz="3600" b="1" dirty="0" smtClean="0"/>
              <a:t> et </a:t>
            </a:r>
            <a:r>
              <a:rPr lang="en-GB" altLang="en-US" sz="3600" b="1" dirty="0" err="1" smtClean="0"/>
              <a:t>al’s</a:t>
            </a:r>
            <a:r>
              <a:rPr lang="en-GB" altLang="en-US" sz="3600" b="1" dirty="0" smtClean="0"/>
              <a:t> model </a:t>
            </a:r>
            <a:r>
              <a:rPr lang="en-GB" altLang="en-US" sz="3600" b="1" smtClean="0"/>
              <a:t>to Llanelli</a:t>
            </a:r>
            <a:endParaRPr lang="en-US" altLang="en-US" sz="3600" b="1" dirty="0" smtClean="0"/>
          </a:p>
        </p:txBody>
      </p:sp>
      <p:graphicFrame>
        <p:nvGraphicFramePr>
          <p:cNvPr id="46109" name="Group 29"/>
          <p:cNvGraphicFramePr>
            <a:graphicFrameLocks noGrp="1"/>
          </p:cNvGraphicFramePr>
          <p:nvPr>
            <p:ph type="tbl" idx="1"/>
            <p:extLst>
              <p:ext uri="{D42A27DB-BD31-4B8C-83A1-F6EECF244321}">
                <p14:modId xmlns:p14="http://schemas.microsoft.com/office/powerpoint/2010/main" val="1415766420"/>
              </p:ext>
            </p:extLst>
          </p:nvPr>
        </p:nvGraphicFramePr>
        <p:xfrm>
          <a:off x="457200" y="2249488"/>
          <a:ext cx="8229600" cy="4132262"/>
        </p:xfrm>
        <a:graphic>
          <a:graphicData uri="http://schemas.openxmlformats.org/drawingml/2006/table">
            <a:tbl>
              <a:tblPr/>
              <a:tblGrid>
                <a:gridCol w="2743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776288">
                <a:tc gridSpan="2">
                  <a:txBody>
                    <a:bodyPr/>
                    <a:lstStyle/>
                    <a:p>
                      <a:pPr marL="109538" marR="0" lvl="0" indent="0" algn="l" defTabSz="914400" rtl="0" eaLnBrk="1" fontAlgn="base" latinLnBrk="0" hangingPunct="1">
                        <a:lnSpc>
                          <a:spcPct val="100000"/>
                        </a:lnSpc>
                        <a:spcBef>
                          <a:spcPts val="300"/>
                        </a:spcBef>
                        <a:spcAft>
                          <a:spcPct val="0"/>
                        </a:spcAft>
                        <a:buClr>
                          <a:srgbClr val="A04DA3"/>
                        </a:buClr>
                        <a:buSzTx/>
                        <a:buFont typeface="Georgia" pitchFamily="18" charset="0"/>
                        <a:buNone/>
                        <a:tabLst/>
                      </a:pPr>
                      <a:r>
                        <a:rPr kumimoji="0" lang="en-GB" sz="2400" b="0" i="0" u="none" strike="noStrike" cap="none" normalizeH="0" baseline="0" dirty="0" smtClean="0">
                          <a:ln>
                            <a:noFill/>
                          </a:ln>
                          <a:solidFill>
                            <a:schemeClr val="tx1"/>
                          </a:solidFill>
                          <a:effectLst/>
                          <a:latin typeface="Georgia" pitchFamily="18" charset="0"/>
                        </a:rPr>
                        <a:t>Place Attachment</a:t>
                      </a:r>
                      <a:endParaRPr kumimoji="0" lang="en-US" sz="2400" b="0" i="0" u="none" strike="noStrike" cap="none" normalizeH="0" baseline="0" dirty="0" smtClean="0">
                        <a:ln>
                          <a:noFill/>
                        </a:ln>
                        <a:solidFill>
                          <a:schemeClr val="tx1"/>
                        </a:solidFill>
                        <a:effectLst/>
                        <a:latin typeface="Georgi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109538" marR="0" lvl="0" indent="0" algn="l" defTabSz="914400" rtl="0" eaLnBrk="1" fontAlgn="base" latinLnBrk="0" hangingPunct="1">
                        <a:lnSpc>
                          <a:spcPct val="100000"/>
                        </a:lnSpc>
                        <a:spcBef>
                          <a:spcPts val="300"/>
                        </a:spcBef>
                        <a:spcAft>
                          <a:spcPct val="0"/>
                        </a:spcAft>
                        <a:buClr>
                          <a:srgbClr val="A04DA3"/>
                        </a:buClr>
                        <a:buSzTx/>
                        <a:buFont typeface="Georgia" pitchFamily="18" charset="0"/>
                        <a:buNone/>
                        <a:tabLst/>
                      </a:pPr>
                      <a:r>
                        <a:rPr kumimoji="0" lang="en-GB" sz="2400" b="0" i="0" u="none" strike="noStrike" cap="none" normalizeH="0" baseline="0" dirty="0" smtClean="0">
                          <a:ln>
                            <a:noFill/>
                          </a:ln>
                          <a:solidFill>
                            <a:schemeClr val="tx1"/>
                          </a:solidFill>
                          <a:effectLst/>
                          <a:latin typeface="Georgia" pitchFamily="18" charset="0"/>
                        </a:rPr>
                        <a:t>Place Meaning</a:t>
                      </a:r>
                      <a:endParaRPr kumimoji="0" lang="en-US" sz="2400" b="0" i="0" u="none" strike="noStrike" cap="none" normalizeH="0" baseline="0" dirty="0" smtClean="0">
                        <a:ln>
                          <a:noFill/>
                        </a:ln>
                        <a:solidFill>
                          <a:schemeClr val="tx1"/>
                        </a:solidFill>
                        <a:effectLst/>
                        <a:latin typeface="Georgi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252537">
                <a:tc>
                  <a:txBody>
                    <a:bodyPr/>
                    <a:lstStyle/>
                    <a:p>
                      <a:pPr marL="109538" marR="0" lvl="0" indent="0" algn="l" defTabSz="914400" rtl="0" eaLnBrk="1" fontAlgn="base" latinLnBrk="0" hangingPunct="1">
                        <a:lnSpc>
                          <a:spcPct val="100000"/>
                        </a:lnSpc>
                        <a:spcBef>
                          <a:spcPts val="300"/>
                        </a:spcBef>
                        <a:spcAft>
                          <a:spcPct val="0"/>
                        </a:spcAft>
                        <a:buClr>
                          <a:srgbClr val="A04DA3"/>
                        </a:buClr>
                        <a:buSzTx/>
                        <a:buFont typeface="Georgia" pitchFamily="18" charset="0"/>
                        <a:buNone/>
                        <a:tabLst/>
                      </a:pPr>
                      <a:r>
                        <a:rPr kumimoji="0" lang="en-GB" sz="2400" b="0" i="0" u="none" strike="noStrike" cap="none" normalizeH="0" baseline="0" smtClean="0">
                          <a:ln>
                            <a:noFill/>
                          </a:ln>
                          <a:solidFill>
                            <a:schemeClr val="tx1"/>
                          </a:solidFill>
                          <a:effectLst/>
                          <a:latin typeface="Georgia" pitchFamily="18" charset="0"/>
                        </a:rPr>
                        <a:t>Place Dependence</a:t>
                      </a:r>
                      <a:endParaRPr kumimoji="0" lang="en-US" sz="2400" b="0" i="0" u="none" strike="noStrike" cap="none" normalizeH="0" baseline="0" smtClean="0">
                        <a:ln>
                          <a:noFill/>
                        </a:ln>
                        <a:solidFill>
                          <a:schemeClr val="tx1"/>
                        </a:solidFill>
                        <a:effectLst/>
                        <a:latin typeface="Georgi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09538" marR="0" lvl="0" indent="0" algn="l" defTabSz="914400" rtl="0" eaLnBrk="1" fontAlgn="base" latinLnBrk="0" hangingPunct="1">
                        <a:lnSpc>
                          <a:spcPct val="100000"/>
                        </a:lnSpc>
                        <a:spcBef>
                          <a:spcPts val="300"/>
                        </a:spcBef>
                        <a:spcAft>
                          <a:spcPct val="0"/>
                        </a:spcAft>
                        <a:buClr>
                          <a:srgbClr val="A04DA3"/>
                        </a:buClr>
                        <a:buSzTx/>
                        <a:buFont typeface="Georgia" pitchFamily="18" charset="0"/>
                        <a:buNone/>
                        <a:tabLst/>
                      </a:pPr>
                      <a:r>
                        <a:rPr kumimoji="0" lang="en-GB" sz="2400" b="0" i="0" u="none" strike="noStrike" cap="none" normalizeH="0" baseline="0" smtClean="0">
                          <a:ln>
                            <a:noFill/>
                          </a:ln>
                          <a:solidFill>
                            <a:schemeClr val="tx1"/>
                          </a:solidFill>
                          <a:effectLst/>
                          <a:latin typeface="Georgia" pitchFamily="18" charset="0"/>
                        </a:rPr>
                        <a:t>Place identity</a:t>
                      </a:r>
                      <a:endParaRPr kumimoji="0" lang="en-US" sz="2400" b="0" i="0" u="none" strike="noStrike" cap="none" normalizeH="0" baseline="0" smtClean="0">
                        <a:ln>
                          <a:noFill/>
                        </a:ln>
                        <a:solidFill>
                          <a:schemeClr val="tx1"/>
                        </a:solidFill>
                        <a:effectLst/>
                        <a:latin typeface="Georgia" pitchFamily="18" charset="0"/>
                      </a:endParaRPr>
                    </a:p>
                    <a:p>
                      <a:pPr marL="109538" marR="0" lvl="0" indent="0" algn="l" defTabSz="914400" rtl="0" eaLnBrk="1" fontAlgn="base" latinLnBrk="0" hangingPunct="1">
                        <a:lnSpc>
                          <a:spcPct val="100000"/>
                        </a:lnSpc>
                        <a:spcBef>
                          <a:spcPts val="300"/>
                        </a:spcBef>
                        <a:spcAft>
                          <a:spcPct val="0"/>
                        </a:spcAft>
                        <a:buClr>
                          <a:srgbClr val="A04DA3"/>
                        </a:buClr>
                        <a:buSzTx/>
                        <a:buFont typeface="Georgia" pitchFamily="18" charset="0"/>
                        <a:buNone/>
                        <a:tabLst/>
                      </a:pPr>
                      <a:endParaRPr kumimoji="0" lang="en-US" sz="2400" b="0" i="0" u="none" strike="noStrike" cap="none" normalizeH="0" baseline="0" smtClean="0">
                        <a:ln>
                          <a:noFill/>
                        </a:ln>
                        <a:solidFill>
                          <a:schemeClr val="tx1"/>
                        </a:solidFill>
                        <a:effectLst/>
                        <a:latin typeface="Georgia"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109538" marR="0" lvl="0" indent="0" algn="l" defTabSz="914400" rtl="0" eaLnBrk="1" fontAlgn="base" latinLnBrk="0" hangingPunct="1">
                        <a:lnSpc>
                          <a:spcPct val="100000"/>
                        </a:lnSpc>
                        <a:spcBef>
                          <a:spcPts val="300"/>
                        </a:spcBef>
                        <a:spcAft>
                          <a:spcPct val="0"/>
                        </a:spcAft>
                        <a:buClr>
                          <a:srgbClr val="A04DA3"/>
                        </a:buClr>
                        <a:buSzTx/>
                        <a:buFont typeface="Georgia" pitchFamily="18" charset="0"/>
                        <a:buNone/>
                        <a:tabLst/>
                      </a:pPr>
                      <a:endParaRPr kumimoji="0" lang="en-US" sz="2400" b="0" i="0" u="none" strike="noStrike" cap="none" normalizeH="0" baseline="0" dirty="0" smtClean="0">
                        <a:ln>
                          <a:noFill/>
                        </a:ln>
                        <a:solidFill>
                          <a:schemeClr val="tx1"/>
                        </a:solidFill>
                        <a:effectLst/>
                        <a:latin typeface="Georgi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103437">
                <a:tc>
                  <a:txBody>
                    <a:bodyPr/>
                    <a:lstStyle/>
                    <a:p>
                      <a:pPr marL="109538" marR="0" lvl="0" indent="0" algn="l" defTabSz="914400" rtl="0" eaLnBrk="1" fontAlgn="base" latinLnBrk="0" hangingPunct="1">
                        <a:lnSpc>
                          <a:spcPct val="100000"/>
                        </a:lnSpc>
                        <a:spcBef>
                          <a:spcPts val="300"/>
                        </a:spcBef>
                        <a:spcAft>
                          <a:spcPct val="0"/>
                        </a:spcAft>
                        <a:buClr>
                          <a:srgbClr val="A04DA3"/>
                        </a:buClr>
                        <a:buSzTx/>
                        <a:buFont typeface="Georgia" pitchFamily="18" charset="0"/>
                        <a:buNone/>
                        <a:tabLst/>
                      </a:pPr>
                      <a:endParaRPr kumimoji="0" lang="en-US" sz="2400" b="0" i="0" u="none" strike="noStrike" cap="none" normalizeH="0" baseline="0" smtClean="0">
                        <a:ln>
                          <a:noFill/>
                        </a:ln>
                        <a:solidFill>
                          <a:schemeClr val="accent1"/>
                        </a:solidFill>
                        <a:effectLst/>
                        <a:latin typeface="Georgi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109538" marR="0" lvl="0" indent="0" algn="l" defTabSz="914400" rtl="0" eaLnBrk="1" fontAlgn="base" latinLnBrk="0" hangingPunct="1">
                        <a:lnSpc>
                          <a:spcPct val="100000"/>
                        </a:lnSpc>
                        <a:spcBef>
                          <a:spcPts val="300"/>
                        </a:spcBef>
                        <a:spcAft>
                          <a:spcPct val="0"/>
                        </a:spcAft>
                        <a:buClr>
                          <a:srgbClr val="A04DA3"/>
                        </a:buClr>
                        <a:buSzTx/>
                        <a:buFont typeface="Georgia" pitchFamily="18" charset="0"/>
                        <a:buNone/>
                        <a:tabLst/>
                      </a:pPr>
                      <a:endParaRPr kumimoji="0" lang="en-US" sz="2400" b="0" i="0" u="none" strike="noStrike" cap="none" normalizeH="0" baseline="0" smtClean="0">
                        <a:ln>
                          <a:noFill/>
                        </a:ln>
                        <a:solidFill>
                          <a:schemeClr val="accent1"/>
                        </a:solidFill>
                        <a:effectLst/>
                        <a:latin typeface="Georgia"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6314991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368</TotalTime>
  <Words>1026</Words>
  <Application>Microsoft Office PowerPoint</Application>
  <PresentationFormat>On-screen Show (4:3)</PresentationFormat>
  <Paragraphs>92</Paragraphs>
  <Slides>20</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Georgia</vt:lpstr>
      <vt:lpstr>Office Theme</vt:lpstr>
      <vt:lpstr>PowerPoint Presentation</vt:lpstr>
      <vt:lpstr>PowerPoint Presentation</vt:lpstr>
      <vt:lpstr>PowerPoint Presentation</vt:lpstr>
      <vt:lpstr>PowerPoint Presentation</vt:lpstr>
      <vt:lpstr>18th Century</vt:lpstr>
      <vt:lpstr>PowerPoint Presentation</vt:lpstr>
      <vt:lpstr>PowerPoint Presentation</vt:lpstr>
      <vt:lpstr>PowerPoint Presentation</vt:lpstr>
      <vt:lpstr>PowerPoint Presentation</vt:lpstr>
      <vt:lpstr>Activity 2: Your Landscape Preferences</vt:lpstr>
      <vt:lpstr>PowerPoint Presentation</vt:lpstr>
      <vt:lpstr>PowerPoint Presentation</vt:lpstr>
      <vt:lpstr>PowerPoint Presentation</vt:lpstr>
      <vt:lpstr>PowerPoint Presentation</vt:lpstr>
      <vt:lpstr>Blaenafon</vt:lpstr>
      <vt:lpstr>Sense of Place</vt:lpstr>
      <vt:lpstr>Activity 3: What does sense of place mean to you?</vt:lpstr>
      <vt:lpstr>Activity 4: What elements comprise Sense of Place</vt:lpstr>
      <vt:lpstr>Components of Sense of Place (Kudryavtsev et al. 2011, p231)</vt:lpstr>
      <vt:lpstr>Activity 5: Apply Kudryavtsev et al’s model to Llanelli</vt:lpstr>
    </vt:vector>
  </TitlesOfParts>
  <Company>CYD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Landscape</dc:title>
  <dc:creator>IT</dc:creator>
  <cp:lastModifiedBy>Jessica Shore</cp:lastModifiedBy>
  <cp:revision>30</cp:revision>
  <dcterms:created xsi:type="dcterms:W3CDTF">2004-01-28T13:10:38Z</dcterms:created>
  <dcterms:modified xsi:type="dcterms:W3CDTF">2020-01-10T12:41:55Z</dcterms:modified>
</cp:coreProperties>
</file>