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notesMasterIdLst>
    <p:notesMasterId r:id="rId34"/>
  </p:notesMasterIdLst>
  <p:sldIdLst>
    <p:sldId id="644" r:id="rId2"/>
    <p:sldId id="632" r:id="rId3"/>
    <p:sldId id="316" r:id="rId4"/>
    <p:sldId id="324" r:id="rId5"/>
    <p:sldId id="326" r:id="rId6"/>
    <p:sldId id="327" r:id="rId7"/>
    <p:sldId id="641" r:id="rId8"/>
    <p:sldId id="642" r:id="rId9"/>
    <p:sldId id="643" r:id="rId10"/>
    <p:sldId id="365" r:id="rId11"/>
    <p:sldId id="366" r:id="rId12"/>
    <p:sldId id="635" r:id="rId13"/>
    <p:sldId id="637" r:id="rId14"/>
    <p:sldId id="597" r:id="rId15"/>
    <p:sldId id="344" r:id="rId16"/>
    <p:sldId id="269" r:id="rId17"/>
    <p:sldId id="371" r:id="rId18"/>
    <p:sldId id="351" r:id="rId19"/>
    <p:sldId id="321" r:id="rId20"/>
    <p:sldId id="634" r:id="rId21"/>
    <p:sldId id="353" r:id="rId22"/>
    <p:sldId id="354" r:id="rId23"/>
    <p:sldId id="355" r:id="rId24"/>
    <p:sldId id="356" r:id="rId25"/>
    <p:sldId id="360" r:id="rId26"/>
    <p:sldId id="361" r:id="rId27"/>
    <p:sldId id="362" r:id="rId28"/>
    <p:sldId id="638" r:id="rId29"/>
    <p:sldId id="639" r:id="rId30"/>
    <p:sldId id="640" r:id="rId31"/>
    <p:sldId id="364" r:id="rId32"/>
    <p:sldId id="363" r:id="rId33"/>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C0A873D8-D508-46AB-AC75-BED53DA41581}" v="10" dt="2024-10-02T10:21:43.386"/>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7985" autoAdjust="0"/>
    <p:restoredTop sz="94660"/>
  </p:normalViewPr>
  <p:slideViewPr>
    <p:cSldViewPr snapToGrid="0">
      <p:cViewPr varScale="1">
        <p:scale>
          <a:sx n="85" d="100"/>
          <a:sy n="85" d="100"/>
        </p:scale>
        <p:origin x="48" y="114"/>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microsoft.com/office/2015/10/relationships/revisionInfo" Target="revisionInfo.xml"/><Relationship Id="rId21" Type="http://schemas.openxmlformats.org/officeDocument/2006/relationships/slide" Target="slides/slide20.xml"/><Relationship Id="rId34" Type="http://schemas.openxmlformats.org/officeDocument/2006/relationships/notesMaster" Target="notesMasters/notesMaster1.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tableStyles" Target="tableStyle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theme" Target="theme/theme1.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viewProps" Target="viewProps.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presProps" Target="presProps.xml"/><Relationship Id="rId8" Type="http://schemas.openxmlformats.org/officeDocument/2006/relationships/slide" Target="slides/slide7.xml"/><Relationship Id="rId3" Type="http://schemas.openxmlformats.org/officeDocument/2006/relationships/slide" Target="slides/slide2.xml"/></Relationships>
</file>

<file path=ppt/diagrams/_rels/data1.xml.rels><?xml version="1.0" encoding="UTF-8" standalone="yes"?>
<Relationships xmlns="http://schemas.openxmlformats.org/package/2006/relationships"><Relationship Id="rId3" Type="http://schemas.openxmlformats.org/officeDocument/2006/relationships/image" Target="../media/image15.png"/><Relationship Id="rId2" Type="http://schemas.openxmlformats.org/officeDocument/2006/relationships/image" Target="../media/image14.svg"/><Relationship Id="rId1" Type="http://schemas.openxmlformats.org/officeDocument/2006/relationships/image" Target="../media/image13.png"/><Relationship Id="rId4" Type="http://schemas.openxmlformats.org/officeDocument/2006/relationships/image" Target="../media/image16.svg"/></Relationships>
</file>

<file path=ppt/diagrams/_rels/drawing1.xml.rels><?xml version="1.0" encoding="UTF-8" standalone="yes"?>
<Relationships xmlns="http://schemas.openxmlformats.org/package/2006/relationships"><Relationship Id="rId3" Type="http://schemas.openxmlformats.org/officeDocument/2006/relationships/image" Target="../media/image15.png"/><Relationship Id="rId2" Type="http://schemas.openxmlformats.org/officeDocument/2006/relationships/image" Target="../media/image14.svg"/><Relationship Id="rId1" Type="http://schemas.openxmlformats.org/officeDocument/2006/relationships/image" Target="../media/image13.png"/><Relationship Id="rId4" Type="http://schemas.openxmlformats.org/officeDocument/2006/relationships/image" Target="../media/image16.svg"/></Relationships>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C0107674-63EC-42EF-AAC6-BBA5B9E267DD}" type="doc">
      <dgm:prSet loTypeId="urn:microsoft.com/office/officeart/2018/2/layout/IconLabelList" loCatId="icon" qsTypeId="urn:microsoft.com/office/officeart/2005/8/quickstyle/simple1" qsCatId="simple" csTypeId="urn:microsoft.com/office/officeart/2005/8/colors/accent1_2" csCatId="accent1" phldr="1"/>
      <dgm:spPr/>
      <dgm:t>
        <a:bodyPr/>
        <a:lstStyle/>
        <a:p>
          <a:endParaRPr lang="en-US"/>
        </a:p>
      </dgm:t>
    </dgm:pt>
    <dgm:pt modelId="{AA147357-DDBD-4607-A548-5B6BA5653AA0}">
      <dgm:prSet custT="1"/>
      <dgm:spPr/>
      <dgm:t>
        <a:bodyPr/>
        <a:lstStyle/>
        <a:p>
          <a:pPr>
            <a:lnSpc>
              <a:spcPct val="100000"/>
            </a:lnSpc>
          </a:pPr>
          <a:r>
            <a:rPr lang="en-GB" sz="1800" b="0" i="0" baseline="0" dirty="0"/>
            <a:t>Assignments must be submitted to </a:t>
          </a:r>
          <a:r>
            <a:rPr lang="en-GB" sz="1800" b="1" i="0" baseline="0" dirty="0"/>
            <a:t>Moodle</a:t>
          </a:r>
          <a:r>
            <a:rPr lang="en-GB" sz="1800" b="0" i="0" baseline="0" dirty="0"/>
            <a:t> via the </a:t>
          </a:r>
          <a:r>
            <a:rPr lang="en-GB" sz="1800" b="1" i="0" baseline="0" dirty="0"/>
            <a:t>correct</a:t>
          </a:r>
          <a:r>
            <a:rPr lang="en-GB" sz="1800" b="0" i="0" baseline="0" dirty="0"/>
            <a:t> Turnitin portal by the deadlines set.</a:t>
          </a:r>
          <a:br>
            <a:rPr lang="en-GB" sz="1800" b="0" i="0" baseline="0" dirty="0"/>
          </a:br>
          <a:endParaRPr lang="en-US" sz="1800" dirty="0"/>
        </a:p>
      </dgm:t>
    </dgm:pt>
    <dgm:pt modelId="{36F6284E-B507-44B0-8882-E39E0914C674}" type="parTrans" cxnId="{FEC6A2BC-618C-4D0F-BCB7-DAB1C380F63D}">
      <dgm:prSet/>
      <dgm:spPr/>
      <dgm:t>
        <a:bodyPr/>
        <a:lstStyle/>
        <a:p>
          <a:endParaRPr lang="en-US"/>
        </a:p>
      </dgm:t>
    </dgm:pt>
    <dgm:pt modelId="{5802A0D0-894F-41CF-AE03-1474D97114E8}" type="sibTrans" cxnId="{FEC6A2BC-618C-4D0F-BCB7-DAB1C380F63D}">
      <dgm:prSet/>
      <dgm:spPr/>
      <dgm:t>
        <a:bodyPr/>
        <a:lstStyle/>
        <a:p>
          <a:endParaRPr lang="en-US"/>
        </a:p>
      </dgm:t>
    </dgm:pt>
    <dgm:pt modelId="{6522F462-0EC4-4D43-8FD9-D4F89AD094FD}">
      <dgm:prSet custT="1"/>
      <dgm:spPr/>
      <dgm:t>
        <a:bodyPr/>
        <a:lstStyle/>
        <a:p>
          <a:pPr>
            <a:lnSpc>
              <a:spcPct val="100000"/>
            </a:lnSpc>
          </a:pPr>
          <a:r>
            <a:rPr lang="en-GB" sz="1400" b="0" i="0" baseline="0" dirty="0"/>
            <a:t>If you submit your assignment 7 days late you </a:t>
          </a:r>
          <a:r>
            <a:rPr lang="en-GB" sz="1400" b="1" i="0" baseline="0" dirty="0"/>
            <a:t>will be capped at 40%. </a:t>
          </a:r>
          <a:r>
            <a:rPr lang="en-GB" sz="1400" i="0" baseline="0" dirty="0"/>
            <a:t>If you submit your assignment more than </a:t>
          </a:r>
          <a:r>
            <a:rPr lang="en-GB" sz="1400" b="1" i="0" baseline="0" dirty="0">
              <a:solidFill>
                <a:srgbClr val="FF0000"/>
              </a:solidFill>
            </a:rPr>
            <a:t>7 days late you will receive 0. </a:t>
          </a:r>
        </a:p>
        <a:p>
          <a:pPr>
            <a:lnSpc>
              <a:spcPct val="100000"/>
            </a:lnSpc>
          </a:pPr>
          <a:r>
            <a:rPr lang="en-GB" sz="1400" i="0" baseline="0" dirty="0"/>
            <a:t>This goes to exam board and a resit/rework date is allocated. </a:t>
          </a:r>
          <a:endParaRPr lang="en-US" sz="1400" dirty="0"/>
        </a:p>
      </dgm:t>
    </dgm:pt>
    <dgm:pt modelId="{49063736-9A99-4C10-AFF0-83700A06D438}" type="parTrans" cxnId="{365F80F6-4289-4B0C-8D37-3A270C20EA82}">
      <dgm:prSet/>
      <dgm:spPr/>
      <dgm:t>
        <a:bodyPr/>
        <a:lstStyle/>
        <a:p>
          <a:endParaRPr lang="en-US"/>
        </a:p>
      </dgm:t>
    </dgm:pt>
    <dgm:pt modelId="{D819AE5A-A332-40B0-9E91-B507F29F626F}" type="sibTrans" cxnId="{365F80F6-4289-4B0C-8D37-3A270C20EA82}">
      <dgm:prSet/>
      <dgm:spPr/>
      <dgm:t>
        <a:bodyPr/>
        <a:lstStyle/>
        <a:p>
          <a:endParaRPr lang="en-US"/>
        </a:p>
      </dgm:t>
    </dgm:pt>
    <dgm:pt modelId="{FE54DC1E-313E-4535-9C67-ECA2DF5CE620}" type="pres">
      <dgm:prSet presAssocID="{C0107674-63EC-42EF-AAC6-BBA5B9E267DD}" presName="root" presStyleCnt="0">
        <dgm:presLayoutVars>
          <dgm:dir/>
          <dgm:resizeHandles val="exact"/>
        </dgm:presLayoutVars>
      </dgm:prSet>
      <dgm:spPr/>
    </dgm:pt>
    <dgm:pt modelId="{1D60AD55-3A84-452E-91A0-CEC8DBE6904A}" type="pres">
      <dgm:prSet presAssocID="{AA147357-DDBD-4607-A548-5B6BA5653AA0}" presName="compNode" presStyleCnt="0"/>
      <dgm:spPr/>
    </dgm:pt>
    <dgm:pt modelId="{6C00D7A0-D6AD-487B-9DA4-125503967A22}" type="pres">
      <dgm:prSet presAssocID="{AA147357-DDBD-4607-A548-5B6BA5653AA0}" presName="iconRect" presStyleLbl="node1" presStyleIdx="0" presStyleCnt="2"/>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dgm:spPr>
      <dgm:extLst>
        <a:ext uri="{E40237B7-FDA0-4F09-8148-C483321AD2D9}">
          <dgm14:cNvPr xmlns:dgm14="http://schemas.microsoft.com/office/drawing/2010/diagram" id="0" name="" descr="Checkmark"/>
        </a:ext>
      </dgm:extLst>
    </dgm:pt>
    <dgm:pt modelId="{9B369DD6-3044-49FC-B90E-F59F7F191A43}" type="pres">
      <dgm:prSet presAssocID="{AA147357-DDBD-4607-A548-5B6BA5653AA0}" presName="spaceRect" presStyleCnt="0"/>
      <dgm:spPr/>
    </dgm:pt>
    <dgm:pt modelId="{49D56118-F314-49A1-B7D9-1CADB381EEDB}" type="pres">
      <dgm:prSet presAssocID="{AA147357-DDBD-4607-A548-5B6BA5653AA0}" presName="textRect" presStyleLbl="revTx" presStyleIdx="0" presStyleCnt="2">
        <dgm:presLayoutVars>
          <dgm:chMax val="1"/>
          <dgm:chPref val="1"/>
        </dgm:presLayoutVars>
      </dgm:prSet>
      <dgm:spPr/>
    </dgm:pt>
    <dgm:pt modelId="{421FDE8E-9CAC-4AA4-8BAE-E9C0809E88EA}" type="pres">
      <dgm:prSet presAssocID="{5802A0D0-894F-41CF-AE03-1474D97114E8}" presName="sibTrans" presStyleCnt="0"/>
      <dgm:spPr/>
    </dgm:pt>
    <dgm:pt modelId="{483BA24C-CC8D-4ABA-8AD0-57F102AEFF24}" type="pres">
      <dgm:prSet presAssocID="{6522F462-0EC4-4D43-8FD9-D4F89AD094FD}" presName="compNode" presStyleCnt="0"/>
      <dgm:spPr/>
    </dgm:pt>
    <dgm:pt modelId="{0B12D10A-549F-4532-852F-77402FE15335}" type="pres">
      <dgm:prSet presAssocID="{6522F462-0EC4-4D43-8FD9-D4F89AD094FD}" presName="iconRect" presStyleLbl="node1" presStyleIdx="1" presStyleCnt="2"/>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dgm:spPr>
      <dgm:extLst>
        <a:ext uri="{E40237B7-FDA0-4F09-8148-C483321AD2D9}">
          <dgm14:cNvPr xmlns:dgm14="http://schemas.microsoft.com/office/drawing/2010/diagram" id="0" name="" descr="Clock"/>
        </a:ext>
      </dgm:extLst>
    </dgm:pt>
    <dgm:pt modelId="{8ACFA0BC-8FCF-4F55-B92A-57DE488FA719}" type="pres">
      <dgm:prSet presAssocID="{6522F462-0EC4-4D43-8FD9-D4F89AD094FD}" presName="spaceRect" presStyleCnt="0"/>
      <dgm:spPr/>
    </dgm:pt>
    <dgm:pt modelId="{0124D7F2-14FD-4A7F-AD88-8892C754664A}" type="pres">
      <dgm:prSet presAssocID="{6522F462-0EC4-4D43-8FD9-D4F89AD094FD}" presName="textRect" presStyleLbl="revTx" presStyleIdx="1" presStyleCnt="2" custScaleX="98739" custScaleY="151301">
        <dgm:presLayoutVars>
          <dgm:chMax val="1"/>
          <dgm:chPref val="1"/>
        </dgm:presLayoutVars>
      </dgm:prSet>
      <dgm:spPr/>
    </dgm:pt>
  </dgm:ptLst>
  <dgm:cxnLst>
    <dgm:cxn modelId="{2F3C2A03-7B4F-4376-BFFB-B846FBFB9274}" type="presOf" srcId="{C0107674-63EC-42EF-AAC6-BBA5B9E267DD}" destId="{FE54DC1E-313E-4535-9C67-ECA2DF5CE620}" srcOrd="0" destOrd="0" presId="urn:microsoft.com/office/officeart/2018/2/layout/IconLabelList"/>
    <dgm:cxn modelId="{02148939-6136-4AB2-8727-CD10D2E5342E}" type="presOf" srcId="{6522F462-0EC4-4D43-8FD9-D4F89AD094FD}" destId="{0124D7F2-14FD-4A7F-AD88-8892C754664A}" srcOrd="0" destOrd="0" presId="urn:microsoft.com/office/officeart/2018/2/layout/IconLabelList"/>
    <dgm:cxn modelId="{FEC6A2BC-618C-4D0F-BCB7-DAB1C380F63D}" srcId="{C0107674-63EC-42EF-AAC6-BBA5B9E267DD}" destId="{AA147357-DDBD-4607-A548-5B6BA5653AA0}" srcOrd="0" destOrd="0" parTransId="{36F6284E-B507-44B0-8882-E39E0914C674}" sibTransId="{5802A0D0-894F-41CF-AE03-1474D97114E8}"/>
    <dgm:cxn modelId="{CC8247E7-1041-4999-B04A-37D7137D967F}" type="presOf" srcId="{AA147357-DDBD-4607-A548-5B6BA5653AA0}" destId="{49D56118-F314-49A1-B7D9-1CADB381EEDB}" srcOrd="0" destOrd="0" presId="urn:microsoft.com/office/officeart/2018/2/layout/IconLabelList"/>
    <dgm:cxn modelId="{365F80F6-4289-4B0C-8D37-3A270C20EA82}" srcId="{C0107674-63EC-42EF-AAC6-BBA5B9E267DD}" destId="{6522F462-0EC4-4D43-8FD9-D4F89AD094FD}" srcOrd="1" destOrd="0" parTransId="{49063736-9A99-4C10-AFF0-83700A06D438}" sibTransId="{D819AE5A-A332-40B0-9E91-B507F29F626F}"/>
    <dgm:cxn modelId="{0C5BC2E8-59AE-4E8D-80E7-4C6815B4DB2D}" type="presParOf" srcId="{FE54DC1E-313E-4535-9C67-ECA2DF5CE620}" destId="{1D60AD55-3A84-452E-91A0-CEC8DBE6904A}" srcOrd="0" destOrd="0" presId="urn:microsoft.com/office/officeart/2018/2/layout/IconLabelList"/>
    <dgm:cxn modelId="{FDDE5073-28ED-4912-B26D-82AAC4CB9D31}" type="presParOf" srcId="{1D60AD55-3A84-452E-91A0-CEC8DBE6904A}" destId="{6C00D7A0-D6AD-487B-9DA4-125503967A22}" srcOrd="0" destOrd="0" presId="urn:microsoft.com/office/officeart/2018/2/layout/IconLabelList"/>
    <dgm:cxn modelId="{B4131193-8168-4D7D-86F5-F38A2A4DD668}" type="presParOf" srcId="{1D60AD55-3A84-452E-91A0-CEC8DBE6904A}" destId="{9B369DD6-3044-49FC-B90E-F59F7F191A43}" srcOrd="1" destOrd="0" presId="urn:microsoft.com/office/officeart/2018/2/layout/IconLabelList"/>
    <dgm:cxn modelId="{EDDF823C-3DE3-4D18-871D-803B7B885ADD}" type="presParOf" srcId="{1D60AD55-3A84-452E-91A0-CEC8DBE6904A}" destId="{49D56118-F314-49A1-B7D9-1CADB381EEDB}" srcOrd="2" destOrd="0" presId="urn:microsoft.com/office/officeart/2018/2/layout/IconLabelList"/>
    <dgm:cxn modelId="{5F17836A-4A4B-4A36-8014-52F1AF565B28}" type="presParOf" srcId="{FE54DC1E-313E-4535-9C67-ECA2DF5CE620}" destId="{421FDE8E-9CAC-4AA4-8BAE-E9C0809E88EA}" srcOrd="1" destOrd="0" presId="urn:microsoft.com/office/officeart/2018/2/layout/IconLabelList"/>
    <dgm:cxn modelId="{09204A19-C696-479A-B628-EB6745B86BED}" type="presParOf" srcId="{FE54DC1E-313E-4535-9C67-ECA2DF5CE620}" destId="{483BA24C-CC8D-4ABA-8AD0-57F102AEFF24}" srcOrd="2" destOrd="0" presId="urn:microsoft.com/office/officeart/2018/2/layout/IconLabelList"/>
    <dgm:cxn modelId="{37F80393-E097-4B8E-855E-3D86136AF863}" type="presParOf" srcId="{483BA24C-CC8D-4ABA-8AD0-57F102AEFF24}" destId="{0B12D10A-549F-4532-852F-77402FE15335}" srcOrd="0" destOrd="0" presId="urn:microsoft.com/office/officeart/2018/2/layout/IconLabelList"/>
    <dgm:cxn modelId="{99FC3E51-EFC4-45DF-8601-F55F5130E451}" type="presParOf" srcId="{483BA24C-CC8D-4ABA-8AD0-57F102AEFF24}" destId="{8ACFA0BC-8FCF-4F55-B92A-57DE488FA719}" srcOrd="1" destOrd="0" presId="urn:microsoft.com/office/officeart/2018/2/layout/IconLabelList"/>
    <dgm:cxn modelId="{DCDF4853-978F-4821-9B85-875B5FE9F848}" type="presParOf" srcId="{483BA24C-CC8D-4ABA-8AD0-57F102AEFF24}" destId="{0124D7F2-14FD-4A7F-AD88-8892C754664A}" srcOrd="2" destOrd="0" presId="urn:microsoft.com/office/officeart/2018/2/layout/IconLabel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6C00D7A0-D6AD-487B-9DA4-125503967A22}">
      <dsp:nvSpPr>
        <dsp:cNvPr id="0" name=""/>
        <dsp:cNvSpPr/>
      </dsp:nvSpPr>
      <dsp:spPr>
        <a:xfrm>
          <a:off x="1557299" y="252471"/>
          <a:ext cx="1944000" cy="1944000"/>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49D56118-F314-49A1-B7D9-1CADB381EEDB}">
      <dsp:nvSpPr>
        <dsp:cNvPr id="0" name=""/>
        <dsp:cNvSpPr/>
      </dsp:nvSpPr>
      <dsp:spPr>
        <a:xfrm>
          <a:off x="369299" y="2744663"/>
          <a:ext cx="4320000" cy="116235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800100">
            <a:lnSpc>
              <a:spcPct val="100000"/>
            </a:lnSpc>
            <a:spcBef>
              <a:spcPct val="0"/>
            </a:spcBef>
            <a:spcAft>
              <a:spcPct val="35000"/>
            </a:spcAft>
            <a:buNone/>
          </a:pPr>
          <a:r>
            <a:rPr lang="en-GB" sz="1800" b="0" i="0" kern="1200" baseline="0" dirty="0"/>
            <a:t>Assignments must be submitted to </a:t>
          </a:r>
          <a:r>
            <a:rPr lang="en-GB" sz="1800" b="1" i="0" kern="1200" baseline="0" dirty="0"/>
            <a:t>Moodle</a:t>
          </a:r>
          <a:r>
            <a:rPr lang="en-GB" sz="1800" b="0" i="0" kern="1200" baseline="0" dirty="0"/>
            <a:t> via the </a:t>
          </a:r>
          <a:r>
            <a:rPr lang="en-GB" sz="1800" b="1" i="0" kern="1200" baseline="0" dirty="0"/>
            <a:t>correct</a:t>
          </a:r>
          <a:r>
            <a:rPr lang="en-GB" sz="1800" b="0" i="0" kern="1200" baseline="0" dirty="0"/>
            <a:t> Turnitin portal by the deadlines set.</a:t>
          </a:r>
          <a:br>
            <a:rPr lang="en-GB" sz="1800" b="0" i="0" kern="1200" baseline="0" dirty="0"/>
          </a:br>
          <a:endParaRPr lang="en-US" sz="1800" kern="1200" dirty="0"/>
        </a:p>
      </dsp:txBody>
      <dsp:txXfrm>
        <a:off x="369299" y="2744663"/>
        <a:ext cx="4320000" cy="1162353"/>
      </dsp:txXfrm>
    </dsp:sp>
    <dsp:sp modelId="{0B12D10A-549F-4532-852F-77402FE15335}">
      <dsp:nvSpPr>
        <dsp:cNvPr id="0" name=""/>
        <dsp:cNvSpPr/>
      </dsp:nvSpPr>
      <dsp:spPr>
        <a:xfrm>
          <a:off x="6633300" y="103396"/>
          <a:ext cx="1944000" cy="1944000"/>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0124D7F2-14FD-4A7F-AD88-8892C754664A}">
      <dsp:nvSpPr>
        <dsp:cNvPr id="0" name=""/>
        <dsp:cNvSpPr/>
      </dsp:nvSpPr>
      <dsp:spPr>
        <a:xfrm>
          <a:off x="5472194" y="2297438"/>
          <a:ext cx="4211736" cy="175865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622300">
            <a:lnSpc>
              <a:spcPct val="100000"/>
            </a:lnSpc>
            <a:spcBef>
              <a:spcPct val="0"/>
            </a:spcBef>
            <a:spcAft>
              <a:spcPct val="35000"/>
            </a:spcAft>
            <a:buNone/>
          </a:pPr>
          <a:r>
            <a:rPr lang="en-GB" sz="1400" b="0" i="0" kern="1200" baseline="0" dirty="0"/>
            <a:t>If you submit your assignment 7 days late you </a:t>
          </a:r>
          <a:r>
            <a:rPr lang="en-GB" sz="1400" b="1" i="0" kern="1200" baseline="0" dirty="0"/>
            <a:t>will be capped at 40%. </a:t>
          </a:r>
          <a:r>
            <a:rPr lang="en-GB" sz="1400" i="0" kern="1200" baseline="0" dirty="0"/>
            <a:t>If you submit your assignment more than </a:t>
          </a:r>
          <a:r>
            <a:rPr lang="en-GB" sz="1400" b="1" i="0" kern="1200" baseline="0" dirty="0">
              <a:solidFill>
                <a:srgbClr val="FF0000"/>
              </a:solidFill>
            </a:rPr>
            <a:t>7 days late you will receive 0. </a:t>
          </a:r>
        </a:p>
        <a:p>
          <a:pPr marL="0" lvl="0" indent="0" algn="ctr" defTabSz="622300">
            <a:lnSpc>
              <a:spcPct val="100000"/>
            </a:lnSpc>
            <a:spcBef>
              <a:spcPct val="0"/>
            </a:spcBef>
            <a:spcAft>
              <a:spcPct val="35000"/>
            </a:spcAft>
            <a:buNone/>
          </a:pPr>
          <a:r>
            <a:rPr lang="en-GB" sz="1400" i="0" kern="1200" baseline="0" dirty="0"/>
            <a:t>This goes to exam board and a resit/rework date is allocated. </a:t>
          </a:r>
          <a:endParaRPr lang="en-US" sz="1400" kern="1200" dirty="0"/>
        </a:p>
      </dsp:txBody>
      <dsp:txXfrm>
        <a:off x="5472194" y="2297438"/>
        <a:ext cx="4211736" cy="1758652"/>
      </dsp:txXfrm>
    </dsp:sp>
  </dsp:spTree>
</dsp:drawing>
</file>

<file path=ppt/diagrams/layout1.xml><?xml version="1.0" encoding="utf-8"?>
<dgm:layoutDef xmlns:dgm="http://schemas.openxmlformats.org/drawingml/2006/diagram" xmlns:a="http://schemas.openxmlformats.org/drawingml/2006/main" uniqueId="urn:microsoft.com/office/officeart/2018/2/layout/IconLabelList">
  <dgm:title val="Icon Label List"/>
  <dgm:desc val="Use to show non-sequential or grouped chunks of information accompanied by a related visuals. Works best with icons or small pictures with short text ca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snake">
          <dgm:param type="grDir" val="tL"/>
          <dgm:param type="flowDir" val="row"/>
          <dgm:param type="contDir" val="sameDir"/>
          <dgm:param type="off" val="ctr"/>
          <dgm:param type="vertAlign" val="mid"/>
          <dgm:param type="horzAlign" val="ctr"/>
        </dgm:alg>
      </dgm:if>
      <dgm:else name="Name2">
        <dgm:alg type="snake">
          <dgm:param type="grDir" val="tR"/>
          <dgm:param type="flowDir" val="row"/>
          <dgm:param type="contDir" val="sameDir"/>
          <dgm:param type="off" val="ctr"/>
          <dgm:param type="vertAlign" val="mid"/>
          <dgm:param type="horzAlign" val="ctr"/>
        </dgm:alg>
      </dgm:else>
    </dgm:choose>
    <dgm:shape xmlns:r="http://schemas.openxmlformats.org/officeDocument/2006/relationships" r:blip="">
      <dgm:adjLst/>
    </dgm:shape>
    <dgm:presOf/>
    <dgm:choose name="Name3">
      <dgm:if name="Name4" axis="ch" ptType="node" func="cnt" op="lte" val="2">
        <dgm:constrLst>
          <dgm:constr type="h" for="ch" forName="compNode" refType="h" fact="0.4"/>
          <dgm:constr type="w" for="ch" forName="compNode" val="120"/>
          <dgm:constr type="w" for="ch" forName="sibTrans" refType="w" refFor="ch" refForName="compNode" fact="0.175"/>
          <dgm:constr type="sp" refType="w" refFor="ch" refForName="compNode" op="equ" fact="0.25"/>
          <dgm:constr type="primFontSz" for="des" ptType="node" op="equ" val="50"/>
          <dgm:constr type="h" for="des" forName="compNode" op="equ"/>
          <dgm:constr type="h" for="des" forName="textRect" op="equ"/>
        </dgm:constrLst>
      </dgm:if>
      <dgm:if name="Name5" axis="ch" ptType="node" func="cnt" op="lte" val="4">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36"/>
          <dgm:constr type="h" for="des" forName="compNode" op="equ"/>
          <dgm:constr type="h" for="des" forName="textRect" op="equ"/>
        </dgm:constrLst>
      </dgm:if>
      <dgm:else name="Name6">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24"/>
          <dgm:constr type="h" for="des" forName="compNode" op="equ"/>
          <dgm:constr type="h" for="des" forName="textRect" op="equ"/>
        </dgm:constrLst>
      </dgm:else>
    </dgm:choose>
    <dgm:ruleLst>
      <dgm:rule type="w" for="ch" forName="compNode" val="50" fact="NaN" max="NaN"/>
    </dgm:ruleLst>
    <dgm:forEach name="Name7" axis="ch" ptType="node">
      <dgm:layoutNode name="compNode">
        <dgm:alg type="composite"/>
        <dgm:shape xmlns:r="http://schemas.openxmlformats.org/officeDocument/2006/relationships" r:blip="">
          <dgm:adjLst/>
        </dgm:shape>
        <dgm:presOf axis="self"/>
        <dgm:constrLst>
          <dgm:constr type="w" for="ch" forName="iconRect" refType="w" fact="0.45"/>
          <dgm:constr type="h" for="ch" forName="iconRect" refType="w" refFor="ch" refForName="iconRect"/>
          <dgm:constr type="ctrX" for="ch" forName="iconRect" refType="w" fact="0.5"/>
          <dgm:constr type="t" for="ch" forName="iconRect"/>
          <dgm:constr type="h" for="ch" forName="spaceRect" refType="h" fact="0.15"/>
          <dgm:constr type="w" for="ch" forName="spaceRect" refType="w"/>
          <dgm:constr type="l" for="ch" forName="spaceRect"/>
          <dgm:constr type="t" for="ch" forName="spaceRect" refType="b" refFor="ch" refForName="iconRect"/>
          <dgm:constr type="h" for="ch" forName="textRect" val="20"/>
          <dgm:constr type="w" for="ch" forName="textRect" refType="w"/>
          <dgm:constr type="l" for="ch" forName="textRect"/>
          <dgm:constr type="t" for="ch" forName="textRect" refType="b" refFor="ch" refForName="spaceRect"/>
        </dgm:constrLst>
        <dgm:ruleLst>
          <dgm:rule type="h" val="INF" fact="NaN" max="NaN"/>
        </dgm:ruleLst>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alg type="tx">
            <dgm:param type="txAnchorVert" val="t"/>
          </dgm:alg>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 type="h" val="INF" fact="NaN" max="NaN"/>
          </dgm:ruleLst>
        </dgm:layoutNode>
      </dgm:layoutNode>
      <dgm:forEach name="Name8"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dgm1612:lstStyle>
    </a:ext>
  </dgm:extLst>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DF9850FD-83E1-43EE-B0FA-ACD3AAAB9A3E}" type="datetimeFigureOut">
              <a:rPr lang="en-GB" smtClean="0"/>
              <a:t>02/10/2024</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7DF4EE48-F023-4CE4-815A-7E38FC0A35BC}" type="slidenum">
              <a:rPr lang="en-GB" smtClean="0"/>
              <a:t>‹#›</a:t>
            </a:fld>
            <a:endParaRPr lang="en-GB"/>
          </a:p>
        </p:txBody>
      </p:sp>
    </p:spTree>
    <p:extLst>
      <p:ext uri="{BB962C8B-B14F-4D97-AF65-F5344CB8AC3E}">
        <p14:creationId xmlns:p14="http://schemas.microsoft.com/office/powerpoint/2010/main" val="1438991200"/>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31.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32.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05FFDD11-B3EC-214B-B984-1798BFAD033A}" type="slidenum">
              <a:rPr lang="en-US" smtClean="0"/>
              <a:t>3</a:t>
            </a:fld>
            <a:endParaRPr lang="en-US" dirty="0"/>
          </a:p>
        </p:txBody>
      </p:sp>
    </p:spTree>
    <p:extLst>
      <p:ext uri="{BB962C8B-B14F-4D97-AF65-F5344CB8AC3E}">
        <p14:creationId xmlns:p14="http://schemas.microsoft.com/office/powerpoint/2010/main" val="3719374091"/>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434" name="Rectangle 7">
            <a:extLst>
              <a:ext uri="{FF2B5EF4-FFF2-40B4-BE49-F238E27FC236}">
                <a16:creationId xmlns:a16="http://schemas.microsoft.com/office/drawing/2014/main" id="{EB303653-6EBF-B6C8-0B6D-AB38C0435D9E}"/>
              </a:ext>
            </a:extLst>
          </p:cNvPr>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Arial" panose="020B0604020202020204" pitchFamily="34" charset="0"/>
              </a:defRPr>
            </a:lvl1pPr>
            <a:lvl2pPr marL="742950" indent="-285750">
              <a:spcBef>
                <a:spcPct val="30000"/>
              </a:spcBef>
              <a:defRPr sz="1200">
                <a:solidFill>
                  <a:schemeClr val="tx1"/>
                </a:solidFill>
                <a:latin typeface="Arial" panose="020B0604020202020204" pitchFamily="34" charset="0"/>
              </a:defRPr>
            </a:lvl2pPr>
            <a:lvl3pPr marL="1143000" indent="-228600">
              <a:spcBef>
                <a:spcPct val="30000"/>
              </a:spcBef>
              <a:defRPr sz="1200">
                <a:solidFill>
                  <a:schemeClr val="tx1"/>
                </a:solidFill>
                <a:latin typeface="Arial" panose="020B0604020202020204" pitchFamily="34" charset="0"/>
              </a:defRPr>
            </a:lvl3pPr>
            <a:lvl4pPr marL="1600200" indent="-228600">
              <a:spcBef>
                <a:spcPct val="30000"/>
              </a:spcBef>
              <a:defRPr sz="1200">
                <a:solidFill>
                  <a:schemeClr val="tx1"/>
                </a:solidFill>
                <a:latin typeface="Arial" panose="020B0604020202020204" pitchFamily="34" charset="0"/>
              </a:defRPr>
            </a:lvl4pPr>
            <a:lvl5pPr marL="2057400" indent="-228600">
              <a:spcBef>
                <a:spcPct val="30000"/>
              </a:spcBef>
              <a:defRPr sz="1200">
                <a:solidFill>
                  <a:schemeClr val="tx1"/>
                </a:solidFill>
                <a:latin typeface="Arial" panose="020B0604020202020204" pitchFamily="34" charset="0"/>
              </a:defRPr>
            </a:lvl5pPr>
            <a:lvl6pPr marL="2514600" indent="-228600" eaLnBrk="0" fontAlgn="base" hangingPunct="0">
              <a:spcBef>
                <a:spcPct val="30000"/>
              </a:spcBef>
              <a:spcAft>
                <a:spcPct val="0"/>
              </a:spcAft>
              <a:defRPr sz="1200">
                <a:solidFill>
                  <a:schemeClr val="tx1"/>
                </a:solidFill>
                <a:latin typeface="Arial" panose="020B0604020202020204" pitchFamily="34" charset="0"/>
              </a:defRPr>
            </a:lvl6pPr>
            <a:lvl7pPr marL="2971800" indent="-228600" eaLnBrk="0" fontAlgn="base" hangingPunct="0">
              <a:spcBef>
                <a:spcPct val="30000"/>
              </a:spcBef>
              <a:spcAft>
                <a:spcPct val="0"/>
              </a:spcAft>
              <a:defRPr sz="1200">
                <a:solidFill>
                  <a:schemeClr val="tx1"/>
                </a:solidFill>
                <a:latin typeface="Arial" panose="020B0604020202020204" pitchFamily="34" charset="0"/>
              </a:defRPr>
            </a:lvl7pPr>
            <a:lvl8pPr marL="3429000" indent="-228600" eaLnBrk="0" fontAlgn="base" hangingPunct="0">
              <a:spcBef>
                <a:spcPct val="30000"/>
              </a:spcBef>
              <a:spcAft>
                <a:spcPct val="0"/>
              </a:spcAft>
              <a:defRPr sz="1200">
                <a:solidFill>
                  <a:schemeClr val="tx1"/>
                </a:solidFill>
                <a:latin typeface="Arial" panose="020B0604020202020204" pitchFamily="34" charset="0"/>
              </a:defRPr>
            </a:lvl8pPr>
            <a:lvl9pPr marL="3886200" indent="-228600" eaLnBrk="0" fontAlgn="base" hangingPunct="0">
              <a:spcBef>
                <a:spcPct val="30000"/>
              </a:spcBef>
              <a:spcAft>
                <a:spcPct val="0"/>
              </a:spcAft>
              <a:defRPr sz="1200">
                <a:solidFill>
                  <a:schemeClr val="tx1"/>
                </a:solidFill>
                <a:latin typeface="Arial" panose="020B0604020202020204" pitchFamily="34" charset="0"/>
              </a:defRPr>
            </a:lvl9pPr>
          </a:lstStyle>
          <a:p>
            <a:pPr>
              <a:spcBef>
                <a:spcPct val="0"/>
              </a:spcBef>
            </a:pPr>
            <a:fld id="{7094DE8E-8578-4DC5-9888-EA85E87A10F9}" type="slidenum">
              <a:rPr lang="en-US" altLang="en-US" smtClean="0"/>
              <a:pPr>
                <a:spcBef>
                  <a:spcPct val="0"/>
                </a:spcBef>
              </a:pPr>
              <a:t>15</a:t>
            </a:fld>
            <a:endParaRPr lang="en-US" altLang="en-US"/>
          </a:p>
        </p:txBody>
      </p:sp>
      <p:sp>
        <p:nvSpPr>
          <p:cNvPr id="18435" name="Rectangle 2">
            <a:extLst>
              <a:ext uri="{FF2B5EF4-FFF2-40B4-BE49-F238E27FC236}">
                <a16:creationId xmlns:a16="http://schemas.microsoft.com/office/drawing/2014/main" id="{7EF1FBE6-8A3E-0E63-C162-7CFFCA53F40C}"/>
              </a:ext>
            </a:extLst>
          </p:cNvPr>
          <p:cNvSpPr>
            <a:spLocks noGrp="1" noRot="1" noChangeAspect="1" noChangeArrowheads="1" noTextEdit="1"/>
          </p:cNvSpPr>
          <p:nvPr>
            <p:ph type="sldImg"/>
          </p:nvPr>
        </p:nvSpPr>
        <p:spPr>
          <a:ln/>
        </p:spPr>
      </p:sp>
      <p:sp>
        <p:nvSpPr>
          <p:cNvPr id="18436" name="Rectangle 3">
            <a:extLst>
              <a:ext uri="{FF2B5EF4-FFF2-40B4-BE49-F238E27FC236}">
                <a16:creationId xmlns:a16="http://schemas.microsoft.com/office/drawing/2014/main" id="{CE0865E6-7D01-1E2D-F1BA-8CA16EE1A058}"/>
              </a:ext>
            </a:extLst>
          </p:cNvPr>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GB" altLang="en-US">
              <a:latin typeface="Arial" panose="020B0604020202020204" pitchFamily="34" charset="0"/>
            </a:endParaRPr>
          </a:p>
        </p:txBody>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314" name="Slide Image Placeholder 1">
            <a:extLst>
              <a:ext uri="{FF2B5EF4-FFF2-40B4-BE49-F238E27FC236}">
                <a16:creationId xmlns:a16="http://schemas.microsoft.com/office/drawing/2014/main" id="{14BCEE48-9CA8-789E-DEDC-4D8CEC159A47}"/>
              </a:ext>
            </a:extLst>
          </p:cNvPr>
          <p:cNvSpPr>
            <a:spLocks noGrp="1" noRot="1" noChangeAspect="1" noChangeArrowheads="1" noTextEdit="1"/>
          </p:cNvSpPr>
          <p:nvPr>
            <p:ph type="sldImg"/>
          </p:nvPr>
        </p:nvSpPr>
        <p:spPr>
          <a:ln/>
        </p:spPr>
      </p:sp>
      <p:sp>
        <p:nvSpPr>
          <p:cNvPr id="13315" name="Notes Placeholder 2">
            <a:extLst>
              <a:ext uri="{FF2B5EF4-FFF2-40B4-BE49-F238E27FC236}">
                <a16:creationId xmlns:a16="http://schemas.microsoft.com/office/drawing/2014/main" id="{5D74FA90-538D-5C67-D9AE-B6D863A413CB}"/>
              </a:ext>
            </a:extLst>
          </p:cNvPr>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GB" altLang="en-US">
              <a:latin typeface="Arial" panose="020B0604020202020204" pitchFamily="34" charset="0"/>
            </a:endParaRPr>
          </a:p>
        </p:txBody>
      </p:sp>
      <p:sp>
        <p:nvSpPr>
          <p:cNvPr id="13316" name="Slide Number Placeholder 3">
            <a:extLst>
              <a:ext uri="{FF2B5EF4-FFF2-40B4-BE49-F238E27FC236}">
                <a16:creationId xmlns:a16="http://schemas.microsoft.com/office/drawing/2014/main" id="{EFCFB9A7-5527-1A09-F98B-297E2C652E0C}"/>
              </a:ext>
            </a:extLst>
          </p:cNvPr>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fld id="{D26F1AD6-390E-4938-ABE2-93DCEB5AABC6}" type="slidenum">
              <a:rPr lang="en-US" altLang="en-US" smtClean="0"/>
              <a:pPr/>
              <a:t>17</a:t>
            </a:fld>
            <a:endParaRPr lang="en-US" altLang="en-US"/>
          </a:p>
        </p:txBody>
      </p:sp>
    </p:spTree>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0482" name="Slide Image Placeholder 1">
            <a:extLst>
              <a:ext uri="{FF2B5EF4-FFF2-40B4-BE49-F238E27FC236}">
                <a16:creationId xmlns:a16="http://schemas.microsoft.com/office/drawing/2014/main" id="{E07DAF61-D5FE-2783-DAFB-4401838DEF81}"/>
              </a:ext>
            </a:extLst>
          </p:cNvPr>
          <p:cNvSpPr>
            <a:spLocks noGrp="1" noRot="1" noChangeAspect="1" noChangeArrowheads="1" noTextEdit="1"/>
          </p:cNvSpPr>
          <p:nvPr>
            <p:ph type="sldImg"/>
          </p:nvPr>
        </p:nvSpPr>
        <p:spPr>
          <a:ln/>
        </p:spPr>
      </p:sp>
      <p:sp>
        <p:nvSpPr>
          <p:cNvPr id="20483" name="Notes Placeholder 2">
            <a:extLst>
              <a:ext uri="{FF2B5EF4-FFF2-40B4-BE49-F238E27FC236}">
                <a16:creationId xmlns:a16="http://schemas.microsoft.com/office/drawing/2014/main" id="{D5880CF1-A4DA-0323-C8A3-D8092D99EBEF}"/>
              </a:ext>
            </a:extLst>
          </p:cNvPr>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GB" altLang="en-US">
              <a:latin typeface="Arial" panose="020B0604020202020204" pitchFamily="34" charset="0"/>
            </a:endParaRPr>
          </a:p>
        </p:txBody>
      </p:sp>
      <p:sp>
        <p:nvSpPr>
          <p:cNvPr id="20484" name="Slide Number Placeholder 3">
            <a:extLst>
              <a:ext uri="{FF2B5EF4-FFF2-40B4-BE49-F238E27FC236}">
                <a16:creationId xmlns:a16="http://schemas.microsoft.com/office/drawing/2014/main" id="{322E7343-4B9B-A2EF-5880-4863BA31893D}"/>
              </a:ext>
            </a:extLst>
          </p:cNvPr>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fld id="{684F94C1-D357-4CE7-B2A1-D54B27DA8A42}" type="slidenum">
              <a:rPr lang="en-US" altLang="en-US" smtClean="0"/>
              <a:pPr/>
              <a:t>18</a:t>
            </a:fld>
            <a:endParaRPr lang="en-US" altLang="en-US"/>
          </a:p>
        </p:txBody>
      </p:sp>
    </p:spTree>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8914" name="Slide Image Placeholder 1">
            <a:extLst>
              <a:ext uri="{FF2B5EF4-FFF2-40B4-BE49-F238E27FC236}">
                <a16:creationId xmlns:a16="http://schemas.microsoft.com/office/drawing/2014/main" id="{985AE246-E361-D389-D1B8-9516F06014F4}"/>
              </a:ext>
            </a:extLst>
          </p:cNvPr>
          <p:cNvSpPr>
            <a:spLocks noGrp="1" noRot="1" noChangeAspect="1" noChangeArrowheads="1" noTextEdit="1"/>
          </p:cNvSpPr>
          <p:nvPr>
            <p:ph type="sldImg"/>
          </p:nvPr>
        </p:nvSpPr>
        <p:spPr>
          <a:ln/>
        </p:spPr>
      </p:sp>
      <p:sp>
        <p:nvSpPr>
          <p:cNvPr id="38915" name="Notes Placeholder 2">
            <a:extLst>
              <a:ext uri="{FF2B5EF4-FFF2-40B4-BE49-F238E27FC236}">
                <a16:creationId xmlns:a16="http://schemas.microsoft.com/office/drawing/2014/main" id="{F3F8CC20-1DC3-1673-DBF2-82EB73F0CCC4}"/>
              </a:ext>
            </a:extLst>
          </p:cNvPr>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GB" altLang="en-US">
              <a:latin typeface="Arial" panose="020B0604020202020204" pitchFamily="34" charset="0"/>
            </a:endParaRPr>
          </a:p>
        </p:txBody>
      </p:sp>
      <p:sp>
        <p:nvSpPr>
          <p:cNvPr id="38916" name="Slide Number Placeholder 3">
            <a:extLst>
              <a:ext uri="{FF2B5EF4-FFF2-40B4-BE49-F238E27FC236}">
                <a16:creationId xmlns:a16="http://schemas.microsoft.com/office/drawing/2014/main" id="{9AF38176-4F88-7CB2-B439-E78BC0C59EE5}"/>
              </a:ext>
            </a:extLst>
          </p:cNvPr>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fld id="{AC74C55D-B0F3-4BD6-BBB9-5D62A64FF186}" type="slidenum">
              <a:rPr lang="en-US" altLang="en-US" smtClean="0"/>
              <a:pPr/>
              <a:t>31</a:t>
            </a:fld>
            <a:endParaRPr lang="en-US" altLang="en-US"/>
          </a:p>
        </p:txBody>
      </p:sp>
    </p:spTree>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6866" name="Slide Image Placeholder 1">
            <a:extLst>
              <a:ext uri="{FF2B5EF4-FFF2-40B4-BE49-F238E27FC236}">
                <a16:creationId xmlns:a16="http://schemas.microsoft.com/office/drawing/2014/main" id="{55E2E975-6852-6089-5F7A-130D13937494}"/>
              </a:ext>
            </a:extLst>
          </p:cNvPr>
          <p:cNvSpPr>
            <a:spLocks noGrp="1" noRot="1" noChangeAspect="1" noChangeArrowheads="1" noTextEdit="1"/>
          </p:cNvSpPr>
          <p:nvPr>
            <p:ph type="sldImg"/>
          </p:nvPr>
        </p:nvSpPr>
        <p:spPr>
          <a:ln/>
        </p:spPr>
      </p:sp>
      <p:sp>
        <p:nvSpPr>
          <p:cNvPr id="36867" name="Notes Placeholder 2">
            <a:extLst>
              <a:ext uri="{FF2B5EF4-FFF2-40B4-BE49-F238E27FC236}">
                <a16:creationId xmlns:a16="http://schemas.microsoft.com/office/drawing/2014/main" id="{106A32D2-AC68-76E9-4229-234447426E34}"/>
              </a:ext>
            </a:extLst>
          </p:cNvPr>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r>
              <a:rPr lang="en-GB" altLang="en-US">
                <a:latin typeface="Arial" panose="020B0604020202020204" pitchFamily="34" charset="0"/>
              </a:rPr>
              <a:t>Would you know these? Anyone undertaken any of these types of tourism – give examples </a:t>
            </a:r>
          </a:p>
          <a:p>
            <a:pPr>
              <a:lnSpc>
                <a:spcPct val="150000"/>
              </a:lnSpc>
            </a:pPr>
            <a:r>
              <a:rPr lang="en-GB" altLang="en-US">
                <a:latin typeface="Arial" panose="020B0604020202020204" pitchFamily="34" charset="0"/>
              </a:rPr>
              <a:t>Holiday Tourism. – beach holiday </a:t>
            </a:r>
          </a:p>
          <a:p>
            <a:pPr>
              <a:lnSpc>
                <a:spcPct val="150000"/>
              </a:lnSpc>
            </a:pPr>
            <a:r>
              <a:rPr lang="en-GB" altLang="en-US">
                <a:latin typeface="Arial" panose="020B0604020202020204" pitchFamily="34" charset="0"/>
              </a:rPr>
              <a:t>Business Tourism.- </a:t>
            </a:r>
            <a:r>
              <a:rPr lang="en-GB" altLang="en-US">
                <a:solidFill>
                  <a:srgbClr val="666666"/>
                </a:solidFill>
                <a:latin typeface="nunito" pitchFamily="2" charset="0"/>
              </a:rPr>
              <a:t>a form of travel which involves undertaking business activities that are based away from home</a:t>
            </a:r>
            <a:endParaRPr lang="en-GB" altLang="en-US">
              <a:latin typeface="Arial" panose="020B0604020202020204" pitchFamily="34" charset="0"/>
            </a:endParaRPr>
          </a:p>
          <a:p>
            <a:pPr>
              <a:lnSpc>
                <a:spcPct val="150000"/>
              </a:lnSpc>
            </a:pPr>
            <a:r>
              <a:rPr lang="en-GB" altLang="en-US">
                <a:latin typeface="Arial" panose="020B0604020202020204" pitchFamily="34" charset="0"/>
              </a:rPr>
              <a:t>Cultural Tourism. - </a:t>
            </a:r>
            <a:r>
              <a:rPr lang="en-GB" altLang="en-US">
                <a:solidFill>
                  <a:srgbClr val="202124"/>
                </a:solidFill>
                <a:latin typeface="Arial" panose="020B0604020202020204" pitchFamily="34" charset="0"/>
              </a:rPr>
              <a:t>Cultural tourism experiences include architectural and archaeological treasures, culinary activities, festivals or events, historic or heritage, sites, monuments and landmarks, museums and exhibitions, national parks and wildlife sanctuaries, religious venues, temples and churches.</a:t>
            </a:r>
            <a:endParaRPr lang="en-GB" altLang="en-US">
              <a:latin typeface="Arial" panose="020B0604020202020204" pitchFamily="34" charset="0"/>
            </a:endParaRPr>
          </a:p>
          <a:p>
            <a:pPr>
              <a:lnSpc>
                <a:spcPct val="150000"/>
              </a:lnSpc>
            </a:pPr>
            <a:r>
              <a:rPr lang="en-GB" altLang="en-US">
                <a:latin typeface="Arial" panose="020B0604020202020204" pitchFamily="34" charset="0"/>
              </a:rPr>
              <a:t>Eco-tourism. - </a:t>
            </a:r>
            <a:r>
              <a:rPr lang="en-GB" altLang="en-US">
                <a:solidFill>
                  <a:srgbClr val="202124"/>
                </a:solidFill>
                <a:latin typeface="Arial" panose="020B0604020202020204" pitchFamily="34" charset="0"/>
              </a:rPr>
              <a:t> </a:t>
            </a:r>
            <a:r>
              <a:rPr lang="en-GB" altLang="en-US" b="1">
                <a:solidFill>
                  <a:srgbClr val="202124"/>
                </a:solidFill>
                <a:latin typeface="Arial" panose="020B0604020202020204" pitchFamily="34" charset="0"/>
              </a:rPr>
              <a:t>travel to destinations where flora, fauna, and cultural heritage are the primary attractions</a:t>
            </a:r>
            <a:r>
              <a:rPr lang="en-GB" altLang="en-US">
                <a:solidFill>
                  <a:srgbClr val="202124"/>
                </a:solidFill>
                <a:latin typeface="Arial" panose="020B0604020202020204" pitchFamily="34" charset="0"/>
              </a:rPr>
              <a:t>. Ecotourism is intended to offer tourists an insight into the impact of human beings on the environment and to foster a greater appreciation of our natural habitats.</a:t>
            </a:r>
            <a:endParaRPr lang="en-GB" altLang="en-US">
              <a:latin typeface="Arial" panose="020B0604020202020204" pitchFamily="34" charset="0"/>
            </a:endParaRPr>
          </a:p>
          <a:p>
            <a:pPr>
              <a:lnSpc>
                <a:spcPct val="150000"/>
              </a:lnSpc>
            </a:pPr>
            <a:r>
              <a:rPr lang="en-GB" altLang="en-US">
                <a:latin typeface="Arial" panose="020B0604020202020204" pitchFamily="34" charset="0"/>
              </a:rPr>
              <a:t>Spiritual Tourism. Examples of these kinds of trips include the Hajj to Mecca for Muslims, pilgrimages to Jerusalem or the Vatican for Christians, and traveling to Bodh Gaya for Buddhists. Most religious tourists are very motivated to travel, so they are willing to spend more money than the average traveller – pilgrimages visiting sacred sites travel for worship</a:t>
            </a:r>
          </a:p>
          <a:p>
            <a:pPr>
              <a:lnSpc>
                <a:spcPct val="150000"/>
              </a:lnSpc>
            </a:pPr>
            <a:r>
              <a:rPr lang="en-GB" altLang="en-US">
                <a:latin typeface="Arial" panose="020B0604020202020204" pitchFamily="34" charset="0"/>
              </a:rPr>
              <a:t>Sports and activity holidays Tourism. – golf water sports improve wellness cyclingexcursions, hiking up mountains </a:t>
            </a:r>
          </a:p>
          <a:p>
            <a:pPr>
              <a:lnSpc>
                <a:spcPct val="150000"/>
              </a:lnSpc>
            </a:pPr>
            <a:r>
              <a:rPr lang="en-GB" altLang="en-US">
                <a:latin typeface="Arial" panose="020B0604020202020204" pitchFamily="34" charset="0"/>
              </a:rPr>
              <a:t>Extreme sports and “experience” Tourism. What counts as an extreme sport? extreme sports, also known as action sports or alternative sports, sporting events or pursuits characterized by high speeds and high risk. The sports most commonly placed in this group are skateboarding, snowboarding, freestyle skiing, in-line roller-skating, and BMX and mountain biking.</a:t>
            </a:r>
          </a:p>
          <a:p>
            <a:pPr>
              <a:lnSpc>
                <a:spcPct val="150000"/>
              </a:lnSpc>
            </a:pPr>
            <a:r>
              <a:rPr lang="en-GB" altLang="en-US">
                <a:latin typeface="Arial" panose="020B0604020202020204" pitchFamily="34" charset="0"/>
              </a:rPr>
              <a:t>List of Extreme Sports</a:t>
            </a:r>
          </a:p>
          <a:p>
            <a:pPr>
              <a:lnSpc>
                <a:spcPct val="150000"/>
              </a:lnSpc>
            </a:pPr>
            <a:r>
              <a:rPr lang="en-GB" altLang="en-US">
                <a:latin typeface="Arial" panose="020B0604020202020204" pitchFamily="34" charset="0"/>
              </a:rPr>
              <a:t>Abseiling.</a:t>
            </a:r>
          </a:p>
          <a:p>
            <a:pPr>
              <a:lnSpc>
                <a:spcPct val="150000"/>
              </a:lnSpc>
            </a:pPr>
            <a:r>
              <a:rPr lang="en-GB" altLang="en-US">
                <a:latin typeface="Arial" panose="020B0604020202020204" pitchFamily="34" charset="0"/>
              </a:rPr>
              <a:t>Bungee Jumping.</a:t>
            </a:r>
          </a:p>
          <a:p>
            <a:pPr>
              <a:lnSpc>
                <a:spcPct val="150000"/>
              </a:lnSpc>
            </a:pPr>
            <a:r>
              <a:rPr lang="en-GB" altLang="en-US">
                <a:latin typeface="Arial" panose="020B0604020202020204" pitchFamily="34" charset="0"/>
              </a:rPr>
              <a:t>Camping.</a:t>
            </a:r>
          </a:p>
          <a:p>
            <a:pPr>
              <a:lnSpc>
                <a:spcPct val="150000"/>
              </a:lnSpc>
            </a:pPr>
            <a:r>
              <a:rPr lang="en-GB" altLang="en-US">
                <a:latin typeface="Arial" panose="020B0604020202020204" pitchFamily="34" charset="0"/>
              </a:rPr>
              <a:t>Canyoning.</a:t>
            </a:r>
          </a:p>
          <a:p>
            <a:pPr>
              <a:lnSpc>
                <a:spcPct val="150000"/>
              </a:lnSpc>
            </a:pPr>
            <a:r>
              <a:rPr lang="en-GB" altLang="en-US">
                <a:latin typeface="Arial" panose="020B0604020202020204" pitchFamily="34" charset="0"/>
              </a:rPr>
              <a:t>Diving.</a:t>
            </a:r>
          </a:p>
          <a:p>
            <a:pPr>
              <a:lnSpc>
                <a:spcPct val="150000"/>
              </a:lnSpc>
            </a:pPr>
            <a:r>
              <a:rPr lang="en-GB" altLang="en-US">
                <a:latin typeface="Arial" panose="020B0604020202020204" pitchFamily="34" charset="0"/>
              </a:rPr>
              <a:t>Motocross.</a:t>
            </a:r>
          </a:p>
          <a:p>
            <a:pPr>
              <a:lnSpc>
                <a:spcPct val="150000"/>
              </a:lnSpc>
            </a:pPr>
            <a:r>
              <a:rPr lang="en-GB" altLang="en-US">
                <a:latin typeface="Arial" panose="020B0604020202020204" pitchFamily="34" charset="0"/>
              </a:rPr>
              <a:t>Mountain Biking.</a:t>
            </a:r>
          </a:p>
          <a:p>
            <a:pPr>
              <a:lnSpc>
                <a:spcPct val="150000"/>
              </a:lnSpc>
            </a:pPr>
            <a:r>
              <a:rPr lang="en-GB" altLang="en-US">
                <a:latin typeface="Arial" panose="020B0604020202020204" pitchFamily="34" charset="0"/>
              </a:rPr>
              <a:t>Mountaineering.</a:t>
            </a:r>
          </a:p>
          <a:p>
            <a:pPr>
              <a:lnSpc>
                <a:spcPct val="150000"/>
              </a:lnSpc>
            </a:pPr>
            <a:r>
              <a:rPr lang="en-GB" altLang="en-US">
                <a:latin typeface="Arial" panose="020B0604020202020204" pitchFamily="34" charset="0"/>
              </a:rPr>
              <a:t>Event Tourism.</a:t>
            </a:r>
          </a:p>
          <a:p>
            <a:endParaRPr lang="en-GB" altLang="en-US">
              <a:latin typeface="Arial" panose="020B0604020202020204" pitchFamily="34" charset="0"/>
            </a:endParaRPr>
          </a:p>
        </p:txBody>
      </p:sp>
      <p:sp>
        <p:nvSpPr>
          <p:cNvPr id="36868" name="Slide Number Placeholder 3">
            <a:extLst>
              <a:ext uri="{FF2B5EF4-FFF2-40B4-BE49-F238E27FC236}">
                <a16:creationId xmlns:a16="http://schemas.microsoft.com/office/drawing/2014/main" id="{ECFFBFA6-54B7-5715-A87A-CA974424DD3B}"/>
              </a:ext>
            </a:extLst>
          </p:cNvPr>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fld id="{385FBBDE-F293-434E-865B-FBE7087BC742}" type="slidenum">
              <a:rPr lang="en-US" altLang="en-US" smtClean="0"/>
              <a:pPr/>
              <a:t>32</a:t>
            </a:fld>
            <a:endParaRPr lang="en-US" altLang="en-US"/>
          </a:p>
        </p:txBody>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416913E-039A-2149-4741-B8591ED769B5}"/>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C894EEC8-388A-33B4-D4FD-E68E26E67637}"/>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14C0FFCB-93C8-78A4-51B8-70D9BE529771}"/>
              </a:ext>
            </a:extLst>
          </p:cNvPr>
          <p:cNvSpPr>
            <a:spLocks noGrp="1"/>
          </p:cNvSpPr>
          <p:nvPr>
            <p:ph type="dt" sz="half" idx="10"/>
          </p:nvPr>
        </p:nvSpPr>
        <p:spPr/>
        <p:txBody>
          <a:bodyPr/>
          <a:lstStyle/>
          <a:p>
            <a:fld id="{CEFF3F7A-B8E5-40F1-953C-6C2547B27AFD}" type="datetimeFigureOut">
              <a:rPr lang="en-GB" smtClean="0"/>
              <a:t>02/10/2024</a:t>
            </a:fld>
            <a:endParaRPr lang="en-GB"/>
          </a:p>
        </p:txBody>
      </p:sp>
      <p:sp>
        <p:nvSpPr>
          <p:cNvPr id="5" name="Footer Placeholder 4">
            <a:extLst>
              <a:ext uri="{FF2B5EF4-FFF2-40B4-BE49-F238E27FC236}">
                <a16:creationId xmlns:a16="http://schemas.microsoft.com/office/drawing/2014/main" id="{34F19CCF-22B5-9389-7D85-A8C4450D8D76}"/>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57244A5F-0355-1676-A299-B7A6B663CE03}"/>
              </a:ext>
            </a:extLst>
          </p:cNvPr>
          <p:cNvSpPr>
            <a:spLocks noGrp="1"/>
          </p:cNvSpPr>
          <p:nvPr>
            <p:ph type="sldNum" sz="quarter" idx="12"/>
          </p:nvPr>
        </p:nvSpPr>
        <p:spPr/>
        <p:txBody>
          <a:bodyPr/>
          <a:lstStyle/>
          <a:p>
            <a:fld id="{201DFB51-FC56-456F-8192-067BB932914B}" type="slidenum">
              <a:rPr lang="en-GB" smtClean="0"/>
              <a:t>‹#›</a:t>
            </a:fld>
            <a:endParaRPr lang="en-GB"/>
          </a:p>
        </p:txBody>
      </p:sp>
    </p:spTree>
    <p:extLst>
      <p:ext uri="{BB962C8B-B14F-4D97-AF65-F5344CB8AC3E}">
        <p14:creationId xmlns:p14="http://schemas.microsoft.com/office/powerpoint/2010/main" val="4015856682"/>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857886B-9B0D-1A77-0296-5455790C2173}"/>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1019E5A6-9E91-D89D-3300-FF8D6E300C5D}"/>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8A8477B7-42D1-33DE-684E-926CCDB851F3}"/>
              </a:ext>
            </a:extLst>
          </p:cNvPr>
          <p:cNvSpPr>
            <a:spLocks noGrp="1"/>
          </p:cNvSpPr>
          <p:nvPr>
            <p:ph type="dt" sz="half" idx="10"/>
          </p:nvPr>
        </p:nvSpPr>
        <p:spPr/>
        <p:txBody>
          <a:bodyPr/>
          <a:lstStyle/>
          <a:p>
            <a:fld id="{CEFF3F7A-B8E5-40F1-953C-6C2547B27AFD}" type="datetimeFigureOut">
              <a:rPr lang="en-GB" smtClean="0"/>
              <a:t>02/10/2024</a:t>
            </a:fld>
            <a:endParaRPr lang="en-GB"/>
          </a:p>
        </p:txBody>
      </p:sp>
      <p:sp>
        <p:nvSpPr>
          <p:cNvPr id="5" name="Footer Placeholder 4">
            <a:extLst>
              <a:ext uri="{FF2B5EF4-FFF2-40B4-BE49-F238E27FC236}">
                <a16:creationId xmlns:a16="http://schemas.microsoft.com/office/drawing/2014/main" id="{FF9508F3-BB50-296B-CF0D-F5D6859B901B}"/>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689153CC-E956-C64F-05BE-4B14DD3B15F3}"/>
              </a:ext>
            </a:extLst>
          </p:cNvPr>
          <p:cNvSpPr>
            <a:spLocks noGrp="1"/>
          </p:cNvSpPr>
          <p:nvPr>
            <p:ph type="sldNum" sz="quarter" idx="12"/>
          </p:nvPr>
        </p:nvSpPr>
        <p:spPr/>
        <p:txBody>
          <a:bodyPr/>
          <a:lstStyle/>
          <a:p>
            <a:fld id="{201DFB51-FC56-456F-8192-067BB932914B}" type="slidenum">
              <a:rPr lang="en-GB" smtClean="0"/>
              <a:t>‹#›</a:t>
            </a:fld>
            <a:endParaRPr lang="en-GB"/>
          </a:p>
        </p:txBody>
      </p:sp>
    </p:spTree>
    <p:extLst>
      <p:ext uri="{BB962C8B-B14F-4D97-AF65-F5344CB8AC3E}">
        <p14:creationId xmlns:p14="http://schemas.microsoft.com/office/powerpoint/2010/main" val="3063539154"/>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770B797-2F89-538A-09EE-F4BDD73174A3}"/>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AF5E09BD-D78A-2378-07C8-9AB84D36358A}"/>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DDC7E176-E036-9671-426F-CE83CA66C54D}"/>
              </a:ext>
            </a:extLst>
          </p:cNvPr>
          <p:cNvSpPr>
            <a:spLocks noGrp="1"/>
          </p:cNvSpPr>
          <p:nvPr>
            <p:ph type="dt" sz="half" idx="10"/>
          </p:nvPr>
        </p:nvSpPr>
        <p:spPr/>
        <p:txBody>
          <a:bodyPr/>
          <a:lstStyle/>
          <a:p>
            <a:fld id="{CEFF3F7A-B8E5-40F1-953C-6C2547B27AFD}" type="datetimeFigureOut">
              <a:rPr lang="en-GB" smtClean="0"/>
              <a:t>02/10/2024</a:t>
            </a:fld>
            <a:endParaRPr lang="en-GB"/>
          </a:p>
        </p:txBody>
      </p:sp>
      <p:sp>
        <p:nvSpPr>
          <p:cNvPr id="5" name="Footer Placeholder 4">
            <a:extLst>
              <a:ext uri="{FF2B5EF4-FFF2-40B4-BE49-F238E27FC236}">
                <a16:creationId xmlns:a16="http://schemas.microsoft.com/office/drawing/2014/main" id="{3CFDA4D1-10E6-21F0-16E5-881F0276DD00}"/>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32204284-2F6A-A66A-1A8F-FAFDD175F721}"/>
              </a:ext>
            </a:extLst>
          </p:cNvPr>
          <p:cNvSpPr>
            <a:spLocks noGrp="1"/>
          </p:cNvSpPr>
          <p:nvPr>
            <p:ph type="sldNum" sz="quarter" idx="12"/>
          </p:nvPr>
        </p:nvSpPr>
        <p:spPr/>
        <p:txBody>
          <a:bodyPr/>
          <a:lstStyle/>
          <a:p>
            <a:fld id="{201DFB51-FC56-456F-8192-067BB932914B}" type="slidenum">
              <a:rPr lang="en-GB" smtClean="0"/>
              <a:t>‹#›</a:t>
            </a:fld>
            <a:endParaRPr lang="en-GB"/>
          </a:p>
        </p:txBody>
      </p:sp>
    </p:spTree>
    <p:extLst>
      <p:ext uri="{BB962C8B-B14F-4D97-AF65-F5344CB8AC3E}">
        <p14:creationId xmlns:p14="http://schemas.microsoft.com/office/powerpoint/2010/main" val="3925207206"/>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B83B3DE-13A1-616E-84B5-E77D2F1CC3C1}"/>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D49E62F8-256C-A05F-D248-9CF8A7A53001}"/>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46E8BDD5-29BB-7699-AF0F-AF4E0AF9E62E}"/>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836ED8E4-A071-C229-257A-6D417B5C1F67}"/>
              </a:ext>
            </a:extLst>
          </p:cNvPr>
          <p:cNvSpPr>
            <a:spLocks noGrp="1"/>
          </p:cNvSpPr>
          <p:nvPr>
            <p:ph type="dt" sz="half" idx="10"/>
          </p:nvPr>
        </p:nvSpPr>
        <p:spPr/>
        <p:txBody>
          <a:bodyPr/>
          <a:lstStyle/>
          <a:p>
            <a:fld id="{CEFF3F7A-B8E5-40F1-953C-6C2547B27AFD}" type="datetimeFigureOut">
              <a:rPr lang="en-GB" smtClean="0"/>
              <a:t>02/10/2024</a:t>
            </a:fld>
            <a:endParaRPr lang="en-GB"/>
          </a:p>
        </p:txBody>
      </p:sp>
      <p:sp>
        <p:nvSpPr>
          <p:cNvPr id="6" name="Footer Placeholder 5">
            <a:extLst>
              <a:ext uri="{FF2B5EF4-FFF2-40B4-BE49-F238E27FC236}">
                <a16:creationId xmlns:a16="http://schemas.microsoft.com/office/drawing/2014/main" id="{BB5521AD-5538-0356-7AB4-2EC179D614CB}"/>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F6168449-7CA2-A451-81F2-C2C145E7E325}"/>
              </a:ext>
            </a:extLst>
          </p:cNvPr>
          <p:cNvSpPr>
            <a:spLocks noGrp="1"/>
          </p:cNvSpPr>
          <p:nvPr>
            <p:ph type="sldNum" sz="quarter" idx="12"/>
          </p:nvPr>
        </p:nvSpPr>
        <p:spPr/>
        <p:txBody>
          <a:bodyPr/>
          <a:lstStyle/>
          <a:p>
            <a:fld id="{201DFB51-FC56-456F-8192-067BB932914B}" type="slidenum">
              <a:rPr lang="en-GB" smtClean="0"/>
              <a:t>‹#›</a:t>
            </a:fld>
            <a:endParaRPr lang="en-GB"/>
          </a:p>
        </p:txBody>
      </p:sp>
    </p:spTree>
    <p:extLst>
      <p:ext uri="{BB962C8B-B14F-4D97-AF65-F5344CB8AC3E}">
        <p14:creationId xmlns:p14="http://schemas.microsoft.com/office/powerpoint/2010/main" val="3949088170"/>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9901E71-70B2-C517-BBD6-ACDF4250343D}"/>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5115786F-C830-06A1-FA7D-29AC8E4DD578}"/>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6D0D3140-0917-924C-547C-187B1366A3D0}"/>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7F9A0479-196A-8FAE-8FF8-06A56A821FDA}"/>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FC33F88A-AD85-CC52-41FF-A5BD38315A0E}"/>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2FC93942-43D4-BB2A-22FE-D13B8CE0829F}"/>
              </a:ext>
            </a:extLst>
          </p:cNvPr>
          <p:cNvSpPr>
            <a:spLocks noGrp="1"/>
          </p:cNvSpPr>
          <p:nvPr>
            <p:ph type="dt" sz="half" idx="10"/>
          </p:nvPr>
        </p:nvSpPr>
        <p:spPr/>
        <p:txBody>
          <a:bodyPr/>
          <a:lstStyle/>
          <a:p>
            <a:fld id="{CEFF3F7A-B8E5-40F1-953C-6C2547B27AFD}" type="datetimeFigureOut">
              <a:rPr lang="en-GB" smtClean="0"/>
              <a:t>02/10/2024</a:t>
            </a:fld>
            <a:endParaRPr lang="en-GB"/>
          </a:p>
        </p:txBody>
      </p:sp>
      <p:sp>
        <p:nvSpPr>
          <p:cNvPr id="8" name="Footer Placeholder 7">
            <a:extLst>
              <a:ext uri="{FF2B5EF4-FFF2-40B4-BE49-F238E27FC236}">
                <a16:creationId xmlns:a16="http://schemas.microsoft.com/office/drawing/2014/main" id="{5881C794-C4BF-BF49-C827-7B521D82299C}"/>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52C5924B-ED7E-9756-41FA-1436448F4E02}"/>
              </a:ext>
            </a:extLst>
          </p:cNvPr>
          <p:cNvSpPr>
            <a:spLocks noGrp="1"/>
          </p:cNvSpPr>
          <p:nvPr>
            <p:ph type="sldNum" sz="quarter" idx="12"/>
          </p:nvPr>
        </p:nvSpPr>
        <p:spPr/>
        <p:txBody>
          <a:bodyPr/>
          <a:lstStyle/>
          <a:p>
            <a:fld id="{201DFB51-FC56-456F-8192-067BB932914B}" type="slidenum">
              <a:rPr lang="en-GB" smtClean="0"/>
              <a:t>‹#›</a:t>
            </a:fld>
            <a:endParaRPr lang="en-GB"/>
          </a:p>
        </p:txBody>
      </p:sp>
    </p:spTree>
    <p:extLst>
      <p:ext uri="{BB962C8B-B14F-4D97-AF65-F5344CB8AC3E}">
        <p14:creationId xmlns:p14="http://schemas.microsoft.com/office/powerpoint/2010/main" val="104278893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72453D4-0FAB-6F25-0558-6A8A3D96FA61}"/>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413F6A44-C593-6A7A-99AC-E1A0BCD3CFE1}"/>
              </a:ext>
            </a:extLst>
          </p:cNvPr>
          <p:cNvSpPr>
            <a:spLocks noGrp="1"/>
          </p:cNvSpPr>
          <p:nvPr>
            <p:ph type="dt" sz="half" idx="10"/>
          </p:nvPr>
        </p:nvSpPr>
        <p:spPr/>
        <p:txBody>
          <a:bodyPr/>
          <a:lstStyle/>
          <a:p>
            <a:fld id="{CEFF3F7A-B8E5-40F1-953C-6C2547B27AFD}" type="datetimeFigureOut">
              <a:rPr lang="en-GB" smtClean="0"/>
              <a:t>02/10/2024</a:t>
            </a:fld>
            <a:endParaRPr lang="en-GB"/>
          </a:p>
        </p:txBody>
      </p:sp>
      <p:sp>
        <p:nvSpPr>
          <p:cNvPr id="4" name="Footer Placeholder 3">
            <a:extLst>
              <a:ext uri="{FF2B5EF4-FFF2-40B4-BE49-F238E27FC236}">
                <a16:creationId xmlns:a16="http://schemas.microsoft.com/office/drawing/2014/main" id="{2464AE85-DDE8-BBC6-A4B2-63B9433E7178}"/>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EAB8D453-EBBA-EE30-A8AA-740FE2D6F486}"/>
              </a:ext>
            </a:extLst>
          </p:cNvPr>
          <p:cNvSpPr>
            <a:spLocks noGrp="1"/>
          </p:cNvSpPr>
          <p:nvPr>
            <p:ph type="sldNum" sz="quarter" idx="12"/>
          </p:nvPr>
        </p:nvSpPr>
        <p:spPr/>
        <p:txBody>
          <a:bodyPr/>
          <a:lstStyle/>
          <a:p>
            <a:fld id="{201DFB51-FC56-456F-8192-067BB932914B}" type="slidenum">
              <a:rPr lang="en-GB" smtClean="0"/>
              <a:t>‹#›</a:t>
            </a:fld>
            <a:endParaRPr lang="en-GB"/>
          </a:p>
        </p:txBody>
      </p:sp>
    </p:spTree>
    <p:extLst>
      <p:ext uri="{BB962C8B-B14F-4D97-AF65-F5344CB8AC3E}">
        <p14:creationId xmlns:p14="http://schemas.microsoft.com/office/powerpoint/2010/main" val="226268962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718E7434-FCF2-E50C-C4A2-6FCE02C29173}"/>
              </a:ext>
            </a:extLst>
          </p:cNvPr>
          <p:cNvSpPr>
            <a:spLocks noGrp="1"/>
          </p:cNvSpPr>
          <p:nvPr>
            <p:ph type="dt" sz="half" idx="10"/>
          </p:nvPr>
        </p:nvSpPr>
        <p:spPr/>
        <p:txBody>
          <a:bodyPr/>
          <a:lstStyle/>
          <a:p>
            <a:fld id="{CEFF3F7A-B8E5-40F1-953C-6C2547B27AFD}" type="datetimeFigureOut">
              <a:rPr lang="en-GB" smtClean="0"/>
              <a:t>02/10/2024</a:t>
            </a:fld>
            <a:endParaRPr lang="en-GB"/>
          </a:p>
        </p:txBody>
      </p:sp>
      <p:sp>
        <p:nvSpPr>
          <p:cNvPr id="3" name="Footer Placeholder 2">
            <a:extLst>
              <a:ext uri="{FF2B5EF4-FFF2-40B4-BE49-F238E27FC236}">
                <a16:creationId xmlns:a16="http://schemas.microsoft.com/office/drawing/2014/main" id="{19A03123-9034-D97D-3C7F-4132DCEEA1B8}"/>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F2D13E24-275A-537F-4BBD-8212CB34AE5E}"/>
              </a:ext>
            </a:extLst>
          </p:cNvPr>
          <p:cNvSpPr>
            <a:spLocks noGrp="1"/>
          </p:cNvSpPr>
          <p:nvPr>
            <p:ph type="sldNum" sz="quarter" idx="12"/>
          </p:nvPr>
        </p:nvSpPr>
        <p:spPr/>
        <p:txBody>
          <a:bodyPr/>
          <a:lstStyle/>
          <a:p>
            <a:fld id="{201DFB51-FC56-456F-8192-067BB932914B}" type="slidenum">
              <a:rPr lang="en-GB" smtClean="0"/>
              <a:t>‹#›</a:t>
            </a:fld>
            <a:endParaRPr lang="en-GB"/>
          </a:p>
        </p:txBody>
      </p:sp>
    </p:spTree>
    <p:extLst>
      <p:ext uri="{BB962C8B-B14F-4D97-AF65-F5344CB8AC3E}">
        <p14:creationId xmlns:p14="http://schemas.microsoft.com/office/powerpoint/2010/main" val="226353452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18B0D98-2B82-E6D9-4987-2C7C08EB0CFC}"/>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7CDD6CF0-8985-AC41-2ACF-9458ED04C261}"/>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2E6B9C27-51D5-2A7D-CF4C-1AEF5DB37B97}"/>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C373B1F9-11EB-8313-B676-3A7F29A58203}"/>
              </a:ext>
            </a:extLst>
          </p:cNvPr>
          <p:cNvSpPr>
            <a:spLocks noGrp="1"/>
          </p:cNvSpPr>
          <p:nvPr>
            <p:ph type="dt" sz="half" idx="10"/>
          </p:nvPr>
        </p:nvSpPr>
        <p:spPr/>
        <p:txBody>
          <a:bodyPr/>
          <a:lstStyle/>
          <a:p>
            <a:fld id="{CEFF3F7A-B8E5-40F1-953C-6C2547B27AFD}" type="datetimeFigureOut">
              <a:rPr lang="en-GB" smtClean="0"/>
              <a:t>02/10/2024</a:t>
            </a:fld>
            <a:endParaRPr lang="en-GB"/>
          </a:p>
        </p:txBody>
      </p:sp>
      <p:sp>
        <p:nvSpPr>
          <p:cNvPr id="6" name="Footer Placeholder 5">
            <a:extLst>
              <a:ext uri="{FF2B5EF4-FFF2-40B4-BE49-F238E27FC236}">
                <a16:creationId xmlns:a16="http://schemas.microsoft.com/office/drawing/2014/main" id="{28F40189-76F9-E972-B702-D33B90C57483}"/>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C3C6D6C0-5728-92A2-BDA5-D01EC15C2621}"/>
              </a:ext>
            </a:extLst>
          </p:cNvPr>
          <p:cNvSpPr>
            <a:spLocks noGrp="1"/>
          </p:cNvSpPr>
          <p:nvPr>
            <p:ph type="sldNum" sz="quarter" idx="12"/>
          </p:nvPr>
        </p:nvSpPr>
        <p:spPr/>
        <p:txBody>
          <a:bodyPr/>
          <a:lstStyle/>
          <a:p>
            <a:fld id="{201DFB51-FC56-456F-8192-067BB932914B}" type="slidenum">
              <a:rPr lang="en-GB" smtClean="0"/>
              <a:t>‹#›</a:t>
            </a:fld>
            <a:endParaRPr lang="en-GB"/>
          </a:p>
        </p:txBody>
      </p:sp>
    </p:spTree>
    <p:extLst>
      <p:ext uri="{BB962C8B-B14F-4D97-AF65-F5344CB8AC3E}">
        <p14:creationId xmlns:p14="http://schemas.microsoft.com/office/powerpoint/2010/main" val="397321428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A7EEF05-2E80-0AD1-0CB1-3D92CB358FF7}"/>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7E333B6C-74FE-596F-A71F-77ABE0C4706A}"/>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GB"/>
          </a:p>
        </p:txBody>
      </p:sp>
      <p:sp>
        <p:nvSpPr>
          <p:cNvPr id="4" name="Text Placeholder 3">
            <a:extLst>
              <a:ext uri="{FF2B5EF4-FFF2-40B4-BE49-F238E27FC236}">
                <a16:creationId xmlns:a16="http://schemas.microsoft.com/office/drawing/2014/main" id="{71F7B152-36E0-B77F-CB19-A0DB35B31D74}"/>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3F242735-B875-F255-92F6-F3E362547273}"/>
              </a:ext>
            </a:extLst>
          </p:cNvPr>
          <p:cNvSpPr>
            <a:spLocks noGrp="1"/>
          </p:cNvSpPr>
          <p:nvPr>
            <p:ph type="dt" sz="half" idx="10"/>
          </p:nvPr>
        </p:nvSpPr>
        <p:spPr/>
        <p:txBody>
          <a:bodyPr/>
          <a:lstStyle/>
          <a:p>
            <a:fld id="{CEFF3F7A-B8E5-40F1-953C-6C2547B27AFD}" type="datetimeFigureOut">
              <a:rPr lang="en-GB" smtClean="0"/>
              <a:t>02/10/2024</a:t>
            </a:fld>
            <a:endParaRPr lang="en-GB"/>
          </a:p>
        </p:txBody>
      </p:sp>
      <p:sp>
        <p:nvSpPr>
          <p:cNvPr id="6" name="Footer Placeholder 5">
            <a:extLst>
              <a:ext uri="{FF2B5EF4-FFF2-40B4-BE49-F238E27FC236}">
                <a16:creationId xmlns:a16="http://schemas.microsoft.com/office/drawing/2014/main" id="{1D198C3B-9D87-E657-06D4-C178BCFB4565}"/>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E0E4894E-DC66-2E1B-C5D9-232D3DA54DF8}"/>
              </a:ext>
            </a:extLst>
          </p:cNvPr>
          <p:cNvSpPr>
            <a:spLocks noGrp="1"/>
          </p:cNvSpPr>
          <p:nvPr>
            <p:ph type="sldNum" sz="quarter" idx="12"/>
          </p:nvPr>
        </p:nvSpPr>
        <p:spPr/>
        <p:txBody>
          <a:bodyPr/>
          <a:lstStyle/>
          <a:p>
            <a:fld id="{201DFB51-FC56-456F-8192-067BB932914B}" type="slidenum">
              <a:rPr lang="en-GB" smtClean="0"/>
              <a:t>‹#›</a:t>
            </a:fld>
            <a:endParaRPr lang="en-GB"/>
          </a:p>
        </p:txBody>
      </p:sp>
    </p:spTree>
    <p:extLst>
      <p:ext uri="{BB962C8B-B14F-4D97-AF65-F5344CB8AC3E}">
        <p14:creationId xmlns:p14="http://schemas.microsoft.com/office/powerpoint/2010/main" val="1228900395"/>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11EBDD1-AB72-F52D-B626-CD67303A04CF}"/>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FBDFE925-6C37-A8D7-0449-EA91459AC68B}"/>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DD471EA7-C4CC-7E3B-2180-FCBCA0214245}"/>
              </a:ext>
            </a:extLst>
          </p:cNvPr>
          <p:cNvSpPr>
            <a:spLocks noGrp="1"/>
          </p:cNvSpPr>
          <p:nvPr>
            <p:ph type="dt" sz="half" idx="10"/>
          </p:nvPr>
        </p:nvSpPr>
        <p:spPr/>
        <p:txBody>
          <a:bodyPr/>
          <a:lstStyle/>
          <a:p>
            <a:fld id="{CEFF3F7A-B8E5-40F1-953C-6C2547B27AFD}" type="datetimeFigureOut">
              <a:rPr lang="en-GB" smtClean="0"/>
              <a:t>02/10/2024</a:t>
            </a:fld>
            <a:endParaRPr lang="en-GB"/>
          </a:p>
        </p:txBody>
      </p:sp>
      <p:sp>
        <p:nvSpPr>
          <p:cNvPr id="5" name="Footer Placeholder 4">
            <a:extLst>
              <a:ext uri="{FF2B5EF4-FFF2-40B4-BE49-F238E27FC236}">
                <a16:creationId xmlns:a16="http://schemas.microsoft.com/office/drawing/2014/main" id="{EBD1488E-0259-6321-8D9D-96EB13D74B28}"/>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34219974-3295-4978-072C-0E729FBD1A73}"/>
              </a:ext>
            </a:extLst>
          </p:cNvPr>
          <p:cNvSpPr>
            <a:spLocks noGrp="1"/>
          </p:cNvSpPr>
          <p:nvPr>
            <p:ph type="sldNum" sz="quarter" idx="12"/>
          </p:nvPr>
        </p:nvSpPr>
        <p:spPr/>
        <p:txBody>
          <a:bodyPr/>
          <a:lstStyle/>
          <a:p>
            <a:fld id="{201DFB51-FC56-456F-8192-067BB932914B}" type="slidenum">
              <a:rPr lang="en-GB" smtClean="0"/>
              <a:t>‹#›</a:t>
            </a:fld>
            <a:endParaRPr lang="en-GB"/>
          </a:p>
        </p:txBody>
      </p:sp>
    </p:spTree>
    <p:extLst>
      <p:ext uri="{BB962C8B-B14F-4D97-AF65-F5344CB8AC3E}">
        <p14:creationId xmlns:p14="http://schemas.microsoft.com/office/powerpoint/2010/main" val="690320544"/>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77ACA418-0C41-46E3-3D9C-291B397D98AE}"/>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EC138515-1189-1376-3018-AC7BDB35C623}"/>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70369115-C55B-CE6A-097F-3EF8503A39D6}"/>
              </a:ext>
            </a:extLst>
          </p:cNvPr>
          <p:cNvSpPr>
            <a:spLocks noGrp="1"/>
          </p:cNvSpPr>
          <p:nvPr>
            <p:ph type="dt" sz="half" idx="10"/>
          </p:nvPr>
        </p:nvSpPr>
        <p:spPr/>
        <p:txBody>
          <a:bodyPr/>
          <a:lstStyle/>
          <a:p>
            <a:fld id="{CEFF3F7A-B8E5-40F1-953C-6C2547B27AFD}" type="datetimeFigureOut">
              <a:rPr lang="en-GB" smtClean="0"/>
              <a:t>02/10/2024</a:t>
            </a:fld>
            <a:endParaRPr lang="en-GB"/>
          </a:p>
        </p:txBody>
      </p:sp>
      <p:sp>
        <p:nvSpPr>
          <p:cNvPr id="5" name="Footer Placeholder 4">
            <a:extLst>
              <a:ext uri="{FF2B5EF4-FFF2-40B4-BE49-F238E27FC236}">
                <a16:creationId xmlns:a16="http://schemas.microsoft.com/office/drawing/2014/main" id="{111705DE-ACC3-1B62-BACC-DC7C23435714}"/>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780F0302-09E5-FA73-3194-C14DE0291164}"/>
              </a:ext>
            </a:extLst>
          </p:cNvPr>
          <p:cNvSpPr>
            <a:spLocks noGrp="1"/>
          </p:cNvSpPr>
          <p:nvPr>
            <p:ph type="sldNum" sz="quarter" idx="12"/>
          </p:nvPr>
        </p:nvSpPr>
        <p:spPr/>
        <p:txBody>
          <a:bodyPr/>
          <a:lstStyle/>
          <a:p>
            <a:fld id="{201DFB51-FC56-456F-8192-067BB932914B}" type="slidenum">
              <a:rPr lang="en-GB" smtClean="0"/>
              <a:t>‹#›</a:t>
            </a:fld>
            <a:endParaRPr lang="en-GB"/>
          </a:p>
        </p:txBody>
      </p:sp>
    </p:spTree>
    <p:extLst>
      <p:ext uri="{BB962C8B-B14F-4D97-AF65-F5344CB8AC3E}">
        <p14:creationId xmlns:p14="http://schemas.microsoft.com/office/powerpoint/2010/main" val="2262816773"/>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cSld name="Custom Layout">
    <p:spTree>
      <p:nvGrpSpPr>
        <p:cNvPr id="1" name=""/>
        <p:cNvGrpSpPr/>
        <p:nvPr/>
      </p:nvGrpSpPr>
      <p:grpSpPr>
        <a:xfrm>
          <a:off x="0" y="0"/>
          <a:ext cx="0" cy="0"/>
          <a:chOff x="0" y="0"/>
          <a:chExt cx="0" cy="0"/>
        </a:xfrm>
      </p:grpSpPr>
      <p:sp>
        <p:nvSpPr>
          <p:cNvPr id="3" name="Title 1">
            <a:extLst>
              <a:ext uri="{FF2B5EF4-FFF2-40B4-BE49-F238E27FC236}">
                <a16:creationId xmlns:a16="http://schemas.microsoft.com/office/drawing/2014/main" id="{5AD7A99E-5B7F-6649-9A4D-E3C41FE51EE1}"/>
              </a:ext>
            </a:extLst>
          </p:cNvPr>
          <p:cNvSpPr>
            <a:spLocks noGrp="1"/>
          </p:cNvSpPr>
          <p:nvPr>
            <p:ph type="title"/>
          </p:nvPr>
        </p:nvSpPr>
        <p:spPr>
          <a:xfrm>
            <a:off x="512381" y="1516009"/>
            <a:ext cx="10744199" cy="3607785"/>
          </a:xfrm>
          <a:prstGeom prst="rect">
            <a:avLst/>
          </a:prstGeom>
        </p:spPr>
        <p:txBody>
          <a:bodyPr/>
          <a:lstStyle>
            <a:lvl1pPr>
              <a:defRPr sz="2500">
                <a:solidFill>
                  <a:schemeClr val="bg1"/>
                </a:solidFill>
                <a:latin typeface="Arial" panose="020B0604020202020204" pitchFamily="34" charset="0"/>
                <a:cs typeface="Arial" panose="020B0604020202020204" pitchFamily="34" charset="0"/>
              </a:defRPr>
            </a:lvl1pPr>
          </a:lstStyle>
          <a:p>
            <a:r>
              <a:rPr lang="en-US"/>
              <a:t>Click to edit Master title style</a:t>
            </a:r>
            <a:endParaRPr lang="en-US" dirty="0"/>
          </a:p>
        </p:txBody>
      </p:sp>
    </p:spTree>
    <p:extLst>
      <p:ext uri="{BB962C8B-B14F-4D97-AF65-F5344CB8AC3E}">
        <p14:creationId xmlns:p14="http://schemas.microsoft.com/office/powerpoint/2010/main" val="2563651711"/>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image" Target="../media/image1.jpg"/></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1">
          <a:blip r:embed="rId14">
            <a:lum/>
          </a:blip>
          <a:srcRect/>
          <a:stretch>
            <a:fillRect/>
          </a:stretch>
        </a:blipFill>
        <a:effectLst/>
      </p:bgPr>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698BCAE4-E4DF-56DA-A567-0D05449D4D5D}"/>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2CFC735F-9803-259C-18EA-C03700DE63D3}"/>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430C043A-F9F6-2403-EEB1-C6BC3D5A436F}"/>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CEFF3F7A-B8E5-40F1-953C-6C2547B27AFD}" type="datetimeFigureOut">
              <a:rPr lang="en-GB" smtClean="0"/>
              <a:t>02/10/2024</a:t>
            </a:fld>
            <a:endParaRPr lang="en-GB"/>
          </a:p>
        </p:txBody>
      </p:sp>
      <p:sp>
        <p:nvSpPr>
          <p:cNvPr id="5" name="Footer Placeholder 4">
            <a:extLst>
              <a:ext uri="{FF2B5EF4-FFF2-40B4-BE49-F238E27FC236}">
                <a16:creationId xmlns:a16="http://schemas.microsoft.com/office/drawing/2014/main" id="{8ACEE623-190A-71D3-79DE-892556427F7D}"/>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a:extLst>
              <a:ext uri="{FF2B5EF4-FFF2-40B4-BE49-F238E27FC236}">
                <a16:creationId xmlns:a16="http://schemas.microsoft.com/office/drawing/2014/main" id="{AAD25559-A655-D606-8FC4-CBEFF924C2A9}"/>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201DFB51-FC56-456F-8192-067BB932914B}" type="slidenum">
              <a:rPr lang="en-GB" smtClean="0"/>
              <a:t>‹#›</a:t>
            </a:fld>
            <a:endParaRPr lang="en-GB"/>
          </a:p>
        </p:txBody>
      </p:sp>
    </p:spTree>
    <p:extLst>
      <p:ext uri="{BB962C8B-B14F-4D97-AF65-F5344CB8AC3E}">
        <p14:creationId xmlns:p14="http://schemas.microsoft.com/office/powerpoint/2010/main" val="1159755327"/>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 id="2147483672" r:id="rId12"/>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8" Type="http://schemas.openxmlformats.org/officeDocument/2006/relationships/image" Target="../media/image6.png"/><Relationship Id="rId13" Type="http://schemas.openxmlformats.org/officeDocument/2006/relationships/hyperlink" Target="https://pngimg.com/download/95212" TargetMode="External"/><Relationship Id="rId3" Type="http://schemas.openxmlformats.org/officeDocument/2006/relationships/hyperlink" Target="http://www.pngall.com/laptop-png" TargetMode="External"/><Relationship Id="rId7" Type="http://schemas.openxmlformats.org/officeDocument/2006/relationships/hyperlink" Target="https://www.freepngimg.com/png/16341-pen-png-hd" TargetMode="External"/><Relationship Id="rId12" Type="http://schemas.openxmlformats.org/officeDocument/2006/relationships/image" Target="../media/image10.png"/><Relationship Id="rId2" Type="http://schemas.openxmlformats.org/officeDocument/2006/relationships/image" Target="../media/image3.png"/><Relationship Id="rId1" Type="http://schemas.openxmlformats.org/officeDocument/2006/relationships/slideLayout" Target="../slideLayouts/slideLayout2.xml"/><Relationship Id="rId6" Type="http://schemas.openxmlformats.org/officeDocument/2006/relationships/image" Target="../media/image5.png"/><Relationship Id="rId11" Type="http://schemas.openxmlformats.org/officeDocument/2006/relationships/image" Target="../media/image9.svg"/><Relationship Id="rId5" Type="http://schemas.openxmlformats.org/officeDocument/2006/relationships/hyperlink" Target="http://pngimg.com/download/19225" TargetMode="External"/><Relationship Id="rId10" Type="http://schemas.openxmlformats.org/officeDocument/2006/relationships/image" Target="../media/image8.png"/><Relationship Id="rId4" Type="http://schemas.openxmlformats.org/officeDocument/2006/relationships/image" Target="../media/image4.png"/><Relationship Id="rId9" Type="http://schemas.openxmlformats.org/officeDocument/2006/relationships/image" Target="../media/image7.svg"/></Relationships>
</file>

<file path=ppt/slides/_rels/slide3.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4.xml.rels><?xml version="1.0" encoding="UTF-8" standalone="yes"?>
<Relationships xmlns="http://schemas.openxmlformats.org/package/2006/relationships"><Relationship Id="rId2" Type="http://schemas.openxmlformats.org/officeDocument/2006/relationships/image" Target="../media/image12.png"/><Relationship Id="rId1" Type="http://schemas.openxmlformats.org/officeDocument/2006/relationships/slideLayout" Target="../slideLayouts/slideLayout7.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6.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7.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7.xml.rels><?xml version="1.0" encoding="UTF-8" standalone="yes"?>
<Relationships xmlns="http://schemas.openxmlformats.org/package/2006/relationships"><Relationship Id="rId2" Type="http://schemas.openxmlformats.org/officeDocument/2006/relationships/image" Target="../media/image17.pn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image" Target="../media/image18.pn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image" Target="../media/image20.jpg"/><Relationship Id="rId2" Type="http://schemas.openxmlformats.org/officeDocument/2006/relationships/image" Target="../media/image19.png"/><Relationship Id="rId1" Type="http://schemas.openxmlformats.org/officeDocument/2006/relationships/slideLayout" Target="../slideLayouts/slideLayout2.xml"/><Relationship Id="rId4" Type="http://schemas.openxmlformats.org/officeDocument/2006/relationships/hyperlink" Target="https://publicdomainpictures.net/view-image.php?image=45310&amp;picture=" TargetMode="Externa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4.xml.rels><?xml version="1.0" encoding="UTF-8" standalone="yes"?>
<Relationships xmlns="http://schemas.openxmlformats.org/package/2006/relationships"><Relationship Id="rId2" Type="http://schemas.openxmlformats.org/officeDocument/2006/relationships/image" Target="../media/image21.png"/><Relationship Id="rId1" Type="http://schemas.openxmlformats.org/officeDocument/2006/relationships/slideLayout" Target="../slideLayouts/slideLayout7.xml"/></Relationships>
</file>

<file path=ppt/slides/_rels/slide15.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2" Type="http://schemas.openxmlformats.org/officeDocument/2006/relationships/image" Target="../media/image22.png"/><Relationship Id="rId1" Type="http://schemas.openxmlformats.org/officeDocument/2006/relationships/slideLayout" Target="../slideLayouts/slideLayout7.xml"/></Relationships>
</file>

<file path=ppt/slides/_rels/slide17.xml.rels><?xml version="1.0" encoding="UTF-8" standalone="yes"?>
<Relationships xmlns="http://schemas.openxmlformats.org/package/2006/relationships"><Relationship Id="rId3" Type="http://schemas.openxmlformats.org/officeDocument/2006/relationships/image" Target="../media/image23.jpeg"/><Relationship Id="rId2" Type="http://schemas.openxmlformats.org/officeDocument/2006/relationships/notesSlide" Target="../notesSlides/notesSlide3.xml"/><Relationship Id="rId1" Type="http://schemas.openxmlformats.org/officeDocument/2006/relationships/slideLayout" Target="../slideLayouts/slideLayout2.xml"/><Relationship Id="rId4" Type="http://schemas.openxmlformats.org/officeDocument/2006/relationships/image" Target="../media/image24.png"/></Relationships>
</file>

<file path=ppt/slides/_rels/slide18.xml.rels><?xml version="1.0" encoding="UTF-8" standalone="yes"?>
<Relationships xmlns="http://schemas.openxmlformats.org/package/2006/relationships"><Relationship Id="rId3" Type="http://schemas.openxmlformats.org/officeDocument/2006/relationships/image" Target="../media/image25.png"/><Relationship Id="rId2" Type="http://schemas.openxmlformats.org/officeDocument/2006/relationships/notesSlide" Target="../notesSlides/notesSlide4.xml"/><Relationship Id="rId1" Type="http://schemas.openxmlformats.org/officeDocument/2006/relationships/slideLayout" Target="../slideLayouts/slideLayout2.xml"/><Relationship Id="rId5" Type="http://schemas.openxmlformats.org/officeDocument/2006/relationships/image" Target="../media/image27.png"/><Relationship Id="rId4" Type="http://schemas.openxmlformats.org/officeDocument/2006/relationships/image" Target="../media/image26.png"/></Relationships>
</file>

<file path=ppt/slides/_rels/slide19.xml.rels><?xml version="1.0" encoding="UTF-8" standalone="yes"?>
<Relationships xmlns="http://schemas.openxmlformats.org/package/2006/relationships"><Relationship Id="rId2" Type="http://schemas.openxmlformats.org/officeDocument/2006/relationships/image" Target="../media/image28.png"/><Relationship Id="rId1" Type="http://schemas.openxmlformats.org/officeDocument/2006/relationships/slideLayout" Target="../slideLayouts/slideLayout7.xml"/></Relationships>
</file>

<file path=ppt/slides/_rels/slide20.xml.rels><?xml version="1.0" encoding="UTF-8" standalone="yes"?>
<Relationships xmlns="http://schemas.openxmlformats.org/package/2006/relationships"><Relationship Id="rId3" Type="http://schemas.openxmlformats.org/officeDocument/2006/relationships/hyperlink" Target="https://publicdomainpictures.net/view-image.php?image=45310&amp;picture=" TargetMode="External"/><Relationship Id="rId2" Type="http://schemas.openxmlformats.org/officeDocument/2006/relationships/image" Target="../media/image20.jpg"/><Relationship Id="rId1" Type="http://schemas.openxmlformats.org/officeDocument/2006/relationships/slideLayout" Target="../slideLayouts/slideLayout7.xml"/></Relationships>
</file>

<file path=ppt/slides/_rels/slide21.xml.rels><?xml version="1.0" encoding="UTF-8" standalone="yes"?>
<Relationships xmlns="http://schemas.openxmlformats.org/package/2006/relationships"><Relationship Id="rId2" Type="http://schemas.openxmlformats.org/officeDocument/2006/relationships/image" Target="../media/image29.png"/><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3" Type="http://schemas.openxmlformats.org/officeDocument/2006/relationships/image" Target="../media/image31.png"/><Relationship Id="rId2" Type="http://schemas.openxmlformats.org/officeDocument/2006/relationships/image" Target="../media/image30.png"/><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3" Type="http://schemas.openxmlformats.org/officeDocument/2006/relationships/image" Target="../media/image33.jpeg"/><Relationship Id="rId2" Type="http://schemas.openxmlformats.org/officeDocument/2006/relationships/image" Target="../media/image32.png"/><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3" Type="http://schemas.openxmlformats.org/officeDocument/2006/relationships/image" Target="../media/image35.jpg"/><Relationship Id="rId2" Type="http://schemas.openxmlformats.org/officeDocument/2006/relationships/image" Target="../media/image34.jpeg"/><Relationship Id="rId1" Type="http://schemas.openxmlformats.org/officeDocument/2006/relationships/slideLayout" Target="../slideLayouts/slideLayout2.xml"/><Relationship Id="rId4" Type="http://schemas.openxmlformats.org/officeDocument/2006/relationships/hyperlink" Target="https://www.flickr.com/photos/deathtogutenberg/6784171458" TargetMode="External"/></Relationships>
</file>

<file path=ppt/slides/_rels/slide25.xml.rels><?xml version="1.0" encoding="UTF-8" standalone="yes"?>
<Relationships xmlns="http://schemas.openxmlformats.org/package/2006/relationships"><Relationship Id="rId2" Type="http://schemas.openxmlformats.org/officeDocument/2006/relationships/image" Target="../media/image36.png"/><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2" Type="http://schemas.openxmlformats.org/officeDocument/2006/relationships/image" Target="../media/image37.png"/><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2" Type="http://schemas.openxmlformats.org/officeDocument/2006/relationships/image" Target="../media/image38.png"/><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2" Type="http://schemas.openxmlformats.org/officeDocument/2006/relationships/image" Target="../media/image39.png"/><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3" Type="http://schemas.openxmlformats.org/officeDocument/2006/relationships/image" Target="../media/image40.jpeg"/><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3" Type="http://schemas.openxmlformats.org/officeDocument/2006/relationships/image" Target="../media/image41.png"/><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F87B34D3-CF74-F251-B88E-14F79E250091}"/>
              </a:ext>
            </a:extLst>
          </p:cNvPr>
          <p:cNvSpPr txBox="1"/>
          <p:nvPr/>
        </p:nvSpPr>
        <p:spPr>
          <a:xfrm>
            <a:off x="386350" y="784690"/>
            <a:ext cx="3827010" cy="923330"/>
          </a:xfrm>
          <a:prstGeom prst="rect">
            <a:avLst/>
          </a:prstGeom>
          <a:noFill/>
        </p:spPr>
        <p:txBody>
          <a:bodyPr wrap="non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5400" b="0" i="0" u="none" strike="noStrike" kern="1200" cap="none" spc="0" normalizeH="0" baseline="0" noProof="0" dirty="0">
                <a:ln>
                  <a:noFill/>
                </a:ln>
                <a:solidFill>
                  <a:prstClr val="white"/>
                </a:solidFill>
                <a:effectLst/>
                <a:uLnTx/>
                <a:uFillTx/>
                <a:latin typeface="Arial" panose="020B0604020202020204" pitchFamily="34" charset="0"/>
                <a:ea typeface="+mn-ea"/>
                <a:cs typeface="Arial" panose="020B0604020202020204" pitchFamily="34" charset="0"/>
              </a:rPr>
              <a:t>BMTP 4018</a:t>
            </a:r>
          </a:p>
        </p:txBody>
      </p:sp>
      <p:sp>
        <p:nvSpPr>
          <p:cNvPr id="6" name="TextBox 5">
            <a:extLst>
              <a:ext uri="{FF2B5EF4-FFF2-40B4-BE49-F238E27FC236}">
                <a16:creationId xmlns:a16="http://schemas.microsoft.com/office/drawing/2014/main" id="{2DDBD4A8-0007-5EFA-628C-3A9FCA50BB6B}"/>
              </a:ext>
            </a:extLst>
          </p:cNvPr>
          <p:cNvSpPr txBox="1"/>
          <p:nvPr/>
        </p:nvSpPr>
        <p:spPr>
          <a:xfrm>
            <a:off x="386350" y="3495612"/>
            <a:ext cx="8927124" cy="1754326"/>
          </a:xfrm>
          <a:prstGeom prst="rect">
            <a:avLst/>
          </a:prstGeom>
          <a:noFill/>
        </p:spPr>
        <p:txBody>
          <a:bodyPr wrap="none" rtlCol="0">
            <a:spAutoFit/>
          </a:bodyPr>
          <a:lstStyle/>
          <a:p>
            <a:r>
              <a:rPr lang="en-GB" sz="5400" b="1" dirty="0">
                <a:solidFill>
                  <a:schemeClr val="bg1"/>
                </a:solidFill>
              </a:rPr>
              <a:t>Lecturer: Debbie Jenkins</a:t>
            </a:r>
          </a:p>
          <a:p>
            <a:r>
              <a:rPr lang="en-GB" sz="5400" b="1" dirty="0">
                <a:solidFill>
                  <a:schemeClr val="bg1"/>
                </a:solidFill>
              </a:rPr>
              <a:t>deborah.jenkins@uwtsd.ac.uk</a:t>
            </a:r>
            <a:endParaRPr kumimoji="0" lang="en-GB" sz="5400" b="0" i="0" u="none" strike="noStrike" kern="1200" cap="none" spc="0" normalizeH="0" baseline="0" noProof="0" dirty="0">
              <a:ln>
                <a:noFill/>
              </a:ln>
              <a:solidFill>
                <a:schemeClr val="bg1"/>
              </a:solidFill>
              <a:effectLst/>
              <a:uLnTx/>
              <a:uFillTx/>
              <a:latin typeface="Arial" panose="020B0604020202020204" pitchFamily="34" charset="0"/>
              <a:ea typeface="+mn-ea"/>
              <a:cs typeface="Arial" panose="020B0604020202020204" pitchFamily="34" charset="0"/>
            </a:endParaRPr>
          </a:p>
        </p:txBody>
      </p:sp>
      <p:sp>
        <p:nvSpPr>
          <p:cNvPr id="2" name="Title 1">
            <a:extLst>
              <a:ext uri="{FF2B5EF4-FFF2-40B4-BE49-F238E27FC236}">
                <a16:creationId xmlns:a16="http://schemas.microsoft.com/office/drawing/2014/main" id="{86593429-381E-883C-B0AD-53B6E1666E15}"/>
              </a:ext>
            </a:extLst>
          </p:cNvPr>
          <p:cNvSpPr>
            <a:spLocks noGrp="1"/>
          </p:cNvSpPr>
          <p:nvPr>
            <p:ph type="ctrTitle"/>
          </p:nvPr>
        </p:nvSpPr>
        <p:spPr>
          <a:xfrm>
            <a:off x="386350" y="1108012"/>
            <a:ext cx="9144000" cy="2387600"/>
          </a:xfrm>
        </p:spPr>
        <p:txBody>
          <a:bodyPr/>
          <a:lstStyle/>
          <a:p>
            <a:r>
              <a:rPr lang="en-GB" dirty="0">
                <a:solidFill>
                  <a:schemeClr val="bg1"/>
                </a:solidFill>
              </a:rPr>
              <a:t>Tourism, Events, and Leisure Industry</a:t>
            </a:r>
          </a:p>
        </p:txBody>
      </p:sp>
      <p:pic>
        <p:nvPicPr>
          <p:cNvPr id="5" name="Picture 4">
            <a:extLst>
              <a:ext uri="{FF2B5EF4-FFF2-40B4-BE49-F238E27FC236}">
                <a16:creationId xmlns:a16="http://schemas.microsoft.com/office/drawing/2014/main" id="{9CB50E4C-EBAB-65F3-5352-F7DCDAE492A6}"/>
              </a:ext>
            </a:extLst>
          </p:cNvPr>
          <p:cNvPicPr>
            <a:picLocks noChangeAspect="1"/>
          </p:cNvPicPr>
          <p:nvPr/>
        </p:nvPicPr>
        <p:blipFill>
          <a:blip r:embed="rId2"/>
          <a:stretch>
            <a:fillRect/>
          </a:stretch>
        </p:blipFill>
        <p:spPr>
          <a:xfrm>
            <a:off x="1" y="0"/>
            <a:ext cx="12191998" cy="6857999"/>
          </a:xfrm>
          <a:prstGeom prst="rect">
            <a:avLst/>
          </a:prstGeom>
        </p:spPr>
      </p:pic>
    </p:spTree>
    <p:extLst>
      <p:ext uri="{BB962C8B-B14F-4D97-AF65-F5344CB8AC3E}">
        <p14:creationId xmlns:p14="http://schemas.microsoft.com/office/powerpoint/2010/main" val="372736448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descr="A picture containing text, electronics, computer&#10;&#10;Description automatically generated">
            <a:extLst>
              <a:ext uri="{FF2B5EF4-FFF2-40B4-BE49-F238E27FC236}">
                <a16:creationId xmlns:a16="http://schemas.microsoft.com/office/drawing/2014/main" id="{A2E12AE7-8B49-A478-77A1-D26E6051DC52}"/>
              </a:ext>
            </a:extLst>
          </p:cNvPr>
          <p:cNvPicPr>
            <a:picLocks noChangeAspect="1"/>
          </p:cNvPicPr>
          <p:nvPr/>
        </p:nvPicPr>
        <p:blipFill>
          <a:blip r:embed="rId2" cstate="print">
            <a:extLst>
              <a:ext uri="{28A0092B-C50C-407E-A947-70E740481C1C}">
                <a14:useLocalDpi xmlns:a14="http://schemas.microsoft.com/office/drawing/2010/main" val="0"/>
              </a:ext>
              <a:ext uri="{837473B0-CC2E-450A-ABE3-18F120FF3D39}">
                <a1611:picAttrSrcUrl xmlns:a1611="http://schemas.microsoft.com/office/drawing/2016/11/main" r:id="rId3"/>
              </a:ext>
            </a:extLst>
          </a:blip>
          <a:stretch>
            <a:fillRect/>
          </a:stretch>
        </p:blipFill>
        <p:spPr>
          <a:xfrm flipH="1">
            <a:off x="824289" y="1125957"/>
            <a:ext cx="3211194" cy="2469297"/>
          </a:xfrm>
          <a:prstGeom prst="rect">
            <a:avLst/>
          </a:prstGeom>
        </p:spPr>
      </p:pic>
      <p:pic>
        <p:nvPicPr>
          <p:cNvPr id="10" name="Picture 9" descr="A picture containing text, picture frame&#10;&#10;Description automatically generated">
            <a:extLst>
              <a:ext uri="{FF2B5EF4-FFF2-40B4-BE49-F238E27FC236}">
                <a16:creationId xmlns:a16="http://schemas.microsoft.com/office/drawing/2014/main" id="{344CA0BE-411C-94E0-F682-00912B438799}"/>
              </a:ext>
            </a:extLst>
          </p:cNvPr>
          <p:cNvPicPr>
            <a:picLocks noChangeAspect="1"/>
          </p:cNvPicPr>
          <p:nvPr/>
        </p:nvPicPr>
        <p:blipFill>
          <a:blip r:embed="rId4" cstate="print">
            <a:extLst>
              <a:ext uri="{28A0092B-C50C-407E-A947-70E740481C1C}">
                <a14:useLocalDpi xmlns:a14="http://schemas.microsoft.com/office/drawing/2010/main" val="0"/>
              </a:ext>
              <a:ext uri="{837473B0-CC2E-450A-ABE3-18F120FF3D39}">
                <a1611:picAttrSrcUrl xmlns:a1611="http://schemas.microsoft.com/office/drawing/2016/11/main" r:id="rId5"/>
              </a:ext>
            </a:extLst>
          </a:blip>
          <a:stretch>
            <a:fillRect/>
          </a:stretch>
        </p:blipFill>
        <p:spPr>
          <a:xfrm>
            <a:off x="5314422" y="3902420"/>
            <a:ext cx="2455386" cy="1420064"/>
          </a:xfrm>
          <a:prstGeom prst="rect">
            <a:avLst/>
          </a:prstGeom>
        </p:spPr>
      </p:pic>
      <p:pic>
        <p:nvPicPr>
          <p:cNvPr id="11" name="Picture 10" descr="A picture containing writing implement, pen, stationary, light&#10;&#10;Description automatically generated">
            <a:extLst>
              <a:ext uri="{FF2B5EF4-FFF2-40B4-BE49-F238E27FC236}">
                <a16:creationId xmlns:a16="http://schemas.microsoft.com/office/drawing/2014/main" id="{BF6C2867-E51B-0676-ED72-4098317403A4}"/>
              </a:ext>
            </a:extLst>
          </p:cNvPr>
          <p:cNvPicPr>
            <a:picLocks noChangeAspect="1"/>
          </p:cNvPicPr>
          <p:nvPr/>
        </p:nvPicPr>
        <p:blipFill>
          <a:blip r:embed="rId6" cstate="print">
            <a:extLst>
              <a:ext uri="{28A0092B-C50C-407E-A947-70E740481C1C}">
                <a14:useLocalDpi xmlns:a14="http://schemas.microsoft.com/office/drawing/2010/main" val="0"/>
              </a:ext>
              <a:ext uri="{837473B0-CC2E-450A-ABE3-18F120FF3D39}">
                <a1611:picAttrSrcUrl xmlns:a1611="http://schemas.microsoft.com/office/drawing/2016/11/main" r:id="rId7"/>
              </a:ext>
            </a:extLst>
          </a:blip>
          <a:stretch>
            <a:fillRect/>
          </a:stretch>
        </p:blipFill>
        <p:spPr>
          <a:xfrm rot="13228002">
            <a:off x="6771464" y="3973188"/>
            <a:ext cx="1246137" cy="509656"/>
          </a:xfrm>
          <a:prstGeom prst="rect">
            <a:avLst/>
          </a:prstGeom>
        </p:spPr>
      </p:pic>
      <p:grpSp>
        <p:nvGrpSpPr>
          <p:cNvPr id="12" name="Group 11">
            <a:extLst>
              <a:ext uri="{FF2B5EF4-FFF2-40B4-BE49-F238E27FC236}">
                <a16:creationId xmlns:a16="http://schemas.microsoft.com/office/drawing/2014/main" id="{3D1EFA0C-4D38-3D97-1CDD-13BC71D5EEB6}"/>
              </a:ext>
            </a:extLst>
          </p:cNvPr>
          <p:cNvGrpSpPr/>
          <p:nvPr/>
        </p:nvGrpSpPr>
        <p:grpSpPr>
          <a:xfrm>
            <a:off x="7576737" y="1179832"/>
            <a:ext cx="2125767" cy="2048397"/>
            <a:chOff x="1468397" y="3553322"/>
            <a:chExt cx="2125767" cy="2048397"/>
          </a:xfrm>
        </p:grpSpPr>
        <p:cxnSp>
          <p:nvCxnSpPr>
            <p:cNvPr id="13" name="Straight Arrow Connector 12">
              <a:extLst>
                <a:ext uri="{FF2B5EF4-FFF2-40B4-BE49-F238E27FC236}">
                  <a16:creationId xmlns:a16="http://schemas.microsoft.com/office/drawing/2014/main" id="{1C61350D-9F1A-1F3D-7D30-0017BDB7CC6A}"/>
                </a:ext>
              </a:extLst>
            </p:cNvPr>
            <p:cNvCxnSpPr>
              <a:cxnSpLocks/>
            </p:cNvCxnSpPr>
            <p:nvPr/>
          </p:nvCxnSpPr>
          <p:spPr>
            <a:xfrm flipH="1" flipV="1">
              <a:off x="2339752" y="4023782"/>
              <a:ext cx="1233007" cy="223557"/>
            </a:xfrm>
            <a:prstGeom prst="straightConnector1">
              <a:avLst/>
            </a:prstGeom>
            <a:noFill/>
            <a:ln w="9525" cap="flat" cmpd="sng" algn="ctr">
              <a:solidFill>
                <a:srgbClr val="023B59"/>
              </a:solidFill>
              <a:prstDash val="solid"/>
              <a:tailEnd type="triangle"/>
            </a:ln>
            <a:effectLst/>
          </p:spPr>
        </p:cxnSp>
        <p:cxnSp>
          <p:nvCxnSpPr>
            <p:cNvPr id="14" name="Straight Arrow Connector 13">
              <a:extLst>
                <a:ext uri="{FF2B5EF4-FFF2-40B4-BE49-F238E27FC236}">
                  <a16:creationId xmlns:a16="http://schemas.microsoft.com/office/drawing/2014/main" id="{59468947-1662-B0EC-A5F6-473610A79F93}"/>
                </a:ext>
              </a:extLst>
            </p:cNvPr>
            <p:cNvCxnSpPr>
              <a:cxnSpLocks/>
            </p:cNvCxnSpPr>
            <p:nvPr/>
          </p:nvCxnSpPr>
          <p:spPr>
            <a:xfrm flipH="1">
              <a:off x="2361156" y="4828082"/>
              <a:ext cx="1233008" cy="322437"/>
            </a:xfrm>
            <a:prstGeom prst="straightConnector1">
              <a:avLst/>
            </a:prstGeom>
            <a:noFill/>
            <a:ln w="9525" cap="flat" cmpd="sng" algn="ctr">
              <a:solidFill>
                <a:srgbClr val="023B59"/>
              </a:solidFill>
              <a:prstDash val="solid"/>
              <a:tailEnd type="triangle"/>
            </a:ln>
            <a:effectLst/>
          </p:spPr>
        </p:cxnSp>
        <p:pic>
          <p:nvPicPr>
            <p:cNvPr id="15" name="Graphic 14" descr="Smart Phone with solid fill">
              <a:extLst>
                <a:ext uri="{FF2B5EF4-FFF2-40B4-BE49-F238E27FC236}">
                  <a16:creationId xmlns:a16="http://schemas.microsoft.com/office/drawing/2014/main" id="{F7971F69-FDCA-2F8B-3F15-8B22101FBAD6}"/>
                </a:ext>
              </a:extLst>
            </p:cNvPr>
            <p:cNvPicPr>
              <a:picLocks noChangeAspect="1"/>
            </p:cNvPicPr>
            <p:nvPr/>
          </p:nvPicPr>
          <p:blipFill>
            <a:blip r:embed="rId8">
              <a:extLst>
                <a:ext uri="{28A0092B-C50C-407E-A947-70E740481C1C}">
                  <a14:useLocalDpi xmlns:a14="http://schemas.microsoft.com/office/drawing/2010/main" val="0"/>
                </a:ext>
                <a:ext uri="{96DAC541-7B7A-43D3-8B79-37D633B846F1}">
                  <asvg:svgBlip xmlns:asvg="http://schemas.microsoft.com/office/drawing/2016/SVG/main" r:embed="rId9"/>
                </a:ext>
              </a:extLst>
            </a:blip>
            <a:stretch>
              <a:fillRect/>
            </a:stretch>
          </p:blipFill>
          <p:spPr>
            <a:xfrm>
              <a:off x="1468397" y="3553322"/>
              <a:ext cx="914400" cy="914400"/>
            </a:xfrm>
            <a:prstGeom prst="rect">
              <a:avLst/>
            </a:prstGeom>
          </p:spPr>
        </p:pic>
        <p:pic>
          <p:nvPicPr>
            <p:cNvPr id="16" name="Graphic 15" descr="Closed book with solid fill">
              <a:extLst>
                <a:ext uri="{FF2B5EF4-FFF2-40B4-BE49-F238E27FC236}">
                  <a16:creationId xmlns:a16="http://schemas.microsoft.com/office/drawing/2014/main" id="{0D5267E0-EF47-5F1F-E996-270A04652C9F}"/>
                </a:ext>
              </a:extLst>
            </p:cNvPr>
            <p:cNvPicPr>
              <a:picLocks noChangeAspect="1"/>
            </p:cNvPicPr>
            <p:nvPr/>
          </p:nvPicPr>
          <p:blipFill>
            <a:blip r:embed="rId10">
              <a:extLst>
                <a:ext uri="{28A0092B-C50C-407E-A947-70E740481C1C}">
                  <a14:useLocalDpi xmlns:a14="http://schemas.microsoft.com/office/drawing/2010/main" val="0"/>
                </a:ext>
                <a:ext uri="{96DAC541-7B7A-43D3-8B79-37D633B846F1}">
                  <asvg:svgBlip xmlns:asvg="http://schemas.microsoft.com/office/drawing/2016/SVG/main" r:embed="rId11"/>
                </a:ext>
              </a:extLst>
            </a:blip>
            <a:stretch>
              <a:fillRect/>
            </a:stretch>
          </p:blipFill>
          <p:spPr>
            <a:xfrm>
              <a:off x="1468397" y="4687319"/>
              <a:ext cx="914400" cy="914400"/>
            </a:xfrm>
            <a:prstGeom prst="rect">
              <a:avLst/>
            </a:prstGeom>
          </p:spPr>
        </p:pic>
      </p:grpSp>
      <p:pic>
        <p:nvPicPr>
          <p:cNvPr id="17" name="Picture 16" descr="A picture containing text, scoreboard&#10;&#10;Description automatically generated">
            <a:extLst>
              <a:ext uri="{FF2B5EF4-FFF2-40B4-BE49-F238E27FC236}">
                <a16:creationId xmlns:a16="http://schemas.microsoft.com/office/drawing/2014/main" id="{EE1BAFB3-ACC0-C367-2A76-B9E56460B44B}"/>
              </a:ext>
            </a:extLst>
          </p:cNvPr>
          <p:cNvPicPr>
            <a:picLocks noChangeAspect="1"/>
          </p:cNvPicPr>
          <p:nvPr/>
        </p:nvPicPr>
        <p:blipFill>
          <a:blip r:embed="rId12" cstate="print">
            <a:extLst>
              <a:ext uri="{28A0092B-C50C-407E-A947-70E740481C1C}">
                <a14:useLocalDpi xmlns:a14="http://schemas.microsoft.com/office/drawing/2010/main" val="0"/>
              </a:ext>
              <a:ext uri="{837473B0-CC2E-450A-ABE3-18F120FF3D39}">
                <a1611:picAttrSrcUrl xmlns:a1611="http://schemas.microsoft.com/office/drawing/2016/11/main" r:id="rId13"/>
              </a:ext>
            </a:extLst>
          </a:blip>
          <a:stretch>
            <a:fillRect/>
          </a:stretch>
        </p:blipFill>
        <p:spPr>
          <a:xfrm>
            <a:off x="9970191" y="996066"/>
            <a:ext cx="1707257" cy="2415930"/>
          </a:xfrm>
          <a:prstGeom prst="rect">
            <a:avLst/>
          </a:prstGeom>
        </p:spPr>
      </p:pic>
    </p:spTree>
    <p:extLst>
      <p:ext uri="{BB962C8B-B14F-4D97-AF65-F5344CB8AC3E}">
        <p14:creationId xmlns:p14="http://schemas.microsoft.com/office/powerpoint/2010/main" val="2020363018"/>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BA70A754-9999-44CA-81BE-E5C7ED49F620}"/>
              </a:ext>
            </a:extLst>
          </p:cNvPr>
          <p:cNvSpPr txBox="1"/>
          <p:nvPr/>
        </p:nvSpPr>
        <p:spPr>
          <a:xfrm>
            <a:off x="1202408" y="242855"/>
            <a:ext cx="7632848" cy="1077218"/>
          </a:xfrm>
          <a:prstGeom prst="rect">
            <a:avLst/>
          </a:prstGeom>
          <a:noFill/>
        </p:spPr>
        <p:txBody>
          <a:bodyPr wrap="square" rtlCol="0">
            <a:spAutoFit/>
          </a:bodyPr>
          <a:lstStyle/>
          <a:p>
            <a:r>
              <a:rPr lang="en-GB" sz="3200" b="1" dirty="0">
                <a:effectLst>
                  <a:outerShdw blurRad="38100" dist="38100" dir="2700000" algn="tl">
                    <a:srgbClr val="000000">
                      <a:alpha val="43137"/>
                    </a:srgbClr>
                  </a:outerShdw>
                </a:effectLst>
                <a:latin typeface="Myriad Pro"/>
              </a:rPr>
              <a:t>Utilise the Leganto </a:t>
            </a:r>
          </a:p>
          <a:p>
            <a:r>
              <a:rPr lang="en-GB" sz="3200" b="1" dirty="0">
                <a:effectLst>
                  <a:outerShdw blurRad="38100" dist="38100" dir="2700000" algn="tl">
                    <a:srgbClr val="000000">
                      <a:alpha val="43137"/>
                    </a:srgbClr>
                  </a:outerShdw>
                </a:effectLst>
                <a:latin typeface="Myriad Pro"/>
              </a:rPr>
              <a:t>Reading Lists </a:t>
            </a:r>
          </a:p>
        </p:txBody>
      </p:sp>
      <p:pic>
        <p:nvPicPr>
          <p:cNvPr id="3" name="Picture 2">
            <a:extLst>
              <a:ext uri="{FF2B5EF4-FFF2-40B4-BE49-F238E27FC236}">
                <a16:creationId xmlns:a16="http://schemas.microsoft.com/office/drawing/2014/main" id="{9F4C7494-45CF-C9C5-BCD8-3C8394D67B40}"/>
              </a:ext>
            </a:extLst>
          </p:cNvPr>
          <p:cNvPicPr>
            <a:picLocks noChangeAspect="1"/>
          </p:cNvPicPr>
          <p:nvPr/>
        </p:nvPicPr>
        <p:blipFill>
          <a:blip r:embed="rId3"/>
          <a:stretch>
            <a:fillRect/>
          </a:stretch>
        </p:blipFill>
        <p:spPr>
          <a:xfrm>
            <a:off x="1899089" y="1320073"/>
            <a:ext cx="6516095" cy="4344063"/>
          </a:xfrm>
          <a:prstGeom prst="rect">
            <a:avLst/>
          </a:prstGeom>
        </p:spPr>
      </p:pic>
    </p:spTree>
    <p:extLst>
      <p:ext uri="{BB962C8B-B14F-4D97-AF65-F5344CB8AC3E}">
        <p14:creationId xmlns:p14="http://schemas.microsoft.com/office/powerpoint/2010/main" val="2180842748"/>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C4F94DA4-C703-474D-8D82-96783D2A47EE}"/>
              </a:ext>
            </a:extLst>
          </p:cNvPr>
          <p:cNvSpPr txBox="1"/>
          <p:nvPr/>
        </p:nvSpPr>
        <p:spPr>
          <a:xfrm>
            <a:off x="799168" y="-664050"/>
            <a:ext cx="3992787" cy="1310002"/>
          </a:xfrm>
          <a:prstGeom prst="rect">
            <a:avLst/>
          </a:prstGeom>
        </p:spPr>
        <p:txBody>
          <a:bodyPr vert="horz" lIns="91440" tIns="45720" rIns="91440" bIns="45720" rtlCol="0" anchor="b">
            <a:normAutofit/>
          </a:bodyPr>
          <a:lstStyle/>
          <a:p>
            <a:pPr>
              <a:lnSpc>
                <a:spcPct val="90000"/>
              </a:lnSpc>
              <a:spcBef>
                <a:spcPct val="0"/>
              </a:spcBef>
              <a:spcAft>
                <a:spcPts val="600"/>
              </a:spcAft>
            </a:pPr>
            <a:r>
              <a:rPr lang="en-US" sz="3500" b="1" dirty="0">
                <a:effectLst>
                  <a:outerShdw blurRad="38100" dist="38100" dir="2700000" algn="tl">
                    <a:srgbClr val="000000">
                      <a:alpha val="43137"/>
                    </a:srgbClr>
                  </a:outerShdw>
                </a:effectLst>
                <a:latin typeface="+mj-lt"/>
                <a:ea typeface="+mj-ea"/>
                <a:cs typeface="+mj-cs"/>
              </a:rPr>
              <a:t>Module Aim</a:t>
            </a:r>
          </a:p>
        </p:txBody>
      </p:sp>
      <p:sp>
        <p:nvSpPr>
          <p:cNvPr id="2" name="Title 1">
            <a:extLst>
              <a:ext uri="{FF2B5EF4-FFF2-40B4-BE49-F238E27FC236}">
                <a16:creationId xmlns:a16="http://schemas.microsoft.com/office/drawing/2014/main" id="{7344E9D4-DDA8-49BA-A79C-B2959F1B2488}"/>
              </a:ext>
            </a:extLst>
          </p:cNvPr>
          <p:cNvSpPr txBox="1">
            <a:spLocks/>
          </p:cNvSpPr>
          <p:nvPr/>
        </p:nvSpPr>
        <p:spPr>
          <a:xfrm>
            <a:off x="805563" y="1048624"/>
            <a:ext cx="6685806" cy="4588778"/>
          </a:xfrm>
          <a:prstGeom prst="rect">
            <a:avLst/>
          </a:prstGeom>
        </p:spPr>
        <p:txBody>
          <a:bodyPr vert="horz" lIns="91440" tIns="45720" rIns="91440" bIns="45720" rtlCol="0" anchor="t">
            <a:normAutofit/>
          </a:bodyPr>
          <a:lstStyle>
            <a:lvl1pPr algn="ctr" defTabSz="914400" rtl="0" eaLnBrk="1" latinLnBrk="0" hangingPunct="1">
              <a:spcBef>
                <a:spcPct val="0"/>
              </a:spcBef>
              <a:buNone/>
              <a:defRPr sz="4400" kern="1200">
                <a:solidFill>
                  <a:schemeClr val="tx1"/>
                </a:solidFill>
                <a:latin typeface="+mj-lt"/>
                <a:ea typeface="+mj-ea"/>
                <a:cs typeface="+mj-cs"/>
              </a:defRPr>
            </a:lvl1pPr>
          </a:lstStyle>
          <a:p>
            <a:pPr indent="-228600" algn="just">
              <a:lnSpc>
                <a:spcPct val="120000"/>
              </a:lnSpc>
              <a:spcAft>
                <a:spcPts val="600"/>
              </a:spcAft>
              <a:buFont typeface="Arial" panose="020B0604020202020204" pitchFamily="34" charset="0"/>
              <a:buChar char="•"/>
              <a:defRPr/>
            </a:pPr>
            <a:r>
              <a:rPr lang="en-GB" sz="1400" dirty="0">
                <a:solidFill>
                  <a:srgbClr val="000000"/>
                </a:solidFill>
                <a:effectLst/>
                <a:uFill>
                  <a:solidFill>
                    <a:srgbClr val="000000"/>
                  </a:solidFill>
                </a:uFill>
                <a:latin typeface="+mn-lt"/>
                <a:ea typeface="Arial" panose="020B0604020202020204" pitchFamily="34" charset="0"/>
                <a:cs typeface="Calibri" panose="020F0502020204030204" pitchFamily="34" charset="0"/>
              </a:rPr>
              <a:t>To provide the student with a generic knowledge and understanding of the tourism, events and leisure industry focusing on structure, organisation and function and its role within society today, whilst also considering in detail the diverse industry sectors and the geographical, cultural, sociological, environmental, and political impacts of tourism, events, and leisure.</a:t>
            </a:r>
          </a:p>
          <a:p>
            <a:pPr algn="just">
              <a:lnSpc>
                <a:spcPct val="115000"/>
              </a:lnSpc>
              <a:spcAft>
                <a:spcPts val="1000"/>
              </a:spcAft>
            </a:pPr>
            <a:r>
              <a:rPr lang="en-GB" sz="1400" b="1" dirty="0">
                <a:solidFill>
                  <a:srgbClr val="000000"/>
                </a:solidFill>
                <a:effectLst/>
                <a:uFill>
                  <a:solidFill>
                    <a:srgbClr val="000000"/>
                  </a:solidFill>
                </a:uFill>
                <a:latin typeface="+mn-lt"/>
                <a:ea typeface="Arial" panose="020B0604020202020204" pitchFamily="34" charset="0"/>
              </a:rPr>
              <a:t>LEARNING OUTCOMES</a:t>
            </a:r>
            <a:endParaRPr lang="en-GB" sz="1400" dirty="0">
              <a:solidFill>
                <a:srgbClr val="000000"/>
              </a:solidFill>
              <a:effectLst/>
              <a:uFill>
                <a:solidFill>
                  <a:srgbClr val="000000"/>
                </a:solidFill>
              </a:uFill>
              <a:latin typeface="+mn-lt"/>
              <a:ea typeface="Arial" panose="020B0604020202020204" pitchFamily="34" charset="0"/>
            </a:endParaRPr>
          </a:p>
          <a:p>
            <a:pPr marL="342900" lvl="0" indent="-342900" algn="just">
              <a:spcBef>
                <a:spcPts val="600"/>
              </a:spcBef>
              <a:spcAft>
                <a:spcPts val="1000"/>
              </a:spcAft>
              <a:buFont typeface="Symbol" panose="05050102010706020507" pitchFamily="18" charset="2"/>
              <a:buChar char=""/>
            </a:pPr>
            <a:r>
              <a:rPr lang="en-GB" sz="1400" dirty="0">
                <a:solidFill>
                  <a:srgbClr val="000000"/>
                </a:solidFill>
                <a:effectLst/>
                <a:uFill>
                  <a:solidFill>
                    <a:srgbClr val="000000"/>
                  </a:solidFill>
                </a:uFill>
                <a:latin typeface="+mn-lt"/>
                <a:ea typeface="Arial Unicode MS"/>
                <a:cs typeface="Arial Unicode MS"/>
              </a:rPr>
              <a:t>appreciate the structural and functional development and organisation of the global tourism, events and leisure industry and its role within modern contemporary society;</a:t>
            </a:r>
          </a:p>
          <a:p>
            <a:pPr marL="342900" lvl="0" indent="-342900" algn="just">
              <a:spcBef>
                <a:spcPts val="600"/>
              </a:spcBef>
              <a:spcAft>
                <a:spcPts val="1000"/>
              </a:spcAft>
              <a:buFont typeface="Symbol" panose="05050102010706020507" pitchFamily="18" charset="2"/>
              <a:buChar char=""/>
            </a:pPr>
            <a:r>
              <a:rPr lang="en-GB" sz="1400" dirty="0">
                <a:solidFill>
                  <a:srgbClr val="000000"/>
                </a:solidFill>
                <a:effectLst/>
                <a:uFill>
                  <a:solidFill>
                    <a:srgbClr val="000000"/>
                  </a:solidFill>
                </a:uFill>
                <a:latin typeface="+mn-lt"/>
                <a:ea typeface="Arial Unicode MS"/>
                <a:cs typeface="Arial Unicode MS"/>
              </a:rPr>
              <a:t>demonstrate understanding of the factors that impact upon the international tourism, events and leisure industry and consider the forces which influence global society’s level of provision and engagement.</a:t>
            </a:r>
          </a:p>
          <a:p>
            <a:pPr indent="-228600" algn="just">
              <a:lnSpc>
                <a:spcPct val="90000"/>
              </a:lnSpc>
              <a:spcAft>
                <a:spcPts val="600"/>
              </a:spcAft>
              <a:buFont typeface="Arial" panose="020B0604020202020204" pitchFamily="34" charset="0"/>
              <a:buChar char="•"/>
              <a:defRPr/>
            </a:pPr>
            <a:r>
              <a:rPr lang="en-US" sz="1400" dirty="0">
                <a:latin typeface="+mn-lt"/>
                <a:ea typeface="+mn-ea"/>
                <a:cs typeface="+mn-cs"/>
              </a:rPr>
              <a:t>Go to the module handbook to Familiarise yourself with your module. </a:t>
            </a:r>
          </a:p>
        </p:txBody>
      </p:sp>
      <p:pic>
        <p:nvPicPr>
          <p:cNvPr id="6" name="Picture 5">
            <a:extLst>
              <a:ext uri="{FF2B5EF4-FFF2-40B4-BE49-F238E27FC236}">
                <a16:creationId xmlns:a16="http://schemas.microsoft.com/office/drawing/2014/main" id="{BF478292-3AB7-6286-301E-C30B7A9AF934}"/>
              </a:ext>
            </a:extLst>
          </p:cNvPr>
          <p:cNvPicPr>
            <a:picLocks noChangeAspect="1"/>
          </p:cNvPicPr>
          <p:nvPr/>
        </p:nvPicPr>
        <p:blipFill rotWithShape="1">
          <a:blip r:embed="rId2"/>
          <a:srcRect l="54441" t="10764" b="60734"/>
          <a:stretch/>
        </p:blipFill>
        <p:spPr>
          <a:xfrm rot="614036">
            <a:off x="7852931" y="1601896"/>
            <a:ext cx="4122149" cy="2622587"/>
          </a:xfrm>
          <a:prstGeom prst="rect">
            <a:avLst/>
          </a:prstGeom>
        </p:spPr>
      </p:pic>
    </p:spTree>
    <p:extLst>
      <p:ext uri="{BB962C8B-B14F-4D97-AF65-F5344CB8AC3E}">
        <p14:creationId xmlns:p14="http://schemas.microsoft.com/office/powerpoint/2010/main" val="1309254583"/>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06F8BC7-A01C-4623-A6E0-4F767B2F8FB6}"/>
              </a:ext>
            </a:extLst>
          </p:cNvPr>
          <p:cNvSpPr txBox="1">
            <a:spLocks/>
          </p:cNvSpPr>
          <p:nvPr/>
        </p:nvSpPr>
        <p:spPr>
          <a:xfrm>
            <a:off x="1804127" y="1"/>
            <a:ext cx="8291264" cy="950157"/>
          </a:xfrm>
          <a:prstGeom prst="rect">
            <a:avLst/>
          </a:prstGeom>
        </p:spPr>
        <p:txBody>
          <a:bodyPr vert="horz" lIns="91440" tIns="45720" rIns="91440" bIns="45720" rtlCol="0" anchor="ctr">
            <a:normAutofit fontScale="97500"/>
          </a:bodyPr>
          <a:lstStyle>
            <a:lvl1pPr algn="ctr" defTabSz="914400" rtl="0" eaLnBrk="1" latinLnBrk="0" hangingPunct="1">
              <a:spcBef>
                <a:spcPct val="0"/>
              </a:spcBef>
              <a:buNone/>
              <a:defRPr sz="4400" kern="1200">
                <a:solidFill>
                  <a:schemeClr val="tx1"/>
                </a:solidFill>
                <a:latin typeface="+mj-lt"/>
                <a:ea typeface="+mj-ea"/>
                <a:cs typeface="+mj-cs"/>
              </a:defRPr>
            </a:lvl1pPr>
          </a:lstStyle>
          <a:p>
            <a:pPr>
              <a:defRPr/>
            </a:pPr>
            <a:r>
              <a:rPr lang="en-GB" b="1" dirty="0">
                <a:solidFill>
                  <a:sysClr val="windowText" lastClr="000000"/>
                </a:solidFill>
                <a:effectLst>
                  <a:outerShdw blurRad="38100" dist="38100" dir="2700000" algn="tl">
                    <a:srgbClr val="000000">
                      <a:alpha val="43137"/>
                    </a:srgbClr>
                  </a:outerShdw>
                </a:effectLst>
              </a:rPr>
              <a:t>Module Assignments &amp; Deadlines</a:t>
            </a:r>
          </a:p>
        </p:txBody>
      </p:sp>
      <p:graphicFrame>
        <p:nvGraphicFramePr>
          <p:cNvPr id="3" name="Table 4">
            <a:extLst>
              <a:ext uri="{FF2B5EF4-FFF2-40B4-BE49-F238E27FC236}">
                <a16:creationId xmlns:a16="http://schemas.microsoft.com/office/drawing/2014/main" id="{C38C6009-3297-4ABD-9EDB-FE6CA6439B23}"/>
              </a:ext>
            </a:extLst>
          </p:cNvPr>
          <p:cNvGraphicFramePr>
            <a:graphicFrameLocks/>
          </p:cNvGraphicFramePr>
          <p:nvPr/>
        </p:nvGraphicFramePr>
        <p:xfrm>
          <a:off x="1950368" y="1109414"/>
          <a:ext cx="8229600" cy="3670662"/>
        </p:xfrm>
        <a:graphic>
          <a:graphicData uri="http://schemas.openxmlformats.org/drawingml/2006/table">
            <a:tbl>
              <a:tblPr firstRow="1" bandRow="1"/>
              <a:tblGrid>
                <a:gridCol w="4114800">
                  <a:extLst>
                    <a:ext uri="{9D8B030D-6E8A-4147-A177-3AD203B41FA5}">
                      <a16:colId xmlns:a16="http://schemas.microsoft.com/office/drawing/2014/main" val="1935312006"/>
                    </a:ext>
                  </a:extLst>
                </a:gridCol>
                <a:gridCol w="4114800">
                  <a:extLst>
                    <a:ext uri="{9D8B030D-6E8A-4147-A177-3AD203B41FA5}">
                      <a16:colId xmlns:a16="http://schemas.microsoft.com/office/drawing/2014/main" val="2067500010"/>
                    </a:ext>
                  </a:extLst>
                </a:gridCol>
              </a:tblGrid>
              <a:tr h="1384662">
                <a:tc>
                  <a:txBody>
                    <a:bodyPr/>
                    <a:lstStyle>
                      <a:lvl1pPr marL="0" algn="l" defTabSz="914400" rtl="0" eaLnBrk="1" latinLnBrk="0" hangingPunct="1">
                        <a:defRPr sz="1800" b="1" kern="1200">
                          <a:solidFill>
                            <a:schemeClr val="lt1"/>
                          </a:solidFill>
                          <a:latin typeface="Myriad Pro"/>
                        </a:defRPr>
                      </a:lvl1pPr>
                      <a:lvl2pPr marL="457200" algn="l" defTabSz="914400" rtl="0" eaLnBrk="1" latinLnBrk="0" hangingPunct="1">
                        <a:defRPr sz="1800" b="1" kern="1200">
                          <a:solidFill>
                            <a:schemeClr val="lt1"/>
                          </a:solidFill>
                          <a:latin typeface="Myriad Pro"/>
                        </a:defRPr>
                      </a:lvl2pPr>
                      <a:lvl3pPr marL="914400" algn="l" defTabSz="914400" rtl="0" eaLnBrk="1" latinLnBrk="0" hangingPunct="1">
                        <a:defRPr sz="1800" b="1" kern="1200">
                          <a:solidFill>
                            <a:schemeClr val="lt1"/>
                          </a:solidFill>
                          <a:latin typeface="Myriad Pro"/>
                        </a:defRPr>
                      </a:lvl3pPr>
                      <a:lvl4pPr marL="1371600" algn="l" defTabSz="914400" rtl="0" eaLnBrk="1" latinLnBrk="0" hangingPunct="1">
                        <a:defRPr sz="1800" b="1" kern="1200">
                          <a:solidFill>
                            <a:schemeClr val="lt1"/>
                          </a:solidFill>
                          <a:latin typeface="Myriad Pro"/>
                        </a:defRPr>
                      </a:lvl4pPr>
                      <a:lvl5pPr marL="1828800" algn="l" defTabSz="914400" rtl="0" eaLnBrk="1" latinLnBrk="0" hangingPunct="1">
                        <a:defRPr sz="1800" b="1" kern="1200">
                          <a:solidFill>
                            <a:schemeClr val="lt1"/>
                          </a:solidFill>
                          <a:latin typeface="Myriad Pro"/>
                        </a:defRPr>
                      </a:lvl5pPr>
                      <a:lvl6pPr marL="2286000" algn="l" defTabSz="914400" rtl="0" eaLnBrk="1" latinLnBrk="0" hangingPunct="1">
                        <a:defRPr sz="1800" b="1" kern="1200">
                          <a:solidFill>
                            <a:schemeClr val="lt1"/>
                          </a:solidFill>
                          <a:latin typeface="Myriad Pro"/>
                        </a:defRPr>
                      </a:lvl6pPr>
                      <a:lvl7pPr marL="2743200" algn="l" defTabSz="914400" rtl="0" eaLnBrk="1" latinLnBrk="0" hangingPunct="1">
                        <a:defRPr sz="1800" b="1" kern="1200">
                          <a:solidFill>
                            <a:schemeClr val="lt1"/>
                          </a:solidFill>
                          <a:latin typeface="Myriad Pro"/>
                        </a:defRPr>
                      </a:lvl7pPr>
                      <a:lvl8pPr marL="3200400" algn="l" defTabSz="914400" rtl="0" eaLnBrk="1" latinLnBrk="0" hangingPunct="1">
                        <a:defRPr sz="1800" b="1" kern="1200">
                          <a:solidFill>
                            <a:schemeClr val="lt1"/>
                          </a:solidFill>
                          <a:latin typeface="Myriad Pro"/>
                        </a:defRPr>
                      </a:lvl8pPr>
                      <a:lvl9pPr marL="3657600" algn="l" defTabSz="914400" rtl="0" eaLnBrk="1" latinLnBrk="0" hangingPunct="1">
                        <a:defRPr sz="1800" b="1" kern="1200">
                          <a:solidFill>
                            <a:schemeClr val="lt1"/>
                          </a:solidFill>
                          <a:latin typeface="Myriad Pro"/>
                        </a:defRPr>
                      </a:lvl9pPr>
                    </a:lstStyle>
                    <a:p>
                      <a:pPr algn="ctr"/>
                      <a:r>
                        <a:rPr lang="en-GB" sz="2400" dirty="0">
                          <a:latin typeface="+mn-lt"/>
                        </a:rPr>
                        <a:t>Assignment 1</a:t>
                      </a:r>
                    </a:p>
                    <a:p>
                      <a:pPr algn="ctr"/>
                      <a:r>
                        <a:rPr lang="en-GB" sz="2400" dirty="0">
                          <a:latin typeface="+mn-lt"/>
                        </a:rPr>
                        <a:t>1500 words REPORT</a:t>
                      </a:r>
                    </a:p>
                    <a:p>
                      <a:pPr algn="ctr"/>
                      <a:r>
                        <a:rPr lang="en-GB" sz="2400" u="sng" dirty="0">
                          <a:latin typeface="+mn-lt"/>
                        </a:rPr>
                        <a:t>50%</a:t>
                      </a:r>
                    </a:p>
                  </a:txBody>
                  <a:tcPr>
                    <a:lnL w="12700" cmpd="sng">
                      <a:solidFill>
                        <a:sysClr val="window" lastClr="FFFFFF"/>
                      </a:solidFill>
                    </a:lnL>
                    <a:lnR w="12700" cmpd="sng">
                      <a:solidFill>
                        <a:sysClr val="window" lastClr="FFFFFF"/>
                      </a:solidFill>
                    </a:lnR>
                    <a:lnT w="12700" cmpd="sng">
                      <a:solidFill>
                        <a:sysClr val="window" lastClr="FFFFFF"/>
                      </a:solidFill>
                    </a:lnT>
                    <a:lnB w="38100" cmpd="sng">
                      <a:solidFill>
                        <a:sysClr val="window" lastClr="FFFFFF"/>
                      </a:solidFill>
                    </a:lnB>
                    <a:lnTlToBr w="12700" cmpd="sng">
                      <a:noFill/>
                      <a:prstDash val="solid"/>
                    </a:lnTlToBr>
                    <a:lnBlToTr w="12700" cmpd="sng">
                      <a:noFill/>
                      <a:prstDash val="solid"/>
                    </a:lnBlToTr>
                    <a:solidFill>
                      <a:srgbClr val="4BACC6"/>
                    </a:solidFill>
                  </a:tcPr>
                </a:tc>
                <a:tc>
                  <a:txBody>
                    <a:bodyPr/>
                    <a:lstStyle>
                      <a:lvl1pPr marL="0" algn="l" defTabSz="914400" rtl="0" eaLnBrk="1" latinLnBrk="0" hangingPunct="1">
                        <a:defRPr sz="1800" b="1" kern="1200">
                          <a:solidFill>
                            <a:schemeClr val="lt1"/>
                          </a:solidFill>
                          <a:latin typeface="Myriad Pro"/>
                        </a:defRPr>
                      </a:lvl1pPr>
                      <a:lvl2pPr marL="457200" algn="l" defTabSz="914400" rtl="0" eaLnBrk="1" latinLnBrk="0" hangingPunct="1">
                        <a:defRPr sz="1800" b="1" kern="1200">
                          <a:solidFill>
                            <a:schemeClr val="lt1"/>
                          </a:solidFill>
                          <a:latin typeface="Myriad Pro"/>
                        </a:defRPr>
                      </a:lvl2pPr>
                      <a:lvl3pPr marL="914400" algn="l" defTabSz="914400" rtl="0" eaLnBrk="1" latinLnBrk="0" hangingPunct="1">
                        <a:defRPr sz="1800" b="1" kern="1200">
                          <a:solidFill>
                            <a:schemeClr val="lt1"/>
                          </a:solidFill>
                          <a:latin typeface="Myriad Pro"/>
                        </a:defRPr>
                      </a:lvl3pPr>
                      <a:lvl4pPr marL="1371600" algn="l" defTabSz="914400" rtl="0" eaLnBrk="1" latinLnBrk="0" hangingPunct="1">
                        <a:defRPr sz="1800" b="1" kern="1200">
                          <a:solidFill>
                            <a:schemeClr val="lt1"/>
                          </a:solidFill>
                          <a:latin typeface="Myriad Pro"/>
                        </a:defRPr>
                      </a:lvl4pPr>
                      <a:lvl5pPr marL="1828800" algn="l" defTabSz="914400" rtl="0" eaLnBrk="1" latinLnBrk="0" hangingPunct="1">
                        <a:defRPr sz="1800" b="1" kern="1200">
                          <a:solidFill>
                            <a:schemeClr val="lt1"/>
                          </a:solidFill>
                          <a:latin typeface="Myriad Pro"/>
                        </a:defRPr>
                      </a:lvl5pPr>
                      <a:lvl6pPr marL="2286000" algn="l" defTabSz="914400" rtl="0" eaLnBrk="1" latinLnBrk="0" hangingPunct="1">
                        <a:defRPr sz="1800" b="1" kern="1200">
                          <a:solidFill>
                            <a:schemeClr val="lt1"/>
                          </a:solidFill>
                          <a:latin typeface="Myriad Pro"/>
                        </a:defRPr>
                      </a:lvl6pPr>
                      <a:lvl7pPr marL="2743200" algn="l" defTabSz="914400" rtl="0" eaLnBrk="1" latinLnBrk="0" hangingPunct="1">
                        <a:defRPr sz="1800" b="1" kern="1200">
                          <a:solidFill>
                            <a:schemeClr val="lt1"/>
                          </a:solidFill>
                          <a:latin typeface="Myriad Pro"/>
                        </a:defRPr>
                      </a:lvl7pPr>
                      <a:lvl8pPr marL="3200400" algn="l" defTabSz="914400" rtl="0" eaLnBrk="1" latinLnBrk="0" hangingPunct="1">
                        <a:defRPr sz="1800" b="1" kern="1200">
                          <a:solidFill>
                            <a:schemeClr val="lt1"/>
                          </a:solidFill>
                          <a:latin typeface="Myriad Pro"/>
                        </a:defRPr>
                      </a:lvl8pPr>
                      <a:lvl9pPr marL="3657600" algn="l" defTabSz="914400" rtl="0" eaLnBrk="1" latinLnBrk="0" hangingPunct="1">
                        <a:defRPr sz="1800" b="1" kern="1200">
                          <a:solidFill>
                            <a:schemeClr val="lt1"/>
                          </a:solidFill>
                          <a:latin typeface="Myriad Pro"/>
                        </a:defRPr>
                      </a:lvl9pPr>
                    </a:lstStyle>
                    <a:p>
                      <a:pPr algn="ctr"/>
                      <a:r>
                        <a:rPr lang="en-GB" sz="2400" dirty="0">
                          <a:latin typeface="+mn-lt"/>
                        </a:rPr>
                        <a:t>Assignment 2</a:t>
                      </a:r>
                    </a:p>
                    <a:p>
                      <a:pPr algn="ctr"/>
                      <a:r>
                        <a:rPr lang="en-GB" sz="2400" dirty="0">
                          <a:latin typeface="+mn-lt"/>
                        </a:rPr>
                        <a:t>Presentation – 5 mins</a:t>
                      </a:r>
                    </a:p>
                    <a:p>
                      <a:pPr algn="ctr"/>
                      <a:r>
                        <a:rPr lang="en-GB" sz="2400" u="sng" dirty="0">
                          <a:latin typeface="+mn-lt"/>
                        </a:rPr>
                        <a:t>50%</a:t>
                      </a:r>
                    </a:p>
                  </a:txBody>
                  <a:tcPr>
                    <a:lnL w="12700" cmpd="sng">
                      <a:solidFill>
                        <a:sysClr val="window" lastClr="FFFFFF"/>
                      </a:solidFill>
                    </a:lnL>
                    <a:lnR w="12700" cmpd="sng">
                      <a:solidFill>
                        <a:sysClr val="window" lastClr="FFFFFF"/>
                      </a:solidFill>
                    </a:lnR>
                    <a:lnT w="12700" cmpd="sng">
                      <a:solidFill>
                        <a:sysClr val="window" lastClr="FFFFFF"/>
                      </a:solidFill>
                    </a:lnT>
                    <a:lnB w="38100" cmpd="sng">
                      <a:solidFill>
                        <a:sysClr val="window" lastClr="FFFFFF"/>
                      </a:solidFill>
                    </a:lnB>
                    <a:lnTlToBr w="12700" cmpd="sng">
                      <a:noFill/>
                      <a:prstDash val="solid"/>
                    </a:lnTlToBr>
                    <a:lnBlToTr w="12700" cmpd="sng">
                      <a:noFill/>
                      <a:prstDash val="solid"/>
                    </a:lnBlToTr>
                    <a:solidFill>
                      <a:srgbClr val="4BACC6"/>
                    </a:solidFill>
                  </a:tcPr>
                </a:tc>
                <a:extLst>
                  <a:ext uri="{0D108BD9-81ED-4DB2-BD59-A6C34878D82A}">
                    <a16:rowId xmlns:a16="http://schemas.microsoft.com/office/drawing/2014/main" val="3867102607"/>
                  </a:ext>
                </a:extLst>
              </a:tr>
              <a:tr h="2096220">
                <a:tc>
                  <a:txBody>
                    <a:bodyPr/>
                    <a:lstStyle>
                      <a:lvl1pPr marL="0" algn="l" defTabSz="914400" rtl="0" eaLnBrk="1" latinLnBrk="0" hangingPunct="1">
                        <a:defRPr sz="1800" kern="1200">
                          <a:solidFill>
                            <a:schemeClr val="dk1"/>
                          </a:solidFill>
                          <a:latin typeface="Myriad Pro"/>
                        </a:defRPr>
                      </a:lvl1pPr>
                      <a:lvl2pPr marL="457200" algn="l" defTabSz="914400" rtl="0" eaLnBrk="1" latinLnBrk="0" hangingPunct="1">
                        <a:defRPr sz="1800" kern="1200">
                          <a:solidFill>
                            <a:schemeClr val="dk1"/>
                          </a:solidFill>
                          <a:latin typeface="Myriad Pro"/>
                        </a:defRPr>
                      </a:lvl2pPr>
                      <a:lvl3pPr marL="914400" algn="l" defTabSz="914400" rtl="0" eaLnBrk="1" latinLnBrk="0" hangingPunct="1">
                        <a:defRPr sz="1800" kern="1200">
                          <a:solidFill>
                            <a:schemeClr val="dk1"/>
                          </a:solidFill>
                          <a:latin typeface="Myriad Pro"/>
                        </a:defRPr>
                      </a:lvl3pPr>
                      <a:lvl4pPr marL="1371600" algn="l" defTabSz="914400" rtl="0" eaLnBrk="1" latinLnBrk="0" hangingPunct="1">
                        <a:defRPr sz="1800" kern="1200">
                          <a:solidFill>
                            <a:schemeClr val="dk1"/>
                          </a:solidFill>
                          <a:latin typeface="Myriad Pro"/>
                        </a:defRPr>
                      </a:lvl4pPr>
                      <a:lvl5pPr marL="1828800" algn="l" defTabSz="914400" rtl="0" eaLnBrk="1" latinLnBrk="0" hangingPunct="1">
                        <a:defRPr sz="1800" kern="1200">
                          <a:solidFill>
                            <a:schemeClr val="dk1"/>
                          </a:solidFill>
                          <a:latin typeface="Myriad Pro"/>
                        </a:defRPr>
                      </a:lvl5pPr>
                      <a:lvl6pPr marL="2286000" algn="l" defTabSz="914400" rtl="0" eaLnBrk="1" latinLnBrk="0" hangingPunct="1">
                        <a:defRPr sz="1800" kern="1200">
                          <a:solidFill>
                            <a:schemeClr val="dk1"/>
                          </a:solidFill>
                          <a:latin typeface="Myriad Pro"/>
                        </a:defRPr>
                      </a:lvl6pPr>
                      <a:lvl7pPr marL="2743200" algn="l" defTabSz="914400" rtl="0" eaLnBrk="1" latinLnBrk="0" hangingPunct="1">
                        <a:defRPr sz="1800" kern="1200">
                          <a:solidFill>
                            <a:schemeClr val="dk1"/>
                          </a:solidFill>
                          <a:latin typeface="Myriad Pro"/>
                        </a:defRPr>
                      </a:lvl7pPr>
                      <a:lvl8pPr marL="3200400" algn="l" defTabSz="914400" rtl="0" eaLnBrk="1" latinLnBrk="0" hangingPunct="1">
                        <a:defRPr sz="1800" kern="1200">
                          <a:solidFill>
                            <a:schemeClr val="dk1"/>
                          </a:solidFill>
                          <a:latin typeface="Myriad Pro"/>
                        </a:defRPr>
                      </a:lvl8pPr>
                      <a:lvl9pPr marL="3657600" algn="l" defTabSz="914400" rtl="0" eaLnBrk="1" latinLnBrk="0" hangingPunct="1">
                        <a:defRPr sz="1800" kern="1200">
                          <a:solidFill>
                            <a:schemeClr val="dk1"/>
                          </a:solidFill>
                          <a:latin typeface="Myriad Pro"/>
                        </a:defRPr>
                      </a:lvl9pPr>
                    </a:lstStyle>
                    <a:p>
                      <a:pPr algn="ctr"/>
                      <a:r>
                        <a:rPr lang="en-GB" b="1" dirty="0">
                          <a:latin typeface="+mn-lt"/>
                        </a:rPr>
                        <a:t>Deadline: 29 November 2024</a:t>
                      </a:r>
                    </a:p>
                    <a:p>
                      <a:pPr algn="ctr"/>
                      <a:endParaRPr lang="en-GB" b="1" dirty="0">
                        <a:latin typeface="+mn-lt"/>
                      </a:endParaRPr>
                    </a:p>
                    <a:p>
                      <a:pPr algn="ctr"/>
                      <a:r>
                        <a:rPr lang="en-GB" b="1" dirty="0">
                          <a:latin typeface="+mn-lt"/>
                        </a:rPr>
                        <a:t>Upload to Turnitin</a:t>
                      </a:r>
                    </a:p>
                    <a:p>
                      <a:pPr algn="ctr"/>
                      <a:r>
                        <a:rPr lang="en-GB" b="1" dirty="0">
                          <a:latin typeface="+mn-lt"/>
                        </a:rPr>
                        <a:t>Draft upload </a:t>
                      </a:r>
                    </a:p>
                    <a:p>
                      <a:pPr algn="ctr"/>
                      <a:r>
                        <a:rPr lang="en-GB" b="1" dirty="0">
                          <a:latin typeface="+mn-lt"/>
                        </a:rPr>
                        <a:t>Final upload </a:t>
                      </a:r>
                    </a:p>
                    <a:p>
                      <a:pPr algn="ctr"/>
                      <a:r>
                        <a:rPr lang="en-GB" b="1" dirty="0">
                          <a:latin typeface="+mn-lt"/>
                        </a:rPr>
                        <a:t>Marks released within 20 working days </a:t>
                      </a:r>
                    </a:p>
                    <a:p>
                      <a:pPr algn="ctr"/>
                      <a:endParaRPr lang="en-GB" b="1" dirty="0"/>
                    </a:p>
                    <a:p>
                      <a:pPr algn="ctr"/>
                      <a:endParaRPr lang="en-GB" b="1" dirty="0"/>
                    </a:p>
                  </a:txBody>
                  <a:tcPr>
                    <a:lnL w="12700" cmpd="sng">
                      <a:solidFill>
                        <a:sysClr val="window" lastClr="FFFFFF"/>
                      </a:solidFill>
                    </a:lnL>
                    <a:lnR w="12700" cmpd="sng">
                      <a:solidFill>
                        <a:sysClr val="window" lastClr="FFFFFF"/>
                      </a:solidFill>
                    </a:lnR>
                    <a:lnT w="38100" cmpd="sng">
                      <a:solidFill>
                        <a:sysClr val="window" lastClr="FFFFFF"/>
                      </a:solidFill>
                    </a:lnT>
                    <a:lnB w="12700" cmpd="sng">
                      <a:solidFill>
                        <a:sysClr val="window" lastClr="FFFFFF"/>
                      </a:solidFill>
                    </a:lnB>
                    <a:lnTlToBr w="12700" cmpd="sng">
                      <a:noFill/>
                      <a:prstDash val="solid"/>
                    </a:lnTlToBr>
                    <a:lnBlToTr w="12700" cmpd="sng">
                      <a:noFill/>
                      <a:prstDash val="solid"/>
                    </a:lnBlToTr>
                    <a:solidFill>
                      <a:srgbClr val="4BACC6">
                        <a:tint val="40000"/>
                      </a:srgbClr>
                    </a:solidFill>
                  </a:tcPr>
                </a:tc>
                <a:tc>
                  <a:txBody>
                    <a:bodyPr/>
                    <a:lstStyle>
                      <a:lvl1pPr marL="0" algn="l" defTabSz="914400" rtl="0" eaLnBrk="1" latinLnBrk="0" hangingPunct="1">
                        <a:defRPr sz="1800" kern="1200">
                          <a:solidFill>
                            <a:schemeClr val="dk1"/>
                          </a:solidFill>
                          <a:latin typeface="Myriad Pro"/>
                        </a:defRPr>
                      </a:lvl1pPr>
                      <a:lvl2pPr marL="457200" algn="l" defTabSz="914400" rtl="0" eaLnBrk="1" latinLnBrk="0" hangingPunct="1">
                        <a:defRPr sz="1800" kern="1200">
                          <a:solidFill>
                            <a:schemeClr val="dk1"/>
                          </a:solidFill>
                          <a:latin typeface="Myriad Pro"/>
                        </a:defRPr>
                      </a:lvl2pPr>
                      <a:lvl3pPr marL="914400" algn="l" defTabSz="914400" rtl="0" eaLnBrk="1" latinLnBrk="0" hangingPunct="1">
                        <a:defRPr sz="1800" kern="1200">
                          <a:solidFill>
                            <a:schemeClr val="dk1"/>
                          </a:solidFill>
                          <a:latin typeface="Myriad Pro"/>
                        </a:defRPr>
                      </a:lvl3pPr>
                      <a:lvl4pPr marL="1371600" algn="l" defTabSz="914400" rtl="0" eaLnBrk="1" latinLnBrk="0" hangingPunct="1">
                        <a:defRPr sz="1800" kern="1200">
                          <a:solidFill>
                            <a:schemeClr val="dk1"/>
                          </a:solidFill>
                          <a:latin typeface="Myriad Pro"/>
                        </a:defRPr>
                      </a:lvl4pPr>
                      <a:lvl5pPr marL="1828800" algn="l" defTabSz="914400" rtl="0" eaLnBrk="1" latinLnBrk="0" hangingPunct="1">
                        <a:defRPr sz="1800" kern="1200">
                          <a:solidFill>
                            <a:schemeClr val="dk1"/>
                          </a:solidFill>
                          <a:latin typeface="Myriad Pro"/>
                        </a:defRPr>
                      </a:lvl5pPr>
                      <a:lvl6pPr marL="2286000" algn="l" defTabSz="914400" rtl="0" eaLnBrk="1" latinLnBrk="0" hangingPunct="1">
                        <a:defRPr sz="1800" kern="1200">
                          <a:solidFill>
                            <a:schemeClr val="dk1"/>
                          </a:solidFill>
                          <a:latin typeface="Myriad Pro"/>
                        </a:defRPr>
                      </a:lvl6pPr>
                      <a:lvl7pPr marL="2743200" algn="l" defTabSz="914400" rtl="0" eaLnBrk="1" latinLnBrk="0" hangingPunct="1">
                        <a:defRPr sz="1800" kern="1200">
                          <a:solidFill>
                            <a:schemeClr val="dk1"/>
                          </a:solidFill>
                          <a:latin typeface="Myriad Pro"/>
                        </a:defRPr>
                      </a:lvl7pPr>
                      <a:lvl8pPr marL="3200400" algn="l" defTabSz="914400" rtl="0" eaLnBrk="1" latinLnBrk="0" hangingPunct="1">
                        <a:defRPr sz="1800" kern="1200">
                          <a:solidFill>
                            <a:schemeClr val="dk1"/>
                          </a:solidFill>
                          <a:latin typeface="Myriad Pro"/>
                        </a:defRPr>
                      </a:lvl8pPr>
                      <a:lvl9pPr marL="3657600" algn="l" defTabSz="914400" rtl="0" eaLnBrk="1" latinLnBrk="0" hangingPunct="1">
                        <a:defRPr sz="1800" kern="1200">
                          <a:solidFill>
                            <a:schemeClr val="dk1"/>
                          </a:solidFill>
                          <a:latin typeface="Myriad Pro"/>
                        </a:defRPr>
                      </a:lvl9pPr>
                    </a:lstStyle>
                    <a:p>
                      <a:pPr algn="ctr"/>
                      <a:r>
                        <a:rPr lang="en-GB" b="1" dirty="0">
                          <a:latin typeface="+mn-lt"/>
                        </a:rPr>
                        <a:t>Deadline: 18  January 2025</a:t>
                      </a:r>
                    </a:p>
                    <a:p>
                      <a:pPr algn="ctr"/>
                      <a:endParaRPr lang="en-GB" b="1" dirty="0">
                        <a:latin typeface="+mn-lt"/>
                      </a:endParaRPr>
                    </a:p>
                    <a:p>
                      <a:pPr algn="ctr"/>
                      <a:r>
                        <a:rPr lang="en-GB" b="1" dirty="0">
                          <a:latin typeface="+mn-lt"/>
                        </a:rPr>
                        <a:t>Please upload your presentations to Turnitin by the deadline.</a:t>
                      </a:r>
                    </a:p>
                    <a:p>
                      <a:pPr algn="ctr"/>
                      <a:endParaRPr lang="en-GB" b="1" dirty="0">
                        <a:latin typeface="+mn-lt"/>
                      </a:endParaRPr>
                    </a:p>
                    <a:p>
                      <a:pPr algn="ctr"/>
                      <a:r>
                        <a:rPr lang="en-GB" b="1" dirty="0">
                          <a:latin typeface="+mn-lt"/>
                        </a:rPr>
                        <a:t>RECORDED presentation</a:t>
                      </a:r>
                      <a:r>
                        <a:rPr lang="en-GB" b="1" dirty="0"/>
                        <a:t>.  </a:t>
                      </a:r>
                    </a:p>
                  </a:txBody>
                  <a:tcPr>
                    <a:lnL w="12700" cmpd="sng">
                      <a:solidFill>
                        <a:sysClr val="window" lastClr="FFFFFF"/>
                      </a:solidFill>
                    </a:lnL>
                    <a:lnR w="12700" cmpd="sng">
                      <a:solidFill>
                        <a:sysClr val="window" lastClr="FFFFFF"/>
                      </a:solidFill>
                    </a:lnR>
                    <a:lnT w="38100" cmpd="sng">
                      <a:solidFill>
                        <a:sysClr val="window" lastClr="FFFFFF"/>
                      </a:solidFill>
                    </a:lnT>
                    <a:lnB w="12700" cmpd="sng">
                      <a:solidFill>
                        <a:sysClr val="window" lastClr="FFFFFF"/>
                      </a:solidFill>
                    </a:lnB>
                    <a:lnTlToBr w="12700" cmpd="sng">
                      <a:noFill/>
                      <a:prstDash val="solid"/>
                    </a:lnTlToBr>
                    <a:lnBlToTr w="12700" cmpd="sng">
                      <a:noFill/>
                      <a:prstDash val="solid"/>
                    </a:lnBlToTr>
                    <a:solidFill>
                      <a:srgbClr val="4BACC6">
                        <a:tint val="40000"/>
                      </a:srgbClr>
                    </a:solidFill>
                  </a:tcPr>
                </a:tc>
                <a:extLst>
                  <a:ext uri="{0D108BD9-81ED-4DB2-BD59-A6C34878D82A}">
                    <a16:rowId xmlns:a16="http://schemas.microsoft.com/office/drawing/2014/main" val="2118762333"/>
                  </a:ext>
                </a:extLst>
              </a:tr>
            </a:tbl>
          </a:graphicData>
        </a:graphic>
      </p:graphicFrame>
      <p:sp>
        <p:nvSpPr>
          <p:cNvPr id="4" name="TextBox 3">
            <a:extLst>
              <a:ext uri="{FF2B5EF4-FFF2-40B4-BE49-F238E27FC236}">
                <a16:creationId xmlns:a16="http://schemas.microsoft.com/office/drawing/2014/main" id="{B18DAE25-C6C8-4F9B-BB79-E612AB043A07}"/>
              </a:ext>
            </a:extLst>
          </p:cNvPr>
          <p:cNvSpPr txBox="1"/>
          <p:nvPr/>
        </p:nvSpPr>
        <p:spPr>
          <a:xfrm>
            <a:off x="3719360" y="5009922"/>
            <a:ext cx="3856037" cy="738664"/>
          </a:xfrm>
          <a:prstGeom prst="rect">
            <a:avLst/>
          </a:prstGeom>
          <a:noFill/>
        </p:spPr>
        <p:txBody>
          <a:bodyPr wrap="square" rtlCol="0">
            <a:spAutoFit/>
          </a:bodyPr>
          <a:lstStyle/>
          <a:p>
            <a:r>
              <a:rPr lang="en-GB" sz="1400" b="1" i="1" dirty="0">
                <a:solidFill>
                  <a:prstClr val="black"/>
                </a:solidFill>
                <a:latin typeface="Myriad Pro"/>
              </a:rPr>
              <a:t>**Please make a note of these in your diary or on your phone calendar so you do not forget.**</a:t>
            </a:r>
          </a:p>
        </p:txBody>
      </p:sp>
    </p:spTree>
    <p:extLst>
      <p:ext uri="{BB962C8B-B14F-4D97-AF65-F5344CB8AC3E}">
        <p14:creationId xmlns:p14="http://schemas.microsoft.com/office/powerpoint/2010/main" val="116003551"/>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83AFF76-6B8B-4453-B178-CCB291CC0B61}"/>
              </a:ext>
            </a:extLst>
          </p:cNvPr>
          <p:cNvSpPr txBox="1">
            <a:spLocks/>
          </p:cNvSpPr>
          <p:nvPr/>
        </p:nvSpPr>
        <p:spPr>
          <a:xfrm>
            <a:off x="1586345" y="-85580"/>
            <a:ext cx="8229600" cy="1143000"/>
          </a:xfrm>
          <a:prstGeom prst="rect">
            <a:avLst/>
          </a:prstGeom>
        </p:spPr>
        <p:txBody>
          <a:bodyPr vert="horz" lIns="91440" tIns="45720" rIns="91440" bIns="45720" rtlCol="0" anchor="ctr">
            <a:normAutofit/>
          </a:bodyPr>
          <a:lstStyle>
            <a:lvl1pPr algn="ctr" defTabSz="914400" rtl="0" eaLnBrk="1" latinLnBrk="0" hangingPunct="1">
              <a:spcBef>
                <a:spcPct val="0"/>
              </a:spcBef>
              <a:buNone/>
              <a:defRPr sz="4400" kern="1200">
                <a:solidFill>
                  <a:schemeClr val="tx1"/>
                </a:solidFill>
                <a:latin typeface="+mj-lt"/>
                <a:ea typeface="+mj-ea"/>
                <a:cs typeface="+mj-cs"/>
              </a:defRPr>
            </a:lvl1pPr>
          </a:lstStyle>
          <a:p>
            <a:pPr>
              <a:defRPr/>
            </a:pPr>
            <a:r>
              <a:rPr lang="en-GB" b="1" dirty="0">
                <a:solidFill>
                  <a:sysClr val="windowText" lastClr="000000"/>
                </a:solidFill>
                <a:effectLst>
                  <a:outerShdw blurRad="38100" dist="38100" dir="2700000" algn="tl">
                    <a:srgbClr val="000000">
                      <a:alpha val="43137"/>
                    </a:srgbClr>
                  </a:outerShdw>
                </a:effectLst>
                <a:latin typeface="Myriad Pro"/>
              </a:rPr>
              <a:t>Assignment Submission</a:t>
            </a:r>
          </a:p>
        </p:txBody>
      </p:sp>
      <p:graphicFrame>
        <p:nvGraphicFramePr>
          <p:cNvPr id="5" name="Content Placeholder 2">
            <a:extLst>
              <a:ext uri="{FF2B5EF4-FFF2-40B4-BE49-F238E27FC236}">
                <a16:creationId xmlns:a16="http://schemas.microsoft.com/office/drawing/2014/main" id="{12B090E6-CA89-6A6E-158A-3551C84EC39F}"/>
              </a:ext>
            </a:extLst>
          </p:cNvPr>
          <p:cNvGraphicFramePr/>
          <p:nvPr/>
        </p:nvGraphicFramePr>
        <p:xfrm>
          <a:off x="983673" y="1357745"/>
          <a:ext cx="10134600" cy="4159488"/>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30521771"/>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Rectangle 2">
            <a:extLst>
              <a:ext uri="{FF2B5EF4-FFF2-40B4-BE49-F238E27FC236}">
                <a16:creationId xmlns:a16="http://schemas.microsoft.com/office/drawing/2014/main" id="{2BDD9ACC-208D-410B-475C-DDF5E161FA64}"/>
              </a:ext>
            </a:extLst>
          </p:cNvPr>
          <p:cNvSpPr>
            <a:spLocks noGrp="1" noChangeArrowheads="1"/>
          </p:cNvSpPr>
          <p:nvPr>
            <p:ph idx="1"/>
          </p:nvPr>
        </p:nvSpPr>
        <p:spPr bwMode="auto">
          <a:xfrm>
            <a:off x="124392" y="388040"/>
            <a:ext cx="9548114" cy="5632311"/>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ctr" anchorCtr="0" compatLnSpc="1">
            <a:prstTxWarp prst="textNoShape">
              <a:avLst/>
            </a:prstTxWarp>
            <a:spAutoFit/>
          </a:bodyPr>
          <a:lstStyle/>
          <a:p>
            <a:pPr marL="0" marR="0" lvl="0" indent="0" algn="l" defTabSz="914400" rtl="0" eaLnBrk="0" fontAlgn="base" latinLnBrk="0" hangingPunct="0">
              <a:lnSpc>
                <a:spcPct val="100000"/>
              </a:lnSpc>
              <a:spcBef>
                <a:spcPct val="0"/>
              </a:spcBef>
              <a:spcAft>
                <a:spcPct val="0"/>
              </a:spcAft>
              <a:buClrTx/>
              <a:buSzTx/>
              <a:buFontTx/>
              <a:buChar char="•"/>
              <a:tabLst/>
            </a:pPr>
            <a:endParaRPr kumimoji="0" lang="en-US" altLang="en-US" sz="1800" b="1" i="0" u="none" strike="noStrike" cap="none" normalizeH="0" baseline="0" dirty="0">
              <a:ln>
                <a:noFill/>
              </a:ln>
              <a:solidFill>
                <a:schemeClr val="tx1"/>
              </a:solidFill>
              <a:effectLst/>
              <a:latin typeface="Calibri" panose="020F0502020204030204" pitchFamily="34" charset="0"/>
              <a:cs typeface="Calibri" panose="020F0502020204030204" pitchFamily="34" charset="0"/>
            </a:endParaRPr>
          </a:p>
          <a:p>
            <a:pPr marL="0" marR="0" lvl="0" indent="0" algn="l" defTabSz="914400" rtl="0" eaLnBrk="0" fontAlgn="base" latinLnBrk="0" hangingPunct="0">
              <a:lnSpc>
                <a:spcPct val="100000"/>
              </a:lnSpc>
              <a:spcBef>
                <a:spcPct val="0"/>
              </a:spcBef>
              <a:spcAft>
                <a:spcPct val="0"/>
              </a:spcAft>
              <a:buClrTx/>
              <a:buSzTx/>
              <a:buNone/>
              <a:tabLst/>
            </a:pPr>
            <a:r>
              <a:rPr kumimoji="0" lang="en-US" altLang="en-US" sz="1800" b="1" i="0" u="none" strike="noStrike" cap="none" normalizeH="0" baseline="0" dirty="0">
                <a:ln>
                  <a:noFill/>
                </a:ln>
                <a:solidFill>
                  <a:schemeClr val="tx1"/>
                </a:solidFill>
                <a:effectLst/>
                <a:latin typeface="Calibri" panose="020F0502020204030204" pitchFamily="34" charset="0"/>
                <a:cs typeface="Calibri" panose="020F0502020204030204" pitchFamily="34" charset="0"/>
              </a:rPr>
              <a:t>Business Event Tourism (MICE: Meetings, Incentives, Conferences, Exhibitions)</a:t>
            </a:r>
            <a:endParaRPr kumimoji="0" lang="en-US" altLang="en-US" sz="1800" b="0" i="0" u="none" strike="noStrike" cap="none" normalizeH="0" baseline="0" dirty="0">
              <a:ln>
                <a:noFill/>
              </a:ln>
              <a:solidFill>
                <a:schemeClr val="tx1"/>
              </a:solidFill>
              <a:effectLst/>
              <a:latin typeface="Calibri" panose="020F0502020204030204" pitchFamily="34" charset="0"/>
              <a:cs typeface="Calibri" panose="020F0502020204030204" pitchFamily="34" charset="0"/>
            </a:endParaRPr>
          </a:p>
          <a:p>
            <a:pPr marL="0" marR="0" lvl="0" indent="0" algn="l" defTabSz="914400" rtl="0" eaLnBrk="0" fontAlgn="base" latinLnBrk="0" hangingPunct="0">
              <a:lnSpc>
                <a:spcPct val="100000"/>
              </a:lnSpc>
              <a:spcBef>
                <a:spcPct val="0"/>
              </a:spcBef>
              <a:spcAft>
                <a:spcPct val="0"/>
              </a:spcAft>
              <a:buClrTx/>
              <a:buSzTx/>
              <a:buFontTx/>
              <a:buChar char="•"/>
              <a:tabLst/>
            </a:pPr>
            <a:r>
              <a:rPr kumimoji="0" lang="en-US" altLang="en-US" sz="1800" b="1" i="0" u="none" strike="noStrike" cap="none" normalizeH="0" baseline="0" dirty="0">
                <a:ln>
                  <a:noFill/>
                </a:ln>
                <a:solidFill>
                  <a:schemeClr val="tx1"/>
                </a:solidFill>
                <a:effectLst/>
                <a:latin typeface="Calibri" panose="020F0502020204030204" pitchFamily="34" charset="0"/>
                <a:cs typeface="Calibri" panose="020F0502020204030204" pitchFamily="34" charset="0"/>
              </a:rPr>
              <a:t>Definition</a:t>
            </a:r>
            <a:r>
              <a:rPr kumimoji="0" lang="en-US" altLang="en-US" sz="1800" b="0" i="0" u="none" strike="noStrike" cap="none" normalizeH="0" baseline="0" dirty="0">
                <a:ln>
                  <a:noFill/>
                </a:ln>
                <a:solidFill>
                  <a:schemeClr val="tx1"/>
                </a:solidFill>
                <a:effectLst/>
                <a:latin typeface="Calibri" panose="020F0502020204030204" pitchFamily="34" charset="0"/>
                <a:cs typeface="Calibri" panose="020F0502020204030204" pitchFamily="34" charset="0"/>
              </a:rPr>
              <a:t>: Travel for business-related events.</a:t>
            </a:r>
          </a:p>
          <a:p>
            <a:pPr marL="0" marR="0" lvl="0" indent="0" algn="l" defTabSz="914400" rtl="0" eaLnBrk="0" fontAlgn="base" latinLnBrk="0" hangingPunct="0">
              <a:lnSpc>
                <a:spcPct val="100000"/>
              </a:lnSpc>
              <a:spcBef>
                <a:spcPct val="0"/>
              </a:spcBef>
              <a:spcAft>
                <a:spcPct val="0"/>
              </a:spcAft>
              <a:buClrTx/>
              <a:buSzTx/>
              <a:buFontTx/>
              <a:buChar char="•"/>
              <a:tabLst/>
            </a:pPr>
            <a:r>
              <a:rPr kumimoji="0" lang="en-US" altLang="en-US" sz="1800" b="1" i="0" u="none" strike="noStrike" cap="none" normalizeH="0" baseline="0" dirty="0">
                <a:ln>
                  <a:noFill/>
                </a:ln>
                <a:solidFill>
                  <a:schemeClr val="tx1"/>
                </a:solidFill>
                <a:effectLst/>
                <a:latin typeface="Calibri" panose="020F0502020204030204" pitchFamily="34" charset="0"/>
                <a:cs typeface="Calibri" panose="020F0502020204030204" pitchFamily="34" charset="0"/>
              </a:rPr>
              <a:t>Examples</a:t>
            </a:r>
            <a:r>
              <a:rPr kumimoji="0" lang="en-US" altLang="en-US" sz="1800" b="0" i="0" u="none" strike="noStrike" cap="none" normalizeH="0" baseline="0" dirty="0">
                <a:ln>
                  <a:noFill/>
                </a:ln>
                <a:solidFill>
                  <a:schemeClr val="tx1"/>
                </a:solidFill>
                <a:effectLst/>
                <a:latin typeface="Calibri" panose="020F0502020204030204" pitchFamily="34" charset="0"/>
                <a:cs typeface="Calibri" panose="020F0502020204030204" pitchFamily="34" charset="0"/>
              </a:rPr>
              <a:t>: Trade shows, business conventions, corporate retreats, industry conferences.</a:t>
            </a:r>
          </a:p>
          <a:p>
            <a:pPr marL="0" marR="0" lvl="0" indent="0" algn="l" defTabSz="914400" rtl="0" eaLnBrk="0" fontAlgn="base" latinLnBrk="0" hangingPunct="0">
              <a:lnSpc>
                <a:spcPct val="100000"/>
              </a:lnSpc>
              <a:spcBef>
                <a:spcPct val="0"/>
              </a:spcBef>
              <a:spcAft>
                <a:spcPct val="0"/>
              </a:spcAft>
              <a:buClrTx/>
              <a:buSzTx/>
              <a:buFontTx/>
              <a:buChar char="•"/>
              <a:tabLst/>
            </a:pPr>
            <a:r>
              <a:rPr kumimoji="0" lang="en-US" altLang="en-US" sz="1800" b="1" i="0" u="none" strike="noStrike" cap="none" normalizeH="0" baseline="0" dirty="0">
                <a:ln>
                  <a:noFill/>
                </a:ln>
                <a:solidFill>
                  <a:schemeClr val="tx1"/>
                </a:solidFill>
                <a:effectLst/>
                <a:latin typeface="Calibri" panose="020F0502020204030204" pitchFamily="34" charset="0"/>
                <a:cs typeface="Calibri" panose="020F0502020204030204" pitchFamily="34" charset="0"/>
              </a:rPr>
              <a:t>Impact</a:t>
            </a:r>
            <a:r>
              <a:rPr kumimoji="0" lang="en-US" altLang="en-US" sz="1800" b="0" i="0" u="none" strike="noStrike" cap="none" normalizeH="0" baseline="0" dirty="0">
                <a:ln>
                  <a:noFill/>
                </a:ln>
                <a:solidFill>
                  <a:schemeClr val="tx1"/>
                </a:solidFill>
                <a:effectLst/>
                <a:latin typeface="Calibri" panose="020F0502020204030204" pitchFamily="34" charset="0"/>
                <a:cs typeface="Calibri" panose="020F0502020204030204" pitchFamily="34" charset="0"/>
              </a:rPr>
              <a:t>: Supports knowledge exchange, creates networking opportunities, and contributes to the </a:t>
            </a:r>
          </a:p>
          <a:p>
            <a:pPr marL="0" marR="0" lvl="0" indent="0" algn="l" defTabSz="914400" rtl="0" eaLnBrk="0" fontAlgn="base" latinLnBrk="0" hangingPunct="0">
              <a:lnSpc>
                <a:spcPct val="100000"/>
              </a:lnSpc>
              <a:spcBef>
                <a:spcPct val="0"/>
              </a:spcBef>
              <a:spcAft>
                <a:spcPct val="0"/>
              </a:spcAft>
              <a:buClrTx/>
              <a:buSzTx/>
              <a:buNone/>
              <a:tabLst/>
            </a:pPr>
            <a:r>
              <a:rPr kumimoji="0" lang="en-US" altLang="en-US" sz="1800" b="0" i="0" u="none" strike="noStrike" cap="none" normalizeH="0" baseline="0" dirty="0">
                <a:ln>
                  <a:noFill/>
                </a:ln>
                <a:solidFill>
                  <a:schemeClr val="tx1"/>
                </a:solidFill>
                <a:effectLst/>
                <a:latin typeface="Calibri" panose="020F0502020204030204" pitchFamily="34" charset="0"/>
                <a:cs typeface="Calibri" panose="020F0502020204030204" pitchFamily="34" charset="0"/>
              </a:rPr>
              <a:t>growth of business travel, which often has high economic returns for host destinations.</a:t>
            </a:r>
          </a:p>
          <a:p>
            <a:pPr marL="0" marR="0" lvl="0" indent="0" algn="l" defTabSz="914400" rtl="0" eaLnBrk="0" fontAlgn="base" latinLnBrk="0" hangingPunct="0">
              <a:lnSpc>
                <a:spcPct val="100000"/>
              </a:lnSpc>
              <a:spcBef>
                <a:spcPct val="0"/>
              </a:spcBef>
              <a:spcAft>
                <a:spcPct val="0"/>
              </a:spcAft>
              <a:buClrTx/>
              <a:buSzTx/>
              <a:buFontTx/>
              <a:buChar char="•"/>
              <a:tabLst/>
            </a:pPr>
            <a:endParaRPr kumimoji="0" lang="en-US" altLang="en-US" sz="1800" b="1" i="0" u="none" strike="noStrike" cap="none" normalizeH="0" baseline="0" dirty="0">
              <a:ln>
                <a:noFill/>
              </a:ln>
              <a:solidFill>
                <a:schemeClr val="tx1"/>
              </a:solidFill>
              <a:effectLst/>
              <a:latin typeface="Calibri" panose="020F0502020204030204" pitchFamily="34" charset="0"/>
              <a:cs typeface="Calibri" panose="020F0502020204030204" pitchFamily="34" charset="0"/>
            </a:endParaRPr>
          </a:p>
          <a:p>
            <a:pPr marL="0" marR="0" lvl="0" indent="0" algn="l" defTabSz="914400" rtl="0" eaLnBrk="0" fontAlgn="base" latinLnBrk="0" hangingPunct="0">
              <a:lnSpc>
                <a:spcPct val="100000"/>
              </a:lnSpc>
              <a:spcBef>
                <a:spcPct val="0"/>
              </a:spcBef>
              <a:spcAft>
                <a:spcPct val="0"/>
              </a:spcAft>
              <a:buClrTx/>
              <a:buSzTx/>
              <a:buNone/>
              <a:tabLst/>
            </a:pPr>
            <a:r>
              <a:rPr kumimoji="0" lang="en-US" altLang="en-US" sz="1800" b="1" i="0" u="none" strike="noStrike" cap="none" normalizeH="0" baseline="0" dirty="0">
                <a:ln>
                  <a:noFill/>
                </a:ln>
                <a:solidFill>
                  <a:schemeClr val="tx1"/>
                </a:solidFill>
                <a:effectLst/>
                <a:latin typeface="Calibri" panose="020F0502020204030204" pitchFamily="34" charset="0"/>
                <a:cs typeface="Calibri" panose="020F0502020204030204" pitchFamily="34" charset="0"/>
              </a:rPr>
              <a:t>Entertainment Event Tourism</a:t>
            </a:r>
            <a:endParaRPr kumimoji="0" lang="en-US" altLang="en-US" sz="1800" b="0" i="0" u="none" strike="noStrike" cap="none" normalizeH="0" baseline="0" dirty="0">
              <a:ln>
                <a:noFill/>
              </a:ln>
              <a:solidFill>
                <a:schemeClr val="tx1"/>
              </a:solidFill>
              <a:effectLst/>
              <a:latin typeface="Calibri" panose="020F0502020204030204" pitchFamily="34" charset="0"/>
              <a:cs typeface="Calibri" panose="020F0502020204030204" pitchFamily="34" charset="0"/>
            </a:endParaRPr>
          </a:p>
          <a:p>
            <a:pPr marL="0" marR="0" lvl="0" indent="0" algn="l" defTabSz="914400" rtl="0" eaLnBrk="0" fontAlgn="base" latinLnBrk="0" hangingPunct="0">
              <a:lnSpc>
                <a:spcPct val="100000"/>
              </a:lnSpc>
              <a:spcBef>
                <a:spcPct val="0"/>
              </a:spcBef>
              <a:spcAft>
                <a:spcPct val="0"/>
              </a:spcAft>
              <a:buClrTx/>
              <a:buSzTx/>
              <a:buFontTx/>
              <a:buChar char="•"/>
              <a:tabLst/>
            </a:pPr>
            <a:r>
              <a:rPr kumimoji="0" lang="en-US" altLang="en-US" sz="1800" b="1" i="0" u="none" strike="noStrike" cap="none" normalizeH="0" baseline="0" dirty="0">
                <a:ln>
                  <a:noFill/>
                </a:ln>
                <a:solidFill>
                  <a:schemeClr val="tx1"/>
                </a:solidFill>
                <a:effectLst/>
                <a:latin typeface="Calibri" panose="020F0502020204030204" pitchFamily="34" charset="0"/>
                <a:cs typeface="Calibri" panose="020F0502020204030204" pitchFamily="34" charset="0"/>
              </a:rPr>
              <a:t>Definition</a:t>
            </a:r>
            <a:r>
              <a:rPr kumimoji="0" lang="en-US" altLang="en-US" sz="1800" b="0" i="0" u="none" strike="noStrike" cap="none" normalizeH="0" baseline="0" dirty="0">
                <a:ln>
                  <a:noFill/>
                </a:ln>
                <a:solidFill>
                  <a:schemeClr val="tx1"/>
                </a:solidFill>
                <a:effectLst/>
                <a:latin typeface="Calibri" panose="020F0502020204030204" pitchFamily="34" charset="0"/>
                <a:cs typeface="Calibri" panose="020F0502020204030204" pitchFamily="34" charset="0"/>
              </a:rPr>
              <a:t>: Travel to attend entertainment events.</a:t>
            </a:r>
          </a:p>
          <a:p>
            <a:pPr marL="0" marR="0" lvl="0" indent="0" algn="l" defTabSz="914400" rtl="0" eaLnBrk="0" fontAlgn="base" latinLnBrk="0" hangingPunct="0">
              <a:lnSpc>
                <a:spcPct val="100000"/>
              </a:lnSpc>
              <a:spcBef>
                <a:spcPct val="0"/>
              </a:spcBef>
              <a:spcAft>
                <a:spcPct val="0"/>
              </a:spcAft>
              <a:buClrTx/>
              <a:buSzTx/>
              <a:buFontTx/>
              <a:buChar char="•"/>
              <a:tabLst/>
            </a:pPr>
            <a:r>
              <a:rPr kumimoji="0" lang="en-US" altLang="en-US" sz="1800" b="1" i="0" u="none" strike="noStrike" cap="none" normalizeH="0" baseline="0" dirty="0">
                <a:ln>
                  <a:noFill/>
                </a:ln>
                <a:solidFill>
                  <a:schemeClr val="tx1"/>
                </a:solidFill>
                <a:effectLst/>
                <a:latin typeface="Calibri" panose="020F0502020204030204" pitchFamily="34" charset="0"/>
                <a:cs typeface="Calibri" panose="020F0502020204030204" pitchFamily="34" charset="0"/>
              </a:rPr>
              <a:t>Examples</a:t>
            </a:r>
            <a:r>
              <a:rPr kumimoji="0" lang="en-US" altLang="en-US" sz="1800" b="0" i="0" u="none" strike="noStrike" cap="none" normalizeH="0" baseline="0" dirty="0">
                <a:ln>
                  <a:noFill/>
                </a:ln>
                <a:solidFill>
                  <a:schemeClr val="tx1"/>
                </a:solidFill>
                <a:effectLst/>
                <a:latin typeface="Calibri" panose="020F0502020204030204" pitchFamily="34" charset="0"/>
                <a:cs typeface="Calibri" panose="020F0502020204030204" pitchFamily="34" charset="0"/>
              </a:rPr>
              <a:t>: Concerts, theatre shows, award ceremonies (e.g., the Oscars), comedy festivals.</a:t>
            </a:r>
          </a:p>
          <a:p>
            <a:pPr marL="0" marR="0" lvl="0" indent="0" algn="l" defTabSz="914400" rtl="0" eaLnBrk="0" fontAlgn="base" latinLnBrk="0" hangingPunct="0">
              <a:lnSpc>
                <a:spcPct val="100000"/>
              </a:lnSpc>
              <a:spcBef>
                <a:spcPct val="0"/>
              </a:spcBef>
              <a:spcAft>
                <a:spcPct val="0"/>
              </a:spcAft>
              <a:buClrTx/>
              <a:buSzTx/>
              <a:buFontTx/>
              <a:buChar char="•"/>
              <a:tabLst/>
            </a:pPr>
            <a:r>
              <a:rPr kumimoji="0" lang="en-US" altLang="en-US" sz="1800" b="1" i="0" u="none" strike="noStrike" cap="none" normalizeH="0" baseline="0" dirty="0">
                <a:ln>
                  <a:noFill/>
                </a:ln>
                <a:solidFill>
                  <a:schemeClr val="tx1"/>
                </a:solidFill>
                <a:effectLst/>
                <a:latin typeface="Calibri" panose="020F0502020204030204" pitchFamily="34" charset="0"/>
                <a:cs typeface="Calibri" panose="020F0502020204030204" pitchFamily="34" charset="0"/>
              </a:rPr>
              <a:t>Impact</a:t>
            </a:r>
            <a:r>
              <a:rPr kumimoji="0" lang="en-US" altLang="en-US" sz="1800" b="0" i="0" u="none" strike="noStrike" cap="none" normalizeH="0" baseline="0" dirty="0">
                <a:ln>
                  <a:noFill/>
                </a:ln>
                <a:solidFill>
                  <a:schemeClr val="tx1"/>
                </a:solidFill>
                <a:effectLst/>
                <a:latin typeface="Calibri" panose="020F0502020204030204" pitchFamily="34" charset="0"/>
                <a:cs typeface="Calibri" panose="020F0502020204030204" pitchFamily="34" charset="0"/>
              </a:rPr>
              <a:t>: Enhances destination image, provides leisure experiences, and increases short-term visitation, </a:t>
            </a:r>
          </a:p>
          <a:p>
            <a:pPr marL="0" marR="0" lvl="0" indent="0" algn="l" defTabSz="914400" rtl="0" eaLnBrk="0" fontAlgn="base" latinLnBrk="0" hangingPunct="0">
              <a:lnSpc>
                <a:spcPct val="100000"/>
              </a:lnSpc>
              <a:spcBef>
                <a:spcPct val="0"/>
              </a:spcBef>
              <a:spcAft>
                <a:spcPct val="0"/>
              </a:spcAft>
              <a:buClrTx/>
              <a:buSzTx/>
              <a:buNone/>
              <a:tabLst/>
            </a:pPr>
            <a:r>
              <a:rPr kumimoji="0" lang="en-US" altLang="en-US" sz="1800" b="0" i="0" u="none" strike="noStrike" cap="none" normalizeH="0" baseline="0" dirty="0">
                <a:ln>
                  <a:noFill/>
                </a:ln>
                <a:solidFill>
                  <a:schemeClr val="tx1"/>
                </a:solidFill>
                <a:effectLst/>
                <a:latin typeface="Calibri" panose="020F0502020204030204" pitchFamily="34" charset="0"/>
                <a:cs typeface="Calibri" panose="020F0502020204030204" pitchFamily="34" charset="0"/>
              </a:rPr>
              <a:t>benefiting local hotels and restaurants.</a:t>
            </a:r>
          </a:p>
          <a:p>
            <a:pPr marL="0" marR="0" lvl="0" indent="0" algn="l" defTabSz="914400" rtl="0" eaLnBrk="0" fontAlgn="base" latinLnBrk="0" hangingPunct="0">
              <a:lnSpc>
                <a:spcPct val="100000"/>
              </a:lnSpc>
              <a:spcBef>
                <a:spcPct val="0"/>
              </a:spcBef>
              <a:spcAft>
                <a:spcPct val="0"/>
              </a:spcAft>
              <a:buClrTx/>
              <a:buSzTx/>
              <a:buFontTx/>
              <a:buChar char="•"/>
              <a:tabLst/>
            </a:pPr>
            <a:endParaRPr kumimoji="0" lang="en-US" altLang="en-US" sz="1800" b="1" i="0" u="none" strike="noStrike" cap="none" normalizeH="0" baseline="0" dirty="0">
              <a:ln>
                <a:noFill/>
              </a:ln>
              <a:solidFill>
                <a:schemeClr val="tx1"/>
              </a:solidFill>
              <a:effectLst/>
              <a:latin typeface="Calibri" panose="020F0502020204030204" pitchFamily="34" charset="0"/>
              <a:cs typeface="Calibri" panose="020F0502020204030204" pitchFamily="34" charset="0"/>
            </a:endParaRPr>
          </a:p>
          <a:p>
            <a:pPr marL="0" marR="0" lvl="0" indent="0" algn="l" defTabSz="914400" rtl="0" eaLnBrk="0" fontAlgn="base" latinLnBrk="0" hangingPunct="0">
              <a:lnSpc>
                <a:spcPct val="100000"/>
              </a:lnSpc>
              <a:spcBef>
                <a:spcPct val="0"/>
              </a:spcBef>
              <a:spcAft>
                <a:spcPct val="0"/>
              </a:spcAft>
              <a:buClrTx/>
              <a:buSzTx/>
              <a:buNone/>
              <a:tabLst/>
            </a:pPr>
            <a:r>
              <a:rPr kumimoji="0" lang="en-US" altLang="en-US" sz="1800" b="1" i="0" u="none" strike="noStrike" cap="none" normalizeH="0" baseline="0" dirty="0">
                <a:ln>
                  <a:noFill/>
                </a:ln>
                <a:solidFill>
                  <a:schemeClr val="tx1"/>
                </a:solidFill>
                <a:effectLst/>
                <a:latin typeface="Calibri" panose="020F0502020204030204" pitchFamily="34" charset="0"/>
                <a:cs typeface="Calibri" panose="020F0502020204030204" pitchFamily="34" charset="0"/>
              </a:rPr>
              <a:t>Political Event Tourism</a:t>
            </a:r>
            <a:endParaRPr kumimoji="0" lang="en-US" altLang="en-US" sz="1800" b="0" i="0" u="none" strike="noStrike" cap="none" normalizeH="0" baseline="0" dirty="0">
              <a:ln>
                <a:noFill/>
              </a:ln>
              <a:solidFill>
                <a:schemeClr val="tx1"/>
              </a:solidFill>
              <a:effectLst/>
              <a:latin typeface="Calibri" panose="020F0502020204030204" pitchFamily="34" charset="0"/>
              <a:cs typeface="Calibri" panose="020F0502020204030204" pitchFamily="34" charset="0"/>
            </a:endParaRPr>
          </a:p>
          <a:p>
            <a:pPr marL="0" marR="0" lvl="0" indent="0" algn="l" defTabSz="914400" rtl="0" eaLnBrk="0" fontAlgn="base" latinLnBrk="0" hangingPunct="0">
              <a:lnSpc>
                <a:spcPct val="100000"/>
              </a:lnSpc>
              <a:spcBef>
                <a:spcPct val="0"/>
              </a:spcBef>
              <a:spcAft>
                <a:spcPct val="0"/>
              </a:spcAft>
              <a:buClrTx/>
              <a:buSzTx/>
              <a:buFontTx/>
              <a:buChar char="•"/>
              <a:tabLst/>
            </a:pPr>
            <a:r>
              <a:rPr kumimoji="0" lang="en-US" altLang="en-US" sz="1800" b="1" i="0" u="none" strike="noStrike" cap="none" normalizeH="0" baseline="0" dirty="0">
                <a:ln>
                  <a:noFill/>
                </a:ln>
                <a:solidFill>
                  <a:schemeClr val="tx1"/>
                </a:solidFill>
                <a:effectLst/>
                <a:latin typeface="Calibri" panose="020F0502020204030204" pitchFamily="34" charset="0"/>
                <a:cs typeface="Calibri" panose="020F0502020204030204" pitchFamily="34" charset="0"/>
              </a:rPr>
              <a:t>Definition</a:t>
            </a:r>
            <a:r>
              <a:rPr kumimoji="0" lang="en-US" altLang="en-US" sz="1800" b="0" i="0" u="none" strike="noStrike" cap="none" normalizeH="0" baseline="0" dirty="0">
                <a:ln>
                  <a:noFill/>
                </a:ln>
                <a:solidFill>
                  <a:schemeClr val="tx1"/>
                </a:solidFill>
                <a:effectLst/>
                <a:latin typeface="Calibri" panose="020F0502020204030204" pitchFamily="34" charset="0"/>
                <a:cs typeface="Calibri" panose="020F0502020204030204" pitchFamily="34" charset="0"/>
              </a:rPr>
              <a:t>: Travel to attend political events or rallies.</a:t>
            </a:r>
          </a:p>
          <a:p>
            <a:pPr marL="0" marR="0" lvl="0" indent="0" algn="l" defTabSz="914400" rtl="0" eaLnBrk="0" fontAlgn="base" latinLnBrk="0" hangingPunct="0">
              <a:lnSpc>
                <a:spcPct val="100000"/>
              </a:lnSpc>
              <a:spcBef>
                <a:spcPct val="0"/>
              </a:spcBef>
              <a:spcAft>
                <a:spcPct val="0"/>
              </a:spcAft>
              <a:buClrTx/>
              <a:buSzTx/>
              <a:buFontTx/>
              <a:buChar char="•"/>
              <a:tabLst/>
            </a:pPr>
            <a:r>
              <a:rPr kumimoji="0" lang="en-US" altLang="en-US" sz="1800" b="1" i="0" u="none" strike="noStrike" cap="none" normalizeH="0" baseline="0" dirty="0">
                <a:ln>
                  <a:noFill/>
                </a:ln>
                <a:solidFill>
                  <a:schemeClr val="tx1"/>
                </a:solidFill>
                <a:effectLst/>
                <a:latin typeface="Calibri" panose="020F0502020204030204" pitchFamily="34" charset="0"/>
                <a:cs typeface="Calibri" panose="020F0502020204030204" pitchFamily="34" charset="0"/>
              </a:rPr>
              <a:t>Examples</a:t>
            </a:r>
            <a:r>
              <a:rPr kumimoji="0" lang="en-US" altLang="en-US" sz="1800" b="0" i="0" u="none" strike="noStrike" cap="none" normalizeH="0" baseline="0" dirty="0">
                <a:ln>
                  <a:noFill/>
                </a:ln>
                <a:solidFill>
                  <a:schemeClr val="tx1"/>
                </a:solidFill>
                <a:effectLst/>
                <a:latin typeface="Calibri" panose="020F0502020204030204" pitchFamily="34" charset="0"/>
                <a:cs typeface="Calibri" panose="020F0502020204030204" pitchFamily="34" charset="0"/>
              </a:rPr>
              <a:t>: Global summits (e.g., G7 or G20), political conventions, international forums.</a:t>
            </a:r>
          </a:p>
          <a:p>
            <a:pPr marL="0" marR="0" lvl="0" indent="0" algn="l" defTabSz="914400" rtl="0" eaLnBrk="0" fontAlgn="base" latinLnBrk="0" hangingPunct="0">
              <a:lnSpc>
                <a:spcPct val="100000"/>
              </a:lnSpc>
              <a:spcBef>
                <a:spcPct val="0"/>
              </a:spcBef>
              <a:spcAft>
                <a:spcPct val="0"/>
              </a:spcAft>
              <a:buClrTx/>
              <a:buSzTx/>
              <a:buFontTx/>
              <a:buChar char="•"/>
              <a:tabLst/>
            </a:pPr>
            <a:r>
              <a:rPr kumimoji="0" lang="en-US" altLang="en-US" sz="1800" b="1" i="0" u="none" strike="noStrike" cap="none" normalizeH="0" baseline="0" dirty="0">
                <a:ln>
                  <a:noFill/>
                </a:ln>
                <a:solidFill>
                  <a:schemeClr val="tx1"/>
                </a:solidFill>
                <a:effectLst/>
                <a:latin typeface="Calibri" panose="020F0502020204030204" pitchFamily="34" charset="0"/>
                <a:cs typeface="Calibri" panose="020F0502020204030204" pitchFamily="34" charset="0"/>
              </a:rPr>
              <a:t>Impact</a:t>
            </a:r>
            <a:r>
              <a:rPr kumimoji="0" lang="en-US" altLang="en-US" sz="1800" b="0" i="0" u="none" strike="noStrike" cap="none" normalizeH="0" baseline="0" dirty="0">
                <a:ln>
                  <a:noFill/>
                </a:ln>
                <a:solidFill>
                  <a:schemeClr val="tx1"/>
                </a:solidFill>
                <a:effectLst/>
                <a:latin typeface="Calibri" panose="020F0502020204030204" pitchFamily="34" charset="0"/>
                <a:cs typeface="Calibri" panose="020F0502020204030204" pitchFamily="34" charset="0"/>
              </a:rPr>
              <a:t>: Attracts media attention, raises a destination's global profile, and drives international visitation by political and diplomatic figures.</a:t>
            </a:r>
          </a:p>
          <a:p>
            <a:pPr marL="0" marR="0" lvl="0" indent="0" algn="l" defTabSz="914400" rtl="0" eaLnBrk="0" fontAlgn="base" latinLnBrk="0" hangingPunct="0">
              <a:lnSpc>
                <a:spcPct val="100000"/>
              </a:lnSpc>
              <a:spcBef>
                <a:spcPct val="0"/>
              </a:spcBef>
              <a:spcAft>
                <a:spcPct val="0"/>
              </a:spcAft>
              <a:buClrTx/>
              <a:buSzTx/>
              <a:buFontTx/>
              <a:buNone/>
              <a:tabLst/>
            </a:pPr>
            <a:endParaRPr kumimoji="0" lang="en-US" altLang="en-US" sz="1800" b="0" i="0" u="none" strike="noStrike" cap="none" normalizeH="0" baseline="0" dirty="0">
              <a:ln>
                <a:noFill/>
              </a:ln>
              <a:solidFill>
                <a:schemeClr val="tx1"/>
              </a:solidFill>
              <a:effectLst/>
              <a:latin typeface="Arial" panose="020B0604020202020204" pitchFamily="34" charset="0"/>
            </a:endParaRPr>
          </a:p>
        </p:txBody>
      </p:sp>
      <p:pic>
        <p:nvPicPr>
          <p:cNvPr id="6" name="Picture 5">
            <a:extLst>
              <a:ext uri="{FF2B5EF4-FFF2-40B4-BE49-F238E27FC236}">
                <a16:creationId xmlns:a16="http://schemas.microsoft.com/office/drawing/2014/main" id="{4BC8E125-FD7B-141D-F863-70952F879B48}"/>
              </a:ext>
            </a:extLst>
          </p:cNvPr>
          <p:cNvPicPr>
            <a:picLocks noChangeAspect="1"/>
          </p:cNvPicPr>
          <p:nvPr/>
        </p:nvPicPr>
        <p:blipFill>
          <a:blip r:embed="rId2"/>
          <a:stretch>
            <a:fillRect/>
          </a:stretch>
        </p:blipFill>
        <p:spPr>
          <a:xfrm rot="289897">
            <a:off x="9060109" y="2166058"/>
            <a:ext cx="3177679" cy="2747394"/>
          </a:xfrm>
          <a:prstGeom prst="rect">
            <a:avLst/>
          </a:prstGeom>
          <a:solidFill>
            <a:srgbClr val="FFFFFF">
              <a:shade val="85000"/>
            </a:srgbClr>
          </a:solidFill>
          <a:ln w="88900" cap="sq">
            <a:solidFill>
              <a:srgbClr val="FFFFFF"/>
            </a:solidFill>
            <a:miter lim="800000"/>
          </a:ln>
          <a:effectLst>
            <a:outerShdw blurRad="55000" dist="18000" dir="5400000" algn="tl" rotWithShape="0">
              <a:srgbClr val="000000">
                <a:alpha val="40000"/>
              </a:srgbClr>
            </a:outerShdw>
          </a:effectLst>
          <a:scene3d>
            <a:camera prst="orthographicFront"/>
            <a:lightRig rig="twoPt" dir="t">
              <a:rot lat="0" lon="0" rev="7200000"/>
            </a:lightRig>
          </a:scene3d>
          <a:sp3d>
            <a:bevelT w="25400" h="19050"/>
            <a:contourClr>
              <a:srgbClr val="FFFFFF"/>
            </a:contourClr>
          </a:sp3d>
        </p:spPr>
      </p:pic>
    </p:spTree>
    <p:extLst>
      <p:ext uri="{BB962C8B-B14F-4D97-AF65-F5344CB8AC3E}">
        <p14:creationId xmlns:p14="http://schemas.microsoft.com/office/powerpoint/2010/main" val="348795407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5">
                                            <p:txEl>
                                              <p:pRg st="1" end="1"/>
                                            </p:txEl>
                                          </p:spTgt>
                                        </p:tgtEl>
                                        <p:attrNameLst>
                                          <p:attrName>style.visibility</p:attrName>
                                        </p:attrNameLst>
                                      </p:cBhvr>
                                      <p:to>
                                        <p:strVal val="visible"/>
                                      </p:to>
                                    </p:set>
                                  </p:childTnLst>
                                </p:cTn>
                              </p:par>
                              <p:par>
                                <p:cTn id="7" presetID="1" presetClass="entr" presetSubtype="0" fill="hold" nodeType="withEffect">
                                  <p:stCondLst>
                                    <p:cond delay="0"/>
                                  </p:stCondLst>
                                  <p:childTnLst>
                                    <p:set>
                                      <p:cBhvr>
                                        <p:cTn id="8" dur="1" fill="hold">
                                          <p:stCondLst>
                                            <p:cond delay="0"/>
                                          </p:stCondLst>
                                        </p:cTn>
                                        <p:tgtEl>
                                          <p:spTgt spid="5">
                                            <p:txEl>
                                              <p:pRg st="2" end="2"/>
                                            </p:txEl>
                                          </p:spTgt>
                                        </p:tgtEl>
                                        <p:attrNameLst>
                                          <p:attrName>style.visibility</p:attrName>
                                        </p:attrNameLst>
                                      </p:cBhvr>
                                      <p:to>
                                        <p:strVal val="visible"/>
                                      </p:to>
                                    </p:set>
                                  </p:childTnLst>
                                </p:cTn>
                              </p:par>
                              <p:par>
                                <p:cTn id="9" presetID="1" presetClass="entr" presetSubtype="0" fill="hold" nodeType="withEffect">
                                  <p:stCondLst>
                                    <p:cond delay="0"/>
                                  </p:stCondLst>
                                  <p:childTnLst>
                                    <p:set>
                                      <p:cBhvr>
                                        <p:cTn id="10" dur="1" fill="hold">
                                          <p:stCondLst>
                                            <p:cond delay="0"/>
                                          </p:stCondLst>
                                        </p:cTn>
                                        <p:tgtEl>
                                          <p:spTgt spid="5">
                                            <p:txEl>
                                              <p:pRg st="3" end="3"/>
                                            </p:txEl>
                                          </p:spTgt>
                                        </p:tgtEl>
                                        <p:attrNameLst>
                                          <p:attrName>style.visibility</p:attrName>
                                        </p:attrNameLst>
                                      </p:cBhvr>
                                      <p:to>
                                        <p:strVal val="visible"/>
                                      </p:to>
                                    </p:set>
                                  </p:childTnLst>
                                </p:cTn>
                              </p:par>
                              <p:par>
                                <p:cTn id="11" presetID="1" presetClass="entr" presetSubtype="0" fill="hold" nodeType="withEffect">
                                  <p:stCondLst>
                                    <p:cond delay="0"/>
                                  </p:stCondLst>
                                  <p:childTnLst>
                                    <p:set>
                                      <p:cBhvr>
                                        <p:cTn id="12" dur="1" fill="hold">
                                          <p:stCondLst>
                                            <p:cond delay="0"/>
                                          </p:stCondLst>
                                        </p:cTn>
                                        <p:tgtEl>
                                          <p:spTgt spid="5">
                                            <p:txEl>
                                              <p:pRg st="4" end="4"/>
                                            </p:txEl>
                                          </p:spTgt>
                                        </p:tgtEl>
                                        <p:attrNameLst>
                                          <p:attrName>style.visibility</p:attrName>
                                        </p:attrNameLst>
                                      </p:cBhvr>
                                      <p:to>
                                        <p:strVal val="visible"/>
                                      </p:to>
                                    </p:set>
                                  </p:childTnLst>
                                </p:cTn>
                              </p:par>
                              <p:par>
                                <p:cTn id="13" presetID="1" presetClass="entr" presetSubtype="0" fill="hold" nodeType="withEffect">
                                  <p:stCondLst>
                                    <p:cond delay="0"/>
                                  </p:stCondLst>
                                  <p:childTnLst>
                                    <p:set>
                                      <p:cBhvr>
                                        <p:cTn id="14" dur="1" fill="hold">
                                          <p:stCondLst>
                                            <p:cond delay="0"/>
                                          </p:stCondLst>
                                        </p:cTn>
                                        <p:tgtEl>
                                          <p:spTgt spid="5">
                                            <p:txEl>
                                              <p:pRg st="5" end="5"/>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5">
                                            <p:txEl>
                                              <p:pRg st="7" end="7"/>
                                            </p:txEl>
                                          </p:spTgt>
                                        </p:tgtEl>
                                        <p:attrNameLst>
                                          <p:attrName>style.visibility</p:attrName>
                                        </p:attrNameLst>
                                      </p:cBhvr>
                                      <p:to>
                                        <p:strVal val="visible"/>
                                      </p:to>
                                    </p:set>
                                  </p:childTnLst>
                                </p:cTn>
                              </p:par>
                              <p:par>
                                <p:cTn id="19" presetID="1" presetClass="entr" presetSubtype="0" fill="hold" nodeType="withEffect">
                                  <p:stCondLst>
                                    <p:cond delay="0"/>
                                  </p:stCondLst>
                                  <p:childTnLst>
                                    <p:set>
                                      <p:cBhvr>
                                        <p:cTn id="20" dur="1" fill="hold">
                                          <p:stCondLst>
                                            <p:cond delay="0"/>
                                          </p:stCondLst>
                                        </p:cTn>
                                        <p:tgtEl>
                                          <p:spTgt spid="5">
                                            <p:txEl>
                                              <p:pRg st="8" end="8"/>
                                            </p:txEl>
                                          </p:spTgt>
                                        </p:tgtEl>
                                        <p:attrNameLst>
                                          <p:attrName>style.visibility</p:attrName>
                                        </p:attrNameLst>
                                      </p:cBhvr>
                                      <p:to>
                                        <p:strVal val="visible"/>
                                      </p:to>
                                    </p:set>
                                  </p:childTnLst>
                                </p:cTn>
                              </p:par>
                              <p:par>
                                <p:cTn id="21" presetID="1" presetClass="entr" presetSubtype="0" fill="hold" nodeType="withEffect">
                                  <p:stCondLst>
                                    <p:cond delay="0"/>
                                  </p:stCondLst>
                                  <p:childTnLst>
                                    <p:set>
                                      <p:cBhvr>
                                        <p:cTn id="22" dur="1" fill="hold">
                                          <p:stCondLst>
                                            <p:cond delay="0"/>
                                          </p:stCondLst>
                                        </p:cTn>
                                        <p:tgtEl>
                                          <p:spTgt spid="5">
                                            <p:txEl>
                                              <p:pRg st="9" end="9"/>
                                            </p:txEl>
                                          </p:spTgt>
                                        </p:tgtEl>
                                        <p:attrNameLst>
                                          <p:attrName>style.visibility</p:attrName>
                                        </p:attrNameLst>
                                      </p:cBhvr>
                                      <p:to>
                                        <p:strVal val="visible"/>
                                      </p:to>
                                    </p:set>
                                  </p:childTnLst>
                                </p:cTn>
                              </p:par>
                              <p:par>
                                <p:cTn id="23" presetID="1" presetClass="entr" presetSubtype="0" fill="hold" nodeType="withEffect">
                                  <p:stCondLst>
                                    <p:cond delay="0"/>
                                  </p:stCondLst>
                                  <p:childTnLst>
                                    <p:set>
                                      <p:cBhvr>
                                        <p:cTn id="24" dur="1" fill="hold">
                                          <p:stCondLst>
                                            <p:cond delay="0"/>
                                          </p:stCondLst>
                                        </p:cTn>
                                        <p:tgtEl>
                                          <p:spTgt spid="5">
                                            <p:txEl>
                                              <p:pRg st="10" end="10"/>
                                            </p:txEl>
                                          </p:spTgt>
                                        </p:tgtEl>
                                        <p:attrNameLst>
                                          <p:attrName>style.visibility</p:attrName>
                                        </p:attrNameLst>
                                      </p:cBhvr>
                                      <p:to>
                                        <p:strVal val="visible"/>
                                      </p:to>
                                    </p:set>
                                  </p:childTnLst>
                                </p:cTn>
                              </p:par>
                              <p:par>
                                <p:cTn id="25" presetID="1" presetClass="entr" presetSubtype="0" fill="hold" nodeType="withEffect">
                                  <p:stCondLst>
                                    <p:cond delay="0"/>
                                  </p:stCondLst>
                                  <p:childTnLst>
                                    <p:set>
                                      <p:cBhvr>
                                        <p:cTn id="26" dur="1" fill="hold">
                                          <p:stCondLst>
                                            <p:cond delay="0"/>
                                          </p:stCondLst>
                                        </p:cTn>
                                        <p:tgtEl>
                                          <p:spTgt spid="5">
                                            <p:txEl>
                                              <p:pRg st="11" end="11"/>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nodeType="clickEffect">
                                  <p:stCondLst>
                                    <p:cond delay="0"/>
                                  </p:stCondLst>
                                  <p:childTnLst>
                                    <p:set>
                                      <p:cBhvr>
                                        <p:cTn id="30" dur="1" fill="hold">
                                          <p:stCondLst>
                                            <p:cond delay="0"/>
                                          </p:stCondLst>
                                        </p:cTn>
                                        <p:tgtEl>
                                          <p:spTgt spid="5">
                                            <p:txEl>
                                              <p:pRg st="13" end="13"/>
                                            </p:txEl>
                                          </p:spTgt>
                                        </p:tgtEl>
                                        <p:attrNameLst>
                                          <p:attrName>style.visibility</p:attrName>
                                        </p:attrNameLst>
                                      </p:cBhvr>
                                      <p:to>
                                        <p:strVal val="visible"/>
                                      </p:to>
                                    </p:set>
                                  </p:childTnLst>
                                </p:cTn>
                              </p:par>
                              <p:par>
                                <p:cTn id="31" presetID="1" presetClass="entr" presetSubtype="0" fill="hold" nodeType="withEffect">
                                  <p:stCondLst>
                                    <p:cond delay="0"/>
                                  </p:stCondLst>
                                  <p:childTnLst>
                                    <p:set>
                                      <p:cBhvr>
                                        <p:cTn id="32" dur="1" fill="hold">
                                          <p:stCondLst>
                                            <p:cond delay="0"/>
                                          </p:stCondLst>
                                        </p:cTn>
                                        <p:tgtEl>
                                          <p:spTgt spid="5">
                                            <p:txEl>
                                              <p:pRg st="14" end="14"/>
                                            </p:txEl>
                                          </p:spTgt>
                                        </p:tgtEl>
                                        <p:attrNameLst>
                                          <p:attrName>style.visibility</p:attrName>
                                        </p:attrNameLst>
                                      </p:cBhvr>
                                      <p:to>
                                        <p:strVal val="visible"/>
                                      </p:to>
                                    </p:set>
                                  </p:childTnLst>
                                </p:cTn>
                              </p:par>
                              <p:par>
                                <p:cTn id="33" presetID="1" presetClass="entr" presetSubtype="0" fill="hold" nodeType="withEffect">
                                  <p:stCondLst>
                                    <p:cond delay="0"/>
                                  </p:stCondLst>
                                  <p:childTnLst>
                                    <p:set>
                                      <p:cBhvr>
                                        <p:cTn id="34" dur="1" fill="hold">
                                          <p:stCondLst>
                                            <p:cond delay="0"/>
                                          </p:stCondLst>
                                        </p:cTn>
                                        <p:tgtEl>
                                          <p:spTgt spid="5">
                                            <p:txEl>
                                              <p:pRg st="15" end="15"/>
                                            </p:txEl>
                                          </p:spTgt>
                                        </p:tgtEl>
                                        <p:attrNameLst>
                                          <p:attrName>style.visibility</p:attrName>
                                        </p:attrNameLst>
                                      </p:cBhvr>
                                      <p:to>
                                        <p:strVal val="visible"/>
                                      </p:to>
                                    </p:set>
                                  </p:childTnLst>
                                </p:cTn>
                              </p:par>
                              <p:par>
                                <p:cTn id="35" presetID="1" presetClass="entr" presetSubtype="0" fill="hold" nodeType="withEffect">
                                  <p:stCondLst>
                                    <p:cond delay="0"/>
                                  </p:stCondLst>
                                  <p:childTnLst>
                                    <p:set>
                                      <p:cBhvr>
                                        <p:cTn id="36" dur="1" fill="hold">
                                          <p:stCondLst>
                                            <p:cond delay="0"/>
                                          </p:stCondLst>
                                        </p:cTn>
                                        <p:tgtEl>
                                          <p:spTgt spid="5">
                                            <p:txEl>
                                              <p:pRg st="16" end="16"/>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1">
            <a:extLst>
              <a:ext uri="{FF2B5EF4-FFF2-40B4-BE49-F238E27FC236}">
                <a16:creationId xmlns:a16="http://schemas.microsoft.com/office/drawing/2014/main" id="{09D192BC-DA4B-2F96-FBC9-883568ABB829}"/>
              </a:ext>
            </a:extLst>
          </p:cNvPr>
          <p:cNvSpPr>
            <a:spLocks noGrp="1" noChangeArrowheads="1"/>
          </p:cNvSpPr>
          <p:nvPr>
            <p:ph idx="1"/>
          </p:nvPr>
        </p:nvSpPr>
        <p:spPr bwMode="auto">
          <a:xfrm>
            <a:off x="292918" y="566652"/>
            <a:ext cx="10335933" cy="4939814"/>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ctr" anchorCtr="0" compatLnSpc="1">
            <a:prstTxWarp prst="textNoShape">
              <a:avLst/>
            </a:prstTxWarp>
            <a:spAutoFit/>
          </a:bodyPr>
          <a:lstStyle/>
          <a:p>
            <a:pPr marL="0" marR="0" lvl="0" indent="0" algn="l" defTabSz="914400" rtl="0" eaLnBrk="0" fontAlgn="base" latinLnBrk="0" hangingPunct="0">
              <a:lnSpc>
                <a:spcPct val="150000"/>
              </a:lnSpc>
              <a:spcBef>
                <a:spcPct val="0"/>
              </a:spcBef>
              <a:spcAft>
                <a:spcPct val="0"/>
              </a:spcAft>
              <a:buClrTx/>
              <a:buSzTx/>
              <a:buNone/>
              <a:tabLst/>
            </a:pPr>
            <a:r>
              <a:rPr kumimoji="0" lang="en-US" altLang="en-US" sz="1800" b="1" i="0" u="none" strike="noStrike" cap="none" normalizeH="0" baseline="0" dirty="0">
                <a:ln>
                  <a:noFill/>
                </a:ln>
                <a:solidFill>
                  <a:schemeClr val="tx1"/>
                </a:solidFill>
                <a:effectLst/>
                <a:latin typeface="Calibri" panose="020F0502020204030204" pitchFamily="34" charset="0"/>
                <a:cs typeface="Calibri" panose="020F0502020204030204" pitchFamily="34" charset="0"/>
              </a:rPr>
              <a:t>Religious Event Tourism</a:t>
            </a:r>
            <a:endParaRPr kumimoji="0" lang="en-US" altLang="en-US" sz="1800" b="0" i="0" u="none" strike="noStrike" cap="none" normalizeH="0" baseline="0" dirty="0">
              <a:ln>
                <a:noFill/>
              </a:ln>
              <a:solidFill>
                <a:schemeClr val="tx1"/>
              </a:solidFill>
              <a:effectLst/>
              <a:latin typeface="Calibri" panose="020F0502020204030204" pitchFamily="34" charset="0"/>
              <a:cs typeface="Calibri" panose="020F0502020204030204" pitchFamily="34" charset="0"/>
            </a:endParaRPr>
          </a:p>
          <a:p>
            <a:pPr marL="0" marR="0" lvl="0" indent="0" algn="l" defTabSz="914400" rtl="0" eaLnBrk="0" fontAlgn="base" latinLnBrk="0" hangingPunct="0">
              <a:lnSpc>
                <a:spcPct val="150000"/>
              </a:lnSpc>
              <a:spcBef>
                <a:spcPct val="0"/>
              </a:spcBef>
              <a:spcAft>
                <a:spcPct val="0"/>
              </a:spcAft>
              <a:buClrTx/>
              <a:buSzTx/>
              <a:buFontTx/>
              <a:buChar char="•"/>
              <a:tabLst/>
            </a:pPr>
            <a:r>
              <a:rPr kumimoji="0" lang="en-US" altLang="en-US" sz="1800" b="1" i="0" u="none" strike="noStrike" cap="none" normalizeH="0" baseline="0" dirty="0">
                <a:ln>
                  <a:noFill/>
                </a:ln>
                <a:solidFill>
                  <a:schemeClr val="tx1"/>
                </a:solidFill>
                <a:effectLst/>
                <a:latin typeface="Calibri" panose="020F0502020204030204" pitchFamily="34" charset="0"/>
                <a:cs typeface="Calibri" panose="020F0502020204030204" pitchFamily="34" charset="0"/>
              </a:rPr>
              <a:t>Definition</a:t>
            </a:r>
            <a:r>
              <a:rPr kumimoji="0" lang="en-US" altLang="en-US" sz="1800" b="0" i="0" u="none" strike="noStrike" cap="none" normalizeH="0" baseline="0" dirty="0">
                <a:ln>
                  <a:noFill/>
                </a:ln>
                <a:solidFill>
                  <a:schemeClr val="tx1"/>
                </a:solidFill>
                <a:effectLst/>
                <a:latin typeface="Calibri" panose="020F0502020204030204" pitchFamily="34" charset="0"/>
                <a:cs typeface="Calibri" panose="020F0502020204030204" pitchFamily="34" charset="0"/>
              </a:rPr>
              <a:t>: Travel for religious gatherings or spiritual events.</a:t>
            </a:r>
          </a:p>
          <a:p>
            <a:pPr marL="0" marR="0" lvl="0" indent="0" algn="l" defTabSz="914400" rtl="0" eaLnBrk="0" fontAlgn="base" latinLnBrk="0" hangingPunct="0">
              <a:lnSpc>
                <a:spcPct val="150000"/>
              </a:lnSpc>
              <a:spcBef>
                <a:spcPct val="0"/>
              </a:spcBef>
              <a:spcAft>
                <a:spcPct val="0"/>
              </a:spcAft>
              <a:buClrTx/>
              <a:buSzTx/>
              <a:buFontTx/>
              <a:buChar char="•"/>
              <a:tabLst/>
            </a:pPr>
            <a:r>
              <a:rPr kumimoji="0" lang="en-US" altLang="en-US" sz="1800" b="1" i="0" u="none" strike="noStrike" cap="none" normalizeH="0" baseline="0" dirty="0">
                <a:ln>
                  <a:noFill/>
                </a:ln>
                <a:solidFill>
                  <a:schemeClr val="tx1"/>
                </a:solidFill>
                <a:effectLst/>
                <a:latin typeface="Calibri" panose="020F0502020204030204" pitchFamily="34" charset="0"/>
                <a:cs typeface="Calibri" panose="020F0502020204030204" pitchFamily="34" charset="0"/>
              </a:rPr>
              <a:t>Examples</a:t>
            </a:r>
            <a:r>
              <a:rPr kumimoji="0" lang="en-US" altLang="en-US" sz="1800" b="0" i="0" u="none" strike="noStrike" cap="none" normalizeH="0" baseline="0" dirty="0">
                <a:ln>
                  <a:noFill/>
                </a:ln>
                <a:solidFill>
                  <a:schemeClr val="tx1"/>
                </a:solidFill>
                <a:effectLst/>
                <a:latin typeface="Calibri" panose="020F0502020204030204" pitchFamily="34" charset="0"/>
                <a:cs typeface="Calibri" panose="020F0502020204030204" pitchFamily="34" charset="0"/>
              </a:rPr>
              <a:t>: Hajj pilgrimage, Kumbh Mela in India, World Youth Day.</a:t>
            </a:r>
          </a:p>
          <a:p>
            <a:pPr marL="0" marR="0" lvl="0" indent="0" algn="l" defTabSz="914400" rtl="0" eaLnBrk="0" fontAlgn="base" latinLnBrk="0" hangingPunct="0">
              <a:lnSpc>
                <a:spcPct val="150000"/>
              </a:lnSpc>
              <a:spcBef>
                <a:spcPct val="0"/>
              </a:spcBef>
              <a:spcAft>
                <a:spcPct val="0"/>
              </a:spcAft>
              <a:buClrTx/>
              <a:buSzTx/>
              <a:buFontTx/>
              <a:buChar char="•"/>
              <a:tabLst/>
            </a:pPr>
            <a:r>
              <a:rPr kumimoji="0" lang="en-US" altLang="en-US" sz="1800" b="1" i="0" u="none" strike="noStrike" cap="none" normalizeH="0" baseline="0" dirty="0">
                <a:ln>
                  <a:noFill/>
                </a:ln>
                <a:solidFill>
                  <a:schemeClr val="tx1"/>
                </a:solidFill>
                <a:effectLst/>
                <a:latin typeface="Calibri" panose="020F0502020204030204" pitchFamily="34" charset="0"/>
                <a:cs typeface="Calibri" panose="020F0502020204030204" pitchFamily="34" charset="0"/>
              </a:rPr>
              <a:t>Impact</a:t>
            </a:r>
            <a:r>
              <a:rPr kumimoji="0" lang="en-US" altLang="en-US" sz="1800" b="0" i="0" u="none" strike="noStrike" cap="none" normalizeH="0" baseline="0" dirty="0">
                <a:ln>
                  <a:noFill/>
                </a:ln>
                <a:solidFill>
                  <a:schemeClr val="tx1"/>
                </a:solidFill>
                <a:effectLst/>
                <a:latin typeface="Calibri" panose="020F0502020204030204" pitchFamily="34" charset="0"/>
                <a:cs typeface="Calibri" panose="020F0502020204030204" pitchFamily="34" charset="0"/>
              </a:rPr>
              <a:t>: Encourages large-scale travel to specific destinations, fostering both religious </a:t>
            </a:r>
          </a:p>
          <a:p>
            <a:pPr marL="0" marR="0" lvl="0" indent="0" algn="l" defTabSz="914400" rtl="0" eaLnBrk="0" fontAlgn="base" latinLnBrk="0" hangingPunct="0">
              <a:lnSpc>
                <a:spcPct val="150000"/>
              </a:lnSpc>
              <a:spcBef>
                <a:spcPct val="0"/>
              </a:spcBef>
              <a:spcAft>
                <a:spcPct val="0"/>
              </a:spcAft>
              <a:buClrTx/>
              <a:buSzTx/>
              <a:buNone/>
              <a:tabLst/>
            </a:pPr>
            <a:r>
              <a:rPr kumimoji="0" lang="en-US" altLang="en-US" sz="1800" b="0" i="0" u="none" strike="noStrike" cap="none" normalizeH="0" baseline="0" dirty="0">
                <a:ln>
                  <a:noFill/>
                </a:ln>
                <a:solidFill>
                  <a:schemeClr val="tx1"/>
                </a:solidFill>
                <a:effectLst/>
                <a:latin typeface="Calibri" panose="020F0502020204030204" pitchFamily="34" charset="0"/>
                <a:cs typeface="Calibri" panose="020F0502020204030204" pitchFamily="34" charset="0"/>
              </a:rPr>
              <a:t>tourism and cultural exchange.</a:t>
            </a:r>
          </a:p>
          <a:p>
            <a:pPr marL="0" marR="0" lvl="0" indent="0" algn="l" defTabSz="914400" rtl="0" eaLnBrk="0" fontAlgn="base" latinLnBrk="0" hangingPunct="0">
              <a:lnSpc>
                <a:spcPct val="150000"/>
              </a:lnSpc>
              <a:spcBef>
                <a:spcPct val="0"/>
              </a:spcBef>
              <a:spcAft>
                <a:spcPct val="0"/>
              </a:spcAft>
              <a:buClrTx/>
              <a:buSzTx/>
              <a:buFontTx/>
              <a:buChar char="•"/>
              <a:tabLst/>
            </a:pPr>
            <a:endParaRPr kumimoji="0" lang="en-US" altLang="en-US" sz="1800" b="1" i="0" u="none" strike="noStrike" cap="none" normalizeH="0" baseline="0" dirty="0">
              <a:ln>
                <a:noFill/>
              </a:ln>
              <a:solidFill>
                <a:schemeClr val="tx1"/>
              </a:solidFill>
              <a:effectLst/>
              <a:latin typeface="Calibri" panose="020F0502020204030204" pitchFamily="34" charset="0"/>
              <a:cs typeface="Calibri" panose="020F0502020204030204" pitchFamily="34" charset="0"/>
            </a:endParaRPr>
          </a:p>
          <a:p>
            <a:pPr marL="0" marR="0" lvl="0" indent="0" algn="l" defTabSz="914400" rtl="0" eaLnBrk="0" fontAlgn="base" latinLnBrk="0" hangingPunct="0">
              <a:lnSpc>
                <a:spcPct val="150000"/>
              </a:lnSpc>
              <a:spcBef>
                <a:spcPct val="0"/>
              </a:spcBef>
              <a:spcAft>
                <a:spcPct val="0"/>
              </a:spcAft>
              <a:buClrTx/>
              <a:buSzTx/>
              <a:buNone/>
              <a:tabLst/>
            </a:pPr>
            <a:r>
              <a:rPr kumimoji="0" lang="en-US" altLang="en-US" sz="1800" b="1" i="0" u="none" strike="noStrike" cap="none" normalizeH="0" baseline="0" dirty="0">
                <a:ln>
                  <a:noFill/>
                </a:ln>
                <a:solidFill>
                  <a:schemeClr val="tx1"/>
                </a:solidFill>
                <a:effectLst/>
                <a:latin typeface="Calibri" panose="020F0502020204030204" pitchFamily="34" charset="0"/>
                <a:cs typeface="Calibri" panose="020F0502020204030204" pitchFamily="34" charset="0"/>
              </a:rPr>
              <a:t>Exhibitions and Trade Shows</a:t>
            </a:r>
            <a:endParaRPr kumimoji="0" lang="en-US" altLang="en-US" sz="1800" b="0" i="0" u="none" strike="noStrike" cap="none" normalizeH="0" baseline="0" dirty="0">
              <a:ln>
                <a:noFill/>
              </a:ln>
              <a:solidFill>
                <a:schemeClr val="tx1"/>
              </a:solidFill>
              <a:effectLst/>
              <a:latin typeface="Calibri" panose="020F0502020204030204" pitchFamily="34" charset="0"/>
              <a:cs typeface="Calibri" panose="020F0502020204030204" pitchFamily="34" charset="0"/>
            </a:endParaRPr>
          </a:p>
          <a:p>
            <a:pPr marL="0" marR="0" lvl="0" indent="0" algn="l" defTabSz="914400" rtl="0" eaLnBrk="0" fontAlgn="base" latinLnBrk="0" hangingPunct="0">
              <a:lnSpc>
                <a:spcPct val="150000"/>
              </a:lnSpc>
              <a:spcBef>
                <a:spcPct val="0"/>
              </a:spcBef>
              <a:spcAft>
                <a:spcPct val="0"/>
              </a:spcAft>
              <a:buClrTx/>
              <a:buSzTx/>
              <a:buFontTx/>
              <a:buChar char="•"/>
              <a:tabLst/>
            </a:pPr>
            <a:r>
              <a:rPr kumimoji="0" lang="en-US" altLang="en-US" sz="1800" b="1" i="0" u="none" strike="noStrike" cap="none" normalizeH="0" baseline="0" dirty="0">
                <a:ln>
                  <a:noFill/>
                </a:ln>
                <a:solidFill>
                  <a:schemeClr val="tx1"/>
                </a:solidFill>
                <a:effectLst/>
                <a:latin typeface="Calibri" panose="020F0502020204030204" pitchFamily="34" charset="0"/>
                <a:cs typeface="Calibri" panose="020F0502020204030204" pitchFamily="34" charset="0"/>
              </a:rPr>
              <a:t>Definition</a:t>
            </a:r>
            <a:r>
              <a:rPr kumimoji="0" lang="en-US" altLang="en-US" sz="1800" b="0" i="0" u="none" strike="noStrike" cap="none" normalizeH="0" baseline="0" dirty="0">
                <a:ln>
                  <a:noFill/>
                </a:ln>
                <a:solidFill>
                  <a:schemeClr val="tx1"/>
                </a:solidFill>
                <a:effectLst/>
                <a:latin typeface="Calibri" panose="020F0502020204030204" pitchFamily="34" charset="0"/>
                <a:cs typeface="Calibri" panose="020F0502020204030204" pitchFamily="34" charset="0"/>
              </a:rPr>
              <a:t>: Travel to attend trade fairs or product exhibitions.</a:t>
            </a:r>
          </a:p>
          <a:p>
            <a:pPr marL="0" marR="0" lvl="0" indent="0" algn="l" defTabSz="914400" rtl="0" eaLnBrk="0" fontAlgn="base" latinLnBrk="0" hangingPunct="0">
              <a:lnSpc>
                <a:spcPct val="150000"/>
              </a:lnSpc>
              <a:spcBef>
                <a:spcPct val="0"/>
              </a:spcBef>
              <a:spcAft>
                <a:spcPct val="0"/>
              </a:spcAft>
              <a:buClrTx/>
              <a:buSzTx/>
              <a:buFontTx/>
              <a:buChar char="•"/>
              <a:tabLst/>
            </a:pPr>
            <a:r>
              <a:rPr kumimoji="0" lang="en-US" altLang="en-US" sz="1800" b="1" i="0" u="none" strike="noStrike" cap="none" normalizeH="0" baseline="0" dirty="0">
                <a:ln>
                  <a:noFill/>
                </a:ln>
                <a:solidFill>
                  <a:schemeClr val="tx1"/>
                </a:solidFill>
                <a:effectLst/>
                <a:latin typeface="Calibri" panose="020F0502020204030204" pitchFamily="34" charset="0"/>
                <a:cs typeface="Calibri" panose="020F0502020204030204" pitchFamily="34" charset="0"/>
              </a:rPr>
              <a:t>Examples</a:t>
            </a:r>
            <a:r>
              <a:rPr kumimoji="0" lang="en-US" altLang="en-US" sz="1800" b="0" i="0" u="none" strike="noStrike" cap="none" normalizeH="0" baseline="0" dirty="0">
                <a:ln>
                  <a:noFill/>
                </a:ln>
                <a:solidFill>
                  <a:schemeClr val="tx1"/>
                </a:solidFill>
                <a:effectLst/>
                <a:latin typeface="Calibri" panose="020F0502020204030204" pitchFamily="34" charset="0"/>
                <a:cs typeface="Calibri" panose="020F0502020204030204" pitchFamily="34" charset="0"/>
              </a:rPr>
              <a:t>: Consumer electronics shows, fashion weeks, auto expos.</a:t>
            </a:r>
          </a:p>
          <a:p>
            <a:pPr marL="0" marR="0" lvl="0" indent="0" algn="l" defTabSz="914400" rtl="0" eaLnBrk="0" fontAlgn="base" latinLnBrk="0" hangingPunct="0">
              <a:lnSpc>
                <a:spcPct val="150000"/>
              </a:lnSpc>
              <a:spcBef>
                <a:spcPct val="0"/>
              </a:spcBef>
              <a:spcAft>
                <a:spcPct val="0"/>
              </a:spcAft>
              <a:buClrTx/>
              <a:buSzTx/>
              <a:buFontTx/>
              <a:buChar char="•"/>
              <a:tabLst/>
            </a:pPr>
            <a:r>
              <a:rPr kumimoji="0" lang="en-US" altLang="en-US" sz="1800" b="1" i="0" u="none" strike="noStrike" cap="none" normalizeH="0" baseline="0" dirty="0">
                <a:ln>
                  <a:noFill/>
                </a:ln>
                <a:solidFill>
                  <a:schemeClr val="tx1"/>
                </a:solidFill>
                <a:effectLst/>
                <a:latin typeface="Calibri" panose="020F0502020204030204" pitchFamily="34" charset="0"/>
                <a:cs typeface="Calibri" panose="020F0502020204030204" pitchFamily="34" charset="0"/>
              </a:rPr>
              <a:t>Impact</a:t>
            </a:r>
            <a:r>
              <a:rPr kumimoji="0" lang="en-US" altLang="en-US" sz="1800" b="0" i="0" u="none" strike="noStrike" cap="none" normalizeH="0" baseline="0" dirty="0">
                <a:ln>
                  <a:noFill/>
                </a:ln>
                <a:solidFill>
                  <a:schemeClr val="tx1"/>
                </a:solidFill>
                <a:effectLst/>
                <a:latin typeface="Calibri" panose="020F0502020204030204" pitchFamily="34" charset="0"/>
                <a:cs typeface="Calibri" panose="020F0502020204030204" pitchFamily="34" charset="0"/>
              </a:rPr>
              <a:t>: Drives both business and leisure tourism, as participants and spectators often combine business travel with leisure activities.</a:t>
            </a:r>
          </a:p>
          <a:p>
            <a:pPr marL="0" marR="0" lvl="0" indent="0" algn="l" defTabSz="914400" rtl="0" eaLnBrk="0" fontAlgn="base" latinLnBrk="0" hangingPunct="0">
              <a:lnSpc>
                <a:spcPct val="100000"/>
              </a:lnSpc>
              <a:spcBef>
                <a:spcPct val="0"/>
              </a:spcBef>
              <a:spcAft>
                <a:spcPct val="0"/>
              </a:spcAft>
              <a:buClrTx/>
              <a:buSzTx/>
              <a:buFontTx/>
              <a:buNone/>
              <a:tabLst/>
            </a:pPr>
            <a:endParaRPr kumimoji="0" lang="en-US" altLang="en-US" sz="1800" b="0" i="0" u="none" strike="noStrike" cap="none" normalizeH="0" baseline="0" dirty="0">
              <a:ln>
                <a:noFill/>
              </a:ln>
              <a:solidFill>
                <a:schemeClr val="tx1"/>
              </a:solidFill>
              <a:effectLst/>
              <a:latin typeface="Arial" panose="020B0604020202020204" pitchFamily="34" charset="0"/>
            </a:endParaRPr>
          </a:p>
        </p:txBody>
      </p:sp>
      <p:pic>
        <p:nvPicPr>
          <p:cNvPr id="5" name="Picture 4">
            <a:extLst>
              <a:ext uri="{FF2B5EF4-FFF2-40B4-BE49-F238E27FC236}">
                <a16:creationId xmlns:a16="http://schemas.microsoft.com/office/drawing/2014/main" id="{C4DFF489-0C28-96D2-F389-7848626C5182}"/>
              </a:ext>
            </a:extLst>
          </p:cNvPr>
          <p:cNvPicPr>
            <a:picLocks noChangeAspect="1"/>
          </p:cNvPicPr>
          <p:nvPr/>
        </p:nvPicPr>
        <p:blipFill>
          <a:blip r:embed="rId2"/>
          <a:stretch>
            <a:fillRect/>
          </a:stretch>
        </p:blipFill>
        <p:spPr>
          <a:xfrm rot="353578">
            <a:off x="8709872" y="274868"/>
            <a:ext cx="3206211" cy="2743377"/>
          </a:xfrm>
          <a:prstGeom prst="rect">
            <a:avLst/>
          </a:prstGeom>
          <a:solidFill>
            <a:srgbClr val="FFFFFF">
              <a:shade val="85000"/>
            </a:srgbClr>
          </a:solidFill>
          <a:ln w="88900" cap="sq">
            <a:solidFill>
              <a:srgbClr val="FFFFFF"/>
            </a:solidFill>
            <a:miter lim="800000"/>
          </a:ln>
          <a:effectLst>
            <a:outerShdw blurRad="55000" dist="18000" dir="5400000" algn="tl" rotWithShape="0">
              <a:srgbClr val="000000">
                <a:alpha val="40000"/>
              </a:srgbClr>
            </a:outerShdw>
          </a:effectLst>
          <a:scene3d>
            <a:camera prst="orthographicFront"/>
            <a:lightRig rig="twoPt" dir="t">
              <a:rot lat="0" lon="0" rev="7200000"/>
            </a:lightRig>
          </a:scene3d>
          <a:sp3d>
            <a:bevelT w="25400" h="19050"/>
            <a:contourClr>
              <a:srgbClr val="FFFFFF"/>
            </a:contourClr>
          </a:sp3d>
        </p:spPr>
      </p:pic>
    </p:spTree>
    <p:extLst>
      <p:ext uri="{BB962C8B-B14F-4D97-AF65-F5344CB8AC3E}">
        <p14:creationId xmlns:p14="http://schemas.microsoft.com/office/powerpoint/2010/main" val="109266807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4">
                                            <p:txEl>
                                              <p:pRg st="0" end="0"/>
                                            </p:txEl>
                                          </p:spTgt>
                                        </p:tgtEl>
                                        <p:attrNameLst>
                                          <p:attrName>style.visibility</p:attrName>
                                        </p:attrNameLst>
                                      </p:cBhvr>
                                      <p:to>
                                        <p:strVal val="visible"/>
                                      </p:to>
                                    </p:set>
                                  </p:childTnLst>
                                </p:cTn>
                              </p:par>
                              <p:par>
                                <p:cTn id="7" presetID="1" presetClass="entr" presetSubtype="0" fill="hold" nodeType="withEffect">
                                  <p:stCondLst>
                                    <p:cond delay="0"/>
                                  </p:stCondLst>
                                  <p:childTnLst>
                                    <p:set>
                                      <p:cBhvr>
                                        <p:cTn id="8" dur="1" fill="hold">
                                          <p:stCondLst>
                                            <p:cond delay="0"/>
                                          </p:stCondLst>
                                        </p:cTn>
                                        <p:tgtEl>
                                          <p:spTgt spid="4">
                                            <p:txEl>
                                              <p:pRg st="1" end="1"/>
                                            </p:txEl>
                                          </p:spTgt>
                                        </p:tgtEl>
                                        <p:attrNameLst>
                                          <p:attrName>style.visibility</p:attrName>
                                        </p:attrNameLst>
                                      </p:cBhvr>
                                      <p:to>
                                        <p:strVal val="visible"/>
                                      </p:to>
                                    </p:set>
                                  </p:childTnLst>
                                </p:cTn>
                              </p:par>
                              <p:par>
                                <p:cTn id="9" presetID="1" presetClass="entr" presetSubtype="0" fill="hold" nodeType="withEffect">
                                  <p:stCondLst>
                                    <p:cond delay="0"/>
                                  </p:stCondLst>
                                  <p:childTnLst>
                                    <p:set>
                                      <p:cBhvr>
                                        <p:cTn id="10" dur="1" fill="hold">
                                          <p:stCondLst>
                                            <p:cond delay="0"/>
                                          </p:stCondLst>
                                        </p:cTn>
                                        <p:tgtEl>
                                          <p:spTgt spid="4">
                                            <p:txEl>
                                              <p:pRg st="2" end="2"/>
                                            </p:txEl>
                                          </p:spTgt>
                                        </p:tgtEl>
                                        <p:attrNameLst>
                                          <p:attrName>style.visibility</p:attrName>
                                        </p:attrNameLst>
                                      </p:cBhvr>
                                      <p:to>
                                        <p:strVal val="visible"/>
                                      </p:to>
                                    </p:set>
                                  </p:childTnLst>
                                </p:cTn>
                              </p:par>
                              <p:par>
                                <p:cTn id="11" presetID="1" presetClass="entr" presetSubtype="0" fill="hold" nodeType="withEffect">
                                  <p:stCondLst>
                                    <p:cond delay="0"/>
                                  </p:stCondLst>
                                  <p:childTnLst>
                                    <p:set>
                                      <p:cBhvr>
                                        <p:cTn id="12" dur="1" fill="hold">
                                          <p:stCondLst>
                                            <p:cond delay="0"/>
                                          </p:stCondLst>
                                        </p:cTn>
                                        <p:tgtEl>
                                          <p:spTgt spid="4">
                                            <p:txEl>
                                              <p:pRg st="3" end="3"/>
                                            </p:txEl>
                                          </p:spTgt>
                                        </p:tgtEl>
                                        <p:attrNameLst>
                                          <p:attrName>style.visibility</p:attrName>
                                        </p:attrNameLst>
                                      </p:cBhvr>
                                      <p:to>
                                        <p:strVal val="visible"/>
                                      </p:to>
                                    </p:set>
                                  </p:childTnLst>
                                </p:cTn>
                              </p:par>
                              <p:par>
                                <p:cTn id="13" presetID="1" presetClass="entr" presetSubtype="0" fill="hold" nodeType="withEffect">
                                  <p:stCondLst>
                                    <p:cond delay="0"/>
                                  </p:stCondLst>
                                  <p:childTnLst>
                                    <p:set>
                                      <p:cBhvr>
                                        <p:cTn id="14" dur="1" fill="hold">
                                          <p:stCondLst>
                                            <p:cond delay="0"/>
                                          </p:stCondLst>
                                        </p:cTn>
                                        <p:tgtEl>
                                          <p:spTgt spid="4">
                                            <p:txEl>
                                              <p:pRg st="4" end="4"/>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4">
                                            <p:txEl>
                                              <p:pRg st="6" end="6"/>
                                            </p:txEl>
                                          </p:spTgt>
                                        </p:tgtEl>
                                        <p:attrNameLst>
                                          <p:attrName>style.visibility</p:attrName>
                                        </p:attrNameLst>
                                      </p:cBhvr>
                                      <p:to>
                                        <p:strVal val="visible"/>
                                      </p:to>
                                    </p:set>
                                  </p:childTnLst>
                                </p:cTn>
                              </p:par>
                              <p:par>
                                <p:cTn id="19" presetID="1" presetClass="entr" presetSubtype="0" fill="hold" nodeType="withEffect">
                                  <p:stCondLst>
                                    <p:cond delay="0"/>
                                  </p:stCondLst>
                                  <p:childTnLst>
                                    <p:set>
                                      <p:cBhvr>
                                        <p:cTn id="20" dur="1" fill="hold">
                                          <p:stCondLst>
                                            <p:cond delay="0"/>
                                          </p:stCondLst>
                                        </p:cTn>
                                        <p:tgtEl>
                                          <p:spTgt spid="4">
                                            <p:txEl>
                                              <p:pRg st="7" end="7"/>
                                            </p:txEl>
                                          </p:spTgt>
                                        </p:tgtEl>
                                        <p:attrNameLst>
                                          <p:attrName>style.visibility</p:attrName>
                                        </p:attrNameLst>
                                      </p:cBhvr>
                                      <p:to>
                                        <p:strVal val="visible"/>
                                      </p:to>
                                    </p:set>
                                  </p:childTnLst>
                                </p:cTn>
                              </p:par>
                              <p:par>
                                <p:cTn id="21" presetID="1" presetClass="entr" presetSubtype="0" fill="hold" nodeType="withEffect">
                                  <p:stCondLst>
                                    <p:cond delay="0"/>
                                  </p:stCondLst>
                                  <p:childTnLst>
                                    <p:set>
                                      <p:cBhvr>
                                        <p:cTn id="22" dur="1" fill="hold">
                                          <p:stCondLst>
                                            <p:cond delay="0"/>
                                          </p:stCondLst>
                                        </p:cTn>
                                        <p:tgtEl>
                                          <p:spTgt spid="4">
                                            <p:txEl>
                                              <p:pRg st="8" end="8"/>
                                            </p:txEl>
                                          </p:spTgt>
                                        </p:tgtEl>
                                        <p:attrNameLst>
                                          <p:attrName>style.visibility</p:attrName>
                                        </p:attrNameLst>
                                      </p:cBhvr>
                                      <p:to>
                                        <p:strVal val="visible"/>
                                      </p:to>
                                    </p:set>
                                  </p:childTnLst>
                                </p:cTn>
                              </p:par>
                              <p:par>
                                <p:cTn id="23" presetID="1" presetClass="entr" presetSubtype="0" fill="hold" nodeType="withEffect">
                                  <p:stCondLst>
                                    <p:cond delay="0"/>
                                  </p:stCondLst>
                                  <p:childTnLst>
                                    <p:set>
                                      <p:cBhvr>
                                        <p:cTn id="24" dur="1" fill="hold">
                                          <p:stCondLst>
                                            <p:cond delay="0"/>
                                          </p:stCondLst>
                                        </p:cTn>
                                        <p:tgtEl>
                                          <p:spTgt spid="4">
                                            <p:txEl>
                                              <p:pRg st="9" end="9"/>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B932B16A-6C29-6303-9C12-9059FA142BB7}"/>
              </a:ext>
            </a:extLst>
          </p:cNvPr>
          <p:cNvSpPr>
            <a:spLocks noGrp="1"/>
          </p:cNvSpPr>
          <p:nvPr>
            <p:ph idx="1"/>
          </p:nvPr>
        </p:nvSpPr>
        <p:spPr>
          <a:xfrm>
            <a:off x="267748" y="206549"/>
            <a:ext cx="11535562" cy="6437531"/>
          </a:xfrm>
        </p:spPr>
        <p:txBody>
          <a:bodyPr>
            <a:normAutofit fontScale="32500" lnSpcReduction="20000"/>
          </a:bodyPr>
          <a:lstStyle/>
          <a:p>
            <a:pPr marL="0" indent="0">
              <a:lnSpc>
                <a:spcPct val="120000"/>
              </a:lnSpc>
              <a:buNone/>
            </a:pPr>
            <a:r>
              <a:rPr lang="en-GB" sz="6200" b="1" dirty="0"/>
              <a:t>Characteristics of Event Tourism:</a:t>
            </a:r>
            <a:endParaRPr lang="en-GB" sz="5500" b="1" dirty="0"/>
          </a:p>
          <a:p>
            <a:pPr>
              <a:lnSpc>
                <a:spcPct val="120000"/>
              </a:lnSpc>
              <a:buFont typeface="Arial" panose="020B0604020202020204" pitchFamily="34" charset="0"/>
              <a:buChar char="•"/>
            </a:pPr>
            <a:r>
              <a:rPr lang="en-GB" sz="5000" b="1" dirty="0"/>
              <a:t>High Demand</a:t>
            </a:r>
            <a:r>
              <a:rPr lang="en-GB" sz="5000" dirty="0"/>
              <a:t>: Events can significantly increase tourist arrivals, especially during major global events like the Olympics or world expos.</a:t>
            </a:r>
          </a:p>
          <a:p>
            <a:pPr>
              <a:lnSpc>
                <a:spcPct val="120000"/>
              </a:lnSpc>
              <a:buFont typeface="Arial" panose="020B0604020202020204" pitchFamily="34" charset="0"/>
              <a:buChar char="•"/>
            </a:pPr>
            <a:r>
              <a:rPr lang="en-GB" sz="5000" b="1" dirty="0"/>
              <a:t>Seasonal Impact</a:t>
            </a:r>
            <a:r>
              <a:rPr lang="en-GB" sz="5000" dirty="0"/>
              <a:t>: Many events occur at specific times of the year, creating spikes in tourism during those periods.</a:t>
            </a:r>
          </a:p>
          <a:p>
            <a:pPr>
              <a:lnSpc>
                <a:spcPct val="120000"/>
              </a:lnSpc>
              <a:buFont typeface="Arial" panose="020B0604020202020204" pitchFamily="34" charset="0"/>
              <a:buChar char="•"/>
            </a:pPr>
            <a:r>
              <a:rPr lang="en-GB" sz="5000" b="1" dirty="0"/>
              <a:t>Destination Branding</a:t>
            </a:r>
            <a:r>
              <a:rPr lang="en-GB" sz="5000" dirty="0"/>
              <a:t>: Events are often used as tools for destination marketing, enhancing a location’s appeal.</a:t>
            </a:r>
          </a:p>
          <a:p>
            <a:pPr>
              <a:lnSpc>
                <a:spcPct val="120000"/>
              </a:lnSpc>
              <a:buFont typeface="Arial" panose="020B0604020202020204" pitchFamily="34" charset="0"/>
              <a:buChar char="•"/>
            </a:pPr>
            <a:r>
              <a:rPr lang="en-GB" sz="5000" b="1" dirty="0"/>
              <a:t>Economic Contribution</a:t>
            </a:r>
            <a:r>
              <a:rPr lang="en-GB" sz="5000" dirty="0"/>
              <a:t>: Event tourism contributes to both the direct and indirect economy through spending on accommodation, food, transportation, and local services.</a:t>
            </a:r>
          </a:p>
          <a:p>
            <a:pPr>
              <a:lnSpc>
                <a:spcPct val="120000"/>
              </a:lnSpc>
            </a:pPr>
            <a:endParaRPr lang="en-GB" sz="3800" b="1" dirty="0"/>
          </a:p>
          <a:p>
            <a:pPr marL="0" indent="0">
              <a:lnSpc>
                <a:spcPct val="120000"/>
              </a:lnSpc>
              <a:buNone/>
            </a:pPr>
            <a:r>
              <a:rPr lang="en-GB" sz="5500" b="1" dirty="0"/>
              <a:t>Current Trends in Event Tourism:</a:t>
            </a:r>
          </a:p>
          <a:p>
            <a:pPr>
              <a:lnSpc>
                <a:spcPct val="120000"/>
              </a:lnSpc>
              <a:buFont typeface="Arial" panose="020B0604020202020204" pitchFamily="34" charset="0"/>
              <a:buChar char="•"/>
            </a:pPr>
            <a:r>
              <a:rPr lang="en-GB" sz="4900" b="1" dirty="0"/>
              <a:t>Sustainability</a:t>
            </a:r>
            <a:r>
              <a:rPr lang="en-GB" sz="4900" dirty="0"/>
              <a:t>: Event organizers and destinations are increasingly focused on minimizing environmental impact, reducing waste, and using sustainable practices.</a:t>
            </a:r>
          </a:p>
          <a:p>
            <a:pPr>
              <a:lnSpc>
                <a:spcPct val="120000"/>
              </a:lnSpc>
              <a:buFont typeface="Arial" panose="020B0604020202020204" pitchFamily="34" charset="0"/>
              <a:buChar char="•"/>
            </a:pPr>
            <a:r>
              <a:rPr lang="en-GB" sz="4900" b="1" dirty="0"/>
              <a:t>Hybrid and Virtual Events</a:t>
            </a:r>
            <a:r>
              <a:rPr lang="en-GB" sz="4900" dirty="0"/>
              <a:t>: The rise of virtual platforms during the COVID-19 pandemic has led to an increase in hybrid events that combine in-person attendance with virtual participation, expanding the reach of events.</a:t>
            </a:r>
          </a:p>
          <a:p>
            <a:pPr>
              <a:lnSpc>
                <a:spcPct val="120000"/>
              </a:lnSpc>
              <a:buFont typeface="Arial" panose="020B0604020202020204" pitchFamily="34" charset="0"/>
              <a:buChar char="•"/>
            </a:pPr>
            <a:r>
              <a:rPr lang="en-GB" sz="4900" b="1" dirty="0"/>
              <a:t>Destination Development</a:t>
            </a:r>
            <a:r>
              <a:rPr lang="en-GB" sz="4900" dirty="0"/>
              <a:t>: Many destinations use large-scale events to justify infrastructure investments, such as building new venues, upgrading airports, and improving public transportation systems.</a:t>
            </a:r>
          </a:p>
          <a:p>
            <a:pPr>
              <a:lnSpc>
                <a:spcPct val="120000"/>
              </a:lnSpc>
            </a:pPr>
            <a:r>
              <a:rPr lang="en-GB" sz="4900" b="1" u="sng" dirty="0"/>
              <a:t>Event tourism plays a vital role in the tourism industry</a:t>
            </a:r>
            <a:r>
              <a:rPr lang="en-GB" sz="4900" dirty="0"/>
              <a:t>, often leading to long-term destination development and increased global visibility.</a:t>
            </a:r>
          </a:p>
          <a:p>
            <a:endParaRPr lang="en-GB" dirty="0"/>
          </a:p>
        </p:txBody>
      </p:sp>
    </p:spTree>
    <p:extLst>
      <p:ext uri="{BB962C8B-B14F-4D97-AF65-F5344CB8AC3E}">
        <p14:creationId xmlns:p14="http://schemas.microsoft.com/office/powerpoint/2010/main" val="118410382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par>
                                <p:cTn id="7" presetID="1" presetClass="entr" presetSubtype="0" fill="hold" nodeType="withEffect">
                                  <p:stCondLst>
                                    <p:cond delay="0"/>
                                  </p:stCondLst>
                                  <p:childTnLst>
                                    <p:set>
                                      <p:cBhvr>
                                        <p:cTn id="8"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9" fill="hold">
                      <p:stCondLst>
                        <p:cond delay="indefinite"/>
                      </p:stCondLst>
                      <p:childTnLst>
                        <p:par>
                          <p:cTn id="10" fill="hold">
                            <p:stCondLst>
                              <p:cond delay="0"/>
                            </p:stCondLst>
                            <p:childTnLst>
                              <p:par>
                                <p:cTn id="11" presetID="1" presetClass="entr" presetSubtype="0" fill="hold" nodeType="clickEffect">
                                  <p:stCondLst>
                                    <p:cond delay="0"/>
                                  </p:stCondLst>
                                  <p:childTnLst>
                                    <p:set>
                                      <p:cBhvr>
                                        <p:cTn id="12" dur="1" fill="hold">
                                          <p:stCondLst>
                                            <p:cond delay="0"/>
                                          </p:stCondLst>
                                        </p:cTn>
                                        <p:tgtEl>
                                          <p:spTgt spid="3">
                                            <p:txEl>
                                              <p:pRg st="2" end="2"/>
                                            </p:txEl>
                                          </p:spTgt>
                                        </p:tgtEl>
                                        <p:attrNameLst>
                                          <p:attrName>style.visibility</p:attrName>
                                        </p:attrNameLst>
                                      </p:cBhvr>
                                      <p:to>
                                        <p:strVal val="visible"/>
                                      </p:to>
                                    </p:set>
                                  </p:childTnLst>
                                </p:cTn>
                              </p:par>
                              <p:par>
                                <p:cTn id="13" presetID="1" presetClass="entr" presetSubtype="0" fill="hold" nodeType="withEffect">
                                  <p:stCondLst>
                                    <p:cond delay="0"/>
                                  </p:stCondLst>
                                  <p:childTnLst>
                                    <p:set>
                                      <p:cBhvr>
                                        <p:cTn id="14" dur="1" fill="hold">
                                          <p:stCondLst>
                                            <p:cond delay="0"/>
                                          </p:stCondLst>
                                        </p:cTn>
                                        <p:tgtEl>
                                          <p:spTgt spid="3">
                                            <p:txEl>
                                              <p:pRg st="3" end="3"/>
                                            </p:txEl>
                                          </p:spTgt>
                                        </p:tgtEl>
                                        <p:attrNameLst>
                                          <p:attrName>style.visibility</p:attrName>
                                        </p:attrNameLst>
                                      </p:cBhvr>
                                      <p:to>
                                        <p:strVal val="visible"/>
                                      </p:to>
                                    </p:set>
                                  </p:childTnLst>
                                </p:cTn>
                              </p:par>
                              <p:par>
                                <p:cTn id="15" presetID="1" presetClass="entr" presetSubtype="0" fill="hold" nodeType="withEffect">
                                  <p:stCondLst>
                                    <p:cond delay="0"/>
                                  </p:stCondLst>
                                  <p:childTnLst>
                                    <p:set>
                                      <p:cBhvr>
                                        <p:cTn id="16"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17" fill="hold">
                      <p:stCondLst>
                        <p:cond delay="indefinite"/>
                      </p:stCondLst>
                      <p:childTnLst>
                        <p:par>
                          <p:cTn id="18" fill="hold">
                            <p:stCondLst>
                              <p:cond delay="0"/>
                            </p:stCondLst>
                            <p:childTnLst>
                              <p:par>
                                <p:cTn id="19" presetID="1" presetClass="entr" presetSubtype="0" fill="hold" nodeType="clickEffect">
                                  <p:stCondLst>
                                    <p:cond delay="0"/>
                                  </p:stCondLst>
                                  <p:childTnLst>
                                    <p:set>
                                      <p:cBhvr>
                                        <p:cTn id="20" dur="1" fill="hold">
                                          <p:stCondLst>
                                            <p:cond delay="0"/>
                                          </p:stCondLst>
                                        </p:cTn>
                                        <p:tgtEl>
                                          <p:spTgt spid="3">
                                            <p:txEl>
                                              <p:pRg st="6" end="6"/>
                                            </p:txEl>
                                          </p:spTgt>
                                        </p:tgtEl>
                                        <p:attrNameLst>
                                          <p:attrName>style.visibility</p:attrName>
                                        </p:attrNameLst>
                                      </p:cBhvr>
                                      <p:to>
                                        <p:strVal val="visible"/>
                                      </p:to>
                                    </p:set>
                                  </p:childTnLst>
                                </p:cTn>
                              </p:par>
                              <p:par>
                                <p:cTn id="21" presetID="1" presetClass="entr" presetSubtype="0" fill="hold" nodeType="withEffect">
                                  <p:stCondLst>
                                    <p:cond delay="0"/>
                                  </p:stCondLst>
                                  <p:childTnLst>
                                    <p:set>
                                      <p:cBhvr>
                                        <p:cTn id="22" dur="1" fill="hold">
                                          <p:stCondLst>
                                            <p:cond delay="0"/>
                                          </p:stCondLst>
                                        </p:cTn>
                                        <p:tgtEl>
                                          <p:spTgt spid="3">
                                            <p:txEl>
                                              <p:pRg st="7" end="7"/>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nodeType="clickEffect">
                                  <p:stCondLst>
                                    <p:cond delay="0"/>
                                  </p:stCondLst>
                                  <p:childTnLst>
                                    <p:set>
                                      <p:cBhvr>
                                        <p:cTn id="26" dur="1" fill="hold">
                                          <p:stCondLst>
                                            <p:cond delay="0"/>
                                          </p:stCondLst>
                                        </p:cTn>
                                        <p:tgtEl>
                                          <p:spTgt spid="3">
                                            <p:txEl>
                                              <p:pRg st="8" end="8"/>
                                            </p:txEl>
                                          </p:spTgt>
                                        </p:tgtEl>
                                        <p:attrNameLst>
                                          <p:attrName>style.visibility</p:attrName>
                                        </p:attrNameLst>
                                      </p:cBhvr>
                                      <p:to>
                                        <p:strVal val="visible"/>
                                      </p:to>
                                    </p:set>
                                  </p:childTnLst>
                                </p:cTn>
                              </p:par>
                              <p:par>
                                <p:cTn id="27" presetID="1" presetClass="entr" presetSubtype="0" fill="hold" nodeType="withEffect">
                                  <p:stCondLst>
                                    <p:cond delay="0"/>
                                  </p:stCondLst>
                                  <p:childTnLst>
                                    <p:set>
                                      <p:cBhvr>
                                        <p:cTn id="28" dur="1" fill="hold">
                                          <p:stCondLst>
                                            <p:cond delay="0"/>
                                          </p:stCondLst>
                                        </p:cTn>
                                        <p:tgtEl>
                                          <p:spTgt spid="3">
                                            <p:txEl>
                                              <p:pRg st="9" end="9"/>
                                            </p:txEl>
                                          </p:spTgt>
                                        </p:tgtEl>
                                        <p:attrNameLst>
                                          <p:attrName>style.visibility</p:attrName>
                                        </p:attrNameLst>
                                      </p:cBhvr>
                                      <p:to>
                                        <p:strVal val="visible"/>
                                      </p:to>
                                    </p:set>
                                  </p:childTnLst>
                                </p:cTn>
                              </p:par>
                              <p:par>
                                <p:cTn id="29" presetID="1" presetClass="entr" presetSubtype="0" fill="hold" nodeType="withEffect">
                                  <p:stCondLst>
                                    <p:cond delay="0"/>
                                  </p:stCondLst>
                                  <p:childTnLst>
                                    <p:set>
                                      <p:cBhvr>
                                        <p:cTn id="30" dur="1" fill="hold">
                                          <p:stCondLst>
                                            <p:cond delay="0"/>
                                          </p:stCondLst>
                                        </p:cTn>
                                        <p:tgtEl>
                                          <p:spTgt spid="3">
                                            <p:txEl>
                                              <p:pRg st="10" end="10"/>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5D0CD9A-91C6-0EF2-48FB-0AB0095A08AD}"/>
              </a:ext>
            </a:extLst>
          </p:cNvPr>
          <p:cNvSpPr>
            <a:spLocks noGrp="1"/>
          </p:cNvSpPr>
          <p:nvPr>
            <p:ph type="title"/>
          </p:nvPr>
        </p:nvSpPr>
        <p:spPr>
          <a:xfrm>
            <a:off x="274579" y="225426"/>
            <a:ext cx="5937250" cy="756209"/>
          </a:xfrm>
        </p:spPr>
        <p:txBody>
          <a:bodyPr/>
          <a:lstStyle/>
          <a:p>
            <a:pPr>
              <a:defRPr/>
            </a:pPr>
            <a:r>
              <a:rPr lang="en-GB" dirty="0"/>
              <a:t>Task</a:t>
            </a:r>
          </a:p>
        </p:txBody>
      </p:sp>
      <p:sp>
        <p:nvSpPr>
          <p:cNvPr id="3" name="Content Placeholder 2">
            <a:extLst>
              <a:ext uri="{FF2B5EF4-FFF2-40B4-BE49-F238E27FC236}">
                <a16:creationId xmlns:a16="http://schemas.microsoft.com/office/drawing/2014/main" id="{BE445F99-BB6B-DAE0-A3C3-9726BBCC6C34}"/>
              </a:ext>
            </a:extLst>
          </p:cNvPr>
          <p:cNvSpPr>
            <a:spLocks noGrp="1"/>
          </p:cNvSpPr>
          <p:nvPr>
            <p:ph idx="1"/>
          </p:nvPr>
        </p:nvSpPr>
        <p:spPr>
          <a:xfrm>
            <a:off x="274579" y="981635"/>
            <a:ext cx="11545509" cy="5818873"/>
          </a:xfrm>
        </p:spPr>
        <p:txBody>
          <a:bodyPr>
            <a:normAutofit/>
          </a:bodyPr>
          <a:lstStyle/>
          <a:p>
            <a:pPr marL="0" indent="0">
              <a:lnSpc>
                <a:spcPct val="120000"/>
              </a:lnSpc>
              <a:buNone/>
              <a:defRPr/>
            </a:pPr>
            <a:r>
              <a:rPr lang="en-GB" dirty="0"/>
              <a:t>In your groups :</a:t>
            </a:r>
          </a:p>
          <a:p>
            <a:pPr marL="0" indent="0">
              <a:lnSpc>
                <a:spcPct val="120000"/>
              </a:lnSpc>
              <a:buNone/>
              <a:defRPr/>
            </a:pPr>
            <a:endParaRPr lang="en-GB" dirty="0"/>
          </a:p>
          <a:p>
            <a:pPr>
              <a:lnSpc>
                <a:spcPct val="120000"/>
              </a:lnSpc>
              <a:defRPr/>
            </a:pPr>
            <a:r>
              <a:rPr lang="en-GB" dirty="0"/>
              <a:t>Search for  a UK tourism example of one of the tourism sub types and identify definition, example and trend.</a:t>
            </a:r>
          </a:p>
          <a:p>
            <a:pPr>
              <a:lnSpc>
                <a:spcPct val="120000"/>
              </a:lnSpc>
              <a:defRPr/>
            </a:pPr>
            <a:r>
              <a:rPr lang="en-GB" dirty="0"/>
              <a:t>Search for an example of Tourism Event sub type and talk about the definition, example and trend. </a:t>
            </a:r>
          </a:p>
          <a:p>
            <a:pPr marL="0" indent="0">
              <a:buNone/>
              <a:defRPr/>
            </a:pPr>
            <a:endParaRPr lang="en-GB" dirty="0"/>
          </a:p>
          <a:p>
            <a:pPr marL="0" indent="0">
              <a:buNone/>
              <a:defRPr/>
            </a:pPr>
            <a:r>
              <a:rPr lang="en-GB" dirty="0"/>
              <a:t>	</a:t>
            </a:r>
          </a:p>
          <a:p>
            <a:pPr marL="0" indent="0">
              <a:buNone/>
              <a:defRPr/>
            </a:pPr>
            <a:endParaRPr lang="en-GB" dirty="0"/>
          </a:p>
          <a:p>
            <a:pPr>
              <a:defRPr/>
            </a:pPr>
            <a:endParaRPr lang="en-GB" dirty="0"/>
          </a:p>
          <a:p>
            <a:pPr>
              <a:defRPr/>
            </a:pPr>
            <a:endParaRPr lang="en-GB" dirty="0"/>
          </a:p>
        </p:txBody>
      </p:sp>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0962" name="Content Placeholder 3">
            <a:extLst>
              <a:ext uri="{FF2B5EF4-FFF2-40B4-BE49-F238E27FC236}">
                <a16:creationId xmlns:a16="http://schemas.microsoft.com/office/drawing/2014/main" id="{6C51CC41-DFCC-24AA-8A9C-1BAAFBA71CBE}"/>
              </a:ext>
            </a:extLst>
          </p:cNvPr>
          <p:cNvPicPr>
            <a:picLocks noGrp="1" noChangeAspect="1" noChangeArrowheads="1"/>
          </p:cNvPicPr>
          <p:nvPr>
            <p:ph idx="1"/>
          </p:nvPr>
        </p:nvPicPr>
        <p:blipFill rotWithShape="1">
          <a:blip r:embed="rId2">
            <a:extLst>
              <a:ext uri="{28A0092B-C50C-407E-A947-70E740481C1C}">
                <a14:useLocalDpi xmlns:a14="http://schemas.microsoft.com/office/drawing/2010/main" val="0"/>
              </a:ext>
            </a:extLst>
          </a:blip>
          <a:srcRect t="1771" r="-2" b="3140"/>
          <a:stretch/>
        </p:blipFill>
        <p:spPr>
          <a:xfrm>
            <a:off x="291152" y="1147256"/>
            <a:ext cx="5803323" cy="3890357"/>
          </a:xfrm>
          <a:prstGeom prst="rect">
            <a:avLst/>
          </a:prstGeom>
        </p:spPr>
      </p:pic>
      <p:pic>
        <p:nvPicPr>
          <p:cNvPr id="3" name="Picture 2" descr="A cup of coffee on a wood sign&#10;&#10;Description automatically generated">
            <a:extLst>
              <a:ext uri="{FF2B5EF4-FFF2-40B4-BE49-F238E27FC236}">
                <a16:creationId xmlns:a16="http://schemas.microsoft.com/office/drawing/2014/main" id="{297C8CFA-50FB-DAAA-AB1C-F3DEFC0A7A4F}"/>
              </a:ext>
            </a:extLst>
          </p:cNvPr>
          <p:cNvPicPr>
            <a:picLocks noChangeAspect="1"/>
          </p:cNvPicPr>
          <p:nvPr/>
        </p:nvPicPr>
        <p:blipFill rotWithShape="1">
          <a:blip r:embed="rId3">
            <a:extLst>
              <a:ext uri="{28A0092B-C50C-407E-A947-70E740481C1C}">
                <a14:useLocalDpi xmlns:a14="http://schemas.microsoft.com/office/drawing/2010/main" val="0"/>
              </a:ext>
              <a:ext uri="{837473B0-CC2E-450A-ABE3-18F120FF3D39}">
                <a1611:picAttrSrcUrl xmlns:a1611="http://schemas.microsoft.com/office/drawing/2016/11/main" r:id="rId4"/>
              </a:ext>
            </a:extLst>
          </a:blip>
          <a:srcRect r="1003" b="-1"/>
          <a:stretch/>
        </p:blipFill>
        <p:spPr>
          <a:xfrm>
            <a:off x="6240138" y="1185030"/>
            <a:ext cx="5803323" cy="3890357"/>
          </a:xfrm>
          <a:prstGeom prst="rect">
            <a:avLst/>
          </a:prstGeom>
        </p:spPr>
      </p:pic>
    </p:spTree>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4A213C4D-506B-C33F-BBB9-DD3DD2884D56}"/>
              </a:ext>
            </a:extLst>
          </p:cNvPr>
          <p:cNvSpPr txBox="1"/>
          <p:nvPr/>
        </p:nvSpPr>
        <p:spPr>
          <a:xfrm>
            <a:off x="335344" y="92738"/>
            <a:ext cx="10722708" cy="5962658"/>
          </a:xfrm>
          <a:prstGeom prst="rect">
            <a:avLst/>
          </a:prstGeom>
          <a:noFill/>
        </p:spPr>
        <p:txBody>
          <a:bodyPr wrap="square">
            <a:spAutoFit/>
          </a:bodyPr>
          <a:lstStyle/>
          <a:p>
            <a:r>
              <a:rPr lang="en-GB" dirty="0"/>
              <a:t>ASSIGNMENT / ASSESSMENT 1</a:t>
            </a:r>
          </a:p>
          <a:p>
            <a:endParaRPr lang="en-GB" dirty="0"/>
          </a:p>
          <a:p>
            <a:r>
              <a:rPr lang="en-GB" sz="1600" dirty="0">
                <a:effectLst/>
                <a:ea typeface="DengXian" panose="02010600030101010101" pitchFamily="2" charset="-122"/>
                <a:cs typeface="Arial" panose="020B0604020202020204" pitchFamily="34" charset="0"/>
              </a:rPr>
              <a:t>In this report, you are required to analyse a </a:t>
            </a:r>
            <a:r>
              <a:rPr lang="en-GB" sz="1600" b="1" dirty="0">
                <a:effectLst/>
                <a:ea typeface="DengXian" panose="02010600030101010101" pitchFamily="2" charset="-122"/>
                <a:cs typeface="Arial" panose="020B0604020202020204" pitchFamily="34" charset="0"/>
              </a:rPr>
              <a:t>UK tourism destination </a:t>
            </a:r>
            <a:r>
              <a:rPr lang="en-GB" sz="1600" dirty="0">
                <a:effectLst/>
                <a:ea typeface="DengXian" panose="02010600030101010101" pitchFamily="2" charset="-122"/>
                <a:cs typeface="Arial" panose="020B0604020202020204" pitchFamily="34" charset="0"/>
              </a:rPr>
              <a:t>that hosts an </a:t>
            </a:r>
            <a:r>
              <a:rPr lang="en-GB" sz="1600" b="1" dirty="0">
                <a:effectLst/>
                <a:ea typeface="DengXian" panose="02010600030101010101" pitchFamily="2" charset="-122"/>
                <a:cs typeface="Arial" panose="020B0604020202020204" pitchFamily="34" charset="0"/>
              </a:rPr>
              <a:t>event, whether monthly or, annually</a:t>
            </a:r>
            <a:r>
              <a:rPr lang="en-GB" sz="1600" dirty="0">
                <a:effectLst/>
                <a:ea typeface="DengXian" panose="02010600030101010101" pitchFamily="2" charset="-122"/>
                <a:cs typeface="Arial" panose="020B0604020202020204" pitchFamily="34" charset="0"/>
              </a:rPr>
              <a:t>. The destination must be </a:t>
            </a:r>
            <a:r>
              <a:rPr lang="en-GB" sz="1600" b="1" dirty="0">
                <a:effectLst/>
                <a:ea typeface="DengXian" panose="02010600030101010101" pitchFamily="2" charset="-122"/>
                <a:cs typeface="Arial" panose="020B0604020202020204" pitchFamily="34" charset="0"/>
              </a:rPr>
              <a:t>accessible by train as a travel option</a:t>
            </a:r>
            <a:r>
              <a:rPr lang="en-GB" sz="1600" dirty="0">
                <a:effectLst/>
                <a:ea typeface="DengXian" panose="02010600030101010101" pitchFamily="2" charset="-122"/>
                <a:cs typeface="Arial" panose="020B0604020202020204" pitchFamily="34" charset="0"/>
              </a:rPr>
              <a:t>, and you are to </a:t>
            </a:r>
            <a:r>
              <a:rPr lang="en-GB" sz="1600" b="1" dirty="0">
                <a:effectLst/>
                <a:ea typeface="DengXian" panose="02010600030101010101" pitchFamily="2" charset="-122"/>
                <a:cs typeface="Arial" panose="020B0604020202020204" pitchFamily="34" charset="0"/>
              </a:rPr>
              <a:t>evaluate the impacts of the event on the destination, as well as the impacts of using this type of transport option </a:t>
            </a:r>
            <a:r>
              <a:rPr lang="en-GB" sz="1600" dirty="0">
                <a:effectLst/>
                <a:ea typeface="DengXian" panose="02010600030101010101" pitchFamily="2" charset="-122"/>
                <a:cs typeface="Arial" panose="020B0604020202020204" pitchFamily="34" charset="0"/>
              </a:rPr>
              <a:t>and you must consider c</a:t>
            </a:r>
            <a:r>
              <a:rPr lang="en-GB" sz="1600" b="1" dirty="0">
                <a:effectLst/>
                <a:ea typeface="DengXian" panose="02010600030101010101" pitchFamily="2" charset="-122"/>
                <a:cs typeface="Arial" panose="020B0604020202020204" pitchFamily="34" charset="0"/>
              </a:rPr>
              <a:t>urrent trends in tourism, events, and leisure industries</a:t>
            </a:r>
            <a:r>
              <a:rPr lang="en-GB" sz="1600" dirty="0">
                <a:effectLst/>
                <a:ea typeface="DengXian" panose="02010600030101010101" pitchFamily="2" charset="-122"/>
                <a:cs typeface="Arial" panose="020B0604020202020204" pitchFamily="34" charset="0"/>
              </a:rPr>
              <a:t> that have been discussed in class and support this with further research.</a:t>
            </a:r>
          </a:p>
          <a:p>
            <a:endParaRPr lang="en-GB" sz="1600" dirty="0"/>
          </a:p>
          <a:p>
            <a:pPr algn="just">
              <a:lnSpc>
                <a:spcPct val="115000"/>
              </a:lnSpc>
              <a:spcAft>
                <a:spcPts val="800"/>
              </a:spcAft>
            </a:pPr>
            <a:r>
              <a:rPr lang="en-GB" sz="1600" dirty="0"/>
              <a:t>• </a:t>
            </a:r>
            <a:r>
              <a:rPr lang="en-GB" sz="1600" b="1" dirty="0">
                <a:effectLst/>
                <a:ea typeface="DengXian" panose="02010600030101010101" pitchFamily="2" charset="-122"/>
                <a:cs typeface="Arial" panose="020B0604020202020204" pitchFamily="34" charset="0"/>
              </a:rPr>
              <a:t>Key Components of the Report:</a:t>
            </a:r>
            <a:endParaRPr lang="en-GB" sz="1600" dirty="0">
              <a:effectLst/>
              <a:ea typeface="Arial Unicode MS"/>
            </a:endParaRPr>
          </a:p>
          <a:p>
            <a:pPr marL="342900" lvl="0" indent="-342900" algn="just">
              <a:lnSpc>
                <a:spcPct val="115000"/>
              </a:lnSpc>
              <a:spcAft>
                <a:spcPts val="800"/>
              </a:spcAft>
              <a:buSzPts val="1000"/>
              <a:buFont typeface="Symbol" panose="05050102010706020507" pitchFamily="18" charset="2"/>
              <a:buChar char=""/>
              <a:tabLst>
                <a:tab pos="457200" algn="l"/>
              </a:tabLst>
            </a:pPr>
            <a:r>
              <a:rPr lang="en-GB" sz="1600" b="1" dirty="0">
                <a:effectLst/>
                <a:ea typeface="DengXian" panose="02010600030101010101" pitchFamily="2" charset="-122"/>
                <a:cs typeface="Arial" panose="020B0604020202020204" pitchFamily="34" charset="0"/>
              </a:rPr>
              <a:t>You must provide a destination and event overview. For example, e</a:t>
            </a:r>
            <a:r>
              <a:rPr lang="en-GB" sz="1600" dirty="0">
                <a:effectLst/>
                <a:ea typeface="DengXian" panose="02010600030101010101" pitchFamily="2" charset="-122"/>
                <a:cs typeface="Arial" panose="020B0604020202020204" pitchFamily="34" charset="0"/>
              </a:rPr>
              <a:t>xplain how visitors can access the destination by train and why this method of travel is significant.</a:t>
            </a:r>
            <a:endParaRPr lang="en-GB" sz="1600" dirty="0">
              <a:effectLst/>
              <a:ea typeface="Arial Unicode MS"/>
            </a:endParaRPr>
          </a:p>
          <a:p>
            <a:pPr marL="342900" lvl="0" indent="-342900" algn="just">
              <a:lnSpc>
                <a:spcPct val="115000"/>
              </a:lnSpc>
              <a:spcAft>
                <a:spcPts val="800"/>
              </a:spcAft>
              <a:buSzPts val="1000"/>
              <a:buFont typeface="Symbol" panose="05050102010706020507" pitchFamily="18" charset="2"/>
              <a:buChar char=""/>
              <a:tabLst>
                <a:tab pos="457200" algn="l"/>
              </a:tabLst>
            </a:pPr>
            <a:r>
              <a:rPr lang="en-GB" sz="1600" dirty="0">
                <a:effectLst/>
                <a:ea typeface="DengXian" panose="02010600030101010101" pitchFamily="2" charset="-122"/>
                <a:cs typeface="Arial" panose="020B0604020202020204" pitchFamily="34" charset="0"/>
              </a:rPr>
              <a:t> Report on  </a:t>
            </a:r>
            <a:r>
              <a:rPr lang="en-GB" sz="1600" b="1" dirty="0">
                <a:effectLst/>
                <a:ea typeface="DengXian" panose="02010600030101010101" pitchFamily="2" charset="-122"/>
                <a:cs typeface="Arial" panose="020B0604020202020204" pitchFamily="34" charset="0"/>
              </a:rPr>
              <a:t>Impacts on the Destination by analysing</a:t>
            </a:r>
            <a:r>
              <a:rPr lang="en-GB" sz="1600" dirty="0">
                <a:effectLst/>
                <a:ea typeface="DengXian" panose="02010600030101010101" pitchFamily="2" charset="-122"/>
                <a:cs typeface="Arial" panose="020B0604020202020204" pitchFamily="34" charset="0"/>
              </a:rPr>
              <a:t> the short-term and long-term impacts of the event on the destination by considering  visitor numbers, tourism trends, and the future planning required to accommodate visitors sustainably and the structural and functional development of the global tourism, events, and leisure industry, and understand its role in modern society. </a:t>
            </a:r>
            <a:endParaRPr lang="en-GB" sz="1600" dirty="0">
              <a:effectLst/>
              <a:ea typeface="Arial Unicode MS"/>
            </a:endParaRPr>
          </a:p>
          <a:p>
            <a:pPr marL="342900" lvl="0" indent="-342900" algn="just">
              <a:lnSpc>
                <a:spcPct val="115000"/>
              </a:lnSpc>
              <a:spcAft>
                <a:spcPts val="800"/>
              </a:spcAft>
              <a:buSzPts val="1000"/>
              <a:buFont typeface="Symbol" panose="05050102010706020507" pitchFamily="18" charset="2"/>
              <a:buChar char=""/>
              <a:tabLst>
                <a:tab pos="457200" algn="l"/>
              </a:tabLst>
            </a:pPr>
            <a:r>
              <a:rPr lang="en-GB" sz="1600" dirty="0">
                <a:effectLst/>
                <a:ea typeface="DengXian" panose="02010600030101010101" pitchFamily="2" charset="-122"/>
                <a:cs typeface="Arial" panose="020B0604020202020204" pitchFamily="34" charset="0"/>
              </a:rPr>
              <a:t>Include </a:t>
            </a:r>
            <a:r>
              <a:rPr lang="en-GB" sz="1600" b="1" dirty="0">
                <a:effectLst/>
                <a:ea typeface="DengXian" panose="02010600030101010101" pitchFamily="2" charset="-122"/>
                <a:cs typeface="Arial" panose="020B0604020202020204" pitchFamily="34" charset="0"/>
              </a:rPr>
              <a:t>Visitor Typology and Experience and discuss</a:t>
            </a:r>
            <a:r>
              <a:rPr lang="en-GB" sz="1600" dirty="0">
                <a:effectLst/>
                <a:ea typeface="DengXian" panose="02010600030101010101" pitchFamily="2" charset="-122"/>
                <a:cs typeface="Arial" panose="020B0604020202020204" pitchFamily="34" charset="0"/>
              </a:rPr>
              <a:t> visitor motivations, demand, and leisure needs using models and theories studied in class. Demonstrate an understanding of the factors impacting the international tourism, events, and leisure industry and analyse the forces influencing global trends and engagement for this destination and event.  Discuss s</a:t>
            </a:r>
            <a:r>
              <a:rPr lang="en-GB" sz="1600" b="1" dirty="0">
                <a:effectLst/>
                <a:ea typeface="DengXian" panose="02010600030101010101" pitchFamily="2" charset="-122"/>
                <a:cs typeface="Arial" panose="020B0604020202020204" pitchFamily="34" charset="0"/>
              </a:rPr>
              <a:t>ustainability </a:t>
            </a:r>
            <a:r>
              <a:rPr lang="en-GB" sz="1600" dirty="0">
                <a:effectLst/>
                <a:ea typeface="DengXian" panose="02010600030101010101" pitchFamily="2" charset="-122"/>
                <a:cs typeface="Arial" panose="020B0604020202020204" pitchFamily="34" charset="0"/>
              </a:rPr>
              <a:t>challenges posed by the event</a:t>
            </a:r>
            <a:r>
              <a:rPr lang="en-GB" sz="1600" b="1" dirty="0">
                <a:effectLst/>
                <a:ea typeface="DengXian" panose="02010600030101010101" pitchFamily="2" charset="-122"/>
                <a:cs typeface="Arial" panose="020B0604020202020204" pitchFamily="34" charset="0"/>
              </a:rPr>
              <a:t> and recommendations </a:t>
            </a:r>
            <a:r>
              <a:rPr lang="en-GB" sz="1600" dirty="0">
                <a:effectLst/>
                <a:ea typeface="DengXian" panose="02010600030101010101" pitchFamily="2" charset="-122"/>
                <a:cs typeface="Arial" panose="020B0604020202020204" pitchFamily="34" charset="0"/>
              </a:rPr>
              <a:t>for stakeholders to ensure the destination and event remain viable in the long term, addressing environmental, economic, and social factors to include train travel as an option.</a:t>
            </a:r>
            <a:endParaRPr lang="en-GB" sz="1600" dirty="0">
              <a:effectLst/>
              <a:ea typeface="Arial Unicode MS"/>
            </a:endParaRPr>
          </a:p>
          <a:p>
            <a:endParaRPr lang="en-GB" dirty="0"/>
          </a:p>
        </p:txBody>
      </p:sp>
    </p:spTree>
    <p:extLst>
      <p:ext uri="{BB962C8B-B14F-4D97-AF65-F5344CB8AC3E}">
        <p14:creationId xmlns:p14="http://schemas.microsoft.com/office/powerpoint/2010/main" val="2741423274"/>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E510FA0D-2818-6565-1EA3-6927FCD99A23}"/>
              </a:ext>
            </a:extLst>
          </p:cNvPr>
          <p:cNvSpPr txBox="1"/>
          <p:nvPr/>
        </p:nvSpPr>
        <p:spPr>
          <a:xfrm>
            <a:off x="505437" y="871211"/>
            <a:ext cx="11339818" cy="3447098"/>
          </a:xfrm>
          <a:prstGeom prst="rect">
            <a:avLst/>
          </a:prstGeom>
          <a:noFill/>
        </p:spPr>
        <p:txBody>
          <a:bodyPr wrap="square">
            <a:spAutoFit/>
          </a:bodyPr>
          <a:lstStyle/>
          <a:p>
            <a:r>
              <a:rPr lang="en-GB" sz="2000" b="1" dirty="0"/>
              <a:t>Assessment Criteria:</a:t>
            </a:r>
          </a:p>
          <a:p>
            <a:pPr marL="285750" indent="-285750">
              <a:buFont typeface="Arial" panose="020B0604020202020204" pitchFamily="34" charset="0"/>
              <a:buChar char="•"/>
            </a:pPr>
            <a:r>
              <a:rPr lang="en-GB" sz="2000" dirty="0"/>
              <a:t>Depth of research and analysis of the destination and event.</a:t>
            </a:r>
          </a:p>
          <a:p>
            <a:pPr marL="285750" indent="-285750">
              <a:buFont typeface="Arial" panose="020B0604020202020204" pitchFamily="34" charset="0"/>
              <a:buChar char="•"/>
            </a:pPr>
            <a:r>
              <a:rPr lang="en-GB" sz="2000" dirty="0"/>
              <a:t>Use of relevant theories and models in tourism and event management.</a:t>
            </a:r>
          </a:p>
          <a:p>
            <a:pPr marL="285750" indent="-285750">
              <a:buFont typeface="Arial" panose="020B0604020202020204" pitchFamily="34" charset="0"/>
              <a:buChar char="•"/>
            </a:pPr>
            <a:r>
              <a:rPr lang="en-GB" sz="2000" dirty="0"/>
              <a:t>Clear articulation of short-term and long-term impacts.</a:t>
            </a:r>
          </a:p>
          <a:p>
            <a:pPr marL="285750" indent="-285750">
              <a:buFont typeface="Arial" panose="020B0604020202020204" pitchFamily="34" charset="0"/>
              <a:buChar char="•"/>
            </a:pPr>
            <a:r>
              <a:rPr lang="en-GB" sz="2000" dirty="0"/>
              <a:t>Practical and insightful recommendations for sustainable development.</a:t>
            </a:r>
          </a:p>
          <a:p>
            <a:pPr marL="285750" indent="-285750">
              <a:buFont typeface="Arial" panose="020B0604020202020204" pitchFamily="34" charset="0"/>
              <a:buChar char="•"/>
            </a:pPr>
            <a:r>
              <a:rPr lang="en-GB" sz="2000" dirty="0"/>
              <a:t>Well-structured report with logical flow, clarity, and correct referencing.</a:t>
            </a:r>
          </a:p>
          <a:p>
            <a:pPr marL="285750" indent="-285750">
              <a:buFont typeface="Arial" panose="020B0604020202020204" pitchFamily="34" charset="0"/>
              <a:buChar char="•"/>
            </a:pPr>
            <a:endParaRPr lang="en-GB" sz="2000" dirty="0"/>
          </a:p>
          <a:p>
            <a:r>
              <a:rPr lang="en-GB" sz="2000" dirty="0"/>
              <a:t>This is a Report format of 1500 words that must be support with clear evidence and research to include a minimum of 6 academic references, and  9 other research such as from websites, statistics &amp; further reading in the Harvard Referencing style</a:t>
            </a:r>
          </a:p>
          <a:p>
            <a:r>
              <a:rPr lang="en-GB" sz="2000" dirty="0"/>
              <a:t> </a:t>
            </a:r>
          </a:p>
        </p:txBody>
      </p:sp>
    </p:spTree>
    <p:extLst>
      <p:ext uri="{BB962C8B-B14F-4D97-AF65-F5344CB8AC3E}">
        <p14:creationId xmlns:p14="http://schemas.microsoft.com/office/powerpoint/2010/main" val="1293132815"/>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2">
            <a:extLst>
              <a:ext uri="{FF2B5EF4-FFF2-40B4-BE49-F238E27FC236}">
                <a16:creationId xmlns:a16="http://schemas.microsoft.com/office/drawing/2014/main" id="{A9E312D6-09A6-4CD4-8CAB-6536E7B7D219}"/>
              </a:ext>
            </a:extLst>
          </p:cNvPr>
          <p:cNvSpPr txBox="1">
            <a:spLocks noChangeArrowheads="1"/>
          </p:cNvSpPr>
          <p:nvPr/>
        </p:nvSpPr>
        <p:spPr>
          <a:xfrm>
            <a:off x="2004061" y="325370"/>
            <a:ext cx="3276451" cy="1956841"/>
          </a:xfrm>
          <a:prstGeom prst="rect">
            <a:avLst/>
          </a:prstGeom>
        </p:spPr>
        <p:txBody>
          <a:bodyPr vert="horz" lIns="91440" tIns="45720" rIns="91440" bIns="45720" rtlCol="0" anchor="b">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spcBef>
                <a:spcPct val="0"/>
              </a:spcBef>
              <a:spcAft>
                <a:spcPts val="600"/>
              </a:spcAft>
              <a:buNone/>
            </a:pPr>
            <a:r>
              <a:rPr lang="en-US" altLang="en-US" sz="2600" b="1" dirty="0">
                <a:latin typeface="+mj-lt"/>
                <a:ea typeface="+mj-ea"/>
                <a:cs typeface="+mj-cs"/>
              </a:rPr>
              <a:t>REMEMBER – You must use Harvard Referencing throughout all your assignments.</a:t>
            </a:r>
            <a:endParaRPr lang="en-US" altLang="en-US" sz="2600" dirty="0">
              <a:latin typeface="+mj-lt"/>
              <a:ea typeface="+mj-ea"/>
              <a:cs typeface="+mj-cs"/>
            </a:endParaRPr>
          </a:p>
        </p:txBody>
      </p:sp>
      <p:sp>
        <p:nvSpPr>
          <p:cNvPr id="6" name="Content Placeholder 2">
            <a:extLst>
              <a:ext uri="{FF2B5EF4-FFF2-40B4-BE49-F238E27FC236}">
                <a16:creationId xmlns:a16="http://schemas.microsoft.com/office/drawing/2014/main" id="{92D70A58-6531-4442-92B2-5EDA2743526A}"/>
              </a:ext>
            </a:extLst>
          </p:cNvPr>
          <p:cNvSpPr txBox="1">
            <a:spLocks noChangeArrowheads="1"/>
          </p:cNvSpPr>
          <p:nvPr/>
        </p:nvSpPr>
        <p:spPr bwMode="auto">
          <a:xfrm>
            <a:off x="2004061" y="2872899"/>
            <a:ext cx="3182691" cy="3320668"/>
          </a:xfrm>
          <a:prstGeom prst="rect">
            <a:avLst/>
          </a:prstGeom>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lIns="91440" tIns="45720" rIns="91440" bIns="45720" rtlCol="0">
            <a:normAutofit/>
          </a:bodyPr>
          <a:lstStyle>
            <a:lvl1pPr>
              <a:lnSpc>
                <a:spcPct val="90000"/>
              </a:lnSpc>
              <a:spcBef>
                <a:spcPts val="1000"/>
              </a:spcBef>
              <a:buFont typeface="Arial" panose="020B0604020202020204" pitchFamily="34" charset="0"/>
              <a:buChar char="•"/>
              <a:defRPr sz="2800">
                <a:solidFill>
                  <a:schemeClr val="tx1"/>
                </a:solidFill>
                <a:latin typeface="Calibri" panose="020F0502020204030204" pitchFamily="34" charset="0"/>
              </a:defRPr>
            </a:lvl1pPr>
            <a:lvl2pPr marL="685800" indent="-228600">
              <a:lnSpc>
                <a:spcPct val="90000"/>
              </a:lnSpc>
              <a:spcBef>
                <a:spcPts val="500"/>
              </a:spcBef>
              <a:buFont typeface="Arial" panose="020B0604020202020204" pitchFamily="34" charset="0"/>
              <a:buChar char="•"/>
              <a:defRPr sz="2400">
                <a:solidFill>
                  <a:schemeClr val="tx1"/>
                </a:solidFill>
                <a:latin typeface="Calibri" panose="020F0502020204030204" pitchFamily="34" charset="0"/>
              </a:defRPr>
            </a:lvl2pPr>
            <a:lvl3pPr marL="1143000" indent="-228600">
              <a:lnSpc>
                <a:spcPct val="90000"/>
              </a:lnSpc>
              <a:spcBef>
                <a:spcPts val="500"/>
              </a:spcBef>
              <a:buFont typeface="Arial" panose="020B0604020202020204" pitchFamily="34" charset="0"/>
              <a:buChar char="•"/>
              <a:defRPr sz="2000">
                <a:solidFill>
                  <a:schemeClr val="tx1"/>
                </a:solidFill>
                <a:latin typeface="Calibri" panose="020F0502020204030204" pitchFamily="34" charset="0"/>
              </a:defRPr>
            </a:lvl3pPr>
            <a:lvl4pPr marL="1600200" indent="-228600">
              <a:lnSpc>
                <a:spcPct val="90000"/>
              </a:lnSpc>
              <a:spcBef>
                <a:spcPts val="500"/>
              </a:spcBef>
              <a:buFont typeface="Arial" panose="020B0604020202020204" pitchFamily="34" charset="0"/>
              <a:buChar char="•"/>
              <a:defRPr>
                <a:solidFill>
                  <a:schemeClr val="tx1"/>
                </a:solidFill>
                <a:latin typeface="Calibri" panose="020F0502020204030204" pitchFamily="34" charset="0"/>
              </a:defRPr>
            </a:lvl4pPr>
            <a:lvl5pPr marL="2057400" indent="-228600">
              <a:lnSpc>
                <a:spcPct val="90000"/>
              </a:lnSpc>
              <a:spcBef>
                <a:spcPts val="500"/>
              </a:spcBef>
              <a:buFont typeface="Arial" panose="020B0604020202020204" pitchFamily="34" charset="0"/>
              <a:buChar char="•"/>
              <a:defRPr>
                <a:solidFill>
                  <a:schemeClr val="tx1"/>
                </a:solidFill>
                <a:latin typeface="Calibri" panose="020F0502020204030204" pitchFamily="34" charset="0"/>
              </a:defRPr>
            </a:lvl5pPr>
            <a:lvl6pPr marL="2514600" indent="-228600" eaLnBrk="0" fontAlgn="base" hangingPunct="0">
              <a:lnSpc>
                <a:spcPct val="90000"/>
              </a:lnSpc>
              <a:spcBef>
                <a:spcPts val="500"/>
              </a:spcBef>
              <a:spcAft>
                <a:spcPct val="0"/>
              </a:spcAft>
              <a:buFont typeface="Arial" panose="020B0604020202020204" pitchFamily="34" charset="0"/>
              <a:buChar char="•"/>
              <a:defRPr>
                <a:solidFill>
                  <a:schemeClr val="tx1"/>
                </a:solidFill>
                <a:latin typeface="Calibri" panose="020F0502020204030204" pitchFamily="34" charset="0"/>
              </a:defRPr>
            </a:lvl6pPr>
            <a:lvl7pPr marL="2971800" indent="-228600" eaLnBrk="0" fontAlgn="base" hangingPunct="0">
              <a:lnSpc>
                <a:spcPct val="90000"/>
              </a:lnSpc>
              <a:spcBef>
                <a:spcPts val="500"/>
              </a:spcBef>
              <a:spcAft>
                <a:spcPct val="0"/>
              </a:spcAft>
              <a:buFont typeface="Arial" panose="020B0604020202020204" pitchFamily="34" charset="0"/>
              <a:buChar char="•"/>
              <a:defRPr>
                <a:solidFill>
                  <a:schemeClr val="tx1"/>
                </a:solidFill>
                <a:latin typeface="Calibri" panose="020F0502020204030204" pitchFamily="34" charset="0"/>
              </a:defRPr>
            </a:lvl7pPr>
            <a:lvl8pPr marL="3429000" indent="-228600" eaLnBrk="0" fontAlgn="base" hangingPunct="0">
              <a:lnSpc>
                <a:spcPct val="90000"/>
              </a:lnSpc>
              <a:spcBef>
                <a:spcPts val="500"/>
              </a:spcBef>
              <a:spcAft>
                <a:spcPct val="0"/>
              </a:spcAft>
              <a:buFont typeface="Arial" panose="020B0604020202020204" pitchFamily="34" charset="0"/>
              <a:buChar char="•"/>
              <a:defRPr>
                <a:solidFill>
                  <a:schemeClr val="tx1"/>
                </a:solidFill>
                <a:latin typeface="Calibri" panose="020F0502020204030204" pitchFamily="34" charset="0"/>
              </a:defRPr>
            </a:lvl8pPr>
            <a:lvl9pPr marL="3886200" indent="-228600" eaLnBrk="0" fontAlgn="base" hangingPunct="0">
              <a:lnSpc>
                <a:spcPct val="90000"/>
              </a:lnSpc>
              <a:spcBef>
                <a:spcPts val="500"/>
              </a:spcBef>
              <a:spcAft>
                <a:spcPct val="0"/>
              </a:spcAft>
              <a:buFont typeface="Arial" panose="020B0604020202020204" pitchFamily="34" charset="0"/>
              <a:buChar char="•"/>
              <a:defRPr>
                <a:solidFill>
                  <a:schemeClr val="tx1"/>
                </a:solidFill>
                <a:latin typeface="Calibri" panose="020F0502020204030204" pitchFamily="34" charset="0"/>
              </a:defRPr>
            </a:lvl9pPr>
          </a:lstStyle>
          <a:p>
            <a:pPr indent="-228600" algn="just">
              <a:lnSpc>
                <a:spcPct val="100000"/>
              </a:lnSpc>
            </a:pPr>
            <a:r>
              <a:rPr lang="en-US" altLang="en-US" sz="1900" b="1" dirty="0">
                <a:latin typeface="+mn-lt"/>
              </a:rPr>
              <a:t>The handbook is available through accessing your online library account. A copy is also available on the module page on Moodle &amp; in Teams files.</a:t>
            </a:r>
          </a:p>
          <a:p>
            <a:pPr indent="-228600" algn="just">
              <a:lnSpc>
                <a:spcPct val="100000"/>
              </a:lnSpc>
            </a:pPr>
            <a:r>
              <a:rPr lang="en-US" altLang="en-US" sz="1900" b="1" dirty="0">
                <a:latin typeface="+mn-lt"/>
              </a:rPr>
              <a:t>Study skills sessions, books, videos available </a:t>
            </a:r>
          </a:p>
        </p:txBody>
      </p:sp>
      <p:pic>
        <p:nvPicPr>
          <p:cNvPr id="5" name="Picture 3">
            <a:extLst>
              <a:ext uri="{FF2B5EF4-FFF2-40B4-BE49-F238E27FC236}">
                <a16:creationId xmlns:a16="http://schemas.microsoft.com/office/drawing/2014/main" id="{E9F7BC25-1B44-4FA1-90B2-454C1FC5930B}"/>
              </a:ext>
            </a:extLst>
          </p:cNvPr>
          <p:cNvPicPr>
            <a:picLocks noChangeAspect="1" noChangeArrowheads="1"/>
          </p:cNvPicPr>
          <p:nvPr/>
        </p:nvPicPr>
        <p:blipFill rotWithShape="1">
          <a:blip r:embed="rId2" cstate="print">
            <a:extLst>
              <a:ext uri="{28A0092B-C50C-407E-A947-70E740481C1C}">
                <a14:useLocalDpi xmlns:a14="http://schemas.microsoft.com/office/drawing/2010/main" val="0"/>
              </a:ext>
            </a:extLst>
          </a:blip>
          <a:srcRect l="-651" t="2978" r="651" b="22880"/>
          <a:stretch/>
        </p:blipFill>
        <p:spPr bwMode="auto">
          <a:xfrm>
            <a:off x="6911490" y="325370"/>
            <a:ext cx="5159081" cy="5387533"/>
          </a:xfrm>
          <a:custGeom>
            <a:avLst/>
            <a:gdLst/>
            <a:ahLst/>
            <a:cxnLst/>
            <a:rect l="l" t="t" r="r" b="b"/>
            <a:pathLst>
              <a:path w="6878775" h="6858000">
                <a:moveTo>
                  <a:pt x="1102973" y="0"/>
                </a:moveTo>
                <a:lnTo>
                  <a:pt x="1160688" y="0"/>
                </a:lnTo>
                <a:lnTo>
                  <a:pt x="983189" y="331786"/>
                </a:lnTo>
                <a:cubicBezTo>
                  <a:pt x="914866" y="469145"/>
                  <a:pt x="850355" y="608712"/>
                  <a:pt x="789261" y="750263"/>
                </a:cubicBezTo>
                <a:cubicBezTo>
                  <a:pt x="774307" y="784928"/>
                  <a:pt x="759992" y="819849"/>
                  <a:pt x="745295" y="854514"/>
                </a:cubicBezTo>
                <a:cubicBezTo>
                  <a:pt x="756682" y="845393"/>
                  <a:pt x="765489" y="833492"/>
                  <a:pt x="770857" y="819975"/>
                </a:cubicBezTo>
                <a:cubicBezTo>
                  <a:pt x="879943" y="589569"/>
                  <a:pt x="999605" y="365513"/>
                  <a:pt x="1131329" y="148742"/>
                </a:cubicBezTo>
                <a:lnTo>
                  <a:pt x="1227589" y="0"/>
                </a:lnTo>
                <a:lnTo>
                  <a:pt x="6878775" y="0"/>
                </a:lnTo>
                <a:lnTo>
                  <a:pt x="6878775" y="6858000"/>
                </a:lnTo>
                <a:lnTo>
                  <a:pt x="713521" y="6858000"/>
                </a:lnTo>
                <a:lnTo>
                  <a:pt x="625642" y="6670527"/>
                </a:lnTo>
                <a:cubicBezTo>
                  <a:pt x="507232" y="6398531"/>
                  <a:pt x="403083" y="6118381"/>
                  <a:pt x="312785" y="5830359"/>
                </a:cubicBezTo>
                <a:cubicBezTo>
                  <a:pt x="278149" y="5719759"/>
                  <a:pt x="248879" y="5607635"/>
                  <a:pt x="212198" y="5480401"/>
                </a:cubicBezTo>
                <a:cubicBezTo>
                  <a:pt x="212208" y="5491601"/>
                  <a:pt x="212803" y="5502788"/>
                  <a:pt x="213988" y="5513923"/>
                </a:cubicBezTo>
                <a:cubicBezTo>
                  <a:pt x="264089" y="5723695"/>
                  <a:pt x="307290" y="5935370"/>
                  <a:pt x="365826" y="6142729"/>
                </a:cubicBezTo>
                <a:cubicBezTo>
                  <a:pt x="433152" y="6380817"/>
                  <a:pt x="510068" y="6614016"/>
                  <a:pt x="597975" y="6841549"/>
                </a:cubicBezTo>
                <a:lnTo>
                  <a:pt x="604824" y="6858000"/>
                </a:lnTo>
                <a:lnTo>
                  <a:pt x="552056" y="6858000"/>
                </a:lnTo>
                <a:lnTo>
                  <a:pt x="539576" y="6828295"/>
                </a:lnTo>
                <a:cubicBezTo>
                  <a:pt x="380597" y="6414594"/>
                  <a:pt x="260223" y="5988893"/>
                  <a:pt x="171555" y="5552906"/>
                </a:cubicBezTo>
                <a:cubicBezTo>
                  <a:pt x="91163" y="5157998"/>
                  <a:pt x="43746" y="4758899"/>
                  <a:pt x="12305" y="4357388"/>
                </a:cubicBezTo>
                <a:cubicBezTo>
                  <a:pt x="-14281" y="4013908"/>
                  <a:pt x="4507" y="3672965"/>
                  <a:pt x="46684" y="3331516"/>
                </a:cubicBezTo>
                <a:cubicBezTo>
                  <a:pt x="127203" y="2664286"/>
                  <a:pt x="277819" y="2007265"/>
                  <a:pt x="496065" y="1371196"/>
                </a:cubicBezTo>
                <a:cubicBezTo>
                  <a:pt x="636273" y="966066"/>
                  <a:pt x="800445" y="573253"/>
                  <a:pt x="995723" y="196614"/>
                </a:cubicBezTo>
                <a:close/>
              </a:path>
            </a:pathLst>
          </a:custGeo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680305222"/>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170" name="Rectangle 2">
            <a:extLst>
              <a:ext uri="{FF2B5EF4-FFF2-40B4-BE49-F238E27FC236}">
                <a16:creationId xmlns:a16="http://schemas.microsoft.com/office/drawing/2014/main" id="{70A5A36E-9866-18F7-6537-D2DF79B8706A}"/>
              </a:ext>
            </a:extLst>
          </p:cNvPr>
          <p:cNvSpPr>
            <a:spLocks noGrp="1" noChangeArrowheads="1"/>
          </p:cNvSpPr>
          <p:nvPr>
            <p:ph type="title"/>
          </p:nvPr>
        </p:nvSpPr>
        <p:spPr>
          <a:xfrm>
            <a:off x="241024" y="67403"/>
            <a:ext cx="5937250" cy="1187450"/>
          </a:xfrm>
        </p:spPr>
        <p:txBody>
          <a:bodyPr/>
          <a:lstStyle/>
          <a:p>
            <a:pPr>
              <a:defRPr/>
            </a:pPr>
            <a:r>
              <a:rPr lang="en-GB" altLang="en-US" dirty="0"/>
              <a:t>Expectations</a:t>
            </a:r>
            <a:endParaRPr lang="en-US" altLang="en-US" dirty="0"/>
          </a:p>
        </p:txBody>
      </p:sp>
      <p:sp>
        <p:nvSpPr>
          <p:cNvPr id="7171" name="Rectangle 3">
            <a:extLst>
              <a:ext uri="{FF2B5EF4-FFF2-40B4-BE49-F238E27FC236}">
                <a16:creationId xmlns:a16="http://schemas.microsoft.com/office/drawing/2014/main" id="{2C4AF4D2-E7E0-C530-1361-F5D364D4D7DF}"/>
              </a:ext>
            </a:extLst>
          </p:cNvPr>
          <p:cNvSpPr>
            <a:spLocks noGrp="1" noChangeArrowheads="1"/>
          </p:cNvSpPr>
          <p:nvPr>
            <p:ph idx="1"/>
          </p:nvPr>
        </p:nvSpPr>
        <p:spPr>
          <a:xfrm>
            <a:off x="2880919" y="1149875"/>
            <a:ext cx="7772400" cy="4550068"/>
          </a:xfrm>
        </p:spPr>
        <p:txBody>
          <a:bodyPr rtlCol="0">
            <a:normAutofit lnSpcReduction="10000"/>
          </a:bodyPr>
          <a:lstStyle/>
          <a:p>
            <a:pPr>
              <a:defRPr/>
            </a:pPr>
            <a:r>
              <a:rPr lang="en-GB" altLang="en-US" sz="2400" b="1" dirty="0">
                <a:solidFill>
                  <a:schemeClr val="tx1">
                    <a:lumMod val="85000"/>
                    <a:lumOff val="15000"/>
                  </a:schemeClr>
                </a:solidFill>
              </a:rPr>
              <a:t>Active participation </a:t>
            </a:r>
            <a:r>
              <a:rPr lang="en-GB" altLang="en-US" sz="2400" dirty="0">
                <a:solidFill>
                  <a:schemeClr val="tx1">
                    <a:lumMod val="85000"/>
                    <a:lumOff val="15000"/>
                  </a:schemeClr>
                </a:solidFill>
              </a:rPr>
              <a:t>but with respect</a:t>
            </a:r>
          </a:p>
          <a:p>
            <a:pPr lvl="1">
              <a:defRPr/>
            </a:pPr>
            <a:r>
              <a:rPr lang="en-GB" altLang="en-US" dirty="0">
                <a:solidFill>
                  <a:schemeClr val="tx1">
                    <a:lumMod val="85000"/>
                    <a:lumOff val="15000"/>
                  </a:schemeClr>
                </a:solidFill>
              </a:rPr>
              <a:t>Read</a:t>
            </a:r>
          </a:p>
          <a:p>
            <a:pPr lvl="1">
              <a:defRPr/>
            </a:pPr>
            <a:r>
              <a:rPr lang="en-GB" altLang="en-US" dirty="0">
                <a:solidFill>
                  <a:schemeClr val="tx1">
                    <a:lumMod val="85000"/>
                    <a:lumOff val="15000"/>
                  </a:schemeClr>
                </a:solidFill>
              </a:rPr>
              <a:t>Note taking</a:t>
            </a:r>
          </a:p>
          <a:p>
            <a:pPr lvl="1">
              <a:defRPr/>
            </a:pPr>
            <a:r>
              <a:rPr lang="en-GB" altLang="en-US" dirty="0">
                <a:solidFill>
                  <a:schemeClr val="tx1">
                    <a:lumMod val="85000"/>
                    <a:lumOff val="15000"/>
                  </a:schemeClr>
                </a:solidFill>
              </a:rPr>
              <a:t>Contribute</a:t>
            </a:r>
          </a:p>
          <a:p>
            <a:pPr lvl="1">
              <a:defRPr/>
            </a:pPr>
            <a:r>
              <a:rPr lang="en-GB" altLang="en-US" dirty="0">
                <a:solidFill>
                  <a:schemeClr val="tx1">
                    <a:lumMod val="85000"/>
                    <a:lumOff val="15000"/>
                  </a:schemeClr>
                </a:solidFill>
              </a:rPr>
              <a:t>Have an opinion </a:t>
            </a:r>
          </a:p>
          <a:p>
            <a:pPr lvl="1">
              <a:defRPr/>
            </a:pPr>
            <a:r>
              <a:rPr lang="en-GB" altLang="en-US" dirty="0">
                <a:solidFill>
                  <a:schemeClr val="tx1">
                    <a:lumMod val="85000"/>
                    <a:lumOff val="15000"/>
                  </a:schemeClr>
                </a:solidFill>
              </a:rPr>
              <a:t>Attendance and assessment</a:t>
            </a:r>
          </a:p>
          <a:p>
            <a:pPr>
              <a:defRPr/>
            </a:pPr>
            <a:r>
              <a:rPr lang="en-GB" altLang="en-US" sz="2400" b="1" dirty="0">
                <a:solidFill>
                  <a:schemeClr val="tx1">
                    <a:lumMod val="85000"/>
                    <a:lumOff val="15000"/>
                  </a:schemeClr>
                </a:solidFill>
              </a:rPr>
              <a:t>Support</a:t>
            </a:r>
            <a:r>
              <a:rPr lang="en-GB" altLang="en-US" sz="2400" dirty="0">
                <a:solidFill>
                  <a:schemeClr val="tx1">
                    <a:lumMod val="85000"/>
                    <a:lumOff val="15000"/>
                  </a:schemeClr>
                </a:solidFill>
              </a:rPr>
              <a:t> – online and tutorials</a:t>
            </a:r>
          </a:p>
          <a:p>
            <a:pPr>
              <a:defRPr/>
            </a:pPr>
            <a:r>
              <a:rPr lang="en-GB" altLang="en-US" sz="2400" dirty="0">
                <a:solidFill>
                  <a:schemeClr val="tx1">
                    <a:lumMod val="85000"/>
                    <a:lumOff val="15000"/>
                  </a:schemeClr>
                </a:solidFill>
              </a:rPr>
              <a:t>UWTSD email only </a:t>
            </a:r>
          </a:p>
          <a:p>
            <a:pPr>
              <a:defRPr/>
            </a:pPr>
            <a:r>
              <a:rPr lang="en-GB" altLang="en-US" sz="2400" dirty="0">
                <a:solidFill>
                  <a:schemeClr val="tx1">
                    <a:lumMod val="85000"/>
                    <a:lumOff val="15000"/>
                  </a:schemeClr>
                </a:solidFill>
              </a:rPr>
              <a:t>Report absence, illness or any other issue</a:t>
            </a:r>
          </a:p>
          <a:p>
            <a:pPr>
              <a:defRPr/>
            </a:pPr>
            <a:r>
              <a:rPr lang="en-GB" altLang="en-US" sz="2400" b="1" dirty="0">
                <a:solidFill>
                  <a:schemeClr val="tx1">
                    <a:lumMod val="85000"/>
                    <a:lumOff val="15000"/>
                  </a:schemeClr>
                </a:solidFill>
              </a:rPr>
              <a:t>Professional emails</a:t>
            </a:r>
          </a:p>
          <a:p>
            <a:pPr lvl="1">
              <a:defRPr/>
            </a:pPr>
            <a:r>
              <a:rPr lang="en-GB" altLang="en-US" dirty="0">
                <a:solidFill>
                  <a:schemeClr val="tx1">
                    <a:lumMod val="85000"/>
                    <a:lumOff val="15000"/>
                  </a:schemeClr>
                </a:solidFill>
              </a:rPr>
              <a:t>Give context i.e., refer to module by name or code</a:t>
            </a:r>
          </a:p>
          <a:p>
            <a:pPr>
              <a:defRPr/>
            </a:pPr>
            <a:endParaRPr lang="en-GB" altLang="en-US" sz="2400" dirty="0">
              <a:solidFill>
                <a:schemeClr val="tx1">
                  <a:lumMod val="85000"/>
                  <a:lumOff val="15000"/>
                </a:schemeClr>
              </a:solidFill>
            </a:endParaRPr>
          </a:p>
          <a:p>
            <a:pPr>
              <a:buNone/>
              <a:defRPr/>
            </a:pPr>
            <a:endParaRPr lang="en-US" altLang="en-US" dirty="0">
              <a:solidFill>
                <a:schemeClr val="tx1">
                  <a:lumMod val="85000"/>
                  <a:lumOff val="15000"/>
                </a:schemeClr>
              </a:solidFill>
            </a:endParaRPr>
          </a:p>
        </p:txBody>
      </p:sp>
    </p:spTree>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ACE87437-4D89-4B97-AA54-4B2835A4158D}"/>
              </a:ext>
            </a:extLst>
          </p:cNvPr>
          <p:cNvSpPr txBox="1"/>
          <p:nvPr/>
        </p:nvSpPr>
        <p:spPr>
          <a:xfrm>
            <a:off x="8395318" y="2213465"/>
            <a:ext cx="2139519" cy="2585323"/>
          </a:xfrm>
          <a:prstGeom prst="rect">
            <a:avLst/>
          </a:prstGeom>
          <a:noFill/>
        </p:spPr>
        <p:txBody>
          <a:bodyPr wrap="square">
            <a:spAutoFit/>
          </a:bodyPr>
          <a:lstStyle/>
          <a:p>
            <a:pPr algn="ctr"/>
            <a:r>
              <a:rPr lang="en-GB" sz="5400" b="1" dirty="0">
                <a:solidFill>
                  <a:schemeClr val="bg1"/>
                </a:solidFill>
              </a:rPr>
              <a:t>Who are you?</a:t>
            </a:r>
            <a:endParaRPr lang="en-GB" sz="5400" dirty="0">
              <a:solidFill>
                <a:schemeClr val="bg1"/>
              </a:solidFill>
            </a:endParaRPr>
          </a:p>
        </p:txBody>
      </p:sp>
      <p:pic>
        <p:nvPicPr>
          <p:cNvPr id="4" name="Picture 3">
            <a:extLst>
              <a:ext uri="{FF2B5EF4-FFF2-40B4-BE49-F238E27FC236}">
                <a16:creationId xmlns:a16="http://schemas.microsoft.com/office/drawing/2014/main" id="{2AEDE804-4987-4C24-BC6A-7B4ABC2860DE}"/>
              </a:ext>
            </a:extLst>
          </p:cNvPr>
          <p:cNvPicPr>
            <a:picLocks noChangeAspect="1"/>
          </p:cNvPicPr>
          <p:nvPr/>
        </p:nvPicPr>
        <p:blipFill>
          <a:blip r:embed="rId2"/>
          <a:stretch>
            <a:fillRect/>
          </a:stretch>
        </p:blipFill>
        <p:spPr>
          <a:xfrm>
            <a:off x="2929365" y="76113"/>
            <a:ext cx="5714093" cy="5658891"/>
          </a:xfrm>
          <a:prstGeom prst="rect">
            <a:avLst/>
          </a:prstGeom>
        </p:spPr>
      </p:pic>
    </p:spTree>
    <p:extLst>
      <p:ext uri="{BB962C8B-B14F-4D97-AF65-F5344CB8AC3E}">
        <p14:creationId xmlns:p14="http://schemas.microsoft.com/office/powerpoint/2010/main" val="2176470278"/>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8957526-77BD-8E52-F146-241AF486F6D6}"/>
              </a:ext>
            </a:extLst>
          </p:cNvPr>
          <p:cNvSpPr>
            <a:spLocks noGrp="1"/>
          </p:cNvSpPr>
          <p:nvPr>
            <p:ph type="title"/>
          </p:nvPr>
        </p:nvSpPr>
        <p:spPr>
          <a:xfrm>
            <a:off x="250826" y="96475"/>
            <a:ext cx="5937250" cy="1187450"/>
          </a:xfrm>
        </p:spPr>
        <p:txBody>
          <a:bodyPr/>
          <a:lstStyle/>
          <a:p>
            <a:pPr>
              <a:defRPr/>
            </a:pPr>
            <a:r>
              <a:rPr lang="en-GB" dirty="0"/>
              <a:t>Why this course?</a:t>
            </a:r>
          </a:p>
        </p:txBody>
      </p:sp>
      <p:sp>
        <p:nvSpPr>
          <p:cNvPr id="12291" name="Content Placeholder 2">
            <a:extLst>
              <a:ext uri="{FF2B5EF4-FFF2-40B4-BE49-F238E27FC236}">
                <a16:creationId xmlns:a16="http://schemas.microsoft.com/office/drawing/2014/main" id="{CE143998-A996-FF39-2FFF-C263AE21C106}"/>
              </a:ext>
            </a:extLst>
          </p:cNvPr>
          <p:cNvSpPr>
            <a:spLocks noGrp="1" noChangeArrowheads="1"/>
          </p:cNvSpPr>
          <p:nvPr>
            <p:ph idx="1"/>
          </p:nvPr>
        </p:nvSpPr>
        <p:spPr>
          <a:xfrm>
            <a:off x="179884" y="950052"/>
            <a:ext cx="8023225" cy="4752975"/>
          </a:xfrm>
        </p:spPr>
        <p:txBody>
          <a:bodyPr/>
          <a:lstStyle/>
          <a:p>
            <a:r>
              <a:rPr lang="en-GB" altLang="en-US" sz="2400" dirty="0"/>
              <a:t>Let's set our intentions </a:t>
            </a:r>
          </a:p>
          <a:p>
            <a:r>
              <a:rPr lang="en-GB" altLang="en-US" sz="2400" dirty="0"/>
              <a:t>Write down your goals for this year </a:t>
            </a:r>
          </a:p>
          <a:p>
            <a:r>
              <a:rPr lang="en-GB" altLang="en-US" sz="2400" dirty="0"/>
              <a:t>SMART goals </a:t>
            </a:r>
          </a:p>
          <a:p>
            <a:endParaRPr lang="en-GB" altLang="en-US" dirty="0"/>
          </a:p>
        </p:txBody>
      </p:sp>
      <p:pic>
        <p:nvPicPr>
          <p:cNvPr id="12292" name="Picture 4" descr="Text&#10;&#10;Description automatically generated">
            <a:extLst>
              <a:ext uri="{FF2B5EF4-FFF2-40B4-BE49-F238E27FC236}">
                <a16:creationId xmlns:a16="http://schemas.microsoft.com/office/drawing/2014/main" id="{D7EA4AF8-A106-3E91-39F4-6D0C83940153}"/>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8203109" y="209723"/>
            <a:ext cx="3722688" cy="4752974"/>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12293" name="Picture 6">
            <a:extLst>
              <a:ext uri="{FF2B5EF4-FFF2-40B4-BE49-F238E27FC236}">
                <a16:creationId xmlns:a16="http://schemas.microsoft.com/office/drawing/2014/main" id="{E7AA26F2-ADD5-B6D0-13E1-E8592ECECF91}"/>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2931988" y="1856060"/>
            <a:ext cx="5146610" cy="476736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12291">
                                            <p:txEl>
                                              <p:pRg st="0" end="0"/>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12291">
                                            <p:txEl>
                                              <p:pRg st="1" end="1"/>
                                            </p:txEl>
                                          </p:spTgt>
                                        </p:tgtEl>
                                        <p:attrNameLst>
                                          <p:attrName>style.visibility</p:attrName>
                                        </p:attrNameLst>
                                      </p:cBhvr>
                                      <p:to>
                                        <p:strVal val="visible"/>
                                      </p:to>
                                    </p:set>
                                  </p:childTnLst>
                                </p:cTn>
                              </p:par>
                              <p:par>
                                <p:cTn id="15" presetID="1" presetClass="entr" presetSubtype="0" fill="hold" nodeType="withEffect">
                                  <p:stCondLst>
                                    <p:cond delay="0"/>
                                  </p:stCondLst>
                                  <p:childTnLst>
                                    <p:set>
                                      <p:cBhvr>
                                        <p:cTn id="16" dur="1" fill="hold">
                                          <p:stCondLst>
                                            <p:cond delay="0"/>
                                          </p:stCondLst>
                                        </p:cTn>
                                        <p:tgtEl>
                                          <p:spTgt spid="12291">
                                            <p:txEl>
                                              <p:pRg st="2" end="2"/>
                                            </p:txEl>
                                          </p:spTgt>
                                        </p:tgtEl>
                                        <p:attrNameLst>
                                          <p:attrName>style.visibility</p:attrName>
                                        </p:attrNameLst>
                                      </p:cBhvr>
                                      <p:to>
                                        <p:strVal val="visible"/>
                                      </p:to>
                                    </p:set>
                                  </p:childTnLst>
                                </p:cTn>
                              </p:par>
                            </p:childTnLst>
                          </p:cTn>
                        </p:par>
                      </p:childTnLst>
                    </p:cTn>
                  </p:par>
                  <p:par>
                    <p:cTn id="17" fill="hold">
                      <p:stCondLst>
                        <p:cond delay="indefinite"/>
                      </p:stCondLst>
                      <p:childTnLst>
                        <p:par>
                          <p:cTn id="18" fill="hold">
                            <p:stCondLst>
                              <p:cond delay="0"/>
                            </p:stCondLst>
                            <p:childTnLst>
                              <p:par>
                                <p:cTn id="19" presetID="1" presetClass="entr" presetSubtype="0" fill="hold" nodeType="clickEffect">
                                  <p:stCondLst>
                                    <p:cond delay="0"/>
                                  </p:stCondLst>
                                  <p:childTnLst>
                                    <p:set>
                                      <p:cBhvr>
                                        <p:cTn id="20" dur="1" fill="hold">
                                          <p:stCondLst>
                                            <p:cond delay="0"/>
                                          </p:stCondLst>
                                        </p:cTn>
                                        <p:tgtEl>
                                          <p:spTgt spid="12293"/>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9458" name="Picture 3">
            <a:extLst>
              <a:ext uri="{FF2B5EF4-FFF2-40B4-BE49-F238E27FC236}">
                <a16:creationId xmlns:a16="http://schemas.microsoft.com/office/drawing/2014/main" id="{C0344A35-A3EC-DC46-0399-9BECBB65A9ED}"/>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9179163" y="3212284"/>
            <a:ext cx="2771775" cy="21907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2" name="Title 1">
            <a:extLst>
              <a:ext uri="{FF2B5EF4-FFF2-40B4-BE49-F238E27FC236}">
                <a16:creationId xmlns:a16="http://schemas.microsoft.com/office/drawing/2014/main" id="{2C5C76BF-A182-7E9A-9CF3-4CA9E096C254}"/>
              </a:ext>
            </a:extLst>
          </p:cNvPr>
          <p:cNvSpPr>
            <a:spLocks noGrp="1"/>
          </p:cNvSpPr>
          <p:nvPr>
            <p:ph type="title"/>
          </p:nvPr>
        </p:nvSpPr>
        <p:spPr>
          <a:xfrm>
            <a:off x="241062" y="171449"/>
            <a:ext cx="5937250" cy="1963737"/>
          </a:xfrm>
        </p:spPr>
        <p:txBody>
          <a:bodyPr>
            <a:noAutofit/>
          </a:bodyPr>
          <a:lstStyle/>
          <a:p>
            <a:pPr>
              <a:defRPr/>
            </a:pPr>
            <a:r>
              <a:rPr lang="en-GB" sz="3600" dirty="0"/>
              <a:t>Free student membership</a:t>
            </a:r>
            <a:br>
              <a:rPr lang="en-GB" sz="3600" dirty="0"/>
            </a:br>
            <a:br>
              <a:rPr lang="en-GB" sz="3600" dirty="0"/>
            </a:br>
            <a:r>
              <a:rPr lang="en-GB" sz="3600" dirty="0"/>
              <a:t>Professional Convention Management Association </a:t>
            </a:r>
          </a:p>
        </p:txBody>
      </p:sp>
      <p:sp>
        <p:nvSpPr>
          <p:cNvPr id="19460" name="Content Placeholder 2">
            <a:extLst>
              <a:ext uri="{FF2B5EF4-FFF2-40B4-BE49-F238E27FC236}">
                <a16:creationId xmlns:a16="http://schemas.microsoft.com/office/drawing/2014/main" id="{CB1F066F-0705-A287-6416-23E3B804FE39}"/>
              </a:ext>
            </a:extLst>
          </p:cNvPr>
          <p:cNvSpPr>
            <a:spLocks noGrp="1" noChangeArrowheads="1"/>
          </p:cNvSpPr>
          <p:nvPr>
            <p:ph idx="1"/>
          </p:nvPr>
        </p:nvSpPr>
        <p:spPr>
          <a:xfrm>
            <a:off x="3101181" y="2135186"/>
            <a:ext cx="5989638" cy="4048125"/>
          </a:xfrm>
        </p:spPr>
        <p:txBody>
          <a:bodyPr>
            <a:normAutofit fontScale="70000" lnSpcReduction="20000"/>
          </a:bodyPr>
          <a:lstStyle/>
          <a:p>
            <a:pPr>
              <a:lnSpc>
                <a:spcPct val="120000"/>
              </a:lnSpc>
            </a:pPr>
            <a:r>
              <a:rPr lang="en-GB" altLang="en-US" dirty="0"/>
              <a:t>PCMA is a professional organization, representing management of business events, conferences and conventions. It has more than 8,400 members, and branches in 37 countries located in North America, Europe, Asia, the Middle East, Australia and New Zealand. PCMA was founded in 1956 in Philadelphia, Pennsylvania. Wikipedia</a:t>
            </a:r>
          </a:p>
          <a:p>
            <a:endParaRPr lang="en-GB" altLang="en-US" dirty="0"/>
          </a:p>
          <a:p>
            <a:r>
              <a:rPr lang="en-GB" altLang="en-US" dirty="0"/>
              <a:t>Join </a:t>
            </a:r>
          </a:p>
          <a:p>
            <a:r>
              <a:rPr lang="en-GB" altLang="en-US" dirty="0"/>
              <a:t>Seminars maybe directed to PCMA</a:t>
            </a:r>
          </a:p>
          <a:p>
            <a:r>
              <a:rPr lang="en-GB" altLang="en-US" dirty="0"/>
              <a:t>Online courses </a:t>
            </a:r>
          </a:p>
        </p:txBody>
      </p:sp>
      <p:pic>
        <p:nvPicPr>
          <p:cNvPr id="3" name="Picture 2">
            <a:extLst>
              <a:ext uri="{FF2B5EF4-FFF2-40B4-BE49-F238E27FC236}">
                <a16:creationId xmlns:a16="http://schemas.microsoft.com/office/drawing/2014/main" id="{72424420-6A3F-3598-BDE7-89FC8C041C94}"/>
              </a:ext>
            </a:extLst>
          </p:cNvPr>
          <p:cNvPicPr>
            <a:picLocks noChangeAspect="1"/>
          </p:cNvPicPr>
          <p:nvPr/>
        </p:nvPicPr>
        <p:blipFill>
          <a:blip r:embed="rId4"/>
          <a:stretch>
            <a:fillRect/>
          </a:stretch>
        </p:blipFill>
        <p:spPr>
          <a:xfrm>
            <a:off x="10061014" y="140124"/>
            <a:ext cx="1889924" cy="1902117"/>
          </a:xfrm>
          <a:prstGeom prst="rect">
            <a:avLst/>
          </a:prstGeom>
        </p:spPr>
      </p:pic>
      <p:pic>
        <p:nvPicPr>
          <p:cNvPr id="4" name="Picture 3">
            <a:extLst>
              <a:ext uri="{FF2B5EF4-FFF2-40B4-BE49-F238E27FC236}">
                <a16:creationId xmlns:a16="http://schemas.microsoft.com/office/drawing/2014/main" id="{96E2C0CB-B60E-F96F-C247-AC4D8EDFBD1B}"/>
              </a:ext>
            </a:extLst>
          </p:cNvPr>
          <p:cNvPicPr>
            <a:picLocks noChangeAspect="1"/>
          </p:cNvPicPr>
          <p:nvPr/>
        </p:nvPicPr>
        <p:blipFill>
          <a:blip r:embed="rId5"/>
          <a:stretch>
            <a:fillRect/>
          </a:stretch>
        </p:blipFill>
        <p:spPr>
          <a:xfrm>
            <a:off x="3333192" y="6264303"/>
            <a:ext cx="6029467" cy="676715"/>
          </a:xfrm>
          <a:prstGeom prst="rect">
            <a:avLst/>
          </a:prstGeom>
        </p:spPr>
      </p:pic>
    </p:spTree>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descr="Qr code&#10;&#10;Description automatically generated">
            <a:extLst>
              <a:ext uri="{FF2B5EF4-FFF2-40B4-BE49-F238E27FC236}">
                <a16:creationId xmlns:a16="http://schemas.microsoft.com/office/drawing/2014/main" id="{17CDC421-D3B9-4B78-B7A4-C16DD15C1FBE}"/>
              </a:ext>
            </a:extLst>
          </p:cNvPr>
          <p:cNvPicPr>
            <a:picLocks noChangeAspect="1"/>
          </p:cNvPicPr>
          <p:nvPr/>
        </p:nvPicPr>
        <p:blipFill rotWithShape="1">
          <a:blip r:embed="rId2" cstate="print">
            <a:extLst>
              <a:ext uri="{28A0092B-C50C-407E-A947-70E740481C1C}">
                <a14:useLocalDpi xmlns:a14="http://schemas.microsoft.com/office/drawing/2010/main" val="0"/>
              </a:ext>
            </a:extLst>
          </a:blip>
          <a:srcRect t="83599"/>
          <a:stretch/>
        </p:blipFill>
        <p:spPr>
          <a:xfrm>
            <a:off x="6623645" y="5723806"/>
            <a:ext cx="3783646" cy="874798"/>
          </a:xfrm>
          <a:prstGeom prst="rect">
            <a:avLst/>
          </a:prstGeom>
        </p:spPr>
      </p:pic>
      <p:pic>
        <p:nvPicPr>
          <p:cNvPr id="3" name="Picture 2" descr="Qr code&#10;&#10;Description automatically generated">
            <a:extLst>
              <a:ext uri="{FF2B5EF4-FFF2-40B4-BE49-F238E27FC236}">
                <a16:creationId xmlns:a16="http://schemas.microsoft.com/office/drawing/2014/main" id="{6582007C-51F3-4BBC-B2F9-5AC6A4A3D8D7}"/>
              </a:ext>
            </a:extLst>
          </p:cNvPr>
          <p:cNvPicPr>
            <a:picLocks noChangeAspect="1"/>
          </p:cNvPicPr>
          <p:nvPr/>
        </p:nvPicPr>
        <p:blipFill rotWithShape="1">
          <a:blip r:embed="rId2">
            <a:extLst>
              <a:ext uri="{28A0092B-C50C-407E-A947-70E740481C1C}">
                <a14:useLocalDpi xmlns:a14="http://schemas.microsoft.com/office/drawing/2010/main" val="0"/>
              </a:ext>
            </a:extLst>
          </a:blip>
          <a:srcRect b="16401"/>
          <a:stretch/>
        </p:blipFill>
        <p:spPr>
          <a:xfrm>
            <a:off x="1481757" y="364713"/>
            <a:ext cx="3943986" cy="5179785"/>
          </a:xfrm>
          <a:prstGeom prst="rect">
            <a:avLst/>
          </a:prstGeom>
        </p:spPr>
      </p:pic>
      <p:sp>
        <p:nvSpPr>
          <p:cNvPr id="4" name="TextBox 3">
            <a:extLst>
              <a:ext uri="{FF2B5EF4-FFF2-40B4-BE49-F238E27FC236}">
                <a16:creationId xmlns:a16="http://schemas.microsoft.com/office/drawing/2014/main" id="{D60E2675-8675-42AA-B172-D4EBAB9F3B47}"/>
              </a:ext>
            </a:extLst>
          </p:cNvPr>
          <p:cNvSpPr txBox="1"/>
          <p:nvPr/>
        </p:nvSpPr>
        <p:spPr>
          <a:xfrm>
            <a:off x="6150450" y="1690505"/>
            <a:ext cx="4417180" cy="4247317"/>
          </a:xfrm>
          <a:prstGeom prst="rect">
            <a:avLst/>
          </a:prstGeom>
          <a:noFill/>
        </p:spPr>
        <p:txBody>
          <a:bodyPr wrap="square" rtlCol="0">
            <a:spAutoFit/>
          </a:bodyPr>
          <a:lstStyle/>
          <a:p>
            <a:r>
              <a:rPr lang="en-GB" sz="2000" b="1" dirty="0">
                <a:solidFill>
                  <a:prstClr val="black"/>
                </a:solidFill>
                <a:latin typeface="Myriad Pro"/>
              </a:rPr>
              <a:t>Register now if you have not done so </a:t>
            </a:r>
            <a:r>
              <a:rPr lang="en-GB" sz="2400" b="1" dirty="0">
                <a:solidFill>
                  <a:prstClr val="black"/>
                </a:solidFill>
                <a:latin typeface="Myriad Pro"/>
              </a:rPr>
              <a:t>already!</a:t>
            </a:r>
          </a:p>
          <a:p>
            <a:endParaRPr lang="en-GB" sz="2400" b="1" dirty="0">
              <a:solidFill>
                <a:prstClr val="black"/>
              </a:solidFill>
              <a:latin typeface="Myriad Pro"/>
            </a:endParaRPr>
          </a:p>
          <a:p>
            <a:r>
              <a:rPr lang="en-GB" sz="2000" b="1" dirty="0">
                <a:solidFill>
                  <a:prstClr val="black"/>
                </a:solidFill>
                <a:latin typeface="Myriad Pro"/>
              </a:rPr>
              <a:t>USERNAME: 230098419</a:t>
            </a:r>
          </a:p>
          <a:p>
            <a:r>
              <a:rPr lang="en-GB" sz="2000" b="1" dirty="0">
                <a:solidFill>
                  <a:prstClr val="black"/>
                </a:solidFill>
                <a:latin typeface="Myriad Pro"/>
              </a:rPr>
              <a:t>PASSWORD: COMMITMENT</a:t>
            </a:r>
          </a:p>
          <a:p>
            <a:r>
              <a:rPr lang="en-GB" sz="2000" b="1" dirty="0">
                <a:solidFill>
                  <a:prstClr val="black"/>
                </a:solidFill>
                <a:latin typeface="Myriad Pro"/>
              </a:rPr>
              <a:t>So many useful resources available to you. </a:t>
            </a:r>
          </a:p>
          <a:p>
            <a:endParaRPr lang="en-GB" sz="2000" b="1" dirty="0">
              <a:solidFill>
                <a:prstClr val="black"/>
              </a:solidFill>
              <a:latin typeface="Myriad Pro"/>
            </a:endParaRPr>
          </a:p>
          <a:p>
            <a:r>
              <a:rPr lang="en-GB" sz="2000" b="1" dirty="0">
                <a:solidFill>
                  <a:prstClr val="black"/>
                </a:solidFill>
                <a:latin typeface="Myriad Pro"/>
              </a:rPr>
              <a:t>Take advantage of this incredible offer, whilst you are a Student with us at UWTSD.</a:t>
            </a:r>
          </a:p>
          <a:p>
            <a:endParaRPr lang="en-GB" sz="2400" b="1" dirty="0">
              <a:solidFill>
                <a:prstClr val="black"/>
              </a:solidFill>
              <a:latin typeface="Myriad Pro"/>
            </a:endParaRPr>
          </a:p>
          <a:p>
            <a:endParaRPr lang="en-GB" dirty="0">
              <a:solidFill>
                <a:prstClr val="black"/>
              </a:solidFill>
              <a:latin typeface="Myriad Pro"/>
            </a:endParaRPr>
          </a:p>
        </p:txBody>
      </p:sp>
      <p:sp>
        <p:nvSpPr>
          <p:cNvPr id="5" name="Title 1">
            <a:extLst>
              <a:ext uri="{FF2B5EF4-FFF2-40B4-BE49-F238E27FC236}">
                <a16:creationId xmlns:a16="http://schemas.microsoft.com/office/drawing/2014/main" id="{A75C43FB-12C6-4F90-E2FD-74DA81D06F52}"/>
              </a:ext>
            </a:extLst>
          </p:cNvPr>
          <p:cNvSpPr txBox="1">
            <a:spLocks/>
          </p:cNvSpPr>
          <p:nvPr/>
        </p:nvSpPr>
        <p:spPr>
          <a:xfrm>
            <a:off x="6096000" y="259396"/>
            <a:ext cx="5937250" cy="1187450"/>
          </a:xfrm>
          <a:prstGeom prst="rect">
            <a:avLst/>
          </a:prstGeom>
        </p:spPr>
        <p:txBody>
          <a:bodyPr>
            <a:normAutofit fontScale="97500" lnSpcReduction="10000"/>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a:defRPr/>
            </a:pPr>
            <a:r>
              <a:rPr lang="en-GB"/>
              <a:t>IoH – Institute of hospitality </a:t>
            </a:r>
            <a:endParaRPr lang="en-GB" dirty="0"/>
          </a:p>
        </p:txBody>
      </p:sp>
    </p:spTree>
    <p:extLst>
      <p:ext uri="{BB962C8B-B14F-4D97-AF65-F5344CB8AC3E}">
        <p14:creationId xmlns:p14="http://schemas.microsoft.com/office/powerpoint/2010/main" val="2761098177"/>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descr="A cup of coffee on a wood sign&#10;&#10;Description automatically generated">
            <a:extLst>
              <a:ext uri="{FF2B5EF4-FFF2-40B4-BE49-F238E27FC236}">
                <a16:creationId xmlns:a16="http://schemas.microsoft.com/office/drawing/2014/main" id="{E7BE95E2-C8F8-397D-8F29-C68D89386FE4}"/>
              </a:ext>
            </a:extLst>
          </p:cNvPr>
          <p:cNvPicPr>
            <a:picLocks noChangeAspect="1"/>
          </p:cNvPicPr>
          <p:nvPr/>
        </p:nvPicPr>
        <p:blipFill>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tretch>
            <a:fillRect/>
          </a:stretch>
        </p:blipFill>
        <p:spPr>
          <a:xfrm>
            <a:off x="2944091" y="699023"/>
            <a:ext cx="6837218" cy="4537427"/>
          </a:xfrm>
          <a:prstGeom prst="rect">
            <a:avLst/>
          </a:prstGeom>
        </p:spPr>
      </p:pic>
    </p:spTree>
    <p:extLst>
      <p:ext uri="{BB962C8B-B14F-4D97-AF65-F5344CB8AC3E}">
        <p14:creationId xmlns:p14="http://schemas.microsoft.com/office/powerpoint/2010/main" val="884328391"/>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35A71F3-25F2-DE32-6EC2-75EFF060D9AA}"/>
              </a:ext>
            </a:extLst>
          </p:cNvPr>
          <p:cNvSpPr>
            <a:spLocks noGrp="1"/>
          </p:cNvSpPr>
          <p:nvPr>
            <p:ph type="title"/>
          </p:nvPr>
        </p:nvSpPr>
        <p:spPr>
          <a:xfrm>
            <a:off x="3000375" y="188913"/>
            <a:ext cx="5937250" cy="1187450"/>
          </a:xfrm>
        </p:spPr>
        <p:txBody>
          <a:bodyPr/>
          <a:lstStyle/>
          <a:p>
            <a:pPr>
              <a:defRPr/>
            </a:pPr>
            <a:r>
              <a:rPr lang="en-GB" dirty="0"/>
              <a:t>UK TOURISM INDUSTRY</a:t>
            </a:r>
          </a:p>
        </p:txBody>
      </p:sp>
      <p:sp>
        <p:nvSpPr>
          <p:cNvPr id="26627" name="Content Placeholder 2">
            <a:extLst>
              <a:ext uri="{FF2B5EF4-FFF2-40B4-BE49-F238E27FC236}">
                <a16:creationId xmlns:a16="http://schemas.microsoft.com/office/drawing/2014/main" id="{A8985013-D9DB-B964-C034-76CC27F60D54}"/>
              </a:ext>
            </a:extLst>
          </p:cNvPr>
          <p:cNvSpPr>
            <a:spLocks noGrp="1" noChangeArrowheads="1"/>
          </p:cNvSpPr>
          <p:nvPr>
            <p:ph idx="1"/>
          </p:nvPr>
        </p:nvSpPr>
        <p:spPr>
          <a:xfrm>
            <a:off x="1332742" y="2060576"/>
            <a:ext cx="4159250" cy="3101975"/>
          </a:xfrm>
        </p:spPr>
        <p:txBody>
          <a:bodyPr>
            <a:normAutofit lnSpcReduction="10000"/>
          </a:bodyPr>
          <a:lstStyle/>
          <a:p>
            <a:r>
              <a:rPr lang="en-GB" altLang="en-US" sz="3200" dirty="0"/>
              <a:t>Introduction to Tourism</a:t>
            </a:r>
          </a:p>
          <a:p>
            <a:r>
              <a:rPr lang="en-GB" altLang="en-US" sz="3200" b="1" dirty="0"/>
              <a:t>DEFINITIONS:</a:t>
            </a:r>
          </a:p>
          <a:p>
            <a:r>
              <a:rPr lang="en-GB" altLang="en-US" sz="3200" dirty="0"/>
              <a:t> LEISURE</a:t>
            </a:r>
          </a:p>
          <a:p>
            <a:r>
              <a:rPr lang="en-GB" altLang="en-US" sz="3200" dirty="0"/>
              <a:t> EVENTS</a:t>
            </a:r>
          </a:p>
          <a:p>
            <a:r>
              <a:rPr lang="en-GB" altLang="en-US" sz="3200" dirty="0"/>
              <a:t> TOURISM</a:t>
            </a:r>
            <a:endParaRPr lang="en-GB" altLang="en-US" dirty="0"/>
          </a:p>
        </p:txBody>
      </p:sp>
      <p:pic>
        <p:nvPicPr>
          <p:cNvPr id="26628" name="Picture 2">
            <a:extLst>
              <a:ext uri="{FF2B5EF4-FFF2-40B4-BE49-F238E27FC236}">
                <a16:creationId xmlns:a16="http://schemas.microsoft.com/office/drawing/2014/main" id="{9066D62A-7561-904A-8C5B-899CA8F99F1C}"/>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6318670" y="1660669"/>
            <a:ext cx="4760980" cy="3384846"/>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6627">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26627">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26627">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26627">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26627">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6627" grpId="0" build="p"/>
    </p:bldLst>
  </p:timing>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680227C-570F-34C6-BD11-7580D49E7B0F}"/>
              </a:ext>
            </a:extLst>
          </p:cNvPr>
          <p:cNvSpPr>
            <a:spLocks noGrp="1"/>
          </p:cNvSpPr>
          <p:nvPr>
            <p:ph type="title"/>
          </p:nvPr>
        </p:nvSpPr>
        <p:spPr>
          <a:xfrm>
            <a:off x="539810" y="168291"/>
            <a:ext cx="5937250" cy="1187450"/>
          </a:xfrm>
        </p:spPr>
        <p:txBody>
          <a:bodyPr>
            <a:normAutofit fontScale="90000"/>
          </a:bodyPr>
          <a:lstStyle/>
          <a:p>
            <a:pPr>
              <a:defRPr/>
            </a:pPr>
            <a:r>
              <a:rPr lang="en-GB" dirty="0"/>
              <a:t>Leisure: Definitions</a:t>
            </a:r>
            <a:br>
              <a:rPr lang="en-GB" dirty="0"/>
            </a:br>
            <a:endParaRPr lang="en-GB" dirty="0"/>
          </a:p>
        </p:txBody>
      </p:sp>
      <p:sp>
        <p:nvSpPr>
          <p:cNvPr id="27651" name="Content Placeholder 2">
            <a:extLst>
              <a:ext uri="{FF2B5EF4-FFF2-40B4-BE49-F238E27FC236}">
                <a16:creationId xmlns:a16="http://schemas.microsoft.com/office/drawing/2014/main" id="{408D4033-9C9F-82D0-A7F3-FC081EBE9D8C}"/>
              </a:ext>
            </a:extLst>
          </p:cNvPr>
          <p:cNvSpPr>
            <a:spLocks noGrp="1" noChangeArrowheads="1"/>
          </p:cNvSpPr>
          <p:nvPr>
            <p:ph idx="1"/>
          </p:nvPr>
        </p:nvSpPr>
        <p:spPr>
          <a:xfrm>
            <a:off x="566679" y="1384439"/>
            <a:ext cx="6983412" cy="3101975"/>
          </a:xfrm>
        </p:spPr>
        <p:txBody>
          <a:bodyPr>
            <a:normAutofit/>
          </a:bodyPr>
          <a:lstStyle/>
          <a:p>
            <a:pPr marL="0" indent="0">
              <a:buNone/>
            </a:pPr>
            <a:r>
              <a:rPr lang="en-GB" altLang="en-US" sz="2600" dirty="0"/>
              <a:t>“</a:t>
            </a:r>
            <a:r>
              <a:rPr lang="en-GB" altLang="en-US" i="1" dirty="0"/>
              <a:t>Time when one is not working or occupied; free time</a:t>
            </a:r>
            <a:r>
              <a:rPr lang="en-GB" altLang="en-US" dirty="0"/>
              <a:t>.” - Oxford Dictionary.</a:t>
            </a:r>
          </a:p>
          <a:p>
            <a:pPr marL="0" indent="0">
              <a:buNone/>
            </a:pPr>
            <a:r>
              <a:rPr lang="en-GB" altLang="en-US" dirty="0"/>
              <a:t>‘use of free time for enjoyment’.</a:t>
            </a:r>
          </a:p>
          <a:p>
            <a:pPr marL="0" indent="0">
              <a:buNone/>
            </a:pPr>
            <a:r>
              <a:rPr lang="en-GB" altLang="en-US" dirty="0"/>
              <a:t> “</a:t>
            </a:r>
            <a:r>
              <a:rPr lang="en-GB" altLang="en-US" i="1" dirty="0"/>
              <a:t>Freedom from constraint, freedom to choose, time left over after work or as free time after obligatory social duties have been me</a:t>
            </a:r>
            <a:r>
              <a:rPr lang="en-GB" altLang="en-US" dirty="0"/>
              <a:t>t.”</a:t>
            </a:r>
            <a:endParaRPr lang="en-GB" altLang="en-US" sz="2400" dirty="0"/>
          </a:p>
        </p:txBody>
      </p:sp>
      <p:sp>
        <p:nvSpPr>
          <p:cNvPr id="23556" name="TextBox 4">
            <a:extLst>
              <a:ext uri="{FF2B5EF4-FFF2-40B4-BE49-F238E27FC236}">
                <a16:creationId xmlns:a16="http://schemas.microsoft.com/office/drawing/2014/main" id="{6F6EAE84-EC28-C8E7-212D-E88E539BFF49}"/>
              </a:ext>
            </a:extLst>
          </p:cNvPr>
          <p:cNvSpPr txBox="1">
            <a:spLocks noChangeArrowheads="1"/>
          </p:cNvSpPr>
          <p:nvPr/>
        </p:nvSpPr>
        <p:spPr bwMode="auto">
          <a:xfrm>
            <a:off x="10011082" y="6372241"/>
            <a:ext cx="2339975" cy="369887"/>
          </a:xfrm>
          <a:prstGeom prst="rect">
            <a:avLst/>
          </a:prstGeom>
          <a:noFill/>
          <a:ln>
            <a:noFill/>
          </a:ln>
        </p:spPr>
        <p:txBody>
          <a:bodyPr>
            <a:spAutoFit/>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a:defRPr/>
            </a:pPr>
            <a:r>
              <a:rPr lang="en-GB" altLang="en-US" dirty="0">
                <a:latin typeface="+mn-lt"/>
              </a:rPr>
              <a:t>(</a:t>
            </a:r>
            <a:r>
              <a:rPr lang="en-GB" altLang="en-US" dirty="0" err="1">
                <a:latin typeface="+mn-lt"/>
              </a:rPr>
              <a:t>Torkildsen</a:t>
            </a:r>
            <a:r>
              <a:rPr lang="en-GB" altLang="en-US" dirty="0">
                <a:latin typeface="+mn-lt"/>
              </a:rPr>
              <a:t> 2005</a:t>
            </a:r>
            <a:r>
              <a:rPr lang="en-GB" altLang="en-US" dirty="0"/>
              <a:t>) </a:t>
            </a:r>
          </a:p>
        </p:txBody>
      </p:sp>
      <p:pic>
        <p:nvPicPr>
          <p:cNvPr id="3" name="Picture 2">
            <a:extLst>
              <a:ext uri="{FF2B5EF4-FFF2-40B4-BE49-F238E27FC236}">
                <a16:creationId xmlns:a16="http://schemas.microsoft.com/office/drawing/2014/main" id="{5D088B5E-0014-6AFF-0A38-6815A0061B4A}"/>
              </a:ext>
            </a:extLst>
          </p:cNvPr>
          <p:cNvPicPr>
            <a:picLocks noChangeAspect="1"/>
          </p:cNvPicPr>
          <p:nvPr/>
        </p:nvPicPr>
        <p:blipFill>
          <a:blip r:embed="rId2"/>
          <a:stretch>
            <a:fillRect/>
          </a:stretch>
        </p:blipFill>
        <p:spPr>
          <a:xfrm>
            <a:off x="6477060" y="1996581"/>
            <a:ext cx="5514622" cy="3705982"/>
          </a:xfrm>
          <a:prstGeom prst="rect">
            <a:avLst/>
          </a:prstGeom>
        </p:spPr>
      </p:pic>
      <p:pic>
        <p:nvPicPr>
          <p:cNvPr id="4" name="Picture 3">
            <a:extLst>
              <a:ext uri="{FF2B5EF4-FFF2-40B4-BE49-F238E27FC236}">
                <a16:creationId xmlns:a16="http://schemas.microsoft.com/office/drawing/2014/main" id="{084AB1BD-710D-2791-1230-63AEDFE67FC0}"/>
              </a:ext>
            </a:extLst>
          </p:cNvPr>
          <p:cNvPicPr>
            <a:picLocks noChangeAspect="1"/>
          </p:cNvPicPr>
          <p:nvPr/>
        </p:nvPicPr>
        <p:blipFill>
          <a:blip r:embed="rId3"/>
          <a:stretch>
            <a:fillRect/>
          </a:stretch>
        </p:blipFill>
        <p:spPr>
          <a:xfrm rot="1338733">
            <a:off x="6748110" y="832256"/>
            <a:ext cx="3724979" cy="1152244"/>
          </a:xfrm>
          <a:prstGeom prst="rect">
            <a:avLst/>
          </a:prstGeom>
        </p:spPr>
      </p:pic>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27651">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27651">
                                            <p:txEl>
                                              <p:pRg st="1" end="1"/>
                                            </p:txEl>
                                          </p:spTgt>
                                        </p:tgtEl>
                                        <p:attrNameLst>
                                          <p:attrName>style.visibility</p:attrName>
                                        </p:attrNameLst>
                                      </p:cBhvr>
                                      <p:to>
                                        <p:strVal val="visible"/>
                                      </p:to>
                                    </p:set>
                                  </p:childTnLst>
                                </p:cTn>
                              </p:par>
                              <p:par>
                                <p:cTn id="11" presetID="1" presetClass="entr" presetSubtype="0" fill="hold" nodeType="withEffect">
                                  <p:stCondLst>
                                    <p:cond delay="0"/>
                                  </p:stCondLst>
                                  <p:childTnLst>
                                    <p:set>
                                      <p:cBhvr>
                                        <p:cTn id="12" dur="1" fill="hold">
                                          <p:stCondLst>
                                            <p:cond delay="0"/>
                                          </p:stCondLst>
                                        </p:cTn>
                                        <p:tgtEl>
                                          <p:spTgt spid="27651">
                                            <p:txEl>
                                              <p:pRg st="2" end="2"/>
                                            </p:txEl>
                                          </p:spTgt>
                                        </p:tgtEl>
                                        <p:attrNameLst>
                                          <p:attrName>style.visibility</p:attrName>
                                        </p:attrNameLst>
                                      </p:cBhvr>
                                      <p:to>
                                        <p:strVal val="visible"/>
                                      </p:to>
                                    </p:set>
                                  </p:childTnLst>
                                </p:cTn>
                              </p:par>
                            </p:childTnLst>
                          </p:cTn>
                        </p:par>
                      </p:childTnLst>
                    </p:cTn>
                  </p:par>
                  <p:par>
                    <p:cTn id="13" fill="hold">
                      <p:stCondLst>
                        <p:cond delay="indefinite"/>
                      </p:stCondLst>
                      <p:childTnLst>
                        <p:par>
                          <p:cTn id="14" fill="hold">
                            <p:stCondLst>
                              <p:cond delay="0"/>
                            </p:stCondLst>
                            <p:childTnLst>
                              <p:par>
                                <p:cTn id="15" presetID="1" presetClass="entr" presetSubtype="0" fill="hold" nodeType="clickEffect">
                                  <p:stCondLst>
                                    <p:cond delay="0"/>
                                  </p:stCondLst>
                                  <p:childTnLst>
                                    <p:set>
                                      <p:cBhvr>
                                        <p:cTn id="16" dur="1" fill="hold">
                                          <p:stCondLst>
                                            <p:cond delay="0"/>
                                          </p:stCondLst>
                                        </p:cTn>
                                        <p:tgtEl>
                                          <p:spTgt spid="4"/>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8D93F09-0FBF-3D31-AF3E-ECACEB42B750}"/>
              </a:ext>
            </a:extLst>
          </p:cNvPr>
          <p:cNvSpPr>
            <a:spLocks noGrp="1"/>
          </p:cNvSpPr>
          <p:nvPr>
            <p:ph type="title"/>
          </p:nvPr>
        </p:nvSpPr>
        <p:spPr>
          <a:xfrm>
            <a:off x="287396" y="74615"/>
            <a:ext cx="8453932" cy="802078"/>
          </a:xfrm>
        </p:spPr>
        <p:txBody>
          <a:bodyPr>
            <a:normAutofit/>
          </a:bodyPr>
          <a:lstStyle/>
          <a:p>
            <a:pPr>
              <a:defRPr/>
            </a:pPr>
            <a:r>
              <a:rPr lang="en-GB" sz="3200" dirty="0"/>
              <a:t>Leisure: Concepts</a:t>
            </a:r>
          </a:p>
        </p:txBody>
      </p:sp>
      <p:sp>
        <p:nvSpPr>
          <p:cNvPr id="24579" name="Content Placeholder 2">
            <a:extLst>
              <a:ext uri="{FF2B5EF4-FFF2-40B4-BE49-F238E27FC236}">
                <a16:creationId xmlns:a16="http://schemas.microsoft.com/office/drawing/2014/main" id="{37F92614-A260-721E-7317-AF93EA7C81DD}"/>
              </a:ext>
            </a:extLst>
          </p:cNvPr>
          <p:cNvSpPr>
            <a:spLocks noGrp="1" noChangeArrowheads="1"/>
          </p:cNvSpPr>
          <p:nvPr>
            <p:ph idx="1"/>
          </p:nvPr>
        </p:nvSpPr>
        <p:spPr>
          <a:xfrm>
            <a:off x="159521" y="850971"/>
            <a:ext cx="11378888" cy="5031355"/>
          </a:xfrm>
        </p:spPr>
        <p:txBody>
          <a:bodyPr>
            <a:noAutofit/>
          </a:bodyPr>
          <a:lstStyle/>
          <a:p>
            <a:pPr>
              <a:lnSpc>
                <a:spcPct val="120000"/>
              </a:lnSpc>
            </a:pPr>
            <a:r>
              <a:rPr lang="en-GB" altLang="en-US" sz="2000" dirty="0" err="1"/>
              <a:t>Torkildsen’s</a:t>
            </a:r>
            <a:r>
              <a:rPr lang="en-GB" altLang="en-US" sz="2000" dirty="0"/>
              <a:t> Axioms of Leisure : </a:t>
            </a:r>
            <a:r>
              <a:rPr lang="en-GB" altLang="en-US" sz="2000" i="1" dirty="0"/>
              <a:t>a statement or proposition which is regarded as being established, accepted, or self-evidently true</a:t>
            </a:r>
          </a:p>
          <a:p>
            <a:pPr>
              <a:lnSpc>
                <a:spcPct val="120000"/>
              </a:lnSpc>
            </a:pPr>
            <a:r>
              <a:rPr lang="en-GB" altLang="en-US" sz="2000" dirty="0"/>
              <a:t>Leisure is time.</a:t>
            </a:r>
          </a:p>
          <a:p>
            <a:pPr>
              <a:lnSpc>
                <a:spcPct val="120000"/>
              </a:lnSpc>
            </a:pPr>
            <a:r>
              <a:rPr lang="en-GB" altLang="en-US" sz="2000" dirty="0"/>
              <a:t>Leisure as activity.</a:t>
            </a:r>
          </a:p>
          <a:p>
            <a:pPr>
              <a:lnSpc>
                <a:spcPct val="120000"/>
              </a:lnSpc>
            </a:pPr>
            <a:r>
              <a:rPr lang="en-GB" altLang="en-US" sz="2000" dirty="0"/>
              <a:t>Leisure as a state of being.</a:t>
            </a:r>
          </a:p>
          <a:p>
            <a:pPr>
              <a:lnSpc>
                <a:spcPct val="120000"/>
              </a:lnSpc>
            </a:pPr>
            <a:r>
              <a:rPr lang="en-GB" altLang="en-US" sz="2000" dirty="0"/>
              <a:t>Leisure as a holistic concept </a:t>
            </a:r>
          </a:p>
          <a:p>
            <a:pPr>
              <a:lnSpc>
                <a:spcPct val="120000"/>
              </a:lnSpc>
            </a:pPr>
            <a:r>
              <a:rPr lang="en-GB" altLang="en-US" sz="2000" dirty="0"/>
              <a:t>Leisure is culture</a:t>
            </a:r>
          </a:p>
          <a:p>
            <a:pPr>
              <a:lnSpc>
                <a:spcPct val="120000"/>
              </a:lnSpc>
            </a:pPr>
            <a:r>
              <a:rPr lang="en-GB" sz="2000" dirty="0"/>
              <a:t>The </a:t>
            </a:r>
            <a:r>
              <a:rPr lang="en-GB" sz="2000" b="1" dirty="0"/>
              <a:t>United Nations Universal Declaration of Human Rights </a:t>
            </a:r>
            <a:r>
              <a:rPr lang="en-GB" sz="2000" dirty="0"/>
              <a:t>states: ‘</a:t>
            </a:r>
            <a:r>
              <a:rPr lang="en-GB" sz="2000" i="1" dirty="0"/>
              <a:t>Everyone has the right to rest and leisure, including reasonable limitation of working hours and periodic holidays with pay</a:t>
            </a:r>
            <a:r>
              <a:rPr lang="en-GB" sz="2000" dirty="0"/>
              <a:t>’ (Article 24) and ‘</a:t>
            </a:r>
            <a:r>
              <a:rPr lang="en-GB" sz="2000" i="1" dirty="0"/>
              <a:t>Everyone has the right freely to participate in the cultural life of the community, to enjoy the arts and to share in scientific advancement and its benefits</a:t>
            </a:r>
            <a:r>
              <a:rPr lang="en-GB" sz="2000" dirty="0"/>
              <a:t>’ (Article 27).</a:t>
            </a:r>
          </a:p>
        </p:txBody>
      </p:sp>
      <p:sp>
        <p:nvSpPr>
          <p:cNvPr id="24580" name="TextBox 4">
            <a:extLst>
              <a:ext uri="{FF2B5EF4-FFF2-40B4-BE49-F238E27FC236}">
                <a16:creationId xmlns:a16="http://schemas.microsoft.com/office/drawing/2014/main" id="{CEC858E8-C3A1-8271-9CF6-52C0C127F308}"/>
              </a:ext>
            </a:extLst>
          </p:cNvPr>
          <p:cNvSpPr txBox="1">
            <a:spLocks noChangeArrowheads="1"/>
          </p:cNvSpPr>
          <p:nvPr/>
        </p:nvSpPr>
        <p:spPr bwMode="auto">
          <a:xfrm>
            <a:off x="9906000" y="6108729"/>
            <a:ext cx="2126479" cy="369888"/>
          </a:xfrm>
          <a:prstGeom prst="rect">
            <a:avLst/>
          </a:prstGeom>
          <a:noFill/>
          <a:ln>
            <a:noFill/>
          </a:ln>
        </p:spPr>
        <p:txBody>
          <a:bodyPr wrap="square">
            <a:spAutoFit/>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a:defRPr/>
            </a:pPr>
            <a:r>
              <a:rPr lang="en-GB" altLang="en-US" dirty="0"/>
              <a:t>(</a:t>
            </a:r>
            <a:r>
              <a:rPr lang="en-GB" altLang="en-US" dirty="0" err="1">
                <a:latin typeface="+mn-lt"/>
              </a:rPr>
              <a:t>Torkildsen</a:t>
            </a:r>
            <a:r>
              <a:rPr lang="en-GB" altLang="en-US" dirty="0">
                <a:latin typeface="+mn-lt"/>
              </a:rPr>
              <a:t>, 2005) </a:t>
            </a:r>
          </a:p>
        </p:txBody>
      </p:sp>
      <p:pic>
        <p:nvPicPr>
          <p:cNvPr id="3" name="Picture 2">
            <a:extLst>
              <a:ext uri="{FF2B5EF4-FFF2-40B4-BE49-F238E27FC236}">
                <a16:creationId xmlns:a16="http://schemas.microsoft.com/office/drawing/2014/main" id="{A056B83F-C17E-6794-0EEB-8883C80B57BB}"/>
              </a:ext>
            </a:extLst>
          </p:cNvPr>
          <p:cNvPicPr>
            <a:picLocks noChangeAspect="1"/>
          </p:cNvPicPr>
          <p:nvPr/>
        </p:nvPicPr>
        <p:blipFill>
          <a:blip r:embed="rId2"/>
          <a:stretch>
            <a:fillRect/>
          </a:stretch>
        </p:blipFill>
        <p:spPr>
          <a:xfrm>
            <a:off x="6096000" y="2120940"/>
            <a:ext cx="3738063" cy="1962483"/>
          </a:xfrm>
          <a:prstGeom prst="rect">
            <a:avLst/>
          </a:prstGeom>
        </p:spPr>
      </p:pic>
      <p:pic>
        <p:nvPicPr>
          <p:cNvPr id="28677" name="Picture 6" descr="A person and person standing in the woods&#10;&#10;Description automatically generated with low confidence">
            <a:extLst>
              <a:ext uri="{FF2B5EF4-FFF2-40B4-BE49-F238E27FC236}">
                <a16:creationId xmlns:a16="http://schemas.microsoft.com/office/drawing/2014/main" id="{3222658F-7A9E-7BA2-F08E-134ACE4B197E}"/>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8930912" y="1647711"/>
            <a:ext cx="2371725" cy="15811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 presetClass="entr" presetSubtype="0" fill="hold" nodeType="clickEffect">
                                  <p:stCondLst>
                                    <p:cond delay="0"/>
                                  </p:stCondLst>
                                  <p:childTnLst>
                                    <p:set>
                                      <p:cBhvr>
                                        <p:cTn id="6" dur="1" fill="hold">
                                          <p:stCondLst>
                                            <p:cond delay="0"/>
                                          </p:stCondLst>
                                        </p:cTn>
                                        <p:tgtEl>
                                          <p:spTgt spid="24579">
                                            <p:txEl>
                                              <p:pRg st="0" end="0"/>
                                            </p:txEl>
                                          </p:spTgt>
                                        </p:tgtEl>
                                        <p:attrNameLst>
                                          <p:attrName>style.visibility</p:attrName>
                                        </p:attrNameLst>
                                      </p:cBhvr>
                                      <p:to>
                                        <p:strVal val="visible"/>
                                      </p:to>
                                    </p:set>
                                  </p:childTnLst>
                                </p:cTn>
                              </p:par>
                            </p:childTnLst>
                          </p:cTn>
                        </p:par>
                      </p:childTnLst>
                    </p:cTn>
                  </p:par>
                  <p:par>
                    <p:cTn id="7" fill="hold" nodeType="clickPar">
                      <p:stCondLst>
                        <p:cond delay="indefinite"/>
                      </p:stCondLst>
                      <p:childTnLst>
                        <p:par>
                          <p:cTn id="8" fill="hold" nodeType="withGroup">
                            <p:stCondLst>
                              <p:cond delay="0"/>
                            </p:stCondLst>
                            <p:childTnLst>
                              <p:par>
                                <p:cTn id="9" presetID="1" presetClass="entr" presetSubtype="0" fill="hold" nodeType="clickEffect">
                                  <p:stCondLst>
                                    <p:cond delay="0"/>
                                  </p:stCondLst>
                                  <p:childTnLst>
                                    <p:set>
                                      <p:cBhvr>
                                        <p:cTn id="10" dur="1" fill="hold">
                                          <p:stCondLst>
                                            <p:cond delay="0"/>
                                          </p:stCondLst>
                                        </p:cTn>
                                        <p:tgtEl>
                                          <p:spTgt spid="24579">
                                            <p:txEl>
                                              <p:pRg st="1" end="1"/>
                                            </p:txEl>
                                          </p:spTgt>
                                        </p:tgtEl>
                                        <p:attrNameLst>
                                          <p:attrName>style.visibility</p:attrName>
                                        </p:attrNameLst>
                                      </p:cBhvr>
                                      <p:to>
                                        <p:strVal val="visible"/>
                                      </p:to>
                                    </p:set>
                                  </p:childTnLst>
                                </p:cTn>
                              </p:par>
                              <p:par>
                                <p:cTn id="11" presetID="1" presetClass="entr" presetSubtype="0" fill="hold" nodeType="withEffect">
                                  <p:stCondLst>
                                    <p:cond delay="0"/>
                                  </p:stCondLst>
                                  <p:childTnLst>
                                    <p:set>
                                      <p:cBhvr>
                                        <p:cTn id="12" dur="1" fill="hold">
                                          <p:stCondLst>
                                            <p:cond delay="0"/>
                                          </p:stCondLst>
                                        </p:cTn>
                                        <p:tgtEl>
                                          <p:spTgt spid="24579">
                                            <p:txEl>
                                              <p:pRg st="2" end="2"/>
                                            </p:txEl>
                                          </p:spTgt>
                                        </p:tgtEl>
                                        <p:attrNameLst>
                                          <p:attrName>style.visibility</p:attrName>
                                        </p:attrNameLst>
                                      </p:cBhvr>
                                      <p:to>
                                        <p:strVal val="visible"/>
                                      </p:to>
                                    </p:set>
                                  </p:childTnLst>
                                </p:cTn>
                              </p:par>
                            </p:childTnLst>
                          </p:cTn>
                        </p:par>
                      </p:childTnLst>
                    </p:cTn>
                  </p:par>
                  <p:par>
                    <p:cTn id="13" fill="hold" nodeType="clickPar">
                      <p:stCondLst>
                        <p:cond delay="indefinite"/>
                      </p:stCondLst>
                      <p:childTnLst>
                        <p:par>
                          <p:cTn id="14" fill="hold" nodeType="withGroup">
                            <p:stCondLst>
                              <p:cond delay="0"/>
                            </p:stCondLst>
                            <p:childTnLst>
                              <p:par>
                                <p:cTn id="15" presetID="1" presetClass="entr" presetSubtype="0" fill="hold" nodeType="clickEffect">
                                  <p:stCondLst>
                                    <p:cond delay="0"/>
                                  </p:stCondLst>
                                  <p:childTnLst>
                                    <p:set>
                                      <p:cBhvr>
                                        <p:cTn id="16" dur="1" fill="hold">
                                          <p:stCondLst>
                                            <p:cond delay="0"/>
                                          </p:stCondLst>
                                        </p:cTn>
                                        <p:tgtEl>
                                          <p:spTgt spid="24579">
                                            <p:txEl>
                                              <p:pRg st="3" end="3"/>
                                            </p:txEl>
                                          </p:spTgt>
                                        </p:tgtEl>
                                        <p:attrNameLst>
                                          <p:attrName>style.visibility</p:attrName>
                                        </p:attrNameLst>
                                      </p:cBhvr>
                                      <p:to>
                                        <p:strVal val="visible"/>
                                      </p:to>
                                    </p:set>
                                  </p:childTnLst>
                                </p:cTn>
                              </p:par>
                              <p:par>
                                <p:cTn id="17" presetID="1" presetClass="entr" presetSubtype="0" fill="hold" nodeType="withEffect">
                                  <p:stCondLst>
                                    <p:cond delay="0"/>
                                  </p:stCondLst>
                                  <p:childTnLst>
                                    <p:set>
                                      <p:cBhvr>
                                        <p:cTn id="18" dur="1" fill="hold">
                                          <p:stCondLst>
                                            <p:cond delay="0"/>
                                          </p:stCondLst>
                                        </p:cTn>
                                        <p:tgtEl>
                                          <p:spTgt spid="24579">
                                            <p:txEl>
                                              <p:pRg st="4" end="4"/>
                                            </p:txEl>
                                          </p:spTgt>
                                        </p:tgtEl>
                                        <p:attrNameLst>
                                          <p:attrName>style.visibility</p:attrName>
                                        </p:attrNameLst>
                                      </p:cBhvr>
                                      <p:to>
                                        <p:strVal val="visible"/>
                                      </p:to>
                                    </p:set>
                                  </p:childTnLst>
                                </p:cTn>
                              </p:par>
                              <p:par>
                                <p:cTn id="19" presetID="1" presetClass="entr" presetSubtype="0" fill="hold" nodeType="withEffect">
                                  <p:stCondLst>
                                    <p:cond delay="0"/>
                                  </p:stCondLst>
                                  <p:childTnLst>
                                    <p:set>
                                      <p:cBhvr>
                                        <p:cTn id="20" dur="1" fill="hold">
                                          <p:stCondLst>
                                            <p:cond delay="0"/>
                                          </p:stCondLst>
                                        </p:cTn>
                                        <p:tgtEl>
                                          <p:spTgt spid="24579">
                                            <p:txEl>
                                              <p:pRg st="5" end="5"/>
                                            </p:txEl>
                                          </p:spTgt>
                                        </p:tgtEl>
                                        <p:attrNameLst>
                                          <p:attrName>style.visibility</p:attrName>
                                        </p:attrNameLst>
                                      </p:cBhvr>
                                      <p:to>
                                        <p:strVal val="visible"/>
                                      </p:to>
                                    </p:set>
                                  </p:childTnLst>
                                </p:cTn>
                              </p:par>
                              <p:par>
                                <p:cTn id="21" presetID="1" presetClass="entr" presetSubtype="0" fill="hold" nodeType="withEffect">
                                  <p:stCondLst>
                                    <p:cond delay="0"/>
                                  </p:stCondLst>
                                  <p:childTnLst>
                                    <p:set>
                                      <p:cBhvr>
                                        <p:cTn id="22" dur="1" fill="hold">
                                          <p:stCondLst>
                                            <p:cond delay="0"/>
                                          </p:stCondLst>
                                        </p:cTn>
                                        <p:tgtEl>
                                          <p:spTgt spid="24579">
                                            <p:txEl>
                                              <p:pRg st="6" end="6"/>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D1BC611-6EA6-5B40-E0EF-1EDB008BC095}"/>
              </a:ext>
            </a:extLst>
          </p:cNvPr>
          <p:cNvSpPr>
            <a:spLocks noGrp="1"/>
          </p:cNvSpPr>
          <p:nvPr>
            <p:ph type="title"/>
          </p:nvPr>
        </p:nvSpPr>
        <p:spPr>
          <a:xfrm>
            <a:off x="299120" y="128227"/>
            <a:ext cx="5937250" cy="1187450"/>
          </a:xfrm>
        </p:spPr>
        <p:txBody>
          <a:bodyPr>
            <a:normAutofit/>
          </a:bodyPr>
          <a:lstStyle/>
          <a:p>
            <a:pPr>
              <a:defRPr/>
            </a:pPr>
            <a:r>
              <a:rPr lang="en-GB" sz="3600" dirty="0"/>
              <a:t>Why do we like leisure?</a:t>
            </a:r>
          </a:p>
        </p:txBody>
      </p:sp>
      <p:sp>
        <p:nvSpPr>
          <p:cNvPr id="25603" name="Content Placeholder 2">
            <a:extLst>
              <a:ext uri="{FF2B5EF4-FFF2-40B4-BE49-F238E27FC236}">
                <a16:creationId xmlns:a16="http://schemas.microsoft.com/office/drawing/2014/main" id="{4505578B-627D-22FC-DE23-CF00850533F5}"/>
              </a:ext>
            </a:extLst>
          </p:cNvPr>
          <p:cNvSpPr>
            <a:spLocks noGrp="1" noChangeArrowheads="1"/>
          </p:cNvSpPr>
          <p:nvPr>
            <p:ph idx="1"/>
          </p:nvPr>
        </p:nvSpPr>
        <p:spPr>
          <a:xfrm>
            <a:off x="213382" y="1161178"/>
            <a:ext cx="8972564" cy="5300662"/>
          </a:xfrm>
        </p:spPr>
        <p:txBody>
          <a:bodyPr>
            <a:normAutofit/>
          </a:bodyPr>
          <a:lstStyle/>
          <a:p>
            <a:pPr>
              <a:lnSpc>
                <a:spcPct val="100000"/>
              </a:lnSpc>
            </a:pPr>
            <a:r>
              <a:rPr lang="en-GB" altLang="en-US" sz="2200" dirty="0"/>
              <a:t>What does Leisure mean to you personally? – (give examples of what you do in your leisure time).</a:t>
            </a:r>
          </a:p>
          <a:p>
            <a:pPr>
              <a:lnSpc>
                <a:spcPct val="100000"/>
              </a:lnSpc>
            </a:pPr>
            <a:r>
              <a:rPr lang="en-GB" altLang="en-US" sz="2200" dirty="0"/>
              <a:t>Leisure time allows you to step back — physically but most important, mentally — from stress. Your mind and body will feel relaxed. </a:t>
            </a:r>
          </a:p>
          <a:p>
            <a:pPr>
              <a:lnSpc>
                <a:spcPct val="100000"/>
              </a:lnSpc>
            </a:pPr>
            <a:r>
              <a:rPr lang="en-GB" altLang="en-US" sz="2200" dirty="0"/>
              <a:t>Major impact on sense of well-being, happiness and life satisfaction.</a:t>
            </a:r>
          </a:p>
          <a:p>
            <a:pPr>
              <a:lnSpc>
                <a:spcPct val="100000"/>
              </a:lnSpc>
            </a:pPr>
            <a:r>
              <a:rPr lang="en-GB" altLang="en-US" sz="2200" dirty="0"/>
              <a:t>Leisure is recreational .</a:t>
            </a:r>
          </a:p>
          <a:p>
            <a:pPr>
              <a:lnSpc>
                <a:spcPct val="100000"/>
              </a:lnSpc>
            </a:pPr>
            <a:r>
              <a:rPr lang="en-GB" altLang="en-US" sz="2200" dirty="0"/>
              <a:t>Leisure and its relationship to work.</a:t>
            </a:r>
          </a:p>
          <a:p>
            <a:pPr>
              <a:lnSpc>
                <a:spcPct val="100000"/>
              </a:lnSpc>
            </a:pPr>
            <a:r>
              <a:rPr lang="en-GB" altLang="en-US" sz="2200" dirty="0"/>
              <a:t>Leisure as a way of life – health benefits.</a:t>
            </a:r>
          </a:p>
          <a:p>
            <a:pPr>
              <a:lnSpc>
                <a:spcPct val="100000"/>
              </a:lnSpc>
            </a:pPr>
            <a:r>
              <a:rPr lang="en-GB" altLang="en-US" sz="2200" dirty="0"/>
              <a:t>Leisure is a catharsis (a release) – de-stress</a:t>
            </a:r>
          </a:p>
          <a:p>
            <a:pPr>
              <a:lnSpc>
                <a:spcPct val="100000"/>
              </a:lnSpc>
            </a:pPr>
            <a:r>
              <a:rPr lang="en-GB" altLang="en-US" sz="2200" dirty="0"/>
              <a:t>Looking at your examples give reasons for participation etc .......)</a:t>
            </a:r>
          </a:p>
        </p:txBody>
      </p:sp>
      <p:pic>
        <p:nvPicPr>
          <p:cNvPr id="29700" name="Picture 3" descr="A person fishing in a river&#10;&#10;Description automatically generated with medium confidence">
            <a:extLst>
              <a:ext uri="{FF2B5EF4-FFF2-40B4-BE49-F238E27FC236}">
                <a16:creationId xmlns:a16="http://schemas.microsoft.com/office/drawing/2014/main" id="{84A778D2-A710-FF09-661F-D0489250E0AC}"/>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9049578" y="3950756"/>
            <a:ext cx="2787650" cy="18716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4" name="Picture 3" descr="A black book with white writing on it&#10;&#10;Description automatically generated">
            <a:extLst>
              <a:ext uri="{FF2B5EF4-FFF2-40B4-BE49-F238E27FC236}">
                <a16:creationId xmlns:a16="http://schemas.microsoft.com/office/drawing/2014/main" id="{478DC910-3AFF-F185-85CE-72EF803A9B6A}"/>
              </a:ext>
            </a:extLst>
          </p:cNvPr>
          <p:cNvPicPr>
            <a:picLocks noChangeAspect="1"/>
          </p:cNvPicPr>
          <p:nvPr/>
        </p:nvPicPr>
        <p:blipFill>
          <a:blip r:embed="rId3">
            <a:extLst>
              <a:ext uri="{28A0092B-C50C-407E-A947-70E740481C1C}">
                <a14:useLocalDpi xmlns:a14="http://schemas.microsoft.com/office/drawing/2010/main" val="0"/>
              </a:ext>
              <a:ext uri="{837473B0-CC2E-450A-ABE3-18F120FF3D39}">
                <a1611:picAttrSrcUrl xmlns:a1611="http://schemas.microsoft.com/office/drawing/2016/11/main" r:id="rId4"/>
              </a:ext>
            </a:extLst>
          </a:blip>
          <a:stretch>
            <a:fillRect/>
          </a:stretch>
        </p:blipFill>
        <p:spPr>
          <a:xfrm>
            <a:off x="9049578" y="1939735"/>
            <a:ext cx="2279303" cy="1709477"/>
          </a:xfrm>
          <a:prstGeom prst="rect">
            <a:avLst/>
          </a:prstGeom>
        </p:spPr>
      </p:pic>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2560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25603">
                                            <p:txEl>
                                              <p:pRg st="1" end="1"/>
                                            </p:txEl>
                                          </p:spTgt>
                                        </p:tgtEl>
                                        <p:attrNameLst>
                                          <p:attrName>style.visibility</p:attrName>
                                        </p:attrNameLst>
                                      </p:cBhvr>
                                      <p:to>
                                        <p:strVal val="visible"/>
                                      </p:to>
                                    </p:set>
                                  </p:childTnLst>
                                </p:cTn>
                              </p:par>
                              <p:par>
                                <p:cTn id="11" presetID="1" presetClass="entr" presetSubtype="0" fill="hold" nodeType="withEffect">
                                  <p:stCondLst>
                                    <p:cond delay="0"/>
                                  </p:stCondLst>
                                  <p:childTnLst>
                                    <p:set>
                                      <p:cBhvr>
                                        <p:cTn id="12" dur="1" fill="hold">
                                          <p:stCondLst>
                                            <p:cond delay="0"/>
                                          </p:stCondLst>
                                        </p:cTn>
                                        <p:tgtEl>
                                          <p:spTgt spid="25603">
                                            <p:txEl>
                                              <p:pRg st="2" end="2"/>
                                            </p:txEl>
                                          </p:spTgt>
                                        </p:tgtEl>
                                        <p:attrNameLst>
                                          <p:attrName>style.visibility</p:attrName>
                                        </p:attrNameLst>
                                      </p:cBhvr>
                                      <p:to>
                                        <p:strVal val="visible"/>
                                      </p:to>
                                    </p:set>
                                  </p:childTnLst>
                                </p:cTn>
                              </p:par>
                              <p:par>
                                <p:cTn id="13" presetID="1" presetClass="entr" presetSubtype="0" fill="hold" nodeType="withEffect">
                                  <p:stCondLst>
                                    <p:cond delay="0"/>
                                  </p:stCondLst>
                                  <p:childTnLst>
                                    <p:set>
                                      <p:cBhvr>
                                        <p:cTn id="14" dur="1" fill="hold">
                                          <p:stCondLst>
                                            <p:cond delay="0"/>
                                          </p:stCondLst>
                                        </p:cTn>
                                        <p:tgtEl>
                                          <p:spTgt spid="25603">
                                            <p:txEl>
                                              <p:pRg st="3" end="3"/>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25603">
                                            <p:txEl>
                                              <p:pRg st="4" end="4"/>
                                            </p:txEl>
                                          </p:spTgt>
                                        </p:tgtEl>
                                        <p:attrNameLst>
                                          <p:attrName>style.visibility</p:attrName>
                                        </p:attrNameLst>
                                      </p:cBhvr>
                                      <p:to>
                                        <p:strVal val="visible"/>
                                      </p:to>
                                    </p:set>
                                  </p:childTnLst>
                                </p:cTn>
                              </p:par>
                              <p:par>
                                <p:cTn id="19" presetID="1" presetClass="entr" presetSubtype="0" fill="hold" nodeType="withEffect">
                                  <p:stCondLst>
                                    <p:cond delay="0"/>
                                  </p:stCondLst>
                                  <p:childTnLst>
                                    <p:set>
                                      <p:cBhvr>
                                        <p:cTn id="20" dur="1" fill="hold">
                                          <p:stCondLst>
                                            <p:cond delay="0"/>
                                          </p:stCondLst>
                                        </p:cTn>
                                        <p:tgtEl>
                                          <p:spTgt spid="25603">
                                            <p:txEl>
                                              <p:pRg st="5" end="5"/>
                                            </p:txEl>
                                          </p:spTgt>
                                        </p:tgtEl>
                                        <p:attrNameLst>
                                          <p:attrName>style.visibility</p:attrName>
                                        </p:attrNameLst>
                                      </p:cBhvr>
                                      <p:to>
                                        <p:strVal val="visible"/>
                                      </p:to>
                                    </p:set>
                                  </p:childTnLst>
                                </p:cTn>
                              </p:par>
                              <p:par>
                                <p:cTn id="21" presetID="1" presetClass="entr" presetSubtype="0" fill="hold" nodeType="withEffect">
                                  <p:stCondLst>
                                    <p:cond delay="0"/>
                                  </p:stCondLst>
                                  <p:childTnLst>
                                    <p:set>
                                      <p:cBhvr>
                                        <p:cTn id="22" dur="1" fill="hold">
                                          <p:stCondLst>
                                            <p:cond delay="0"/>
                                          </p:stCondLst>
                                        </p:cTn>
                                        <p:tgtEl>
                                          <p:spTgt spid="25603">
                                            <p:txEl>
                                              <p:pRg st="6" end="6"/>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nodeType="clickEffect">
                                  <p:stCondLst>
                                    <p:cond delay="0"/>
                                  </p:stCondLst>
                                  <p:childTnLst>
                                    <p:set>
                                      <p:cBhvr>
                                        <p:cTn id="26" dur="1" fill="hold">
                                          <p:stCondLst>
                                            <p:cond delay="0"/>
                                          </p:stCondLst>
                                        </p:cTn>
                                        <p:tgtEl>
                                          <p:spTgt spid="25603">
                                            <p:txEl>
                                              <p:pRg st="7" end="7"/>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C12A72E-5ADC-690E-2416-4BF1765A2463}"/>
              </a:ext>
            </a:extLst>
          </p:cNvPr>
          <p:cNvSpPr>
            <a:spLocks noGrp="1"/>
          </p:cNvSpPr>
          <p:nvPr>
            <p:ph type="title"/>
          </p:nvPr>
        </p:nvSpPr>
        <p:spPr>
          <a:xfrm>
            <a:off x="309694" y="18255"/>
            <a:ext cx="10515600" cy="1325563"/>
          </a:xfrm>
        </p:spPr>
        <p:txBody>
          <a:bodyPr/>
          <a:lstStyle/>
          <a:p>
            <a:pPr>
              <a:defRPr/>
            </a:pPr>
            <a:r>
              <a:rPr lang="en-GB" dirty="0"/>
              <a:t>Events: Definitions</a:t>
            </a:r>
          </a:p>
        </p:txBody>
      </p:sp>
      <p:sp>
        <p:nvSpPr>
          <p:cNvPr id="32771" name="Content Placeholder 2">
            <a:extLst>
              <a:ext uri="{FF2B5EF4-FFF2-40B4-BE49-F238E27FC236}">
                <a16:creationId xmlns:a16="http://schemas.microsoft.com/office/drawing/2014/main" id="{9C3D41D1-F1F9-F61A-30B3-ECC7466D4021}"/>
              </a:ext>
            </a:extLst>
          </p:cNvPr>
          <p:cNvSpPr>
            <a:spLocks noGrp="1" noChangeArrowheads="1"/>
          </p:cNvSpPr>
          <p:nvPr>
            <p:ph idx="1"/>
          </p:nvPr>
        </p:nvSpPr>
        <p:spPr>
          <a:xfrm>
            <a:off x="418752" y="1343818"/>
            <a:ext cx="10515600" cy="4351338"/>
          </a:xfrm>
        </p:spPr>
        <p:txBody>
          <a:bodyPr>
            <a:normAutofit/>
          </a:bodyPr>
          <a:lstStyle/>
          <a:p>
            <a:pPr marL="0" indent="0">
              <a:buNone/>
            </a:pPr>
            <a:r>
              <a:rPr lang="en-GB" altLang="en-US" sz="3200" dirty="0"/>
              <a:t>“</a:t>
            </a:r>
            <a:r>
              <a:rPr lang="en-GB" altLang="en-US" sz="2400" dirty="0"/>
              <a:t>A thing that happens or takes place, especially one of</a:t>
            </a:r>
          </a:p>
          <a:p>
            <a:pPr marL="0" indent="0">
              <a:buNone/>
            </a:pPr>
            <a:r>
              <a:rPr lang="en-GB" altLang="en-US" sz="2400" dirty="0"/>
              <a:t>importance.” - Oxford Dictionary</a:t>
            </a:r>
          </a:p>
          <a:p>
            <a:pPr marL="0" indent="0">
              <a:buNone/>
            </a:pPr>
            <a:r>
              <a:rPr lang="en-GB" altLang="en-US" sz="2400" dirty="0"/>
              <a:t>“Any incidence or occurrence especially a memorable</a:t>
            </a:r>
          </a:p>
          <a:p>
            <a:pPr marL="0" indent="0">
              <a:buNone/>
            </a:pPr>
            <a:r>
              <a:rPr lang="en-GB" altLang="en-US" sz="2400" dirty="0"/>
              <a:t>one.” </a:t>
            </a:r>
          </a:p>
          <a:p>
            <a:pPr marL="0" indent="0">
              <a:buNone/>
            </a:pPr>
            <a:r>
              <a:rPr lang="en-GB" altLang="en-US" sz="2400" dirty="0"/>
              <a:t> “An organised activity at a particular venue.” (</a:t>
            </a:r>
            <a:r>
              <a:rPr lang="en-GB" altLang="en-US" sz="2400" dirty="0" err="1"/>
              <a:t>Bowdin</a:t>
            </a:r>
            <a:r>
              <a:rPr lang="en-GB" altLang="en-US" sz="2400" dirty="0"/>
              <a:t> et al. 2006) </a:t>
            </a:r>
          </a:p>
        </p:txBody>
      </p:sp>
      <p:pic>
        <p:nvPicPr>
          <p:cNvPr id="3" name="Picture 2">
            <a:extLst>
              <a:ext uri="{FF2B5EF4-FFF2-40B4-BE49-F238E27FC236}">
                <a16:creationId xmlns:a16="http://schemas.microsoft.com/office/drawing/2014/main" id="{136F285B-4838-4D91-4C0B-E61119FFBF75}"/>
              </a:ext>
            </a:extLst>
          </p:cNvPr>
          <p:cNvPicPr>
            <a:picLocks noChangeAspect="1"/>
          </p:cNvPicPr>
          <p:nvPr/>
        </p:nvPicPr>
        <p:blipFill>
          <a:blip r:embed="rId2"/>
          <a:stretch>
            <a:fillRect/>
          </a:stretch>
        </p:blipFill>
        <p:spPr>
          <a:xfrm>
            <a:off x="7550869" y="3712219"/>
            <a:ext cx="4222379" cy="2111190"/>
          </a:xfrm>
          <a:prstGeom prst="rect">
            <a:avLst/>
          </a:prstGeom>
        </p:spPr>
      </p:pic>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2771">
                                            <p:txEl>
                                              <p:pRg st="0" end="0"/>
                                            </p:txEl>
                                          </p:spTgt>
                                        </p:tgtEl>
                                        <p:attrNameLst>
                                          <p:attrName>style.visibility</p:attrName>
                                        </p:attrNameLst>
                                      </p:cBhvr>
                                      <p:to>
                                        <p:strVal val="visible"/>
                                      </p:to>
                                    </p:set>
                                  </p:childTnLst>
                                </p:cTn>
                              </p:par>
                              <p:par>
                                <p:cTn id="7" presetID="1" presetClass="entr" presetSubtype="0" fill="hold" nodeType="withEffect">
                                  <p:stCondLst>
                                    <p:cond delay="0"/>
                                  </p:stCondLst>
                                  <p:childTnLst>
                                    <p:set>
                                      <p:cBhvr>
                                        <p:cTn id="8" dur="1" fill="hold">
                                          <p:stCondLst>
                                            <p:cond delay="0"/>
                                          </p:stCondLst>
                                        </p:cTn>
                                        <p:tgtEl>
                                          <p:spTgt spid="32771">
                                            <p:txEl>
                                              <p:pRg st="1" end="1"/>
                                            </p:txEl>
                                          </p:spTgt>
                                        </p:tgtEl>
                                        <p:attrNameLst>
                                          <p:attrName>style.visibility</p:attrName>
                                        </p:attrNameLst>
                                      </p:cBhvr>
                                      <p:to>
                                        <p:strVal val="visible"/>
                                      </p:to>
                                    </p:set>
                                  </p:childTnLst>
                                </p:cTn>
                              </p:par>
                            </p:childTnLst>
                          </p:cTn>
                        </p:par>
                      </p:childTnLst>
                    </p:cTn>
                  </p:par>
                  <p:par>
                    <p:cTn id="9" fill="hold">
                      <p:stCondLst>
                        <p:cond delay="indefinite"/>
                      </p:stCondLst>
                      <p:childTnLst>
                        <p:par>
                          <p:cTn id="10" fill="hold">
                            <p:stCondLst>
                              <p:cond delay="0"/>
                            </p:stCondLst>
                            <p:childTnLst>
                              <p:par>
                                <p:cTn id="11" presetID="1" presetClass="entr" presetSubtype="0" fill="hold" nodeType="clickEffect">
                                  <p:stCondLst>
                                    <p:cond delay="0"/>
                                  </p:stCondLst>
                                  <p:childTnLst>
                                    <p:set>
                                      <p:cBhvr>
                                        <p:cTn id="12" dur="1" fill="hold">
                                          <p:stCondLst>
                                            <p:cond delay="0"/>
                                          </p:stCondLst>
                                        </p:cTn>
                                        <p:tgtEl>
                                          <p:spTgt spid="32771">
                                            <p:txEl>
                                              <p:pRg st="2" end="2"/>
                                            </p:txEl>
                                          </p:spTgt>
                                        </p:tgtEl>
                                        <p:attrNameLst>
                                          <p:attrName>style.visibility</p:attrName>
                                        </p:attrNameLst>
                                      </p:cBhvr>
                                      <p:to>
                                        <p:strVal val="visible"/>
                                      </p:to>
                                    </p:set>
                                  </p:childTnLst>
                                </p:cTn>
                              </p:par>
                              <p:par>
                                <p:cTn id="13" presetID="1" presetClass="entr" presetSubtype="0" fill="hold" nodeType="withEffect">
                                  <p:stCondLst>
                                    <p:cond delay="0"/>
                                  </p:stCondLst>
                                  <p:childTnLst>
                                    <p:set>
                                      <p:cBhvr>
                                        <p:cTn id="14" dur="1" fill="hold">
                                          <p:stCondLst>
                                            <p:cond delay="0"/>
                                          </p:stCondLst>
                                        </p:cTn>
                                        <p:tgtEl>
                                          <p:spTgt spid="32771">
                                            <p:txEl>
                                              <p:pRg st="3" end="3"/>
                                            </p:txEl>
                                          </p:spTgt>
                                        </p:tgtEl>
                                        <p:attrNameLst>
                                          <p:attrName>style.visibility</p:attrName>
                                        </p:attrNameLst>
                                      </p:cBhvr>
                                      <p:to>
                                        <p:strVal val="visible"/>
                                      </p:to>
                                    </p:set>
                                  </p:childTnLst>
                                </p:cTn>
                              </p:par>
                              <p:par>
                                <p:cTn id="15" presetID="1" presetClass="entr" presetSubtype="0" fill="hold" nodeType="withEffect">
                                  <p:stCondLst>
                                    <p:cond delay="0"/>
                                  </p:stCondLst>
                                  <p:childTnLst>
                                    <p:set>
                                      <p:cBhvr>
                                        <p:cTn id="16" dur="1" fill="hold">
                                          <p:stCondLst>
                                            <p:cond delay="0"/>
                                          </p:stCondLst>
                                        </p:cTn>
                                        <p:tgtEl>
                                          <p:spTgt spid="32771">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D65E1CA-8A7C-A627-B0F6-74554CD5526F}"/>
              </a:ext>
            </a:extLst>
          </p:cNvPr>
          <p:cNvSpPr>
            <a:spLocks noGrp="1"/>
          </p:cNvSpPr>
          <p:nvPr>
            <p:ph type="title"/>
          </p:nvPr>
        </p:nvSpPr>
        <p:spPr>
          <a:xfrm>
            <a:off x="827626" y="157148"/>
            <a:ext cx="5937250" cy="1187450"/>
          </a:xfrm>
        </p:spPr>
        <p:txBody>
          <a:bodyPr/>
          <a:lstStyle/>
          <a:p>
            <a:pPr>
              <a:defRPr/>
            </a:pPr>
            <a:r>
              <a:rPr lang="en-GB" dirty="0"/>
              <a:t>Events: Concepts</a:t>
            </a:r>
          </a:p>
        </p:txBody>
      </p:sp>
      <p:sp>
        <p:nvSpPr>
          <p:cNvPr id="29699" name="Content Placeholder 2">
            <a:extLst>
              <a:ext uri="{FF2B5EF4-FFF2-40B4-BE49-F238E27FC236}">
                <a16:creationId xmlns:a16="http://schemas.microsoft.com/office/drawing/2014/main" id="{0D1540D7-DCC0-17AD-A78B-6DA86059B217}"/>
              </a:ext>
            </a:extLst>
          </p:cNvPr>
          <p:cNvSpPr>
            <a:spLocks noGrp="1" noChangeArrowheads="1"/>
          </p:cNvSpPr>
          <p:nvPr>
            <p:ph idx="1"/>
          </p:nvPr>
        </p:nvSpPr>
        <p:spPr>
          <a:xfrm>
            <a:off x="951771" y="1344598"/>
            <a:ext cx="5937250" cy="4392612"/>
          </a:xfrm>
        </p:spPr>
        <p:txBody>
          <a:bodyPr>
            <a:normAutofit lnSpcReduction="10000"/>
          </a:bodyPr>
          <a:lstStyle/>
          <a:p>
            <a:pPr>
              <a:lnSpc>
                <a:spcPct val="150000"/>
              </a:lnSpc>
              <a:buFont typeface="Wingdings" panose="05000000000000000000" pitchFamily="2" charset="2"/>
              <a:buChar char="§"/>
            </a:pPr>
            <a:r>
              <a:rPr lang="en-GB" altLang="en-US" sz="2000" b="1" dirty="0"/>
              <a:t>EVENTS AS MILESTONES / CELEBRATIONS </a:t>
            </a:r>
            <a:r>
              <a:rPr lang="en-GB" altLang="en-US" sz="2000" dirty="0"/>
              <a:t>–   Celebrations of important occasions, such as birthdays,  weddings .etc.</a:t>
            </a:r>
          </a:p>
          <a:p>
            <a:pPr>
              <a:lnSpc>
                <a:spcPct val="150000"/>
              </a:lnSpc>
              <a:buFont typeface="Wingdings" panose="05000000000000000000" pitchFamily="2" charset="2"/>
              <a:buChar char="§"/>
            </a:pPr>
            <a:r>
              <a:rPr lang="en-GB" altLang="en-US" sz="2000" b="1" dirty="0"/>
              <a:t>EVENTS AS A COMMERCIAL ACTIVITY </a:t>
            </a:r>
            <a:r>
              <a:rPr lang="en-GB" altLang="en-US" sz="2000" dirty="0"/>
              <a:t>– Events planned  for commercial gain, such as Glastonbury, Horse Racing  days .etc.</a:t>
            </a:r>
          </a:p>
          <a:p>
            <a:pPr>
              <a:lnSpc>
                <a:spcPct val="150000"/>
              </a:lnSpc>
              <a:buFont typeface="Wingdings" panose="05000000000000000000" pitchFamily="2" charset="2"/>
              <a:buChar char="§"/>
            </a:pPr>
            <a:r>
              <a:rPr lang="en-GB" altLang="en-US" sz="2000" b="1" dirty="0"/>
              <a:t>EVENTS FOR CULTURAL/ SOCIAL/ POLITICAL GAIN</a:t>
            </a:r>
            <a:r>
              <a:rPr lang="en-GB" altLang="en-US" sz="2000" dirty="0"/>
              <a:t> – Events such as the Olympics, Local Carnivals .etc. (</a:t>
            </a:r>
            <a:r>
              <a:rPr lang="en-GB" altLang="en-US" sz="2000" dirty="0" err="1"/>
              <a:t>Bowdin</a:t>
            </a:r>
            <a:r>
              <a:rPr lang="en-GB" altLang="en-US" sz="2000" dirty="0"/>
              <a:t> et al., 2006)</a:t>
            </a:r>
            <a:endParaRPr lang="en-GB" altLang="en-US" dirty="0"/>
          </a:p>
        </p:txBody>
      </p:sp>
      <p:pic>
        <p:nvPicPr>
          <p:cNvPr id="1026" name="Picture 2" descr="2024 Summer Olympics - Wikipedia">
            <a:extLst>
              <a:ext uri="{FF2B5EF4-FFF2-40B4-BE49-F238E27FC236}">
                <a16:creationId xmlns:a16="http://schemas.microsoft.com/office/drawing/2014/main" id="{D82CFCFA-85FF-C983-59B9-4EA145E54C9F}"/>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7310527" y="750873"/>
            <a:ext cx="3237708" cy="3695350"/>
          </a:xfrm>
          <a:prstGeom prst="rect">
            <a:avLst/>
          </a:prstGeom>
          <a:noFill/>
          <a:extLst>
            <a:ext uri="{909E8E84-426E-40DD-AFC4-6F175D3DCCD1}">
              <a14:hiddenFill xmlns:a14="http://schemas.microsoft.com/office/drawing/2010/main">
                <a:solidFill>
                  <a:srgbClr val="FFFFFF"/>
                </a:solidFill>
              </a14:hiddenFill>
            </a:ext>
          </a:extLst>
        </p:spPr>
      </p:pic>
    </p:spTree>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 presetClass="entr" presetSubtype="0" fill="hold" nodeType="clickEffect">
                                  <p:stCondLst>
                                    <p:cond delay="0"/>
                                  </p:stCondLst>
                                  <p:childTnLst>
                                    <p:set>
                                      <p:cBhvr>
                                        <p:cTn id="6" dur="1" fill="hold">
                                          <p:stCondLst>
                                            <p:cond delay="0"/>
                                          </p:stCondLst>
                                        </p:cTn>
                                        <p:tgtEl>
                                          <p:spTgt spid="29699">
                                            <p:txEl>
                                              <p:pRg st="0" end="0"/>
                                            </p:txEl>
                                          </p:spTgt>
                                        </p:tgtEl>
                                        <p:attrNameLst>
                                          <p:attrName>style.visibility</p:attrName>
                                        </p:attrNameLst>
                                      </p:cBhvr>
                                      <p:to>
                                        <p:strVal val="visible"/>
                                      </p:to>
                                    </p:set>
                                  </p:childTnLst>
                                </p:cTn>
                              </p:par>
                            </p:childTnLst>
                          </p:cTn>
                        </p:par>
                      </p:childTnLst>
                    </p:cTn>
                  </p:par>
                  <p:par>
                    <p:cTn id="7" fill="hold" nodeType="clickPar">
                      <p:stCondLst>
                        <p:cond delay="indefinite"/>
                      </p:stCondLst>
                      <p:childTnLst>
                        <p:par>
                          <p:cTn id="8" fill="hold" nodeType="withGroup">
                            <p:stCondLst>
                              <p:cond delay="0"/>
                            </p:stCondLst>
                            <p:childTnLst>
                              <p:par>
                                <p:cTn id="9" presetID="1" presetClass="entr" presetSubtype="0" fill="hold" nodeType="clickEffect">
                                  <p:stCondLst>
                                    <p:cond delay="0"/>
                                  </p:stCondLst>
                                  <p:childTnLst>
                                    <p:set>
                                      <p:cBhvr>
                                        <p:cTn id="10" dur="1" fill="hold">
                                          <p:stCondLst>
                                            <p:cond delay="0"/>
                                          </p:stCondLst>
                                        </p:cTn>
                                        <p:tgtEl>
                                          <p:spTgt spid="29699">
                                            <p:txEl>
                                              <p:pRg st="1" end="1"/>
                                            </p:txEl>
                                          </p:spTgt>
                                        </p:tgtEl>
                                        <p:attrNameLst>
                                          <p:attrName>style.visibility</p:attrName>
                                        </p:attrNameLst>
                                      </p:cBhvr>
                                      <p:to>
                                        <p:strVal val="visible"/>
                                      </p:to>
                                    </p:set>
                                  </p:childTnLst>
                                </p:cTn>
                              </p:par>
                            </p:childTnLst>
                          </p:cTn>
                        </p:par>
                      </p:childTnLst>
                    </p:cTn>
                  </p:par>
                  <p:par>
                    <p:cTn id="11" fill="hold" nodeType="clickPar">
                      <p:stCondLst>
                        <p:cond delay="indefinite"/>
                      </p:stCondLst>
                      <p:childTnLst>
                        <p:par>
                          <p:cTn id="12" fill="hold" nodeType="withGroup">
                            <p:stCondLst>
                              <p:cond delay="0"/>
                            </p:stCondLst>
                            <p:childTnLst>
                              <p:par>
                                <p:cTn id="13" presetID="1" presetClass="entr" presetSubtype="0" fill="hold" nodeType="clickEffect">
                                  <p:stCondLst>
                                    <p:cond delay="0"/>
                                  </p:stCondLst>
                                  <p:childTnLst>
                                    <p:set>
                                      <p:cBhvr>
                                        <p:cTn id="14" dur="1" fill="hold">
                                          <p:stCondLst>
                                            <p:cond delay="0"/>
                                          </p:stCondLst>
                                        </p:cTn>
                                        <p:tgtEl>
                                          <p:spTgt spid="29699">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319D746-2610-D4E2-E07D-78F97FF58DC4}"/>
              </a:ext>
            </a:extLst>
          </p:cNvPr>
          <p:cNvSpPr>
            <a:spLocks noGrp="1"/>
          </p:cNvSpPr>
          <p:nvPr>
            <p:ph type="title"/>
          </p:nvPr>
        </p:nvSpPr>
        <p:spPr>
          <a:xfrm>
            <a:off x="496393" y="132666"/>
            <a:ext cx="5937250" cy="1187450"/>
          </a:xfrm>
        </p:spPr>
        <p:txBody>
          <a:bodyPr/>
          <a:lstStyle/>
          <a:p>
            <a:pPr>
              <a:defRPr/>
            </a:pPr>
            <a:r>
              <a:rPr lang="en-GB" dirty="0"/>
              <a:t>Tourism: Definitions</a:t>
            </a:r>
          </a:p>
        </p:txBody>
      </p:sp>
      <p:sp>
        <p:nvSpPr>
          <p:cNvPr id="30723" name="Content Placeholder 2">
            <a:extLst>
              <a:ext uri="{FF2B5EF4-FFF2-40B4-BE49-F238E27FC236}">
                <a16:creationId xmlns:a16="http://schemas.microsoft.com/office/drawing/2014/main" id="{47E0C63F-A5BF-C349-FA73-597D865D637A}"/>
              </a:ext>
            </a:extLst>
          </p:cNvPr>
          <p:cNvSpPr>
            <a:spLocks noGrp="1" noChangeArrowheads="1"/>
          </p:cNvSpPr>
          <p:nvPr>
            <p:ph idx="1"/>
          </p:nvPr>
        </p:nvSpPr>
        <p:spPr>
          <a:xfrm>
            <a:off x="425887" y="1320116"/>
            <a:ext cx="5937250" cy="4248150"/>
          </a:xfrm>
        </p:spPr>
        <p:txBody>
          <a:bodyPr/>
          <a:lstStyle/>
          <a:p>
            <a:pPr>
              <a:lnSpc>
                <a:spcPct val="150000"/>
              </a:lnSpc>
            </a:pPr>
            <a:r>
              <a:rPr lang="en-GB" altLang="en-US" sz="2000" dirty="0"/>
              <a:t>“The commercial organisation and operation of holidays and visits to places of interest.” - Oxford Dictionary.</a:t>
            </a:r>
          </a:p>
          <a:p>
            <a:pPr>
              <a:lnSpc>
                <a:spcPct val="150000"/>
              </a:lnSpc>
            </a:pPr>
            <a:r>
              <a:rPr lang="en-GB" altLang="en-US" sz="2000" dirty="0"/>
              <a:t> The United Nations World Tourism Organisation (UNWTO) defines tourism as people “traveling to and staying in places outside their usual environment” for leisure, business, or other purposes.</a:t>
            </a:r>
          </a:p>
        </p:txBody>
      </p:sp>
      <p:pic>
        <p:nvPicPr>
          <p:cNvPr id="3" name="Picture 2">
            <a:extLst>
              <a:ext uri="{FF2B5EF4-FFF2-40B4-BE49-F238E27FC236}">
                <a16:creationId xmlns:a16="http://schemas.microsoft.com/office/drawing/2014/main" id="{7D16A455-AA1C-2BC8-738F-168734D8FB30}"/>
              </a:ext>
            </a:extLst>
          </p:cNvPr>
          <p:cNvPicPr>
            <a:picLocks noChangeAspect="1"/>
          </p:cNvPicPr>
          <p:nvPr/>
        </p:nvPicPr>
        <p:blipFill>
          <a:blip r:embed="rId2"/>
          <a:stretch>
            <a:fillRect/>
          </a:stretch>
        </p:blipFill>
        <p:spPr>
          <a:xfrm>
            <a:off x="6820186" y="2064470"/>
            <a:ext cx="4826843" cy="2498103"/>
          </a:xfrm>
          <a:prstGeom prst="rect">
            <a:avLst/>
          </a:prstGeom>
        </p:spPr>
      </p:pic>
    </p:spTree>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 presetClass="entr" presetSubtype="0" fill="hold" nodeType="clickEffect">
                                  <p:stCondLst>
                                    <p:cond delay="0"/>
                                  </p:stCondLst>
                                  <p:childTnLst>
                                    <p:set>
                                      <p:cBhvr>
                                        <p:cTn id="6" dur="1" fill="hold">
                                          <p:stCondLst>
                                            <p:cond delay="0"/>
                                          </p:stCondLst>
                                        </p:cTn>
                                        <p:tgtEl>
                                          <p:spTgt spid="30723">
                                            <p:txEl>
                                              <p:pRg st="0" end="0"/>
                                            </p:txEl>
                                          </p:spTgt>
                                        </p:tgtEl>
                                        <p:attrNameLst>
                                          <p:attrName>style.visibility</p:attrName>
                                        </p:attrNameLst>
                                      </p:cBhvr>
                                      <p:to>
                                        <p:strVal val="visible"/>
                                      </p:to>
                                    </p:set>
                                  </p:childTnLst>
                                </p:cTn>
                              </p:par>
                            </p:childTnLst>
                          </p:cTn>
                        </p:par>
                      </p:childTnLst>
                    </p:cTn>
                  </p:par>
                  <p:par>
                    <p:cTn id="7" fill="hold" nodeType="clickPar">
                      <p:stCondLst>
                        <p:cond delay="indefinite"/>
                      </p:stCondLst>
                      <p:childTnLst>
                        <p:par>
                          <p:cTn id="8" fill="hold" nodeType="withGroup">
                            <p:stCondLst>
                              <p:cond delay="0"/>
                            </p:stCondLst>
                            <p:childTnLst>
                              <p:par>
                                <p:cTn id="9" presetID="1" presetClass="entr" presetSubtype="0" fill="hold" nodeType="clickEffect">
                                  <p:stCondLst>
                                    <p:cond delay="0"/>
                                  </p:stCondLst>
                                  <p:childTnLst>
                                    <p:set>
                                      <p:cBhvr>
                                        <p:cTn id="10" dur="1" fill="hold">
                                          <p:stCondLst>
                                            <p:cond delay="0"/>
                                          </p:stCondLst>
                                        </p:cTn>
                                        <p:tgtEl>
                                          <p:spTgt spid="30723">
                                            <p:txEl>
                                              <p:pRg st="1" end="1"/>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56F84EC-4BA2-41EB-94A1-85059AB0C176}"/>
              </a:ext>
            </a:extLst>
          </p:cNvPr>
          <p:cNvSpPr>
            <a:spLocks noGrp="1"/>
          </p:cNvSpPr>
          <p:nvPr>
            <p:ph type="title"/>
          </p:nvPr>
        </p:nvSpPr>
        <p:spPr>
          <a:xfrm>
            <a:off x="0" y="18256"/>
            <a:ext cx="10515600" cy="662782"/>
          </a:xfrm>
        </p:spPr>
        <p:txBody>
          <a:bodyPr>
            <a:normAutofit/>
          </a:bodyPr>
          <a:lstStyle/>
          <a:p>
            <a:r>
              <a:rPr lang="en-GB" sz="3200" dirty="0"/>
              <a:t>Tourism: Sub-types</a:t>
            </a:r>
          </a:p>
        </p:txBody>
      </p:sp>
      <p:sp>
        <p:nvSpPr>
          <p:cNvPr id="3" name="Content Placeholder 2">
            <a:extLst>
              <a:ext uri="{FF2B5EF4-FFF2-40B4-BE49-F238E27FC236}">
                <a16:creationId xmlns:a16="http://schemas.microsoft.com/office/drawing/2014/main" id="{E9A56579-6110-EACC-0929-C9D30C642045}"/>
              </a:ext>
            </a:extLst>
          </p:cNvPr>
          <p:cNvSpPr>
            <a:spLocks noGrp="1"/>
          </p:cNvSpPr>
          <p:nvPr>
            <p:ph idx="1"/>
          </p:nvPr>
        </p:nvSpPr>
        <p:spPr>
          <a:xfrm>
            <a:off x="83191" y="681038"/>
            <a:ext cx="10515600" cy="5422464"/>
          </a:xfrm>
        </p:spPr>
        <p:txBody>
          <a:bodyPr>
            <a:normAutofit fontScale="62500" lnSpcReduction="20000"/>
          </a:bodyPr>
          <a:lstStyle/>
          <a:p>
            <a:r>
              <a:rPr lang="en-GB" dirty="0"/>
              <a:t>Tourism has several sub-types, each catering to specific motivations, activities, and destinations.</a:t>
            </a:r>
          </a:p>
          <a:p>
            <a:r>
              <a:rPr lang="en-GB" b="1" dirty="0"/>
              <a:t>1. Leisure Tourism</a:t>
            </a:r>
          </a:p>
          <a:p>
            <a:pPr>
              <a:buFont typeface="Arial" panose="020B0604020202020204" pitchFamily="34" charset="0"/>
              <a:buChar char="•"/>
            </a:pPr>
            <a:r>
              <a:rPr lang="en-GB" b="1" dirty="0"/>
              <a:t>Definition</a:t>
            </a:r>
            <a:r>
              <a:rPr lang="en-GB" dirty="0"/>
              <a:t>: Travel for relaxation, recreation, and entertainment.</a:t>
            </a:r>
          </a:p>
          <a:p>
            <a:pPr>
              <a:buFont typeface="Arial" panose="020B0604020202020204" pitchFamily="34" charset="0"/>
              <a:buChar char="•"/>
            </a:pPr>
            <a:r>
              <a:rPr lang="en-GB" b="1" dirty="0"/>
              <a:t>Examples</a:t>
            </a:r>
            <a:r>
              <a:rPr lang="en-GB" dirty="0"/>
              <a:t>: Beach vacations, cultural experiences, theme parks.</a:t>
            </a:r>
          </a:p>
          <a:p>
            <a:pPr>
              <a:buFont typeface="Arial" panose="020B0604020202020204" pitchFamily="34" charset="0"/>
              <a:buChar char="•"/>
            </a:pPr>
            <a:r>
              <a:rPr lang="en-GB" b="1" dirty="0"/>
              <a:t>Trends</a:t>
            </a:r>
            <a:r>
              <a:rPr lang="en-GB" dirty="0"/>
              <a:t>: Sustainable travel and eco-tourism.</a:t>
            </a:r>
          </a:p>
          <a:p>
            <a:endParaRPr lang="en-GB" b="1" dirty="0"/>
          </a:p>
          <a:p>
            <a:r>
              <a:rPr lang="en-GB" b="1" dirty="0"/>
              <a:t>2. Business Tourism</a:t>
            </a:r>
          </a:p>
          <a:p>
            <a:pPr>
              <a:buFont typeface="Arial" panose="020B0604020202020204" pitchFamily="34" charset="0"/>
              <a:buChar char="•"/>
            </a:pPr>
            <a:r>
              <a:rPr lang="en-GB" b="1" dirty="0"/>
              <a:t>Definition</a:t>
            </a:r>
            <a:r>
              <a:rPr lang="en-GB" dirty="0"/>
              <a:t>: Travel related to professional work, including conferences, meetings, and business events.</a:t>
            </a:r>
          </a:p>
          <a:p>
            <a:pPr>
              <a:buFont typeface="Arial" panose="020B0604020202020204" pitchFamily="34" charset="0"/>
              <a:buChar char="•"/>
            </a:pPr>
            <a:r>
              <a:rPr lang="en-GB" b="1" dirty="0"/>
              <a:t>Examples</a:t>
            </a:r>
            <a:r>
              <a:rPr lang="en-GB" dirty="0"/>
              <a:t>: Trade shows, corporate retreats, conventions.</a:t>
            </a:r>
          </a:p>
          <a:p>
            <a:pPr>
              <a:buFont typeface="Arial" panose="020B0604020202020204" pitchFamily="34" charset="0"/>
              <a:buChar char="•"/>
            </a:pPr>
            <a:r>
              <a:rPr lang="en-GB" b="1" dirty="0"/>
              <a:t>Trends</a:t>
            </a:r>
            <a:r>
              <a:rPr lang="en-GB" dirty="0"/>
              <a:t>: Increasing focus on "</a:t>
            </a:r>
            <a:r>
              <a:rPr lang="en-GB" dirty="0" err="1"/>
              <a:t>bleisure</a:t>
            </a:r>
            <a:r>
              <a:rPr lang="en-GB" dirty="0"/>
              <a:t>" (business + leisure) trips.</a:t>
            </a:r>
          </a:p>
          <a:p>
            <a:endParaRPr lang="en-GB" b="1" dirty="0"/>
          </a:p>
          <a:p>
            <a:r>
              <a:rPr lang="en-GB" b="1" dirty="0"/>
              <a:t>3. Cultural Tourism</a:t>
            </a:r>
          </a:p>
          <a:p>
            <a:pPr>
              <a:lnSpc>
                <a:spcPct val="120000"/>
              </a:lnSpc>
              <a:buFont typeface="Arial" panose="020B0604020202020204" pitchFamily="34" charset="0"/>
              <a:buChar char="•"/>
            </a:pPr>
            <a:r>
              <a:rPr lang="en-GB" b="1" dirty="0"/>
              <a:t>Definition</a:t>
            </a:r>
            <a:r>
              <a:rPr lang="en-GB" dirty="0"/>
              <a:t>: Travel to experience the culture of a destination, including its history, traditions, art, and architecture.</a:t>
            </a:r>
          </a:p>
          <a:p>
            <a:pPr>
              <a:buFont typeface="Arial" panose="020B0604020202020204" pitchFamily="34" charset="0"/>
              <a:buChar char="•"/>
            </a:pPr>
            <a:r>
              <a:rPr lang="en-GB" b="1" dirty="0"/>
              <a:t>Examples</a:t>
            </a:r>
            <a:r>
              <a:rPr lang="en-GB" dirty="0"/>
              <a:t>: Museum visits, historical tours, cultural festivals.</a:t>
            </a:r>
          </a:p>
          <a:p>
            <a:pPr>
              <a:buFont typeface="Arial" panose="020B0604020202020204" pitchFamily="34" charset="0"/>
              <a:buChar char="•"/>
            </a:pPr>
            <a:r>
              <a:rPr lang="en-GB" b="1" dirty="0"/>
              <a:t>Trends</a:t>
            </a:r>
            <a:r>
              <a:rPr lang="en-GB" dirty="0"/>
              <a:t>: Interest in immersive, local cultural experiences.</a:t>
            </a:r>
          </a:p>
          <a:p>
            <a:pPr marL="0" indent="0">
              <a:buNone/>
            </a:pPr>
            <a:endParaRPr lang="en-GB" dirty="0"/>
          </a:p>
        </p:txBody>
      </p:sp>
    </p:spTree>
    <p:extLst>
      <p:ext uri="{BB962C8B-B14F-4D97-AF65-F5344CB8AC3E}">
        <p14:creationId xmlns:p14="http://schemas.microsoft.com/office/powerpoint/2010/main" val="100646241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nodeType="clickEffect">
                                  <p:stCondLst>
                                    <p:cond delay="0"/>
                                  </p:stCondLst>
                                  <p:childTnLst>
                                    <p:set>
                                      <p:cBhvr>
                                        <p:cTn id="26" dur="1" fill="hold">
                                          <p:stCondLst>
                                            <p:cond delay="0"/>
                                          </p:stCondLst>
                                        </p:cTn>
                                        <p:tgtEl>
                                          <p:spTgt spid="3">
                                            <p:txEl>
                                              <p:pRg st="6" end="6"/>
                                            </p:txEl>
                                          </p:spTgt>
                                        </p:tgtEl>
                                        <p:attrNameLst>
                                          <p:attrName>style.visibility</p:attrName>
                                        </p:attrNameLst>
                                      </p:cBhvr>
                                      <p:to>
                                        <p:strVal val="visible"/>
                                      </p:to>
                                    </p:set>
                                  </p:childTnLst>
                                </p:cTn>
                              </p:par>
                              <p:par>
                                <p:cTn id="27" presetID="1" presetClass="entr" presetSubtype="0" fill="hold" nodeType="withEffect">
                                  <p:stCondLst>
                                    <p:cond delay="0"/>
                                  </p:stCondLst>
                                  <p:childTnLst>
                                    <p:set>
                                      <p:cBhvr>
                                        <p:cTn id="28" dur="1" fill="hold">
                                          <p:stCondLst>
                                            <p:cond delay="0"/>
                                          </p:stCondLst>
                                        </p:cTn>
                                        <p:tgtEl>
                                          <p:spTgt spid="3">
                                            <p:txEl>
                                              <p:pRg st="7" end="7"/>
                                            </p:txEl>
                                          </p:spTgt>
                                        </p:tgtEl>
                                        <p:attrNameLst>
                                          <p:attrName>style.visibility</p:attrName>
                                        </p:attrNameLst>
                                      </p:cBhvr>
                                      <p:to>
                                        <p:strVal val="visible"/>
                                      </p:to>
                                    </p:set>
                                  </p:childTnLst>
                                </p:cTn>
                              </p:par>
                            </p:childTnLst>
                          </p:cTn>
                        </p:par>
                      </p:childTnLst>
                    </p:cTn>
                  </p:par>
                  <p:par>
                    <p:cTn id="29" fill="hold">
                      <p:stCondLst>
                        <p:cond delay="indefinite"/>
                      </p:stCondLst>
                      <p:childTnLst>
                        <p:par>
                          <p:cTn id="30" fill="hold">
                            <p:stCondLst>
                              <p:cond delay="0"/>
                            </p:stCondLst>
                            <p:childTnLst>
                              <p:par>
                                <p:cTn id="31" presetID="1" presetClass="entr" presetSubtype="0" fill="hold" nodeType="clickEffect">
                                  <p:stCondLst>
                                    <p:cond delay="0"/>
                                  </p:stCondLst>
                                  <p:childTnLst>
                                    <p:set>
                                      <p:cBhvr>
                                        <p:cTn id="32" dur="1" fill="hold">
                                          <p:stCondLst>
                                            <p:cond delay="0"/>
                                          </p:stCondLst>
                                        </p:cTn>
                                        <p:tgtEl>
                                          <p:spTgt spid="3">
                                            <p:txEl>
                                              <p:pRg st="8" end="8"/>
                                            </p:txEl>
                                          </p:spTgt>
                                        </p:tgtEl>
                                        <p:attrNameLst>
                                          <p:attrName>style.visibility</p:attrName>
                                        </p:attrNameLst>
                                      </p:cBhvr>
                                      <p:to>
                                        <p:strVal val="visible"/>
                                      </p:to>
                                    </p:set>
                                  </p:childTnLst>
                                </p:cTn>
                              </p:par>
                              <p:par>
                                <p:cTn id="33" presetID="1" presetClass="entr" presetSubtype="0" fill="hold" nodeType="withEffect">
                                  <p:stCondLst>
                                    <p:cond delay="0"/>
                                  </p:stCondLst>
                                  <p:childTnLst>
                                    <p:set>
                                      <p:cBhvr>
                                        <p:cTn id="34" dur="1" fill="hold">
                                          <p:stCondLst>
                                            <p:cond delay="0"/>
                                          </p:stCondLst>
                                        </p:cTn>
                                        <p:tgtEl>
                                          <p:spTgt spid="3">
                                            <p:txEl>
                                              <p:pRg st="9" end="9"/>
                                            </p:txEl>
                                          </p:spTgt>
                                        </p:tgtEl>
                                        <p:attrNameLst>
                                          <p:attrName>style.visibility</p:attrName>
                                        </p:attrNameLst>
                                      </p:cBhvr>
                                      <p:to>
                                        <p:strVal val="visible"/>
                                      </p:to>
                                    </p:set>
                                  </p:childTnLst>
                                </p:cTn>
                              </p:par>
                            </p:childTnLst>
                          </p:cTn>
                        </p:par>
                      </p:childTnLst>
                    </p:cTn>
                  </p:par>
                  <p:par>
                    <p:cTn id="35" fill="hold">
                      <p:stCondLst>
                        <p:cond delay="indefinite"/>
                      </p:stCondLst>
                      <p:childTnLst>
                        <p:par>
                          <p:cTn id="36" fill="hold">
                            <p:stCondLst>
                              <p:cond delay="0"/>
                            </p:stCondLst>
                            <p:childTnLst>
                              <p:par>
                                <p:cTn id="37" presetID="1" presetClass="entr" presetSubtype="0" fill="hold" nodeType="clickEffect">
                                  <p:stCondLst>
                                    <p:cond delay="0"/>
                                  </p:stCondLst>
                                  <p:childTnLst>
                                    <p:set>
                                      <p:cBhvr>
                                        <p:cTn id="38" dur="1" fill="hold">
                                          <p:stCondLst>
                                            <p:cond delay="0"/>
                                          </p:stCondLst>
                                        </p:cTn>
                                        <p:tgtEl>
                                          <p:spTgt spid="3">
                                            <p:txEl>
                                              <p:pRg st="11" end="11"/>
                                            </p:txEl>
                                          </p:spTgt>
                                        </p:tgtEl>
                                        <p:attrNameLst>
                                          <p:attrName>style.visibility</p:attrName>
                                        </p:attrNameLst>
                                      </p:cBhvr>
                                      <p:to>
                                        <p:strVal val="visible"/>
                                      </p:to>
                                    </p:set>
                                  </p:childTnLst>
                                </p:cTn>
                              </p:par>
                              <p:par>
                                <p:cTn id="39" presetID="1" presetClass="entr" presetSubtype="0" fill="hold" nodeType="withEffect">
                                  <p:stCondLst>
                                    <p:cond delay="0"/>
                                  </p:stCondLst>
                                  <p:childTnLst>
                                    <p:set>
                                      <p:cBhvr>
                                        <p:cTn id="40" dur="1" fill="hold">
                                          <p:stCondLst>
                                            <p:cond delay="0"/>
                                          </p:stCondLst>
                                        </p:cTn>
                                        <p:tgtEl>
                                          <p:spTgt spid="3">
                                            <p:txEl>
                                              <p:pRg st="12" end="12"/>
                                            </p:txEl>
                                          </p:spTgt>
                                        </p:tgtEl>
                                        <p:attrNameLst>
                                          <p:attrName>style.visibility</p:attrName>
                                        </p:attrNameLst>
                                      </p:cBhvr>
                                      <p:to>
                                        <p:strVal val="visible"/>
                                      </p:to>
                                    </p:set>
                                  </p:childTnLst>
                                </p:cTn>
                              </p:par>
                            </p:childTnLst>
                          </p:cTn>
                        </p:par>
                      </p:childTnLst>
                    </p:cTn>
                  </p:par>
                  <p:par>
                    <p:cTn id="41" fill="hold">
                      <p:stCondLst>
                        <p:cond delay="indefinite"/>
                      </p:stCondLst>
                      <p:childTnLst>
                        <p:par>
                          <p:cTn id="42" fill="hold">
                            <p:stCondLst>
                              <p:cond delay="0"/>
                            </p:stCondLst>
                            <p:childTnLst>
                              <p:par>
                                <p:cTn id="43" presetID="1" presetClass="entr" presetSubtype="0" fill="hold" nodeType="clickEffect">
                                  <p:stCondLst>
                                    <p:cond delay="0"/>
                                  </p:stCondLst>
                                  <p:childTnLst>
                                    <p:set>
                                      <p:cBhvr>
                                        <p:cTn id="44" dur="1" fill="hold">
                                          <p:stCondLst>
                                            <p:cond delay="0"/>
                                          </p:stCondLst>
                                        </p:cTn>
                                        <p:tgtEl>
                                          <p:spTgt spid="3">
                                            <p:txEl>
                                              <p:pRg st="13" end="13"/>
                                            </p:txEl>
                                          </p:spTgt>
                                        </p:tgtEl>
                                        <p:attrNameLst>
                                          <p:attrName>style.visibility</p:attrName>
                                        </p:attrNameLst>
                                      </p:cBhvr>
                                      <p:to>
                                        <p:strVal val="visible"/>
                                      </p:to>
                                    </p:set>
                                  </p:childTnLst>
                                </p:cTn>
                              </p:par>
                              <p:par>
                                <p:cTn id="45" presetID="1" presetClass="entr" presetSubtype="0" fill="hold" nodeType="withEffect">
                                  <p:stCondLst>
                                    <p:cond delay="0"/>
                                  </p:stCondLst>
                                  <p:childTnLst>
                                    <p:set>
                                      <p:cBhvr>
                                        <p:cTn id="46" dur="1" fill="hold">
                                          <p:stCondLst>
                                            <p:cond delay="0"/>
                                          </p:stCondLst>
                                        </p:cTn>
                                        <p:tgtEl>
                                          <p:spTgt spid="3">
                                            <p:txEl>
                                              <p:pRg st="14" end="1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C12F5D7D-DDC6-C4C7-D733-316DB5B793CB}"/>
              </a:ext>
            </a:extLst>
          </p:cNvPr>
          <p:cNvSpPr>
            <a:spLocks noGrp="1"/>
          </p:cNvSpPr>
          <p:nvPr>
            <p:ph idx="1"/>
          </p:nvPr>
        </p:nvSpPr>
        <p:spPr>
          <a:xfrm>
            <a:off x="133524" y="131048"/>
            <a:ext cx="10515600" cy="6085193"/>
          </a:xfrm>
        </p:spPr>
        <p:txBody>
          <a:bodyPr>
            <a:normAutofit fontScale="55000" lnSpcReduction="20000"/>
          </a:bodyPr>
          <a:lstStyle/>
          <a:p>
            <a:r>
              <a:rPr lang="en-GB" b="1" dirty="0"/>
              <a:t>4. Adventure Tourism</a:t>
            </a:r>
          </a:p>
          <a:p>
            <a:pPr>
              <a:buFont typeface="Arial" panose="020B0604020202020204" pitchFamily="34" charset="0"/>
              <a:buChar char="•"/>
            </a:pPr>
            <a:r>
              <a:rPr lang="en-GB" b="1" dirty="0"/>
              <a:t>Definition</a:t>
            </a:r>
            <a:r>
              <a:rPr lang="en-GB" dirty="0"/>
              <a:t>: Travel that involves exploration or participation in physically challenging or adventurous activities.</a:t>
            </a:r>
          </a:p>
          <a:p>
            <a:pPr>
              <a:buFont typeface="Arial" panose="020B0604020202020204" pitchFamily="34" charset="0"/>
              <a:buChar char="•"/>
            </a:pPr>
            <a:r>
              <a:rPr lang="en-GB" b="1" dirty="0"/>
              <a:t>Examples</a:t>
            </a:r>
            <a:r>
              <a:rPr lang="en-GB" dirty="0"/>
              <a:t>: Trekking, mountain climbing, scuba diving.</a:t>
            </a:r>
          </a:p>
          <a:p>
            <a:pPr>
              <a:buFont typeface="Arial" panose="020B0604020202020204" pitchFamily="34" charset="0"/>
              <a:buChar char="•"/>
            </a:pPr>
            <a:r>
              <a:rPr lang="en-GB" b="1" dirty="0"/>
              <a:t>Trends</a:t>
            </a:r>
            <a:r>
              <a:rPr lang="en-GB" dirty="0"/>
              <a:t>: Growing demand for extreme sports and eco-friendly adventures.</a:t>
            </a:r>
          </a:p>
          <a:p>
            <a:endParaRPr lang="en-GB" b="1" dirty="0"/>
          </a:p>
          <a:p>
            <a:r>
              <a:rPr lang="en-GB" b="1" dirty="0"/>
              <a:t>5. Eco-Tourism</a:t>
            </a:r>
          </a:p>
          <a:p>
            <a:pPr>
              <a:buFont typeface="Arial" panose="020B0604020202020204" pitchFamily="34" charset="0"/>
              <a:buChar char="•"/>
            </a:pPr>
            <a:r>
              <a:rPr lang="en-GB" b="1" dirty="0"/>
              <a:t>Definition</a:t>
            </a:r>
            <a:r>
              <a:rPr lang="en-GB" dirty="0"/>
              <a:t>: Responsible travel to natural areas that conserve the environment and improve the well-being of local people.</a:t>
            </a:r>
          </a:p>
          <a:p>
            <a:pPr>
              <a:buFont typeface="Arial" panose="020B0604020202020204" pitchFamily="34" charset="0"/>
              <a:buChar char="•"/>
            </a:pPr>
            <a:r>
              <a:rPr lang="en-GB" b="1" dirty="0"/>
              <a:t>Examples</a:t>
            </a:r>
            <a:r>
              <a:rPr lang="en-GB" dirty="0"/>
              <a:t>: Wildlife safaris, rainforest tours, conservation projects.</a:t>
            </a:r>
          </a:p>
          <a:p>
            <a:pPr>
              <a:buFont typeface="Arial" panose="020B0604020202020204" pitchFamily="34" charset="0"/>
              <a:buChar char="•"/>
            </a:pPr>
            <a:r>
              <a:rPr lang="en-GB" b="1" dirty="0"/>
              <a:t>Trends</a:t>
            </a:r>
            <a:r>
              <a:rPr lang="en-GB" dirty="0"/>
              <a:t>: Focus on sustainability, biodiversity conservation, and minimizing ecological impact.</a:t>
            </a:r>
          </a:p>
          <a:p>
            <a:endParaRPr lang="en-GB" b="1" dirty="0"/>
          </a:p>
          <a:p>
            <a:r>
              <a:rPr lang="en-GB" b="1" dirty="0"/>
              <a:t>6. Medical/Health Tourism</a:t>
            </a:r>
          </a:p>
          <a:p>
            <a:pPr>
              <a:buFont typeface="Arial" panose="020B0604020202020204" pitchFamily="34" charset="0"/>
              <a:buChar char="•"/>
            </a:pPr>
            <a:r>
              <a:rPr lang="en-GB" b="1" dirty="0"/>
              <a:t>Definition</a:t>
            </a:r>
            <a:r>
              <a:rPr lang="en-GB" dirty="0"/>
              <a:t>: Travel for medical treatment, wellness retreats, or therapeutic services.</a:t>
            </a:r>
          </a:p>
          <a:p>
            <a:pPr>
              <a:buFont typeface="Arial" panose="020B0604020202020204" pitchFamily="34" charset="0"/>
              <a:buChar char="•"/>
            </a:pPr>
            <a:r>
              <a:rPr lang="en-GB" b="1" dirty="0"/>
              <a:t>Examples</a:t>
            </a:r>
            <a:r>
              <a:rPr lang="en-GB" dirty="0"/>
              <a:t>: Cosmetic surgery abroad, dental treatments, wellness spas.</a:t>
            </a:r>
          </a:p>
          <a:p>
            <a:pPr>
              <a:buFont typeface="Arial" panose="020B0604020202020204" pitchFamily="34" charset="0"/>
              <a:buChar char="•"/>
            </a:pPr>
            <a:r>
              <a:rPr lang="en-GB" b="1" dirty="0"/>
              <a:t>Trends</a:t>
            </a:r>
            <a:r>
              <a:rPr lang="en-GB" dirty="0"/>
              <a:t>: Growth in wellness tourism, driven by demand for mental health retreats and holistic healing.</a:t>
            </a:r>
          </a:p>
          <a:p>
            <a:endParaRPr lang="en-GB" b="1" dirty="0"/>
          </a:p>
          <a:p>
            <a:r>
              <a:rPr lang="en-GB" b="1" dirty="0"/>
              <a:t>7. Religious Tourism</a:t>
            </a:r>
          </a:p>
          <a:p>
            <a:pPr>
              <a:buFont typeface="Arial" panose="020B0604020202020204" pitchFamily="34" charset="0"/>
              <a:buChar char="•"/>
            </a:pPr>
            <a:r>
              <a:rPr lang="en-GB" b="1" dirty="0"/>
              <a:t>Definition</a:t>
            </a:r>
            <a:r>
              <a:rPr lang="en-GB" dirty="0"/>
              <a:t>: Travel to religious sites or for participation in spiritual rituals.</a:t>
            </a:r>
          </a:p>
          <a:p>
            <a:pPr>
              <a:buFont typeface="Arial" panose="020B0604020202020204" pitchFamily="34" charset="0"/>
              <a:buChar char="•"/>
            </a:pPr>
            <a:r>
              <a:rPr lang="en-GB" b="1" dirty="0"/>
              <a:t>Examples</a:t>
            </a:r>
            <a:r>
              <a:rPr lang="en-GB" dirty="0"/>
              <a:t>: Pilgrimages to Mecca, visiting the Vatican, Hindu pilgrimages.</a:t>
            </a:r>
          </a:p>
          <a:p>
            <a:pPr>
              <a:buFont typeface="Arial" panose="020B0604020202020204" pitchFamily="34" charset="0"/>
              <a:buChar char="•"/>
            </a:pPr>
            <a:r>
              <a:rPr lang="en-GB" b="1" dirty="0"/>
              <a:t>Trends</a:t>
            </a:r>
            <a:r>
              <a:rPr lang="en-GB" dirty="0"/>
              <a:t>: Increasing global mobility and accessibility to spiritual destinations.</a:t>
            </a:r>
          </a:p>
          <a:p>
            <a:endParaRPr lang="en-GB" dirty="0"/>
          </a:p>
        </p:txBody>
      </p:sp>
    </p:spTree>
    <p:extLst>
      <p:ext uri="{BB962C8B-B14F-4D97-AF65-F5344CB8AC3E}">
        <p14:creationId xmlns:p14="http://schemas.microsoft.com/office/powerpoint/2010/main" val="240507451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par>
                                <p:cTn id="7" presetID="1" presetClass="entr" presetSubtype="0" fill="hold" nodeType="withEffect">
                                  <p:stCondLst>
                                    <p:cond delay="0"/>
                                  </p:stCondLst>
                                  <p:childTnLst>
                                    <p:set>
                                      <p:cBhvr>
                                        <p:cTn id="8"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9" fill="hold">
                      <p:stCondLst>
                        <p:cond delay="indefinite"/>
                      </p:stCondLst>
                      <p:childTnLst>
                        <p:par>
                          <p:cTn id="10" fill="hold">
                            <p:stCondLst>
                              <p:cond delay="0"/>
                            </p:stCondLst>
                            <p:childTnLst>
                              <p:par>
                                <p:cTn id="11" presetID="1" presetClass="entr" presetSubtype="0" fill="hold" nodeType="clickEffect">
                                  <p:stCondLst>
                                    <p:cond delay="0"/>
                                  </p:stCondLst>
                                  <p:childTnLst>
                                    <p:set>
                                      <p:cBhvr>
                                        <p:cTn id="12" dur="1" fill="hold">
                                          <p:stCondLst>
                                            <p:cond delay="0"/>
                                          </p:stCondLst>
                                        </p:cTn>
                                        <p:tgtEl>
                                          <p:spTgt spid="3">
                                            <p:txEl>
                                              <p:pRg st="2" end="2"/>
                                            </p:txEl>
                                          </p:spTgt>
                                        </p:tgtEl>
                                        <p:attrNameLst>
                                          <p:attrName>style.visibility</p:attrName>
                                        </p:attrNameLst>
                                      </p:cBhvr>
                                      <p:to>
                                        <p:strVal val="visible"/>
                                      </p:to>
                                    </p:set>
                                  </p:childTnLst>
                                </p:cTn>
                              </p:par>
                              <p:par>
                                <p:cTn id="13" presetID="1" presetClass="entr" presetSubtype="0" fill="hold" nodeType="withEffect">
                                  <p:stCondLst>
                                    <p:cond delay="0"/>
                                  </p:stCondLst>
                                  <p:childTnLst>
                                    <p:set>
                                      <p:cBhvr>
                                        <p:cTn id="14"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
                                            <p:txEl>
                                              <p:pRg st="5" end="5"/>
                                            </p:txEl>
                                          </p:spTgt>
                                        </p:tgtEl>
                                        <p:attrNameLst>
                                          <p:attrName>style.visibility</p:attrName>
                                        </p:attrNameLst>
                                      </p:cBhvr>
                                      <p:to>
                                        <p:strVal val="visible"/>
                                      </p:to>
                                    </p:set>
                                  </p:childTnLst>
                                </p:cTn>
                              </p:par>
                              <p:par>
                                <p:cTn id="19" presetID="1" presetClass="entr" presetSubtype="0" fill="hold" nodeType="withEffect">
                                  <p:stCondLst>
                                    <p:cond delay="0"/>
                                  </p:stCondLst>
                                  <p:childTnLst>
                                    <p:set>
                                      <p:cBhvr>
                                        <p:cTn id="20" dur="1" fill="hold">
                                          <p:stCondLst>
                                            <p:cond delay="0"/>
                                          </p:stCondLst>
                                        </p:cTn>
                                        <p:tgtEl>
                                          <p:spTgt spid="3">
                                            <p:txEl>
                                              <p:pRg st="6" end="6"/>
                                            </p:txEl>
                                          </p:spTgt>
                                        </p:tgtEl>
                                        <p:attrNameLst>
                                          <p:attrName>style.visibility</p:attrName>
                                        </p:attrNameLst>
                                      </p:cBhvr>
                                      <p:to>
                                        <p:strVal val="visible"/>
                                      </p:to>
                                    </p:set>
                                  </p:childTnLst>
                                </p:cTn>
                              </p:par>
                            </p:childTnLst>
                          </p:cTn>
                        </p:par>
                      </p:childTnLst>
                    </p:cTn>
                  </p:par>
                  <p:par>
                    <p:cTn id="21" fill="hold">
                      <p:stCondLst>
                        <p:cond delay="indefinite"/>
                      </p:stCondLst>
                      <p:childTnLst>
                        <p:par>
                          <p:cTn id="22" fill="hold">
                            <p:stCondLst>
                              <p:cond delay="0"/>
                            </p:stCondLst>
                            <p:childTnLst>
                              <p:par>
                                <p:cTn id="23" presetID="1" presetClass="entr" presetSubtype="0" fill="hold" nodeType="clickEffect">
                                  <p:stCondLst>
                                    <p:cond delay="0"/>
                                  </p:stCondLst>
                                  <p:childTnLst>
                                    <p:set>
                                      <p:cBhvr>
                                        <p:cTn id="24" dur="1" fill="hold">
                                          <p:stCondLst>
                                            <p:cond delay="0"/>
                                          </p:stCondLst>
                                        </p:cTn>
                                        <p:tgtEl>
                                          <p:spTgt spid="3">
                                            <p:txEl>
                                              <p:pRg st="7" end="7"/>
                                            </p:txEl>
                                          </p:spTgt>
                                        </p:tgtEl>
                                        <p:attrNameLst>
                                          <p:attrName>style.visibility</p:attrName>
                                        </p:attrNameLst>
                                      </p:cBhvr>
                                      <p:to>
                                        <p:strVal val="visible"/>
                                      </p:to>
                                    </p:set>
                                  </p:childTnLst>
                                </p:cTn>
                              </p:par>
                              <p:par>
                                <p:cTn id="25" presetID="1" presetClass="entr" presetSubtype="0" fill="hold" nodeType="withEffect">
                                  <p:stCondLst>
                                    <p:cond delay="0"/>
                                  </p:stCondLst>
                                  <p:childTnLst>
                                    <p:set>
                                      <p:cBhvr>
                                        <p:cTn id="26" dur="1" fill="hold">
                                          <p:stCondLst>
                                            <p:cond delay="0"/>
                                          </p:stCondLst>
                                        </p:cTn>
                                        <p:tgtEl>
                                          <p:spTgt spid="3">
                                            <p:txEl>
                                              <p:pRg st="8" end="8"/>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nodeType="clickEffect">
                                  <p:stCondLst>
                                    <p:cond delay="0"/>
                                  </p:stCondLst>
                                  <p:childTnLst>
                                    <p:set>
                                      <p:cBhvr>
                                        <p:cTn id="30" dur="1" fill="hold">
                                          <p:stCondLst>
                                            <p:cond delay="0"/>
                                          </p:stCondLst>
                                        </p:cTn>
                                        <p:tgtEl>
                                          <p:spTgt spid="3">
                                            <p:txEl>
                                              <p:pRg st="10" end="10"/>
                                            </p:txEl>
                                          </p:spTgt>
                                        </p:tgtEl>
                                        <p:attrNameLst>
                                          <p:attrName>style.visibility</p:attrName>
                                        </p:attrNameLst>
                                      </p:cBhvr>
                                      <p:to>
                                        <p:strVal val="visible"/>
                                      </p:to>
                                    </p:set>
                                  </p:childTnLst>
                                </p:cTn>
                              </p:par>
                              <p:par>
                                <p:cTn id="31" presetID="1" presetClass="entr" presetSubtype="0" fill="hold" nodeType="withEffect">
                                  <p:stCondLst>
                                    <p:cond delay="0"/>
                                  </p:stCondLst>
                                  <p:childTnLst>
                                    <p:set>
                                      <p:cBhvr>
                                        <p:cTn id="32" dur="1" fill="hold">
                                          <p:stCondLst>
                                            <p:cond delay="0"/>
                                          </p:stCondLst>
                                        </p:cTn>
                                        <p:tgtEl>
                                          <p:spTgt spid="3">
                                            <p:txEl>
                                              <p:pRg st="11" end="11"/>
                                            </p:txEl>
                                          </p:spTgt>
                                        </p:tgtEl>
                                        <p:attrNameLst>
                                          <p:attrName>style.visibility</p:attrName>
                                        </p:attrNameLst>
                                      </p:cBhvr>
                                      <p:to>
                                        <p:strVal val="visible"/>
                                      </p:to>
                                    </p:set>
                                  </p:childTnLst>
                                </p:cTn>
                              </p:par>
                              <p:par>
                                <p:cTn id="33" presetID="1" presetClass="entr" presetSubtype="0" fill="hold" nodeType="withEffect">
                                  <p:stCondLst>
                                    <p:cond delay="0"/>
                                  </p:stCondLst>
                                  <p:childTnLst>
                                    <p:set>
                                      <p:cBhvr>
                                        <p:cTn id="34" dur="1" fill="hold">
                                          <p:stCondLst>
                                            <p:cond delay="0"/>
                                          </p:stCondLst>
                                        </p:cTn>
                                        <p:tgtEl>
                                          <p:spTgt spid="3">
                                            <p:txEl>
                                              <p:pRg st="12" end="12"/>
                                            </p:txEl>
                                          </p:spTgt>
                                        </p:tgtEl>
                                        <p:attrNameLst>
                                          <p:attrName>style.visibility</p:attrName>
                                        </p:attrNameLst>
                                      </p:cBhvr>
                                      <p:to>
                                        <p:strVal val="visible"/>
                                      </p:to>
                                    </p:set>
                                  </p:childTnLst>
                                </p:cTn>
                              </p:par>
                            </p:childTnLst>
                          </p:cTn>
                        </p:par>
                      </p:childTnLst>
                    </p:cTn>
                  </p:par>
                  <p:par>
                    <p:cTn id="35" fill="hold">
                      <p:stCondLst>
                        <p:cond delay="indefinite"/>
                      </p:stCondLst>
                      <p:childTnLst>
                        <p:par>
                          <p:cTn id="36" fill="hold">
                            <p:stCondLst>
                              <p:cond delay="0"/>
                            </p:stCondLst>
                            <p:childTnLst>
                              <p:par>
                                <p:cTn id="37" presetID="1" presetClass="entr" presetSubtype="0" fill="hold" nodeType="clickEffect">
                                  <p:stCondLst>
                                    <p:cond delay="0"/>
                                  </p:stCondLst>
                                  <p:childTnLst>
                                    <p:set>
                                      <p:cBhvr>
                                        <p:cTn id="38" dur="1" fill="hold">
                                          <p:stCondLst>
                                            <p:cond delay="0"/>
                                          </p:stCondLst>
                                        </p:cTn>
                                        <p:tgtEl>
                                          <p:spTgt spid="3">
                                            <p:txEl>
                                              <p:pRg st="13" end="13"/>
                                            </p:txEl>
                                          </p:spTgt>
                                        </p:tgtEl>
                                        <p:attrNameLst>
                                          <p:attrName>style.visibility</p:attrName>
                                        </p:attrNameLst>
                                      </p:cBhvr>
                                      <p:to>
                                        <p:strVal val="visible"/>
                                      </p:to>
                                    </p:set>
                                  </p:childTnLst>
                                </p:cTn>
                              </p:par>
                            </p:childTnLst>
                          </p:cTn>
                        </p:par>
                      </p:childTnLst>
                    </p:cTn>
                  </p:par>
                  <p:par>
                    <p:cTn id="39" fill="hold">
                      <p:stCondLst>
                        <p:cond delay="indefinite"/>
                      </p:stCondLst>
                      <p:childTnLst>
                        <p:par>
                          <p:cTn id="40" fill="hold">
                            <p:stCondLst>
                              <p:cond delay="0"/>
                            </p:stCondLst>
                            <p:childTnLst>
                              <p:par>
                                <p:cTn id="41" presetID="1" presetClass="entr" presetSubtype="0" fill="hold" nodeType="clickEffect">
                                  <p:stCondLst>
                                    <p:cond delay="0"/>
                                  </p:stCondLst>
                                  <p:childTnLst>
                                    <p:set>
                                      <p:cBhvr>
                                        <p:cTn id="42" dur="1" fill="hold">
                                          <p:stCondLst>
                                            <p:cond delay="0"/>
                                          </p:stCondLst>
                                        </p:cTn>
                                        <p:tgtEl>
                                          <p:spTgt spid="3">
                                            <p:txEl>
                                              <p:pRg st="15" end="15"/>
                                            </p:txEl>
                                          </p:spTgt>
                                        </p:tgtEl>
                                        <p:attrNameLst>
                                          <p:attrName>style.visibility</p:attrName>
                                        </p:attrNameLst>
                                      </p:cBhvr>
                                      <p:to>
                                        <p:strVal val="visible"/>
                                      </p:to>
                                    </p:set>
                                  </p:childTnLst>
                                </p:cTn>
                              </p:par>
                              <p:par>
                                <p:cTn id="43" presetID="1" presetClass="entr" presetSubtype="0" fill="hold" nodeType="withEffect">
                                  <p:stCondLst>
                                    <p:cond delay="0"/>
                                  </p:stCondLst>
                                  <p:childTnLst>
                                    <p:set>
                                      <p:cBhvr>
                                        <p:cTn id="44" dur="1" fill="hold">
                                          <p:stCondLst>
                                            <p:cond delay="0"/>
                                          </p:stCondLst>
                                        </p:cTn>
                                        <p:tgtEl>
                                          <p:spTgt spid="3">
                                            <p:txEl>
                                              <p:pRg st="16" end="16"/>
                                            </p:txEl>
                                          </p:spTgt>
                                        </p:tgtEl>
                                        <p:attrNameLst>
                                          <p:attrName>style.visibility</p:attrName>
                                        </p:attrNameLst>
                                      </p:cBhvr>
                                      <p:to>
                                        <p:strVal val="visible"/>
                                      </p:to>
                                    </p:set>
                                  </p:childTnLst>
                                </p:cTn>
                              </p:par>
                            </p:childTnLst>
                          </p:cTn>
                        </p:par>
                      </p:childTnLst>
                    </p:cTn>
                  </p:par>
                  <p:par>
                    <p:cTn id="45" fill="hold">
                      <p:stCondLst>
                        <p:cond delay="indefinite"/>
                      </p:stCondLst>
                      <p:childTnLst>
                        <p:par>
                          <p:cTn id="46" fill="hold">
                            <p:stCondLst>
                              <p:cond delay="0"/>
                            </p:stCondLst>
                            <p:childTnLst>
                              <p:par>
                                <p:cTn id="47" presetID="1" presetClass="entr" presetSubtype="0" fill="hold" nodeType="clickEffect">
                                  <p:stCondLst>
                                    <p:cond delay="0"/>
                                  </p:stCondLst>
                                  <p:childTnLst>
                                    <p:set>
                                      <p:cBhvr>
                                        <p:cTn id="48" dur="1" fill="hold">
                                          <p:stCondLst>
                                            <p:cond delay="0"/>
                                          </p:stCondLst>
                                        </p:cTn>
                                        <p:tgtEl>
                                          <p:spTgt spid="3">
                                            <p:txEl>
                                              <p:pRg st="17" end="17"/>
                                            </p:txEl>
                                          </p:spTgt>
                                        </p:tgtEl>
                                        <p:attrNameLst>
                                          <p:attrName>style.visibility</p:attrName>
                                        </p:attrNameLst>
                                      </p:cBhvr>
                                      <p:to>
                                        <p:strVal val="visible"/>
                                      </p:to>
                                    </p:set>
                                  </p:childTnLst>
                                </p:cTn>
                              </p:par>
                              <p:par>
                                <p:cTn id="49" presetID="1" presetClass="entr" presetSubtype="0" fill="hold" nodeType="withEffect">
                                  <p:stCondLst>
                                    <p:cond delay="0"/>
                                  </p:stCondLst>
                                  <p:childTnLst>
                                    <p:set>
                                      <p:cBhvr>
                                        <p:cTn id="50" dur="1" fill="hold">
                                          <p:stCondLst>
                                            <p:cond delay="0"/>
                                          </p:stCondLst>
                                        </p:cTn>
                                        <p:tgtEl>
                                          <p:spTgt spid="3">
                                            <p:txEl>
                                              <p:pRg st="18" end="18"/>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79E346E7-52BE-8DDA-C092-7B9852347339}"/>
              </a:ext>
            </a:extLst>
          </p:cNvPr>
          <p:cNvSpPr>
            <a:spLocks noGrp="1"/>
          </p:cNvSpPr>
          <p:nvPr>
            <p:ph idx="1"/>
          </p:nvPr>
        </p:nvSpPr>
        <p:spPr>
          <a:xfrm>
            <a:off x="133525" y="231717"/>
            <a:ext cx="10515600" cy="5531520"/>
          </a:xfrm>
        </p:spPr>
        <p:txBody>
          <a:bodyPr>
            <a:normAutofit fontScale="62500" lnSpcReduction="20000"/>
          </a:bodyPr>
          <a:lstStyle/>
          <a:p>
            <a:r>
              <a:rPr lang="en-GB" b="1" dirty="0"/>
              <a:t>8. Sports Tourism</a:t>
            </a:r>
          </a:p>
          <a:p>
            <a:pPr>
              <a:lnSpc>
                <a:spcPct val="120000"/>
              </a:lnSpc>
              <a:buFont typeface="Arial" panose="020B0604020202020204" pitchFamily="34" charset="0"/>
              <a:buChar char="•"/>
            </a:pPr>
            <a:r>
              <a:rPr lang="en-GB" b="1" dirty="0"/>
              <a:t>Definition</a:t>
            </a:r>
            <a:r>
              <a:rPr lang="en-GB" dirty="0"/>
              <a:t>: Travel to participate in or observe sporting events.</a:t>
            </a:r>
          </a:p>
          <a:p>
            <a:pPr>
              <a:lnSpc>
                <a:spcPct val="120000"/>
              </a:lnSpc>
              <a:buFont typeface="Arial" panose="020B0604020202020204" pitchFamily="34" charset="0"/>
              <a:buChar char="•"/>
            </a:pPr>
            <a:r>
              <a:rPr lang="en-GB" b="1" dirty="0"/>
              <a:t>Examples</a:t>
            </a:r>
            <a:r>
              <a:rPr lang="en-GB" dirty="0"/>
              <a:t>: World Cup, Olympic Games, marathons.</a:t>
            </a:r>
          </a:p>
          <a:p>
            <a:pPr>
              <a:lnSpc>
                <a:spcPct val="120000"/>
              </a:lnSpc>
              <a:buFont typeface="Arial" panose="020B0604020202020204" pitchFamily="34" charset="0"/>
              <a:buChar char="•"/>
            </a:pPr>
            <a:r>
              <a:rPr lang="en-GB" b="1" dirty="0"/>
              <a:t>Trends</a:t>
            </a:r>
            <a:r>
              <a:rPr lang="en-GB" dirty="0"/>
              <a:t>: Growth in adventure sports tourism and global sports event tourism.</a:t>
            </a:r>
          </a:p>
          <a:p>
            <a:endParaRPr lang="en-GB" b="1" dirty="0"/>
          </a:p>
          <a:p>
            <a:r>
              <a:rPr lang="en-GB" b="1" dirty="0"/>
              <a:t>9. Food and Wine Tourism</a:t>
            </a:r>
          </a:p>
          <a:p>
            <a:pPr>
              <a:lnSpc>
                <a:spcPct val="120000"/>
              </a:lnSpc>
              <a:buFont typeface="Arial" panose="020B0604020202020204" pitchFamily="34" charset="0"/>
              <a:buChar char="•"/>
            </a:pPr>
            <a:r>
              <a:rPr lang="en-GB" b="1" dirty="0"/>
              <a:t>Definition</a:t>
            </a:r>
            <a:r>
              <a:rPr lang="en-GB" dirty="0"/>
              <a:t>: Travel with the focus on experiencing local cuisine and beverages.</a:t>
            </a:r>
          </a:p>
          <a:p>
            <a:pPr>
              <a:lnSpc>
                <a:spcPct val="120000"/>
              </a:lnSpc>
              <a:buFont typeface="Arial" panose="020B0604020202020204" pitchFamily="34" charset="0"/>
              <a:buChar char="•"/>
            </a:pPr>
            <a:r>
              <a:rPr lang="en-GB" b="1" dirty="0"/>
              <a:t>Examples</a:t>
            </a:r>
            <a:r>
              <a:rPr lang="en-GB" dirty="0"/>
              <a:t>: Wine tasting tours, food festivals, culinary workshops.</a:t>
            </a:r>
          </a:p>
          <a:p>
            <a:pPr>
              <a:lnSpc>
                <a:spcPct val="120000"/>
              </a:lnSpc>
              <a:buFont typeface="Arial" panose="020B0604020202020204" pitchFamily="34" charset="0"/>
              <a:buChar char="•"/>
            </a:pPr>
            <a:r>
              <a:rPr lang="en-GB" b="1" dirty="0"/>
              <a:t>Trends</a:t>
            </a:r>
            <a:r>
              <a:rPr lang="en-GB" dirty="0"/>
              <a:t>: Rise of farm-to-table dining experiences and culinary travel focused on sustainability.</a:t>
            </a:r>
          </a:p>
          <a:p>
            <a:endParaRPr lang="en-GB" b="1" dirty="0"/>
          </a:p>
          <a:p>
            <a:r>
              <a:rPr lang="en-GB" b="1" dirty="0"/>
              <a:t>10. Luxury Tourism</a:t>
            </a:r>
          </a:p>
          <a:p>
            <a:pPr>
              <a:lnSpc>
                <a:spcPct val="120000"/>
              </a:lnSpc>
              <a:buFont typeface="Arial" panose="020B0604020202020204" pitchFamily="34" charset="0"/>
              <a:buChar char="•"/>
            </a:pPr>
            <a:r>
              <a:rPr lang="en-GB" b="1" dirty="0"/>
              <a:t>Definition</a:t>
            </a:r>
            <a:r>
              <a:rPr lang="en-GB" dirty="0"/>
              <a:t>: High-end travel focused on exclusive experiences, premium accommodations, and personalised services.</a:t>
            </a:r>
          </a:p>
          <a:p>
            <a:pPr>
              <a:lnSpc>
                <a:spcPct val="120000"/>
              </a:lnSpc>
              <a:buFont typeface="Arial" panose="020B0604020202020204" pitchFamily="34" charset="0"/>
              <a:buChar char="•"/>
            </a:pPr>
            <a:r>
              <a:rPr lang="en-GB" b="1" dirty="0"/>
              <a:t>Examples</a:t>
            </a:r>
            <a:r>
              <a:rPr lang="en-GB" dirty="0"/>
              <a:t>: Private island stays, luxury cruises, high-end safari tours.</a:t>
            </a:r>
          </a:p>
          <a:p>
            <a:pPr>
              <a:lnSpc>
                <a:spcPct val="120000"/>
              </a:lnSpc>
              <a:buFont typeface="Arial" panose="020B0604020202020204" pitchFamily="34" charset="0"/>
              <a:buChar char="•"/>
            </a:pPr>
            <a:r>
              <a:rPr lang="en-GB" b="1" dirty="0"/>
              <a:t>Trends</a:t>
            </a:r>
            <a:r>
              <a:rPr lang="en-GB" dirty="0"/>
              <a:t>: Growth in demand for sustainability in luxury travel and personalized eco-luxury experiences.</a:t>
            </a:r>
          </a:p>
          <a:p>
            <a:endParaRPr lang="en-GB" dirty="0"/>
          </a:p>
        </p:txBody>
      </p:sp>
      <p:pic>
        <p:nvPicPr>
          <p:cNvPr id="4" name="Picture 3">
            <a:extLst>
              <a:ext uri="{FF2B5EF4-FFF2-40B4-BE49-F238E27FC236}">
                <a16:creationId xmlns:a16="http://schemas.microsoft.com/office/drawing/2014/main" id="{A2FA2F4C-E4CC-4289-B3F1-9FF1617BAED2}"/>
              </a:ext>
            </a:extLst>
          </p:cNvPr>
          <p:cNvPicPr>
            <a:picLocks noChangeAspect="1"/>
          </p:cNvPicPr>
          <p:nvPr/>
        </p:nvPicPr>
        <p:blipFill>
          <a:blip r:embed="rId2"/>
          <a:stretch>
            <a:fillRect/>
          </a:stretch>
        </p:blipFill>
        <p:spPr>
          <a:xfrm>
            <a:off x="8861746" y="231717"/>
            <a:ext cx="2857500" cy="2857500"/>
          </a:xfrm>
          <a:prstGeom prst="rect">
            <a:avLst/>
          </a:prstGeom>
          <a:ln>
            <a:noFill/>
          </a:ln>
          <a:effectLst>
            <a:outerShdw blurRad="190500" algn="tl" rotWithShape="0">
              <a:srgbClr val="000000">
                <a:alpha val="70000"/>
              </a:srgbClr>
            </a:outerShdw>
          </a:effectLst>
        </p:spPr>
      </p:pic>
    </p:spTree>
    <p:extLst>
      <p:ext uri="{BB962C8B-B14F-4D97-AF65-F5344CB8AC3E}">
        <p14:creationId xmlns:p14="http://schemas.microsoft.com/office/powerpoint/2010/main" val="133645182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par>
                                <p:cTn id="7" presetID="1" presetClass="entr" presetSubtype="0" fill="hold" nodeType="withEffect">
                                  <p:stCondLst>
                                    <p:cond delay="0"/>
                                  </p:stCondLst>
                                  <p:childTnLst>
                                    <p:set>
                                      <p:cBhvr>
                                        <p:cTn id="8"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9" fill="hold">
                      <p:stCondLst>
                        <p:cond delay="indefinite"/>
                      </p:stCondLst>
                      <p:childTnLst>
                        <p:par>
                          <p:cTn id="10" fill="hold">
                            <p:stCondLst>
                              <p:cond delay="0"/>
                            </p:stCondLst>
                            <p:childTnLst>
                              <p:par>
                                <p:cTn id="11" presetID="1" presetClass="entr" presetSubtype="0" fill="hold" nodeType="clickEffect">
                                  <p:stCondLst>
                                    <p:cond delay="0"/>
                                  </p:stCondLst>
                                  <p:childTnLst>
                                    <p:set>
                                      <p:cBhvr>
                                        <p:cTn id="12" dur="1" fill="hold">
                                          <p:stCondLst>
                                            <p:cond delay="0"/>
                                          </p:stCondLst>
                                        </p:cTn>
                                        <p:tgtEl>
                                          <p:spTgt spid="3">
                                            <p:txEl>
                                              <p:pRg st="2" end="2"/>
                                            </p:txEl>
                                          </p:spTgt>
                                        </p:tgtEl>
                                        <p:attrNameLst>
                                          <p:attrName>style.visibility</p:attrName>
                                        </p:attrNameLst>
                                      </p:cBhvr>
                                      <p:to>
                                        <p:strVal val="visible"/>
                                      </p:to>
                                    </p:set>
                                  </p:childTnLst>
                                </p:cTn>
                              </p:par>
                              <p:par>
                                <p:cTn id="13" presetID="1" presetClass="entr" presetSubtype="0" fill="hold" nodeType="withEffect">
                                  <p:stCondLst>
                                    <p:cond delay="0"/>
                                  </p:stCondLst>
                                  <p:childTnLst>
                                    <p:set>
                                      <p:cBhvr>
                                        <p:cTn id="14"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
                                            <p:txEl>
                                              <p:pRg st="5" end="5"/>
                                            </p:txEl>
                                          </p:spTgt>
                                        </p:tgtEl>
                                        <p:attrNameLst>
                                          <p:attrName>style.visibility</p:attrName>
                                        </p:attrNameLst>
                                      </p:cBhvr>
                                      <p:to>
                                        <p:strVal val="visible"/>
                                      </p:to>
                                    </p:set>
                                  </p:childTnLst>
                                </p:cTn>
                              </p:par>
                              <p:par>
                                <p:cTn id="19" presetID="1" presetClass="entr" presetSubtype="0" fill="hold" nodeType="withEffect">
                                  <p:stCondLst>
                                    <p:cond delay="0"/>
                                  </p:stCondLst>
                                  <p:childTnLst>
                                    <p:set>
                                      <p:cBhvr>
                                        <p:cTn id="20" dur="1" fill="hold">
                                          <p:stCondLst>
                                            <p:cond delay="0"/>
                                          </p:stCondLst>
                                        </p:cTn>
                                        <p:tgtEl>
                                          <p:spTgt spid="3">
                                            <p:txEl>
                                              <p:pRg st="6" end="6"/>
                                            </p:txEl>
                                          </p:spTgt>
                                        </p:tgtEl>
                                        <p:attrNameLst>
                                          <p:attrName>style.visibility</p:attrName>
                                        </p:attrNameLst>
                                      </p:cBhvr>
                                      <p:to>
                                        <p:strVal val="visible"/>
                                      </p:to>
                                    </p:set>
                                  </p:childTnLst>
                                </p:cTn>
                              </p:par>
                            </p:childTnLst>
                          </p:cTn>
                        </p:par>
                      </p:childTnLst>
                    </p:cTn>
                  </p:par>
                  <p:par>
                    <p:cTn id="21" fill="hold">
                      <p:stCondLst>
                        <p:cond delay="indefinite"/>
                      </p:stCondLst>
                      <p:childTnLst>
                        <p:par>
                          <p:cTn id="22" fill="hold">
                            <p:stCondLst>
                              <p:cond delay="0"/>
                            </p:stCondLst>
                            <p:childTnLst>
                              <p:par>
                                <p:cTn id="23" presetID="1" presetClass="entr" presetSubtype="0" fill="hold" nodeType="clickEffect">
                                  <p:stCondLst>
                                    <p:cond delay="0"/>
                                  </p:stCondLst>
                                  <p:childTnLst>
                                    <p:set>
                                      <p:cBhvr>
                                        <p:cTn id="24" dur="1" fill="hold">
                                          <p:stCondLst>
                                            <p:cond delay="0"/>
                                          </p:stCondLst>
                                        </p:cTn>
                                        <p:tgtEl>
                                          <p:spTgt spid="3">
                                            <p:txEl>
                                              <p:pRg st="7" end="7"/>
                                            </p:txEl>
                                          </p:spTgt>
                                        </p:tgtEl>
                                        <p:attrNameLst>
                                          <p:attrName>style.visibility</p:attrName>
                                        </p:attrNameLst>
                                      </p:cBhvr>
                                      <p:to>
                                        <p:strVal val="visible"/>
                                      </p:to>
                                    </p:set>
                                  </p:childTnLst>
                                </p:cTn>
                              </p:par>
                              <p:par>
                                <p:cTn id="25" presetID="1" presetClass="entr" presetSubtype="0" fill="hold" nodeType="withEffect">
                                  <p:stCondLst>
                                    <p:cond delay="0"/>
                                  </p:stCondLst>
                                  <p:childTnLst>
                                    <p:set>
                                      <p:cBhvr>
                                        <p:cTn id="26" dur="1" fill="hold">
                                          <p:stCondLst>
                                            <p:cond delay="0"/>
                                          </p:stCondLst>
                                        </p:cTn>
                                        <p:tgtEl>
                                          <p:spTgt spid="3">
                                            <p:txEl>
                                              <p:pRg st="8" end="8"/>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nodeType="clickEffect">
                                  <p:stCondLst>
                                    <p:cond delay="0"/>
                                  </p:stCondLst>
                                  <p:childTnLst>
                                    <p:set>
                                      <p:cBhvr>
                                        <p:cTn id="30" dur="1" fill="hold">
                                          <p:stCondLst>
                                            <p:cond delay="0"/>
                                          </p:stCondLst>
                                        </p:cTn>
                                        <p:tgtEl>
                                          <p:spTgt spid="3">
                                            <p:txEl>
                                              <p:pRg st="10" end="10"/>
                                            </p:txEl>
                                          </p:spTgt>
                                        </p:tgtEl>
                                        <p:attrNameLst>
                                          <p:attrName>style.visibility</p:attrName>
                                        </p:attrNameLst>
                                      </p:cBhvr>
                                      <p:to>
                                        <p:strVal val="visible"/>
                                      </p:to>
                                    </p:set>
                                  </p:childTnLst>
                                </p:cTn>
                              </p:par>
                              <p:par>
                                <p:cTn id="31" presetID="1" presetClass="entr" presetSubtype="0" fill="hold" nodeType="withEffect">
                                  <p:stCondLst>
                                    <p:cond delay="0"/>
                                  </p:stCondLst>
                                  <p:childTnLst>
                                    <p:set>
                                      <p:cBhvr>
                                        <p:cTn id="32" dur="1" fill="hold">
                                          <p:stCondLst>
                                            <p:cond delay="0"/>
                                          </p:stCondLst>
                                        </p:cTn>
                                        <p:tgtEl>
                                          <p:spTgt spid="3">
                                            <p:txEl>
                                              <p:pRg st="11" end="11"/>
                                            </p:txEl>
                                          </p:spTgt>
                                        </p:tgtEl>
                                        <p:attrNameLst>
                                          <p:attrName>style.visibility</p:attrName>
                                        </p:attrNameLst>
                                      </p:cBhvr>
                                      <p:to>
                                        <p:strVal val="visible"/>
                                      </p:to>
                                    </p:set>
                                  </p:childTnLst>
                                </p:cTn>
                              </p:par>
                            </p:childTnLst>
                          </p:cTn>
                        </p:par>
                      </p:childTnLst>
                    </p:cTn>
                  </p:par>
                  <p:par>
                    <p:cTn id="33" fill="hold">
                      <p:stCondLst>
                        <p:cond delay="indefinite"/>
                      </p:stCondLst>
                      <p:childTnLst>
                        <p:par>
                          <p:cTn id="34" fill="hold">
                            <p:stCondLst>
                              <p:cond delay="0"/>
                            </p:stCondLst>
                            <p:childTnLst>
                              <p:par>
                                <p:cTn id="35" presetID="1" presetClass="entr" presetSubtype="0" fill="hold" nodeType="clickEffect">
                                  <p:stCondLst>
                                    <p:cond delay="0"/>
                                  </p:stCondLst>
                                  <p:childTnLst>
                                    <p:set>
                                      <p:cBhvr>
                                        <p:cTn id="36" dur="1" fill="hold">
                                          <p:stCondLst>
                                            <p:cond delay="0"/>
                                          </p:stCondLst>
                                        </p:cTn>
                                        <p:tgtEl>
                                          <p:spTgt spid="3">
                                            <p:txEl>
                                              <p:pRg st="12" end="12"/>
                                            </p:txEl>
                                          </p:spTgt>
                                        </p:tgtEl>
                                        <p:attrNameLst>
                                          <p:attrName>style.visibility</p:attrName>
                                        </p:attrNameLst>
                                      </p:cBhvr>
                                      <p:to>
                                        <p:strVal val="visible"/>
                                      </p:to>
                                    </p:set>
                                  </p:childTnLst>
                                </p:cTn>
                              </p:par>
                              <p:par>
                                <p:cTn id="37" presetID="1" presetClass="entr" presetSubtype="0" fill="hold" nodeType="withEffect">
                                  <p:stCondLst>
                                    <p:cond delay="0"/>
                                  </p:stCondLst>
                                  <p:childTnLst>
                                    <p:set>
                                      <p:cBhvr>
                                        <p:cTn id="38" dur="1" fill="hold">
                                          <p:stCondLst>
                                            <p:cond delay="0"/>
                                          </p:stCondLst>
                                        </p:cTn>
                                        <p:tgtEl>
                                          <p:spTgt spid="3">
                                            <p:txEl>
                                              <p:pRg st="13" end="1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89E7DFC-B159-49FD-8D66-56A611AB50B2}"/>
              </a:ext>
            </a:extLst>
          </p:cNvPr>
          <p:cNvSpPr>
            <a:spLocks noGrp="1"/>
          </p:cNvSpPr>
          <p:nvPr>
            <p:ph type="title"/>
          </p:nvPr>
        </p:nvSpPr>
        <p:spPr>
          <a:xfrm>
            <a:off x="243772" y="206376"/>
            <a:ext cx="5937250" cy="1187450"/>
          </a:xfrm>
        </p:spPr>
        <p:txBody>
          <a:bodyPr>
            <a:normAutofit fontScale="90000"/>
          </a:bodyPr>
          <a:lstStyle/>
          <a:p>
            <a:pPr>
              <a:defRPr/>
            </a:pPr>
            <a:r>
              <a:rPr lang="en-GB" dirty="0"/>
              <a:t>Tourism: Concepts</a:t>
            </a:r>
            <a:br>
              <a:rPr lang="en-GB" dirty="0"/>
            </a:br>
            <a:endParaRPr lang="en-GB" dirty="0"/>
          </a:p>
        </p:txBody>
      </p:sp>
      <p:sp>
        <p:nvSpPr>
          <p:cNvPr id="33795" name="Content Placeholder 2">
            <a:extLst>
              <a:ext uri="{FF2B5EF4-FFF2-40B4-BE49-F238E27FC236}">
                <a16:creationId xmlns:a16="http://schemas.microsoft.com/office/drawing/2014/main" id="{3DDF3448-671A-D56F-E5D8-53C157C32BCE}"/>
              </a:ext>
            </a:extLst>
          </p:cNvPr>
          <p:cNvSpPr>
            <a:spLocks noGrp="1" noChangeArrowheads="1"/>
          </p:cNvSpPr>
          <p:nvPr>
            <p:ph idx="1"/>
          </p:nvPr>
        </p:nvSpPr>
        <p:spPr>
          <a:xfrm>
            <a:off x="383585" y="1281164"/>
            <a:ext cx="6918167" cy="4346638"/>
          </a:xfrm>
        </p:spPr>
        <p:txBody>
          <a:bodyPr>
            <a:normAutofit fontScale="92500"/>
          </a:bodyPr>
          <a:lstStyle/>
          <a:p>
            <a:pPr>
              <a:lnSpc>
                <a:spcPct val="150000"/>
              </a:lnSpc>
            </a:pPr>
            <a:r>
              <a:rPr lang="en-GB" altLang="en-US" sz="2400" b="1" dirty="0"/>
              <a:t>Exchange of cultures</a:t>
            </a:r>
            <a:r>
              <a:rPr lang="en-GB" altLang="en-US" sz="2400" dirty="0"/>
              <a:t>.</a:t>
            </a:r>
          </a:p>
          <a:p>
            <a:pPr>
              <a:lnSpc>
                <a:spcPct val="150000"/>
              </a:lnSpc>
            </a:pPr>
            <a:r>
              <a:rPr lang="en-GB" altLang="en-US" sz="2400" dirty="0"/>
              <a:t> “Tourism is a social cultural event for the traveller and the host...is the opportunity to see different areas of the world and observe foreign cultures and ways of life.” (Murphy ,1995).</a:t>
            </a:r>
          </a:p>
          <a:p>
            <a:pPr>
              <a:lnSpc>
                <a:spcPct val="150000"/>
              </a:lnSpc>
            </a:pPr>
            <a:r>
              <a:rPr lang="en-GB" altLang="en-US" sz="2400" b="1" dirty="0"/>
              <a:t>Tourism’s overall aim: </a:t>
            </a:r>
            <a:r>
              <a:rPr lang="en-GB" altLang="en-US" sz="2400" dirty="0"/>
              <a:t>create benefits for both the tourist and the host nation. </a:t>
            </a:r>
            <a:r>
              <a:rPr lang="en-GB" altLang="en-US" sz="2400" i="1" dirty="0"/>
              <a:t>Mass tourism can create a breakdown of the local culture AND IS NO BENEFIT</a:t>
            </a:r>
            <a:r>
              <a:rPr lang="en-GB" altLang="en-US" sz="2000" i="1" dirty="0"/>
              <a:t>.</a:t>
            </a:r>
          </a:p>
        </p:txBody>
      </p:sp>
      <p:pic>
        <p:nvPicPr>
          <p:cNvPr id="37892" name="Picture 3" descr="A picture containing text, city, crowd&#10;&#10;Description automatically generated">
            <a:extLst>
              <a:ext uri="{FF2B5EF4-FFF2-40B4-BE49-F238E27FC236}">
                <a16:creationId xmlns:a16="http://schemas.microsoft.com/office/drawing/2014/main" id="{1BADC337-8547-1446-4B81-C3E7D220AC52}"/>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7501168" y="1585963"/>
            <a:ext cx="4594970" cy="3927331"/>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 presetClass="entr" presetSubtype="0" fill="hold" nodeType="clickEffect">
                                  <p:stCondLst>
                                    <p:cond delay="0"/>
                                  </p:stCondLst>
                                  <p:childTnLst>
                                    <p:set>
                                      <p:cBhvr>
                                        <p:cTn id="6" dur="1" fill="hold">
                                          <p:stCondLst>
                                            <p:cond delay="0"/>
                                          </p:stCondLst>
                                        </p:cTn>
                                        <p:tgtEl>
                                          <p:spTgt spid="33795">
                                            <p:txEl>
                                              <p:pRg st="0" end="0"/>
                                            </p:txEl>
                                          </p:spTgt>
                                        </p:tgtEl>
                                        <p:attrNameLst>
                                          <p:attrName>style.visibility</p:attrName>
                                        </p:attrNameLst>
                                      </p:cBhvr>
                                      <p:to>
                                        <p:strVal val="visible"/>
                                      </p:to>
                                    </p:set>
                                  </p:childTnLst>
                                </p:cTn>
                              </p:par>
                            </p:childTnLst>
                          </p:cTn>
                        </p:par>
                      </p:childTnLst>
                    </p:cTn>
                  </p:par>
                  <p:par>
                    <p:cTn id="7" fill="hold" nodeType="clickPar">
                      <p:stCondLst>
                        <p:cond delay="indefinite"/>
                      </p:stCondLst>
                      <p:childTnLst>
                        <p:par>
                          <p:cTn id="8" fill="hold" nodeType="withGroup">
                            <p:stCondLst>
                              <p:cond delay="0"/>
                            </p:stCondLst>
                            <p:childTnLst>
                              <p:par>
                                <p:cTn id="9" presetID="1" presetClass="entr" presetSubtype="0" fill="hold" nodeType="clickEffect">
                                  <p:stCondLst>
                                    <p:cond delay="0"/>
                                  </p:stCondLst>
                                  <p:childTnLst>
                                    <p:set>
                                      <p:cBhvr>
                                        <p:cTn id="10" dur="1" fill="hold">
                                          <p:stCondLst>
                                            <p:cond delay="0"/>
                                          </p:stCondLst>
                                        </p:cTn>
                                        <p:tgtEl>
                                          <p:spTgt spid="33795">
                                            <p:txEl>
                                              <p:pRg st="1" end="1"/>
                                            </p:txEl>
                                          </p:spTgt>
                                        </p:tgtEl>
                                        <p:attrNameLst>
                                          <p:attrName>style.visibility</p:attrName>
                                        </p:attrNameLst>
                                      </p:cBhvr>
                                      <p:to>
                                        <p:strVal val="visible"/>
                                      </p:to>
                                    </p:set>
                                  </p:childTnLst>
                                </p:cTn>
                              </p:par>
                            </p:childTnLst>
                          </p:cTn>
                        </p:par>
                      </p:childTnLst>
                    </p:cTn>
                  </p:par>
                  <p:par>
                    <p:cTn id="11" fill="hold" nodeType="clickPar">
                      <p:stCondLst>
                        <p:cond delay="indefinite"/>
                      </p:stCondLst>
                      <p:childTnLst>
                        <p:par>
                          <p:cTn id="12" fill="hold" nodeType="withGroup">
                            <p:stCondLst>
                              <p:cond delay="0"/>
                            </p:stCondLst>
                            <p:childTnLst>
                              <p:par>
                                <p:cTn id="13" presetID="1" presetClass="entr" presetSubtype="0" fill="hold" nodeType="clickEffect">
                                  <p:stCondLst>
                                    <p:cond delay="0"/>
                                  </p:stCondLst>
                                  <p:childTnLst>
                                    <p:set>
                                      <p:cBhvr>
                                        <p:cTn id="14" dur="1" fill="hold">
                                          <p:stCondLst>
                                            <p:cond delay="0"/>
                                          </p:stCondLst>
                                        </p:cTn>
                                        <p:tgtEl>
                                          <p:spTgt spid="33795">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3795" grpId="0" build="p"/>
    </p:bldLst>
  </p:timing>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5842" name="Picture 5">
            <a:extLst>
              <a:ext uri="{FF2B5EF4-FFF2-40B4-BE49-F238E27FC236}">
                <a16:creationId xmlns:a16="http://schemas.microsoft.com/office/drawing/2014/main" id="{1DD4BF83-F643-59B7-E6F0-EF185A2824C4}"/>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9168571" y="4141299"/>
            <a:ext cx="2906712" cy="176053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2" name="Title 1">
            <a:extLst>
              <a:ext uri="{FF2B5EF4-FFF2-40B4-BE49-F238E27FC236}">
                <a16:creationId xmlns:a16="http://schemas.microsoft.com/office/drawing/2014/main" id="{8D86486E-D290-C156-EE61-9877C571B723}"/>
              </a:ext>
            </a:extLst>
          </p:cNvPr>
          <p:cNvSpPr>
            <a:spLocks noGrp="1"/>
          </p:cNvSpPr>
          <p:nvPr>
            <p:ph type="title"/>
          </p:nvPr>
        </p:nvSpPr>
        <p:spPr>
          <a:xfrm>
            <a:off x="0" y="9365"/>
            <a:ext cx="5937250" cy="720725"/>
          </a:xfrm>
        </p:spPr>
        <p:txBody>
          <a:bodyPr>
            <a:normAutofit/>
          </a:bodyPr>
          <a:lstStyle/>
          <a:p>
            <a:pPr>
              <a:defRPr/>
            </a:pPr>
            <a:r>
              <a:rPr lang="en-GB" altLang="en-US" sz="3600" b="1" dirty="0"/>
              <a:t>Event Tourism</a:t>
            </a:r>
            <a:endParaRPr lang="en-GB" sz="3600" dirty="0"/>
          </a:p>
        </p:txBody>
      </p:sp>
      <p:sp>
        <p:nvSpPr>
          <p:cNvPr id="28675" name="Content Placeholder 2">
            <a:extLst>
              <a:ext uri="{FF2B5EF4-FFF2-40B4-BE49-F238E27FC236}">
                <a16:creationId xmlns:a16="http://schemas.microsoft.com/office/drawing/2014/main" id="{79654538-4398-65B2-7EAC-3A77AE2F3883}"/>
              </a:ext>
            </a:extLst>
          </p:cNvPr>
          <p:cNvSpPr>
            <a:spLocks noGrp="1" noChangeArrowheads="1"/>
          </p:cNvSpPr>
          <p:nvPr>
            <p:ph idx="1"/>
          </p:nvPr>
        </p:nvSpPr>
        <p:spPr>
          <a:xfrm>
            <a:off x="116717" y="730090"/>
            <a:ext cx="11971819" cy="5256212"/>
          </a:xfrm>
        </p:spPr>
        <p:txBody>
          <a:bodyPr>
            <a:normAutofit fontScale="92500" lnSpcReduction="10000"/>
          </a:bodyPr>
          <a:lstStyle/>
          <a:p>
            <a:pPr>
              <a:lnSpc>
                <a:spcPct val="150000"/>
              </a:lnSpc>
            </a:pPr>
            <a:r>
              <a:rPr lang="en-GB" sz="1800" dirty="0"/>
              <a:t>Refers to travel driven by the desire to attend </a:t>
            </a:r>
            <a:r>
              <a:rPr lang="en-GB" sz="1800" b="1" dirty="0"/>
              <a:t>specific events</a:t>
            </a:r>
            <a:r>
              <a:rPr lang="en-GB" sz="1800" dirty="0"/>
              <a:t>, which can include cultural, sports, business, or entertainment gatherings. Events are a </a:t>
            </a:r>
            <a:r>
              <a:rPr lang="en-GB" sz="1800" b="1" dirty="0"/>
              <a:t>key motivator for travel </a:t>
            </a:r>
            <a:r>
              <a:rPr lang="en-GB" sz="1800" dirty="0"/>
              <a:t>and contribute significantly to a </a:t>
            </a:r>
            <a:r>
              <a:rPr lang="en-GB" sz="1800" b="1" dirty="0"/>
              <a:t>destination’s economy and tourism </a:t>
            </a:r>
            <a:r>
              <a:rPr lang="en-GB" sz="1800" dirty="0"/>
              <a:t>industry.</a:t>
            </a:r>
          </a:p>
          <a:p>
            <a:pPr>
              <a:lnSpc>
                <a:spcPct val="150000"/>
              </a:lnSpc>
            </a:pPr>
            <a:r>
              <a:rPr lang="en-GB" sz="1800" dirty="0"/>
              <a:t> Event tourism combines the </a:t>
            </a:r>
            <a:r>
              <a:rPr lang="en-GB" sz="1800" b="1" dirty="0"/>
              <a:t>elements of tourism with the unique characteristics of events </a:t>
            </a:r>
            <a:r>
              <a:rPr lang="en-GB" sz="1800" dirty="0"/>
              <a:t>to boost destination appeal, attract visitors, and support local economies.</a:t>
            </a:r>
          </a:p>
          <a:p>
            <a:pPr marL="0" indent="0">
              <a:buNone/>
            </a:pPr>
            <a:r>
              <a:rPr lang="en-GB" sz="1900" b="1" dirty="0"/>
              <a:t>Types</a:t>
            </a:r>
            <a:r>
              <a:rPr lang="en-GB" sz="1900" dirty="0"/>
              <a:t> of Event Tourism:</a:t>
            </a:r>
          </a:p>
          <a:p>
            <a:pPr marL="0" indent="0">
              <a:buNone/>
            </a:pPr>
            <a:r>
              <a:rPr lang="en-GB" sz="1900" b="1" dirty="0"/>
              <a:t>Cultural Event Tourism</a:t>
            </a:r>
            <a:endParaRPr lang="en-GB" sz="1900" dirty="0"/>
          </a:p>
          <a:p>
            <a:pPr lvl="1"/>
            <a:r>
              <a:rPr lang="en-GB" sz="1900" b="1" dirty="0"/>
              <a:t>Definition</a:t>
            </a:r>
            <a:r>
              <a:rPr lang="en-GB" sz="1900" dirty="0"/>
              <a:t>: Travel to participate in or observe cultural events.</a:t>
            </a:r>
          </a:p>
          <a:p>
            <a:pPr lvl="1"/>
            <a:r>
              <a:rPr lang="en-GB" sz="1900" b="1" dirty="0"/>
              <a:t>Examples</a:t>
            </a:r>
            <a:r>
              <a:rPr lang="en-GB" sz="1900" dirty="0"/>
              <a:t>: Art festivals, film festivals (e.g., Cannes Film Festival), music festivals (e.g., Coachella), heritage celebrations.</a:t>
            </a:r>
          </a:p>
          <a:p>
            <a:pPr lvl="1"/>
            <a:r>
              <a:rPr lang="en-GB" sz="1900" b="1" dirty="0"/>
              <a:t>Impact</a:t>
            </a:r>
            <a:r>
              <a:rPr lang="en-GB" sz="1900" dirty="0"/>
              <a:t>: Enhances cultural exchange, supports local artists and performers, and drives tourism to culturally significant locations.</a:t>
            </a:r>
          </a:p>
          <a:p>
            <a:pPr marL="0" indent="0">
              <a:buNone/>
            </a:pPr>
            <a:r>
              <a:rPr lang="en-GB" sz="1900" b="1" dirty="0"/>
              <a:t>Sports Event Tourism</a:t>
            </a:r>
            <a:endParaRPr lang="en-GB" sz="1900" dirty="0"/>
          </a:p>
          <a:p>
            <a:pPr lvl="1"/>
            <a:r>
              <a:rPr lang="en-GB" sz="1900" b="1" dirty="0"/>
              <a:t>Definition</a:t>
            </a:r>
            <a:r>
              <a:rPr lang="en-GB" sz="1900" dirty="0"/>
              <a:t>: Travel to either participate in or watch sporting events.</a:t>
            </a:r>
          </a:p>
          <a:p>
            <a:pPr lvl="1"/>
            <a:r>
              <a:rPr lang="en-GB" sz="1900" b="1" dirty="0"/>
              <a:t>Examples</a:t>
            </a:r>
            <a:r>
              <a:rPr lang="en-GB" sz="1900" dirty="0"/>
              <a:t>: FIFA World Cup, Olympic Games, Formula 1 races, marathons.</a:t>
            </a:r>
          </a:p>
          <a:p>
            <a:pPr lvl="1"/>
            <a:r>
              <a:rPr lang="en-GB" sz="1900" b="1" dirty="0"/>
              <a:t>Impact</a:t>
            </a:r>
            <a:r>
              <a:rPr lang="en-GB" sz="1900" dirty="0"/>
              <a:t>: Attracts large international audiences, boosts local infrastructure, and significantly </a:t>
            </a:r>
          </a:p>
          <a:p>
            <a:pPr marL="457200" lvl="1" indent="0">
              <a:buNone/>
            </a:pPr>
            <a:r>
              <a:rPr lang="en-GB" sz="1900" dirty="0"/>
              <a:t>increases tourism revenue through global sporting events.</a:t>
            </a:r>
          </a:p>
          <a:p>
            <a:pPr lvl="1"/>
            <a:endParaRPr lang="en-GB" dirty="0"/>
          </a:p>
          <a:p>
            <a:pPr marL="0" indent="0">
              <a:lnSpc>
                <a:spcPct val="150000"/>
              </a:lnSpc>
              <a:buNone/>
            </a:pPr>
            <a:endParaRPr lang="en-GB" altLang="en-US" sz="1700" dirty="0"/>
          </a:p>
        </p:txBody>
      </p:sp>
    </p:spTree>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 presetClass="entr" presetSubtype="0" fill="hold" nodeType="clickEffect">
                                  <p:stCondLst>
                                    <p:cond delay="0"/>
                                  </p:stCondLst>
                                  <p:childTnLst>
                                    <p:set>
                                      <p:cBhvr>
                                        <p:cTn id="6" dur="1" fill="hold">
                                          <p:stCondLst>
                                            <p:cond delay="0"/>
                                          </p:stCondLst>
                                        </p:cTn>
                                        <p:tgtEl>
                                          <p:spTgt spid="28675">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28675">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28675">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28675">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28675">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nodeType="clickEffect">
                                  <p:stCondLst>
                                    <p:cond delay="0"/>
                                  </p:stCondLst>
                                  <p:childTnLst>
                                    <p:set>
                                      <p:cBhvr>
                                        <p:cTn id="26" dur="1" fill="hold">
                                          <p:stCondLst>
                                            <p:cond delay="0"/>
                                          </p:stCondLst>
                                        </p:cTn>
                                        <p:tgtEl>
                                          <p:spTgt spid="28675">
                                            <p:txEl>
                                              <p:pRg st="5" end="5"/>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nodeType="clickEffect">
                                  <p:stCondLst>
                                    <p:cond delay="0"/>
                                  </p:stCondLst>
                                  <p:childTnLst>
                                    <p:set>
                                      <p:cBhvr>
                                        <p:cTn id="30" dur="1" fill="hold">
                                          <p:stCondLst>
                                            <p:cond delay="0"/>
                                          </p:stCondLst>
                                        </p:cTn>
                                        <p:tgtEl>
                                          <p:spTgt spid="28675">
                                            <p:txEl>
                                              <p:pRg st="6" end="6"/>
                                            </p:txEl>
                                          </p:spTgt>
                                        </p:tgtEl>
                                        <p:attrNameLst>
                                          <p:attrName>style.visibility</p:attrName>
                                        </p:attrNameLst>
                                      </p:cBhvr>
                                      <p:to>
                                        <p:strVal val="visible"/>
                                      </p:to>
                                    </p:set>
                                  </p:childTnLst>
                                </p:cTn>
                              </p:par>
                            </p:childTnLst>
                          </p:cTn>
                        </p:par>
                      </p:childTnLst>
                    </p:cTn>
                  </p:par>
                  <p:par>
                    <p:cTn id="31" fill="hold">
                      <p:stCondLst>
                        <p:cond delay="indefinite"/>
                      </p:stCondLst>
                      <p:childTnLst>
                        <p:par>
                          <p:cTn id="32" fill="hold">
                            <p:stCondLst>
                              <p:cond delay="0"/>
                            </p:stCondLst>
                            <p:childTnLst>
                              <p:par>
                                <p:cTn id="33" presetID="1" presetClass="entr" presetSubtype="0" fill="hold" nodeType="clickEffect">
                                  <p:stCondLst>
                                    <p:cond delay="0"/>
                                  </p:stCondLst>
                                  <p:childTnLst>
                                    <p:set>
                                      <p:cBhvr>
                                        <p:cTn id="34" dur="1" fill="hold">
                                          <p:stCondLst>
                                            <p:cond delay="0"/>
                                          </p:stCondLst>
                                        </p:cTn>
                                        <p:tgtEl>
                                          <p:spTgt spid="28675">
                                            <p:txEl>
                                              <p:pRg st="7" end="7"/>
                                            </p:txEl>
                                          </p:spTgt>
                                        </p:tgtEl>
                                        <p:attrNameLst>
                                          <p:attrName>style.visibility</p:attrName>
                                        </p:attrNameLst>
                                      </p:cBhvr>
                                      <p:to>
                                        <p:strVal val="visible"/>
                                      </p:to>
                                    </p:set>
                                  </p:childTnLst>
                                </p:cTn>
                              </p:par>
                            </p:childTnLst>
                          </p:cTn>
                        </p:par>
                      </p:childTnLst>
                    </p:cTn>
                  </p:par>
                  <p:par>
                    <p:cTn id="35" fill="hold">
                      <p:stCondLst>
                        <p:cond delay="indefinite"/>
                      </p:stCondLst>
                      <p:childTnLst>
                        <p:par>
                          <p:cTn id="36" fill="hold">
                            <p:stCondLst>
                              <p:cond delay="0"/>
                            </p:stCondLst>
                            <p:childTnLst>
                              <p:par>
                                <p:cTn id="37" presetID="1" presetClass="entr" presetSubtype="0" fill="hold" nodeType="clickEffect">
                                  <p:stCondLst>
                                    <p:cond delay="0"/>
                                  </p:stCondLst>
                                  <p:childTnLst>
                                    <p:set>
                                      <p:cBhvr>
                                        <p:cTn id="38" dur="1" fill="hold">
                                          <p:stCondLst>
                                            <p:cond delay="0"/>
                                          </p:stCondLst>
                                        </p:cTn>
                                        <p:tgtEl>
                                          <p:spTgt spid="28675">
                                            <p:txEl>
                                              <p:pRg st="8" end="8"/>
                                            </p:txEl>
                                          </p:spTgt>
                                        </p:tgtEl>
                                        <p:attrNameLst>
                                          <p:attrName>style.visibility</p:attrName>
                                        </p:attrNameLst>
                                      </p:cBhvr>
                                      <p:to>
                                        <p:strVal val="visible"/>
                                      </p:to>
                                    </p:set>
                                  </p:childTnLst>
                                </p:cTn>
                              </p:par>
                            </p:childTnLst>
                          </p:cTn>
                        </p:par>
                      </p:childTnLst>
                    </p:cTn>
                  </p:par>
                  <p:par>
                    <p:cTn id="39" fill="hold">
                      <p:stCondLst>
                        <p:cond delay="indefinite"/>
                      </p:stCondLst>
                      <p:childTnLst>
                        <p:par>
                          <p:cTn id="40" fill="hold">
                            <p:stCondLst>
                              <p:cond delay="0"/>
                            </p:stCondLst>
                            <p:childTnLst>
                              <p:par>
                                <p:cTn id="41" presetID="1" presetClass="entr" presetSubtype="0" fill="hold" nodeType="clickEffect">
                                  <p:stCondLst>
                                    <p:cond delay="0"/>
                                  </p:stCondLst>
                                  <p:childTnLst>
                                    <p:set>
                                      <p:cBhvr>
                                        <p:cTn id="42" dur="1" fill="hold">
                                          <p:stCondLst>
                                            <p:cond delay="0"/>
                                          </p:stCondLst>
                                        </p:cTn>
                                        <p:tgtEl>
                                          <p:spTgt spid="28675">
                                            <p:txEl>
                                              <p:pRg st="9" end="9"/>
                                            </p:txEl>
                                          </p:spTgt>
                                        </p:tgtEl>
                                        <p:attrNameLst>
                                          <p:attrName>style.visibility</p:attrName>
                                        </p:attrNameLst>
                                      </p:cBhvr>
                                      <p:to>
                                        <p:strVal val="visible"/>
                                      </p:to>
                                    </p:set>
                                  </p:childTnLst>
                                </p:cTn>
                              </p:par>
                            </p:childTnLst>
                          </p:cTn>
                        </p:par>
                      </p:childTnLst>
                    </p:cTn>
                  </p:par>
                  <p:par>
                    <p:cTn id="43" fill="hold">
                      <p:stCondLst>
                        <p:cond delay="indefinite"/>
                      </p:stCondLst>
                      <p:childTnLst>
                        <p:par>
                          <p:cTn id="44" fill="hold">
                            <p:stCondLst>
                              <p:cond delay="0"/>
                            </p:stCondLst>
                            <p:childTnLst>
                              <p:par>
                                <p:cTn id="45" presetID="1" presetClass="entr" presetSubtype="0" fill="hold" nodeType="clickEffect">
                                  <p:stCondLst>
                                    <p:cond delay="0"/>
                                  </p:stCondLst>
                                  <p:childTnLst>
                                    <p:set>
                                      <p:cBhvr>
                                        <p:cTn id="46" dur="1" fill="hold">
                                          <p:stCondLst>
                                            <p:cond delay="0"/>
                                          </p:stCondLst>
                                        </p:cTn>
                                        <p:tgtEl>
                                          <p:spTgt spid="28675">
                                            <p:txEl>
                                              <p:pRg st="10" end="10"/>
                                            </p:txEl>
                                          </p:spTgt>
                                        </p:tgtEl>
                                        <p:attrNameLst>
                                          <p:attrName>style.visibility</p:attrName>
                                        </p:attrNameLst>
                                      </p:cBhvr>
                                      <p:to>
                                        <p:strVal val="visible"/>
                                      </p:to>
                                    </p:set>
                                  </p:childTnLst>
                                </p:cTn>
                              </p:par>
                            </p:childTnLst>
                          </p:cTn>
                        </p:par>
                      </p:childTnLst>
                    </p:cTn>
                  </p:par>
                  <p:par>
                    <p:cTn id="47" fill="hold">
                      <p:stCondLst>
                        <p:cond delay="indefinite"/>
                      </p:stCondLst>
                      <p:childTnLst>
                        <p:par>
                          <p:cTn id="48" fill="hold">
                            <p:stCondLst>
                              <p:cond delay="0"/>
                            </p:stCondLst>
                            <p:childTnLst>
                              <p:par>
                                <p:cTn id="49" presetID="1" presetClass="entr" presetSubtype="0" fill="hold" nodeType="clickEffect">
                                  <p:stCondLst>
                                    <p:cond delay="0"/>
                                  </p:stCondLst>
                                  <p:childTnLst>
                                    <p:set>
                                      <p:cBhvr>
                                        <p:cTn id="50" dur="1" fill="hold">
                                          <p:stCondLst>
                                            <p:cond delay="0"/>
                                          </p:stCondLst>
                                        </p:cTn>
                                        <p:tgtEl>
                                          <p:spTgt spid="28675">
                                            <p:txEl>
                                              <p:pRg st="11" end="11"/>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theme/theme1.xml><?xml version="1.0" encoding="utf-8"?>
<a:theme xmlns:a="http://schemas.openxmlformats.org/drawingml/2006/main" name="HATM 23-24 PPT Template_">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HATM 23-24 PPT Template_" id="{AF7049E2-9975-4F59-820A-E84090D802E1}" vid="{B7DD2E0B-32B1-4585-9041-87F616690AE4}"/>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emplate/>
  <TotalTime>0</TotalTime>
  <Words>2941</Words>
  <Application>Microsoft Office PowerPoint</Application>
  <PresentationFormat>Widescreen</PresentationFormat>
  <Paragraphs>264</Paragraphs>
  <Slides>32</Slides>
  <Notes>6</Notes>
  <HiddenSlides>0</HiddenSlides>
  <MMClips>0</MMClips>
  <ScaleCrop>false</ScaleCrop>
  <HeadingPairs>
    <vt:vector size="6" baseType="variant">
      <vt:variant>
        <vt:lpstr>Fonts Used</vt:lpstr>
      </vt:variant>
      <vt:variant>
        <vt:i4>10</vt:i4>
      </vt:variant>
      <vt:variant>
        <vt:lpstr>Theme</vt:lpstr>
      </vt:variant>
      <vt:variant>
        <vt:i4>1</vt:i4>
      </vt:variant>
      <vt:variant>
        <vt:lpstr>Slide Titles</vt:lpstr>
      </vt:variant>
      <vt:variant>
        <vt:i4>32</vt:i4>
      </vt:variant>
    </vt:vector>
  </HeadingPairs>
  <TitlesOfParts>
    <vt:vector size="43" baseType="lpstr">
      <vt:lpstr>Arial Unicode MS</vt:lpstr>
      <vt:lpstr>DengXian</vt:lpstr>
      <vt:lpstr>Myriad Pro</vt:lpstr>
      <vt:lpstr>Aptos</vt:lpstr>
      <vt:lpstr>Arial</vt:lpstr>
      <vt:lpstr>Calibri</vt:lpstr>
      <vt:lpstr>Calibri Light</vt:lpstr>
      <vt:lpstr>nunito</vt:lpstr>
      <vt:lpstr>Symbol</vt:lpstr>
      <vt:lpstr>Wingdings</vt:lpstr>
      <vt:lpstr>HATM 23-24 PPT Template_</vt:lpstr>
      <vt:lpstr>Tourism, Events, and Leisure Industry</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Task</vt:lpstr>
      <vt:lpstr>PowerPoint Presentation</vt:lpstr>
      <vt:lpstr>PowerPoint Presentation</vt:lpstr>
      <vt:lpstr>PowerPoint Presentation</vt:lpstr>
      <vt:lpstr>PowerPoint Presentation</vt:lpstr>
      <vt:lpstr>Expectations</vt:lpstr>
      <vt:lpstr>PowerPoint Presentation</vt:lpstr>
      <vt:lpstr>Why this course?</vt:lpstr>
      <vt:lpstr>Free student membership  Professional Convention Management Association </vt:lpstr>
      <vt:lpstr>PowerPoint Presentation</vt:lpstr>
      <vt:lpstr>PowerPoint Presentation</vt:lpstr>
      <vt:lpstr>UK TOURISM INDUSTRY</vt:lpstr>
      <vt:lpstr>Leisure: Definitions </vt:lpstr>
      <vt:lpstr>Leisure: Concepts</vt:lpstr>
      <vt:lpstr>Why do we like leisure?</vt:lpstr>
      <vt:lpstr>Events: Definitions</vt:lpstr>
      <vt:lpstr>Events: Concepts</vt:lpstr>
      <vt:lpstr>Tourism: Definitions</vt:lpstr>
      <vt:lpstr>Tourism: Sub-types</vt:lpstr>
      <vt:lpstr>PowerPoint Presentation</vt:lpstr>
      <vt:lpstr>PowerPoint Presentation</vt:lpstr>
      <vt:lpstr>Tourism: Concepts </vt:lpstr>
      <vt:lpstr>Event Tourism</vt:lpstr>
    </vt:vector>
  </TitlesOfParts>
  <Company>University of Wales Trinity Saint David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Deborah Jenkins</dc:creator>
  <cp:lastModifiedBy>Deborah Jenkins</cp:lastModifiedBy>
  <cp:revision>2</cp:revision>
  <dcterms:created xsi:type="dcterms:W3CDTF">2024-10-02T10:07:26Z</dcterms:created>
  <dcterms:modified xsi:type="dcterms:W3CDTF">2024-10-02T10:22:25Z</dcterms:modified>
</cp:coreProperties>
</file>