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sldIdLst>
    <p:sldId id="599" r:id="rId2"/>
    <p:sldId id="435" r:id="rId3"/>
    <p:sldId id="631" r:id="rId4"/>
    <p:sldId id="436" r:id="rId5"/>
    <p:sldId id="468" r:id="rId6"/>
    <p:sldId id="632" r:id="rId7"/>
    <p:sldId id="633" r:id="rId8"/>
    <p:sldId id="634" r:id="rId9"/>
    <p:sldId id="441" r:id="rId10"/>
    <p:sldId id="442" r:id="rId11"/>
    <p:sldId id="635" r:id="rId12"/>
    <p:sldId id="636" r:id="rId13"/>
    <p:sldId id="637" r:id="rId14"/>
    <p:sldId id="284" r:id="rId15"/>
    <p:sldId id="582" r:id="rId16"/>
    <p:sldId id="586" r:id="rId17"/>
    <p:sldId id="583" r:id="rId18"/>
    <p:sldId id="584" r:id="rId19"/>
    <p:sldId id="587" r:id="rId20"/>
    <p:sldId id="638" r:id="rId21"/>
    <p:sldId id="639" r:id="rId22"/>
    <p:sldId id="640" r:id="rId23"/>
    <p:sldId id="641" r:id="rId24"/>
    <p:sldId id="642" r:id="rId25"/>
    <p:sldId id="660" r:id="rId26"/>
    <p:sldId id="673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c8vgrMKgB9exNQCEMRTcQ==" hashData="NOaNXDDPak54cDVw5KPzqTHjINaVyoxH1U/HySBDMfqZIO1wT6f5fDyg7maKFnWLDQkrH/iP/5RC5tkO0XYg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92"/>
    <p:restoredTop sz="96327"/>
  </p:normalViewPr>
  <p:slideViewPr>
    <p:cSldViewPr snapToGrid="0">
      <p:cViewPr varScale="1">
        <p:scale>
          <a:sx n="128" d="100"/>
          <a:sy n="128" d="100"/>
        </p:scale>
        <p:origin x="62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605249-9B3C-488C-BD1B-C984D19D3325}" type="doc">
      <dgm:prSet loTypeId="urn:microsoft.com/office/officeart/2005/8/layout/pyramid3" loCatId="pyramid" qsTypeId="urn:microsoft.com/office/officeart/2005/8/quickstyle/simple5" qsCatId="simple" csTypeId="urn:microsoft.com/office/officeart/2005/8/colors/colorful5" csCatId="colorful" phldr="1"/>
      <dgm:spPr/>
    </dgm:pt>
    <dgm:pt modelId="{C4F9A7E8-741C-4B8E-90D7-5ED934D0448D}">
      <dgm:prSet phldrT="[Text]" custT="1"/>
      <dgm:spPr>
        <a:xfrm rot="10800000">
          <a:off x="0" y="0"/>
          <a:ext cx="10058399" cy="1201208"/>
        </a:xfrm>
        <a:prstGeom prst="trapezoid">
          <a:avLst>
            <a:gd name="adj" fmla="val 139559"/>
          </a:avLst>
        </a:prstGeom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gm:spPr>
      <dgm:t>
        <a:bodyPr/>
        <a:lstStyle/>
        <a:p>
          <a:r>
            <a:rPr lang="en-US" sz="2400" b="1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Knowing</a:t>
          </a:r>
        </a:p>
      </dgm:t>
    </dgm:pt>
    <dgm:pt modelId="{BF7AC08B-2149-43DC-AD51-64B42E6ACC8D}" type="parTrans" cxnId="{D094E98A-933C-464C-AABF-8FFBF00D5F77}">
      <dgm:prSet/>
      <dgm:spPr/>
      <dgm:t>
        <a:bodyPr/>
        <a:lstStyle/>
        <a:p>
          <a:endParaRPr lang="en-US"/>
        </a:p>
      </dgm:t>
    </dgm:pt>
    <dgm:pt modelId="{5D8281C8-245C-4490-A9B8-568F4BEDA971}" type="sibTrans" cxnId="{D094E98A-933C-464C-AABF-8FFBF00D5F77}">
      <dgm:prSet/>
      <dgm:spPr/>
      <dgm:t>
        <a:bodyPr/>
        <a:lstStyle/>
        <a:p>
          <a:endParaRPr lang="en-US"/>
        </a:p>
      </dgm:t>
    </dgm:pt>
    <dgm:pt modelId="{E78B6570-31A8-4218-8427-CE634C69F9A7}">
      <dgm:prSet phldrT="[Text]" custT="1"/>
      <dgm:spPr>
        <a:xfrm rot="10800000">
          <a:off x="1676400" y="1201208"/>
          <a:ext cx="6705599" cy="1201208"/>
        </a:xfrm>
        <a:prstGeom prst="trapezoid">
          <a:avLst>
            <a:gd name="adj" fmla="val 139559"/>
          </a:avLst>
        </a:prstGeom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gm:spPr>
      <dgm:t>
        <a:bodyPr/>
        <a:lstStyle/>
        <a:p>
          <a:r>
            <a:rPr lang="en-US" sz="2400" b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Believing</a:t>
          </a:r>
          <a:endParaRPr lang="en-US" sz="2400" b="1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7BA083D-6BDB-4935-B2FF-E0FB68A3461E}" type="parTrans" cxnId="{322446DF-AD20-48C1-AF94-2D083009C9A4}">
      <dgm:prSet/>
      <dgm:spPr/>
      <dgm:t>
        <a:bodyPr/>
        <a:lstStyle/>
        <a:p>
          <a:endParaRPr lang="en-US"/>
        </a:p>
      </dgm:t>
    </dgm:pt>
    <dgm:pt modelId="{0BA2FFBD-C193-4968-AA15-051452CD19AB}" type="sibTrans" cxnId="{322446DF-AD20-48C1-AF94-2D083009C9A4}">
      <dgm:prSet/>
      <dgm:spPr/>
      <dgm:t>
        <a:bodyPr/>
        <a:lstStyle/>
        <a:p>
          <a:endParaRPr lang="en-US"/>
        </a:p>
      </dgm:t>
    </dgm:pt>
    <dgm:pt modelId="{139918BB-9DE8-47B5-BEC6-4D5A43E4E2EE}">
      <dgm:prSet phldrT="[Text]" custT="1"/>
      <dgm:spPr>
        <a:xfrm rot="10800000">
          <a:off x="3352799" y="2402416"/>
          <a:ext cx="3352799" cy="1201208"/>
        </a:xfrm>
        <a:prstGeom prst="trapezoid">
          <a:avLst>
            <a:gd name="adj" fmla="val 139559"/>
          </a:avLst>
        </a:prstGeom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gm:spPr>
      <dgm:t>
        <a:bodyPr/>
        <a:lstStyle/>
        <a:p>
          <a:r>
            <a:rPr lang="en-US" sz="2400" b="1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Suspecting</a:t>
          </a:r>
        </a:p>
      </dgm:t>
    </dgm:pt>
    <dgm:pt modelId="{DCBD3410-6211-407D-80EB-D2F1DC493188}" type="parTrans" cxnId="{43DDF188-7044-451C-81C1-F2AA9F1F3104}">
      <dgm:prSet/>
      <dgm:spPr/>
      <dgm:t>
        <a:bodyPr/>
        <a:lstStyle/>
        <a:p>
          <a:endParaRPr lang="en-US"/>
        </a:p>
      </dgm:t>
    </dgm:pt>
    <dgm:pt modelId="{CBD1114B-39B8-4252-8F36-3D99E226D3F0}" type="sibTrans" cxnId="{43DDF188-7044-451C-81C1-F2AA9F1F3104}">
      <dgm:prSet/>
      <dgm:spPr/>
      <dgm:t>
        <a:bodyPr/>
        <a:lstStyle/>
        <a:p>
          <a:endParaRPr lang="en-US"/>
        </a:p>
      </dgm:t>
    </dgm:pt>
    <dgm:pt modelId="{1CB5EA9B-FA24-4A05-910D-2AEBDE6F0F5B}" type="pres">
      <dgm:prSet presAssocID="{70605249-9B3C-488C-BD1B-C984D19D3325}" presName="Name0" presStyleCnt="0">
        <dgm:presLayoutVars>
          <dgm:dir/>
          <dgm:animLvl val="lvl"/>
          <dgm:resizeHandles val="exact"/>
        </dgm:presLayoutVars>
      </dgm:prSet>
      <dgm:spPr/>
    </dgm:pt>
    <dgm:pt modelId="{899BF5D1-4573-4397-94E8-FFE8D64E7F77}" type="pres">
      <dgm:prSet presAssocID="{C4F9A7E8-741C-4B8E-90D7-5ED934D0448D}" presName="Name8" presStyleCnt="0"/>
      <dgm:spPr/>
    </dgm:pt>
    <dgm:pt modelId="{9AF7140A-1B63-4AF0-AC14-000DD44253A7}" type="pres">
      <dgm:prSet presAssocID="{C4F9A7E8-741C-4B8E-90D7-5ED934D0448D}" presName="level" presStyleLbl="node1" presStyleIdx="0" presStyleCnt="3">
        <dgm:presLayoutVars>
          <dgm:chMax val="1"/>
          <dgm:bulletEnabled val="1"/>
        </dgm:presLayoutVars>
      </dgm:prSet>
      <dgm:spPr/>
    </dgm:pt>
    <dgm:pt modelId="{DD7CCD27-9E92-4386-9912-081D94CDC647}" type="pres">
      <dgm:prSet presAssocID="{C4F9A7E8-741C-4B8E-90D7-5ED934D0448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EED2144-DE0B-4C56-8FEF-F7001BE063DF}" type="pres">
      <dgm:prSet presAssocID="{E78B6570-31A8-4218-8427-CE634C69F9A7}" presName="Name8" presStyleCnt="0"/>
      <dgm:spPr/>
    </dgm:pt>
    <dgm:pt modelId="{E39C8E5E-ADAF-411E-B5AC-9A53AFCEB9FA}" type="pres">
      <dgm:prSet presAssocID="{E78B6570-31A8-4218-8427-CE634C69F9A7}" presName="level" presStyleLbl="node1" presStyleIdx="1" presStyleCnt="3" custScaleX="113767">
        <dgm:presLayoutVars>
          <dgm:chMax val="1"/>
          <dgm:bulletEnabled val="1"/>
        </dgm:presLayoutVars>
      </dgm:prSet>
      <dgm:spPr/>
    </dgm:pt>
    <dgm:pt modelId="{B6B5E9B3-D27E-4E7B-9245-27023A88BA19}" type="pres">
      <dgm:prSet presAssocID="{E78B6570-31A8-4218-8427-CE634C69F9A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FFF9A8E-B7BE-4119-A7F0-ED353F0D4BD2}" type="pres">
      <dgm:prSet presAssocID="{139918BB-9DE8-47B5-BEC6-4D5A43E4E2EE}" presName="Name8" presStyleCnt="0"/>
      <dgm:spPr/>
    </dgm:pt>
    <dgm:pt modelId="{2AF2D461-9AA2-4F5C-9EED-7B89FEBDAB57}" type="pres">
      <dgm:prSet presAssocID="{139918BB-9DE8-47B5-BEC6-4D5A43E4E2EE}" presName="level" presStyleLbl="node1" presStyleIdx="2" presStyleCnt="3" custScaleX="160714">
        <dgm:presLayoutVars>
          <dgm:chMax val="1"/>
          <dgm:bulletEnabled val="1"/>
        </dgm:presLayoutVars>
      </dgm:prSet>
      <dgm:spPr/>
    </dgm:pt>
    <dgm:pt modelId="{BB96676E-EB88-4FC0-958D-97F77450821C}" type="pres">
      <dgm:prSet presAssocID="{139918BB-9DE8-47B5-BEC6-4D5A43E4E2EE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1FFF92D-C732-4170-9F5C-F5780358DED8}" type="presOf" srcId="{E78B6570-31A8-4218-8427-CE634C69F9A7}" destId="{B6B5E9B3-D27E-4E7B-9245-27023A88BA19}" srcOrd="1" destOrd="0" presId="urn:microsoft.com/office/officeart/2005/8/layout/pyramid3"/>
    <dgm:cxn modelId="{7A7AFD49-73FF-450E-A547-4E5754477223}" type="presOf" srcId="{C4F9A7E8-741C-4B8E-90D7-5ED934D0448D}" destId="{9AF7140A-1B63-4AF0-AC14-000DD44253A7}" srcOrd="0" destOrd="0" presId="urn:microsoft.com/office/officeart/2005/8/layout/pyramid3"/>
    <dgm:cxn modelId="{69F06E4F-D135-4227-81A7-FDBF188A5EA2}" type="presOf" srcId="{139918BB-9DE8-47B5-BEC6-4D5A43E4E2EE}" destId="{BB96676E-EB88-4FC0-958D-97F77450821C}" srcOrd="1" destOrd="0" presId="urn:microsoft.com/office/officeart/2005/8/layout/pyramid3"/>
    <dgm:cxn modelId="{D9B9C463-BFDB-415B-926B-28E3FBC9F771}" type="presOf" srcId="{70605249-9B3C-488C-BD1B-C984D19D3325}" destId="{1CB5EA9B-FA24-4A05-910D-2AEBDE6F0F5B}" srcOrd="0" destOrd="0" presId="urn:microsoft.com/office/officeart/2005/8/layout/pyramid3"/>
    <dgm:cxn modelId="{43DDF188-7044-451C-81C1-F2AA9F1F3104}" srcId="{70605249-9B3C-488C-BD1B-C984D19D3325}" destId="{139918BB-9DE8-47B5-BEC6-4D5A43E4E2EE}" srcOrd="2" destOrd="0" parTransId="{DCBD3410-6211-407D-80EB-D2F1DC493188}" sibTransId="{CBD1114B-39B8-4252-8F36-3D99E226D3F0}"/>
    <dgm:cxn modelId="{D094E98A-933C-464C-AABF-8FFBF00D5F77}" srcId="{70605249-9B3C-488C-BD1B-C984D19D3325}" destId="{C4F9A7E8-741C-4B8E-90D7-5ED934D0448D}" srcOrd="0" destOrd="0" parTransId="{BF7AC08B-2149-43DC-AD51-64B42E6ACC8D}" sibTransId="{5D8281C8-245C-4490-A9B8-568F4BEDA971}"/>
    <dgm:cxn modelId="{073C4EB8-A59A-4464-ACC4-4470C10BE9C2}" type="presOf" srcId="{E78B6570-31A8-4218-8427-CE634C69F9A7}" destId="{E39C8E5E-ADAF-411E-B5AC-9A53AFCEB9FA}" srcOrd="0" destOrd="0" presId="urn:microsoft.com/office/officeart/2005/8/layout/pyramid3"/>
    <dgm:cxn modelId="{322446DF-AD20-48C1-AF94-2D083009C9A4}" srcId="{70605249-9B3C-488C-BD1B-C984D19D3325}" destId="{E78B6570-31A8-4218-8427-CE634C69F9A7}" srcOrd="1" destOrd="0" parTransId="{17BA083D-6BDB-4935-B2FF-E0FB68A3461E}" sibTransId="{0BA2FFBD-C193-4968-AA15-051452CD19AB}"/>
    <dgm:cxn modelId="{9CA50CE1-5A8D-460B-B3B9-6CFBD0DF7F42}" type="presOf" srcId="{139918BB-9DE8-47B5-BEC6-4D5A43E4E2EE}" destId="{2AF2D461-9AA2-4F5C-9EED-7B89FEBDAB57}" srcOrd="0" destOrd="0" presId="urn:microsoft.com/office/officeart/2005/8/layout/pyramid3"/>
    <dgm:cxn modelId="{E64D7BF0-8393-438C-9F12-06D2E0248703}" type="presOf" srcId="{C4F9A7E8-741C-4B8E-90D7-5ED934D0448D}" destId="{DD7CCD27-9E92-4386-9912-081D94CDC647}" srcOrd="1" destOrd="0" presId="urn:microsoft.com/office/officeart/2005/8/layout/pyramid3"/>
    <dgm:cxn modelId="{708E6386-2B22-47E6-87C5-C916205A653A}" type="presParOf" srcId="{1CB5EA9B-FA24-4A05-910D-2AEBDE6F0F5B}" destId="{899BF5D1-4573-4397-94E8-FFE8D64E7F77}" srcOrd="0" destOrd="0" presId="urn:microsoft.com/office/officeart/2005/8/layout/pyramid3"/>
    <dgm:cxn modelId="{169E76A8-650D-4688-B769-C2BE0E3CC033}" type="presParOf" srcId="{899BF5D1-4573-4397-94E8-FFE8D64E7F77}" destId="{9AF7140A-1B63-4AF0-AC14-000DD44253A7}" srcOrd="0" destOrd="0" presId="urn:microsoft.com/office/officeart/2005/8/layout/pyramid3"/>
    <dgm:cxn modelId="{15C6E205-DF48-4895-AF28-B0EC4D5EADB6}" type="presParOf" srcId="{899BF5D1-4573-4397-94E8-FFE8D64E7F77}" destId="{DD7CCD27-9E92-4386-9912-081D94CDC647}" srcOrd="1" destOrd="0" presId="urn:microsoft.com/office/officeart/2005/8/layout/pyramid3"/>
    <dgm:cxn modelId="{6B2EB677-FA64-4E72-ADC9-38248F6BC7E9}" type="presParOf" srcId="{1CB5EA9B-FA24-4A05-910D-2AEBDE6F0F5B}" destId="{3EED2144-DE0B-4C56-8FEF-F7001BE063DF}" srcOrd="1" destOrd="0" presId="urn:microsoft.com/office/officeart/2005/8/layout/pyramid3"/>
    <dgm:cxn modelId="{CDB691EC-6BE3-43A4-9EAD-06FED565B98B}" type="presParOf" srcId="{3EED2144-DE0B-4C56-8FEF-F7001BE063DF}" destId="{E39C8E5E-ADAF-411E-B5AC-9A53AFCEB9FA}" srcOrd="0" destOrd="0" presId="urn:microsoft.com/office/officeart/2005/8/layout/pyramid3"/>
    <dgm:cxn modelId="{3F076D11-3405-4183-8C6F-97F1E6F8AA00}" type="presParOf" srcId="{3EED2144-DE0B-4C56-8FEF-F7001BE063DF}" destId="{B6B5E9B3-D27E-4E7B-9245-27023A88BA19}" srcOrd="1" destOrd="0" presId="urn:microsoft.com/office/officeart/2005/8/layout/pyramid3"/>
    <dgm:cxn modelId="{08EEB19D-09B4-4EFA-AB7A-E1158D946195}" type="presParOf" srcId="{1CB5EA9B-FA24-4A05-910D-2AEBDE6F0F5B}" destId="{1FFF9A8E-B7BE-4119-A7F0-ED353F0D4BD2}" srcOrd="2" destOrd="0" presId="urn:microsoft.com/office/officeart/2005/8/layout/pyramid3"/>
    <dgm:cxn modelId="{558DDCDC-DCA0-46DF-97DC-71FE2F79BE02}" type="presParOf" srcId="{1FFF9A8E-B7BE-4119-A7F0-ED353F0D4BD2}" destId="{2AF2D461-9AA2-4F5C-9EED-7B89FEBDAB57}" srcOrd="0" destOrd="0" presId="urn:microsoft.com/office/officeart/2005/8/layout/pyramid3"/>
    <dgm:cxn modelId="{83914CC8-F8C8-4198-94CA-0460C475243A}" type="presParOf" srcId="{1FFF9A8E-B7BE-4119-A7F0-ED353F0D4BD2}" destId="{BB96676E-EB88-4FC0-958D-97F77450821C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F7140A-1B63-4AF0-AC14-000DD44253A7}">
      <dsp:nvSpPr>
        <dsp:cNvPr id="0" name=""/>
        <dsp:cNvSpPr/>
      </dsp:nvSpPr>
      <dsp:spPr>
        <a:xfrm rot="10800000">
          <a:off x="0" y="0"/>
          <a:ext cx="8064896" cy="1369923"/>
        </a:xfrm>
        <a:prstGeom prst="trapezoid">
          <a:avLst>
            <a:gd name="adj" fmla="val 139559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Knowing</a:t>
          </a:r>
        </a:p>
      </dsp:txBody>
      <dsp:txXfrm rot="-10800000">
        <a:off x="2685923" y="333079"/>
        <a:ext cx="2693048" cy="1036844"/>
      </dsp:txXfrm>
    </dsp:sp>
    <dsp:sp modelId="{E39C8E5E-ADAF-411E-B5AC-9A53AFCEB9FA}">
      <dsp:nvSpPr>
        <dsp:cNvPr id="0" name=""/>
        <dsp:cNvSpPr/>
      </dsp:nvSpPr>
      <dsp:spPr>
        <a:xfrm rot="10800000">
          <a:off x="974051" y="1369923"/>
          <a:ext cx="6116793" cy="1369923"/>
        </a:xfrm>
        <a:prstGeom prst="trapezoid">
          <a:avLst>
            <a:gd name="adj" fmla="val 139559"/>
          </a:avLst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Believing</a:t>
          </a:r>
          <a:endParaRPr lang="en-US" sz="2400" b="1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 rot="-10800000">
        <a:off x="3319057" y="1809082"/>
        <a:ext cx="1426781" cy="930764"/>
      </dsp:txXfrm>
    </dsp:sp>
    <dsp:sp modelId="{2AF2D461-9AA2-4F5C-9EED-7B89FEBDAB57}">
      <dsp:nvSpPr>
        <dsp:cNvPr id="0" name=""/>
        <dsp:cNvSpPr/>
      </dsp:nvSpPr>
      <dsp:spPr>
        <a:xfrm rot="10800000">
          <a:off x="1872211" y="2739846"/>
          <a:ext cx="4320472" cy="1369923"/>
        </a:xfrm>
        <a:prstGeom prst="trapezoid">
          <a:avLst>
            <a:gd name="adj" fmla="val 139559"/>
          </a:avLst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Suspecting</a:t>
          </a:r>
        </a:p>
      </dsp:txBody>
      <dsp:txXfrm rot="-10800000">
        <a:off x="3146778" y="3143982"/>
        <a:ext cx="1771338" cy="965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7F175-6EC5-D24F-9067-C372DE81A35F}" type="datetimeFigureOut">
              <a:rPr lang="en-US" smtClean="0"/>
              <a:t>2/10/23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A3F3E3-588D-F647-8D4F-746ABBCA7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52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6980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480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PACE Code G </a:t>
            </a:r>
            <a:r>
              <a:rPr kumimoji="0" lang="en-US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states that these two elements </a:t>
            </a:r>
            <a:r>
              <a:rPr kumimoji="0" lang="en-US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must be satisfied </a:t>
            </a:r>
            <a:r>
              <a:rPr kumimoji="0" lang="en-US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for a Sec 24 arrest to be lawful: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If the provisions of the Act and this Code are not observed, both the arrest and the conduct of any subsequent investigation may be open to question.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The law requires a person is informed of the '</a:t>
            </a:r>
            <a:r>
              <a:rPr kumimoji="0" lang="en-GB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grounds</a:t>
            </a:r>
            <a:r>
              <a:rPr kumimoji="0" lang="en-GB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for the arrest'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(e.g. "I am arresting you on suspicion of stealing a stereo from a Ford Fiesta car in Acacia Ave yesterday").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616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172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5518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5162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399" marR="0" lvl="0" indent="-171399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171399" marR="0" lvl="0" indent="-171399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7610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150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5036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1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2430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2068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ct val="0"/>
              </a:spcBef>
              <a:spcAft>
                <a:spcPts val="2400"/>
              </a:spcAft>
              <a:buFontTx/>
              <a:buNone/>
              <a:defRPr/>
            </a:pPr>
            <a:r>
              <a:rPr lang="en-GB" altLang="en-US" sz="1100" dirty="0"/>
              <a:t>They </a:t>
            </a:r>
            <a:r>
              <a:rPr lang="en-GB" altLang="en-US" sz="1100" u="sng" dirty="0"/>
              <a:t>can</a:t>
            </a:r>
            <a:r>
              <a:rPr lang="en-GB" altLang="en-US" sz="1100" dirty="0"/>
              <a:t> arrest Eddie Smith. </a:t>
            </a:r>
          </a:p>
          <a:p>
            <a:pPr marL="0" indent="0" eaLnBrk="1" hangingPunct="1">
              <a:spcBef>
                <a:spcPct val="0"/>
              </a:spcBef>
              <a:spcAft>
                <a:spcPts val="2400"/>
              </a:spcAft>
              <a:buFontTx/>
              <a:buNone/>
              <a:defRPr/>
            </a:pPr>
            <a:endParaRPr lang="en-GB" altLang="en-US" sz="1100" dirty="0"/>
          </a:p>
          <a:p>
            <a:pPr marL="0" indent="0" eaLnBrk="1" hangingPunct="1">
              <a:spcBef>
                <a:spcPct val="0"/>
              </a:spcBef>
              <a:spcAft>
                <a:spcPts val="2400"/>
              </a:spcAft>
              <a:buFontTx/>
              <a:buNone/>
              <a:defRPr/>
            </a:pPr>
            <a:r>
              <a:rPr lang="en-US" altLang="en-US" sz="1100" b="1" dirty="0">
                <a:solidFill>
                  <a:srgbClr val="FF0000"/>
                </a:solidFill>
              </a:rPr>
              <a:t>Sec 24(1) </a:t>
            </a:r>
            <a:r>
              <a:rPr lang="en-US" altLang="en-US" sz="1100" dirty="0"/>
              <a:t>An officer may arrest anyone whom they have </a:t>
            </a:r>
            <a:r>
              <a:rPr lang="en-US" altLang="en-US" sz="1100" b="1" dirty="0">
                <a:solidFill>
                  <a:srgbClr val="0000FF"/>
                </a:solidFill>
              </a:rPr>
              <a:t>reasonable grounds to suspect to </a:t>
            </a:r>
            <a:r>
              <a:rPr lang="en-US" altLang="en-US" sz="1100" dirty="0"/>
              <a:t>be</a:t>
            </a:r>
            <a:r>
              <a:rPr lang="en-US" altLang="en-US" sz="1100" dirty="0">
                <a:solidFill>
                  <a:srgbClr val="FF0000"/>
                </a:solidFill>
              </a:rPr>
              <a:t> </a:t>
            </a:r>
            <a:r>
              <a:rPr lang="en-US" altLang="en-US" sz="1100" b="1" dirty="0">
                <a:solidFill>
                  <a:srgbClr val="0000FF"/>
                </a:solidFill>
              </a:rPr>
              <a:t>about </a:t>
            </a:r>
            <a:r>
              <a:rPr lang="en-US" altLang="en-US" sz="1100" dirty="0"/>
              <a:t>to commit an offence </a:t>
            </a:r>
            <a:endParaRPr lang="en-GB" altLang="en-US" sz="11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812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DDDC785-AF65-4057-ADA5-97C3C2E30FF9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z="1100" dirty="0">
              <a:latin typeface="Arial" panose="020B0604020202020204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40C3652-D6DA-485E-AB70-C5B65C0FD65D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D04E060-6F6D-489C-B64E-B16DCBF1A902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5257AC6-78E3-4F5F-8301-37CB673D05BA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3A80B5A-336F-4012-B46C-146F28F9BE5C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E181387-0E46-4AF5-9B27-B8DAACF8DA8C}" type="slidenum">
              <a:rPr lang="en-GB" altLang="en-US" smtClean="0"/>
              <a:pPr/>
              <a:t>19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BC858B8-D289-4269-875E-668294D3E055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3695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R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9183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7914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4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0815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7668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9F223-0E9A-4A97-B623-3E882A234C75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741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D134A-EB45-833F-7658-270410B1DC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13F13A-0E01-94C4-D38F-14F06E5948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FAE3CA-5CC6-18D2-D45A-3DA81FC22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1FD9-024F-284B-B673-A17E4AAAA00D}" type="datetimeFigureOut">
              <a:rPr lang="en-US" smtClean="0"/>
              <a:t>2/10/23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A671E4-3B30-2E3B-523C-B6010D4DA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E3F3D9-B894-6FEB-0EB6-CE26732B1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A5A2D-0193-EE47-BBE3-4BAFA41F4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764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C36D9-F4B6-409C-81DF-8F1962A79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3E6F63-E656-840C-DFA2-DA66196EE9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1C8583-94A8-1FEB-3F13-1824F2E11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1FD9-024F-284B-B673-A17E4AAAA00D}" type="datetimeFigureOut">
              <a:rPr lang="en-US" smtClean="0"/>
              <a:t>2/10/23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C599C9-0E9C-D21D-8D44-C034806F2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61380B-2541-E071-8C19-8A3219E5E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A5A2D-0193-EE47-BBE3-4BAFA41F4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431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20930-0BEA-A065-88FC-80B0ED738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C78DFF-4FFB-0490-1416-CCC6EE6CA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E1E6B2-6213-E797-9F0C-197425BC0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1FD9-024F-284B-B673-A17E4AAAA00D}" type="datetimeFigureOut">
              <a:rPr lang="en-US" smtClean="0"/>
              <a:t>2/10/23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548A1A-68CA-0654-C858-77F2DF0E1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0D0501-FEC4-9DA0-AB6D-018E14A65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A5A2D-0193-EE47-BBE3-4BAFA41F4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006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B47D0-5522-4E10-DC48-CECAF887D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1779F1-84CB-8EC0-D175-EC7AB3D6C6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9559DC-AE47-5FEB-A6B7-A39C43800C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D3A5D4-DFA7-6744-DE8C-462B93AEF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1FD9-024F-284B-B673-A17E4AAAA00D}" type="datetimeFigureOut">
              <a:rPr lang="en-US" smtClean="0"/>
              <a:t>2/10/23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1D5242-0ECB-B348-80A9-03DB7F6C8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6D8A6A-4702-449B-B3C7-88F579C42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A5A2D-0193-EE47-BBE3-4BAFA41F4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905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9B2C2-1EC2-AA8C-BFD6-2A9F25EFC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2542D6-5EAC-E02F-3E9E-3128FAC57E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2DB032-BD26-6AA4-D125-5923B67207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C69C45-5CB6-D257-E530-9B43D6CDF2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14B6EF-4021-8C55-167D-EEA9C53F2F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9D64CE-4A81-16D2-D2D4-17DEABCD8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1FD9-024F-284B-B673-A17E4AAAA00D}" type="datetimeFigureOut">
              <a:rPr lang="en-US" smtClean="0"/>
              <a:t>2/10/23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550E1B-0435-B28B-9B98-11D107FC1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117686-7CB0-B115-F7ED-B4E69EFF4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A5A2D-0193-EE47-BBE3-4BAFA41F4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79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BBD41-26A7-0577-ABD9-3A1ABE2F8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C964F9-CA19-5BEB-E80F-AA5AF0D75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1FD9-024F-284B-B673-A17E4AAAA00D}" type="datetimeFigureOut">
              <a:rPr lang="en-US" smtClean="0"/>
              <a:t>2/10/23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D8DAF3-FC3F-5B54-FFD2-157497178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04EAF7-36B2-4E86-9CC7-B273F4E33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A5A2D-0193-EE47-BBE3-4BAFA41F4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969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D54DC6-0463-D1E3-E10C-B82B7544C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1FD9-024F-284B-B673-A17E4AAAA00D}" type="datetimeFigureOut">
              <a:rPr lang="en-US" smtClean="0"/>
              <a:t>2/10/23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1ED807-DB0E-DF8C-0AFE-A5D6E551B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A4B38E-A4F7-9DFC-E2B7-8980F276F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A5A2D-0193-EE47-BBE3-4BAFA41F4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298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99CBE-67A4-14BF-9359-26E8ABDC7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F063EA-49C4-2114-452C-B78CFBD62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8BBCAD-03F2-7AEC-008B-3A46FCB82C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CD7568-6CE2-80EC-69B6-C94076031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1FD9-024F-284B-B673-A17E4AAAA00D}" type="datetimeFigureOut">
              <a:rPr lang="en-US" smtClean="0"/>
              <a:t>2/10/23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11741F-4C53-B60C-6608-C52DE1494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49C87A-0ECC-72B9-2952-804B65981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A5A2D-0193-EE47-BBE3-4BAFA41F4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719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A8161-EF1F-C209-87F5-12BE3B4F7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6498A1-F2E7-BEE5-7CF7-F86ED79057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8B2C18-9D4D-44CC-8B27-6AE01F2011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9089C9-72CC-D80F-540A-3620D250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1FD9-024F-284B-B673-A17E4AAAA00D}" type="datetimeFigureOut">
              <a:rPr lang="en-US" smtClean="0"/>
              <a:t>2/10/23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F8FD02-72CE-CCF8-852C-15A6A49AD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39C897-869C-4AAB-81DC-161E2C258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A5A2D-0193-EE47-BBE3-4BAFA41F4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959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1DB11-9220-53E6-967B-BD02295E2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F6988E-709D-53FF-7634-F3FDC20AA6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A55AD9-8A55-316E-7C1C-380235014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1FD9-024F-284B-B673-A17E4AAAA00D}" type="datetimeFigureOut">
              <a:rPr lang="en-US" smtClean="0"/>
              <a:t>2/10/23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4D4C4-4CDE-EF15-FB8D-881F9CE10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D25864-76C4-845A-29FD-AD952C83B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A5A2D-0193-EE47-BBE3-4BAFA41F4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093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B36BAF-E6EB-FB6B-B5C6-BB80A6F408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E32EE2-C9E2-E618-FE24-CE7CE03F10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7C31D-7337-C3FF-0C55-F204F7EA9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1FD9-024F-284B-B673-A17E4AAAA00D}" type="datetimeFigureOut">
              <a:rPr lang="en-US" smtClean="0"/>
              <a:t>2/10/23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58385-A5E9-7D49-81F9-E8E56005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2A4AAC-8C9C-D23C-B614-8B8794525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A5A2D-0193-EE47-BBE3-4BAFA41F4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478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6D7D09-6290-F736-E691-F2942AA54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15217B-E5F6-0DE9-5D9A-9A93CC07A5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BDCC42-7B4F-8C24-A8C4-409C87A6A0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81FD9-024F-284B-B673-A17E4AAAA00D}" type="datetimeFigureOut">
              <a:rPr lang="en-US" smtClean="0"/>
              <a:t>2/10/23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D993BC-2CDD-6827-3A18-9ADECFAC40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FF650-1220-7502-39F0-AF5E76152F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A5A2D-0193-EE47-BBE3-4BAFA41F4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165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9E1E21A-A5B0-9641-AC98-5F210ADB3582}"/>
              </a:ext>
            </a:extLst>
          </p:cNvPr>
          <p:cNvSpPr txBox="1"/>
          <p:nvPr/>
        </p:nvSpPr>
        <p:spPr>
          <a:xfrm>
            <a:off x="838199" y="1174819"/>
            <a:ext cx="4826795" cy="2858363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700" dirty="0">
                <a:latin typeface="+mj-lt"/>
                <a:ea typeface="+mj-ea"/>
                <a:cs typeface="+mj-cs"/>
              </a:rPr>
              <a:t>Arrest: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700" dirty="0">
                <a:latin typeface="+mj-lt"/>
                <a:ea typeface="+mj-ea"/>
                <a:cs typeface="+mj-cs"/>
              </a:rPr>
              <a:t>What does it mean? </a:t>
            </a:r>
          </a:p>
        </p:txBody>
      </p:sp>
      <p:pic>
        <p:nvPicPr>
          <p:cNvPr id="1026" name="Picture 2" descr="How to make a Citizen's Arrest | UK Law | Citizen's Arrest UK Law">
            <a:extLst>
              <a:ext uri="{FF2B5EF4-FFF2-40B4-BE49-F238E27FC236}">
                <a16:creationId xmlns:a16="http://schemas.microsoft.com/office/drawing/2014/main" id="{24270792-9455-8242-B05A-5E2519EF36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459" b="-1"/>
          <a:stretch/>
        </p:blipFill>
        <p:spPr bwMode="auto">
          <a:xfrm>
            <a:off x="6096000" y="841375"/>
            <a:ext cx="5260975" cy="4707593"/>
          </a:xfrm>
          <a:custGeom>
            <a:avLst/>
            <a:gdLst/>
            <a:ahLst/>
            <a:cxnLst/>
            <a:rect l="l" t="t" r="r" b="b"/>
            <a:pathLst>
              <a:path w="5260975" h="4707593">
                <a:moveTo>
                  <a:pt x="0" y="0"/>
                </a:moveTo>
                <a:lnTo>
                  <a:pt x="5260975" y="0"/>
                </a:lnTo>
                <a:lnTo>
                  <a:pt x="5260975" y="3296937"/>
                </a:lnTo>
                <a:lnTo>
                  <a:pt x="5260975" y="3518571"/>
                </a:lnTo>
                <a:lnTo>
                  <a:pt x="5226503" y="3534000"/>
                </a:lnTo>
                <a:cubicBezTo>
                  <a:pt x="5219783" y="3536785"/>
                  <a:pt x="5212389" y="3538321"/>
                  <a:pt x="5206341" y="3542065"/>
                </a:cubicBezTo>
                <a:cubicBezTo>
                  <a:pt x="5178495" y="3559156"/>
                  <a:pt x="5151515" y="3577591"/>
                  <a:pt x="5123287" y="3594010"/>
                </a:cubicBezTo>
                <a:cubicBezTo>
                  <a:pt x="5094195" y="3611004"/>
                  <a:pt x="5068175" y="3631071"/>
                  <a:pt x="5048107" y="3658244"/>
                </a:cubicBezTo>
                <a:cubicBezTo>
                  <a:pt x="5029480" y="3683496"/>
                  <a:pt x="5011429" y="3709131"/>
                  <a:pt x="4992899" y="3734479"/>
                </a:cubicBezTo>
                <a:cubicBezTo>
                  <a:pt x="4988194" y="3740912"/>
                  <a:pt x="4983873" y="3748498"/>
                  <a:pt x="4977440" y="3752627"/>
                </a:cubicBezTo>
                <a:cubicBezTo>
                  <a:pt x="4964094" y="3761268"/>
                  <a:pt x="4949499" y="3768277"/>
                  <a:pt x="4935193" y="3775382"/>
                </a:cubicBezTo>
                <a:cubicBezTo>
                  <a:pt x="4922903" y="3781431"/>
                  <a:pt x="4909845" y="3785943"/>
                  <a:pt x="4897844" y="3792472"/>
                </a:cubicBezTo>
                <a:cubicBezTo>
                  <a:pt x="4888243" y="3797658"/>
                  <a:pt x="4879697" y="3804859"/>
                  <a:pt x="4870767" y="3811388"/>
                </a:cubicBezTo>
                <a:cubicBezTo>
                  <a:pt x="4862990" y="3817052"/>
                  <a:pt x="4854445" y="3821949"/>
                  <a:pt x="4847916" y="3828767"/>
                </a:cubicBezTo>
                <a:cubicBezTo>
                  <a:pt x="4831977" y="3845281"/>
                  <a:pt x="4815942" y="3861508"/>
                  <a:pt x="4796163" y="3873702"/>
                </a:cubicBezTo>
                <a:cubicBezTo>
                  <a:pt x="4776672" y="3885799"/>
                  <a:pt x="4758237" y="3899338"/>
                  <a:pt x="4738843" y="3911628"/>
                </a:cubicBezTo>
                <a:cubicBezTo>
                  <a:pt x="4719831" y="3923630"/>
                  <a:pt x="4702645" y="3936783"/>
                  <a:pt x="4692755" y="3958099"/>
                </a:cubicBezTo>
                <a:cubicBezTo>
                  <a:pt x="4688339" y="3967508"/>
                  <a:pt x="4682097" y="3977782"/>
                  <a:pt x="4673744" y="3983255"/>
                </a:cubicBezTo>
                <a:cubicBezTo>
                  <a:pt x="4661838" y="3991032"/>
                  <a:pt x="4646764" y="3993817"/>
                  <a:pt x="4633801" y="4000442"/>
                </a:cubicBezTo>
                <a:cubicBezTo>
                  <a:pt x="4618535" y="4008219"/>
                  <a:pt x="4600869" y="4014940"/>
                  <a:pt x="4590499" y="4027326"/>
                </a:cubicBezTo>
                <a:cubicBezTo>
                  <a:pt x="4581281" y="4038368"/>
                  <a:pt x="4571968" y="4047009"/>
                  <a:pt x="4559773" y="4054018"/>
                </a:cubicBezTo>
                <a:cubicBezTo>
                  <a:pt x="4551229" y="4058915"/>
                  <a:pt x="4544892" y="4067844"/>
                  <a:pt x="4536059" y="4071877"/>
                </a:cubicBezTo>
                <a:cubicBezTo>
                  <a:pt x="4524441" y="4077254"/>
                  <a:pt x="4512727" y="4081479"/>
                  <a:pt x="4502549" y="4089832"/>
                </a:cubicBezTo>
                <a:cubicBezTo>
                  <a:pt x="4491987" y="4098473"/>
                  <a:pt x="4479986" y="4105290"/>
                  <a:pt x="4468944" y="4113356"/>
                </a:cubicBezTo>
                <a:cubicBezTo>
                  <a:pt x="4463087" y="4117676"/>
                  <a:pt x="4458286" y="4123341"/>
                  <a:pt x="4452622" y="4127854"/>
                </a:cubicBezTo>
                <a:cubicBezTo>
                  <a:pt x="4442252" y="4136111"/>
                  <a:pt x="4431690" y="4144176"/>
                  <a:pt x="4421032" y="4151953"/>
                </a:cubicBezTo>
                <a:cubicBezTo>
                  <a:pt x="4410375" y="4159731"/>
                  <a:pt x="4400197" y="4168756"/>
                  <a:pt x="4388483" y="4174421"/>
                </a:cubicBezTo>
                <a:cubicBezTo>
                  <a:pt x="4368513" y="4184023"/>
                  <a:pt x="4346717" y="4189784"/>
                  <a:pt x="4327321" y="4200153"/>
                </a:cubicBezTo>
                <a:cubicBezTo>
                  <a:pt x="4307639" y="4210714"/>
                  <a:pt x="4289107" y="4223965"/>
                  <a:pt x="4271633" y="4237983"/>
                </a:cubicBezTo>
                <a:cubicBezTo>
                  <a:pt x="4257807" y="4249025"/>
                  <a:pt x="4244845" y="4259971"/>
                  <a:pt x="4227465" y="4265635"/>
                </a:cubicBezTo>
                <a:cubicBezTo>
                  <a:pt x="4217768" y="4268804"/>
                  <a:pt x="4207591" y="4275717"/>
                  <a:pt x="4201733" y="4283783"/>
                </a:cubicBezTo>
                <a:cubicBezTo>
                  <a:pt x="4189059" y="4301353"/>
                  <a:pt x="4172833" y="4313739"/>
                  <a:pt x="4154494" y="4324301"/>
                </a:cubicBezTo>
                <a:cubicBezTo>
                  <a:pt x="4130010" y="4338511"/>
                  <a:pt x="4105814" y="4353009"/>
                  <a:pt x="4081234" y="4366931"/>
                </a:cubicBezTo>
                <a:cubicBezTo>
                  <a:pt x="4066737" y="4375189"/>
                  <a:pt x="4052335" y="4383926"/>
                  <a:pt x="4036971" y="4389975"/>
                </a:cubicBezTo>
                <a:cubicBezTo>
                  <a:pt x="4005575" y="4402457"/>
                  <a:pt x="3973410" y="4413114"/>
                  <a:pt x="3941725" y="4424733"/>
                </a:cubicBezTo>
                <a:cubicBezTo>
                  <a:pt x="3931355" y="4428477"/>
                  <a:pt x="3921561" y="4433854"/>
                  <a:pt x="3910999" y="4437119"/>
                </a:cubicBezTo>
                <a:cubicBezTo>
                  <a:pt x="3899573" y="4440671"/>
                  <a:pt x="3887285" y="4441727"/>
                  <a:pt x="3875859" y="4445280"/>
                </a:cubicBezTo>
                <a:cubicBezTo>
                  <a:pt x="3856847" y="4451136"/>
                  <a:pt x="3838412" y="4458626"/>
                  <a:pt x="3819401" y="4464579"/>
                </a:cubicBezTo>
                <a:cubicBezTo>
                  <a:pt x="3782723" y="4476005"/>
                  <a:pt x="3745949" y="4486951"/>
                  <a:pt x="3709176" y="4497800"/>
                </a:cubicBezTo>
                <a:cubicBezTo>
                  <a:pt x="3701303" y="4500105"/>
                  <a:pt x="3692757" y="4500393"/>
                  <a:pt x="3684981" y="4502889"/>
                </a:cubicBezTo>
                <a:cubicBezTo>
                  <a:pt x="3664337" y="4509610"/>
                  <a:pt x="3643789" y="4516907"/>
                  <a:pt x="3623338" y="4524300"/>
                </a:cubicBezTo>
                <a:cubicBezTo>
                  <a:pt x="3610953" y="4528813"/>
                  <a:pt x="3598854" y="4534382"/>
                  <a:pt x="3586373" y="4538702"/>
                </a:cubicBezTo>
                <a:cubicBezTo>
                  <a:pt x="3576387" y="4542159"/>
                  <a:pt x="3566113" y="4544847"/>
                  <a:pt x="3555743" y="4546960"/>
                </a:cubicBezTo>
                <a:cubicBezTo>
                  <a:pt x="3546814" y="4548785"/>
                  <a:pt x="3537501" y="4548592"/>
                  <a:pt x="3528667" y="4550801"/>
                </a:cubicBezTo>
                <a:cubicBezTo>
                  <a:pt x="3504759" y="4556753"/>
                  <a:pt x="3481140" y="4563475"/>
                  <a:pt x="3457424" y="4569811"/>
                </a:cubicBezTo>
                <a:cubicBezTo>
                  <a:pt x="3447919" y="4572308"/>
                  <a:pt x="3438221" y="4574133"/>
                  <a:pt x="3429003" y="4577301"/>
                </a:cubicBezTo>
                <a:cubicBezTo>
                  <a:pt x="3404327" y="4585654"/>
                  <a:pt x="3380036" y="4595159"/>
                  <a:pt x="3355264" y="4603033"/>
                </a:cubicBezTo>
                <a:cubicBezTo>
                  <a:pt x="3334717" y="4609562"/>
                  <a:pt x="3313593" y="4614266"/>
                  <a:pt x="3292757" y="4620027"/>
                </a:cubicBezTo>
                <a:cubicBezTo>
                  <a:pt x="3283924" y="4622524"/>
                  <a:pt x="3275475" y="4626077"/>
                  <a:pt x="3266643" y="4628188"/>
                </a:cubicBezTo>
                <a:cubicBezTo>
                  <a:pt x="3246863" y="4632990"/>
                  <a:pt x="3226796" y="4637022"/>
                  <a:pt x="3206921" y="4641823"/>
                </a:cubicBezTo>
                <a:cubicBezTo>
                  <a:pt x="3195590" y="4644607"/>
                  <a:pt x="3184645" y="4649600"/>
                  <a:pt x="3173123" y="4651425"/>
                </a:cubicBezTo>
                <a:cubicBezTo>
                  <a:pt x="3145759" y="4655745"/>
                  <a:pt x="3118203" y="4658817"/>
                  <a:pt x="3090646" y="4662274"/>
                </a:cubicBezTo>
                <a:cubicBezTo>
                  <a:pt x="3062227" y="4665826"/>
                  <a:pt x="3033902" y="4669571"/>
                  <a:pt x="3005480" y="4672739"/>
                </a:cubicBezTo>
                <a:cubicBezTo>
                  <a:pt x="2989926" y="4674372"/>
                  <a:pt x="2974275" y="4674660"/>
                  <a:pt x="2958721" y="4676196"/>
                </a:cubicBezTo>
                <a:cubicBezTo>
                  <a:pt x="2945087" y="4677541"/>
                  <a:pt x="2931549" y="4680037"/>
                  <a:pt x="2917915" y="4681670"/>
                </a:cubicBezTo>
                <a:cubicBezTo>
                  <a:pt x="2906105" y="4683013"/>
                  <a:pt x="2894199" y="4683781"/>
                  <a:pt x="2882389" y="4685126"/>
                </a:cubicBezTo>
                <a:cubicBezTo>
                  <a:pt x="2863475" y="4687334"/>
                  <a:pt x="2844655" y="4689831"/>
                  <a:pt x="2825837" y="4692135"/>
                </a:cubicBezTo>
                <a:cubicBezTo>
                  <a:pt x="2817964" y="4692999"/>
                  <a:pt x="2809706" y="4695399"/>
                  <a:pt x="2802313" y="4693960"/>
                </a:cubicBezTo>
                <a:cubicBezTo>
                  <a:pt x="2783686" y="4690310"/>
                  <a:pt x="2765347" y="4691367"/>
                  <a:pt x="2746816" y="4693863"/>
                </a:cubicBezTo>
                <a:cubicBezTo>
                  <a:pt x="2740479" y="4694728"/>
                  <a:pt x="2733662" y="4694535"/>
                  <a:pt x="2727517" y="4692903"/>
                </a:cubicBezTo>
                <a:cubicBezTo>
                  <a:pt x="2714939" y="4689638"/>
                  <a:pt x="2702745" y="4685029"/>
                  <a:pt x="2690359" y="4680997"/>
                </a:cubicBezTo>
                <a:cubicBezTo>
                  <a:pt x="2689014" y="4680517"/>
                  <a:pt x="2687382" y="4680421"/>
                  <a:pt x="2685943" y="4680133"/>
                </a:cubicBezTo>
                <a:cubicBezTo>
                  <a:pt x="2677781" y="4678500"/>
                  <a:pt x="2669717" y="4676868"/>
                  <a:pt x="2661554" y="4675428"/>
                </a:cubicBezTo>
                <a:cubicBezTo>
                  <a:pt x="2657138" y="4674660"/>
                  <a:pt x="2652625" y="4674564"/>
                  <a:pt x="2648208" y="4673892"/>
                </a:cubicBezTo>
                <a:cubicBezTo>
                  <a:pt x="2631118" y="4671203"/>
                  <a:pt x="2612299" y="4675716"/>
                  <a:pt x="2597512" y="4664099"/>
                </a:cubicBezTo>
                <a:cubicBezTo>
                  <a:pt x="2587911" y="4656609"/>
                  <a:pt x="2578597" y="4658338"/>
                  <a:pt x="2568324" y="4659490"/>
                </a:cubicBezTo>
                <a:cubicBezTo>
                  <a:pt x="2560547" y="4660354"/>
                  <a:pt x="2552577" y="4660065"/>
                  <a:pt x="2544704" y="4660162"/>
                </a:cubicBezTo>
                <a:cubicBezTo>
                  <a:pt x="2530878" y="4660449"/>
                  <a:pt x="2517052" y="4660546"/>
                  <a:pt x="2503225" y="4661026"/>
                </a:cubicBezTo>
                <a:cubicBezTo>
                  <a:pt x="2498808" y="4661218"/>
                  <a:pt x="2494297" y="4663619"/>
                  <a:pt x="2489975" y="4663235"/>
                </a:cubicBezTo>
                <a:cubicBezTo>
                  <a:pt x="2470004" y="4661410"/>
                  <a:pt x="2450033" y="4658529"/>
                  <a:pt x="2430061" y="4656897"/>
                </a:cubicBezTo>
                <a:cubicBezTo>
                  <a:pt x="2418732" y="4655938"/>
                  <a:pt x="2407114" y="4657761"/>
                  <a:pt x="2395880" y="4656417"/>
                </a:cubicBezTo>
                <a:cubicBezTo>
                  <a:pt x="2382919" y="4654881"/>
                  <a:pt x="2370245" y="4650945"/>
                  <a:pt x="2357378" y="4648544"/>
                </a:cubicBezTo>
                <a:cubicBezTo>
                  <a:pt x="2353826" y="4647872"/>
                  <a:pt x="2349889" y="4648736"/>
                  <a:pt x="2346145" y="4648928"/>
                </a:cubicBezTo>
                <a:cubicBezTo>
                  <a:pt x="2341920" y="4649120"/>
                  <a:pt x="2337791" y="4649504"/>
                  <a:pt x="2333567" y="4649600"/>
                </a:cubicBezTo>
                <a:cubicBezTo>
                  <a:pt x="2320700" y="4649793"/>
                  <a:pt x="2307835" y="4649504"/>
                  <a:pt x="2294968" y="4650177"/>
                </a:cubicBezTo>
                <a:cubicBezTo>
                  <a:pt x="2287095" y="4650561"/>
                  <a:pt x="2278839" y="4654497"/>
                  <a:pt x="2271540" y="4653057"/>
                </a:cubicBezTo>
                <a:cubicBezTo>
                  <a:pt x="2256659" y="4650272"/>
                  <a:pt x="2241776" y="4656513"/>
                  <a:pt x="2226895" y="4651329"/>
                </a:cubicBezTo>
                <a:cubicBezTo>
                  <a:pt x="2222285" y="4649793"/>
                  <a:pt x="2215948" y="4653633"/>
                  <a:pt x="2210379" y="4653825"/>
                </a:cubicBezTo>
                <a:cubicBezTo>
                  <a:pt x="2196457" y="4654305"/>
                  <a:pt x="2182535" y="4654209"/>
                  <a:pt x="2168613" y="4654113"/>
                </a:cubicBezTo>
                <a:cubicBezTo>
                  <a:pt x="2156131" y="4654017"/>
                  <a:pt x="2143168" y="4655361"/>
                  <a:pt x="2131167" y="4652673"/>
                </a:cubicBezTo>
                <a:cubicBezTo>
                  <a:pt x="2118588" y="4649793"/>
                  <a:pt x="2107259" y="4650177"/>
                  <a:pt x="2095065" y="4653441"/>
                </a:cubicBezTo>
                <a:cubicBezTo>
                  <a:pt x="2086711" y="4655649"/>
                  <a:pt x="2077878" y="4655938"/>
                  <a:pt x="2069237" y="4656609"/>
                </a:cubicBezTo>
                <a:cubicBezTo>
                  <a:pt x="2059924" y="4657377"/>
                  <a:pt x="2049650" y="4655361"/>
                  <a:pt x="2041201" y="4658529"/>
                </a:cubicBezTo>
                <a:cubicBezTo>
                  <a:pt x="2016044" y="4667939"/>
                  <a:pt x="1990216" y="4669955"/>
                  <a:pt x="1963909" y="4669955"/>
                </a:cubicBezTo>
                <a:cubicBezTo>
                  <a:pt x="1959107" y="4669955"/>
                  <a:pt x="1954210" y="4668612"/>
                  <a:pt x="1949603" y="4667171"/>
                </a:cubicBezTo>
                <a:cubicBezTo>
                  <a:pt x="1922717" y="4658529"/>
                  <a:pt x="1895737" y="4659297"/>
                  <a:pt x="1868373" y="4664578"/>
                </a:cubicBezTo>
                <a:cubicBezTo>
                  <a:pt x="1862708" y="4665731"/>
                  <a:pt x="1856372" y="4665923"/>
                  <a:pt x="1850707" y="4664771"/>
                </a:cubicBezTo>
                <a:cubicBezTo>
                  <a:pt x="1834768" y="4661410"/>
                  <a:pt x="1819309" y="4655841"/>
                  <a:pt x="1803275" y="4653441"/>
                </a:cubicBezTo>
                <a:cubicBezTo>
                  <a:pt x="1776775" y="4649504"/>
                  <a:pt x="1753828" y="4662754"/>
                  <a:pt x="1730112" y="4671396"/>
                </a:cubicBezTo>
                <a:cubicBezTo>
                  <a:pt x="1707548" y="4679557"/>
                  <a:pt x="1688345" y="4697992"/>
                  <a:pt x="1661652" y="4693863"/>
                </a:cubicBezTo>
                <a:cubicBezTo>
                  <a:pt x="1658965" y="4693479"/>
                  <a:pt x="1655988" y="4696071"/>
                  <a:pt x="1653011" y="4696744"/>
                </a:cubicBezTo>
                <a:cubicBezTo>
                  <a:pt x="1644850" y="4698568"/>
                  <a:pt x="1636689" y="4700776"/>
                  <a:pt x="1628431" y="4701641"/>
                </a:cubicBezTo>
                <a:cubicBezTo>
                  <a:pt x="1618350" y="4702793"/>
                  <a:pt x="1608076" y="4702409"/>
                  <a:pt x="1597995" y="4703369"/>
                </a:cubicBezTo>
                <a:cubicBezTo>
                  <a:pt x="1585032" y="4704521"/>
                  <a:pt x="1572263" y="4707593"/>
                  <a:pt x="1559396" y="4707593"/>
                </a:cubicBezTo>
                <a:cubicBezTo>
                  <a:pt x="1549026" y="4707593"/>
                  <a:pt x="1538753" y="4704041"/>
                  <a:pt x="1528480" y="4702312"/>
                </a:cubicBezTo>
                <a:cubicBezTo>
                  <a:pt x="1513981" y="4699912"/>
                  <a:pt x="1498042" y="4700584"/>
                  <a:pt x="1485272" y="4694439"/>
                </a:cubicBezTo>
                <a:cubicBezTo>
                  <a:pt x="1471639" y="4687910"/>
                  <a:pt x="1458676" y="4684934"/>
                  <a:pt x="1444562" y="4686950"/>
                </a:cubicBezTo>
                <a:cubicBezTo>
                  <a:pt x="1439857" y="4687622"/>
                  <a:pt x="1433808" y="4691655"/>
                  <a:pt x="1431696" y="4695783"/>
                </a:cubicBezTo>
                <a:cubicBezTo>
                  <a:pt x="1426991" y="4705001"/>
                  <a:pt x="1420559" y="4706634"/>
                  <a:pt x="1411821" y="4703464"/>
                </a:cubicBezTo>
                <a:cubicBezTo>
                  <a:pt x="1404236" y="4700776"/>
                  <a:pt x="1394922" y="4699432"/>
                  <a:pt x="1389738" y="4694247"/>
                </a:cubicBezTo>
                <a:cubicBezTo>
                  <a:pt x="1375047" y="4679557"/>
                  <a:pt x="1356324" y="4679077"/>
                  <a:pt x="1338081" y="4675141"/>
                </a:cubicBezTo>
                <a:cubicBezTo>
                  <a:pt x="1326945" y="4672739"/>
                  <a:pt x="1316574" y="4672644"/>
                  <a:pt x="1305436" y="4674276"/>
                </a:cubicBezTo>
                <a:cubicBezTo>
                  <a:pt x="1281241" y="4677925"/>
                  <a:pt x="1257717" y="4672739"/>
                  <a:pt x="1234481" y="4666115"/>
                </a:cubicBezTo>
                <a:cubicBezTo>
                  <a:pt x="1219118" y="4661698"/>
                  <a:pt x="1203372" y="4659010"/>
                  <a:pt x="1188106" y="4654497"/>
                </a:cubicBezTo>
                <a:cubicBezTo>
                  <a:pt x="1176680" y="4651041"/>
                  <a:pt x="1165255" y="4646912"/>
                  <a:pt x="1154790" y="4641343"/>
                </a:cubicBezTo>
                <a:cubicBezTo>
                  <a:pt x="1139618" y="4633181"/>
                  <a:pt x="1126369" y="4620891"/>
                  <a:pt x="1107069" y="4624156"/>
                </a:cubicBezTo>
                <a:cubicBezTo>
                  <a:pt x="1090074" y="4627036"/>
                  <a:pt x="1074713" y="4620988"/>
                  <a:pt x="1059158" y="4615227"/>
                </a:cubicBezTo>
                <a:cubicBezTo>
                  <a:pt x="1047732" y="4611002"/>
                  <a:pt x="1036308" y="4606681"/>
                  <a:pt x="1024496" y="4603993"/>
                </a:cubicBezTo>
                <a:cubicBezTo>
                  <a:pt x="1010478" y="4600824"/>
                  <a:pt x="994635" y="4602169"/>
                  <a:pt x="982153" y="4596311"/>
                </a:cubicBezTo>
                <a:cubicBezTo>
                  <a:pt x="969095" y="4590166"/>
                  <a:pt x="958246" y="4594295"/>
                  <a:pt x="946628" y="4596024"/>
                </a:cubicBezTo>
                <a:cubicBezTo>
                  <a:pt x="928097" y="4598712"/>
                  <a:pt x="909661" y="4603705"/>
                  <a:pt x="890939" y="4597368"/>
                </a:cubicBezTo>
                <a:cubicBezTo>
                  <a:pt x="868184" y="4589687"/>
                  <a:pt x="845620" y="4581430"/>
                  <a:pt x="822769" y="4574133"/>
                </a:cubicBezTo>
                <a:cubicBezTo>
                  <a:pt x="813934" y="4571347"/>
                  <a:pt x="804431" y="4570195"/>
                  <a:pt x="795212" y="4568947"/>
                </a:cubicBezTo>
                <a:cubicBezTo>
                  <a:pt x="786476" y="4567891"/>
                  <a:pt x="776010" y="4570579"/>
                  <a:pt x="769288" y="4566547"/>
                </a:cubicBezTo>
                <a:cubicBezTo>
                  <a:pt x="752005" y="4556178"/>
                  <a:pt x="734243" y="4551089"/>
                  <a:pt x="714271" y="4551089"/>
                </a:cubicBezTo>
                <a:cubicBezTo>
                  <a:pt x="706781" y="4551089"/>
                  <a:pt x="699484" y="4546768"/>
                  <a:pt x="691900" y="4545999"/>
                </a:cubicBezTo>
                <a:cubicBezTo>
                  <a:pt x="681529" y="4545040"/>
                  <a:pt x="669623" y="4542447"/>
                  <a:pt x="660598" y="4546096"/>
                </a:cubicBezTo>
                <a:cubicBezTo>
                  <a:pt x="639379" y="4554737"/>
                  <a:pt x="622193" y="4547536"/>
                  <a:pt x="603662" y="4538991"/>
                </a:cubicBezTo>
                <a:cubicBezTo>
                  <a:pt x="585418" y="4530541"/>
                  <a:pt x="566215" y="4523821"/>
                  <a:pt x="546821" y="4518251"/>
                </a:cubicBezTo>
                <a:cubicBezTo>
                  <a:pt x="539524" y="4516235"/>
                  <a:pt x="530787" y="4519596"/>
                  <a:pt x="522721" y="4520267"/>
                </a:cubicBezTo>
                <a:cubicBezTo>
                  <a:pt x="519840" y="4520460"/>
                  <a:pt x="516671" y="4520748"/>
                  <a:pt x="514080" y="4519788"/>
                </a:cubicBezTo>
                <a:cubicBezTo>
                  <a:pt x="489020" y="4510570"/>
                  <a:pt x="463575" y="4503561"/>
                  <a:pt x="436404" y="4508361"/>
                </a:cubicBezTo>
                <a:cubicBezTo>
                  <a:pt x="433908" y="4508842"/>
                  <a:pt x="431123" y="4507786"/>
                  <a:pt x="428626" y="4507114"/>
                </a:cubicBezTo>
                <a:cubicBezTo>
                  <a:pt x="416432" y="4503657"/>
                  <a:pt x="404526" y="4498184"/>
                  <a:pt x="392141" y="4496936"/>
                </a:cubicBezTo>
                <a:cubicBezTo>
                  <a:pt x="361608" y="4493864"/>
                  <a:pt x="330884" y="4492615"/>
                  <a:pt x="300157" y="4490599"/>
                </a:cubicBezTo>
                <a:cubicBezTo>
                  <a:pt x="298237" y="4490503"/>
                  <a:pt x="296221" y="4490503"/>
                  <a:pt x="294493" y="4489831"/>
                </a:cubicBezTo>
                <a:cubicBezTo>
                  <a:pt x="283163" y="4485702"/>
                  <a:pt x="273274" y="4487047"/>
                  <a:pt x="263671" y="4494919"/>
                </a:cubicBezTo>
                <a:cubicBezTo>
                  <a:pt x="259447" y="4498376"/>
                  <a:pt x="253686" y="4500200"/>
                  <a:pt x="248406" y="4502121"/>
                </a:cubicBezTo>
                <a:cubicBezTo>
                  <a:pt x="240628" y="4505002"/>
                  <a:pt x="232659" y="4507786"/>
                  <a:pt x="224594" y="4509610"/>
                </a:cubicBezTo>
                <a:cubicBezTo>
                  <a:pt x="216624" y="4511338"/>
                  <a:pt x="208079" y="4513738"/>
                  <a:pt x="200398" y="4512395"/>
                </a:cubicBezTo>
                <a:cubicBezTo>
                  <a:pt x="186572" y="4509994"/>
                  <a:pt x="173417" y="4504618"/>
                  <a:pt x="159783" y="4501064"/>
                </a:cubicBezTo>
                <a:cubicBezTo>
                  <a:pt x="155079" y="4499816"/>
                  <a:pt x="149893" y="4500009"/>
                  <a:pt x="144997" y="4499912"/>
                </a:cubicBezTo>
                <a:cubicBezTo>
                  <a:pt x="133763" y="4499625"/>
                  <a:pt x="122241" y="4502409"/>
                  <a:pt x="112064" y="4494440"/>
                </a:cubicBezTo>
                <a:cubicBezTo>
                  <a:pt x="102655" y="4486951"/>
                  <a:pt x="93148" y="4489158"/>
                  <a:pt x="83259" y="4494824"/>
                </a:cubicBezTo>
                <a:cubicBezTo>
                  <a:pt x="76154" y="4498857"/>
                  <a:pt x="68090" y="4502025"/>
                  <a:pt x="60120" y="4503561"/>
                </a:cubicBezTo>
                <a:cubicBezTo>
                  <a:pt x="49174" y="4505673"/>
                  <a:pt x="38324" y="4506538"/>
                  <a:pt x="26514" y="4505289"/>
                </a:cubicBezTo>
                <a:cubicBezTo>
                  <a:pt x="18161" y="4504425"/>
                  <a:pt x="11343" y="4504041"/>
                  <a:pt x="4814" y="4498952"/>
                </a:cubicBezTo>
                <a:cubicBezTo>
                  <a:pt x="3759" y="4498184"/>
                  <a:pt x="1839" y="4497992"/>
                  <a:pt x="398" y="4498089"/>
                </a:cubicBezTo>
                <a:lnTo>
                  <a:pt x="0" y="4498087"/>
                </a:lnTo>
                <a:close/>
              </a:path>
            </a:pathLst>
          </a:custGeom>
          <a:noFill/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759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586680" y="4752713"/>
            <a:ext cx="9254613" cy="5618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</a:defRPr>
            </a:lvl2pPr>
            <a:lvl3pPr marL="91440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endParaRPr lang="en-GB" altLang="en-US" b="1" kern="0" dirty="0">
              <a:solidFill>
                <a:srgbClr val="33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en-GB" altLang="en-US" sz="3600" b="1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***Arrests </a:t>
            </a:r>
            <a:r>
              <a:rPr lang="en-GB" altLang="en-US" sz="3600" b="1" kern="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en-GB" altLang="en-US" sz="3600" b="1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be </a:t>
            </a:r>
            <a:r>
              <a:rPr lang="en-GB" altLang="en-US" sz="3600" b="1" kern="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NECESSARY</a:t>
            </a:r>
            <a:r>
              <a:rPr lang="en-GB" altLang="en-US" sz="3600" b="1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!***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182817"/>
            <a:ext cx="7848872" cy="6463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What does it mean? Arrest</a:t>
            </a:r>
          </a:p>
        </p:txBody>
      </p:sp>
      <p:pic>
        <p:nvPicPr>
          <p:cNvPr id="2050" name="Picture 2" descr="Nine arrests at unauthorised gathering | Essex Police">
            <a:extLst>
              <a:ext uri="{FF2B5EF4-FFF2-40B4-BE49-F238E27FC236}">
                <a16:creationId xmlns:a16="http://schemas.microsoft.com/office/drawing/2014/main" id="{DF448129-B197-1D49-B076-184D1BEF1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571" y="2503988"/>
            <a:ext cx="3175447" cy="1954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0981B7-8C80-444F-8C4F-F20D3670B93B}"/>
              </a:ext>
            </a:extLst>
          </p:cNvPr>
          <p:cNvSpPr txBox="1"/>
          <p:nvPr/>
        </p:nvSpPr>
        <p:spPr>
          <a:xfrm>
            <a:off x="322006" y="1343403"/>
            <a:ext cx="61894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arrest is the taking of a person’s liberty and preventing them from going about their lawful business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B7B14D-6A80-E642-952C-43F03BFCB50D}"/>
              </a:ext>
            </a:extLst>
          </p:cNvPr>
          <p:cNvSpPr txBox="1"/>
          <p:nvPr/>
        </p:nvSpPr>
        <p:spPr>
          <a:xfrm>
            <a:off x="322006" y="2503989"/>
            <a:ext cx="618940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1800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Occurs when a police officer states to an individual that they are arresting them, or when they use force to restrain the individual concerned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2AEC43-B415-A344-B0D0-ED185075225C}"/>
              </a:ext>
            </a:extLst>
          </p:cNvPr>
          <p:cNvSpPr txBox="1"/>
          <p:nvPr/>
        </p:nvSpPr>
        <p:spPr>
          <a:xfrm>
            <a:off x="10747099" y="829148"/>
            <a:ext cx="988156" cy="6475840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4400" b="1" dirty="0">
                <a:solidFill>
                  <a:schemeClr val="accent6"/>
                </a:solidFill>
              </a:rPr>
              <a:t>JPLANE</a:t>
            </a:r>
            <a:r>
              <a:rPr lang="en-US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8640E1-CDCD-0F4E-A5A3-E48555B2A8C4}"/>
              </a:ext>
            </a:extLst>
          </p:cNvPr>
          <p:cNvSpPr txBox="1"/>
          <p:nvPr/>
        </p:nvSpPr>
        <p:spPr>
          <a:xfrm>
            <a:off x="322006" y="3785870"/>
            <a:ext cx="62385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1800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Also occurs when, by words or conduct, they make it clear that they will, </a:t>
            </a:r>
            <a:r>
              <a:rPr lang="en-GB" altLang="en-US" sz="1800" b="1" kern="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necessary</a:t>
            </a:r>
            <a:r>
              <a:rPr lang="en-GB" altLang="en-US" sz="1800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use force to prevent the individual from going where they may want to go.</a:t>
            </a:r>
          </a:p>
        </p:txBody>
      </p:sp>
    </p:spTree>
    <p:extLst>
      <p:ext uri="{BB962C8B-B14F-4D97-AF65-F5344CB8AC3E}">
        <p14:creationId xmlns:p14="http://schemas.microsoft.com/office/powerpoint/2010/main" val="178128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5664">
            <a:off x="7750430" y="1628800"/>
            <a:ext cx="2883008" cy="4248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292771" y="1248810"/>
            <a:ext cx="6501900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</a:defRPr>
            </a:lvl2pPr>
            <a:lvl3pPr marL="9144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9pPr>
          </a:lstStyle>
          <a:p>
            <a:pPr marL="514350" indent="-514350" eaLnBrk="1" hangingPunct="1">
              <a:spcBef>
                <a:spcPct val="0"/>
              </a:spcBef>
              <a:buFont typeface="+mj-lt"/>
              <a:buAutoNum type="arabicPeriod"/>
              <a:defRPr/>
            </a:pPr>
            <a:r>
              <a:rPr lang="en-GB" altLang="en-US" sz="2800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there a </a:t>
            </a:r>
            <a:r>
              <a:rPr lang="en-GB" altLang="en-US" sz="2800" kern="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</a:t>
            </a:r>
            <a:r>
              <a:rPr lang="en-GB" altLang="en-US" sz="2800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arrest?</a:t>
            </a:r>
          </a:p>
          <a:p>
            <a:pPr marL="514350" indent="-514350" eaLnBrk="1" hangingPunct="1">
              <a:spcBef>
                <a:spcPct val="0"/>
              </a:spcBef>
              <a:buFont typeface="+mj-lt"/>
              <a:buAutoNum type="arabicPeriod"/>
              <a:defRPr/>
            </a:pPr>
            <a:endParaRPr lang="en-GB" altLang="en-US" sz="2800" kern="0" dirty="0">
              <a:solidFill>
                <a:srgbClr val="33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eaLnBrk="1" hangingPunct="1">
              <a:spcBef>
                <a:spcPct val="0"/>
              </a:spcBef>
              <a:buFont typeface="+mj-lt"/>
              <a:buAutoNum type="arabicPeriod"/>
              <a:defRPr/>
            </a:pPr>
            <a:r>
              <a:rPr lang="en-GB" altLang="en-US" sz="2800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there </a:t>
            </a:r>
            <a:r>
              <a:rPr lang="en-GB" altLang="en-US" sz="2800" kern="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grounds</a:t>
            </a:r>
            <a:r>
              <a:rPr lang="en-GB" altLang="en-US" sz="2800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arrest?</a:t>
            </a:r>
          </a:p>
          <a:p>
            <a:pPr marL="514350" indent="-514350" eaLnBrk="1" hangingPunct="1">
              <a:spcBef>
                <a:spcPct val="0"/>
              </a:spcBef>
              <a:buFont typeface="+mj-lt"/>
              <a:buAutoNum type="arabicPeriod"/>
              <a:defRPr/>
            </a:pPr>
            <a:endParaRPr lang="en-GB" altLang="en-US" sz="2800" kern="0" dirty="0">
              <a:solidFill>
                <a:srgbClr val="33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eaLnBrk="1" hangingPunct="1">
              <a:spcBef>
                <a:spcPct val="0"/>
              </a:spcBef>
              <a:buFont typeface="+mj-lt"/>
              <a:buAutoNum type="arabicPeriod"/>
              <a:defRPr/>
            </a:pPr>
            <a:r>
              <a:rPr lang="en-GB" altLang="en-US" sz="2800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there a </a:t>
            </a:r>
            <a:r>
              <a:rPr lang="en-GB" altLang="en-US" sz="2800" kern="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necessity</a:t>
            </a:r>
            <a:r>
              <a:rPr lang="en-GB" altLang="en-US" sz="2800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arrest?</a:t>
            </a:r>
          </a:p>
          <a:p>
            <a:pPr>
              <a:defRPr/>
            </a:pPr>
            <a:endParaRPr lang="en-GB" altLang="en-US" kern="0" dirty="0">
              <a:solidFill>
                <a:srgbClr val="33339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72985"/>
            <a:ext cx="7848872" cy="6463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Always ask yourself…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D6D960-F20E-F646-BB04-A6495F06191E}"/>
              </a:ext>
            </a:extLst>
          </p:cNvPr>
          <p:cNvSpPr txBox="1"/>
          <p:nvPr/>
        </p:nvSpPr>
        <p:spPr>
          <a:xfrm>
            <a:off x="292771" y="5309419"/>
            <a:ext cx="66488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What happens first then?</a:t>
            </a:r>
          </a:p>
        </p:txBody>
      </p:sp>
    </p:spTree>
    <p:extLst>
      <p:ext uri="{BB962C8B-B14F-4D97-AF65-F5344CB8AC3E}">
        <p14:creationId xmlns:p14="http://schemas.microsoft.com/office/powerpoint/2010/main" val="728648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8659" y="1206624"/>
            <a:ext cx="6474824" cy="54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Aft>
                <a:spcPts val="600"/>
              </a:spcAft>
              <a:buClr>
                <a:srgbClr val="000066"/>
              </a:buClr>
              <a:defRPr/>
            </a:pPr>
            <a:r>
              <a:rPr lang="en-US" altLang="en-US" sz="2400" kern="0" dirty="0">
                <a:solidFill>
                  <a:srgbClr val="000099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A person’s involvement </a:t>
            </a:r>
          </a:p>
          <a:p>
            <a:pPr algn="ctr" eaLnBrk="1" hangingPunct="1">
              <a:spcAft>
                <a:spcPts val="600"/>
              </a:spcAft>
              <a:buClr>
                <a:srgbClr val="000066"/>
              </a:buClr>
              <a:defRPr/>
            </a:pPr>
            <a:r>
              <a:rPr lang="en-US" altLang="en-US" sz="2400" b="1" kern="0" dirty="0">
                <a:solidFill>
                  <a:srgbClr val="FF0000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or</a:t>
            </a:r>
            <a:r>
              <a:rPr lang="en-US" altLang="en-US" sz="2400" kern="0" dirty="0">
                <a:solidFill>
                  <a:srgbClr val="000099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 </a:t>
            </a:r>
          </a:p>
          <a:p>
            <a:pPr algn="ctr" eaLnBrk="1" hangingPunct="1">
              <a:spcAft>
                <a:spcPts val="600"/>
              </a:spcAft>
              <a:buClr>
                <a:srgbClr val="000066"/>
              </a:buClr>
              <a:defRPr/>
            </a:pPr>
            <a:r>
              <a:rPr lang="en-US" altLang="en-US" sz="2400" kern="0" dirty="0">
                <a:solidFill>
                  <a:srgbClr val="000099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suspected involvement </a:t>
            </a:r>
          </a:p>
          <a:p>
            <a:pPr algn="ctr" eaLnBrk="1" hangingPunct="1">
              <a:spcAft>
                <a:spcPts val="600"/>
              </a:spcAft>
              <a:buClr>
                <a:srgbClr val="000066"/>
              </a:buClr>
              <a:defRPr/>
            </a:pPr>
            <a:r>
              <a:rPr lang="en-US" altLang="en-US" sz="2400" b="1" kern="0" dirty="0">
                <a:solidFill>
                  <a:srgbClr val="FF0000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or</a:t>
            </a:r>
            <a:r>
              <a:rPr lang="en-US" altLang="en-US" sz="2400" kern="0" dirty="0">
                <a:solidFill>
                  <a:srgbClr val="FF0000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 </a:t>
            </a:r>
          </a:p>
          <a:p>
            <a:pPr algn="ctr" eaLnBrk="1" hangingPunct="1">
              <a:spcAft>
                <a:spcPts val="600"/>
              </a:spcAft>
              <a:buClr>
                <a:srgbClr val="000066"/>
              </a:buClr>
              <a:defRPr/>
            </a:pPr>
            <a:r>
              <a:rPr lang="en-US" altLang="en-US" sz="2400" kern="0" dirty="0">
                <a:solidFill>
                  <a:srgbClr val="000099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attempted involvement</a:t>
            </a:r>
            <a:br>
              <a:rPr lang="en-US" altLang="en-US" sz="2400" kern="0" dirty="0">
                <a:solidFill>
                  <a:srgbClr val="000099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</a:br>
            <a:endParaRPr lang="en-US" altLang="en-US" sz="2400" kern="0" dirty="0">
              <a:solidFill>
                <a:srgbClr val="000099"/>
              </a:solidFill>
              <a:latin typeface="Arial" panose="020B0604020202020204" pitchFamily="34" charset="0"/>
              <a:ea typeface="Verdana" pitchFamily="34" charset="0"/>
              <a:cs typeface="Arial" panose="020B0604020202020204" pitchFamily="34" charset="0"/>
            </a:endParaRPr>
          </a:p>
          <a:p>
            <a:pPr algn="ctr" eaLnBrk="1" hangingPunct="1">
              <a:spcAft>
                <a:spcPts val="600"/>
              </a:spcAft>
              <a:buClr>
                <a:srgbClr val="000066"/>
              </a:buClr>
              <a:defRPr/>
            </a:pPr>
            <a:r>
              <a:rPr lang="en-US" altLang="en-US" sz="2400" kern="0" dirty="0">
                <a:solidFill>
                  <a:srgbClr val="000099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in the commission of a criminal offence</a:t>
            </a:r>
            <a:br>
              <a:rPr lang="en-US" altLang="en-US" sz="2400" kern="0" dirty="0">
                <a:solidFill>
                  <a:srgbClr val="000099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</a:br>
            <a:endParaRPr lang="en-US" altLang="en-US" sz="2400" kern="0" dirty="0">
              <a:solidFill>
                <a:srgbClr val="000099"/>
              </a:solidFill>
              <a:latin typeface="Arial" panose="020B0604020202020204" pitchFamily="34" charset="0"/>
              <a:ea typeface="Verdana" pitchFamily="34" charset="0"/>
              <a:cs typeface="Arial" panose="020B0604020202020204" pitchFamily="34" charset="0"/>
            </a:endParaRPr>
          </a:p>
          <a:p>
            <a:pPr algn="ctr" eaLnBrk="1" hangingPunct="1">
              <a:spcAft>
                <a:spcPts val="1800"/>
              </a:spcAft>
              <a:buClr>
                <a:srgbClr val="FFFF00"/>
              </a:buClr>
              <a:defRPr/>
            </a:pPr>
            <a:r>
              <a:rPr lang="en-US" altLang="en-US" sz="2400" b="1" kern="0" dirty="0">
                <a:solidFill>
                  <a:srgbClr val="FF000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AND</a:t>
            </a:r>
            <a:br>
              <a:rPr lang="en-US" altLang="en-US" sz="2400" b="1" kern="0" dirty="0">
                <a:solidFill>
                  <a:srgbClr val="FF000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br>
              <a:rPr lang="en-US" altLang="en-US" sz="2400" b="1" kern="0" dirty="0">
                <a:solidFill>
                  <a:srgbClr val="000099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400" kern="0" dirty="0">
                <a:solidFill>
                  <a:srgbClr val="000099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reasonable grounds for believing that the person’s arrest is ‘</a:t>
            </a:r>
            <a:r>
              <a:rPr lang="en-US" altLang="en-US" sz="2400" b="1" kern="0" dirty="0">
                <a:solidFill>
                  <a:srgbClr val="000099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necessary</a:t>
            </a:r>
            <a:r>
              <a:rPr lang="en-US" altLang="en-US" sz="2400" kern="0" dirty="0">
                <a:solidFill>
                  <a:srgbClr val="000099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’</a:t>
            </a:r>
            <a:endParaRPr lang="en-US" altLang="en-US" sz="2400" kern="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en-GB" altLang="en-US" kern="0" dirty="0">
              <a:solidFill>
                <a:srgbClr val="000000"/>
              </a:solidFill>
            </a:endParaRPr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80" y="1058009"/>
            <a:ext cx="3188957" cy="222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157564"/>
            <a:ext cx="7848872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</a:rPr>
              <a:t>What is a ‘</a:t>
            </a:r>
            <a:r>
              <a:rPr lang="en-GB" sz="3200" b="1" i="1" dirty="0">
                <a:solidFill>
                  <a:schemeClr val="bg1"/>
                </a:solidFill>
              </a:rPr>
              <a:t>Lawful Arrest</a:t>
            </a:r>
            <a:r>
              <a:rPr lang="en-GB" sz="3200" b="1" dirty="0">
                <a:solidFill>
                  <a:schemeClr val="bg1"/>
                </a:solidFill>
              </a:rPr>
              <a:t>’?</a:t>
            </a:r>
          </a:p>
        </p:txBody>
      </p:sp>
      <p:pic>
        <p:nvPicPr>
          <p:cNvPr id="3074" name="Picture 2" descr="Police arrest man carrying machete on Barry Island - Wales Online">
            <a:extLst>
              <a:ext uri="{FF2B5EF4-FFF2-40B4-BE49-F238E27FC236}">
                <a16:creationId xmlns:a16="http://schemas.microsoft.com/office/drawing/2014/main" id="{18DF5C2C-1E15-7542-AC6B-680761C17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872" y="3953530"/>
            <a:ext cx="3289300" cy="246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45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336815" y="3606982"/>
            <a:ext cx="8507288" cy="5636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</a:defRPr>
            </a:lvl2pPr>
            <a:lvl3pPr marL="91440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endParaRPr lang="en-GB" dirty="0">
              <a:solidFill>
                <a:srgbClr val="000099"/>
              </a:solidFill>
              <a:latin typeface="Arial" charset="0"/>
            </a:endParaRPr>
          </a:p>
          <a:p>
            <a:pPr marL="457200" indent="-457200" eaLnBrk="1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srgbClr val="000099"/>
              </a:solidFill>
              <a:latin typeface="Arial" charset="0"/>
            </a:endParaRPr>
          </a:p>
          <a:p>
            <a:pPr marL="457200" indent="-457200" eaLnBrk="1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srgbClr val="000099"/>
              </a:solidFill>
              <a:latin typeface="Arial" charset="0"/>
            </a:endParaRPr>
          </a:p>
          <a:p>
            <a:pPr marL="457200" indent="-457200" eaLnBrk="1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srgbClr val="000099"/>
              </a:solidFill>
              <a:latin typeface="Arial" charset="0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endParaRPr lang="en-GB" dirty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68422"/>
            <a:ext cx="7848872" cy="6463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solidFill>
                  <a:schemeClr val="bg1"/>
                </a:solidFill>
              </a:rPr>
              <a:t>Prior</a:t>
            </a:r>
            <a:r>
              <a:rPr lang="en-GB" sz="3600" b="1" dirty="0">
                <a:solidFill>
                  <a:schemeClr val="bg1"/>
                </a:solidFill>
              </a:rPr>
              <a:t> to Making an Arrest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B29703-9CD0-194A-BE06-52ACAA301A0E}"/>
              </a:ext>
            </a:extLst>
          </p:cNvPr>
          <p:cNvSpPr txBox="1"/>
          <p:nvPr/>
        </p:nvSpPr>
        <p:spPr>
          <a:xfrm>
            <a:off x="0" y="1019442"/>
            <a:ext cx="61984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99"/>
                </a:solidFill>
                <a:latin typeface="Arial" charset="0"/>
              </a:rPr>
              <a:t>Officers should consider information about: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5C34C30A-D130-7A45-A623-D3F5BA494710}"/>
              </a:ext>
            </a:extLst>
          </p:cNvPr>
          <p:cNvSpPr/>
          <p:nvPr/>
        </p:nvSpPr>
        <p:spPr>
          <a:xfrm>
            <a:off x="1642156" y="1815455"/>
            <a:ext cx="2292654" cy="2130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AD8DC2A7-3284-4F4F-83C8-285D356DE6DC}"/>
              </a:ext>
            </a:extLst>
          </p:cNvPr>
          <p:cNvSpPr/>
          <p:nvPr/>
        </p:nvSpPr>
        <p:spPr>
          <a:xfrm>
            <a:off x="5097850" y="1815455"/>
            <a:ext cx="2292654" cy="2130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BBACCD27-5B18-4D4C-A461-C0E234E5E46C}"/>
              </a:ext>
            </a:extLst>
          </p:cNvPr>
          <p:cNvSpPr/>
          <p:nvPr/>
        </p:nvSpPr>
        <p:spPr>
          <a:xfrm>
            <a:off x="8599179" y="1847222"/>
            <a:ext cx="2292654" cy="2130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F44865AF-4416-7940-9B9E-E7751BC7F657}"/>
              </a:ext>
            </a:extLst>
          </p:cNvPr>
          <p:cNvSpPr/>
          <p:nvPr/>
        </p:nvSpPr>
        <p:spPr>
          <a:xfrm>
            <a:off x="6677822" y="4485539"/>
            <a:ext cx="2292654" cy="2130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3048BF13-9483-B14C-81A6-C9FD98689518}"/>
              </a:ext>
            </a:extLst>
          </p:cNvPr>
          <p:cNvSpPr/>
          <p:nvPr/>
        </p:nvSpPr>
        <p:spPr>
          <a:xfrm>
            <a:off x="3351284" y="4429702"/>
            <a:ext cx="2292654" cy="2130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47FE9A-6FB5-3F44-9053-11D7CC6A2691}"/>
              </a:ext>
            </a:extLst>
          </p:cNvPr>
          <p:cNvSpPr txBox="1"/>
          <p:nvPr/>
        </p:nvSpPr>
        <p:spPr>
          <a:xfrm>
            <a:off x="1885863" y="2326564"/>
            <a:ext cx="173089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</a:pPr>
            <a:r>
              <a:rPr lang="en-GB" sz="2000" dirty="0">
                <a:solidFill>
                  <a:schemeClr val="bg1"/>
                </a:solidFill>
                <a:latin typeface="Arial" charset="0"/>
              </a:rPr>
              <a:t>The event: What has happened?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807AC7-ED15-C547-BE5A-DABC383AEB84}"/>
              </a:ext>
            </a:extLst>
          </p:cNvPr>
          <p:cNvSpPr txBox="1"/>
          <p:nvPr/>
        </p:nvSpPr>
        <p:spPr>
          <a:xfrm>
            <a:off x="4946111" y="2574513"/>
            <a:ext cx="25961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chemeClr val="bg1"/>
                </a:solidFill>
                <a:latin typeface="Arial" charset="0"/>
              </a:rPr>
              <a:t>The individual’s involved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F7B31D-56C4-4440-968C-4442E79A1D96}"/>
              </a:ext>
            </a:extLst>
          </p:cNvPr>
          <p:cNvSpPr txBox="1"/>
          <p:nvPr/>
        </p:nvSpPr>
        <p:spPr>
          <a:xfrm>
            <a:off x="8999083" y="2695897"/>
            <a:ext cx="61929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chemeClr val="bg1"/>
                </a:solidFill>
                <a:latin typeface="Arial" charset="0"/>
              </a:rPr>
              <a:t>Any offence?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3379EB-FB89-8546-807B-0066EAE95FC1}"/>
              </a:ext>
            </a:extLst>
          </p:cNvPr>
          <p:cNvSpPr txBox="1"/>
          <p:nvPr/>
        </p:nvSpPr>
        <p:spPr>
          <a:xfrm>
            <a:off x="3436779" y="4753789"/>
            <a:ext cx="21536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chemeClr val="bg1"/>
                </a:solidFill>
                <a:latin typeface="Arial" charset="0"/>
              </a:rPr>
              <a:t>Any physical or mental ill health which requires medical attention?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A93DEFC-D7AB-CC4E-BC34-887890E201BD}"/>
              </a:ext>
            </a:extLst>
          </p:cNvPr>
          <p:cNvSpPr txBox="1"/>
          <p:nvPr/>
        </p:nvSpPr>
        <p:spPr>
          <a:xfrm>
            <a:off x="6980714" y="4946373"/>
            <a:ext cx="168687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chemeClr val="bg1"/>
                </a:solidFill>
                <a:latin typeface="Arial" charset="0"/>
              </a:rPr>
              <a:t>Any needs of the investigative process?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D405A07-18D5-D647-A831-5A29633DBDD5}"/>
              </a:ext>
            </a:extLst>
          </p:cNvPr>
          <p:cNvSpPr txBox="1"/>
          <p:nvPr/>
        </p:nvSpPr>
        <p:spPr>
          <a:xfrm rot="20178859">
            <a:off x="222237" y="4768391"/>
            <a:ext cx="24423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accent6"/>
                </a:solidFill>
              </a:rPr>
              <a:t>SHACKS</a:t>
            </a:r>
            <a:r>
              <a:rPr lang="en-US" dirty="0"/>
              <a:t>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22FDB2B-D37F-AF43-A15C-4AA7FA9399BB}"/>
              </a:ext>
            </a:extLst>
          </p:cNvPr>
          <p:cNvSpPr txBox="1"/>
          <p:nvPr/>
        </p:nvSpPr>
        <p:spPr>
          <a:xfrm>
            <a:off x="9844103" y="4753789"/>
            <a:ext cx="18267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accent6"/>
                </a:solidFill>
              </a:rPr>
              <a:t>NDM</a:t>
            </a:r>
            <a:r>
              <a:rPr lang="en-US" dirty="0"/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F0B811B-B232-9A4C-8385-215C726DB5DE}"/>
              </a:ext>
            </a:extLst>
          </p:cNvPr>
          <p:cNvSpPr txBox="1"/>
          <p:nvPr/>
        </p:nvSpPr>
        <p:spPr>
          <a:xfrm rot="824765">
            <a:off x="9032617" y="900990"/>
            <a:ext cx="35311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accent6"/>
                </a:solidFill>
              </a:rPr>
              <a:t>5 W’S &amp; H </a:t>
            </a:r>
          </a:p>
        </p:txBody>
      </p:sp>
    </p:spTree>
    <p:extLst>
      <p:ext uri="{BB962C8B-B14F-4D97-AF65-F5344CB8AC3E}">
        <p14:creationId xmlns:p14="http://schemas.microsoft.com/office/powerpoint/2010/main" val="395498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081980" y="312403"/>
            <a:ext cx="6768752" cy="4107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</a:defRPr>
            </a:lvl2pPr>
            <a:lvl3pPr marL="91440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endParaRPr lang="en-GB" altLang="en-US" i="1" kern="0" dirty="0">
              <a:solidFill>
                <a:srgbClr val="33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31726"/>
            <a:ext cx="7848872" cy="1200329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What makes a </a:t>
            </a:r>
            <a:r>
              <a:rPr lang="en-GB" sz="3600" b="1" i="1" dirty="0">
                <a:solidFill>
                  <a:schemeClr val="bg1"/>
                </a:solidFill>
              </a:rPr>
              <a:t>‘Lawful Arrest’? </a:t>
            </a:r>
            <a:br>
              <a:rPr lang="en-GB" sz="3600" b="1" i="1" dirty="0">
                <a:solidFill>
                  <a:schemeClr val="bg1"/>
                </a:solidFill>
              </a:rPr>
            </a:br>
            <a:r>
              <a:rPr lang="en-GB" sz="3600" b="1" i="1" dirty="0">
                <a:solidFill>
                  <a:schemeClr val="bg1"/>
                </a:solidFill>
              </a:rPr>
              <a:t>(Best Practice)</a:t>
            </a:r>
          </a:p>
        </p:txBody>
      </p:sp>
      <p:sp>
        <p:nvSpPr>
          <p:cNvPr id="5" name="Rectangle 4"/>
          <p:cNvSpPr/>
          <p:nvPr/>
        </p:nvSpPr>
        <p:spPr>
          <a:xfrm>
            <a:off x="236981" y="1266132"/>
            <a:ext cx="7208848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  <a:defRPr/>
            </a:pPr>
            <a:r>
              <a:rPr lang="en-GB" altLang="en-US" sz="2400" b="1" kern="0" dirty="0">
                <a:latin typeface="Arial" panose="020B0604020202020204" pitchFamily="34" charset="0"/>
                <a:cs typeface="Arial" panose="020B0604020202020204" pitchFamily="34" charset="0"/>
              </a:rPr>
              <a:t>Information to be given:</a:t>
            </a:r>
            <a:br>
              <a:rPr lang="en-GB" altLang="en-US" sz="2400" b="1" kern="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2400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400" kern="0" dirty="0">
                <a:latin typeface="Arial" panose="020B0604020202020204" pitchFamily="34" charset="0"/>
                <a:cs typeface="Arial" panose="020B0604020202020204" pitchFamily="34" charset="0"/>
              </a:rPr>
              <a:t>That they </a:t>
            </a:r>
            <a:r>
              <a:rPr lang="en-GB" altLang="en-US" sz="2400" u="sng" kern="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under arrest </a:t>
            </a:r>
            <a:r>
              <a:rPr lang="en-GB" altLang="en-US" sz="2400" kern="0" dirty="0">
                <a:latin typeface="Arial" panose="020B0604020202020204" pitchFamily="34" charset="0"/>
                <a:cs typeface="Arial" panose="020B0604020202020204" pitchFamily="34" charset="0"/>
              </a:rPr>
              <a:t>(even if it is obvious)   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400" kern="0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altLang="en-US" sz="2400" u="sng" kern="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grounds </a:t>
            </a:r>
            <a:r>
              <a:rPr lang="en-GB" altLang="en-US" sz="2400" kern="0" dirty="0">
                <a:latin typeface="Arial" panose="020B0604020202020204" pitchFamily="34" charset="0"/>
                <a:cs typeface="Arial" panose="020B0604020202020204" pitchFamily="34" charset="0"/>
              </a:rPr>
              <a:t>for the arrest </a:t>
            </a:r>
            <a:br>
              <a:rPr lang="en-GB" altLang="en-US" sz="2400" kern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2400" kern="0" dirty="0">
                <a:latin typeface="Arial" panose="020B0604020202020204" pitchFamily="34" charset="0"/>
                <a:cs typeface="Arial" panose="020B0604020202020204" pitchFamily="34" charset="0"/>
              </a:rPr>
              <a:t>(offence for which they have been arrested)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400" u="sng" kern="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  <a:br>
              <a:rPr lang="en-GB" altLang="en-US" sz="2400" kern="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24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800"/>
              </a:spcAft>
              <a:defRPr/>
            </a:pPr>
            <a:r>
              <a:rPr lang="en-GB" altLang="en-US" sz="2400" kern="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br>
              <a:rPr lang="en-GB" altLang="en-US" sz="2400" kern="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2400" kern="0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400" kern="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altLang="en-US" sz="2400" u="sng" kern="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Necessity</a:t>
            </a:r>
            <a:r>
              <a:rPr lang="en-GB" altLang="en-US" sz="2400" kern="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kern="0" dirty="0">
                <a:latin typeface="Arial" panose="020B0604020202020204" pitchFamily="34" charset="0"/>
                <a:cs typeface="Arial" panose="020B0604020202020204" pitchFamily="34" charset="0"/>
              </a:rPr>
              <a:t>for the arrest 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400" u="sng" kern="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Caution</a:t>
            </a:r>
            <a:r>
              <a:rPr lang="en-GB" altLang="en-US" sz="2400" kern="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altLang="en-US" sz="2400" i="1" kern="0" dirty="0">
                <a:latin typeface="Arial" panose="020B0604020202020204" pitchFamily="34" charset="0"/>
                <a:cs typeface="Arial" panose="020B0604020202020204" pitchFamily="34" charset="0"/>
              </a:rPr>
              <a:t>‘When Questioned’ </a:t>
            </a:r>
          </a:p>
        </p:txBody>
      </p:sp>
      <p:pic>
        <p:nvPicPr>
          <p:cNvPr id="4098" name="Picture 2" descr="46 people arrested in connection with alleged large-scale disturbance in  Cardiff | ITV News Wales">
            <a:extLst>
              <a:ext uri="{FF2B5EF4-FFF2-40B4-BE49-F238E27FC236}">
                <a16:creationId xmlns:a16="http://schemas.microsoft.com/office/drawing/2014/main" id="{DA125D56-C66A-9B48-B794-355FB2F1E4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4248">
            <a:off x="7711220" y="1417340"/>
            <a:ext cx="3810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781A5CB-4ECF-7B4D-A65F-11FF4AD68D4B}"/>
              </a:ext>
            </a:extLst>
          </p:cNvPr>
          <p:cNvSpPr txBox="1"/>
          <p:nvPr/>
        </p:nvSpPr>
        <p:spPr>
          <a:xfrm>
            <a:off x="8193001" y="4237126"/>
            <a:ext cx="3121741" cy="23514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Sec. 28 PACE &amp; Code G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>
                <a:latin typeface="Arial" charset="0"/>
              </a:rPr>
              <a:t>-A</a:t>
            </a:r>
            <a:r>
              <a:rPr kumimoji="0" lang="en-GB" altLang="en-US" sz="18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charset="0"/>
                <a:ea typeface="+mn-ea"/>
                <a:cs typeface="+mn-cs"/>
              </a:rPr>
              <a:t>n 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arrest is not lawful unless at the time, or as soon as practicable (the officer) informs the person they are under arrest.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555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3"/>
          <p:cNvGraphicFramePr>
            <a:graphicFrameLocks/>
          </p:cNvGraphicFramePr>
          <p:nvPr/>
        </p:nvGraphicFramePr>
        <p:xfrm>
          <a:off x="290563" y="1553611"/>
          <a:ext cx="8064896" cy="41097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172985"/>
            <a:ext cx="7848872" cy="6463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Reasonable grounds?</a:t>
            </a:r>
          </a:p>
        </p:txBody>
      </p:sp>
      <p:pic>
        <p:nvPicPr>
          <p:cNvPr id="5122" name="Picture 2" descr="Heddlu Dyfed-Powys Police - TENBY DEATH | We are investigating the  circumstances surrounding the death of a woman in a caravan in Tenby,  Pembrokeshire this evening. Police were called shortly after 6pm,">
            <a:extLst>
              <a:ext uri="{FF2B5EF4-FFF2-40B4-BE49-F238E27FC236}">
                <a16:creationId xmlns:a16="http://schemas.microsoft.com/office/drawing/2014/main" id="{DA7049F5-12F5-834C-9133-5E41F2F6D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889" y="2900389"/>
            <a:ext cx="3111500" cy="261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37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871928" y="1188184"/>
            <a:ext cx="7942717" cy="450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</a:defRPr>
            </a:lvl2pPr>
            <a:lvl3pPr marL="91440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GB" altLang="en-US" sz="3200" b="1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GB" altLang="en-US" sz="3200" b="1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Actions 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GB" altLang="en-US" sz="3200" b="1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  Intelligence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en-GB" altLang="en-US" sz="3200" b="1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      Time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en-GB" altLang="en-US" sz="3200" b="1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       Place</a:t>
            </a:r>
          </a:p>
          <a:p>
            <a:pPr eaLnBrk="1" hangingPunct="1">
              <a:spcBef>
                <a:spcPct val="0"/>
              </a:spcBef>
              <a:defRPr/>
            </a:pPr>
            <a:endParaRPr lang="en-GB" altLang="en-US" kern="0" dirty="0">
              <a:solidFill>
                <a:srgbClr val="33339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80618"/>
            <a:ext cx="7848872" cy="6463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Reasonable Grounds – Suspicion </a:t>
            </a:r>
          </a:p>
        </p:txBody>
      </p:sp>
      <p:pic>
        <p:nvPicPr>
          <p:cNvPr id="6146" name="Picture 2" descr="Suspicion | AML-CFT">
            <a:extLst>
              <a:ext uri="{FF2B5EF4-FFF2-40B4-BE49-F238E27FC236}">
                <a16:creationId xmlns:a16="http://schemas.microsoft.com/office/drawing/2014/main" id="{DFA21443-7453-4A4D-88B5-B83664DCA7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3072" y="1399150"/>
            <a:ext cx="3937000" cy="207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033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2243572" y="1007720"/>
            <a:ext cx="7704856" cy="484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accent2"/>
                </a:solidFill>
                <a:latin typeface="Verdana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accent2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accent2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lnSpc>
                <a:spcPct val="80000"/>
              </a:lnSpc>
              <a:buClr>
                <a:srgbClr val="333399"/>
              </a:buClr>
              <a:buNone/>
              <a:defRPr/>
            </a:pPr>
            <a:endParaRPr lang="en-US" altLang="en-US" sz="2000" kern="0" dirty="0">
              <a:solidFill>
                <a:srgbClr val="33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Clr>
                <a:srgbClr val="333399"/>
              </a:buClr>
              <a:buNone/>
              <a:defRPr/>
            </a:pP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constable may arrest without a warrant anyone who:</a:t>
            </a:r>
          </a:p>
          <a:p>
            <a:pPr marL="0" indent="0" algn="ctr" eaLnBrk="1" hangingPunct="1">
              <a:lnSpc>
                <a:spcPct val="80000"/>
              </a:lnSpc>
              <a:buClr>
                <a:srgbClr val="333399"/>
              </a:buClr>
              <a:buNone/>
              <a:defRPr/>
            </a:pPr>
            <a:endParaRPr lang="en-US" altLang="en-US" kern="0" dirty="0">
              <a:solidFill>
                <a:srgbClr val="33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Clr>
                <a:srgbClr val="333399"/>
              </a:buClr>
              <a:buNone/>
              <a:defRPr/>
            </a:pPr>
            <a:endParaRPr lang="en-US" altLang="en-US" kern="0" dirty="0">
              <a:solidFill>
                <a:srgbClr val="33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eaLnBrk="1" hangingPunct="1">
              <a:spcBef>
                <a:spcPct val="0"/>
              </a:spcBef>
              <a:spcAft>
                <a:spcPts val="2400"/>
              </a:spcAft>
              <a:buNone/>
              <a:defRPr/>
            </a:pPr>
            <a:r>
              <a:rPr lang="en-US" altLang="en-US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is about</a:t>
            </a: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commit an offence.</a:t>
            </a:r>
          </a:p>
          <a:p>
            <a:pPr marL="0" indent="0" algn="ctr" eaLnBrk="1" hangingPunct="1">
              <a:spcBef>
                <a:spcPct val="0"/>
              </a:spcBef>
              <a:spcAft>
                <a:spcPts val="2400"/>
              </a:spcAft>
              <a:buNone/>
              <a:defRPr/>
            </a:pPr>
            <a:r>
              <a:rPr lang="en-US" altLang="en-US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is in the act </a:t>
            </a: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committing an offence.</a:t>
            </a:r>
          </a:p>
          <a:p>
            <a:pPr marL="0" indent="0" algn="ctr" eaLnBrk="1" hangingPunct="1">
              <a:spcBef>
                <a:spcPct val="0"/>
              </a:spcBef>
              <a:spcAft>
                <a:spcPts val="2400"/>
              </a:spcAft>
              <a:buNone/>
              <a:defRPr/>
            </a:pP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They have </a:t>
            </a:r>
            <a:r>
              <a:rPr lang="en-US" altLang="en-US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reasonable grounds to suspect </a:t>
            </a: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be:</a:t>
            </a:r>
          </a:p>
          <a:p>
            <a:pPr marL="0" indent="0" algn="ctr" eaLnBrk="1" hangingPunct="1">
              <a:spcBef>
                <a:spcPct val="0"/>
              </a:spcBef>
              <a:spcAft>
                <a:spcPts val="2400"/>
              </a:spcAft>
              <a:buNone/>
              <a:defRPr/>
            </a:pP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altLang="en-US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 </a:t>
            </a:r>
            <a:r>
              <a:rPr lang="en-US" altLang="en-US" kern="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a)</a:t>
            </a:r>
            <a:r>
              <a:rPr lang="en-US" altLang="en-US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about </a:t>
            </a: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commit an offence or</a:t>
            </a:r>
          </a:p>
          <a:p>
            <a:pPr marL="0" indent="0" algn="ctr" eaLnBrk="1" hangingPunct="1">
              <a:spcBef>
                <a:spcPct val="0"/>
              </a:spcBef>
              <a:spcAft>
                <a:spcPts val="2400"/>
              </a:spcAft>
              <a:buNone/>
              <a:defRPr/>
            </a:pP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b)</a:t>
            </a:r>
            <a:r>
              <a:rPr lang="en-US" altLang="en-US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the act of committing </a:t>
            </a: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offence.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172357"/>
            <a:ext cx="7848872" cy="6463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Section 24(1) PACE 1984</a:t>
            </a:r>
          </a:p>
        </p:txBody>
      </p:sp>
    </p:spTree>
    <p:extLst>
      <p:ext uri="{BB962C8B-B14F-4D97-AF65-F5344CB8AC3E}">
        <p14:creationId xmlns:p14="http://schemas.microsoft.com/office/powerpoint/2010/main" val="260161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2122237" y="1628800"/>
            <a:ext cx="7666942" cy="362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accent2"/>
                </a:solidFill>
                <a:latin typeface="Verdana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accent2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accent2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endParaRPr lang="en-US" altLang="en-US" kern="0" dirty="0">
              <a:solidFill>
                <a:srgbClr val="33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an officer has </a:t>
            </a:r>
            <a:r>
              <a:rPr lang="en-US" altLang="en-US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reasonable grounds for suspecting </a:t>
            </a:r>
          </a:p>
          <a:p>
            <a:pPr marL="0" indent="0" algn="ctr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an offence </a:t>
            </a:r>
            <a:r>
              <a:rPr lang="en-US" altLang="en-US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been committed  </a:t>
            </a:r>
          </a:p>
          <a:p>
            <a:pPr marL="0" indent="0" algn="ctr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r>
              <a:rPr lang="en-US" altLang="en-US" kern="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</a:t>
            </a: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arrest anyone whom they have </a:t>
            </a:r>
          </a:p>
          <a:p>
            <a:pPr marL="0" indent="0" algn="ctr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r>
              <a:rPr lang="en-US" altLang="en-US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reasonable grounds to suspect </a:t>
            </a:r>
          </a:p>
          <a:p>
            <a:pPr marL="0" indent="0" algn="ctr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r>
              <a:rPr lang="en-US" altLang="en-US" kern="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being guilty of it.</a:t>
            </a:r>
          </a:p>
          <a:p>
            <a:pPr marL="0" indent="0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endParaRPr lang="en-US" altLang="en-US" sz="2800" kern="0" dirty="0">
              <a:solidFill>
                <a:srgbClr val="333399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1800"/>
              </a:spcAft>
              <a:buNone/>
              <a:defRPr/>
            </a:pPr>
            <a:endParaRPr lang="en-US" altLang="en-US" kern="0" dirty="0">
              <a:solidFill>
                <a:srgbClr val="333399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97808"/>
            <a:ext cx="7848872" cy="6463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Section 24(2) PACE 1984</a:t>
            </a:r>
          </a:p>
        </p:txBody>
      </p:sp>
    </p:spTree>
    <p:extLst>
      <p:ext uri="{BB962C8B-B14F-4D97-AF65-F5344CB8AC3E}">
        <p14:creationId xmlns:p14="http://schemas.microsoft.com/office/powerpoint/2010/main" val="304969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2423592" y="2060848"/>
            <a:ext cx="7070108" cy="362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accent2"/>
                </a:solidFill>
                <a:latin typeface="Verdana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accent2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accent2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an offence </a:t>
            </a:r>
            <a:r>
              <a:rPr lang="en-US" altLang="en-US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been committed</a:t>
            </a: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 officer may arrest anyone who: </a:t>
            </a:r>
          </a:p>
          <a:p>
            <a:pPr marL="0" indent="0" algn="ctr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endParaRPr lang="en-US" altLang="en-US" kern="0" dirty="0">
              <a:solidFill>
                <a:srgbClr val="33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9738" indent="-439738" algn="ctr" eaLnBrk="1" hangingPunct="1">
              <a:spcAft>
                <a:spcPts val="1800"/>
              </a:spcAft>
              <a:buNone/>
              <a:defRPr/>
            </a:pPr>
            <a:r>
              <a:rPr lang="en-US" altLang="en-US" kern="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a.  </a:t>
            </a:r>
            <a:r>
              <a:rPr lang="en-US" altLang="en-US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guilty </a:t>
            </a: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offence </a:t>
            </a:r>
          </a:p>
          <a:p>
            <a:pPr marL="439738" indent="-439738" algn="ctr" eaLnBrk="1" hangingPunct="1">
              <a:spcAft>
                <a:spcPts val="1800"/>
              </a:spcAft>
              <a:buNone/>
              <a:defRPr/>
            </a:pPr>
            <a:r>
              <a:rPr lang="en-US" altLang="en-US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b.  they have </a:t>
            </a:r>
            <a:r>
              <a:rPr lang="en-US" altLang="en-US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reasonable grounds for suspecting </a:t>
            </a:r>
          </a:p>
          <a:p>
            <a:pPr marL="439738" indent="-439738" algn="ctr" eaLnBrk="1" hangingPunct="1">
              <a:spcAft>
                <a:spcPts val="1800"/>
              </a:spcAft>
              <a:buNone/>
              <a:defRPr/>
            </a:pPr>
            <a:r>
              <a:rPr lang="en-US" altLang="en-US" kern="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to be guilty of it.</a:t>
            </a:r>
          </a:p>
          <a:p>
            <a:pPr marL="0" indent="0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endParaRPr lang="en-US" altLang="en-US" sz="2800" kern="0" dirty="0">
              <a:solidFill>
                <a:srgbClr val="333399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1800"/>
              </a:spcAft>
              <a:buNone/>
              <a:defRPr/>
            </a:pPr>
            <a:endParaRPr lang="en-US" altLang="en-US" kern="0" dirty="0">
              <a:solidFill>
                <a:srgbClr val="333399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97807"/>
            <a:ext cx="7848872" cy="6463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Section 24(3) PACE 1984</a:t>
            </a:r>
          </a:p>
        </p:txBody>
      </p:sp>
    </p:spTree>
    <p:extLst>
      <p:ext uri="{BB962C8B-B14F-4D97-AF65-F5344CB8AC3E}">
        <p14:creationId xmlns:p14="http://schemas.microsoft.com/office/powerpoint/2010/main" val="153202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 txBox="1">
            <a:spLocks noChangeArrowheads="1"/>
          </p:cNvSpPr>
          <p:nvPr/>
        </p:nvSpPr>
        <p:spPr bwMode="auto">
          <a:xfrm>
            <a:off x="1657959" y="1278733"/>
            <a:ext cx="5201183" cy="2520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accent2"/>
                </a:solidFill>
                <a:latin typeface="Verdana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accent2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accent2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r>
              <a:rPr lang="en-US" altLang="en-US" sz="3200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PC WILLIAMS is on patrol with her tutor when they hear a woman shout, </a:t>
            </a:r>
            <a:r>
              <a:rPr lang="en-US" altLang="en-US" sz="3200" i="1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‘Stop that man! He has just stolen my purse!’</a:t>
            </a:r>
          </a:p>
          <a:p>
            <a:pPr marL="0" indent="0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endParaRPr lang="en-US" altLang="en-US" sz="2800" kern="0" dirty="0">
              <a:solidFill>
                <a:srgbClr val="33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endParaRPr lang="en-US" altLang="en-US" sz="2800" kern="0" dirty="0">
              <a:solidFill>
                <a:srgbClr val="333399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1800"/>
              </a:spcAft>
              <a:buNone/>
              <a:defRPr/>
            </a:pPr>
            <a:endParaRPr lang="en-US" altLang="en-US" kern="0" dirty="0">
              <a:solidFill>
                <a:srgbClr val="33339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8072" y="190381"/>
            <a:ext cx="7848872" cy="6463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Think!</a:t>
            </a:r>
          </a:p>
        </p:txBody>
      </p:sp>
      <p:sp>
        <p:nvSpPr>
          <p:cNvPr id="5" name="Rectangle 4"/>
          <p:cNvSpPr/>
          <p:nvPr/>
        </p:nvSpPr>
        <p:spPr>
          <a:xfrm>
            <a:off x="-8072" y="4319126"/>
            <a:ext cx="7848872" cy="954107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  <a:defRPr/>
            </a:pPr>
            <a:r>
              <a:rPr lang="en-US" altLang="en-US" sz="2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power of arrest do the officers                                         have to deal with this situation?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AF21367-A054-0445-ACA7-217F9B3133CA}"/>
              </a:ext>
            </a:extLst>
          </p:cNvPr>
          <p:cNvSpPr txBox="1"/>
          <p:nvPr/>
        </p:nvSpPr>
        <p:spPr>
          <a:xfrm>
            <a:off x="6636895" y="5793345"/>
            <a:ext cx="61084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dirty="0">
                <a:solidFill>
                  <a:schemeClr val="accent6"/>
                </a:solidFill>
              </a:rPr>
              <a:t>Answer: Section 24(2) PACE </a:t>
            </a:r>
            <a:r>
              <a:rPr lang="en-GB" sz="1800" b="1" dirty="0">
                <a:solidFill>
                  <a:schemeClr val="bg1"/>
                </a:solidFill>
              </a:rPr>
              <a:t>1984</a:t>
            </a:r>
          </a:p>
        </p:txBody>
      </p:sp>
    </p:spTree>
    <p:extLst>
      <p:ext uri="{BB962C8B-B14F-4D97-AF65-F5344CB8AC3E}">
        <p14:creationId xmlns:p14="http://schemas.microsoft.com/office/powerpoint/2010/main" val="123487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allAtOnce"/>
      <p:bldP spid="3" grpId="0" animBg="1"/>
      <p:bldP spid="5" grpId="0" animBg="1"/>
      <p:bldP spid="5" grpId="1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 txBox="1">
            <a:spLocks noChangeArrowheads="1"/>
          </p:cNvSpPr>
          <p:nvPr/>
        </p:nvSpPr>
        <p:spPr bwMode="auto">
          <a:xfrm>
            <a:off x="989729" y="1133413"/>
            <a:ext cx="5869413" cy="2418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accent2"/>
                </a:solidFill>
                <a:latin typeface="Verdana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accent2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accent2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r>
              <a:rPr lang="en-US" altLang="en-US" sz="3200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Officers are on patrol when they see Billy Evans with a brick in one hand about to throw it through the window of a local </a:t>
            </a:r>
            <a:r>
              <a:rPr lang="en-US" altLang="en-US" sz="3200" kern="0" dirty="0" err="1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jewellers</a:t>
            </a:r>
            <a:r>
              <a:rPr lang="en-US" altLang="en-US" sz="3200" kern="0" dirty="0">
                <a:solidFill>
                  <a:srgbClr val="33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endParaRPr lang="en-US" altLang="en-US" sz="2800" kern="0" dirty="0">
              <a:solidFill>
                <a:srgbClr val="33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spcBef>
                <a:spcPts val="0"/>
              </a:spcBef>
              <a:spcAft>
                <a:spcPts val="1800"/>
              </a:spcAft>
              <a:buNone/>
              <a:defRPr/>
            </a:pPr>
            <a:endParaRPr lang="en-US" altLang="en-US" sz="4000" kern="0" dirty="0">
              <a:solidFill>
                <a:srgbClr val="333399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1800"/>
              </a:spcAft>
              <a:buNone/>
              <a:defRPr/>
            </a:pPr>
            <a:endParaRPr lang="en-US" altLang="en-US" kern="0" dirty="0">
              <a:solidFill>
                <a:srgbClr val="33339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53506"/>
            <a:ext cx="7848872" cy="6463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Think! 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4266160"/>
            <a:ext cx="8023357" cy="954107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  <a:defRPr/>
            </a:pPr>
            <a:r>
              <a:rPr lang="en-US" altLang="en-US" sz="2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power of arrest do the officers                                         have to deal with this situation? </a:t>
            </a:r>
          </a:p>
        </p:txBody>
      </p:sp>
      <p:pic>
        <p:nvPicPr>
          <p:cNvPr id="8194" name="Picture 2" descr="Brick is thrown through window of house in Stour Close, South Ashford">
            <a:extLst>
              <a:ext uri="{FF2B5EF4-FFF2-40B4-BE49-F238E27FC236}">
                <a16:creationId xmlns:a16="http://schemas.microsoft.com/office/drawing/2014/main" id="{E384774C-2D7B-FB44-A26B-9F0245627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872" y="1165146"/>
            <a:ext cx="4106091" cy="2735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195F2A1-24F5-2D48-8645-B278671E4151}"/>
              </a:ext>
            </a:extLst>
          </p:cNvPr>
          <p:cNvSpPr txBox="1"/>
          <p:nvPr/>
        </p:nvSpPr>
        <p:spPr>
          <a:xfrm>
            <a:off x="7648603" y="5934632"/>
            <a:ext cx="61009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1800" b="1" dirty="0">
                <a:solidFill>
                  <a:schemeClr val="accent6"/>
                </a:solidFill>
              </a:rPr>
              <a:t>Answer: Sec 24(1) PACE  </a:t>
            </a:r>
            <a:endParaRPr lang="en-US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92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allAtOnce"/>
      <p:bldP spid="3" grpId="0" animBg="1"/>
      <p:bldP spid="5" grpId="0" animBg="1"/>
      <p:bldP spid="5" grpId="1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B9A3CDA-EDCA-5A4D-8375-2F9ECE120CE8}"/>
              </a:ext>
            </a:extLst>
          </p:cNvPr>
          <p:cNvSpPr/>
          <p:nvPr/>
        </p:nvSpPr>
        <p:spPr>
          <a:xfrm>
            <a:off x="1976283" y="4314813"/>
            <a:ext cx="7983793" cy="1327355"/>
          </a:xfrm>
          <a:prstGeom prst="rect">
            <a:avLst/>
          </a:prstGeom>
          <a:solidFill>
            <a:schemeClr val="accent2">
              <a:alpha val="4208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CF9AEC8-5ECA-014B-9DB7-516AB6C9821F}"/>
              </a:ext>
            </a:extLst>
          </p:cNvPr>
          <p:cNvSpPr/>
          <p:nvPr/>
        </p:nvSpPr>
        <p:spPr>
          <a:xfrm>
            <a:off x="1976284" y="2408903"/>
            <a:ext cx="7983793" cy="1327355"/>
          </a:xfrm>
          <a:prstGeom prst="rect">
            <a:avLst/>
          </a:prstGeom>
          <a:solidFill>
            <a:schemeClr val="accent2">
              <a:alpha val="49538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 txBox="1">
            <a:spLocks/>
          </p:cNvSpPr>
          <p:nvPr/>
        </p:nvSpPr>
        <p:spPr bwMode="auto">
          <a:xfrm>
            <a:off x="1693233" y="1837609"/>
            <a:ext cx="8549891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  <a:defRPr/>
            </a:pPr>
            <a:endParaRPr lang="en-GB" altLang="en-US" sz="4800" kern="0" dirty="0">
              <a:solidFill>
                <a:srgbClr val="000000"/>
              </a:solidFill>
              <a:latin typeface="Arial"/>
            </a:endParaRPr>
          </a:p>
          <a:p>
            <a:pPr marL="0" indent="0" algn="ctr">
              <a:buNone/>
              <a:defRPr/>
            </a:pPr>
            <a:r>
              <a:rPr lang="en-GB" altLang="en-US" sz="3600" i="1" kern="0" dirty="0">
                <a:solidFill>
                  <a:srgbClr val="000000"/>
                </a:solidFill>
                <a:latin typeface="Arial"/>
              </a:rPr>
              <a:t>1.  </a:t>
            </a:r>
            <a:r>
              <a:rPr lang="en-GB" altLang="en-US" sz="3600" kern="0" dirty="0">
                <a:solidFill>
                  <a:srgbClr val="000000"/>
                </a:solidFill>
                <a:latin typeface="Arial"/>
              </a:rPr>
              <a:t>The</a:t>
            </a:r>
            <a:r>
              <a:rPr lang="en-GB" altLang="en-US" sz="3600" i="1" kern="0" dirty="0">
                <a:solidFill>
                  <a:srgbClr val="000000"/>
                </a:solidFill>
                <a:latin typeface="Arial"/>
              </a:rPr>
              <a:t> ‘</a:t>
            </a:r>
            <a:r>
              <a:rPr lang="en-GB" altLang="en-US" sz="3600" b="1" i="1" kern="0" dirty="0">
                <a:solidFill>
                  <a:srgbClr val="000000"/>
                </a:solidFill>
                <a:latin typeface="Arial"/>
              </a:rPr>
              <a:t>When Questioned</a:t>
            </a:r>
            <a:r>
              <a:rPr lang="en-GB" altLang="en-US" sz="3600" i="1" kern="0" dirty="0">
                <a:solidFill>
                  <a:srgbClr val="000000"/>
                </a:solidFill>
                <a:latin typeface="Arial"/>
              </a:rPr>
              <a:t>’ </a:t>
            </a:r>
            <a:r>
              <a:rPr lang="en-GB" altLang="en-US" sz="3600" kern="0" dirty="0">
                <a:solidFill>
                  <a:srgbClr val="000000"/>
                </a:solidFill>
                <a:latin typeface="Arial"/>
              </a:rPr>
              <a:t>caution </a:t>
            </a:r>
          </a:p>
          <a:p>
            <a:pPr marL="0" indent="0" algn="ctr">
              <a:buNone/>
              <a:defRPr/>
            </a:pPr>
            <a:endParaRPr lang="en-GB" altLang="en-US" sz="3600" b="1" i="1" kern="0" dirty="0">
              <a:solidFill>
                <a:srgbClr val="000000"/>
              </a:solidFill>
              <a:latin typeface="Arial"/>
            </a:endParaRPr>
          </a:p>
          <a:p>
            <a:pPr marL="0" indent="0" algn="ctr">
              <a:buNone/>
              <a:defRPr/>
            </a:pPr>
            <a:endParaRPr lang="en-GB" altLang="en-US" sz="3600" b="1" i="1" kern="0" dirty="0">
              <a:solidFill>
                <a:srgbClr val="000000"/>
              </a:solidFill>
              <a:latin typeface="Arial"/>
            </a:endParaRPr>
          </a:p>
          <a:p>
            <a:pPr marL="0" indent="0" algn="ctr">
              <a:buNone/>
              <a:defRPr/>
            </a:pPr>
            <a:r>
              <a:rPr lang="en-GB" altLang="en-US" sz="3600" i="1" kern="0" dirty="0">
                <a:solidFill>
                  <a:srgbClr val="000000"/>
                </a:solidFill>
                <a:latin typeface="Arial"/>
              </a:rPr>
              <a:t>2. </a:t>
            </a:r>
            <a:r>
              <a:rPr lang="en-GB" altLang="en-US" sz="3600" kern="0" dirty="0">
                <a:solidFill>
                  <a:srgbClr val="000000"/>
                </a:solidFill>
                <a:latin typeface="Arial"/>
              </a:rPr>
              <a:t>The</a:t>
            </a:r>
            <a:r>
              <a:rPr lang="en-GB" altLang="en-US" sz="3600" b="1" i="1" kern="0" dirty="0">
                <a:solidFill>
                  <a:srgbClr val="000000"/>
                </a:solidFill>
                <a:latin typeface="Arial"/>
              </a:rPr>
              <a:t> ‘Now’ </a:t>
            </a:r>
            <a:r>
              <a:rPr lang="en-GB" altLang="en-US" sz="3600" kern="0" dirty="0">
                <a:solidFill>
                  <a:srgbClr val="000000"/>
                </a:solidFill>
                <a:latin typeface="Arial"/>
              </a:rPr>
              <a:t>caution</a:t>
            </a:r>
            <a:r>
              <a:rPr lang="en-GB" altLang="en-US" sz="3600" b="1" i="1" kern="0" dirty="0">
                <a:solidFill>
                  <a:srgbClr val="000000"/>
                </a:solidFill>
                <a:latin typeface="Arial"/>
              </a:rPr>
              <a:t> </a:t>
            </a:r>
            <a:endParaRPr lang="en-GB" altLang="en-US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25" name="TextBox 5"/>
          <p:cNvSpPr txBox="1">
            <a:spLocks noChangeArrowheads="1"/>
          </p:cNvSpPr>
          <p:nvPr/>
        </p:nvSpPr>
        <p:spPr bwMode="auto">
          <a:xfrm>
            <a:off x="2497138" y="584993"/>
            <a:ext cx="6913562" cy="6461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3600" b="1" dirty="0">
                <a:solidFill>
                  <a:schemeClr val="bg1"/>
                </a:solidFill>
              </a:rPr>
              <a:t>Two Types of Caution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992313" y="11255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None/>
              <a:defRPr/>
            </a:pPr>
            <a:endParaRPr lang="en-GB" kern="0" dirty="0">
              <a:solidFill>
                <a:srgbClr val="000000"/>
              </a:solidFill>
              <a:latin typeface="Arial"/>
            </a:endParaRPr>
          </a:p>
          <a:p>
            <a:pPr marL="0" indent="0" eaLnBrk="1" hangingPunct="1">
              <a:buNone/>
              <a:defRPr/>
            </a:pPr>
            <a:endParaRPr lang="en-GB" sz="2800" kern="0" dirty="0">
              <a:solidFill>
                <a:srgbClr val="000000"/>
              </a:solidFill>
              <a:latin typeface="Arial"/>
            </a:endParaRPr>
          </a:p>
          <a:p>
            <a:pPr marL="0" indent="0" algn="ctr" eaLnBrk="1" hangingPunct="1">
              <a:buNone/>
              <a:defRPr/>
            </a:pPr>
            <a:r>
              <a:rPr lang="en-GB" sz="2800" kern="0" dirty="0">
                <a:solidFill>
                  <a:srgbClr val="000000"/>
                </a:solidFill>
                <a:latin typeface="Arial"/>
              </a:rPr>
              <a:t>You do not have to say anything. </a:t>
            </a:r>
          </a:p>
          <a:p>
            <a:pPr marL="0" indent="0" algn="ctr" eaLnBrk="1" hangingPunct="1">
              <a:buNone/>
              <a:defRPr/>
            </a:pPr>
            <a:r>
              <a:rPr lang="en-GB" sz="2800" kern="0" dirty="0">
                <a:solidFill>
                  <a:srgbClr val="000000"/>
                </a:solidFill>
                <a:latin typeface="Arial"/>
              </a:rPr>
              <a:t>But it may harm your defence if you do not mention </a:t>
            </a:r>
            <a:r>
              <a:rPr lang="en-GB" sz="2800" i="1" kern="0" dirty="0">
                <a:solidFill>
                  <a:schemeClr val="accent2"/>
                </a:solidFill>
                <a:latin typeface="Arial"/>
              </a:rPr>
              <a:t>when questioned </a:t>
            </a:r>
            <a:r>
              <a:rPr lang="en-GB" sz="2800" kern="0" dirty="0">
                <a:solidFill>
                  <a:srgbClr val="000000"/>
                </a:solidFill>
                <a:latin typeface="Arial"/>
              </a:rPr>
              <a:t>something which you later rely on in court.  </a:t>
            </a:r>
          </a:p>
          <a:p>
            <a:pPr marL="0" indent="0" algn="ctr" eaLnBrk="1" hangingPunct="1">
              <a:buNone/>
              <a:defRPr/>
            </a:pPr>
            <a:r>
              <a:rPr lang="en-GB" sz="2800" kern="0" dirty="0">
                <a:solidFill>
                  <a:srgbClr val="000000"/>
                </a:solidFill>
                <a:latin typeface="Arial"/>
              </a:rPr>
              <a:t>Anything you do say may be given in evidence.</a:t>
            </a:r>
          </a:p>
          <a:p>
            <a:pPr eaLnBrk="1" hangingPunct="1">
              <a:buFontTx/>
              <a:buNone/>
              <a:defRPr/>
            </a:pPr>
            <a:endParaRPr lang="en-US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19" name="TextBox 5"/>
          <p:cNvSpPr txBox="1">
            <a:spLocks noChangeArrowheads="1"/>
          </p:cNvSpPr>
          <p:nvPr/>
        </p:nvSpPr>
        <p:spPr bwMode="auto">
          <a:xfrm>
            <a:off x="0" y="348735"/>
            <a:ext cx="7273925" cy="646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3600" b="1" dirty="0">
                <a:solidFill>
                  <a:schemeClr val="bg1"/>
                </a:solidFill>
              </a:rPr>
              <a:t>The ‘When Questioned’ Caution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Box 5"/>
          <p:cNvSpPr txBox="1">
            <a:spLocks noChangeArrowheads="1"/>
          </p:cNvSpPr>
          <p:nvPr/>
        </p:nvSpPr>
        <p:spPr bwMode="auto">
          <a:xfrm>
            <a:off x="630936" y="640080"/>
            <a:ext cx="4818888" cy="14813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4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does it mean? Simplified…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 bwMode="auto">
          <a:xfrm>
            <a:off x="630936" y="2660904"/>
            <a:ext cx="4818888" cy="354787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indent="-228600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1900"/>
              <a:t>You have the right not to say anything if you do not wish to</a:t>
            </a:r>
          </a:p>
          <a:p>
            <a:pPr indent="-228600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endParaRPr lang="en-US" altLang="en-US" sz="1900"/>
          </a:p>
          <a:p>
            <a:pPr indent="-228600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1900"/>
              <a:t>If there is something you do not tell me now when I ask you questions and you later you decide to tell the court, then the court may be less likely to believe you</a:t>
            </a:r>
          </a:p>
          <a:p>
            <a:pPr indent="-228600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endParaRPr lang="en-US" altLang="en-US" sz="1900"/>
          </a:p>
          <a:p>
            <a:pPr indent="-228600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1900"/>
              <a:t>Anything you do say can be given in evidence, this means that if you do attend court, the court can be told what you have said</a:t>
            </a:r>
          </a:p>
        </p:txBody>
      </p:sp>
      <p:pic>
        <p:nvPicPr>
          <p:cNvPr id="11266" name="Picture 2" descr="Man jailed for posing as a police officer and trying to 'arrest' woman |  The Independent">
            <a:extLst>
              <a:ext uri="{FF2B5EF4-FFF2-40B4-BE49-F238E27FC236}">
                <a16:creationId xmlns:a16="http://schemas.microsoft.com/office/drawing/2014/main" id="{84FB7E5E-E17E-A446-9117-93EC2B6C8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9048" y="1410646"/>
            <a:ext cx="5458968" cy="4036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255381" y="1656020"/>
            <a:ext cx="6438900" cy="431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>
              <a:lnSpc>
                <a:spcPct val="90000"/>
              </a:lnSpc>
              <a:defRPr/>
            </a:pPr>
            <a:r>
              <a:rPr lang="en-GB" altLang="en-US" sz="2800" kern="0" dirty="0">
                <a:solidFill>
                  <a:srgbClr val="000000"/>
                </a:solidFill>
                <a:latin typeface="Arial"/>
              </a:rPr>
              <a:t>When you have grounds to suspect an offence has been committed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2800" kern="0" dirty="0">
              <a:solidFill>
                <a:srgbClr val="000000"/>
              </a:solidFill>
              <a:latin typeface="Arial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GB" altLang="en-US" sz="2800" kern="0" dirty="0">
              <a:solidFill>
                <a:srgbClr val="000000"/>
              </a:solidFill>
              <a:latin typeface="Arial"/>
            </a:endParaRPr>
          </a:p>
          <a:p>
            <a:pPr algn="ctr" eaLnBrk="1" hangingPunct="1">
              <a:lnSpc>
                <a:spcPct val="90000"/>
              </a:lnSpc>
              <a:defRPr/>
            </a:pPr>
            <a:r>
              <a:rPr lang="en-GB" altLang="en-US" sz="2800" kern="0" dirty="0">
                <a:solidFill>
                  <a:srgbClr val="000000"/>
                </a:solidFill>
                <a:latin typeface="Arial"/>
              </a:rPr>
              <a:t>You want to ask questions regarding their involvement or suspected involvement in that offence as the offender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GB" altLang="en-US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67" name="TextBox 5"/>
          <p:cNvSpPr txBox="1">
            <a:spLocks noChangeArrowheads="1"/>
          </p:cNvSpPr>
          <p:nvPr/>
        </p:nvSpPr>
        <p:spPr bwMode="auto">
          <a:xfrm>
            <a:off x="0" y="170605"/>
            <a:ext cx="8229600" cy="64611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3600" b="1" dirty="0">
                <a:solidFill>
                  <a:schemeClr val="bg1"/>
                </a:solidFill>
              </a:rPr>
              <a:t>When to caution…</a:t>
            </a:r>
          </a:p>
        </p:txBody>
      </p:sp>
      <p:pic>
        <p:nvPicPr>
          <p:cNvPr id="10242" name="Picture 2" descr="What are your rights if police stop you or arrest you? | Metro News">
            <a:extLst>
              <a:ext uri="{FF2B5EF4-FFF2-40B4-BE49-F238E27FC236}">
                <a16:creationId xmlns:a16="http://schemas.microsoft.com/office/drawing/2014/main" id="{A74D2BA9-1381-234A-9C82-417F7928D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190" y="1358900"/>
            <a:ext cx="3937000" cy="207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Overview Of Police Interviews | Andrew Williams Criminal Lawyer">
            <a:extLst>
              <a:ext uri="{FF2B5EF4-FFF2-40B4-BE49-F238E27FC236}">
                <a16:creationId xmlns:a16="http://schemas.microsoft.com/office/drawing/2014/main" id="{F38F70E7-B3E3-534C-B9AD-88AC4F6BF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190" y="3815813"/>
            <a:ext cx="3810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465139" y="1196975"/>
            <a:ext cx="6249987" cy="485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endParaRPr lang="en-GB" altLang="en-US" kern="0" dirty="0">
              <a:solidFill>
                <a:srgbClr val="000000"/>
              </a:solidFill>
              <a:latin typeface="Arial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800" kern="0" dirty="0">
                <a:solidFill>
                  <a:srgbClr val="000000"/>
                </a:solidFill>
                <a:latin typeface="Arial"/>
              </a:rPr>
              <a:t>You ask questions not relating to the offence 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GB" altLang="en-US" sz="2800" kern="0" dirty="0">
              <a:solidFill>
                <a:srgbClr val="000000"/>
              </a:solidFill>
              <a:latin typeface="Arial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800" kern="0" dirty="0">
                <a:solidFill>
                  <a:srgbClr val="000000"/>
                </a:solidFill>
                <a:latin typeface="Arial"/>
              </a:rPr>
              <a:t>To obtain information they are required to provide by law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GB" altLang="en-US" sz="2800" kern="0" dirty="0">
              <a:solidFill>
                <a:srgbClr val="000000"/>
              </a:solidFill>
              <a:latin typeface="Arial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800" kern="0" dirty="0">
                <a:solidFill>
                  <a:srgbClr val="000000"/>
                </a:solidFill>
                <a:latin typeface="Arial"/>
              </a:rPr>
              <a:t>To establish their identity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GB" altLang="en-US" sz="2800" kern="0" dirty="0">
              <a:solidFill>
                <a:srgbClr val="000000"/>
              </a:solidFill>
              <a:latin typeface="Arial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800" kern="0" dirty="0">
                <a:solidFill>
                  <a:srgbClr val="000000"/>
                </a:solidFill>
                <a:latin typeface="Arial"/>
              </a:rPr>
              <a:t>To seek verification of a written record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GB" altLang="en-US" kern="0" dirty="0">
                <a:solidFill>
                  <a:srgbClr val="000000"/>
                </a:solidFill>
                <a:latin typeface="Arial"/>
              </a:rPr>
              <a:t>				</a:t>
            </a:r>
            <a:endParaRPr lang="en-US" altLang="en-US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363" name="TextBox 5"/>
          <p:cNvSpPr txBox="1">
            <a:spLocks noChangeArrowheads="1"/>
          </p:cNvSpPr>
          <p:nvPr/>
        </p:nvSpPr>
        <p:spPr bwMode="auto">
          <a:xfrm>
            <a:off x="0" y="161925"/>
            <a:ext cx="8229600" cy="64611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3600" b="1" dirty="0">
                <a:solidFill>
                  <a:schemeClr val="bg1"/>
                </a:solidFill>
              </a:rPr>
              <a:t>When not to caution…</a:t>
            </a:r>
          </a:p>
        </p:txBody>
      </p:sp>
      <p:pic>
        <p:nvPicPr>
          <p:cNvPr id="1536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3" r="4175" b="12662"/>
          <a:stretch>
            <a:fillRect/>
          </a:stretch>
        </p:blipFill>
        <p:spPr bwMode="auto">
          <a:xfrm>
            <a:off x="8050214" y="2650709"/>
            <a:ext cx="2232025" cy="260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738365" y="1296469"/>
            <a:ext cx="8229600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GB" kern="0" dirty="0">
              <a:solidFill>
                <a:srgbClr val="000000"/>
              </a:solidFill>
              <a:latin typeface="Arial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GB" kern="0" dirty="0">
              <a:solidFill>
                <a:srgbClr val="000000"/>
              </a:solidFill>
              <a:latin typeface="Arial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GB" sz="3200" kern="0" dirty="0">
                <a:solidFill>
                  <a:srgbClr val="000000"/>
                </a:solidFill>
                <a:latin typeface="Arial"/>
              </a:rPr>
              <a:t>You</a:t>
            </a:r>
            <a:r>
              <a:rPr lang="en-GB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GB" sz="3200" kern="0" dirty="0">
                <a:solidFill>
                  <a:srgbClr val="000000"/>
                </a:solidFill>
                <a:latin typeface="Arial"/>
              </a:rPr>
              <a:t>do not have to say anything.  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GB" sz="3200" kern="0" dirty="0">
                <a:solidFill>
                  <a:srgbClr val="000000"/>
                </a:solidFill>
                <a:latin typeface="Arial"/>
              </a:rPr>
              <a:t>But it may harm your defence if you do not mention </a:t>
            </a:r>
            <a:r>
              <a:rPr lang="en-GB" sz="3200" kern="0" dirty="0">
                <a:solidFill>
                  <a:srgbClr val="7030A0"/>
                </a:solidFill>
                <a:latin typeface="Arial"/>
              </a:rPr>
              <a:t>now</a:t>
            </a:r>
            <a:r>
              <a:rPr lang="en-GB" sz="3200" kern="0" dirty="0">
                <a:solidFill>
                  <a:srgbClr val="000000"/>
                </a:solidFill>
                <a:latin typeface="Arial"/>
              </a:rPr>
              <a:t> something which you later rely on in court.  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GB" sz="3200" kern="0" dirty="0">
                <a:solidFill>
                  <a:srgbClr val="000000"/>
                </a:solidFill>
                <a:latin typeface="Arial"/>
              </a:rPr>
              <a:t>Anything you do say may be given in evidence.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507" name="TextBox 5"/>
          <p:cNvSpPr txBox="1">
            <a:spLocks noChangeArrowheads="1"/>
          </p:cNvSpPr>
          <p:nvPr/>
        </p:nvSpPr>
        <p:spPr bwMode="auto">
          <a:xfrm>
            <a:off x="0" y="335691"/>
            <a:ext cx="7273925" cy="64611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 b="1" dirty="0">
                <a:solidFill>
                  <a:schemeClr val="bg1"/>
                </a:solidFill>
              </a:rPr>
              <a:t>The ‘Now’ Caution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FC9DCA-5728-0949-B4E4-564A36C4CAA6}"/>
              </a:ext>
            </a:extLst>
          </p:cNvPr>
          <p:cNvSpPr txBox="1"/>
          <p:nvPr/>
        </p:nvSpPr>
        <p:spPr>
          <a:xfrm>
            <a:off x="9458793" y="704538"/>
            <a:ext cx="2008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We’ll study this more later…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 bwMode="auto">
          <a:xfrm>
            <a:off x="1404783" y="1868018"/>
            <a:ext cx="339207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  <a:defRPr/>
            </a:pPr>
            <a:r>
              <a:rPr lang="en-GB" altLang="en-US" b="1" kern="0" dirty="0">
                <a:solidFill>
                  <a:srgbClr val="000000"/>
                </a:solidFill>
                <a:latin typeface="Arial"/>
              </a:rPr>
              <a:t>‘When Questioned’</a:t>
            </a:r>
          </a:p>
          <a:p>
            <a:pPr marL="0" indent="0" algn="ctr">
              <a:buNone/>
              <a:defRPr/>
            </a:pPr>
            <a:endParaRPr lang="en-GB" altLang="en-US" kern="0" dirty="0">
              <a:solidFill>
                <a:srgbClr val="000000"/>
              </a:solidFill>
              <a:latin typeface="Arial"/>
            </a:endParaRPr>
          </a:p>
          <a:p>
            <a:pPr marL="0" indent="0" algn="ctr">
              <a:buNone/>
              <a:defRPr/>
            </a:pPr>
            <a:r>
              <a:rPr lang="en-GB" altLang="en-US" kern="0" dirty="0">
                <a:solidFill>
                  <a:srgbClr val="000000"/>
                </a:solidFill>
                <a:latin typeface="Arial"/>
              </a:rPr>
              <a:t>Indicates an intention to ask questions about an offence</a:t>
            </a:r>
          </a:p>
          <a:p>
            <a:pPr marL="0" indent="0">
              <a:buNone/>
              <a:defRPr/>
            </a:pPr>
            <a:endParaRPr lang="en-GB" altLang="en-US" kern="0" dirty="0">
              <a:solidFill>
                <a:srgbClr val="000000"/>
              </a:solidFill>
              <a:latin typeface="Arial"/>
            </a:endParaRPr>
          </a:p>
          <a:p>
            <a:pPr marL="0" indent="0">
              <a:buNone/>
              <a:defRPr/>
            </a:pPr>
            <a:endParaRPr lang="en-GB" altLang="en-US" kern="0" dirty="0">
              <a:solidFill>
                <a:srgbClr val="000000"/>
              </a:solidFill>
              <a:latin typeface="Arial"/>
            </a:endParaRPr>
          </a:p>
          <a:p>
            <a:pPr marL="0" indent="0">
              <a:buNone/>
              <a:defRPr/>
            </a:pPr>
            <a:endParaRPr lang="en-GB" altLang="en-US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555" name="TextBox 5"/>
          <p:cNvSpPr txBox="1">
            <a:spLocks noChangeArrowheads="1"/>
          </p:cNvSpPr>
          <p:nvPr/>
        </p:nvSpPr>
        <p:spPr bwMode="auto">
          <a:xfrm>
            <a:off x="0" y="230761"/>
            <a:ext cx="7273925" cy="64611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3600" b="1" dirty="0">
                <a:solidFill>
                  <a:schemeClr val="bg1"/>
                </a:solidFill>
              </a:rPr>
              <a:t>Cautions – The Difference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CF7767-62E2-3D48-AE1E-F2E7C26E5B35}"/>
              </a:ext>
            </a:extLst>
          </p:cNvPr>
          <p:cNvSpPr txBox="1"/>
          <p:nvPr/>
        </p:nvSpPr>
        <p:spPr>
          <a:xfrm>
            <a:off x="6901098" y="1868018"/>
            <a:ext cx="426657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  <a:defRPr/>
            </a:pPr>
            <a:r>
              <a:rPr lang="en-GB" altLang="en-US" sz="2400" b="1" kern="0" dirty="0">
                <a:solidFill>
                  <a:srgbClr val="000000"/>
                </a:solidFill>
                <a:latin typeface="Arial"/>
              </a:rPr>
              <a:t>‘Now’</a:t>
            </a:r>
          </a:p>
          <a:p>
            <a:pPr marL="0" indent="0" algn="ctr">
              <a:buNone/>
              <a:defRPr/>
            </a:pPr>
            <a:endParaRPr lang="en-GB" altLang="en-US" sz="2400" kern="0" dirty="0">
              <a:solidFill>
                <a:srgbClr val="000000"/>
              </a:solidFill>
              <a:latin typeface="Arial"/>
            </a:endParaRPr>
          </a:p>
          <a:p>
            <a:pPr marL="0" indent="0" algn="ctr">
              <a:buNone/>
              <a:defRPr/>
            </a:pPr>
            <a:r>
              <a:rPr lang="en-GB" altLang="en-US" sz="2400" kern="0" dirty="0">
                <a:solidFill>
                  <a:srgbClr val="000000"/>
                </a:solidFill>
                <a:latin typeface="Arial"/>
              </a:rPr>
              <a:t>At the conclusion of the process, when a person is reported or charged with an offence</a:t>
            </a:r>
          </a:p>
        </p:txBody>
      </p:sp>
      <p:pic>
        <p:nvPicPr>
          <p:cNvPr id="12290" name="Picture 2" descr="35,470 Traffic Ticket Stock Photos, Pictures &amp; Royalty-Free Images - iStock">
            <a:extLst>
              <a:ext uri="{FF2B5EF4-FFF2-40B4-BE49-F238E27FC236}">
                <a16:creationId xmlns:a16="http://schemas.microsoft.com/office/drawing/2014/main" id="{4E12BC55-18B5-7B4F-854B-431F82595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837" y="4466339"/>
            <a:ext cx="3259062" cy="216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Interview under caution - can I use a prepared statement? - VHS Fletchers  Solicitors">
            <a:extLst>
              <a:ext uri="{FF2B5EF4-FFF2-40B4-BE49-F238E27FC236}">
                <a16:creationId xmlns:a16="http://schemas.microsoft.com/office/drawing/2014/main" id="{0A228F13-C8E9-3F44-85FA-3EEC8E426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383" y="4384739"/>
            <a:ext cx="3369877" cy="224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246448" y="-1395075"/>
            <a:ext cx="7773988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br>
              <a:rPr lang="en-GB" altLang="en-US" sz="3200" b="1" kern="0" dirty="0">
                <a:solidFill>
                  <a:srgbClr val="000099"/>
                </a:solidFill>
                <a:latin typeface="Arial"/>
              </a:rPr>
            </a:br>
            <a:br>
              <a:rPr lang="en-GB" altLang="en-US" sz="3200" b="1" kern="0" dirty="0">
                <a:solidFill>
                  <a:srgbClr val="000099"/>
                </a:solidFill>
                <a:latin typeface="Arial"/>
              </a:rPr>
            </a:br>
            <a:br>
              <a:rPr lang="en-GB" altLang="en-US" sz="3200" b="1" kern="0" dirty="0">
                <a:solidFill>
                  <a:srgbClr val="000099"/>
                </a:solidFill>
                <a:latin typeface="Arial"/>
              </a:rPr>
            </a:br>
            <a:r>
              <a:rPr lang="en-GB" altLang="en-US" sz="3200" b="1" kern="0" dirty="0">
                <a:solidFill>
                  <a:srgbClr val="FF0000"/>
                </a:solidFill>
                <a:latin typeface="Arial"/>
              </a:rPr>
              <a:t>Necessity to arrest – Why?</a:t>
            </a:r>
            <a:br>
              <a:rPr lang="en-GB" altLang="en-US" sz="3200" kern="0" dirty="0">
                <a:solidFill>
                  <a:srgbClr val="FF0000"/>
                </a:solidFill>
                <a:latin typeface="Arial"/>
              </a:rPr>
            </a:br>
            <a:endParaRPr lang="en-GB" altLang="en-US" sz="3200" b="1" kern="0" dirty="0">
              <a:solidFill>
                <a:srgbClr val="000099"/>
              </a:solidFill>
              <a:latin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71564" y="250221"/>
            <a:ext cx="7848872" cy="61555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400" b="1" dirty="0">
                <a:solidFill>
                  <a:schemeClr val="bg1"/>
                </a:solidFill>
              </a:rPr>
              <a:t>Section 24 PACE 1984 &amp; PACE Code G</a:t>
            </a:r>
          </a:p>
        </p:txBody>
      </p:sp>
      <p:pic>
        <p:nvPicPr>
          <p:cNvPr id="13316" name="Picture 4" descr="Necessity Criteria: Why Failure To Consider Alternatives to Arrest is a  Police Abuse of Power – Iain Gould- Actions Against the Police Solicitor">
            <a:extLst>
              <a:ext uri="{FF2B5EF4-FFF2-40B4-BE49-F238E27FC236}">
                <a16:creationId xmlns:a16="http://schemas.microsoft.com/office/drawing/2014/main" id="{2EEC00A2-0AD0-264A-864F-5AF85CDC3F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784" y="2780314"/>
            <a:ext cx="6156432" cy="3447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76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335549" y="391986"/>
          <a:ext cx="9520901" cy="6074027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997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6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965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594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</a:rPr>
                        <a:t>- I</a:t>
                      </a:r>
                      <a:r>
                        <a:rPr lang="en-GB" sz="2000" b="1" dirty="0"/>
                        <a:t>nvestigation</a:t>
                      </a:r>
                      <a:endParaRPr lang="en-GB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To allow prompt</a:t>
                      </a:r>
                      <a:r>
                        <a:rPr lang="en-GB" sz="1400" b="0" baseline="0" dirty="0">
                          <a:solidFill>
                            <a:schemeClr val="tx1"/>
                          </a:solidFill>
                        </a:rPr>
                        <a:t> and effective investigation of the offence or of the conduct of the person in question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868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</a:rPr>
                        <a:t>- D</a:t>
                      </a:r>
                      <a:r>
                        <a:rPr lang="en-GB" sz="2000" b="1" dirty="0"/>
                        <a:t>isappearance</a:t>
                      </a:r>
                      <a:endParaRPr lang="en-GB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To prevent any prosecution for the offence from being hindered by the disappearance of the person in question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541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</a:rPr>
                        <a:t>- C</a:t>
                      </a:r>
                      <a:r>
                        <a:rPr lang="en-GB" sz="2000" b="1" dirty="0"/>
                        <a:t>hild</a:t>
                      </a:r>
                      <a:endParaRPr lang="en-GB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To protect a child or other vulnerable</a:t>
                      </a:r>
                      <a:r>
                        <a:rPr lang="en-GB" sz="1400" b="0" baseline="0" dirty="0">
                          <a:solidFill>
                            <a:schemeClr val="tx1"/>
                          </a:solidFill>
                        </a:rPr>
                        <a:t> person from the relevant person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541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</a:rPr>
                        <a:t>- O</a:t>
                      </a:r>
                      <a:r>
                        <a:rPr lang="en-GB" sz="2000" b="1" dirty="0"/>
                        <a:t>bstruction</a:t>
                      </a:r>
                      <a:endParaRPr lang="en-GB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To prevent the relevant person causing an unlawful obstruction of the highway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541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</a:rPr>
                        <a:t>- P</a:t>
                      </a:r>
                      <a:r>
                        <a:rPr lang="en-GB" sz="2000" b="1" dirty="0"/>
                        <a:t>hysical Injury</a:t>
                      </a:r>
                      <a:endParaRPr lang="en-GB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To prevent</a:t>
                      </a:r>
                      <a:r>
                        <a:rPr lang="en-GB" sz="1400" b="0" baseline="0" dirty="0">
                          <a:solidFill>
                            <a:schemeClr val="tx1"/>
                          </a:solidFill>
                        </a:rPr>
                        <a:t> the relevant person causing physical injury to himself or any other person or prevent him suffering physical injury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541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</a:rPr>
                        <a:t>- P</a:t>
                      </a:r>
                      <a:r>
                        <a:rPr lang="en-GB" sz="2000" b="1" dirty="0"/>
                        <a:t>ublic Decency</a:t>
                      </a:r>
                      <a:endParaRPr lang="en-GB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To prevent the relevant person committing an offence against public decency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6541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</a:rPr>
                        <a:t>- L</a:t>
                      </a:r>
                      <a:r>
                        <a:rPr lang="en-GB" sz="2000" b="1" dirty="0"/>
                        <a:t>oss or Damage</a:t>
                      </a:r>
                      <a:endParaRPr lang="en-GB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To prevent the relevant person causing loss of, or damage to property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6541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</a:rPr>
                        <a:t>- A</a:t>
                      </a:r>
                      <a:r>
                        <a:rPr lang="en-GB" sz="2000" b="1" dirty="0"/>
                        <a:t>ddress</a:t>
                      </a:r>
                      <a:endParaRPr lang="en-GB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To enable</a:t>
                      </a:r>
                      <a:r>
                        <a:rPr lang="en-GB" sz="1400" b="0" baseline="0" dirty="0">
                          <a:solidFill>
                            <a:schemeClr val="tx1"/>
                          </a:solidFill>
                        </a:rPr>
                        <a:t> the address of the relevant person to be ascertained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9286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</a:rPr>
                        <a:t>- N</a:t>
                      </a:r>
                      <a:r>
                        <a:rPr lang="en-GB" sz="2000" b="1" dirty="0"/>
                        <a:t>ame</a:t>
                      </a:r>
                      <a:endParaRPr lang="en-GB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To enable</a:t>
                      </a:r>
                      <a:r>
                        <a:rPr lang="en-GB" sz="1400" b="0" baseline="0" dirty="0">
                          <a:solidFill>
                            <a:schemeClr val="tx1"/>
                          </a:solidFill>
                        </a:rPr>
                        <a:t> the name of the relevant person to be ascertained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861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96434" y="1454907"/>
            <a:ext cx="8568952" cy="4401205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002060"/>
                </a:solidFill>
              </a:rPr>
              <a:t>A person </a:t>
            </a:r>
            <a:r>
              <a:rPr lang="en-GB" sz="2000" dirty="0">
                <a:solidFill>
                  <a:srgbClr val="FF0000"/>
                </a:solidFill>
              </a:rPr>
              <a:t>other than a constable </a:t>
            </a:r>
            <a:r>
              <a:rPr lang="en-GB" sz="2000" dirty="0">
                <a:solidFill>
                  <a:srgbClr val="002060"/>
                </a:solidFill>
              </a:rPr>
              <a:t>may arrest without warrant anyone who:</a:t>
            </a:r>
          </a:p>
          <a:p>
            <a:endParaRPr lang="en-GB" sz="2000" dirty="0">
              <a:solidFill>
                <a:srgbClr val="002060"/>
              </a:solidFill>
            </a:endParaRPr>
          </a:p>
          <a:p>
            <a:pPr algn="ctr"/>
            <a:r>
              <a:rPr lang="en-GB" sz="2000" dirty="0">
                <a:solidFill>
                  <a:srgbClr val="002060"/>
                </a:solidFill>
              </a:rPr>
              <a:t>Is in the act of committing an indictable or triable either way offence </a:t>
            </a:r>
          </a:p>
          <a:p>
            <a:pPr algn="ctr"/>
            <a:r>
              <a:rPr lang="en-GB" sz="2000" b="1" dirty="0">
                <a:solidFill>
                  <a:srgbClr val="002060"/>
                </a:solidFill>
              </a:rPr>
              <a:t>OR</a:t>
            </a:r>
          </a:p>
          <a:p>
            <a:pPr algn="ctr"/>
            <a:r>
              <a:rPr lang="en-GB" sz="2000" dirty="0">
                <a:solidFill>
                  <a:srgbClr val="002060"/>
                </a:solidFill>
              </a:rPr>
              <a:t>They have reasonable grounds for suspecting to be committing an indictable offence or triable either way offence.</a:t>
            </a:r>
          </a:p>
          <a:p>
            <a:endParaRPr lang="en-GB" sz="2000" dirty="0">
              <a:solidFill>
                <a:srgbClr val="002060"/>
              </a:solidFill>
            </a:endParaRPr>
          </a:p>
          <a:p>
            <a:r>
              <a:rPr lang="en-GB" sz="2000" dirty="0">
                <a:solidFill>
                  <a:srgbClr val="002060"/>
                </a:solidFill>
              </a:rPr>
              <a:t>Where such an offence has been committed, a person </a:t>
            </a:r>
            <a:r>
              <a:rPr lang="en-GB" sz="2000" dirty="0">
                <a:solidFill>
                  <a:srgbClr val="FF0000"/>
                </a:solidFill>
              </a:rPr>
              <a:t>other than a constable</a:t>
            </a:r>
            <a:r>
              <a:rPr lang="en-GB" sz="2000" dirty="0">
                <a:solidFill>
                  <a:srgbClr val="002060"/>
                </a:solidFill>
              </a:rPr>
              <a:t>, may arrest without warrant anyone who:</a:t>
            </a:r>
          </a:p>
          <a:p>
            <a:endParaRPr lang="en-GB" sz="2000" dirty="0">
              <a:solidFill>
                <a:srgbClr val="002060"/>
              </a:solidFill>
            </a:endParaRPr>
          </a:p>
          <a:p>
            <a:pPr algn="ctr"/>
            <a:r>
              <a:rPr lang="en-GB" sz="2000" dirty="0">
                <a:solidFill>
                  <a:srgbClr val="002060"/>
                </a:solidFill>
              </a:rPr>
              <a:t>Is guilty of the offence </a:t>
            </a:r>
          </a:p>
          <a:p>
            <a:pPr algn="ctr"/>
            <a:r>
              <a:rPr lang="en-GB" sz="2000" b="1" dirty="0">
                <a:solidFill>
                  <a:srgbClr val="002060"/>
                </a:solidFill>
              </a:rPr>
              <a:t>OR</a:t>
            </a:r>
          </a:p>
          <a:p>
            <a:pPr algn="ctr"/>
            <a:r>
              <a:rPr lang="en-GB" sz="2000" dirty="0">
                <a:solidFill>
                  <a:srgbClr val="002060"/>
                </a:solidFill>
              </a:rPr>
              <a:t>They have reasonable grounds for suspecting </a:t>
            </a:r>
          </a:p>
          <a:p>
            <a:pPr algn="ctr"/>
            <a:r>
              <a:rPr lang="en-GB" sz="2000" dirty="0">
                <a:solidFill>
                  <a:srgbClr val="002060"/>
                </a:solidFill>
              </a:rPr>
              <a:t>to be guilty of it.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227786"/>
            <a:ext cx="9961821" cy="58477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Section 24A(3) Police &amp; Criminal Evidence Act 1984</a:t>
            </a:r>
          </a:p>
        </p:txBody>
      </p:sp>
      <p:pic>
        <p:nvPicPr>
          <p:cNvPr id="14340" name="Picture 4" descr="How to Make a Citizen's Arrest (with Pictures) - wikiHow">
            <a:extLst>
              <a:ext uri="{FF2B5EF4-FFF2-40B4-BE49-F238E27FC236}">
                <a16:creationId xmlns:a16="http://schemas.microsoft.com/office/drawing/2014/main" id="{594BAFB1-970E-344A-AFB3-39300D04B4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171" y="4173909"/>
            <a:ext cx="3289300" cy="246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48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55540" y="1223684"/>
            <a:ext cx="82809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rgbClr val="002060"/>
                </a:solidFill>
              </a:rPr>
              <a:t>The power of arrest is </a:t>
            </a:r>
            <a:r>
              <a:rPr lang="en-GB" sz="2000" b="1" u="sng" dirty="0">
                <a:solidFill>
                  <a:schemeClr val="accent6">
                    <a:lumMod val="75000"/>
                  </a:schemeClr>
                </a:solidFill>
              </a:rPr>
              <a:t>ONLY</a:t>
            </a:r>
            <a:r>
              <a:rPr lang="en-GB" sz="2000" dirty="0">
                <a:solidFill>
                  <a:srgbClr val="002060"/>
                </a:solidFill>
              </a:rPr>
              <a:t> exercisable if:</a:t>
            </a:r>
          </a:p>
          <a:p>
            <a:pPr algn="ctr"/>
            <a:endParaRPr lang="en-GB" sz="2000" dirty="0">
              <a:solidFill>
                <a:srgbClr val="002060"/>
              </a:solidFill>
            </a:endParaRPr>
          </a:p>
          <a:p>
            <a:pPr algn="ctr"/>
            <a:r>
              <a:rPr lang="en-GB" sz="2000" dirty="0">
                <a:solidFill>
                  <a:srgbClr val="002060"/>
                </a:solidFill>
              </a:rPr>
              <a:t>It appears to the person making the arrest that it is not reasonable practicable for a Constable to make it instead</a:t>
            </a:r>
          </a:p>
          <a:p>
            <a:pPr algn="ctr"/>
            <a:endParaRPr lang="en-GB" sz="2000" dirty="0">
              <a:solidFill>
                <a:srgbClr val="002060"/>
              </a:solidFill>
            </a:endParaRPr>
          </a:p>
          <a:p>
            <a:pPr algn="ctr"/>
            <a:r>
              <a:rPr lang="en-GB" sz="2000" b="1" dirty="0">
                <a:solidFill>
                  <a:schemeClr val="accent6">
                    <a:lumMod val="75000"/>
                  </a:schemeClr>
                </a:solidFill>
              </a:rPr>
              <a:t>AND</a:t>
            </a:r>
            <a:br>
              <a:rPr lang="en-GB" sz="2000" b="1" dirty="0">
                <a:solidFill>
                  <a:srgbClr val="FF0000"/>
                </a:solidFill>
              </a:rPr>
            </a:br>
            <a:br>
              <a:rPr lang="en-GB" sz="2000" b="1" dirty="0">
                <a:solidFill>
                  <a:srgbClr val="FF0000"/>
                </a:solidFill>
              </a:rPr>
            </a:br>
            <a:r>
              <a:rPr lang="en-GB" sz="2000" dirty="0">
                <a:solidFill>
                  <a:srgbClr val="002060"/>
                </a:solidFill>
              </a:rPr>
              <a:t>The person making the arrest has </a:t>
            </a:r>
            <a:r>
              <a:rPr lang="en-GB" sz="2000" dirty="0">
                <a:solidFill>
                  <a:schemeClr val="accent6">
                    <a:lumMod val="75000"/>
                  </a:schemeClr>
                </a:solidFill>
              </a:rPr>
              <a:t>reasonable grounds for believing </a:t>
            </a:r>
            <a:r>
              <a:rPr lang="en-GB" sz="2000" dirty="0">
                <a:solidFill>
                  <a:srgbClr val="002060"/>
                </a:solidFill>
              </a:rPr>
              <a:t>that the arrest is necessary to prevent the person being arrested:-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67826"/>
            <a:ext cx="10561427" cy="58477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When can a member of the public arrest someone?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5ABFAA-1C93-A141-A6CB-C25BFD38029A}"/>
              </a:ext>
            </a:extLst>
          </p:cNvPr>
          <p:cNvSpPr txBox="1"/>
          <p:nvPr/>
        </p:nvSpPr>
        <p:spPr>
          <a:xfrm>
            <a:off x="352269" y="4954027"/>
            <a:ext cx="208042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accent6">
                    <a:lumMod val="75000"/>
                  </a:schemeClr>
                </a:solidFill>
              </a:rPr>
              <a:t>Causing physical injury to themselves or any other person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9436E5-4952-A244-BEC4-D7A30EFD3039}"/>
              </a:ext>
            </a:extLst>
          </p:cNvPr>
          <p:cNvSpPr txBox="1"/>
          <p:nvPr/>
        </p:nvSpPr>
        <p:spPr>
          <a:xfrm>
            <a:off x="3110198" y="4898352"/>
            <a:ext cx="24617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accent6">
                    <a:lumMod val="75000"/>
                  </a:schemeClr>
                </a:solidFill>
              </a:rPr>
              <a:t>Suffering physical injury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FEF0AF-BECC-DF4D-9647-93D74E607EC2}"/>
              </a:ext>
            </a:extLst>
          </p:cNvPr>
          <p:cNvSpPr txBox="1"/>
          <p:nvPr/>
        </p:nvSpPr>
        <p:spPr>
          <a:xfrm>
            <a:off x="6266875" y="4898352"/>
            <a:ext cx="208042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accent6">
                    <a:lumMod val="75000"/>
                  </a:schemeClr>
                </a:solidFill>
              </a:rPr>
              <a:t>Causing loss of or damage to property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20D5D1-A913-854C-83AF-1C550AB063E3}"/>
              </a:ext>
            </a:extLst>
          </p:cNvPr>
          <p:cNvSpPr txBox="1"/>
          <p:nvPr/>
        </p:nvSpPr>
        <p:spPr>
          <a:xfrm>
            <a:off x="9042274" y="4954027"/>
            <a:ext cx="247087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accent6">
                    <a:lumMod val="75000"/>
                  </a:schemeClr>
                </a:solidFill>
              </a:rPr>
              <a:t>Making off before a police officer can assume responsibility for them</a:t>
            </a:r>
          </a:p>
        </p:txBody>
      </p:sp>
    </p:spTree>
    <p:extLst>
      <p:ext uri="{BB962C8B-B14F-4D97-AF65-F5344CB8AC3E}">
        <p14:creationId xmlns:p14="http://schemas.microsoft.com/office/powerpoint/2010/main" val="131528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6EFC920F-B85A-4068-BD93-41064EDE9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129" name="Group 5128">
            <a:extLst>
              <a:ext uri="{FF2B5EF4-FFF2-40B4-BE49-F238E27FC236}">
                <a16:creationId xmlns:a16="http://schemas.microsoft.com/office/drawing/2014/main" id="{1C559108-BBAE-426C-8564-051D2BA6DD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5130" name="Rectangle 5129">
              <a:extLst>
                <a:ext uri="{FF2B5EF4-FFF2-40B4-BE49-F238E27FC236}">
                  <a16:creationId xmlns:a16="http://schemas.microsoft.com/office/drawing/2014/main" id="{42BC35EE-6650-42D2-AEFB-4B7CD1AFC9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31" name="Rectangle 5130">
              <a:extLst>
                <a:ext uri="{FF2B5EF4-FFF2-40B4-BE49-F238E27FC236}">
                  <a16:creationId xmlns:a16="http://schemas.microsoft.com/office/drawing/2014/main" id="{0952C743-9049-4DFB-878B-2AB07B6E4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133" name="Rectangle 5132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099425" y="1238081"/>
            <a:ext cx="4709345" cy="9629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3800" b="1">
                <a:latin typeface="+mj-lt"/>
                <a:ea typeface="+mj-ea"/>
                <a:cs typeface="+mj-cs"/>
              </a:rPr>
              <a:t>De-Arrest</a:t>
            </a:r>
          </a:p>
        </p:txBody>
      </p:sp>
      <p:sp>
        <p:nvSpPr>
          <p:cNvPr id="5135" name="Rectangle 5134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39885" y="2372170"/>
            <a:ext cx="438912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100736" y="2508105"/>
            <a:ext cx="4709345" cy="363249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marL="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</a:defRPr>
            </a:lvl2pPr>
            <a:lvl3pPr marL="914400" indent="0" algn="l" rtl="0" eaLnBrk="0" fontAlgn="base" hangingPunct="0">
              <a:spcBef>
                <a:spcPts val="0"/>
              </a:spcBef>
              <a:spcAft>
                <a:spcPts val="1800"/>
              </a:spcAft>
              <a:buNone/>
              <a:defRPr sz="2400">
                <a:solidFill>
                  <a:schemeClr val="accent2"/>
                </a:solidFill>
                <a:latin typeface="Verdana" pitchFamily="34" charset="0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indent="-228600" eaLnBrk="1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>
                <a:solidFill>
                  <a:schemeClr val="tx1"/>
                </a:solidFill>
                <a:latin typeface="+mn-lt"/>
              </a:rPr>
              <a:t>‘A person arrested by a constable at a place other than a police station shall be released without bail if a constable is satisfied at the time before the person reaches a police station that there are no grounds for keeping him or her under arrest releasing him/her on bail.  The constable must record the fact that this has happened’</a:t>
            </a:r>
          </a:p>
          <a:p>
            <a:pPr indent="-228600" eaLnBrk="1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2000" b="1">
              <a:solidFill>
                <a:schemeClr val="tx1"/>
              </a:solidFill>
              <a:latin typeface="+mn-lt"/>
            </a:endParaRPr>
          </a:p>
          <a:p>
            <a:pPr indent="-228600" eaLnBrk="1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b="1">
                <a:solidFill>
                  <a:schemeClr val="tx1"/>
                </a:solidFill>
                <a:latin typeface="+mn-lt"/>
              </a:rPr>
              <a:t>Sec 30(7) P.A.C.E.1984</a:t>
            </a:r>
          </a:p>
        </p:txBody>
      </p:sp>
      <p:pic>
        <p:nvPicPr>
          <p:cNvPr id="5122" name="Picture 2" descr="300 Open Handcuffs Photos and Premium High Res Pictures - Getty Images">
            <a:extLst>
              <a:ext uri="{FF2B5EF4-FFF2-40B4-BE49-F238E27FC236}">
                <a16:creationId xmlns:a16="http://schemas.microsoft.com/office/drawing/2014/main" id="{DA3604F9-3152-DC4B-98E0-5445F1432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5" r="11112" b="2"/>
          <a:stretch/>
        </p:blipFill>
        <p:spPr bwMode="auto">
          <a:xfrm>
            <a:off x="6538366" y="1383738"/>
            <a:ext cx="4929098" cy="4756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0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DBC6133C-0615-4CE4-9132-37E609A9B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45064" y="525982"/>
            <a:ext cx="4282983" cy="12003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Alternatives to Arrest…</a:t>
            </a:r>
          </a:p>
        </p:txBody>
      </p:sp>
      <p:sp>
        <p:nvSpPr>
          <p:cNvPr id="4105" name="Rectangle 4104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3"/>
          <p:cNvSpPr txBox="1">
            <a:spLocks/>
          </p:cNvSpPr>
          <p:nvPr/>
        </p:nvSpPr>
        <p:spPr>
          <a:xfrm>
            <a:off x="645066" y="2031101"/>
            <a:ext cx="4282984" cy="3511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28600" defTabSz="914400"/>
            <a:r>
              <a:rPr lang="en-US" sz="1700"/>
              <a:t>No further action- discretion</a:t>
            </a:r>
          </a:p>
          <a:p>
            <a:pPr indent="-228600" defTabSz="914400"/>
            <a:r>
              <a:rPr lang="en-US" sz="1700"/>
              <a:t>Persuade, Advise &amp; Warn</a:t>
            </a:r>
          </a:p>
          <a:p>
            <a:pPr indent="-228600" defTabSz="914400"/>
            <a:r>
              <a:rPr lang="en-US" sz="1700"/>
              <a:t>Caution</a:t>
            </a:r>
          </a:p>
          <a:p>
            <a:pPr indent="-228600" defTabSz="914400"/>
            <a:r>
              <a:rPr lang="en-US" sz="1700"/>
              <a:t>Out of court disposal (fixed penalty notice)</a:t>
            </a:r>
          </a:p>
          <a:p>
            <a:pPr indent="-228600" defTabSz="914400"/>
            <a:r>
              <a:rPr lang="en-US" sz="1700"/>
              <a:t>Youth Referral</a:t>
            </a:r>
          </a:p>
          <a:p>
            <a:pPr indent="-228600" defTabSz="914400"/>
            <a:r>
              <a:rPr lang="en-US" sz="1700"/>
              <a:t>Community Resolutions</a:t>
            </a:r>
          </a:p>
          <a:p>
            <a:pPr indent="-228600" defTabSz="914400"/>
            <a:r>
              <a:rPr lang="en-US" sz="1700"/>
              <a:t>Restorative Justice</a:t>
            </a:r>
          </a:p>
          <a:p>
            <a:pPr indent="-228600" defTabSz="914400"/>
            <a:r>
              <a:rPr lang="en-US" sz="1700"/>
              <a:t>Postal Charge Requsition</a:t>
            </a:r>
          </a:p>
          <a:p>
            <a:pPr indent="-228600" defTabSz="914400"/>
            <a:r>
              <a:rPr lang="en-US" sz="1700"/>
              <a:t>Report for summons</a:t>
            </a:r>
          </a:p>
          <a:p>
            <a:pPr indent="-228600" defTabSz="914400"/>
            <a:r>
              <a:rPr lang="en-US" sz="1700"/>
              <a:t>Voluntary interview</a:t>
            </a:r>
          </a:p>
        </p:txBody>
      </p:sp>
      <p:sp>
        <p:nvSpPr>
          <p:cNvPr id="4107" name="Rectangle 4106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9" name="Rectangle 4108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1" name="Rectangle 4110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COVID-19 Inspired Alternatives to Arrest and Their Public Reception | R  Street">
            <a:extLst>
              <a:ext uri="{FF2B5EF4-FFF2-40B4-BE49-F238E27FC236}">
                <a16:creationId xmlns:a16="http://schemas.microsoft.com/office/drawing/2014/main" id="{0A0AD7B1-7394-AF72-13A1-7F9F7F745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87738" y="1398625"/>
            <a:ext cx="5628018" cy="3827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43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0&quot;/&gt;&lt;lineCharCount val=&quot;39&quot;/&gt;&lt;lineCharCount val=&quot;40&quot;/&gt;&lt;lineCharCount val=&quot;40&quot;/&gt;&lt;lineCharCount val=&quot;36&quot;/&gt;&lt;lineCharCount val=&quot;37&quot;/&gt;&lt;lineCharCount val=&quot;37&quot;/&gt;&lt;lineCharCount val=&quot;38&quot;/&gt;&lt;lineCharCount val=&quot;37&quot;/&gt;&lt;lineCharCount val=&quot;33&quot;/&gt;&lt;lineCharCount val=&quot;15&quot;/&gt;&lt;/TableIndex&gt;&lt;/ShapeTextInfo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0&quot;/&gt;&lt;lineCharCount val=&quot;20&quot;/&gt;&lt;lineCharCount val=&quot;7&quot;/&gt;&lt;lineCharCount val=&quot;1&quot;/&gt;&lt;lineCharCount val=&quot;23&quot;/&gt;&lt;lineCharCount val=&quot;15&quot;/&gt;&lt;lineCharCount val=&quot;1&quot;/&gt;&lt;lineCharCount val=&quot;22&quot;/&gt;&lt;lineCharCount val=&quot;25&quot;/&gt;&lt;lineCharCount val=&quot;16&quot;/&gt;&lt;lineCharCount val=&quot;15&quot;/&gt;&lt;/TableIndex&gt;&lt;/ShapeText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35&quot;/&gt;&lt;lineCharCount val=&quot;1&quot;/&gt;&lt;lineCharCount val=&quot;1&quot;/&gt;&lt;lineCharCount val=&quot;20&quot;/&gt;&lt;/TableIndex&gt;&lt;/ShapeTextInfo&gt;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1514</Words>
  <Application>Microsoft Macintosh PowerPoint</Application>
  <PresentationFormat>Widescreen</PresentationFormat>
  <Paragraphs>243</Paragraphs>
  <Slides>26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Lloyd</dc:creator>
  <cp:lastModifiedBy>Rhiannon Lloyd</cp:lastModifiedBy>
  <cp:revision>13</cp:revision>
  <dcterms:created xsi:type="dcterms:W3CDTF">2023-02-04T15:45:27Z</dcterms:created>
  <dcterms:modified xsi:type="dcterms:W3CDTF">2023-02-10T22:16:12Z</dcterms:modified>
</cp:coreProperties>
</file>