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7" r:id="rId2"/>
    <p:sldId id="258" r:id="rId3"/>
  </p:sldIdLst>
  <p:sldSz cx="15119350"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662" autoAdjust="0"/>
    <p:restoredTop sz="93837" autoAdjust="0"/>
  </p:normalViewPr>
  <p:slideViewPr>
    <p:cSldViewPr snapToGrid="0">
      <p:cViewPr>
        <p:scale>
          <a:sx n="33" d="100"/>
          <a:sy n="33" d="100"/>
        </p:scale>
        <p:origin x="2262"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6A1177-5C9F-4A4F-91C0-7C2F69DDAAE1}" type="datetimeFigureOut">
              <a:rPr lang="en-GB" smtClean="0"/>
              <a:t>16/12/2018</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7CC81E-4D19-4867-8113-99D4B1A917E6}" type="slidenum">
              <a:rPr lang="en-GB" smtClean="0"/>
              <a:t>‹#›</a:t>
            </a:fld>
            <a:endParaRPr lang="en-GB"/>
          </a:p>
        </p:txBody>
      </p:sp>
    </p:spTree>
    <p:extLst>
      <p:ext uri="{BB962C8B-B14F-4D97-AF65-F5344CB8AC3E}">
        <p14:creationId xmlns:p14="http://schemas.microsoft.com/office/powerpoint/2010/main" val="3829209770"/>
      </p:ext>
    </p:extLst>
  </p:cSld>
  <p:clrMap bg1="lt1" tx1="dk1" bg2="lt2" tx2="dk2" accent1="accent1" accent2="accent2" accent3="accent3" accent4="accent4" accent5="accent5" accent6="accent6" hlink="hlink" folHlink="folHlink"/>
  <p:notesStyle>
    <a:lvl1pPr marL="0" algn="l" defTabSz="1752082" rtl="0" eaLnBrk="1" latinLnBrk="0" hangingPunct="1">
      <a:defRPr sz="2299" kern="1200">
        <a:solidFill>
          <a:schemeClr val="tx1"/>
        </a:solidFill>
        <a:latin typeface="+mn-lt"/>
        <a:ea typeface="+mn-ea"/>
        <a:cs typeface="+mn-cs"/>
      </a:defRPr>
    </a:lvl1pPr>
    <a:lvl2pPr marL="876041" algn="l" defTabSz="1752082" rtl="0" eaLnBrk="1" latinLnBrk="0" hangingPunct="1">
      <a:defRPr sz="2299" kern="1200">
        <a:solidFill>
          <a:schemeClr val="tx1"/>
        </a:solidFill>
        <a:latin typeface="+mn-lt"/>
        <a:ea typeface="+mn-ea"/>
        <a:cs typeface="+mn-cs"/>
      </a:defRPr>
    </a:lvl2pPr>
    <a:lvl3pPr marL="1752082" algn="l" defTabSz="1752082" rtl="0" eaLnBrk="1" latinLnBrk="0" hangingPunct="1">
      <a:defRPr sz="2299" kern="1200">
        <a:solidFill>
          <a:schemeClr val="tx1"/>
        </a:solidFill>
        <a:latin typeface="+mn-lt"/>
        <a:ea typeface="+mn-ea"/>
        <a:cs typeface="+mn-cs"/>
      </a:defRPr>
    </a:lvl3pPr>
    <a:lvl4pPr marL="2628123" algn="l" defTabSz="1752082" rtl="0" eaLnBrk="1" latinLnBrk="0" hangingPunct="1">
      <a:defRPr sz="2299" kern="1200">
        <a:solidFill>
          <a:schemeClr val="tx1"/>
        </a:solidFill>
        <a:latin typeface="+mn-lt"/>
        <a:ea typeface="+mn-ea"/>
        <a:cs typeface="+mn-cs"/>
      </a:defRPr>
    </a:lvl4pPr>
    <a:lvl5pPr marL="3504164" algn="l" defTabSz="1752082" rtl="0" eaLnBrk="1" latinLnBrk="0" hangingPunct="1">
      <a:defRPr sz="2299" kern="1200">
        <a:solidFill>
          <a:schemeClr val="tx1"/>
        </a:solidFill>
        <a:latin typeface="+mn-lt"/>
        <a:ea typeface="+mn-ea"/>
        <a:cs typeface="+mn-cs"/>
      </a:defRPr>
    </a:lvl5pPr>
    <a:lvl6pPr marL="4380205" algn="l" defTabSz="1752082" rtl="0" eaLnBrk="1" latinLnBrk="0" hangingPunct="1">
      <a:defRPr sz="2299" kern="1200">
        <a:solidFill>
          <a:schemeClr val="tx1"/>
        </a:solidFill>
        <a:latin typeface="+mn-lt"/>
        <a:ea typeface="+mn-ea"/>
        <a:cs typeface="+mn-cs"/>
      </a:defRPr>
    </a:lvl6pPr>
    <a:lvl7pPr marL="5256246" algn="l" defTabSz="1752082" rtl="0" eaLnBrk="1" latinLnBrk="0" hangingPunct="1">
      <a:defRPr sz="2299" kern="1200">
        <a:solidFill>
          <a:schemeClr val="tx1"/>
        </a:solidFill>
        <a:latin typeface="+mn-lt"/>
        <a:ea typeface="+mn-ea"/>
        <a:cs typeface="+mn-cs"/>
      </a:defRPr>
    </a:lvl7pPr>
    <a:lvl8pPr marL="6132286" algn="l" defTabSz="1752082" rtl="0" eaLnBrk="1" latinLnBrk="0" hangingPunct="1">
      <a:defRPr sz="2299" kern="1200">
        <a:solidFill>
          <a:schemeClr val="tx1"/>
        </a:solidFill>
        <a:latin typeface="+mn-lt"/>
        <a:ea typeface="+mn-ea"/>
        <a:cs typeface="+mn-cs"/>
      </a:defRPr>
    </a:lvl8pPr>
    <a:lvl9pPr marL="7008327" algn="l" defTabSz="1752082" rtl="0" eaLnBrk="1" latinLnBrk="0" hangingPunct="1">
      <a:defRPr sz="229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F7CC81E-4D19-4867-8113-99D4B1A917E6}" type="slidenum">
              <a:rPr lang="en-GB" smtClean="0"/>
              <a:t>1</a:t>
            </a:fld>
            <a:endParaRPr lang="en-GB"/>
          </a:p>
        </p:txBody>
      </p:sp>
    </p:spTree>
    <p:extLst>
      <p:ext uri="{BB962C8B-B14F-4D97-AF65-F5344CB8AC3E}">
        <p14:creationId xmlns:p14="http://schemas.microsoft.com/office/powerpoint/2010/main" val="95149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3499590"/>
            <a:ext cx="12851448" cy="7444669"/>
          </a:xfrm>
        </p:spPr>
        <p:txBody>
          <a:bodyPr anchor="b"/>
          <a:lstStyle>
            <a:lvl1pPr algn="ctr">
              <a:defRPr sz="9921"/>
            </a:lvl1pPr>
          </a:lstStyle>
          <a:p>
            <a:r>
              <a:rPr lang="en-US"/>
              <a:t>Click to edit Master title style</a:t>
            </a:r>
            <a:endParaRPr lang="en-US" dirty="0"/>
          </a:p>
        </p:txBody>
      </p:sp>
      <p:sp>
        <p:nvSpPr>
          <p:cNvPr id="3" name="Subtitle 2"/>
          <p:cNvSpPr>
            <a:spLocks noGrp="1"/>
          </p:cNvSpPr>
          <p:nvPr>
            <p:ph type="subTitle" idx="1"/>
          </p:nvPr>
        </p:nvSpPr>
        <p:spPr>
          <a:xfrm>
            <a:off x="1889919" y="11231355"/>
            <a:ext cx="11339513" cy="5162758"/>
          </a:xfrm>
        </p:spPr>
        <p:txBody>
          <a:bodyPr/>
          <a:lstStyle>
            <a:lvl1pPr marL="0" indent="0" algn="ctr">
              <a:buNone/>
              <a:defRPr sz="3968"/>
            </a:lvl1pPr>
            <a:lvl2pPr marL="755980" indent="0" algn="ctr">
              <a:buNone/>
              <a:defRPr sz="3307"/>
            </a:lvl2pPr>
            <a:lvl3pPr marL="1511960" indent="0" algn="ctr">
              <a:buNone/>
              <a:defRPr sz="2976"/>
            </a:lvl3pPr>
            <a:lvl4pPr marL="2267941" indent="0" algn="ctr">
              <a:buNone/>
              <a:defRPr sz="2646"/>
            </a:lvl4pPr>
            <a:lvl5pPr marL="3023921" indent="0" algn="ctr">
              <a:buNone/>
              <a:defRPr sz="2646"/>
            </a:lvl5pPr>
            <a:lvl6pPr marL="3779901" indent="0" algn="ctr">
              <a:buNone/>
              <a:defRPr sz="2646"/>
            </a:lvl6pPr>
            <a:lvl7pPr marL="4535881" indent="0" algn="ctr">
              <a:buNone/>
              <a:defRPr sz="2646"/>
            </a:lvl7pPr>
            <a:lvl8pPr marL="5291861" indent="0" algn="ctr">
              <a:buNone/>
              <a:defRPr sz="2646"/>
            </a:lvl8pPr>
            <a:lvl9pPr marL="6047842" indent="0" algn="ctr">
              <a:buNone/>
              <a:defRPr sz="264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62D2F2-BDBD-49B4-91B9-7B406A9BEB21}" type="datetimeFigureOut">
              <a:rPr lang="en-GB" smtClean="0"/>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2593784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62D2F2-BDBD-49B4-91B9-7B406A9BEB21}" type="datetimeFigureOut">
              <a:rPr lang="en-GB" smtClean="0"/>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1370495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5331063"/>
            <a:ext cx="13040439" cy="8894992"/>
          </a:xfrm>
        </p:spPr>
        <p:txBody>
          <a:bodyPr anchor="b"/>
          <a:lstStyle>
            <a:lvl1pPr>
              <a:defRPr sz="9921"/>
            </a:lvl1pPr>
          </a:lstStyle>
          <a:p>
            <a:r>
              <a:rPr lang="en-US"/>
              <a:t>Click to edit Master title style</a:t>
            </a:r>
            <a:endParaRPr lang="en-US" dirty="0"/>
          </a:p>
        </p:txBody>
      </p:sp>
      <p:sp>
        <p:nvSpPr>
          <p:cNvPr id="3" name="Text Placeholder 2"/>
          <p:cNvSpPr>
            <a:spLocks noGrp="1"/>
          </p:cNvSpPr>
          <p:nvPr>
            <p:ph type="body" idx="1"/>
          </p:nvPr>
        </p:nvSpPr>
        <p:spPr>
          <a:xfrm>
            <a:off x="1031582" y="14310205"/>
            <a:ext cx="13040439" cy="4677666"/>
          </a:xfrm>
        </p:spPr>
        <p:txBody>
          <a:bodyPr/>
          <a:lstStyle>
            <a:lvl1pPr marL="0" indent="0">
              <a:buNone/>
              <a:defRPr sz="3968">
                <a:solidFill>
                  <a:schemeClr val="tx1"/>
                </a:solidFill>
              </a:defRPr>
            </a:lvl1pPr>
            <a:lvl2pPr marL="755980" indent="0">
              <a:buNone/>
              <a:defRPr sz="3307">
                <a:solidFill>
                  <a:schemeClr val="tx1">
                    <a:tint val="75000"/>
                  </a:schemeClr>
                </a:solidFill>
              </a:defRPr>
            </a:lvl2pPr>
            <a:lvl3pPr marL="1511960" indent="0">
              <a:buNone/>
              <a:defRPr sz="2976">
                <a:solidFill>
                  <a:schemeClr val="tx1">
                    <a:tint val="75000"/>
                  </a:schemeClr>
                </a:solidFill>
              </a:defRPr>
            </a:lvl3pPr>
            <a:lvl4pPr marL="2267941" indent="0">
              <a:buNone/>
              <a:defRPr sz="2646">
                <a:solidFill>
                  <a:schemeClr val="tx1">
                    <a:tint val="75000"/>
                  </a:schemeClr>
                </a:solidFill>
              </a:defRPr>
            </a:lvl4pPr>
            <a:lvl5pPr marL="3023921" indent="0">
              <a:buNone/>
              <a:defRPr sz="2646">
                <a:solidFill>
                  <a:schemeClr val="tx1">
                    <a:tint val="75000"/>
                  </a:schemeClr>
                </a:solidFill>
              </a:defRPr>
            </a:lvl5pPr>
            <a:lvl6pPr marL="3779901" indent="0">
              <a:buNone/>
              <a:defRPr sz="2646">
                <a:solidFill>
                  <a:schemeClr val="tx1">
                    <a:tint val="75000"/>
                  </a:schemeClr>
                </a:solidFill>
              </a:defRPr>
            </a:lvl6pPr>
            <a:lvl7pPr marL="4535881" indent="0">
              <a:buNone/>
              <a:defRPr sz="2646">
                <a:solidFill>
                  <a:schemeClr val="tx1">
                    <a:tint val="75000"/>
                  </a:schemeClr>
                </a:solidFill>
              </a:defRPr>
            </a:lvl7pPr>
            <a:lvl8pPr marL="5291861" indent="0">
              <a:buNone/>
              <a:defRPr sz="2646">
                <a:solidFill>
                  <a:schemeClr val="tx1">
                    <a:tint val="75000"/>
                  </a:schemeClr>
                </a:solidFill>
              </a:defRPr>
            </a:lvl8pPr>
            <a:lvl9pPr marL="6047842" indent="0">
              <a:buNone/>
              <a:defRPr sz="264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62D2F2-BDBD-49B4-91B9-7B406A9BEB21}" type="datetimeFigureOut">
              <a:rPr lang="en-GB" smtClean="0"/>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3295049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5692400"/>
            <a:ext cx="6425724"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5692400"/>
            <a:ext cx="6425724"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62D2F2-BDBD-49B4-91B9-7B406A9BEB21}" type="datetimeFigureOut">
              <a:rPr lang="en-GB" smtClean="0"/>
              <a:t>02/12/2018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66589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138485"/>
            <a:ext cx="13040439"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5241960"/>
            <a:ext cx="6396193" cy="2569003"/>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Edit Master text styles</a:t>
            </a:r>
          </a:p>
        </p:txBody>
      </p:sp>
      <p:sp>
        <p:nvSpPr>
          <p:cNvPr id="4" name="Content Placeholder 3"/>
          <p:cNvSpPr>
            <a:spLocks noGrp="1"/>
          </p:cNvSpPr>
          <p:nvPr>
            <p:ph sz="half" idx="2"/>
          </p:nvPr>
        </p:nvSpPr>
        <p:spPr>
          <a:xfrm>
            <a:off x="1041426" y="7810963"/>
            <a:ext cx="6396193"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5241960"/>
            <a:ext cx="6427693" cy="2569003"/>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Edit Master text styles</a:t>
            </a:r>
          </a:p>
        </p:txBody>
      </p:sp>
      <p:sp>
        <p:nvSpPr>
          <p:cNvPr id="6" name="Content Placeholder 5"/>
          <p:cNvSpPr>
            <a:spLocks noGrp="1"/>
          </p:cNvSpPr>
          <p:nvPr>
            <p:ph sz="quarter" idx="4"/>
          </p:nvPr>
        </p:nvSpPr>
        <p:spPr>
          <a:xfrm>
            <a:off x="7654172" y="7810963"/>
            <a:ext cx="6427693"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62D2F2-BDBD-49B4-91B9-7B406A9BEB21}" type="datetimeFigureOut">
              <a:rPr lang="en-GB" smtClean="0"/>
              <a:t>02/12/2018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1136614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62D2F2-BDBD-49B4-91B9-7B406A9BEB21}" type="datetimeFigureOut">
              <a:rPr lang="en-GB" smtClean="0"/>
              <a:t>02/12/2018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2178415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62D2F2-BDBD-49B4-91B9-7B406A9BEB21}" type="datetimeFigureOut">
              <a:rPr lang="en-GB" smtClean="0"/>
              <a:t>02/12/2018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965968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25575"/>
            <a:ext cx="4876384" cy="4989513"/>
          </a:xfrm>
        </p:spPr>
        <p:txBody>
          <a:bodyPr anchor="b"/>
          <a:lstStyle>
            <a:lvl1pPr>
              <a:defRPr sz="5291"/>
            </a:lvl1pPr>
          </a:lstStyle>
          <a:p>
            <a:r>
              <a:rPr lang="en-US"/>
              <a:t>Click to edit Master title style</a:t>
            </a:r>
            <a:endParaRPr lang="en-US" dirty="0"/>
          </a:p>
        </p:txBody>
      </p:sp>
      <p:sp>
        <p:nvSpPr>
          <p:cNvPr id="3" name="Content Placeholder 2"/>
          <p:cNvSpPr>
            <a:spLocks noGrp="1"/>
          </p:cNvSpPr>
          <p:nvPr>
            <p:ph idx="1"/>
          </p:nvPr>
        </p:nvSpPr>
        <p:spPr>
          <a:xfrm>
            <a:off x="6427693" y="3078850"/>
            <a:ext cx="7654171" cy="15196234"/>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6415088"/>
            <a:ext cx="4876384" cy="11884743"/>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Edit Master text styles</a:t>
            </a:r>
          </a:p>
        </p:txBody>
      </p:sp>
      <p:sp>
        <p:nvSpPr>
          <p:cNvPr id="5" name="Date Placeholder 4"/>
          <p:cNvSpPr>
            <a:spLocks noGrp="1"/>
          </p:cNvSpPr>
          <p:nvPr>
            <p:ph type="dt" sz="half" idx="10"/>
          </p:nvPr>
        </p:nvSpPr>
        <p:spPr/>
        <p:txBody>
          <a:bodyPr/>
          <a:lstStyle/>
          <a:p>
            <a:fld id="{E362D2F2-BDBD-49B4-91B9-7B406A9BEB21}" type="datetimeFigureOut">
              <a:rPr lang="en-GB" smtClean="0"/>
              <a:t>02/12/2018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4039419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25575"/>
            <a:ext cx="4876384" cy="4989513"/>
          </a:xfrm>
        </p:spPr>
        <p:txBody>
          <a:bodyPr anchor="b"/>
          <a:lstStyle>
            <a:lvl1pPr>
              <a:defRPr sz="5291"/>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3078850"/>
            <a:ext cx="7654171" cy="15196234"/>
          </a:xfrm>
        </p:spPr>
        <p:txBody>
          <a:bodyPr anchor="t"/>
          <a:lstStyle>
            <a:lvl1pPr marL="0" indent="0">
              <a:buNone/>
              <a:defRPr sz="5291"/>
            </a:lvl1pPr>
            <a:lvl2pPr marL="755980" indent="0">
              <a:buNone/>
              <a:defRPr sz="4630"/>
            </a:lvl2pPr>
            <a:lvl3pPr marL="1511960" indent="0">
              <a:buNone/>
              <a:defRPr sz="3968"/>
            </a:lvl3pPr>
            <a:lvl4pPr marL="2267941" indent="0">
              <a:buNone/>
              <a:defRPr sz="3307"/>
            </a:lvl4pPr>
            <a:lvl5pPr marL="3023921" indent="0">
              <a:buNone/>
              <a:defRPr sz="3307"/>
            </a:lvl5pPr>
            <a:lvl6pPr marL="3779901" indent="0">
              <a:buNone/>
              <a:defRPr sz="3307"/>
            </a:lvl6pPr>
            <a:lvl7pPr marL="4535881" indent="0">
              <a:buNone/>
              <a:defRPr sz="3307"/>
            </a:lvl7pPr>
            <a:lvl8pPr marL="5291861" indent="0">
              <a:buNone/>
              <a:defRPr sz="3307"/>
            </a:lvl8pPr>
            <a:lvl9pPr marL="6047842" indent="0">
              <a:buNone/>
              <a:defRPr sz="3307"/>
            </a:lvl9pPr>
          </a:lstStyle>
          <a:p>
            <a:r>
              <a:rPr lang="en-US"/>
              <a:t>Click icon to add picture</a:t>
            </a:r>
            <a:endParaRPr lang="en-US" dirty="0"/>
          </a:p>
        </p:txBody>
      </p:sp>
      <p:sp>
        <p:nvSpPr>
          <p:cNvPr id="4" name="Text Placeholder 3"/>
          <p:cNvSpPr>
            <a:spLocks noGrp="1"/>
          </p:cNvSpPr>
          <p:nvPr>
            <p:ph type="body" sz="half" idx="2"/>
          </p:nvPr>
        </p:nvSpPr>
        <p:spPr>
          <a:xfrm>
            <a:off x="1041425" y="6415088"/>
            <a:ext cx="4876384" cy="11884743"/>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Edit Master text styles</a:t>
            </a:r>
          </a:p>
        </p:txBody>
      </p:sp>
      <p:sp>
        <p:nvSpPr>
          <p:cNvPr id="5" name="Date Placeholder 4"/>
          <p:cNvSpPr>
            <a:spLocks noGrp="1"/>
          </p:cNvSpPr>
          <p:nvPr>
            <p:ph type="dt" sz="half" idx="10"/>
          </p:nvPr>
        </p:nvSpPr>
        <p:spPr/>
        <p:txBody>
          <a:bodyPr/>
          <a:lstStyle/>
          <a:p>
            <a:fld id="{E362D2F2-BDBD-49B4-91B9-7B406A9BEB21}" type="datetimeFigureOut">
              <a:rPr lang="en-GB" smtClean="0"/>
              <a:t>02/12/2018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2406689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62D2F2-BDBD-49B4-91B9-7B406A9BEB21}" type="datetimeFigureOut">
              <a:rPr lang="en-GB" smtClean="0"/>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2749478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1138480"/>
            <a:ext cx="3260110"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1138480"/>
            <a:ext cx="9591338" cy="181216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62D2F2-BDBD-49B4-91B9-7B406A9BEB21}" type="datetimeFigureOut">
              <a:rPr lang="en-GB" smtClean="0"/>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FAC83D-38B6-4FF3-B840-BE2FACB7C514}" type="slidenum">
              <a:rPr lang="en-GB" smtClean="0"/>
              <a:t>‹#›</a:t>
            </a:fld>
            <a:endParaRPr lang="en-GB"/>
          </a:p>
        </p:txBody>
      </p:sp>
    </p:spTree>
    <p:extLst>
      <p:ext uri="{BB962C8B-B14F-4D97-AF65-F5344CB8AC3E}">
        <p14:creationId xmlns:p14="http://schemas.microsoft.com/office/powerpoint/2010/main" val="1382708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1138485"/>
            <a:ext cx="13040439"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5692400"/>
            <a:ext cx="13040439" cy="13567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19819457"/>
            <a:ext cx="3401854" cy="1138480"/>
          </a:xfrm>
          <a:prstGeom prst="rect">
            <a:avLst/>
          </a:prstGeom>
        </p:spPr>
        <p:txBody>
          <a:bodyPr vert="horz" lIns="91440" tIns="45720" rIns="91440" bIns="45720" rtlCol="0" anchor="ctr"/>
          <a:lstStyle>
            <a:lvl1pPr algn="l">
              <a:defRPr sz="1984">
                <a:solidFill>
                  <a:schemeClr val="tx1">
                    <a:tint val="75000"/>
                  </a:schemeClr>
                </a:solidFill>
              </a:defRPr>
            </a:lvl1pPr>
          </a:lstStyle>
          <a:p>
            <a:fld id="{E362D2F2-BDBD-49B4-91B9-7B406A9BEB21}" type="datetimeFigureOut">
              <a:rPr lang="en-GB" smtClean="0"/>
              <a:t>02/12/2018</a:t>
            </a:fld>
            <a:endParaRPr lang="en-GB"/>
          </a:p>
        </p:txBody>
      </p:sp>
      <p:sp>
        <p:nvSpPr>
          <p:cNvPr id="5" name="Footer Placeholder 4"/>
          <p:cNvSpPr>
            <a:spLocks noGrp="1"/>
          </p:cNvSpPr>
          <p:nvPr>
            <p:ph type="ftr" sz="quarter" idx="3"/>
          </p:nvPr>
        </p:nvSpPr>
        <p:spPr>
          <a:xfrm>
            <a:off x="5008285" y="19819457"/>
            <a:ext cx="5102781" cy="1138480"/>
          </a:xfrm>
          <a:prstGeom prst="rect">
            <a:avLst/>
          </a:prstGeom>
        </p:spPr>
        <p:txBody>
          <a:bodyPr vert="horz" lIns="91440" tIns="45720" rIns="91440" bIns="45720" rtlCol="0" anchor="ctr"/>
          <a:lstStyle>
            <a:lvl1pPr algn="ctr">
              <a:defRPr sz="1984">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678041" y="19819457"/>
            <a:ext cx="3401854" cy="1138480"/>
          </a:xfrm>
          <a:prstGeom prst="rect">
            <a:avLst/>
          </a:prstGeom>
        </p:spPr>
        <p:txBody>
          <a:bodyPr vert="horz" lIns="91440" tIns="45720" rIns="91440" bIns="45720" rtlCol="0" anchor="ctr"/>
          <a:lstStyle>
            <a:lvl1pPr algn="r">
              <a:defRPr sz="1984">
                <a:solidFill>
                  <a:schemeClr val="tx1">
                    <a:tint val="75000"/>
                  </a:schemeClr>
                </a:solidFill>
              </a:defRPr>
            </a:lvl1pPr>
          </a:lstStyle>
          <a:p>
            <a:fld id="{DFFAC83D-38B6-4FF3-B840-BE2FACB7C514}" type="slidenum">
              <a:rPr lang="en-GB" smtClean="0"/>
              <a:t>‹#›</a:t>
            </a:fld>
            <a:endParaRPr lang="en-GB"/>
          </a:p>
        </p:txBody>
      </p:sp>
    </p:spTree>
    <p:extLst>
      <p:ext uri="{BB962C8B-B14F-4D97-AF65-F5344CB8AC3E}">
        <p14:creationId xmlns:p14="http://schemas.microsoft.com/office/powerpoint/2010/main" val="25546645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511960" rtl="0" eaLnBrk="1" latinLnBrk="0" hangingPunct="1">
        <a:lnSpc>
          <a:spcPct val="90000"/>
        </a:lnSpc>
        <a:spcBef>
          <a:spcPct val="0"/>
        </a:spcBef>
        <a:buNone/>
        <a:defRPr sz="7275" kern="1200">
          <a:solidFill>
            <a:schemeClr val="tx1"/>
          </a:solidFill>
          <a:latin typeface="+mj-lt"/>
          <a:ea typeface="+mj-ea"/>
          <a:cs typeface="+mj-cs"/>
        </a:defRPr>
      </a:lvl1pPr>
    </p:titleStyle>
    <p:bodyStyle>
      <a:lvl1pPr marL="377990" indent="-377990" algn="l" defTabSz="1511960" rtl="0" eaLnBrk="1" latinLnBrk="0" hangingPunct="1">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marL="1133970" indent="-377990" algn="l" defTabSz="1511960" rtl="0" eaLnBrk="1" latinLnBrk="0" hangingPunct="1">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marL="1889951" indent="-377990" algn="l" defTabSz="1511960" rtl="0" eaLnBrk="1" latinLnBrk="0" hangingPunct="1">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marL="264593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marL="340191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marL="415789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marL="491387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marL="566985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marL="642583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marL="0" algn="l" defTabSz="1511960" rtl="0" eaLnBrk="1" latinLnBrk="0" hangingPunct="1">
        <a:defRPr sz="2976" kern="1200">
          <a:solidFill>
            <a:schemeClr val="tx1"/>
          </a:solidFill>
          <a:latin typeface="+mn-lt"/>
          <a:ea typeface="+mn-ea"/>
          <a:cs typeface="+mn-cs"/>
        </a:defRPr>
      </a:lvl1pPr>
      <a:lvl2pPr marL="755980" algn="l" defTabSz="1511960" rtl="0" eaLnBrk="1" latinLnBrk="0" hangingPunct="1">
        <a:defRPr sz="2976" kern="1200">
          <a:solidFill>
            <a:schemeClr val="tx1"/>
          </a:solidFill>
          <a:latin typeface="+mn-lt"/>
          <a:ea typeface="+mn-ea"/>
          <a:cs typeface="+mn-cs"/>
        </a:defRPr>
      </a:lvl2pPr>
      <a:lvl3pPr marL="1511960" algn="l" defTabSz="1511960" rtl="0" eaLnBrk="1" latinLnBrk="0" hangingPunct="1">
        <a:defRPr sz="2976" kern="1200">
          <a:solidFill>
            <a:schemeClr val="tx1"/>
          </a:solidFill>
          <a:latin typeface="+mn-lt"/>
          <a:ea typeface="+mn-ea"/>
          <a:cs typeface="+mn-cs"/>
        </a:defRPr>
      </a:lvl3pPr>
      <a:lvl4pPr marL="2267941" algn="l" defTabSz="1511960" rtl="0" eaLnBrk="1" latinLnBrk="0" hangingPunct="1">
        <a:defRPr sz="2976" kern="1200">
          <a:solidFill>
            <a:schemeClr val="tx1"/>
          </a:solidFill>
          <a:latin typeface="+mn-lt"/>
          <a:ea typeface="+mn-ea"/>
          <a:cs typeface="+mn-cs"/>
        </a:defRPr>
      </a:lvl4pPr>
      <a:lvl5pPr marL="3023921" algn="l" defTabSz="1511960" rtl="0" eaLnBrk="1" latinLnBrk="0" hangingPunct="1">
        <a:defRPr sz="2976" kern="1200">
          <a:solidFill>
            <a:schemeClr val="tx1"/>
          </a:solidFill>
          <a:latin typeface="+mn-lt"/>
          <a:ea typeface="+mn-ea"/>
          <a:cs typeface="+mn-cs"/>
        </a:defRPr>
      </a:lvl5pPr>
      <a:lvl6pPr marL="3779901" algn="l" defTabSz="1511960" rtl="0" eaLnBrk="1" latinLnBrk="0" hangingPunct="1">
        <a:defRPr sz="2976" kern="1200">
          <a:solidFill>
            <a:schemeClr val="tx1"/>
          </a:solidFill>
          <a:latin typeface="+mn-lt"/>
          <a:ea typeface="+mn-ea"/>
          <a:cs typeface="+mn-cs"/>
        </a:defRPr>
      </a:lvl6pPr>
      <a:lvl7pPr marL="4535881" algn="l" defTabSz="1511960" rtl="0" eaLnBrk="1" latinLnBrk="0" hangingPunct="1">
        <a:defRPr sz="2976" kern="1200">
          <a:solidFill>
            <a:schemeClr val="tx1"/>
          </a:solidFill>
          <a:latin typeface="+mn-lt"/>
          <a:ea typeface="+mn-ea"/>
          <a:cs typeface="+mn-cs"/>
        </a:defRPr>
      </a:lvl7pPr>
      <a:lvl8pPr marL="5291861" algn="l" defTabSz="1511960" rtl="0" eaLnBrk="1" latinLnBrk="0" hangingPunct="1">
        <a:defRPr sz="2976" kern="1200">
          <a:solidFill>
            <a:schemeClr val="tx1"/>
          </a:solidFill>
          <a:latin typeface="+mn-lt"/>
          <a:ea typeface="+mn-ea"/>
          <a:cs typeface="+mn-cs"/>
        </a:defRPr>
      </a:lvl8pPr>
      <a:lvl9pPr marL="6047842" algn="l" defTabSz="1511960" rtl="0" eaLnBrk="1" latinLnBrk="0" hangingPunct="1">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hyperlink" Target="https://www.estyn.gov.wales/sites/default/files/documents/Guidance%20handbook%20for%20the%2020inspe...%202018.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9999FF0-6C69-4521-986D-D78C01C3F0CC}"/>
              </a:ext>
            </a:extLst>
          </p:cNvPr>
          <p:cNvSpPr txBox="1"/>
          <p:nvPr/>
        </p:nvSpPr>
        <p:spPr>
          <a:xfrm>
            <a:off x="259983" y="5287278"/>
            <a:ext cx="6429224" cy="3508653"/>
          </a:xfrm>
          <a:prstGeom prst="rect">
            <a:avLst/>
          </a:prstGeom>
          <a:solidFill>
            <a:schemeClr val="accent1">
              <a:lumMod val="20000"/>
              <a:lumOff val="80000"/>
            </a:schemeClr>
          </a:solidFill>
        </p:spPr>
        <p:txBody>
          <a:bodyPr wrap="square" rtlCol="0">
            <a:spAutoFit/>
          </a:bodyPr>
          <a:lstStyle/>
          <a:p>
            <a:pPr algn="ctr"/>
            <a:r>
              <a:rPr lang="en-GB" b="1" dirty="0">
                <a:latin typeface="Arial" panose="020B0604020202020204" pitchFamily="34" charset="0"/>
                <a:cs typeface="Arial" panose="020B0604020202020204" pitchFamily="34" charset="0"/>
              </a:rPr>
              <a:t>Definitions of hidden curriculum</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Schools are not as an agency of social mobility but as reproducing the existing class structure, sending a silent, but powerful message to students with regard to their intellectual ability, personal traits, and the appropriate occupational choice and this takes place through the hidden curriculum.</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S.Bowles</a:t>
            </a:r>
            <a:r>
              <a:rPr lang="en-GB" sz="1200" dirty="0">
                <a:latin typeface="Arial" panose="020B0604020202020204" pitchFamily="34" charset="0"/>
                <a:cs typeface="Arial" panose="020B0604020202020204" pitchFamily="34" charset="0"/>
              </a:rPr>
              <a:t> H Gintis (1976)</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Henry Giroux defines the hidden curriculum as those unstated norms, values, and beliefs embedded in and transmitted to students through the underlying rules that structure the routines and social relationships in the school and classroom.</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H.Giroux</a:t>
            </a:r>
            <a:r>
              <a:rPr lang="en-GB" sz="1200" dirty="0">
                <a:latin typeface="Arial" panose="020B0604020202020204" pitchFamily="34" charset="0"/>
                <a:cs typeface="Arial" panose="020B0604020202020204" pitchFamily="34" charset="0"/>
              </a:rPr>
              <a:t> (1983)</a:t>
            </a:r>
          </a:p>
          <a:p>
            <a:endParaRPr lang="en-GB" dirty="0">
              <a:latin typeface="Arial" panose="020B0604020202020204" pitchFamily="34" charset="0"/>
              <a:cs typeface="Arial" panose="020B0604020202020204" pitchFamily="34" charset="0"/>
            </a:endParaRPr>
          </a:p>
          <a:p>
            <a:endParaRPr lang="en-GB" dirty="0"/>
          </a:p>
        </p:txBody>
      </p:sp>
      <p:sp>
        <p:nvSpPr>
          <p:cNvPr id="13" name="TextBox 12">
            <a:extLst>
              <a:ext uri="{FF2B5EF4-FFF2-40B4-BE49-F238E27FC236}">
                <a16:creationId xmlns:a16="http://schemas.microsoft.com/office/drawing/2014/main" id="{D35187DF-D51B-47EA-A8C0-CBCA88F0FDF9}"/>
              </a:ext>
            </a:extLst>
          </p:cNvPr>
          <p:cNvSpPr txBox="1"/>
          <p:nvPr/>
        </p:nvSpPr>
        <p:spPr>
          <a:xfrm>
            <a:off x="8430145" y="5287278"/>
            <a:ext cx="6334035" cy="3939540"/>
          </a:xfrm>
          <a:prstGeom prst="rect">
            <a:avLst/>
          </a:prstGeom>
          <a:solidFill>
            <a:schemeClr val="accent1">
              <a:lumMod val="20000"/>
              <a:lumOff val="80000"/>
            </a:schemeClr>
          </a:solidFill>
        </p:spPr>
        <p:txBody>
          <a:bodyPr wrap="square" rtlCol="0">
            <a:spAutoFit/>
          </a:bodyPr>
          <a:lstStyle/>
          <a:p>
            <a:pPr algn="ctr"/>
            <a:r>
              <a:rPr lang="en-GB" b="1" dirty="0">
                <a:latin typeface="Arial" panose="020B0604020202020204" pitchFamily="34" charset="0"/>
                <a:cs typeface="Arial" panose="020B0604020202020204" pitchFamily="34" charset="0"/>
              </a:rPr>
              <a:t>Differences of the definitions</a:t>
            </a:r>
            <a:r>
              <a:rPr lang="en-GB" dirty="0"/>
              <a:t>.</a:t>
            </a:r>
          </a:p>
          <a:p>
            <a:endParaRPr lang="en-GB" dirty="0"/>
          </a:p>
          <a:p>
            <a:r>
              <a:rPr lang="en-GB" sz="1200" dirty="0">
                <a:latin typeface="Arial" panose="020B0604020202020204" pitchFamily="34" charset="0"/>
                <a:cs typeface="Arial" panose="020B0604020202020204" pitchFamily="34" charset="0"/>
              </a:rPr>
              <a:t>Accordingly, Bowles and Gintis published a book “Schooling in Capitalist America” (1976) in which they argue from a </a:t>
            </a:r>
            <a:r>
              <a:rPr lang="en-GB" sz="1200" dirty="0" err="1">
                <a:latin typeface="Arial" panose="020B0604020202020204" pitchFamily="34" charset="0"/>
                <a:cs typeface="Arial" panose="020B0604020202020204" pitchFamily="34" charset="0"/>
              </a:rPr>
              <a:t>Maxist</a:t>
            </a:r>
            <a:r>
              <a:rPr lang="en-GB" sz="1200" dirty="0">
                <a:latin typeface="Arial" panose="020B0604020202020204" pitchFamily="34" charset="0"/>
                <a:cs typeface="Arial" panose="020B0604020202020204" pitchFamily="34" charset="0"/>
              </a:rPr>
              <a:t> perspective that refers to the authority structure of schooling. They develop a ‘correspondence thesis’ in which the key principle is that ‘a structural correspondence’ occurs between the social relations of school life and production. In other words, the value and culture of middle and upper class are dominant throughout school life however, the low class students are lack of them and suppressed. From this perspective, social inequality is reproduced through hidden curriculum.</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Henry Giroux (2001) identifies schools as political institutions, inextricably linked to the issues of power and control in the dominant society. Citing Giroux, Giroux and Penna (1979), he noted that the schools mediate and legitimate the social and cultural reproduction of class, racial and gender relations in dominate society. When comparing with Bowls and Gintis, Giroux considers that it is possible for students to resist powers in schools. In other words, school environment can enhance individuals’ understanding of power in society; accordingly, provide new possibilities for social organization.</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   ( Bowles and Gintis, 1976). (Giroux, 2001). </a:t>
            </a:r>
          </a:p>
        </p:txBody>
      </p:sp>
      <p:sp>
        <p:nvSpPr>
          <p:cNvPr id="18" name="TextBox 17">
            <a:extLst>
              <a:ext uri="{FF2B5EF4-FFF2-40B4-BE49-F238E27FC236}">
                <a16:creationId xmlns:a16="http://schemas.microsoft.com/office/drawing/2014/main" id="{B9278A3F-81D7-497B-9028-D24028D4F877}"/>
              </a:ext>
            </a:extLst>
          </p:cNvPr>
          <p:cNvSpPr txBox="1"/>
          <p:nvPr/>
        </p:nvSpPr>
        <p:spPr>
          <a:xfrm>
            <a:off x="8430145" y="11840283"/>
            <a:ext cx="6334035" cy="4031873"/>
          </a:xfrm>
          <a:prstGeom prst="rect">
            <a:avLst/>
          </a:prstGeom>
          <a:solidFill>
            <a:schemeClr val="accent1">
              <a:lumMod val="20000"/>
              <a:lumOff val="80000"/>
            </a:schemeClr>
          </a:solidFill>
        </p:spPr>
        <p:txBody>
          <a:bodyPr wrap="square" rtlCol="0">
            <a:spAutoFit/>
          </a:bodyPr>
          <a:lstStyle/>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Religion and the Hidden Curriculum</a:t>
            </a:r>
          </a:p>
          <a:p>
            <a:endParaRPr lang="en-GB" sz="20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my school setting there are children from several different Religious  backgrounds, that include Hindu, Islam and Christianity. In my school setting we celebrate Christianity and Diwali throughout the school .</a:t>
            </a:r>
          </a:p>
          <a:p>
            <a:r>
              <a:rPr lang="en-GB" sz="1200" dirty="0">
                <a:latin typeface="Arial" panose="020B0604020202020204" pitchFamily="34" charset="0"/>
                <a:cs typeface="Arial" panose="020B0604020202020204" pitchFamily="34" charset="0"/>
              </a:rPr>
              <a:t> In Key Stage 2 they also celebrate Eid. Even though they celebrate Eid , the children that take part in this religion still have to come to school during this religious period and partake in lessons. This summer children were fasting during our sports day and then they did not take part in this, therefore they missed out of a fun part of school. On the other hand sports day is not enjoyed by every child because not every child is of a sporting nature. This for some children is very upsetting day. </a:t>
            </a:r>
          </a:p>
          <a:p>
            <a:r>
              <a:rPr lang="en-GB" sz="1200" dirty="0">
                <a:latin typeface="Arial" panose="020B0604020202020204" pitchFamily="34" charset="0"/>
                <a:cs typeface="Arial" panose="020B0604020202020204" pitchFamily="34" charset="0"/>
              </a:rPr>
              <a:t>Other types of curricular activities children of certain backgrounds miss out on is swimming lessons, because of their religion they cannot wear swimming costumes. </a:t>
            </a:r>
          </a:p>
          <a:p>
            <a:r>
              <a:rPr lang="en-GB" sz="1200" dirty="0">
                <a:latin typeface="Arial" panose="020B0604020202020204" pitchFamily="34" charset="0"/>
                <a:cs typeface="Arial" panose="020B0604020202020204" pitchFamily="34" charset="0"/>
              </a:rPr>
              <a:t>Children from different Religions also do not take part in school concerts unless the parents consent to it. </a:t>
            </a:r>
          </a:p>
          <a:p>
            <a:r>
              <a:rPr lang="en-GB" sz="1200" dirty="0">
                <a:latin typeface="Arial" panose="020B0604020202020204" pitchFamily="34" charset="0"/>
                <a:cs typeface="Arial" panose="020B0604020202020204" pitchFamily="34" charset="0"/>
              </a:rPr>
              <a:t>In some religions today there is still females that are seen to be infer to men and have to obey there husbands. In our school setting we have encountered this on several occasions and we have tried to support these families by supporting them and putting them in touch with agencies to help.</a:t>
            </a:r>
          </a:p>
        </p:txBody>
      </p:sp>
      <p:sp>
        <p:nvSpPr>
          <p:cNvPr id="20" name="TextBox 19">
            <a:extLst>
              <a:ext uri="{FF2B5EF4-FFF2-40B4-BE49-F238E27FC236}">
                <a16:creationId xmlns:a16="http://schemas.microsoft.com/office/drawing/2014/main" id="{20A5A774-BD1B-4188-B62E-1ACC5D15BAEE}"/>
              </a:ext>
            </a:extLst>
          </p:cNvPr>
          <p:cNvSpPr txBox="1"/>
          <p:nvPr/>
        </p:nvSpPr>
        <p:spPr>
          <a:xfrm>
            <a:off x="8810171" y="16963904"/>
            <a:ext cx="5954009" cy="3642343"/>
          </a:xfrm>
          <a:prstGeom prst="rect">
            <a:avLst/>
          </a:prstGeom>
          <a:solidFill>
            <a:schemeClr val="accent1">
              <a:lumMod val="20000"/>
              <a:lumOff val="80000"/>
            </a:schemeClr>
          </a:solidFill>
        </p:spPr>
        <p:txBody>
          <a:bodyPr wrap="square" rtlCol="0">
            <a:spAutoFit/>
          </a:bodyPr>
          <a:lstStyle/>
          <a:p>
            <a:pPr algn="ctr"/>
            <a:r>
              <a:rPr lang="en-GB" b="1" dirty="0">
                <a:latin typeface="Arial" panose="020B0604020202020204" pitchFamily="34" charset="0"/>
                <a:cs typeface="Arial" panose="020B0604020202020204" pitchFamily="34" charset="0"/>
              </a:rPr>
              <a:t>The Donaldson Report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2014 Professor Graham Donaldson was asked to review the curriculum and assessment arrangements in schools in Wales. Professor Donaldson then visited over 60 schools to gather information to see what educators and children wanted from the new curriculum.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It also states that children need to have range of’ wider skills’ for modern life and work. These should include: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Critical thinking and problem solving.</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Planning and organising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Creativity and innovation</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Personal effectiveness</a:t>
            </a:r>
          </a:p>
          <a:p>
            <a:r>
              <a:rPr lang="en-GB" sz="1200" dirty="0">
                <a:latin typeface="Arial" panose="020B0604020202020204" pitchFamily="34" charset="0"/>
                <a:cs typeface="Arial" panose="020B0604020202020204" pitchFamily="34" charset="0"/>
              </a:rPr>
              <a:t>In my school setting The Donaldson Curriculum has just began to be introduced with children taking more ownership of there learning. It is to early to comment on any improvement but the school in moving in the right direction to improve the hidden curriculum.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Estyn.gov.wales</a:t>
            </a:r>
            <a:r>
              <a:rPr lang="en-GB" sz="1000" dirty="0">
                <a:latin typeface="Arial" panose="020B0604020202020204" pitchFamily="34" charset="0"/>
                <a:cs typeface="Arial" panose="020B0604020202020204" pitchFamily="34" charset="0"/>
              </a:rPr>
              <a:t>, 2018)</a:t>
            </a:r>
          </a:p>
        </p:txBody>
      </p:sp>
      <p:pic>
        <p:nvPicPr>
          <p:cNvPr id="24" name="Picture 23">
            <a:extLst>
              <a:ext uri="{FF2B5EF4-FFF2-40B4-BE49-F238E27FC236}">
                <a16:creationId xmlns:a16="http://schemas.microsoft.com/office/drawing/2014/main" id="{735875CC-CD67-444A-A88B-3F0340526FC8}"/>
              </a:ext>
            </a:extLst>
          </p:cNvPr>
          <p:cNvPicPr>
            <a:picLocks noChangeAspect="1"/>
          </p:cNvPicPr>
          <p:nvPr/>
        </p:nvPicPr>
        <p:blipFill>
          <a:blip r:embed="rId3"/>
          <a:stretch>
            <a:fillRect/>
          </a:stretch>
        </p:blipFill>
        <p:spPr>
          <a:xfrm>
            <a:off x="160262" y="1560305"/>
            <a:ext cx="2053330" cy="1324404"/>
          </a:xfrm>
          <a:prstGeom prst="rect">
            <a:avLst/>
          </a:prstGeom>
        </p:spPr>
      </p:pic>
      <p:sp>
        <p:nvSpPr>
          <p:cNvPr id="25" name="TextBox 24">
            <a:extLst>
              <a:ext uri="{FF2B5EF4-FFF2-40B4-BE49-F238E27FC236}">
                <a16:creationId xmlns:a16="http://schemas.microsoft.com/office/drawing/2014/main" id="{F2A959EE-835D-498D-9628-E61569BAFADB}"/>
              </a:ext>
            </a:extLst>
          </p:cNvPr>
          <p:cNvSpPr txBox="1"/>
          <p:nvPr/>
        </p:nvSpPr>
        <p:spPr>
          <a:xfrm>
            <a:off x="3326590" y="1549291"/>
            <a:ext cx="9051660" cy="3200876"/>
          </a:xfrm>
          <a:prstGeom prst="rect">
            <a:avLst/>
          </a:prstGeom>
          <a:solidFill>
            <a:schemeClr val="accent1">
              <a:lumMod val="20000"/>
              <a:lumOff val="80000"/>
            </a:schemeClr>
          </a:solidFill>
        </p:spPr>
        <p:txBody>
          <a:bodyPr wrap="square" rtlCol="0">
            <a:spAutoFit/>
          </a:bodyPr>
          <a:lstStyle/>
          <a:p>
            <a:pPr algn="ctr"/>
            <a:r>
              <a:rPr lang="en-GB" b="1" dirty="0">
                <a:latin typeface="Arial" panose="020B0604020202020204" pitchFamily="34" charset="0"/>
                <a:cs typeface="Arial" panose="020B0604020202020204" pitchFamily="34" charset="0"/>
              </a:rPr>
              <a:t>What is the hidden curriculum?</a:t>
            </a:r>
          </a:p>
          <a:p>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hidden curriculum is what children learn without it being officially taught. According to the book, “Curriculum development” (</a:t>
            </a:r>
            <a:r>
              <a:rPr lang="en-GB" sz="1200" dirty="0" err="1">
                <a:latin typeface="Arial" panose="020B0604020202020204" pitchFamily="34" charset="0"/>
                <a:cs typeface="Arial" panose="020B0604020202020204" pitchFamily="34" charset="0"/>
              </a:rPr>
              <a:t>Bibao</a:t>
            </a:r>
            <a:r>
              <a:rPr lang="en-GB" sz="1200" dirty="0">
                <a:latin typeface="Arial" panose="020B0604020202020204" pitchFamily="34" charset="0"/>
                <a:cs typeface="Arial" panose="020B0604020202020204" pitchFamily="34" charset="0"/>
              </a:rPr>
              <a:t> et al., 2008), hidden curriculum refers to the physical condition of the classroom or the school environment, the mood of the teachers or the students, the teacher-learner interaction, the peer- influence, and other factors that may affect the delivery of the lesson.</a:t>
            </a:r>
          </a:p>
          <a:p>
            <a:r>
              <a:rPr lang="en-GB" sz="1200" dirty="0">
                <a:latin typeface="Arial" panose="020B0604020202020204" pitchFamily="34" charset="0"/>
                <a:cs typeface="Arial" panose="020B0604020202020204" pitchFamily="34" charset="0"/>
              </a:rPr>
              <a:t> In my school setting things have improved regarding the hidden curriculum, but there is still along way to go! In my school setting some examples of the hidden curriculum are, there use to be a separate entrance for boys and girls to enter the school but now there are mixed entrances for the whole school. Children are grouped in ability this can lead to children having confidence problems in later life because the could feel of low self worth because they did not achieve academically what was expected of them. From a school point of view children are put in ability sets so it is easier to teach children of the same ability in groups.</a:t>
            </a:r>
          </a:p>
          <a:p>
            <a:r>
              <a:rPr lang="en-GB" sz="1200" dirty="0">
                <a:latin typeface="Arial" panose="020B0604020202020204" pitchFamily="34" charset="0"/>
                <a:cs typeface="Arial" panose="020B0604020202020204" pitchFamily="34" charset="0"/>
              </a:rPr>
              <a:t> There is also a hierarchy in schools where males usually have the job of Headmasters, in my school setting we have a Head mistress. In the past it was always suggested that the male gender would succeed in the world of work and always have the higher paid jobs and positions in company’s. These things are improving but are still underlying in some country’s. </a:t>
            </a:r>
          </a:p>
          <a:p>
            <a:r>
              <a:rPr lang="en-GB" sz="12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(Bilbao et al, 2018).</a:t>
            </a:r>
          </a:p>
        </p:txBody>
      </p:sp>
      <p:sp>
        <p:nvSpPr>
          <p:cNvPr id="27" name="TextBox 26">
            <a:extLst>
              <a:ext uri="{FF2B5EF4-FFF2-40B4-BE49-F238E27FC236}">
                <a16:creationId xmlns:a16="http://schemas.microsoft.com/office/drawing/2014/main" id="{930FA19E-1E3B-4966-832E-97412AFCD3D4}"/>
              </a:ext>
            </a:extLst>
          </p:cNvPr>
          <p:cNvSpPr txBox="1"/>
          <p:nvPr/>
        </p:nvSpPr>
        <p:spPr>
          <a:xfrm>
            <a:off x="2460812" y="229172"/>
            <a:ext cx="10555941" cy="1015663"/>
          </a:xfrm>
          <a:prstGeom prst="rect">
            <a:avLst/>
          </a:prstGeom>
          <a:solidFill>
            <a:schemeClr val="accent1"/>
          </a:solidFill>
        </p:spPr>
        <p:txBody>
          <a:bodyPr wrap="square" rtlCol="0">
            <a:spAutoFit/>
          </a:bodyPr>
          <a:lstStyle/>
          <a:p>
            <a:pPr algn="ctr"/>
            <a:r>
              <a:rPr lang="en-GB" sz="6000" b="1" dirty="0">
                <a:highlight>
                  <a:srgbClr val="0000FF"/>
                </a:highlight>
                <a:latin typeface="Arial" panose="020B0604020202020204" pitchFamily="34" charset="0"/>
                <a:cs typeface="Arial" panose="020B0604020202020204" pitchFamily="34" charset="0"/>
              </a:rPr>
              <a:t>The Hidden Curriculum</a:t>
            </a:r>
          </a:p>
        </p:txBody>
      </p:sp>
      <p:pic>
        <p:nvPicPr>
          <p:cNvPr id="32" name="Picture 31">
            <a:extLst>
              <a:ext uri="{FF2B5EF4-FFF2-40B4-BE49-F238E27FC236}">
                <a16:creationId xmlns:a16="http://schemas.microsoft.com/office/drawing/2014/main" id="{9F382D37-C9D1-4B19-A32A-B9CF3D05B0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47952" y="1560305"/>
            <a:ext cx="2066925" cy="1435904"/>
          </a:xfrm>
          <a:prstGeom prst="rect">
            <a:avLst/>
          </a:prstGeom>
        </p:spPr>
      </p:pic>
      <p:pic>
        <p:nvPicPr>
          <p:cNvPr id="34" name="Picture 33">
            <a:extLst>
              <a:ext uri="{FF2B5EF4-FFF2-40B4-BE49-F238E27FC236}">
                <a16:creationId xmlns:a16="http://schemas.microsoft.com/office/drawing/2014/main" id="{49B2594F-55BD-4906-A6A2-B41CC3B2FE5B}"/>
              </a:ext>
            </a:extLst>
          </p:cNvPr>
          <p:cNvPicPr>
            <a:picLocks noChangeAspect="1"/>
          </p:cNvPicPr>
          <p:nvPr/>
        </p:nvPicPr>
        <p:blipFill>
          <a:blip r:embed="rId5"/>
          <a:stretch>
            <a:fillRect/>
          </a:stretch>
        </p:blipFill>
        <p:spPr>
          <a:xfrm>
            <a:off x="10939601" y="9609694"/>
            <a:ext cx="3924300" cy="1664156"/>
          </a:xfrm>
          <a:prstGeom prst="rect">
            <a:avLst/>
          </a:prstGeom>
        </p:spPr>
      </p:pic>
      <p:sp>
        <p:nvSpPr>
          <p:cNvPr id="35" name="TextBox 34">
            <a:extLst>
              <a:ext uri="{FF2B5EF4-FFF2-40B4-BE49-F238E27FC236}">
                <a16:creationId xmlns:a16="http://schemas.microsoft.com/office/drawing/2014/main" id="{64CF08DB-1C06-41BA-B821-870F1EC9E469}"/>
              </a:ext>
            </a:extLst>
          </p:cNvPr>
          <p:cNvSpPr txBox="1"/>
          <p:nvPr/>
        </p:nvSpPr>
        <p:spPr>
          <a:xfrm>
            <a:off x="160262" y="11841075"/>
            <a:ext cx="6528943" cy="4185761"/>
          </a:xfrm>
          <a:prstGeom prst="rect">
            <a:avLst/>
          </a:prstGeom>
          <a:solidFill>
            <a:schemeClr val="accent1">
              <a:lumMod val="20000"/>
              <a:lumOff val="80000"/>
            </a:schemeClr>
          </a:solidFill>
        </p:spPr>
        <p:txBody>
          <a:bodyPr wrap="square" rtlCol="0">
            <a:spAutoFit/>
          </a:bodyPr>
          <a:lstStyle/>
          <a:p>
            <a:pPr algn="ctr"/>
            <a:r>
              <a:rPr lang="en-GB" sz="2000" b="1" dirty="0">
                <a:latin typeface="Arial" panose="020B0604020202020204" pitchFamily="34" charset="0"/>
                <a:cs typeface="Arial" panose="020B0604020202020204" pitchFamily="34" charset="0"/>
              </a:rPr>
              <a:t>Education and the Hidden Curriculum</a:t>
            </a:r>
            <a:endParaRPr lang="en-GB" dirty="0"/>
          </a:p>
          <a:p>
            <a:endParaRPr lang="en-GB" dirty="0"/>
          </a:p>
          <a:p>
            <a:r>
              <a:rPr lang="en-GB" sz="1200" dirty="0">
                <a:latin typeface="Arial" panose="020B0604020202020204" pitchFamily="34" charset="0"/>
                <a:cs typeface="Arial" panose="020B0604020202020204" pitchFamily="34" charset="0"/>
              </a:rPr>
              <a:t>Why do Children go to School?</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To get a good education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School prepares children for adult work and life</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Modern day schooling is making children suppressed . Children’s education is based on a factory line, ringing bells lining up, separate facilities for boys and girls, and to obey rules and not to be rebellious. Also children are tested and this is not a true reflection on a child’s ability.</a:t>
            </a:r>
          </a:p>
          <a:p>
            <a:r>
              <a:rPr lang="en-GB" sz="1200" dirty="0">
                <a:latin typeface="Arial" panose="020B0604020202020204" pitchFamily="34" charset="0"/>
                <a:cs typeface="Arial" panose="020B0604020202020204" pitchFamily="34" charset="0"/>
              </a:rPr>
              <a:t>On the other hand if you obey to rules in school and achieve high academically you could become your own boss in the world of work, therefore you are the one giving out the rules for others to follow.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Robinson, (2018), states that ‘children are being anaesthetised and need to be woken up to what they have inside themselves’.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How can this then prepare children for the world of work?</a:t>
            </a:r>
          </a:p>
          <a:p>
            <a:r>
              <a:rPr lang="en-GB" sz="1200" dirty="0">
                <a:latin typeface="Arial" panose="020B0604020202020204" pitchFamily="34" charset="0"/>
                <a:cs typeface="Arial" panose="020B0604020202020204" pitchFamily="34" charset="0"/>
              </a:rPr>
              <a:t>With the new way of thinking and giving children opinions can this then complicate the chance of keeping a job in the future because in the world of work you have to follow rules?</a:t>
            </a:r>
          </a:p>
          <a:p>
            <a:endParaRPr lang="en-GB" sz="1200" dirty="0"/>
          </a:p>
          <a:p>
            <a:r>
              <a:rPr lang="en-GB" sz="1200" dirty="0">
                <a:latin typeface="Arial" panose="020B0604020202020204" pitchFamily="34" charset="0"/>
                <a:cs typeface="Arial" panose="020B0604020202020204" pitchFamily="34" charset="0"/>
              </a:rPr>
              <a:t>(Robinson,2018)</a:t>
            </a:r>
          </a:p>
        </p:txBody>
      </p:sp>
      <p:pic>
        <p:nvPicPr>
          <p:cNvPr id="39" name="Picture 38">
            <a:extLst>
              <a:ext uri="{FF2B5EF4-FFF2-40B4-BE49-F238E27FC236}">
                <a16:creationId xmlns:a16="http://schemas.microsoft.com/office/drawing/2014/main" id="{CEBF96FF-FC35-45B7-A573-A622CCD8CF4B}"/>
              </a:ext>
            </a:extLst>
          </p:cNvPr>
          <p:cNvPicPr>
            <a:picLocks noChangeAspect="1"/>
          </p:cNvPicPr>
          <p:nvPr/>
        </p:nvPicPr>
        <p:blipFill>
          <a:blip r:embed="rId6"/>
          <a:stretch>
            <a:fillRect/>
          </a:stretch>
        </p:blipFill>
        <p:spPr>
          <a:xfrm>
            <a:off x="154950" y="16963904"/>
            <a:ext cx="6343279" cy="3642344"/>
          </a:xfrm>
          <a:prstGeom prst="rect">
            <a:avLst/>
          </a:prstGeom>
        </p:spPr>
      </p:pic>
      <p:pic>
        <p:nvPicPr>
          <p:cNvPr id="42" name="Picture 41">
            <a:extLst>
              <a:ext uri="{FF2B5EF4-FFF2-40B4-BE49-F238E27FC236}">
                <a16:creationId xmlns:a16="http://schemas.microsoft.com/office/drawing/2014/main" id="{B86048C8-E047-48AA-914C-5302FB95779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0262" y="9609694"/>
            <a:ext cx="3827538" cy="1700713"/>
          </a:xfrm>
          <a:prstGeom prst="rect">
            <a:avLst/>
          </a:prstGeom>
        </p:spPr>
      </p:pic>
    </p:spTree>
    <p:extLst>
      <p:ext uri="{BB962C8B-B14F-4D97-AF65-F5344CB8AC3E}">
        <p14:creationId xmlns:p14="http://schemas.microsoft.com/office/powerpoint/2010/main" val="86237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8AA4EA-861B-4B5E-91BE-75A345BC85D8}"/>
              </a:ext>
            </a:extLst>
          </p:cNvPr>
          <p:cNvSpPr txBox="1"/>
          <p:nvPr/>
        </p:nvSpPr>
        <p:spPr>
          <a:xfrm>
            <a:off x="6141884" y="240592"/>
            <a:ext cx="4064000" cy="646331"/>
          </a:xfrm>
          <a:prstGeom prst="rect">
            <a:avLst/>
          </a:prstGeom>
          <a:noFill/>
        </p:spPr>
        <p:txBody>
          <a:bodyPr wrap="square" rtlCol="0">
            <a:spAutoFit/>
          </a:bodyPr>
          <a:lstStyle/>
          <a:p>
            <a:r>
              <a:rPr lang="en-GB" dirty="0"/>
              <a:t>References</a:t>
            </a:r>
          </a:p>
          <a:p>
            <a:endParaRPr lang="en-GB" dirty="0"/>
          </a:p>
        </p:txBody>
      </p:sp>
      <p:sp>
        <p:nvSpPr>
          <p:cNvPr id="6" name="Rectangle 5">
            <a:extLst>
              <a:ext uri="{FF2B5EF4-FFF2-40B4-BE49-F238E27FC236}">
                <a16:creationId xmlns:a16="http://schemas.microsoft.com/office/drawing/2014/main" id="{335DBC46-B006-450A-8B3A-0CCC8A0D897B}"/>
              </a:ext>
            </a:extLst>
          </p:cNvPr>
          <p:cNvSpPr/>
          <p:nvPr/>
        </p:nvSpPr>
        <p:spPr>
          <a:xfrm>
            <a:off x="250831" y="8313387"/>
            <a:ext cx="9143512" cy="369332"/>
          </a:xfrm>
          <a:prstGeom prst="rect">
            <a:avLst/>
          </a:prstGeom>
        </p:spPr>
        <p:txBody>
          <a:bodyPr wrap="square">
            <a:spAutoFit/>
          </a:bodyPr>
          <a:lstStyle/>
          <a:p>
            <a:r>
              <a:rPr lang="en-GB" dirty="0">
                <a:solidFill>
                  <a:srgbClr val="000000"/>
                </a:solidFill>
              </a:rPr>
              <a:t>Giroux, H. (2001). </a:t>
            </a:r>
            <a:r>
              <a:rPr lang="en-GB" i="1" dirty="0">
                <a:solidFill>
                  <a:srgbClr val="000000"/>
                </a:solidFill>
              </a:rPr>
              <a:t>Stealing innocence</a:t>
            </a:r>
            <a:r>
              <a:rPr lang="en-GB" dirty="0">
                <a:solidFill>
                  <a:srgbClr val="000000"/>
                </a:solidFill>
              </a:rPr>
              <a:t>. Basingstoke: Palgrave.</a:t>
            </a:r>
            <a:endParaRPr lang="en-GB" dirty="0"/>
          </a:p>
        </p:txBody>
      </p:sp>
      <p:sp>
        <p:nvSpPr>
          <p:cNvPr id="7" name="Rectangle 6">
            <a:extLst>
              <a:ext uri="{FF2B5EF4-FFF2-40B4-BE49-F238E27FC236}">
                <a16:creationId xmlns:a16="http://schemas.microsoft.com/office/drawing/2014/main" id="{5409620E-A5D0-4BF6-AA33-DA968673B81C}"/>
              </a:ext>
            </a:extLst>
          </p:cNvPr>
          <p:cNvSpPr/>
          <p:nvPr/>
        </p:nvSpPr>
        <p:spPr>
          <a:xfrm>
            <a:off x="280457" y="1979464"/>
            <a:ext cx="9939925" cy="369332"/>
          </a:xfrm>
          <a:prstGeom prst="rect">
            <a:avLst/>
          </a:prstGeom>
        </p:spPr>
        <p:txBody>
          <a:bodyPr wrap="square">
            <a:spAutoFit/>
          </a:bodyPr>
          <a:lstStyle/>
          <a:p>
            <a:r>
              <a:rPr lang="en-GB" dirty="0">
                <a:solidFill>
                  <a:srgbClr val="000000"/>
                </a:solidFill>
              </a:rPr>
              <a:t>Bowles, S. and Gintis, H. (1976). </a:t>
            </a:r>
            <a:r>
              <a:rPr lang="en-GB" i="1" dirty="0">
                <a:solidFill>
                  <a:srgbClr val="000000"/>
                </a:solidFill>
              </a:rPr>
              <a:t>Schooling in capitalist America</a:t>
            </a:r>
            <a:r>
              <a:rPr lang="en-GB" dirty="0">
                <a:solidFill>
                  <a:srgbClr val="000000"/>
                </a:solidFill>
              </a:rPr>
              <a:t>. London: Routledge &amp; Kegan Paul.</a:t>
            </a:r>
            <a:r>
              <a:rPr lang="en-GB" dirty="0"/>
              <a:t> </a:t>
            </a:r>
          </a:p>
        </p:txBody>
      </p:sp>
      <p:sp>
        <p:nvSpPr>
          <p:cNvPr id="8" name="TextBox 7">
            <a:extLst>
              <a:ext uri="{FF2B5EF4-FFF2-40B4-BE49-F238E27FC236}">
                <a16:creationId xmlns:a16="http://schemas.microsoft.com/office/drawing/2014/main" id="{C6946C9C-4641-4417-BEF6-4DBD2DA05B8A}"/>
              </a:ext>
            </a:extLst>
          </p:cNvPr>
          <p:cNvSpPr txBox="1"/>
          <p:nvPr/>
        </p:nvSpPr>
        <p:spPr>
          <a:xfrm>
            <a:off x="265959" y="2715438"/>
            <a:ext cx="9143512" cy="646331"/>
          </a:xfrm>
          <a:prstGeom prst="rect">
            <a:avLst/>
          </a:prstGeom>
          <a:noFill/>
        </p:spPr>
        <p:txBody>
          <a:bodyPr wrap="square" rtlCol="0">
            <a:spAutoFit/>
          </a:bodyPr>
          <a:lstStyle/>
          <a:p>
            <a:r>
              <a:rPr lang="en-GB" dirty="0"/>
              <a:t>Bilbao, P.P., </a:t>
            </a:r>
            <a:r>
              <a:rPr lang="en-GB" dirty="0" err="1"/>
              <a:t>Lucido</a:t>
            </a:r>
            <a:r>
              <a:rPr lang="en-GB" dirty="0"/>
              <a:t>, P.I., </a:t>
            </a:r>
            <a:r>
              <a:rPr lang="en-GB" dirty="0" err="1"/>
              <a:t>Iringgan</a:t>
            </a:r>
            <a:r>
              <a:rPr lang="en-GB" dirty="0"/>
              <a:t>, T. C., Javier, R. B., (2008). </a:t>
            </a:r>
            <a:r>
              <a:rPr lang="en-GB" i="1" dirty="0"/>
              <a:t>Curriculum development</a:t>
            </a:r>
            <a:r>
              <a:rPr lang="en-GB" dirty="0"/>
              <a:t>. Philippines: Lorimar Publishing, Inc.</a:t>
            </a:r>
          </a:p>
        </p:txBody>
      </p:sp>
      <p:sp>
        <p:nvSpPr>
          <p:cNvPr id="9" name="TextBox 8">
            <a:extLst>
              <a:ext uri="{FF2B5EF4-FFF2-40B4-BE49-F238E27FC236}">
                <a16:creationId xmlns:a16="http://schemas.microsoft.com/office/drawing/2014/main" id="{B4FD9178-84D2-4120-BD53-F751ABCA8719}"/>
              </a:ext>
            </a:extLst>
          </p:cNvPr>
          <p:cNvSpPr txBox="1"/>
          <p:nvPr/>
        </p:nvSpPr>
        <p:spPr>
          <a:xfrm rot="10800000" flipV="1">
            <a:off x="280458" y="8806443"/>
            <a:ext cx="10451042" cy="369332"/>
          </a:xfrm>
          <a:prstGeom prst="rect">
            <a:avLst/>
          </a:prstGeom>
          <a:noFill/>
        </p:spPr>
        <p:txBody>
          <a:bodyPr wrap="square" rtlCol="0">
            <a:spAutoFit/>
          </a:bodyPr>
          <a:lstStyle/>
          <a:p>
            <a:r>
              <a:rPr lang="en-GB" dirty="0"/>
              <a:t>Giroux, H. A. (2001). </a:t>
            </a:r>
            <a:r>
              <a:rPr lang="en-GB" i="1" dirty="0"/>
              <a:t>Theory and Resistance in Education</a:t>
            </a:r>
            <a:r>
              <a:rPr lang="en-GB" dirty="0"/>
              <a:t>. London: </a:t>
            </a:r>
            <a:r>
              <a:rPr lang="en-GB" dirty="0" err="1"/>
              <a:t>Bergin&amp;Garvey</a:t>
            </a:r>
            <a:r>
              <a:rPr lang="en-GB" dirty="0"/>
              <a:t>.</a:t>
            </a:r>
          </a:p>
        </p:txBody>
      </p:sp>
      <p:sp>
        <p:nvSpPr>
          <p:cNvPr id="10" name="TextBox 9">
            <a:extLst>
              <a:ext uri="{FF2B5EF4-FFF2-40B4-BE49-F238E27FC236}">
                <a16:creationId xmlns:a16="http://schemas.microsoft.com/office/drawing/2014/main" id="{DF29E2E2-0AC8-43E8-999F-FB0D997B2B4A}"/>
              </a:ext>
            </a:extLst>
          </p:cNvPr>
          <p:cNvSpPr txBox="1"/>
          <p:nvPr/>
        </p:nvSpPr>
        <p:spPr>
          <a:xfrm>
            <a:off x="280457" y="7191324"/>
            <a:ext cx="12379569" cy="923330"/>
          </a:xfrm>
          <a:prstGeom prst="rect">
            <a:avLst/>
          </a:prstGeom>
          <a:noFill/>
        </p:spPr>
        <p:txBody>
          <a:bodyPr wrap="square" rtlCol="0">
            <a:spAutoFit/>
          </a:bodyPr>
          <a:lstStyle/>
          <a:p>
            <a:r>
              <a:rPr lang="en-GB" dirty="0" err="1"/>
              <a:t>Estyn.gov.wales</a:t>
            </a:r>
            <a:r>
              <a:rPr lang="en-GB" dirty="0"/>
              <a:t>. (2018. [online] Available at: </a:t>
            </a:r>
            <a:r>
              <a:rPr lang="en-GB" dirty="0">
                <a:hlinkClick r:id="rId2"/>
              </a:rPr>
              <a:t>https://www.Estyn.gov.wales/sites/default/files/documents/Guidance%20handbook%20for%20the%2020inspe...%202018.pdf</a:t>
            </a:r>
            <a:r>
              <a:rPr lang="en-GB" dirty="0"/>
              <a:t> [Accessed 10 December. 2018].</a:t>
            </a:r>
          </a:p>
        </p:txBody>
      </p:sp>
      <p:sp>
        <p:nvSpPr>
          <p:cNvPr id="12" name="TextBox 11">
            <a:extLst>
              <a:ext uri="{FF2B5EF4-FFF2-40B4-BE49-F238E27FC236}">
                <a16:creationId xmlns:a16="http://schemas.microsoft.com/office/drawing/2014/main" id="{A76AD844-C5DF-4E30-8C5B-A91F9E9EE1F3}"/>
              </a:ext>
            </a:extLst>
          </p:cNvPr>
          <p:cNvSpPr txBox="1"/>
          <p:nvPr/>
        </p:nvSpPr>
        <p:spPr>
          <a:xfrm>
            <a:off x="280458" y="9562313"/>
            <a:ext cx="13850091" cy="646331"/>
          </a:xfrm>
          <a:prstGeom prst="rect">
            <a:avLst/>
          </a:prstGeom>
          <a:noFill/>
        </p:spPr>
        <p:txBody>
          <a:bodyPr wrap="square" rtlCol="0">
            <a:spAutoFit/>
          </a:bodyPr>
          <a:lstStyle/>
          <a:p>
            <a:r>
              <a:rPr lang="en-GB" dirty="0"/>
              <a:t>Robinson, K. (2018). </a:t>
            </a:r>
            <a:r>
              <a:rPr lang="en-GB" i="1" dirty="0"/>
              <a:t>Changing education paradigms</a:t>
            </a:r>
            <a:r>
              <a:rPr lang="en-GB" dirty="0"/>
              <a:t>. [online] Ted.com. Available at: https://www.ted.com/talks/ken_robinson_changing_education_paradigms [Accessed 9 Dec. 2018].</a:t>
            </a:r>
          </a:p>
        </p:txBody>
      </p:sp>
      <p:sp>
        <p:nvSpPr>
          <p:cNvPr id="13" name="TextBox 12">
            <a:extLst>
              <a:ext uri="{FF2B5EF4-FFF2-40B4-BE49-F238E27FC236}">
                <a16:creationId xmlns:a16="http://schemas.microsoft.com/office/drawing/2014/main" id="{32365B8B-12AE-4D7C-B6DF-299D814A7A19}"/>
              </a:ext>
            </a:extLst>
          </p:cNvPr>
          <p:cNvSpPr txBox="1"/>
          <p:nvPr/>
        </p:nvSpPr>
        <p:spPr>
          <a:xfrm>
            <a:off x="250831" y="5835851"/>
            <a:ext cx="9939925" cy="1200329"/>
          </a:xfrm>
          <a:prstGeom prst="rect">
            <a:avLst/>
          </a:prstGeom>
          <a:noFill/>
        </p:spPr>
        <p:txBody>
          <a:bodyPr wrap="square" rtlCol="0">
            <a:spAutoFit/>
          </a:bodyPr>
          <a:lstStyle/>
          <a:p>
            <a:r>
              <a:rPr lang="en-GB"/>
              <a:t>Consultancy, B., Writing, O., Wins, B., Testimonials, A., Consultancy, T., Services, T., Templates, D., Us, A., Us, A., Team, B., Questions, F., Partners, B. and Us, C. (2018). </a:t>
            </a:r>
            <a:r>
              <a:rPr lang="en-GB" i="1"/>
              <a:t>Recruitment tender writing, training and policy templates</a:t>
            </a:r>
            <a:r>
              <a:rPr lang="en-GB"/>
              <a:t>. [online] Brunton Bid Writing. Available at: https://www.bruntonbidwriting.co.uk/ [Accessed 16 Dec. 2018]. </a:t>
            </a:r>
            <a:endParaRPr lang="en-GB" dirty="0"/>
          </a:p>
        </p:txBody>
      </p:sp>
      <p:sp>
        <p:nvSpPr>
          <p:cNvPr id="14" name="TextBox 13">
            <a:extLst>
              <a:ext uri="{FF2B5EF4-FFF2-40B4-BE49-F238E27FC236}">
                <a16:creationId xmlns:a16="http://schemas.microsoft.com/office/drawing/2014/main" id="{05BAAF74-9EC2-4C43-85FF-E7FA82CA6179}"/>
              </a:ext>
            </a:extLst>
          </p:cNvPr>
          <p:cNvSpPr txBox="1"/>
          <p:nvPr/>
        </p:nvSpPr>
        <p:spPr>
          <a:xfrm>
            <a:off x="280457" y="4952679"/>
            <a:ext cx="9678141" cy="646331"/>
          </a:xfrm>
          <a:prstGeom prst="rect">
            <a:avLst/>
          </a:prstGeom>
          <a:noFill/>
        </p:spPr>
        <p:txBody>
          <a:bodyPr wrap="square" rtlCol="0">
            <a:spAutoFit/>
          </a:bodyPr>
          <a:lstStyle/>
          <a:p>
            <a:r>
              <a:rPr lang="en-GB"/>
              <a:t>Chapman Blogs. (2018). </a:t>
            </a:r>
            <a:r>
              <a:rPr lang="en-GB" i="1"/>
              <a:t>Chapman University Blogs</a:t>
            </a:r>
            <a:r>
              <a:rPr lang="en-GB"/>
              <a:t>. [online] Available at: https://blogs.chapman.edu/ [Accessed 16 Dec. 2018]. </a:t>
            </a:r>
            <a:endParaRPr lang="en-GB" dirty="0"/>
          </a:p>
        </p:txBody>
      </p:sp>
      <p:sp>
        <p:nvSpPr>
          <p:cNvPr id="15" name="TextBox 14">
            <a:extLst>
              <a:ext uri="{FF2B5EF4-FFF2-40B4-BE49-F238E27FC236}">
                <a16:creationId xmlns:a16="http://schemas.microsoft.com/office/drawing/2014/main" id="{9AD3AED4-CA9D-4314-BD97-BD6C417501E1}"/>
              </a:ext>
            </a:extLst>
          </p:cNvPr>
          <p:cNvSpPr txBox="1"/>
          <p:nvPr/>
        </p:nvSpPr>
        <p:spPr>
          <a:xfrm>
            <a:off x="280457" y="3683455"/>
            <a:ext cx="10465541" cy="923330"/>
          </a:xfrm>
          <a:prstGeom prst="rect">
            <a:avLst/>
          </a:prstGeom>
          <a:noFill/>
        </p:spPr>
        <p:txBody>
          <a:bodyPr wrap="square" rtlCol="0">
            <a:spAutoFit/>
          </a:bodyPr>
          <a:lstStyle/>
          <a:p>
            <a:r>
              <a:rPr lang="en-GB"/>
              <a:t>Coetzee, M., Coetzee, M., Coetzee, M. and Coetzee, M. (2018). </a:t>
            </a:r>
            <a:r>
              <a:rPr lang="en-GB" i="1"/>
              <a:t>Education is the most powerful weapon which you can use to change the world</a:t>
            </a:r>
            <a:r>
              <a:rPr lang="en-GB"/>
              <a:t>. [online] Marianacoetzee.blogspot.com. Available at: http://marianacoetzee.blogspot.com/ [Accessed 16 Dec. 2018]. </a:t>
            </a:r>
            <a:endParaRPr lang="en-GB" dirty="0"/>
          </a:p>
        </p:txBody>
      </p:sp>
      <p:sp>
        <p:nvSpPr>
          <p:cNvPr id="16" name="TextBox 15">
            <a:extLst>
              <a:ext uri="{FF2B5EF4-FFF2-40B4-BE49-F238E27FC236}">
                <a16:creationId xmlns:a16="http://schemas.microsoft.com/office/drawing/2014/main" id="{0C8CF3C7-297B-4F97-B817-53FCFF13F125}"/>
              </a:ext>
            </a:extLst>
          </p:cNvPr>
          <p:cNvSpPr txBox="1"/>
          <p:nvPr/>
        </p:nvSpPr>
        <p:spPr>
          <a:xfrm>
            <a:off x="229200" y="992450"/>
            <a:ext cx="10220394" cy="646331"/>
          </a:xfrm>
          <a:prstGeom prst="rect">
            <a:avLst/>
          </a:prstGeom>
          <a:noFill/>
        </p:spPr>
        <p:txBody>
          <a:bodyPr wrap="square" rtlCol="0">
            <a:spAutoFit/>
          </a:bodyPr>
          <a:lstStyle/>
          <a:p>
            <a:r>
              <a:rPr lang="en-GB"/>
              <a:t>Arizona Capitol Times. (2018). </a:t>
            </a:r>
            <a:r>
              <a:rPr lang="en-GB" i="1"/>
              <a:t>Arizona Capitol Times</a:t>
            </a:r>
            <a:r>
              <a:rPr lang="en-GB"/>
              <a:t>. [online] Available at: https://azcapitoltimes.com/ [Accessed 16 Dec. 2018]. </a:t>
            </a:r>
            <a:endParaRPr lang="en-GB" dirty="0"/>
          </a:p>
        </p:txBody>
      </p:sp>
    </p:spTree>
    <p:extLst>
      <p:ext uri="{BB962C8B-B14F-4D97-AF65-F5344CB8AC3E}">
        <p14:creationId xmlns:p14="http://schemas.microsoft.com/office/powerpoint/2010/main" val="17581143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20363</TotalTime>
  <Words>1604</Words>
  <Application>Microsoft Office PowerPoint</Application>
  <PresentationFormat>Custom</PresentationFormat>
  <Paragraphs>73</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Chelsey Parsons</dc:creator>
  <cp:lastModifiedBy>PAR15822387</cp:lastModifiedBy>
  <cp:revision>72</cp:revision>
  <dcterms:created xsi:type="dcterms:W3CDTF">2018-12-02T18:59:18Z</dcterms:created>
  <dcterms:modified xsi:type="dcterms:W3CDTF">2018-12-16T22:22:50Z</dcterms:modified>
</cp:coreProperties>
</file>