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FF5F6E9" w14:textId="77777777" w:rsidR="00912101" w:rsidRDefault="0023752D" w:rsidP="004763BA">
      <w:pPr>
        <w:jc w:val="both"/>
      </w:pPr>
      <w:r>
        <w:rPr>
          <w:noProof/>
        </w:rPr>
        <w:drawing>
          <wp:anchor distT="0" distB="0" distL="114300" distR="114300" simplePos="0" relativeHeight="251652608" behindDoc="1" locked="0" layoutInCell="1" allowOverlap="1" wp14:anchorId="35EFAA4F" wp14:editId="4665577D">
            <wp:simplePos x="0" y="0"/>
            <wp:positionH relativeFrom="page">
              <wp:align>right</wp:align>
            </wp:positionH>
            <wp:positionV relativeFrom="page">
              <wp:align>top</wp:align>
            </wp:positionV>
            <wp:extent cx="7579205" cy="10720552"/>
            <wp:effectExtent l="0" t="0" r="3175" b="508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olicy_Front.jp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7579205" cy="10720552"/>
                    </a:xfrm>
                    <a:prstGeom prst="rect">
                      <a:avLst/>
                    </a:prstGeom>
                  </pic:spPr>
                </pic:pic>
              </a:graphicData>
            </a:graphic>
            <wp14:sizeRelH relativeFrom="page">
              <wp14:pctWidth>0</wp14:pctWidth>
            </wp14:sizeRelH>
            <wp14:sizeRelV relativeFrom="page">
              <wp14:pctHeight>0</wp14:pctHeight>
            </wp14:sizeRelV>
          </wp:anchor>
        </w:drawing>
      </w:r>
    </w:p>
    <w:sdt>
      <w:sdtPr>
        <w:id w:val="1902631487"/>
        <w:docPartObj>
          <w:docPartGallery w:val="Cover Pages"/>
          <w:docPartUnique/>
        </w:docPartObj>
      </w:sdtPr>
      <w:sdtEndPr>
        <w:rPr>
          <w:rFonts w:ascii="Arial" w:hAnsi="Arial" w:cs="Arial"/>
          <w:sz w:val="22"/>
          <w:szCs w:val="22"/>
        </w:rPr>
      </w:sdtEndPr>
      <w:sdtContent>
        <w:p w14:paraId="0A0E07E3" w14:textId="77777777" w:rsidR="008C1F2B" w:rsidRDefault="0023752D" w:rsidP="004763BA">
          <w:pPr>
            <w:jc w:val="both"/>
            <w:sectPr w:rsidR="008C1F2B" w:rsidSect="00682E7D">
              <w:headerReference w:type="default" r:id="rId12"/>
              <w:footerReference w:type="even" r:id="rId13"/>
              <w:footerReference w:type="default" r:id="rId14"/>
              <w:headerReference w:type="first" r:id="rId15"/>
              <w:pgSz w:w="11906" w:h="16838"/>
              <w:pgMar w:top="1440" w:right="1440" w:bottom="1440" w:left="1440" w:header="708" w:footer="708" w:gutter="0"/>
              <w:pgNumType w:start="0"/>
              <w:cols w:space="708"/>
              <w:titlePg/>
              <w:docGrid w:linePitch="360"/>
            </w:sectPr>
          </w:pPr>
          <w:r>
            <w:rPr>
              <w:noProof/>
            </w:rPr>
            <mc:AlternateContent>
              <mc:Choice Requires="wps">
                <w:drawing>
                  <wp:anchor distT="45720" distB="45720" distL="114300" distR="114300" simplePos="0" relativeHeight="251664896" behindDoc="0" locked="0" layoutInCell="1" allowOverlap="1" wp14:anchorId="38DA387E" wp14:editId="26B60AB3">
                    <wp:simplePos x="0" y="0"/>
                    <wp:positionH relativeFrom="margin">
                      <wp:align>right</wp:align>
                    </wp:positionH>
                    <wp:positionV relativeFrom="paragraph">
                      <wp:posOffset>5257165</wp:posOffset>
                    </wp:positionV>
                    <wp:extent cx="3152775" cy="742950"/>
                    <wp:effectExtent l="0" t="0" r="28575" b="1905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52775" cy="742950"/>
                            </a:xfrm>
                            <a:prstGeom prst="rect">
                              <a:avLst/>
                            </a:prstGeom>
                            <a:solidFill>
                              <a:srgbClr val="FFFFFF"/>
                            </a:solidFill>
                            <a:ln w="9525">
                              <a:solidFill>
                                <a:srgbClr val="000000"/>
                              </a:solidFill>
                              <a:miter lim="800000"/>
                              <a:headEnd/>
                              <a:tailEnd/>
                            </a:ln>
                          </wps:spPr>
                          <wps:txbx>
                            <w:txbxContent>
                              <w:p w14:paraId="4A30F485" w14:textId="77777777" w:rsidR="003F7013" w:rsidRDefault="00912101" w:rsidP="00912101">
                                <w:pPr>
                                  <w:jc w:val="center"/>
                                  <w:rPr>
                                    <w:sz w:val="28"/>
                                  </w:rPr>
                                </w:pPr>
                                <w:r w:rsidRPr="00912101">
                                  <w:rPr>
                                    <w:sz w:val="28"/>
                                  </w:rPr>
                                  <w:t>Sports Ind</w:t>
                                </w:r>
                                <w:r w:rsidR="003F7013">
                                  <w:rPr>
                                    <w:sz w:val="28"/>
                                  </w:rPr>
                                  <w:t>ependent Project</w:t>
                                </w:r>
                              </w:p>
                              <w:p w14:paraId="4252D2A2" w14:textId="1A06C2E6" w:rsidR="004C2AAF" w:rsidRDefault="003F7013" w:rsidP="00912101">
                                <w:pPr>
                                  <w:jc w:val="center"/>
                                  <w:rPr>
                                    <w:sz w:val="28"/>
                                  </w:rPr>
                                </w:pPr>
                                <w:r>
                                  <w:rPr>
                                    <w:sz w:val="28"/>
                                  </w:rPr>
                                  <w:t>Applied Portfolio</w:t>
                                </w:r>
                                <w:r w:rsidR="00912101" w:rsidRPr="00912101">
                                  <w:rPr>
                                    <w:sz w:val="28"/>
                                  </w:rPr>
                                  <w:t xml:space="preserve"> </w:t>
                                </w:r>
                              </w:p>
                              <w:p w14:paraId="5F72259C" w14:textId="6C1C14A1" w:rsidR="004C2AAF" w:rsidRPr="00912101" w:rsidRDefault="004C2AAF" w:rsidP="00912101">
                                <w:pPr>
                                  <w:jc w:val="center"/>
                                  <w:rPr>
                                    <w:sz w:val="28"/>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8DA387E" id="_x0000_t202" coordsize="21600,21600" o:spt="202" path="m,l,21600r21600,l21600,xe">
                    <v:stroke joinstyle="miter"/>
                    <v:path gradientshapeok="t" o:connecttype="rect"/>
                  </v:shapetype>
                  <v:shape id="Text Box 2" o:spid="_x0000_s1026" type="#_x0000_t202" style="position:absolute;left:0;text-align:left;margin-left:197.05pt;margin-top:413.95pt;width:248.25pt;height:58.5pt;z-index:251664896;visibility:visible;mso-wrap-style:square;mso-width-percent:0;mso-height-percent:0;mso-wrap-distance-left:9pt;mso-wrap-distance-top:3.6pt;mso-wrap-distance-right:9pt;mso-wrap-distance-bottom:3.6pt;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vLYYtEQIAAB8EAAAOAAAAZHJzL2Uyb0RvYy54bWysU9uO0zAQfUfiHyy/07Shoduo6WrpUoS0&#13;&#10;XKSFD5g4TmPheIztNlm+nrHb7VYLvCD8YHk84+OZM2dW12Ov2UE6r9BUfDaZciaNwEaZXcW/fd2+&#13;&#10;uuLMBzANaDSy4g/S8+v1yxerwZYyxw51Ix0jEOPLwVa8C8GWWeZFJ3vwE7TSkLNF10Mg0+2yxsFA&#13;&#10;6L3O8un0TTaga6xDIb2n29ujk68TfttKET63rZeB6YpTbiHtLu113LP1CsqdA9spcUoD/iGLHpSh&#13;&#10;T89QtxCA7Z36DapXwqHHNkwE9hm2rRIy1UDVzKbPqrnvwMpUC5Hj7Zkm//9gxafDvf3iWBjf4kgN&#13;&#10;TEV4e4fiu2cGNx2YnbxxDodOQkMfzyJl2WB9eXoaqfaljyD18BEbajLsAyagsXV9ZIXqZIRODXg4&#13;&#10;ky7HwARdvp4V+WJRcCbIt5jnyyJ1JYPy8bV1PryX2LN4qLijpiZ0ONz5ELOB8jEkfuZRq2artE6G&#13;&#10;29Ub7dgBSADbtFIBz8K0YUPFl0VeHAn4K8Q0rT9B9CqQkrXqK351DoIy0vbONElnAZQ+nillbU48&#13;&#10;RuqOJIaxHikw8llj80CMOjwqliaMDh26n5wNpNaK+x97cJIz/cFQV5az+TzKOxnzYpGT4S499aUH&#13;&#10;jCCoigfOjsdNSCMRCTN4Q91rVSL2KZNTrqTCxPdpYqLML+0U9TTX618AAAD//wMAUEsDBBQABgAI&#13;&#10;AAAAIQDZzQCo4wAAAA0BAAAPAAAAZHJzL2Rvd25yZXYueG1sTI/LTsMwEEX3SPyDNUhsEHUoIa3T&#13;&#10;OBUCgcoOCoKtG0+TCD+C7abh7xlWsBlpdDVn7qnWkzVsxBB77yRczTJg6Bqve9dKeHt9uFwCi0k5&#13;&#10;rYx3KOEbI6zr05NKldof3QuO29QygrhYKgldSkPJeWw6tCrO/ICOsr0PViVaQ8t1UEeCW8PnWVZw&#13;&#10;q3pHHzo14F2Hzef2YCUs8834EZ+un9+bYm9EuliMj19ByvOz6X5F43YFLOGU/i7g14H6Q03Fdv7g&#13;&#10;dGRGAtkkws0XAhjFuShugO0kiDwXwOuK/7eofwAAAP//AwBQSwECLQAUAAYACAAAACEAtoM4kv4A&#13;&#10;AADhAQAAEwAAAAAAAAAAAAAAAAAAAAAAW0NvbnRlbnRfVHlwZXNdLnhtbFBLAQItABQABgAIAAAA&#13;&#10;IQA4/SH/1gAAAJQBAAALAAAAAAAAAAAAAAAAAC8BAABfcmVscy8ucmVsc1BLAQItABQABgAIAAAA&#13;&#10;IQAvLYYtEQIAAB8EAAAOAAAAAAAAAAAAAAAAAC4CAABkcnMvZTJvRG9jLnhtbFBLAQItABQABgAI&#13;&#10;AAAAIQDZzQCo4wAAAA0BAAAPAAAAAAAAAAAAAAAAAGsEAABkcnMvZG93bnJldi54bWxQSwUGAAAA&#13;&#10;AAQABADzAAAAewUAAAAA&#13;&#10;">
                    <v:textbox>
                      <w:txbxContent>
                        <w:p w14:paraId="4A30F485" w14:textId="77777777" w:rsidR="003F7013" w:rsidRDefault="00912101" w:rsidP="00912101">
                          <w:pPr>
                            <w:jc w:val="center"/>
                            <w:rPr>
                              <w:sz w:val="28"/>
                            </w:rPr>
                          </w:pPr>
                          <w:r w:rsidRPr="00912101">
                            <w:rPr>
                              <w:sz w:val="28"/>
                            </w:rPr>
                            <w:t>Sports Ind</w:t>
                          </w:r>
                          <w:r w:rsidR="003F7013">
                            <w:rPr>
                              <w:sz w:val="28"/>
                            </w:rPr>
                            <w:t>ependent Project</w:t>
                          </w:r>
                        </w:p>
                        <w:p w14:paraId="4252D2A2" w14:textId="1A06C2E6" w:rsidR="004C2AAF" w:rsidRDefault="003F7013" w:rsidP="00912101">
                          <w:pPr>
                            <w:jc w:val="center"/>
                            <w:rPr>
                              <w:sz w:val="28"/>
                            </w:rPr>
                          </w:pPr>
                          <w:r>
                            <w:rPr>
                              <w:sz w:val="28"/>
                            </w:rPr>
                            <w:t>Applied Portfolio</w:t>
                          </w:r>
                          <w:r w:rsidR="00912101" w:rsidRPr="00912101">
                            <w:rPr>
                              <w:sz w:val="28"/>
                            </w:rPr>
                            <w:t xml:space="preserve"> </w:t>
                          </w:r>
                        </w:p>
                        <w:p w14:paraId="5F72259C" w14:textId="6C1C14A1" w:rsidR="004C2AAF" w:rsidRPr="00912101" w:rsidRDefault="004C2AAF" w:rsidP="00912101">
                          <w:pPr>
                            <w:jc w:val="center"/>
                            <w:rPr>
                              <w:sz w:val="28"/>
                            </w:rPr>
                          </w:pPr>
                        </w:p>
                      </w:txbxContent>
                    </v:textbox>
                    <w10:wrap type="square" anchorx="margin"/>
                  </v:shape>
                </w:pict>
              </mc:Fallback>
            </mc:AlternateContent>
          </w:r>
        </w:p>
        <w:p w14:paraId="66C3A10A" w14:textId="7A05F38A" w:rsidR="003F7013" w:rsidRDefault="003F7013" w:rsidP="004763BA">
          <w:pPr>
            <w:spacing w:after="200" w:line="276" w:lineRule="auto"/>
            <w:jc w:val="both"/>
            <w:rPr>
              <w:rFonts w:ascii="Arial" w:hAnsi="Arial" w:cs="Arial"/>
              <w:sz w:val="22"/>
              <w:szCs w:val="22"/>
            </w:rPr>
          </w:pPr>
        </w:p>
        <w:tbl>
          <w:tblPr>
            <w:tblStyle w:val="TableGrid"/>
            <w:tblW w:w="0" w:type="auto"/>
            <w:tblLook w:val="04A0" w:firstRow="1" w:lastRow="0" w:firstColumn="1" w:lastColumn="0" w:noHBand="0" w:noVBand="1"/>
          </w:tblPr>
          <w:tblGrid>
            <w:gridCol w:w="3865"/>
            <w:gridCol w:w="5151"/>
          </w:tblGrid>
          <w:tr w:rsidR="003F7013" w14:paraId="279F6FBD" w14:textId="77777777" w:rsidTr="003F7013">
            <w:tc>
              <w:tcPr>
                <w:tcW w:w="3865" w:type="dxa"/>
              </w:tcPr>
              <w:p w14:paraId="0886EC10" w14:textId="77777777" w:rsidR="003F7013" w:rsidRPr="00E82C26" w:rsidRDefault="003F7013" w:rsidP="004763BA">
                <w:pPr>
                  <w:spacing w:after="200" w:line="276" w:lineRule="auto"/>
                  <w:jc w:val="both"/>
                  <w:rPr>
                    <w:rFonts w:ascii="Arial" w:hAnsi="Arial" w:cs="Arial"/>
                    <w:b/>
                    <w:bCs/>
                    <w:sz w:val="40"/>
                    <w:szCs w:val="12"/>
                    <w:u w:val="single"/>
                  </w:rPr>
                </w:pPr>
                <w:r w:rsidRPr="00E82C26">
                  <w:rPr>
                    <w:rFonts w:ascii="Arial" w:hAnsi="Arial" w:cs="Arial"/>
                    <w:b/>
                    <w:bCs/>
                    <w:sz w:val="40"/>
                    <w:szCs w:val="12"/>
                    <w:u w:val="single"/>
                  </w:rPr>
                  <w:t>Student Name</w:t>
                </w:r>
              </w:p>
              <w:p w14:paraId="156FA21A" w14:textId="77777777" w:rsidR="003F7013" w:rsidRDefault="003F7013" w:rsidP="004763BA">
                <w:pPr>
                  <w:spacing w:after="200" w:line="276" w:lineRule="auto"/>
                  <w:jc w:val="both"/>
                  <w:rPr>
                    <w:rFonts w:ascii="Arial" w:hAnsi="Arial" w:cs="Arial"/>
                    <w:sz w:val="22"/>
                    <w:szCs w:val="22"/>
                  </w:rPr>
                </w:pPr>
              </w:p>
              <w:p w14:paraId="650500E2" w14:textId="320F6EE9" w:rsidR="003F7013" w:rsidRDefault="000D6C3E" w:rsidP="004763BA">
                <w:pPr>
                  <w:spacing w:after="200" w:line="276" w:lineRule="auto"/>
                  <w:jc w:val="both"/>
                  <w:rPr>
                    <w:rFonts w:ascii="Arial" w:hAnsi="Arial" w:cs="Arial"/>
                    <w:sz w:val="22"/>
                    <w:szCs w:val="22"/>
                  </w:rPr>
                </w:pPr>
                <w:r>
                  <w:rPr>
                    <w:rFonts w:ascii="Arial" w:hAnsi="Arial" w:cs="Arial"/>
                    <w:sz w:val="22"/>
                    <w:szCs w:val="22"/>
                  </w:rPr>
                  <w:t>Ifan Rossiter</w:t>
                </w:r>
              </w:p>
              <w:p w14:paraId="6E0975A8" w14:textId="77777777" w:rsidR="003F7013" w:rsidRDefault="003F7013" w:rsidP="004763BA">
                <w:pPr>
                  <w:spacing w:after="200" w:line="276" w:lineRule="auto"/>
                  <w:jc w:val="both"/>
                  <w:rPr>
                    <w:rFonts w:ascii="Arial" w:hAnsi="Arial" w:cs="Arial"/>
                    <w:sz w:val="22"/>
                    <w:szCs w:val="22"/>
                  </w:rPr>
                </w:pPr>
              </w:p>
              <w:p w14:paraId="3D50ADE0" w14:textId="0BFFC3DC" w:rsidR="003F7013" w:rsidRDefault="003F7013" w:rsidP="004763BA">
                <w:pPr>
                  <w:spacing w:after="200" w:line="276" w:lineRule="auto"/>
                  <w:jc w:val="both"/>
                  <w:rPr>
                    <w:rFonts w:ascii="Arial" w:hAnsi="Arial" w:cs="Arial"/>
                    <w:sz w:val="22"/>
                    <w:szCs w:val="22"/>
                  </w:rPr>
                </w:pPr>
              </w:p>
            </w:tc>
            <w:tc>
              <w:tcPr>
                <w:tcW w:w="5151" w:type="dxa"/>
              </w:tcPr>
              <w:p w14:paraId="12580852" w14:textId="77777777" w:rsidR="003F7013" w:rsidRPr="00E82C26" w:rsidRDefault="003F7013" w:rsidP="004763BA">
                <w:pPr>
                  <w:spacing w:after="200" w:line="276" w:lineRule="auto"/>
                  <w:jc w:val="both"/>
                  <w:rPr>
                    <w:rFonts w:ascii="Arial" w:hAnsi="Arial" w:cs="Arial"/>
                    <w:b/>
                    <w:bCs/>
                    <w:sz w:val="40"/>
                    <w:szCs w:val="12"/>
                    <w:u w:val="single"/>
                  </w:rPr>
                </w:pPr>
                <w:r w:rsidRPr="00E82C26">
                  <w:rPr>
                    <w:rFonts w:ascii="Arial" w:hAnsi="Arial" w:cs="Arial"/>
                    <w:b/>
                    <w:bCs/>
                    <w:sz w:val="40"/>
                    <w:szCs w:val="12"/>
                    <w:u w:val="single"/>
                  </w:rPr>
                  <w:t>Project Title</w:t>
                </w:r>
              </w:p>
              <w:p w14:paraId="02A8E930" w14:textId="77777777" w:rsidR="003F7013" w:rsidRDefault="003F7013" w:rsidP="004763BA">
                <w:pPr>
                  <w:spacing w:after="200" w:line="276" w:lineRule="auto"/>
                  <w:jc w:val="both"/>
                  <w:rPr>
                    <w:rFonts w:ascii="Arial" w:hAnsi="Arial" w:cs="Arial"/>
                    <w:sz w:val="22"/>
                    <w:szCs w:val="22"/>
                  </w:rPr>
                </w:pPr>
              </w:p>
              <w:p w14:paraId="076FA17A" w14:textId="2EC84C9B" w:rsidR="003F7013" w:rsidRDefault="00531B46" w:rsidP="004763BA">
                <w:pPr>
                  <w:spacing w:after="200" w:line="276" w:lineRule="auto"/>
                  <w:jc w:val="both"/>
                  <w:rPr>
                    <w:rFonts w:ascii="Arial" w:hAnsi="Arial" w:cs="Arial"/>
                    <w:sz w:val="22"/>
                    <w:szCs w:val="22"/>
                  </w:rPr>
                </w:pPr>
                <w:r w:rsidRPr="00531B46">
                  <w:rPr>
                    <w:rFonts w:ascii="Arial" w:hAnsi="Arial" w:cs="Arial"/>
                    <w:sz w:val="22"/>
                    <w:szCs w:val="22"/>
                  </w:rPr>
                  <w:t>A university</w:t>
                </w:r>
                <w:r>
                  <w:rPr>
                    <w:rFonts w:ascii="Arial" w:hAnsi="Arial" w:cs="Arial"/>
                    <w:sz w:val="22"/>
                    <w:szCs w:val="22"/>
                  </w:rPr>
                  <w:t xml:space="preserve"> </w:t>
                </w:r>
                <w:r w:rsidRPr="00531B46">
                  <w:rPr>
                    <w:rFonts w:ascii="Arial" w:hAnsi="Arial" w:cs="Arial"/>
                    <w:sz w:val="22"/>
                    <w:szCs w:val="22"/>
                  </w:rPr>
                  <w:t xml:space="preserve">transition </w:t>
                </w:r>
                <w:r>
                  <w:rPr>
                    <w:rFonts w:ascii="Arial" w:hAnsi="Arial" w:cs="Arial"/>
                    <w:sz w:val="22"/>
                    <w:szCs w:val="22"/>
                  </w:rPr>
                  <w:t xml:space="preserve">support </w:t>
                </w:r>
                <w:r w:rsidRPr="00531B46">
                  <w:rPr>
                    <w:rFonts w:ascii="Arial" w:hAnsi="Arial" w:cs="Arial"/>
                    <w:sz w:val="22"/>
                    <w:szCs w:val="22"/>
                  </w:rPr>
                  <w:t>website for</w:t>
                </w:r>
                <w:r>
                  <w:rPr>
                    <w:rFonts w:ascii="Arial" w:hAnsi="Arial" w:cs="Arial"/>
                    <w:sz w:val="22"/>
                    <w:szCs w:val="22"/>
                  </w:rPr>
                  <w:t xml:space="preserve"> </w:t>
                </w:r>
                <w:r w:rsidRPr="00531B46">
                  <w:rPr>
                    <w:rFonts w:ascii="Arial" w:hAnsi="Arial" w:cs="Arial"/>
                    <w:sz w:val="22"/>
                    <w:szCs w:val="22"/>
                  </w:rPr>
                  <w:t>Bridgend College</w:t>
                </w:r>
                <w:r>
                  <w:rPr>
                    <w:rFonts w:ascii="Arial" w:hAnsi="Arial" w:cs="Arial"/>
                    <w:sz w:val="22"/>
                    <w:szCs w:val="22"/>
                  </w:rPr>
                  <w:t xml:space="preserve"> </w:t>
                </w:r>
                <w:r w:rsidRPr="00531B46">
                  <w:rPr>
                    <w:rFonts w:ascii="Arial" w:hAnsi="Arial" w:cs="Arial"/>
                    <w:sz w:val="22"/>
                    <w:szCs w:val="22"/>
                  </w:rPr>
                  <w:t>sport performance</w:t>
                </w:r>
                <w:r>
                  <w:rPr>
                    <w:rFonts w:ascii="Arial" w:hAnsi="Arial" w:cs="Arial"/>
                    <w:sz w:val="22"/>
                    <w:szCs w:val="22"/>
                  </w:rPr>
                  <w:t xml:space="preserve"> </w:t>
                </w:r>
                <w:r w:rsidRPr="00531B46">
                  <w:rPr>
                    <w:rFonts w:ascii="Arial" w:hAnsi="Arial" w:cs="Arial"/>
                    <w:sz w:val="22"/>
                    <w:szCs w:val="22"/>
                  </w:rPr>
                  <w:t>students​</w:t>
                </w:r>
              </w:p>
              <w:p w14:paraId="5B2B4FC0" w14:textId="25068D83" w:rsidR="003F7013" w:rsidRDefault="003F7013" w:rsidP="004763BA">
                <w:pPr>
                  <w:spacing w:after="200" w:line="276" w:lineRule="auto"/>
                  <w:jc w:val="both"/>
                  <w:rPr>
                    <w:rFonts w:ascii="Arial" w:hAnsi="Arial" w:cs="Arial"/>
                    <w:sz w:val="22"/>
                    <w:szCs w:val="22"/>
                  </w:rPr>
                </w:pPr>
              </w:p>
            </w:tc>
          </w:tr>
          <w:tr w:rsidR="003F7013" w14:paraId="4FDE0A01" w14:textId="77777777" w:rsidTr="000B2A78">
            <w:tc>
              <w:tcPr>
                <w:tcW w:w="9016" w:type="dxa"/>
                <w:gridSpan w:val="2"/>
              </w:tcPr>
              <w:p w14:paraId="07E28A2F" w14:textId="3C6541AE" w:rsidR="003F7013" w:rsidRDefault="003F7013" w:rsidP="004763BA">
                <w:pPr>
                  <w:spacing w:after="200" w:line="276" w:lineRule="auto"/>
                  <w:jc w:val="both"/>
                  <w:rPr>
                    <w:rFonts w:ascii="Arial" w:hAnsi="Arial" w:cs="Arial"/>
                    <w:sz w:val="72"/>
                    <w:szCs w:val="22"/>
                  </w:rPr>
                </w:pPr>
                <w:r w:rsidRPr="00E82C26">
                  <w:rPr>
                    <w:rFonts w:ascii="Arial" w:hAnsi="Arial" w:cs="Arial"/>
                    <w:b/>
                    <w:bCs/>
                    <w:sz w:val="40"/>
                    <w:szCs w:val="12"/>
                    <w:u w:val="single"/>
                  </w:rPr>
                  <w:t>Project Aim</w:t>
                </w:r>
                <w:r w:rsidRPr="00E82C26">
                  <w:rPr>
                    <w:rFonts w:ascii="Arial" w:hAnsi="Arial" w:cs="Arial"/>
                    <w:sz w:val="40"/>
                    <w:szCs w:val="12"/>
                  </w:rPr>
                  <w:t xml:space="preserve"> </w:t>
                </w:r>
                <w:r w:rsidRPr="003F7013">
                  <w:rPr>
                    <w:rFonts w:ascii="Arial" w:hAnsi="Arial" w:cs="Arial"/>
                    <w:sz w:val="28"/>
                    <w:szCs w:val="6"/>
                  </w:rPr>
                  <w:t>(1)</w:t>
                </w:r>
              </w:p>
              <w:p w14:paraId="57B75118" w14:textId="5B227C4B" w:rsidR="003F7013" w:rsidRPr="00FE45FC" w:rsidRDefault="00FE45FC" w:rsidP="004763BA">
                <w:pPr>
                  <w:jc w:val="both"/>
                  <w:rPr>
                    <w:rFonts w:ascii="Arial" w:hAnsi="Arial" w:cs="Arial"/>
                  </w:rPr>
                </w:pPr>
                <w:r>
                  <w:rPr>
                    <w:rFonts w:ascii="Arial" w:hAnsi="Arial" w:cs="Arial"/>
                  </w:rPr>
                  <w:t>To c</w:t>
                </w:r>
                <w:r w:rsidRPr="00620911">
                  <w:rPr>
                    <w:rFonts w:ascii="Arial" w:hAnsi="Arial" w:cs="Arial"/>
                  </w:rPr>
                  <w:t>reate a website that Bridgend College students can use to assist with the transition into university level academics and sporting academies.</w:t>
                </w:r>
              </w:p>
              <w:p w14:paraId="54B21BB6" w14:textId="1E6B37A2" w:rsidR="003F7013" w:rsidRPr="003F7013" w:rsidRDefault="003F7013" w:rsidP="004763BA">
                <w:pPr>
                  <w:spacing w:after="200" w:line="276" w:lineRule="auto"/>
                  <w:jc w:val="both"/>
                  <w:rPr>
                    <w:rFonts w:ascii="Arial" w:hAnsi="Arial" w:cs="Arial"/>
                    <w:sz w:val="52"/>
                    <w:szCs w:val="18"/>
                  </w:rPr>
                </w:pPr>
              </w:p>
            </w:tc>
          </w:tr>
          <w:tr w:rsidR="003F7013" w14:paraId="1F2A5C30" w14:textId="77777777" w:rsidTr="000B2A78">
            <w:tc>
              <w:tcPr>
                <w:tcW w:w="9016" w:type="dxa"/>
                <w:gridSpan w:val="2"/>
              </w:tcPr>
              <w:p w14:paraId="4827EA67" w14:textId="5A859014" w:rsidR="003F7013" w:rsidRPr="00F008C4" w:rsidRDefault="003F7013" w:rsidP="004763BA">
                <w:pPr>
                  <w:spacing w:after="200" w:line="276" w:lineRule="auto"/>
                  <w:jc w:val="both"/>
                  <w:rPr>
                    <w:rFonts w:ascii="Arial" w:hAnsi="Arial" w:cs="Arial"/>
                    <w:sz w:val="72"/>
                    <w:szCs w:val="22"/>
                  </w:rPr>
                </w:pPr>
                <w:r w:rsidRPr="00E82C26">
                  <w:rPr>
                    <w:rFonts w:ascii="Arial" w:hAnsi="Arial" w:cs="Arial"/>
                    <w:b/>
                    <w:bCs/>
                    <w:sz w:val="40"/>
                    <w:szCs w:val="12"/>
                    <w:u w:val="single"/>
                  </w:rPr>
                  <w:t>Objectives</w:t>
                </w:r>
                <w:r>
                  <w:rPr>
                    <w:rFonts w:ascii="Arial" w:hAnsi="Arial" w:cs="Arial"/>
                    <w:sz w:val="72"/>
                    <w:szCs w:val="22"/>
                  </w:rPr>
                  <w:t xml:space="preserve"> </w:t>
                </w:r>
                <w:r w:rsidRPr="003F7013">
                  <w:rPr>
                    <w:rFonts w:ascii="Arial" w:hAnsi="Arial" w:cs="Arial"/>
                    <w:sz w:val="28"/>
                    <w:szCs w:val="6"/>
                  </w:rPr>
                  <w:t>(3/4)</w:t>
                </w:r>
              </w:p>
              <w:p w14:paraId="02D97977" w14:textId="77777777" w:rsidR="00F008C4" w:rsidRPr="004A459D" w:rsidRDefault="00F008C4" w:rsidP="004763BA">
                <w:pPr>
                  <w:pStyle w:val="ListParagraph"/>
                  <w:numPr>
                    <w:ilvl w:val="0"/>
                    <w:numId w:val="5"/>
                  </w:numPr>
                  <w:autoSpaceDE w:val="0"/>
                  <w:autoSpaceDN w:val="0"/>
                  <w:adjustRightInd w:val="0"/>
                  <w:jc w:val="both"/>
                  <w:rPr>
                    <w:rFonts w:ascii="Arial" w:hAnsi="Arial" w:cs="Arial"/>
                    <w:b/>
                    <w:bCs/>
                  </w:rPr>
                </w:pPr>
                <w:bookmarkStart w:id="0" w:name="_Hlk212550178"/>
                <w:r w:rsidRPr="004A459D">
                  <w:rPr>
                    <w:rFonts w:ascii="Arial" w:hAnsi="Arial" w:cs="Arial"/>
                  </w:rPr>
                  <w:t>Devise and develop a virtual proposal to explain the progression of the Bridgend College transition-based website and consider ethical implications.</w:t>
                </w:r>
              </w:p>
              <w:bookmarkEnd w:id="0"/>
              <w:p w14:paraId="6C158A5E" w14:textId="77777777" w:rsidR="00F008C4" w:rsidRPr="003865AB" w:rsidRDefault="00F008C4" w:rsidP="004763BA">
                <w:pPr>
                  <w:jc w:val="both"/>
                </w:pPr>
              </w:p>
              <w:p w14:paraId="116A2493" w14:textId="77777777" w:rsidR="00F008C4" w:rsidRDefault="00F008C4" w:rsidP="004763BA">
                <w:pPr>
                  <w:pStyle w:val="ListParagraph"/>
                  <w:numPr>
                    <w:ilvl w:val="0"/>
                    <w:numId w:val="5"/>
                  </w:numPr>
                  <w:jc w:val="both"/>
                  <w:rPr>
                    <w:rFonts w:ascii="Arial" w:hAnsi="Arial" w:cs="Arial"/>
                  </w:rPr>
                </w:pPr>
                <w:r>
                  <w:rPr>
                    <w:rFonts w:ascii="Arial" w:hAnsi="Arial" w:cs="Arial"/>
                  </w:rPr>
                  <w:t xml:space="preserve">Review existing literature based around the transition-based website. </w:t>
                </w:r>
              </w:p>
              <w:p w14:paraId="3009DF83" w14:textId="77777777" w:rsidR="00F008C4" w:rsidRPr="004A459D" w:rsidRDefault="00F008C4" w:rsidP="004763BA">
                <w:pPr>
                  <w:jc w:val="both"/>
                  <w:rPr>
                    <w:rFonts w:ascii="Arial" w:hAnsi="Arial" w:cs="Arial"/>
                  </w:rPr>
                </w:pPr>
              </w:p>
              <w:p w14:paraId="05D082B4" w14:textId="77777777" w:rsidR="00F008C4" w:rsidRPr="00E74E46" w:rsidRDefault="00F008C4" w:rsidP="004763BA">
                <w:pPr>
                  <w:pStyle w:val="ListParagraph"/>
                  <w:numPr>
                    <w:ilvl w:val="0"/>
                    <w:numId w:val="5"/>
                  </w:numPr>
                  <w:jc w:val="both"/>
                  <w:rPr>
                    <w:rFonts w:ascii="Arial" w:hAnsi="Arial" w:cs="Arial"/>
                  </w:rPr>
                </w:pPr>
                <w:r w:rsidRPr="004A459D">
                  <w:rPr>
                    <w:rFonts w:ascii="Arial" w:hAnsi="Arial" w:cs="Arial"/>
                  </w:rPr>
                  <w:t xml:space="preserve">The creation of </w:t>
                </w:r>
                <w:r>
                  <w:rPr>
                    <w:rFonts w:ascii="Arial" w:hAnsi="Arial" w:cs="Arial"/>
                  </w:rPr>
                  <w:t xml:space="preserve">the transition-based website using previous research and rationale. </w:t>
                </w:r>
              </w:p>
              <w:p w14:paraId="34347E34" w14:textId="77777777" w:rsidR="003F7013" w:rsidRDefault="003F7013" w:rsidP="004763BA">
                <w:pPr>
                  <w:spacing w:after="200" w:line="276" w:lineRule="auto"/>
                  <w:jc w:val="both"/>
                  <w:rPr>
                    <w:rFonts w:ascii="Arial" w:hAnsi="Arial" w:cs="Arial"/>
                    <w:sz w:val="32"/>
                    <w:szCs w:val="8"/>
                  </w:rPr>
                </w:pPr>
              </w:p>
              <w:p w14:paraId="3DF34B02" w14:textId="77777777" w:rsidR="00F008C4" w:rsidRDefault="00F008C4" w:rsidP="004763BA">
                <w:pPr>
                  <w:spacing w:after="200" w:line="276" w:lineRule="auto"/>
                  <w:jc w:val="both"/>
                  <w:rPr>
                    <w:rFonts w:ascii="Arial" w:hAnsi="Arial" w:cs="Arial"/>
                    <w:sz w:val="32"/>
                    <w:szCs w:val="8"/>
                  </w:rPr>
                </w:pPr>
              </w:p>
              <w:p w14:paraId="1A14BBCC" w14:textId="77777777" w:rsidR="00F008C4" w:rsidRDefault="00F008C4" w:rsidP="004763BA">
                <w:pPr>
                  <w:spacing w:after="200" w:line="276" w:lineRule="auto"/>
                  <w:jc w:val="both"/>
                  <w:rPr>
                    <w:rFonts w:ascii="Arial" w:hAnsi="Arial" w:cs="Arial"/>
                    <w:sz w:val="32"/>
                    <w:szCs w:val="8"/>
                  </w:rPr>
                </w:pPr>
              </w:p>
              <w:p w14:paraId="377441DE" w14:textId="77777777" w:rsidR="00F008C4" w:rsidRDefault="00F008C4" w:rsidP="004763BA">
                <w:pPr>
                  <w:spacing w:after="200" w:line="276" w:lineRule="auto"/>
                  <w:jc w:val="both"/>
                  <w:rPr>
                    <w:rFonts w:ascii="Arial" w:hAnsi="Arial" w:cs="Arial"/>
                    <w:sz w:val="32"/>
                    <w:szCs w:val="8"/>
                  </w:rPr>
                </w:pPr>
              </w:p>
              <w:p w14:paraId="447387B7" w14:textId="54DD687E" w:rsidR="00F008C4" w:rsidRPr="003F7013" w:rsidRDefault="00F008C4" w:rsidP="004763BA">
                <w:pPr>
                  <w:spacing w:after="200" w:line="276" w:lineRule="auto"/>
                  <w:jc w:val="both"/>
                  <w:rPr>
                    <w:rFonts w:ascii="Arial" w:hAnsi="Arial" w:cs="Arial"/>
                    <w:sz w:val="32"/>
                    <w:szCs w:val="8"/>
                  </w:rPr>
                </w:pPr>
              </w:p>
            </w:tc>
          </w:tr>
        </w:tbl>
        <w:p w14:paraId="515CFF73" w14:textId="77777777" w:rsidR="003F7013" w:rsidRDefault="003F7013" w:rsidP="004763BA">
          <w:pPr>
            <w:spacing w:after="200" w:line="276" w:lineRule="auto"/>
            <w:jc w:val="both"/>
            <w:rPr>
              <w:rFonts w:ascii="Arial" w:hAnsi="Arial" w:cs="Arial"/>
              <w:sz w:val="22"/>
              <w:szCs w:val="22"/>
            </w:rPr>
          </w:pPr>
        </w:p>
        <w:p w14:paraId="19ACCBD5" w14:textId="15146068" w:rsidR="003F7013" w:rsidRDefault="003F7013" w:rsidP="004763BA">
          <w:pPr>
            <w:spacing w:after="200" w:line="276" w:lineRule="auto"/>
            <w:jc w:val="both"/>
            <w:rPr>
              <w:rFonts w:ascii="Arial" w:hAnsi="Arial" w:cs="Arial"/>
              <w:sz w:val="72"/>
              <w:szCs w:val="22"/>
            </w:rPr>
          </w:pPr>
        </w:p>
        <w:p w14:paraId="1D1AE4C4" w14:textId="77777777" w:rsidR="00AB6B41" w:rsidRDefault="00AB6B41" w:rsidP="004763BA">
          <w:pPr>
            <w:spacing w:after="200" w:line="276" w:lineRule="auto"/>
            <w:jc w:val="both"/>
            <w:rPr>
              <w:rFonts w:ascii="Arial" w:hAnsi="Arial" w:cs="Arial"/>
              <w:sz w:val="22"/>
              <w:szCs w:val="22"/>
            </w:rPr>
          </w:pPr>
        </w:p>
        <w:p w14:paraId="12FD886B" w14:textId="020FA982" w:rsidR="003F7013" w:rsidRDefault="00000000" w:rsidP="004763BA">
          <w:pPr>
            <w:spacing w:after="200" w:line="276" w:lineRule="auto"/>
            <w:jc w:val="both"/>
            <w:rPr>
              <w:rFonts w:ascii="Arial" w:hAnsi="Arial" w:cs="Arial"/>
              <w:sz w:val="22"/>
              <w:szCs w:val="22"/>
            </w:rPr>
          </w:pPr>
        </w:p>
      </w:sdtContent>
    </w:sdt>
    <w:p w14:paraId="1749483C" w14:textId="2A443325" w:rsidR="0023752D" w:rsidRPr="006321A4" w:rsidRDefault="00770DC3" w:rsidP="004763BA">
      <w:pPr>
        <w:spacing w:after="200" w:line="276" w:lineRule="auto"/>
        <w:jc w:val="both"/>
        <w:rPr>
          <w:rFonts w:ascii="Times New Roman" w:hAnsi="Times New Roman"/>
          <w:sz w:val="21"/>
          <w:szCs w:val="21"/>
        </w:rPr>
      </w:pPr>
      <w:r w:rsidRPr="006321A4">
        <w:rPr>
          <w:rFonts w:ascii="Times New Roman" w:hAnsi="Times New Roman"/>
          <w:b/>
          <w:bCs/>
          <w:sz w:val="21"/>
          <w:szCs w:val="21"/>
          <w:u w:val="single"/>
        </w:rPr>
        <w:lastRenderedPageBreak/>
        <w:t xml:space="preserve">Contents Page </w:t>
      </w:r>
    </w:p>
    <w:p w14:paraId="728C7B70" w14:textId="3CF756D7" w:rsidR="00AF2F36" w:rsidRPr="006321A4" w:rsidRDefault="00AF2F36" w:rsidP="004763BA">
      <w:pPr>
        <w:spacing w:before="120" w:after="240"/>
        <w:jc w:val="both"/>
        <w:rPr>
          <w:rFonts w:ascii="Times New Roman" w:hAnsi="Times New Roman"/>
          <w:bCs/>
          <w:sz w:val="21"/>
          <w:szCs w:val="21"/>
        </w:rPr>
      </w:pPr>
      <w:r w:rsidRPr="006321A4">
        <w:rPr>
          <w:rFonts w:ascii="Times New Roman" w:hAnsi="Times New Roman"/>
          <w:sz w:val="21"/>
          <w:szCs w:val="21"/>
        </w:rPr>
        <w:t>1</w:t>
      </w:r>
      <w:r w:rsidR="00734127" w:rsidRPr="006321A4">
        <w:rPr>
          <w:rFonts w:ascii="Times New Roman" w:hAnsi="Times New Roman"/>
          <w:sz w:val="21"/>
          <w:szCs w:val="21"/>
        </w:rPr>
        <w:t>.</w:t>
      </w:r>
      <w:r w:rsidR="004763BA" w:rsidRPr="006321A4">
        <w:rPr>
          <w:rFonts w:ascii="Times New Roman" w:hAnsi="Times New Roman"/>
          <w:sz w:val="21"/>
          <w:szCs w:val="21"/>
        </w:rPr>
        <w:t>0</w:t>
      </w:r>
      <w:r w:rsidRPr="006321A4">
        <w:rPr>
          <w:rFonts w:ascii="Times New Roman" w:hAnsi="Times New Roman"/>
          <w:sz w:val="21"/>
          <w:szCs w:val="21"/>
        </w:rPr>
        <w:t xml:space="preserve"> </w:t>
      </w:r>
      <w:r w:rsidRPr="006321A4">
        <w:rPr>
          <w:rFonts w:ascii="Times New Roman" w:hAnsi="Times New Roman"/>
          <w:bCs/>
          <w:sz w:val="21"/>
          <w:szCs w:val="21"/>
        </w:rPr>
        <w:t>Individual Presentation (pg.2)</w:t>
      </w:r>
    </w:p>
    <w:p w14:paraId="7164E988" w14:textId="77CB5782" w:rsidR="0023752D" w:rsidRPr="006321A4" w:rsidRDefault="0073751C" w:rsidP="004763BA">
      <w:pPr>
        <w:jc w:val="both"/>
        <w:rPr>
          <w:rFonts w:ascii="Times New Roman" w:hAnsi="Times New Roman"/>
          <w:sz w:val="21"/>
          <w:szCs w:val="21"/>
        </w:rPr>
      </w:pPr>
      <w:r w:rsidRPr="006321A4">
        <w:rPr>
          <w:rFonts w:ascii="Times New Roman" w:hAnsi="Times New Roman"/>
          <w:sz w:val="21"/>
          <w:szCs w:val="21"/>
        </w:rPr>
        <w:t>2</w:t>
      </w:r>
      <w:r w:rsidR="00734127" w:rsidRPr="006321A4">
        <w:rPr>
          <w:rFonts w:ascii="Times New Roman" w:hAnsi="Times New Roman"/>
          <w:sz w:val="21"/>
          <w:szCs w:val="21"/>
        </w:rPr>
        <w:t>.</w:t>
      </w:r>
      <w:r w:rsidR="004763BA" w:rsidRPr="006321A4">
        <w:rPr>
          <w:rFonts w:ascii="Times New Roman" w:hAnsi="Times New Roman"/>
          <w:sz w:val="21"/>
          <w:szCs w:val="21"/>
        </w:rPr>
        <w:t>0</w:t>
      </w:r>
      <w:r w:rsidR="00344945" w:rsidRPr="006321A4">
        <w:rPr>
          <w:rFonts w:ascii="Times New Roman" w:hAnsi="Times New Roman"/>
          <w:sz w:val="21"/>
          <w:szCs w:val="21"/>
        </w:rPr>
        <w:t xml:space="preserve"> Ethics Form</w:t>
      </w:r>
      <w:r w:rsidR="006B34C6" w:rsidRPr="006321A4">
        <w:rPr>
          <w:rFonts w:ascii="Times New Roman" w:hAnsi="Times New Roman"/>
          <w:sz w:val="21"/>
          <w:szCs w:val="21"/>
        </w:rPr>
        <w:t xml:space="preserve"> -</w:t>
      </w:r>
      <w:r w:rsidR="00344945" w:rsidRPr="006321A4">
        <w:rPr>
          <w:rFonts w:ascii="Times New Roman" w:hAnsi="Times New Roman"/>
          <w:sz w:val="21"/>
          <w:szCs w:val="21"/>
        </w:rPr>
        <w:t xml:space="preserve"> (pg. 3 – pg. 1</w:t>
      </w:r>
      <w:r w:rsidR="006865B0" w:rsidRPr="006321A4">
        <w:rPr>
          <w:rFonts w:ascii="Times New Roman" w:hAnsi="Times New Roman"/>
          <w:sz w:val="21"/>
          <w:szCs w:val="21"/>
        </w:rPr>
        <w:t>3</w:t>
      </w:r>
      <w:r w:rsidR="00344945" w:rsidRPr="006321A4">
        <w:rPr>
          <w:rFonts w:ascii="Times New Roman" w:hAnsi="Times New Roman"/>
          <w:sz w:val="21"/>
          <w:szCs w:val="21"/>
        </w:rPr>
        <w:t xml:space="preserve">) </w:t>
      </w:r>
    </w:p>
    <w:p w14:paraId="6059BAE9" w14:textId="116A9051" w:rsidR="006B34C6" w:rsidRPr="006321A4" w:rsidRDefault="006B34C6" w:rsidP="004763BA">
      <w:pPr>
        <w:spacing w:before="120"/>
        <w:ind w:left="720"/>
        <w:jc w:val="both"/>
        <w:rPr>
          <w:rFonts w:ascii="Times New Roman" w:hAnsi="Times New Roman"/>
          <w:sz w:val="21"/>
          <w:szCs w:val="21"/>
        </w:rPr>
      </w:pPr>
      <w:r w:rsidRPr="006321A4">
        <w:rPr>
          <w:rFonts w:ascii="Times New Roman" w:hAnsi="Times New Roman"/>
          <w:sz w:val="21"/>
          <w:szCs w:val="21"/>
        </w:rPr>
        <w:t xml:space="preserve">2.1 SECTION A: About You </w:t>
      </w:r>
      <w:r w:rsidR="00E46DD1" w:rsidRPr="006321A4">
        <w:rPr>
          <w:rFonts w:ascii="Times New Roman" w:hAnsi="Times New Roman"/>
          <w:sz w:val="21"/>
          <w:szCs w:val="21"/>
        </w:rPr>
        <w:t>– (pg. 3)</w:t>
      </w:r>
    </w:p>
    <w:p w14:paraId="424433DE" w14:textId="59F55269" w:rsidR="00F76EEB" w:rsidRPr="006321A4" w:rsidRDefault="00F76EEB" w:rsidP="004763BA">
      <w:pPr>
        <w:spacing w:before="120"/>
        <w:ind w:left="720"/>
        <w:jc w:val="both"/>
        <w:rPr>
          <w:rFonts w:ascii="Times New Roman" w:hAnsi="Times New Roman"/>
          <w:sz w:val="21"/>
          <w:szCs w:val="21"/>
        </w:rPr>
      </w:pPr>
      <w:r w:rsidRPr="006321A4">
        <w:rPr>
          <w:rFonts w:ascii="Times New Roman" w:hAnsi="Times New Roman"/>
          <w:sz w:val="21"/>
          <w:szCs w:val="21"/>
        </w:rPr>
        <w:t>2.2 SECTION B: Details of Research Activity</w:t>
      </w:r>
      <w:r w:rsidR="00E46DD1" w:rsidRPr="006321A4">
        <w:rPr>
          <w:rFonts w:ascii="Times New Roman" w:hAnsi="Times New Roman"/>
          <w:sz w:val="21"/>
          <w:szCs w:val="21"/>
        </w:rPr>
        <w:t xml:space="preserve"> – (pg. 4) </w:t>
      </w:r>
    </w:p>
    <w:p w14:paraId="22D56E76" w14:textId="496D8340" w:rsidR="00E46DD1" w:rsidRPr="006321A4" w:rsidRDefault="00E46DD1" w:rsidP="004763BA">
      <w:pPr>
        <w:spacing w:before="120"/>
        <w:ind w:left="720"/>
        <w:jc w:val="both"/>
        <w:rPr>
          <w:rFonts w:ascii="Times New Roman" w:hAnsi="Times New Roman"/>
          <w:sz w:val="21"/>
          <w:szCs w:val="21"/>
        </w:rPr>
      </w:pPr>
      <w:r w:rsidRPr="006321A4">
        <w:rPr>
          <w:rFonts w:ascii="Times New Roman" w:hAnsi="Times New Roman"/>
          <w:sz w:val="21"/>
          <w:szCs w:val="21"/>
        </w:rPr>
        <w:t xml:space="preserve">2.3 SECTION C: Scope of Research Activity – (pg. 6) </w:t>
      </w:r>
    </w:p>
    <w:p w14:paraId="627B5376" w14:textId="27942EDD" w:rsidR="00E46DD1" w:rsidRPr="006321A4" w:rsidRDefault="00E46DD1" w:rsidP="004763BA">
      <w:pPr>
        <w:spacing w:before="120"/>
        <w:ind w:left="720"/>
        <w:jc w:val="both"/>
        <w:rPr>
          <w:rFonts w:ascii="Times New Roman" w:hAnsi="Times New Roman"/>
          <w:sz w:val="21"/>
          <w:szCs w:val="21"/>
        </w:rPr>
      </w:pPr>
      <w:r w:rsidRPr="006321A4">
        <w:rPr>
          <w:rFonts w:ascii="Times New Roman" w:hAnsi="Times New Roman"/>
          <w:sz w:val="21"/>
          <w:szCs w:val="21"/>
        </w:rPr>
        <w:t xml:space="preserve">2.4 SECTION D: Intended Participants – (pg. 7) </w:t>
      </w:r>
    </w:p>
    <w:p w14:paraId="08ABB816" w14:textId="753E059E" w:rsidR="00E46DD1" w:rsidRPr="006321A4" w:rsidRDefault="00E46DD1" w:rsidP="004763BA">
      <w:pPr>
        <w:spacing w:before="120"/>
        <w:ind w:left="720"/>
        <w:jc w:val="both"/>
        <w:rPr>
          <w:rFonts w:ascii="Times New Roman" w:hAnsi="Times New Roman"/>
          <w:sz w:val="21"/>
          <w:szCs w:val="21"/>
        </w:rPr>
      </w:pPr>
      <w:r w:rsidRPr="006321A4">
        <w:rPr>
          <w:rFonts w:ascii="Times New Roman" w:hAnsi="Times New Roman"/>
          <w:sz w:val="21"/>
          <w:szCs w:val="21"/>
        </w:rPr>
        <w:t xml:space="preserve">2.5 SECTION E: Anticipated Risks – (pg. 8) </w:t>
      </w:r>
    </w:p>
    <w:p w14:paraId="77898B6C" w14:textId="558293E1" w:rsidR="0051755D" w:rsidRPr="006321A4" w:rsidRDefault="005304FE" w:rsidP="004763BA">
      <w:pPr>
        <w:spacing w:before="120"/>
        <w:ind w:left="720"/>
        <w:jc w:val="both"/>
        <w:rPr>
          <w:rFonts w:ascii="Times New Roman" w:hAnsi="Times New Roman"/>
          <w:sz w:val="21"/>
          <w:szCs w:val="21"/>
        </w:rPr>
      </w:pPr>
      <w:r w:rsidRPr="006321A4">
        <w:rPr>
          <w:rFonts w:ascii="Times New Roman" w:hAnsi="Times New Roman"/>
          <w:sz w:val="21"/>
          <w:szCs w:val="21"/>
        </w:rPr>
        <w:t>2.6 SECTION F: Feedback, Consent and Confidentiality – (pg.</w:t>
      </w:r>
      <w:r w:rsidR="0051755D" w:rsidRPr="006321A4">
        <w:rPr>
          <w:rFonts w:ascii="Times New Roman" w:hAnsi="Times New Roman"/>
          <w:sz w:val="21"/>
          <w:szCs w:val="21"/>
        </w:rPr>
        <w:t xml:space="preserve"> </w:t>
      </w:r>
      <w:r w:rsidRPr="006321A4">
        <w:rPr>
          <w:rFonts w:ascii="Times New Roman" w:hAnsi="Times New Roman"/>
          <w:sz w:val="21"/>
          <w:szCs w:val="21"/>
        </w:rPr>
        <w:t xml:space="preserve">9) </w:t>
      </w:r>
    </w:p>
    <w:p w14:paraId="23C81107" w14:textId="005B9C29" w:rsidR="0051755D" w:rsidRPr="006321A4" w:rsidRDefault="0051755D" w:rsidP="004763BA">
      <w:pPr>
        <w:spacing w:before="120"/>
        <w:ind w:left="720"/>
        <w:jc w:val="both"/>
        <w:rPr>
          <w:rFonts w:ascii="Times New Roman" w:hAnsi="Times New Roman"/>
          <w:sz w:val="21"/>
          <w:szCs w:val="21"/>
        </w:rPr>
      </w:pPr>
      <w:r w:rsidRPr="006321A4">
        <w:rPr>
          <w:rFonts w:ascii="Times New Roman" w:hAnsi="Times New Roman"/>
          <w:sz w:val="21"/>
          <w:szCs w:val="21"/>
        </w:rPr>
        <w:t>2.7 SECTION G: Data Protection and Storage – (pg. 10)</w:t>
      </w:r>
    </w:p>
    <w:p w14:paraId="732CBE40" w14:textId="7EC321C3" w:rsidR="00854BB5" w:rsidRPr="006321A4" w:rsidRDefault="0051755D" w:rsidP="004763BA">
      <w:pPr>
        <w:autoSpaceDE w:val="0"/>
        <w:autoSpaceDN w:val="0"/>
        <w:adjustRightInd w:val="0"/>
        <w:spacing w:before="120" w:after="240"/>
        <w:ind w:left="720"/>
        <w:jc w:val="both"/>
        <w:rPr>
          <w:rFonts w:ascii="Times New Roman" w:hAnsi="Times New Roman"/>
          <w:sz w:val="21"/>
          <w:szCs w:val="21"/>
        </w:rPr>
      </w:pPr>
      <w:r w:rsidRPr="006321A4">
        <w:rPr>
          <w:rFonts w:ascii="Times New Roman" w:hAnsi="Times New Roman"/>
          <w:sz w:val="21"/>
          <w:szCs w:val="21"/>
        </w:rPr>
        <w:t xml:space="preserve">2.8 SECTION H: Declaration – (pg. 12) </w:t>
      </w:r>
    </w:p>
    <w:p w14:paraId="05AE1B1C" w14:textId="4EE91B86" w:rsidR="00E46DD1" w:rsidRPr="006321A4" w:rsidRDefault="001D1DC8" w:rsidP="004763BA">
      <w:pPr>
        <w:spacing w:before="120"/>
        <w:jc w:val="both"/>
        <w:rPr>
          <w:rFonts w:ascii="Times New Roman" w:hAnsi="Times New Roman"/>
          <w:sz w:val="21"/>
          <w:szCs w:val="21"/>
        </w:rPr>
      </w:pPr>
      <w:r w:rsidRPr="006321A4">
        <w:rPr>
          <w:rFonts w:ascii="Times New Roman" w:hAnsi="Times New Roman"/>
          <w:sz w:val="21"/>
          <w:szCs w:val="21"/>
        </w:rPr>
        <w:t>3</w:t>
      </w:r>
      <w:r w:rsidR="00734127" w:rsidRPr="006321A4">
        <w:rPr>
          <w:rFonts w:ascii="Times New Roman" w:hAnsi="Times New Roman"/>
          <w:sz w:val="21"/>
          <w:szCs w:val="21"/>
        </w:rPr>
        <w:t>.</w:t>
      </w:r>
      <w:r w:rsidR="004763BA" w:rsidRPr="006321A4">
        <w:rPr>
          <w:rFonts w:ascii="Times New Roman" w:hAnsi="Times New Roman"/>
          <w:sz w:val="21"/>
          <w:szCs w:val="21"/>
        </w:rPr>
        <w:t>0</w:t>
      </w:r>
      <w:r w:rsidRPr="006321A4">
        <w:rPr>
          <w:rFonts w:ascii="Times New Roman" w:hAnsi="Times New Roman"/>
          <w:sz w:val="21"/>
          <w:szCs w:val="21"/>
        </w:rPr>
        <w:t xml:space="preserve"> Literature Review </w:t>
      </w:r>
      <w:r w:rsidR="00C03B63" w:rsidRPr="006321A4">
        <w:rPr>
          <w:rFonts w:ascii="Times New Roman" w:hAnsi="Times New Roman"/>
          <w:sz w:val="21"/>
          <w:szCs w:val="21"/>
        </w:rPr>
        <w:t>–</w:t>
      </w:r>
      <w:r w:rsidR="009F7D99" w:rsidRPr="006321A4">
        <w:rPr>
          <w:rFonts w:ascii="Times New Roman" w:hAnsi="Times New Roman"/>
          <w:sz w:val="21"/>
          <w:szCs w:val="21"/>
        </w:rPr>
        <w:t xml:space="preserve"> </w:t>
      </w:r>
      <w:r w:rsidR="00C03B63" w:rsidRPr="006321A4">
        <w:rPr>
          <w:rFonts w:ascii="Times New Roman" w:hAnsi="Times New Roman"/>
          <w:sz w:val="21"/>
          <w:szCs w:val="21"/>
        </w:rPr>
        <w:t>(pg.14</w:t>
      </w:r>
      <w:r w:rsidR="00B00DAD" w:rsidRPr="006321A4">
        <w:rPr>
          <w:rFonts w:ascii="Times New Roman" w:hAnsi="Times New Roman"/>
          <w:sz w:val="21"/>
          <w:szCs w:val="21"/>
        </w:rPr>
        <w:t xml:space="preserve"> – pg.18)</w:t>
      </w:r>
    </w:p>
    <w:p w14:paraId="14B86EC8" w14:textId="75726838" w:rsidR="00E46DD1" w:rsidRPr="006321A4" w:rsidRDefault="007C0696" w:rsidP="004763BA">
      <w:pPr>
        <w:spacing w:before="120"/>
        <w:ind w:left="720"/>
        <w:jc w:val="both"/>
        <w:rPr>
          <w:rFonts w:ascii="Times New Roman" w:hAnsi="Times New Roman"/>
          <w:sz w:val="21"/>
          <w:szCs w:val="21"/>
        </w:rPr>
      </w:pPr>
      <w:r w:rsidRPr="006321A4">
        <w:rPr>
          <w:rFonts w:ascii="Times New Roman" w:hAnsi="Times New Roman"/>
          <w:sz w:val="21"/>
          <w:szCs w:val="21"/>
        </w:rPr>
        <w:t>3.1</w:t>
      </w:r>
      <w:r w:rsidR="006D1D2E" w:rsidRPr="006321A4">
        <w:rPr>
          <w:rFonts w:ascii="Times New Roman" w:hAnsi="Times New Roman"/>
          <w:sz w:val="21"/>
          <w:szCs w:val="21"/>
        </w:rPr>
        <w:t xml:space="preserve"> </w:t>
      </w:r>
      <w:r w:rsidR="00C03B63" w:rsidRPr="006321A4">
        <w:rPr>
          <w:rFonts w:ascii="Times New Roman" w:hAnsi="Times New Roman"/>
          <w:sz w:val="21"/>
          <w:szCs w:val="21"/>
        </w:rPr>
        <w:t>The Student Athlete Experience in HE – (pg.14 – pg.15)</w:t>
      </w:r>
    </w:p>
    <w:p w14:paraId="0237C87C" w14:textId="16CD5DEF" w:rsidR="00E46DD1" w:rsidRPr="006321A4" w:rsidRDefault="007C0696" w:rsidP="004763BA">
      <w:pPr>
        <w:spacing w:before="120"/>
        <w:ind w:left="720"/>
        <w:jc w:val="both"/>
        <w:rPr>
          <w:rFonts w:ascii="Times New Roman" w:hAnsi="Times New Roman"/>
          <w:sz w:val="21"/>
          <w:szCs w:val="21"/>
        </w:rPr>
      </w:pPr>
      <w:r w:rsidRPr="006321A4">
        <w:rPr>
          <w:rFonts w:ascii="Times New Roman" w:hAnsi="Times New Roman"/>
          <w:sz w:val="21"/>
          <w:szCs w:val="21"/>
        </w:rPr>
        <w:t>3.2</w:t>
      </w:r>
      <w:r w:rsidR="006D1D2E" w:rsidRPr="006321A4">
        <w:rPr>
          <w:rFonts w:ascii="Times New Roman" w:hAnsi="Times New Roman"/>
          <w:sz w:val="21"/>
          <w:szCs w:val="21"/>
        </w:rPr>
        <w:t xml:space="preserve"> </w:t>
      </w:r>
      <w:r w:rsidR="00CA741B" w:rsidRPr="006321A4">
        <w:rPr>
          <w:rFonts w:ascii="Times New Roman" w:hAnsi="Times New Roman"/>
          <w:sz w:val="21"/>
          <w:szCs w:val="21"/>
        </w:rPr>
        <w:t>Barriers to University Transition for Sport Performance Students – (pg.15)</w:t>
      </w:r>
    </w:p>
    <w:p w14:paraId="60312423" w14:textId="530198FB" w:rsidR="00F76EEB" w:rsidRPr="006321A4" w:rsidRDefault="007C0696" w:rsidP="004763BA">
      <w:pPr>
        <w:spacing w:before="120"/>
        <w:ind w:left="720"/>
        <w:jc w:val="both"/>
        <w:rPr>
          <w:rFonts w:ascii="Times New Roman" w:hAnsi="Times New Roman"/>
          <w:sz w:val="21"/>
          <w:szCs w:val="21"/>
        </w:rPr>
      </w:pPr>
      <w:r w:rsidRPr="006321A4">
        <w:rPr>
          <w:rFonts w:ascii="Times New Roman" w:hAnsi="Times New Roman"/>
          <w:sz w:val="21"/>
          <w:szCs w:val="21"/>
        </w:rPr>
        <w:t>3.3</w:t>
      </w:r>
      <w:r w:rsidR="006D1D2E" w:rsidRPr="006321A4">
        <w:rPr>
          <w:rFonts w:ascii="Times New Roman" w:hAnsi="Times New Roman"/>
          <w:sz w:val="21"/>
          <w:szCs w:val="21"/>
        </w:rPr>
        <w:t xml:space="preserve"> </w:t>
      </w:r>
      <w:r w:rsidR="00F535B1" w:rsidRPr="006321A4">
        <w:rPr>
          <w:rFonts w:ascii="Times New Roman" w:hAnsi="Times New Roman"/>
          <w:sz w:val="21"/>
          <w:szCs w:val="21"/>
        </w:rPr>
        <w:t>The Role of Self-Regulated Learning Tools in Transitions – (pg. 15)</w:t>
      </w:r>
    </w:p>
    <w:p w14:paraId="0E565D6F" w14:textId="34241444" w:rsidR="006D1D2E" w:rsidRPr="006321A4" w:rsidRDefault="007C0696" w:rsidP="004763BA">
      <w:pPr>
        <w:spacing w:before="120"/>
        <w:ind w:left="720"/>
        <w:jc w:val="both"/>
        <w:rPr>
          <w:rFonts w:ascii="Times New Roman" w:hAnsi="Times New Roman"/>
          <w:sz w:val="21"/>
          <w:szCs w:val="21"/>
        </w:rPr>
      </w:pPr>
      <w:r w:rsidRPr="006321A4">
        <w:rPr>
          <w:rFonts w:ascii="Times New Roman" w:hAnsi="Times New Roman"/>
          <w:sz w:val="21"/>
          <w:szCs w:val="21"/>
        </w:rPr>
        <w:t>3.4</w:t>
      </w:r>
      <w:r w:rsidR="006D1D2E" w:rsidRPr="006321A4">
        <w:rPr>
          <w:rFonts w:ascii="Times New Roman" w:hAnsi="Times New Roman"/>
          <w:sz w:val="21"/>
          <w:szCs w:val="21"/>
        </w:rPr>
        <w:t xml:space="preserve"> </w:t>
      </w:r>
      <w:r w:rsidR="00835539" w:rsidRPr="006321A4">
        <w:rPr>
          <w:rFonts w:ascii="Times New Roman" w:hAnsi="Times New Roman"/>
          <w:sz w:val="21"/>
          <w:szCs w:val="21"/>
        </w:rPr>
        <w:t>Best Practices in Transition Support Models – (pg. 15 – pg. 16)</w:t>
      </w:r>
    </w:p>
    <w:p w14:paraId="58463C4D" w14:textId="79D5AD20" w:rsidR="006D1D2E" w:rsidRPr="006321A4" w:rsidRDefault="006D1D2E" w:rsidP="004763BA">
      <w:pPr>
        <w:spacing w:before="120"/>
        <w:ind w:left="720"/>
        <w:jc w:val="both"/>
        <w:rPr>
          <w:rFonts w:ascii="Times New Roman" w:hAnsi="Times New Roman"/>
          <w:sz w:val="21"/>
          <w:szCs w:val="21"/>
        </w:rPr>
      </w:pPr>
      <w:r w:rsidRPr="006321A4">
        <w:rPr>
          <w:rFonts w:ascii="Times New Roman" w:hAnsi="Times New Roman"/>
          <w:sz w:val="21"/>
          <w:szCs w:val="21"/>
        </w:rPr>
        <w:t xml:space="preserve">3.5 </w:t>
      </w:r>
      <w:r w:rsidR="006C33E1" w:rsidRPr="006321A4">
        <w:rPr>
          <w:rFonts w:ascii="Times New Roman" w:hAnsi="Times New Roman"/>
          <w:sz w:val="21"/>
          <w:szCs w:val="21"/>
        </w:rPr>
        <w:t>Digital and Web-Based Support Tools in Education – (pg. 16)</w:t>
      </w:r>
    </w:p>
    <w:p w14:paraId="5B2BB3BD" w14:textId="50D7F9EF" w:rsidR="006D1D2E" w:rsidRPr="006321A4" w:rsidRDefault="006D1D2E" w:rsidP="00F600D4">
      <w:pPr>
        <w:spacing w:before="120"/>
        <w:ind w:left="720"/>
        <w:jc w:val="both"/>
        <w:rPr>
          <w:rFonts w:ascii="Times New Roman" w:hAnsi="Times New Roman"/>
          <w:sz w:val="21"/>
          <w:szCs w:val="21"/>
        </w:rPr>
      </w:pPr>
      <w:r w:rsidRPr="006321A4">
        <w:rPr>
          <w:rFonts w:ascii="Times New Roman" w:hAnsi="Times New Roman"/>
          <w:sz w:val="21"/>
          <w:szCs w:val="21"/>
        </w:rPr>
        <w:t xml:space="preserve">3.6 </w:t>
      </w:r>
      <w:r w:rsidR="00011A20" w:rsidRPr="006321A4">
        <w:rPr>
          <w:rFonts w:ascii="Times New Roman" w:hAnsi="Times New Roman"/>
          <w:sz w:val="21"/>
          <w:szCs w:val="21"/>
        </w:rPr>
        <w:t>Transition to University in the Further Education (FE) to Higher Education (HE) Context – (pg. 17)</w:t>
      </w:r>
    </w:p>
    <w:p w14:paraId="3D93BEE0" w14:textId="71D41699" w:rsidR="006D1D2E" w:rsidRPr="006321A4" w:rsidRDefault="006D1D2E" w:rsidP="004763BA">
      <w:pPr>
        <w:spacing w:before="120"/>
        <w:ind w:left="720"/>
        <w:jc w:val="both"/>
        <w:rPr>
          <w:rFonts w:ascii="Times New Roman" w:hAnsi="Times New Roman"/>
          <w:sz w:val="21"/>
          <w:szCs w:val="21"/>
        </w:rPr>
      </w:pPr>
      <w:r w:rsidRPr="006321A4">
        <w:rPr>
          <w:rFonts w:ascii="Times New Roman" w:hAnsi="Times New Roman"/>
          <w:sz w:val="21"/>
          <w:szCs w:val="21"/>
        </w:rPr>
        <w:t xml:space="preserve">3.7 </w:t>
      </w:r>
      <w:r w:rsidR="00652383" w:rsidRPr="006321A4">
        <w:rPr>
          <w:rFonts w:ascii="Times New Roman" w:hAnsi="Times New Roman"/>
          <w:sz w:val="21"/>
          <w:szCs w:val="21"/>
        </w:rPr>
        <w:t>Website Design Principles for Educational Support – (pg. 17)</w:t>
      </w:r>
    </w:p>
    <w:p w14:paraId="686B460E" w14:textId="434C08E1" w:rsidR="006D1D2E" w:rsidRPr="006321A4" w:rsidRDefault="006D1D2E" w:rsidP="004763BA">
      <w:pPr>
        <w:spacing w:before="120"/>
        <w:ind w:left="720"/>
        <w:jc w:val="both"/>
        <w:rPr>
          <w:rFonts w:ascii="Times New Roman" w:hAnsi="Times New Roman"/>
          <w:sz w:val="21"/>
          <w:szCs w:val="21"/>
        </w:rPr>
      </w:pPr>
      <w:r w:rsidRPr="006321A4">
        <w:rPr>
          <w:rFonts w:ascii="Times New Roman" w:hAnsi="Times New Roman"/>
          <w:sz w:val="21"/>
          <w:szCs w:val="21"/>
        </w:rPr>
        <w:t xml:space="preserve">3.8 </w:t>
      </w:r>
      <w:r w:rsidR="006F32E5" w:rsidRPr="006321A4">
        <w:rPr>
          <w:rFonts w:ascii="Times New Roman" w:hAnsi="Times New Roman"/>
          <w:sz w:val="21"/>
          <w:szCs w:val="21"/>
        </w:rPr>
        <w:t>Gaps in Existing Literature</w:t>
      </w:r>
      <w:r w:rsidR="009C7A4B" w:rsidRPr="006321A4">
        <w:rPr>
          <w:rFonts w:ascii="Times New Roman" w:hAnsi="Times New Roman"/>
          <w:sz w:val="21"/>
          <w:szCs w:val="21"/>
        </w:rPr>
        <w:t xml:space="preserve"> – (pg. 17 – pg. 18)</w:t>
      </w:r>
    </w:p>
    <w:p w14:paraId="22CE0ABD" w14:textId="095DC317" w:rsidR="008A786A" w:rsidRPr="006321A4" w:rsidRDefault="009C7A4B" w:rsidP="004763BA">
      <w:pPr>
        <w:pStyle w:val="ListParagraph"/>
        <w:numPr>
          <w:ilvl w:val="1"/>
          <w:numId w:val="10"/>
        </w:numPr>
        <w:spacing w:before="120" w:after="240"/>
        <w:jc w:val="both"/>
        <w:rPr>
          <w:rFonts w:ascii="Times New Roman" w:hAnsi="Times New Roman"/>
          <w:bCs/>
          <w:sz w:val="21"/>
          <w:szCs w:val="21"/>
        </w:rPr>
      </w:pPr>
      <w:r w:rsidRPr="006321A4">
        <w:rPr>
          <w:rFonts w:ascii="Times New Roman" w:hAnsi="Times New Roman"/>
          <w:sz w:val="21"/>
          <w:szCs w:val="21"/>
        </w:rPr>
        <w:t>Conclusion</w:t>
      </w:r>
      <w:r w:rsidRPr="006321A4">
        <w:rPr>
          <w:rFonts w:ascii="Times New Roman" w:hAnsi="Times New Roman"/>
          <w:b/>
          <w:sz w:val="21"/>
          <w:szCs w:val="21"/>
        </w:rPr>
        <w:t xml:space="preserve"> </w:t>
      </w:r>
      <w:r w:rsidRPr="006321A4">
        <w:rPr>
          <w:rFonts w:ascii="Times New Roman" w:hAnsi="Times New Roman"/>
          <w:bCs/>
          <w:sz w:val="21"/>
          <w:szCs w:val="21"/>
        </w:rPr>
        <w:t>– (pg. 18)</w:t>
      </w:r>
    </w:p>
    <w:p w14:paraId="4BD47CFD" w14:textId="71D9EC72" w:rsidR="00D120E0" w:rsidRPr="006321A4" w:rsidRDefault="00D120E0" w:rsidP="00506CF9">
      <w:pPr>
        <w:spacing w:before="120"/>
        <w:jc w:val="both"/>
        <w:rPr>
          <w:rFonts w:ascii="Times New Roman" w:hAnsi="Times New Roman"/>
          <w:bCs/>
          <w:sz w:val="21"/>
          <w:szCs w:val="21"/>
        </w:rPr>
      </w:pPr>
      <w:r w:rsidRPr="006321A4">
        <w:rPr>
          <w:rFonts w:ascii="Times New Roman" w:hAnsi="Times New Roman"/>
          <w:bCs/>
          <w:sz w:val="21"/>
          <w:szCs w:val="21"/>
        </w:rPr>
        <w:t>4.</w:t>
      </w:r>
      <w:r w:rsidR="004763BA" w:rsidRPr="006321A4">
        <w:rPr>
          <w:rFonts w:ascii="Times New Roman" w:hAnsi="Times New Roman"/>
          <w:bCs/>
          <w:sz w:val="21"/>
          <w:szCs w:val="21"/>
        </w:rPr>
        <w:t>0</w:t>
      </w:r>
      <w:r w:rsidRPr="006321A4">
        <w:rPr>
          <w:rFonts w:ascii="Times New Roman" w:hAnsi="Times New Roman"/>
          <w:bCs/>
          <w:sz w:val="21"/>
          <w:szCs w:val="21"/>
        </w:rPr>
        <w:t xml:space="preserve"> Element 3 – </w:t>
      </w:r>
      <w:r w:rsidR="00E170FB" w:rsidRPr="006321A4">
        <w:rPr>
          <w:rFonts w:ascii="Times New Roman" w:hAnsi="Times New Roman"/>
          <w:bCs/>
          <w:sz w:val="21"/>
          <w:szCs w:val="21"/>
        </w:rPr>
        <w:t>(pg. 19 – pg. 29)</w:t>
      </w:r>
    </w:p>
    <w:p w14:paraId="159FD8C1" w14:textId="60386B72" w:rsidR="00E62E63" w:rsidRPr="006321A4" w:rsidRDefault="00E170FB" w:rsidP="00506CF9">
      <w:pPr>
        <w:spacing w:before="120"/>
        <w:ind w:left="720"/>
        <w:jc w:val="both"/>
        <w:rPr>
          <w:rFonts w:ascii="Times New Roman" w:hAnsi="Times New Roman"/>
          <w:bCs/>
          <w:sz w:val="21"/>
          <w:szCs w:val="21"/>
        </w:rPr>
      </w:pPr>
      <w:r w:rsidRPr="006321A4">
        <w:rPr>
          <w:rFonts w:ascii="Times New Roman" w:hAnsi="Times New Roman"/>
          <w:bCs/>
          <w:sz w:val="21"/>
          <w:szCs w:val="21"/>
        </w:rPr>
        <w:t xml:space="preserve">4.1 Home Page – (pg. </w:t>
      </w:r>
      <w:r w:rsidR="00E62E63" w:rsidRPr="006321A4">
        <w:rPr>
          <w:rFonts w:ascii="Times New Roman" w:hAnsi="Times New Roman"/>
          <w:bCs/>
          <w:sz w:val="21"/>
          <w:szCs w:val="21"/>
        </w:rPr>
        <w:t xml:space="preserve">19) </w:t>
      </w:r>
    </w:p>
    <w:p w14:paraId="4530D98A" w14:textId="0A8EF46C" w:rsidR="00E62E63" w:rsidRPr="006321A4" w:rsidRDefault="00E62E63" w:rsidP="00506CF9">
      <w:pPr>
        <w:spacing w:before="120"/>
        <w:ind w:left="720"/>
        <w:jc w:val="both"/>
        <w:rPr>
          <w:rFonts w:ascii="Times New Roman" w:hAnsi="Times New Roman"/>
          <w:bCs/>
          <w:sz w:val="21"/>
          <w:szCs w:val="21"/>
        </w:rPr>
      </w:pPr>
      <w:r w:rsidRPr="006321A4">
        <w:rPr>
          <w:rFonts w:ascii="Times New Roman" w:hAnsi="Times New Roman"/>
          <w:bCs/>
          <w:sz w:val="21"/>
          <w:szCs w:val="21"/>
        </w:rPr>
        <w:t xml:space="preserve">4.2 University Sporting Academies – (pg. </w:t>
      </w:r>
      <w:r w:rsidR="008D4C29" w:rsidRPr="006321A4">
        <w:rPr>
          <w:rFonts w:ascii="Times New Roman" w:hAnsi="Times New Roman"/>
          <w:bCs/>
          <w:sz w:val="21"/>
          <w:szCs w:val="21"/>
        </w:rPr>
        <w:t>20)</w:t>
      </w:r>
    </w:p>
    <w:p w14:paraId="1FE7AE80" w14:textId="1300CC27" w:rsidR="008D4C29" w:rsidRPr="006321A4" w:rsidRDefault="008D4C29" w:rsidP="00506CF9">
      <w:pPr>
        <w:spacing w:before="120"/>
        <w:ind w:left="720"/>
        <w:jc w:val="both"/>
        <w:rPr>
          <w:rFonts w:ascii="Times New Roman" w:hAnsi="Times New Roman"/>
          <w:bCs/>
          <w:sz w:val="21"/>
          <w:szCs w:val="21"/>
        </w:rPr>
      </w:pPr>
      <w:r w:rsidRPr="006321A4">
        <w:rPr>
          <w:rFonts w:ascii="Times New Roman" w:hAnsi="Times New Roman"/>
          <w:bCs/>
          <w:sz w:val="21"/>
          <w:szCs w:val="21"/>
        </w:rPr>
        <w:t>4.3 Academic Transition – (pg. 25)</w:t>
      </w:r>
    </w:p>
    <w:p w14:paraId="6821F237" w14:textId="7E615290" w:rsidR="008D4C29" w:rsidRPr="006321A4" w:rsidRDefault="008D4C29" w:rsidP="00506CF9">
      <w:pPr>
        <w:spacing w:before="120"/>
        <w:ind w:left="720"/>
        <w:jc w:val="both"/>
        <w:rPr>
          <w:rFonts w:ascii="Times New Roman" w:hAnsi="Times New Roman"/>
          <w:bCs/>
          <w:sz w:val="21"/>
          <w:szCs w:val="21"/>
        </w:rPr>
      </w:pPr>
      <w:r w:rsidRPr="006321A4">
        <w:rPr>
          <w:rFonts w:ascii="Times New Roman" w:hAnsi="Times New Roman"/>
          <w:bCs/>
          <w:sz w:val="21"/>
          <w:szCs w:val="21"/>
        </w:rPr>
        <w:t>4.4 Personal Development – (pg. 27)</w:t>
      </w:r>
    </w:p>
    <w:p w14:paraId="5BC9920B" w14:textId="736D1C81" w:rsidR="008D4C29" w:rsidRPr="006321A4" w:rsidRDefault="008D4C29" w:rsidP="00506CF9">
      <w:pPr>
        <w:spacing w:before="120"/>
        <w:ind w:left="720"/>
        <w:jc w:val="both"/>
        <w:rPr>
          <w:rFonts w:ascii="Times New Roman" w:hAnsi="Times New Roman"/>
          <w:bCs/>
          <w:sz w:val="21"/>
          <w:szCs w:val="21"/>
        </w:rPr>
      </w:pPr>
      <w:r w:rsidRPr="006321A4">
        <w:rPr>
          <w:rFonts w:ascii="Times New Roman" w:hAnsi="Times New Roman"/>
          <w:bCs/>
          <w:sz w:val="21"/>
          <w:szCs w:val="21"/>
        </w:rPr>
        <w:t xml:space="preserve">4.5 Student Experiences – (pg. 29) </w:t>
      </w:r>
    </w:p>
    <w:p w14:paraId="52E050A6" w14:textId="288EC4C8" w:rsidR="008D4C29" w:rsidRPr="006321A4" w:rsidRDefault="0046704D" w:rsidP="00506CF9">
      <w:pPr>
        <w:spacing w:before="120" w:after="240"/>
        <w:ind w:left="720"/>
        <w:jc w:val="both"/>
        <w:rPr>
          <w:rFonts w:ascii="Times New Roman" w:hAnsi="Times New Roman"/>
          <w:bCs/>
          <w:sz w:val="21"/>
          <w:szCs w:val="21"/>
        </w:rPr>
      </w:pPr>
      <w:r w:rsidRPr="006321A4">
        <w:rPr>
          <w:rFonts w:ascii="Times New Roman" w:hAnsi="Times New Roman"/>
          <w:bCs/>
          <w:sz w:val="21"/>
          <w:szCs w:val="21"/>
        </w:rPr>
        <w:t>4.6 Website Videos – (pg. 30)</w:t>
      </w:r>
    </w:p>
    <w:p w14:paraId="291F3FEF" w14:textId="1E13DA7E" w:rsidR="000E6187" w:rsidRPr="006321A4" w:rsidRDefault="00090095" w:rsidP="00F600D4">
      <w:pPr>
        <w:spacing w:after="120"/>
        <w:rPr>
          <w:rFonts w:ascii="Times New Roman" w:hAnsi="Times New Roman"/>
          <w:sz w:val="21"/>
          <w:szCs w:val="21"/>
        </w:rPr>
      </w:pPr>
      <w:r w:rsidRPr="006321A4">
        <w:rPr>
          <w:rFonts w:ascii="Times New Roman" w:hAnsi="Times New Roman"/>
          <w:sz w:val="21"/>
          <w:szCs w:val="21"/>
        </w:rPr>
        <w:t>5.</w:t>
      </w:r>
      <w:r w:rsidR="004763BA" w:rsidRPr="006321A4">
        <w:rPr>
          <w:rFonts w:ascii="Times New Roman" w:hAnsi="Times New Roman"/>
          <w:sz w:val="21"/>
          <w:szCs w:val="21"/>
        </w:rPr>
        <w:t>0</w:t>
      </w:r>
      <w:r w:rsidRPr="006321A4">
        <w:rPr>
          <w:rFonts w:ascii="Times New Roman" w:hAnsi="Times New Roman"/>
          <w:sz w:val="21"/>
          <w:szCs w:val="21"/>
        </w:rPr>
        <w:t xml:space="preserve"> </w:t>
      </w:r>
      <w:r w:rsidR="007325A1" w:rsidRPr="006321A4">
        <w:rPr>
          <w:rFonts w:ascii="Times New Roman" w:hAnsi="Times New Roman"/>
          <w:sz w:val="21"/>
          <w:szCs w:val="21"/>
        </w:rPr>
        <w:t xml:space="preserve">Reflection / Conclusion / </w:t>
      </w:r>
      <w:r w:rsidR="004763BA" w:rsidRPr="006321A4">
        <w:rPr>
          <w:rFonts w:ascii="Times New Roman" w:hAnsi="Times New Roman"/>
          <w:sz w:val="21"/>
          <w:szCs w:val="21"/>
        </w:rPr>
        <w:t xml:space="preserve">Recommendations </w:t>
      </w:r>
      <w:r w:rsidR="00543CED" w:rsidRPr="006321A4">
        <w:rPr>
          <w:rFonts w:ascii="Times New Roman" w:hAnsi="Times New Roman"/>
          <w:sz w:val="21"/>
          <w:szCs w:val="21"/>
        </w:rPr>
        <w:t>– (pg. 31)</w:t>
      </w:r>
    </w:p>
    <w:p w14:paraId="104083C2" w14:textId="22D6CEBD" w:rsidR="00B4526C" w:rsidRPr="006321A4" w:rsidRDefault="00B4526C" w:rsidP="00F600D4">
      <w:pPr>
        <w:spacing w:after="120"/>
        <w:ind w:left="720"/>
        <w:rPr>
          <w:rFonts w:ascii="Times New Roman" w:hAnsi="Times New Roman"/>
          <w:sz w:val="21"/>
          <w:szCs w:val="21"/>
        </w:rPr>
      </w:pPr>
      <w:r w:rsidRPr="006321A4">
        <w:rPr>
          <w:rFonts w:ascii="Times New Roman" w:hAnsi="Times New Roman"/>
          <w:sz w:val="21"/>
          <w:szCs w:val="21"/>
        </w:rPr>
        <w:t xml:space="preserve">5.1 Conclusion </w:t>
      </w:r>
      <w:r w:rsidR="00543CED" w:rsidRPr="006321A4">
        <w:rPr>
          <w:rFonts w:ascii="Times New Roman" w:hAnsi="Times New Roman"/>
          <w:sz w:val="21"/>
          <w:szCs w:val="21"/>
        </w:rPr>
        <w:t>– (pg. 31)</w:t>
      </w:r>
    </w:p>
    <w:p w14:paraId="0A596C78" w14:textId="5169F834" w:rsidR="000E6187" w:rsidRPr="006321A4" w:rsidRDefault="000E6187" w:rsidP="00F600D4">
      <w:pPr>
        <w:spacing w:after="120"/>
        <w:ind w:left="720"/>
        <w:rPr>
          <w:rFonts w:ascii="Times New Roman" w:hAnsi="Times New Roman"/>
          <w:sz w:val="21"/>
          <w:szCs w:val="21"/>
        </w:rPr>
      </w:pPr>
      <w:r w:rsidRPr="006321A4">
        <w:rPr>
          <w:rFonts w:ascii="Times New Roman" w:hAnsi="Times New Roman"/>
          <w:sz w:val="21"/>
          <w:szCs w:val="21"/>
        </w:rPr>
        <w:t xml:space="preserve">5.2 Reflection </w:t>
      </w:r>
      <w:r w:rsidR="00543CED" w:rsidRPr="006321A4">
        <w:rPr>
          <w:rFonts w:ascii="Times New Roman" w:hAnsi="Times New Roman"/>
          <w:sz w:val="21"/>
          <w:szCs w:val="21"/>
        </w:rPr>
        <w:t>– (pg. 31)</w:t>
      </w:r>
    </w:p>
    <w:p w14:paraId="33D6D126" w14:textId="14D97DEA" w:rsidR="000E6187" w:rsidRPr="006321A4" w:rsidRDefault="000E6187" w:rsidP="00F600D4">
      <w:pPr>
        <w:spacing w:after="240"/>
        <w:ind w:left="720"/>
        <w:rPr>
          <w:rFonts w:ascii="Times New Roman" w:hAnsi="Times New Roman"/>
          <w:sz w:val="21"/>
          <w:szCs w:val="21"/>
        </w:rPr>
      </w:pPr>
      <w:r w:rsidRPr="006321A4">
        <w:rPr>
          <w:rFonts w:ascii="Times New Roman" w:hAnsi="Times New Roman"/>
          <w:sz w:val="21"/>
          <w:szCs w:val="21"/>
        </w:rPr>
        <w:t xml:space="preserve">5.3 Recommendations </w:t>
      </w:r>
      <w:r w:rsidR="00543CED" w:rsidRPr="006321A4">
        <w:rPr>
          <w:rFonts w:ascii="Times New Roman" w:hAnsi="Times New Roman"/>
          <w:sz w:val="21"/>
          <w:szCs w:val="21"/>
        </w:rPr>
        <w:t>– (pg. 31)</w:t>
      </w:r>
    </w:p>
    <w:p w14:paraId="6299D700" w14:textId="260B0799" w:rsidR="004763BA" w:rsidRPr="006321A4" w:rsidRDefault="0000755C" w:rsidP="00F600D4">
      <w:pPr>
        <w:spacing w:before="120" w:after="240" w:line="276" w:lineRule="auto"/>
        <w:jc w:val="both"/>
        <w:rPr>
          <w:rFonts w:ascii="Times New Roman" w:hAnsi="Times New Roman"/>
          <w:bCs/>
          <w:sz w:val="21"/>
          <w:szCs w:val="21"/>
        </w:rPr>
      </w:pPr>
      <w:r w:rsidRPr="006321A4">
        <w:rPr>
          <w:rFonts w:ascii="Times New Roman" w:hAnsi="Times New Roman"/>
          <w:bCs/>
          <w:sz w:val="21"/>
          <w:szCs w:val="21"/>
        </w:rPr>
        <w:t>6.</w:t>
      </w:r>
      <w:r w:rsidR="004763BA" w:rsidRPr="006321A4">
        <w:rPr>
          <w:rFonts w:ascii="Times New Roman" w:hAnsi="Times New Roman"/>
          <w:bCs/>
          <w:sz w:val="21"/>
          <w:szCs w:val="21"/>
        </w:rPr>
        <w:t>0</w:t>
      </w:r>
      <w:r w:rsidRPr="006321A4">
        <w:rPr>
          <w:rFonts w:ascii="Times New Roman" w:hAnsi="Times New Roman"/>
          <w:bCs/>
          <w:sz w:val="21"/>
          <w:szCs w:val="21"/>
        </w:rPr>
        <w:t xml:space="preserve"> </w:t>
      </w:r>
      <w:r w:rsidR="00D611DA" w:rsidRPr="006321A4">
        <w:rPr>
          <w:rFonts w:ascii="Times New Roman" w:hAnsi="Times New Roman"/>
          <w:bCs/>
          <w:sz w:val="21"/>
          <w:szCs w:val="21"/>
        </w:rPr>
        <w:t xml:space="preserve">Reference List </w:t>
      </w:r>
      <w:r w:rsidR="00543CED" w:rsidRPr="006321A4">
        <w:rPr>
          <w:rFonts w:ascii="Times New Roman" w:hAnsi="Times New Roman"/>
          <w:bCs/>
          <w:sz w:val="21"/>
          <w:szCs w:val="21"/>
        </w:rPr>
        <w:t>–</w:t>
      </w:r>
      <w:r w:rsidR="005305FD" w:rsidRPr="006321A4">
        <w:rPr>
          <w:rFonts w:ascii="Times New Roman" w:hAnsi="Times New Roman"/>
          <w:bCs/>
          <w:sz w:val="21"/>
          <w:szCs w:val="21"/>
        </w:rPr>
        <w:t xml:space="preserve"> </w:t>
      </w:r>
      <w:r w:rsidR="00543CED" w:rsidRPr="006321A4">
        <w:rPr>
          <w:rFonts w:ascii="Times New Roman" w:hAnsi="Times New Roman"/>
          <w:bCs/>
          <w:sz w:val="21"/>
          <w:szCs w:val="21"/>
        </w:rPr>
        <w:t>(pg.</w:t>
      </w:r>
      <w:r w:rsidR="006321A4">
        <w:rPr>
          <w:rFonts w:ascii="Times New Roman" w:hAnsi="Times New Roman"/>
          <w:bCs/>
          <w:sz w:val="21"/>
          <w:szCs w:val="21"/>
        </w:rPr>
        <w:t xml:space="preserve"> </w:t>
      </w:r>
      <w:r w:rsidR="00543CED" w:rsidRPr="006321A4">
        <w:rPr>
          <w:rFonts w:ascii="Times New Roman" w:hAnsi="Times New Roman"/>
          <w:bCs/>
          <w:sz w:val="21"/>
          <w:szCs w:val="21"/>
        </w:rPr>
        <w:t xml:space="preserve">32 – </w:t>
      </w:r>
      <w:r w:rsidR="006321A4">
        <w:rPr>
          <w:rFonts w:ascii="Times New Roman" w:hAnsi="Times New Roman"/>
          <w:bCs/>
          <w:sz w:val="21"/>
          <w:szCs w:val="21"/>
        </w:rPr>
        <w:t xml:space="preserve">pg. </w:t>
      </w:r>
      <w:r w:rsidR="00543CED" w:rsidRPr="006321A4">
        <w:rPr>
          <w:rFonts w:ascii="Times New Roman" w:hAnsi="Times New Roman"/>
          <w:bCs/>
          <w:sz w:val="21"/>
          <w:szCs w:val="21"/>
        </w:rPr>
        <w:t>36)</w:t>
      </w:r>
    </w:p>
    <w:p w14:paraId="4DBCBF89" w14:textId="73E87C27" w:rsidR="004763BA" w:rsidRPr="006321A4" w:rsidRDefault="004763BA" w:rsidP="00F600D4">
      <w:pPr>
        <w:spacing w:before="120" w:after="240" w:line="276" w:lineRule="auto"/>
        <w:jc w:val="both"/>
        <w:rPr>
          <w:rFonts w:ascii="Times New Roman" w:hAnsi="Times New Roman"/>
          <w:bCs/>
          <w:sz w:val="21"/>
          <w:szCs w:val="21"/>
        </w:rPr>
      </w:pPr>
      <w:r w:rsidRPr="006321A4">
        <w:rPr>
          <w:rFonts w:ascii="Times New Roman" w:hAnsi="Times New Roman"/>
          <w:bCs/>
          <w:sz w:val="21"/>
          <w:szCs w:val="21"/>
        </w:rPr>
        <w:t xml:space="preserve">7.0 Bibliography – </w:t>
      </w:r>
      <w:r w:rsidR="00543CED" w:rsidRPr="006321A4">
        <w:rPr>
          <w:rFonts w:ascii="Times New Roman" w:hAnsi="Times New Roman"/>
          <w:bCs/>
          <w:sz w:val="21"/>
          <w:szCs w:val="21"/>
        </w:rPr>
        <w:t>(pg. 37)</w:t>
      </w:r>
    </w:p>
    <w:p w14:paraId="5D0CCAAD" w14:textId="11E43082" w:rsidR="004763BA" w:rsidRPr="006321A4" w:rsidRDefault="004763BA" w:rsidP="004763BA">
      <w:pPr>
        <w:spacing w:before="120"/>
        <w:jc w:val="both"/>
        <w:rPr>
          <w:rFonts w:ascii="Times New Roman" w:hAnsi="Times New Roman"/>
          <w:bCs/>
          <w:sz w:val="21"/>
          <w:szCs w:val="21"/>
        </w:rPr>
      </w:pPr>
      <w:r w:rsidRPr="006321A4">
        <w:rPr>
          <w:rFonts w:ascii="Times New Roman" w:hAnsi="Times New Roman"/>
          <w:bCs/>
          <w:sz w:val="21"/>
          <w:szCs w:val="21"/>
        </w:rPr>
        <w:t>8</w:t>
      </w:r>
      <w:r w:rsidRPr="006321A4">
        <w:rPr>
          <w:rFonts w:ascii="Times New Roman" w:hAnsi="Times New Roman"/>
          <w:bCs/>
          <w:sz w:val="21"/>
          <w:szCs w:val="21"/>
        </w:rPr>
        <w:t>.</w:t>
      </w:r>
      <w:r w:rsidRPr="006321A4">
        <w:rPr>
          <w:rFonts w:ascii="Times New Roman" w:hAnsi="Times New Roman"/>
          <w:bCs/>
          <w:sz w:val="21"/>
          <w:szCs w:val="21"/>
        </w:rPr>
        <w:t>0</w:t>
      </w:r>
      <w:r w:rsidRPr="006321A4">
        <w:rPr>
          <w:rFonts w:ascii="Times New Roman" w:hAnsi="Times New Roman"/>
          <w:bCs/>
          <w:sz w:val="21"/>
          <w:szCs w:val="21"/>
        </w:rPr>
        <w:t xml:space="preserve"> Appendices </w:t>
      </w:r>
      <w:r w:rsidR="00543CED" w:rsidRPr="006321A4">
        <w:rPr>
          <w:rFonts w:ascii="Times New Roman" w:hAnsi="Times New Roman"/>
          <w:bCs/>
          <w:sz w:val="21"/>
          <w:szCs w:val="21"/>
        </w:rPr>
        <w:t>–</w:t>
      </w:r>
      <w:r w:rsidRPr="006321A4">
        <w:rPr>
          <w:rFonts w:ascii="Times New Roman" w:hAnsi="Times New Roman"/>
          <w:bCs/>
          <w:sz w:val="21"/>
          <w:szCs w:val="21"/>
        </w:rPr>
        <w:t xml:space="preserve"> </w:t>
      </w:r>
      <w:r w:rsidR="00543CED" w:rsidRPr="006321A4">
        <w:rPr>
          <w:rFonts w:ascii="Times New Roman" w:hAnsi="Times New Roman"/>
          <w:bCs/>
          <w:sz w:val="21"/>
          <w:szCs w:val="21"/>
        </w:rPr>
        <w:t>(pg. 38)</w:t>
      </w:r>
    </w:p>
    <w:p w14:paraId="08C05313" w14:textId="4EFC7FFC" w:rsidR="004763BA" w:rsidRPr="00734127" w:rsidRDefault="004763BA" w:rsidP="004763BA">
      <w:pPr>
        <w:spacing w:before="120"/>
        <w:jc w:val="both"/>
        <w:rPr>
          <w:rFonts w:ascii="Times New Roman" w:hAnsi="Times New Roman"/>
          <w:sz w:val="22"/>
          <w:szCs w:val="22"/>
        </w:rPr>
      </w:pPr>
    </w:p>
    <w:p w14:paraId="207A02CE" w14:textId="03166D3F" w:rsidR="002F5A8D" w:rsidRPr="004763BA" w:rsidRDefault="0000755C" w:rsidP="004763BA">
      <w:pPr>
        <w:spacing w:before="120" w:line="276" w:lineRule="auto"/>
        <w:jc w:val="both"/>
        <w:rPr>
          <w:rFonts w:ascii="Times New Roman" w:hAnsi="Times New Roman"/>
          <w:bCs/>
          <w:sz w:val="22"/>
          <w:szCs w:val="22"/>
        </w:rPr>
      </w:pPr>
      <w:r w:rsidRPr="00070CA3">
        <w:rPr>
          <w:rFonts w:ascii="Arial" w:hAnsi="Arial" w:cs="Arial"/>
          <w:b/>
          <w:sz w:val="22"/>
          <w:szCs w:val="22"/>
          <w:u w:val="double"/>
        </w:rPr>
        <w:t>1.</w:t>
      </w:r>
      <w:r w:rsidRPr="00F33A67">
        <w:rPr>
          <w:rFonts w:ascii="Arial" w:hAnsi="Arial" w:cs="Arial"/>
          <w:b/>
          <w:sz w:val="22"/>
          <w:szCs w:val="22"/>
          <w:u w:val="double"/>
        </w:rPr>
        <w:t>0</w:t>
      </w:r>
      <w:r w:rsidR="00F33A67">
        <w:rPr>
          <w:rFonts w:ascii="Arial" w:hAnsi="Arial" w:cs="Arial"/>
          <w:b/>
          <w:sz w:val="22"/>
          <w:szCs w:val="22"/>
        </w:rPr>
        <w:t xml:space="preserve"> </w:t>
      </w:r>
      <w:r w:rsidR="003F7013" w:rsidRPr="00F33A67">
        <w:rPr>
          <w:rFonts w:ascii="Arial" w:hAnsi="Arial" w:cs="Arial"/>
          <w:b/>
          <w:sz w:val="22"/>
          <w:szCs w:val="22"/>
          <w:u w:val="single"/>
        </w:rPr>
        <w:t>Element 1 - Individual Presentation (5 minutes – Online</w:t>
      </w:r>
      <w:r w:rsidR="003F7013" w:rsidRPr="00734127">
        <w:rPr>
          <w:rFonts w:ascii="Arial" w:hAnsi="Arial" w:cs="Arial"/>
          <w:b/>
          <w:sz w:val="22"/>
          <w:szCs w:val="22"/>
          <w:u w:val="single"/>
        </w:rPr>
        <w:t xml:space="preserve">) </w:t>
      </w:r>
    </w:p>
    <w:p w14:paraId="0AC31564" w14:textId="7627F6B5" w:rsidR="00734127" w:rsidRPr="00C27317" w:rsidRDefault="002F5A8D" w:rsidP="004763BA">
      <w:pPr>
        <w:spacing w:after="200" w:line="276" w:lineRule="auto"/>
        <w:jc w:val="both"/>
        <w:rPr>
          <w:rFonts w:ascii="Times New Roman" w:hAnsi="Times New Roman"/>
          <w:b/>
          <w:sz w:val="22"/>
          <w:szCs w:val="22"/>
          <w:u w:val="single"/>
        </w:rPr>
      </w:pPr>
      <w:r w:rsidRPr="00C27317">
        <w:rPr>
          <w:rFonts w:ascii="Times New Roman" w:hAnsi="Times New Roman"/>
          <w:sz w:val="22"/>
          <w:szCs w:val="22"/>
        </w:rPr>
        <w:t xml:space="preserve">1. </w:t>
      </w:r>
      <w:r w:rsidR="00734127" w:rsidRPr="00C27317">
        <w:rPr>
          <w:rFonts w:ascii="Times New Roman" w:hAnsi="Times New Roman"/>
          <w:sz w:val="22"/>
          <w:szCs w:val="22"/>
        </w:rPr>
        <w:t xml:space="preserve">Individual Presentation </w:t>
      </w:r>
    </w:p>
    <w:p w14:paraId="012113AE" w14:textId="77777777" w:rsidR="00E716FA" w:rsidRDefault="00A168ED" w:rsidP="004763BA">
      <w:pPr>
        <w:spacing w:after="200" w:line="276" w:lineRule="auto"/>
        <w:jc w:val="both"/>
        <w:rPr>
          <w:rFonts w:ascii="Arial" w:hAnsi="Arial" w:cs="Arial"/>
          <w:b/>
          <w:sz w:val="22"/>
          <w:szCs w:val="22"/>
        </w:rPr>
      </w:pPr>
      <w:r>
        <w:rPr>
          <w:rFonts w:ascii="Arial" w:hAnsi="Arial" w:cs="Arial"/>
          <w:b/>
          <w:noProof/>
          <w:sz w:val="22"/>
          <w:szCs w:val="22"/>
        </w:rPr>
        <w:drawing>
          <wp:inline distT="0" distB="0" distL="0" distR="0" wp14:anchorId="772B4497" wp14:editId="284A54B9">
            <wp:extent cx="4572000" cy="3429000"/>
            <wp:effectExtent l="0" t="0" r="0" b="0"/>
            <wp:docPr id="1589774620" name="Video 1" descr="Dissertation Proposal">
              <a:hlinkClick xmlns:a="http://schemas.openxmlformats.org/drawingml/2006/main" r:id="rId16"/>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89774620" name="Video 1" descr="Dissertation Proposal">
                      <a:hlinkClick r:id="rId16"/>
                    </pic:cNvPr>
                    <pic:cNvPicPr/>
                  </pic:nvPicPr>
                  <pic:blipFill>
                    <a:blip r:embed="rId17">
                      <a:extLst>
                        <a:ext uri="{28A0092B-C50C-407E-A947-70E740481C1C}">
                          <a14:useLocalDpi xmlns:a14="http://schemas.microsoft.com/office/drawing/2010/main" val="0"/>
                        </a:ext>
                        <a:ext uri="{C809E66F-F1BF-436E-b5F7-EEA9579F0CBA}">
                          <wp15:webVideoPr xmlns:wp15="http://schemas.microsoft.com/office/word/2012/wordprocessingDrawing" embeddedHtml="&lt;iframe width=&quot;200&quot; height=&quot;113&quot; src=&quot;https://www.youtube.com/embed/07dfACl61O4?list=PLh80gZvHY8kl4iDKo1BAsJPEjiO6Jkw_T&quot; frameborder=&quot;0&quot; allow=&quot;accelerometer; autoplay; clipboard-write; encrypted-media; gyroscope; picture-in-picture; web-share&quot; referrerpolicy=&quot;strict-origin-when-cross-origin&quot; allowfullscreen=&quot;&quot; sandbox=&quot;allow-scripts allow-same-origin allow-popups&quot;&gt;&lt;/iframe&gt;" h="113" w="200"/>
                        </a:ext>
                      </a:extLst>
                    </a:blip>
                    <a:stretch>
                      <a:fillRect/>
                    </a:stretch>
                  </pic:blipFill>
                  <pic:spPr>
                    <a:xfrm>
                      <a:off x="0" y="0"/>
                      <a:ext cx="4572000" cy="3429000"/>
                    </a:xfrm>
                    <a:prstGeom prst="rect">
                      <a:avLst/>
                    </a:prstGeom>
                  </pic:spPr>
                </pic:pic>
              </a:graphicData>
            </a:graphic>
          </wp:inline>
        </w:drawing>
      </w:r>
    </w:p>
    <w:p w14:paraId="1D7448CE" w14:textId="54FE5EF0" w:rsidR="00931C07" w:rsidRPr="00931C07" w:rsidRDefault="00931C07" w:rsidP="004763BA">
      <w:pPr>
        <w:spacing w:after="200" w:line="276" w:lineRule="auto"/>
        <w:jc w:val="both"/>
        <w:rPr>
          <w:rFonts w:ascii="Arial" w:hAnsi="Arial" w:cs="Arial"/>
          <w:bCs/>
          <w:sz w:val="22"/>
          <w:szCs w:val="22"/>
        </w:rPr>
      </w:pPr>
      <w:r w:rsidRPr="00931C07">
        <w:rPr>
          <w:rFonts w:ascii="Arial" w:hAnsi="Arial" w:cs="Arial"/>
          <w:bCs/>
          <w:sz w:val="22"/>
          <w:szCs w:val="22"/>
        </w:rPr>
        <w:t xml:space="preserve">Please use this link if </w:t>
      </w:r>
      <w:r>
        <w:rPr>
          <w:rFonts w:ascii="Arial" w:hAnsi="Arial" w:cs="Arial"/>
          <w:bCs/>
          <w:sz w:val="22"/>
          <w:szCs w:val="22"/>
        </w:rPr>
        <w:t xml:space="preserve">the attached video does not work </w:t>
      </w:r>
    </w:p>
    <w:p w14:paraId="667E1DD3" w14:textId="2EBC075D" w:rsidR="00E507D8" w:rsidRDefault="00E507D8" w:rsidP="004763BA">
      <w:pPr>
        <w:spacing w:after="200" w:line="276" w:lineRule="auto"/>
        <w:jc w:val="both"/>
        <w:rPr>
          <w:rFonts w:ascii="Arial" w:hAnsi="Arial" w:cs="Arial"/>
          <w:b/>
          <w:sz w:val="22"/>
          <w:szCs w:val="22"/>
        </w:rPr>
      </w:pPr>
      <w:hyperlink r:id="rId18" w:history="1">
        <w:r w:rsidRPr="0037116A">
          <w:rPr>
            <w:rStyle w:val="Hyperlink"/>
            <w:rFonts w:ascii="Arial" w:hAnsi="Arial" w:cs="Arial"/>
            <w:b/>
            <w:sz w:val="22"/>
            <w:szCs w:val="22"/>
          </w:rPr>
          <w:t>https://www</w:t>
        </w:r>
        <w:r w:rsidRPr="0037116A">
          <w:rPr>
            <w:rStyle w:val="Hyperlink"/>
            <w:rFonts w:ascii="Arial" w:hAnsi="Arial" w:cs="Arial"/>
            <w:b/>
            <w:sz w:val="22"/>
            <w:szCs w:val="22"/>
          </w:rPr>
          <w:t>.</w:t>
        </w:r>
        <w:r w:rsidRPr="0037116A">
          <w:rPr>
            <w:rStyle w:val="Hyperlink"/>
            <w:rFonts w:ascii="Arial" w:hAnsi="Arial" w:cs="Arial"/>
            <w:b/>
            <w:sz w:val="22"/>
            <w:szCs w:val="22"/>
          </w:rPr>
          <w:t>youtube.com/watch?v=07dfACl61O4&amp;list=PLh80gZvHY8kl4iDKo1BAsJPEjiO6Jkw_T</w:t>
        </w:r>
      </w:hyperlink>
    </w:p>
    <w:p w14:paraId="78710770" w14:textId="2C7883F6" w:rsidR="003F7013" w:rsidRPr="00E507D8" w:rsidRDefault="003F7013" w:rsidP="004763BA">
      <w:pPr>
        <w:spacing w:after="200" w:line="276" w:lineRule="auto"/>
        <w:jc w:val="both"/>
        <w:rPr>
          <w:rFonts w:ascii="Arial" w:hAnsi="Arial" w:cs="Arial"/>
          <w:b/>
          <w:sz w:val="22"/>
          <w:szCs w:val="22"/>
        </w:rPr>
      </w:pPr>
      <w:r>
        <w:rPr>
          <w:rFonts w:ascii="Arial" w:hAnsi="Arial" w:cs="Arial"/>
          <w:b/>
          <w:sz w:val="22"/>
          <w:szCs w:val="22"/>
        </w:rPr>
        <w:br w:type="page"/>
      </w:r>
      <w:r w:rsidR="0000755C" w:rsidRPr="00070CA3">
        <w:rPr>
          <w:rFonts w:ascii="Arial" w:hAnsi="Arial" w:cs="Arial"/>
          <w:b/>
          <w:sz w:val="22"/>
          <w:szCs w:val="22"/>
          <w:u w:val="double"/>
        </w:rPr>
        <w:lastRenderedPageBreak/>
        <w:t>2.0</w:t>
      </w:r>
      <w:r w:rsidR="0000755C">
        <w:rPr>
          <w:rFonts w:ascii="Arial" w:hAnsi="Arial" w:cs="Arial"/>
          <w:b/>
          <w:sz w:val="22"/>
          <w:szCs w:val="22"/>
        </w:rPr>
        <w:t xml:space="preserve"> </w:t>
      </w:r>
      <w:r w:rsidRPr="00734127">
        <w:rPr>
          <w:rFonts w:ascii="Arial" w:hAnsi="Arial" w:cs="Arial"/>
          <w:b/>
          <w:sz w:val="22"/>
          <w:szCs w:val="22"/>
          <w:u w:val="single"/>
        </w:rPr>
        <w:t>Element 1 – Ethics Form (All Pages)</w:t>
      </w:r>
    </w:p>
    <w:p w14:paraId="0FB30163" w14:textId="77777777" w:rsidR="00C91A95" w:rsidRPr="00734127" w:rsidRDefault="00C91A95" w:rsidP="004763BA">
      <w:pPr>
        <w:spacing w:after="200" w:line="276" w:lineRule="auto"/>
        <w:jc w:val="both"/>
        <w:rPr>
          <w:rFonts w:ascii="Arial" w:hAnsi="Arial" w:cs="Arial"/>
          <w:b/>
          <w:sz w:val="22"/>
          <w:szCs w:val="22"/>
          <w:u w:val="single"/>
        </w:rPr>
      </w:pPr>
    </w:p>
    <w:p w14:paraId="499A12C2" w14:textId="22438147" w:rsidR="00891F02" w:rsidRDefault="00C27317" w:rsidP="004763BA">
      <w:pPr>
        <w:pStyle w:val="ListParagraph"/>
        <w:tabs>
          <w:tab w:val="left" w:pos="5103"/>
        </w:tabs>
        <w:jc w:val="both"/>
        <w:rPr>
          <w:rFonts w:ascii="Arial" w:hAnsi="Arial" w:cs="Arial"/>
          <w:b/>
          <w:bCs/>
        </w:rPr>
      </w:pPr>
      <w:r>
        <w:rPr>
          <w:rFonts w:ascii="Arial" w:hAnsi="Arial" w:cs="Arial"/>
          <w:b/>
          <w:bCs/>
        </w:rPr>
        <w:t xml:space="preserve">2. </w:t>
      </w:r>
      <w:r w:rsidR="00891F02" w:rsidRPr="00734127">
        <w:rPr>
          <w:rFonts w:ascii="Arial" w:hAnsi="Arial" w:cs="Arial"/>
          <w:b/>
          <w:bCs/>
        </w:rPr>
        <w:t>ETHICAL CONSIDERATIONS</w:t>
      </w:r>
    </w:p>
    <w:p w14:paraId="2DE7599C" w14:textId="77777777" w:rsidR="0048189B" w:rsidRDefault="0048189B" w:rsidP="004763BA">
      <w:pPr>
        <w:pStyle w:val="ListParagraph"/>
        <w:tabs>
          <w:tab w:val="left" w:pos="5103"/>
        </w:tabs>
        <w:jc w:val="both"/>
        <w:rPr>
          <w:rFonts w:ascii="Arial" w:hAnsi="Arial" w:cs="Arial"/>
          <w:b/>
          <w:bCs/>
        </w:rPr>
      </w:pPr>
    </w:p>
    <w:p w14:paraId="43F9D784" w14:textId="77777777" w:rsidR="00C91A95" w:rsidRPr="00734127" w:rsidRDefault="00C91A95" w:rsidP="004763BA">
      <w:pPr>
        <w:pStyle w:val="ListParagraph"/>
        <w:tabs>
          <w:tab w:val="left" w:pos="5103"/>
        </w:tabs>
        <w:jc w:val="both"/>
        <w:rPr>
          <w:rFonts w:ascii="Arial" w:hAnsi="Arial" w:cs="Arial"/>
          <w:b/>
          <w:bCs/>
        </w:rPr>
      </w:pPr>
    </w:p>
    <w:p w14:paraId="36CE8946" w14:textId="77777777" w:rsidR="00891F02" w:rsidRDefault="00000000" w:rsidP="004763BA">
      <w:pPr>
        <w:tabs>
          <w:tab w:val="left" w:pos="5103"/>
        </w:tabs>
        <w:jc w:val="both"/>
        <w:rPr>
          <w:rFonts w:ascii="Arial" w:hAnsi="Arial" w:cs="Arial"/>
          <w:b/>
          <w:bCs/>
          <w:color w:val="FF0000"/>
          <w:sz w:val="22"/>
          <w:szCs w:val="22"/>
        </w:rPr>
      </w:pPr>
      <w:hyperlink r:id="rId19" w:history="1">
        <w:r w:rsidR="00891F02" w:rsidRPr="004534FB">
          <w:rPr>
            <w:rStyle w:val="Hyperlink"/>
            <w:rFonts w:ascii="Arial" w:hAnsi="Arial" w:cs="Arial"/>
            <w:b/>
            <w:bCs/>
            <w:sz w:val="22"/>
            <w:szCs w:val="22"/>
          </w:rPr>
          <w:t>https://www.youtube.com/watch?v=07dfACl61O4&amp;list=PLh80gZvHY8kl4iDKo1BAsJPEjiO6Jkw_T</w:t>
        </w:r>
      </w:hyperlink>
    </w:p>
    <w:p w14:paraId="2C751261" w14:textId="77777777" w:rsidR="00891F02" w:rsidRPr="00A42F82" w:rsidRDefault="00891F02" w:rsidP="004763BA">
      <w:pPr>
        <w:tabs>
          <w:tab w:val="left" w:pos="5103"/>
        </w:tabs>
        <w:jc w:val="both"/>
        <w:rPr>
          <w:rFonts w:ascii="Arial" w:hAnsi="Arial" w:cs="Arial"/>
          <w:b/>
          <w:bCs/>
          <w:sz w:val="22"/>
          <w:szCs w:val="22"/>
        </w:rPr>
      </w:pPr>
      <w:r w:rsidRPr="00A42F82">
        <w:rPr>
          <w:rFonts w:ascii="Arial" w:hAnsi="Arial" w:cs="Arial"/>
          <w:b/>
          <w:bCs/>
          <w:sz w:val="22"/>
          <w:szCs w:val="22"/>
        </w:rPr>
        <w:t>In order for research to result in benefit and minimise risk of harm, it must be conducted ethically. A researcher may not be covered by the University’s insurance if ethical approval has not been obtained prior to commencement.</w:t>
      </w:r>
    </w:p>
    <w:p w14:paraId="224EE5D0" w14:textId="77777777" w:rsidR="00891F02" w:rsidRPr="00A42F82" w:rsidRDefault="00891F02" w:rsidP="004763BA">
      <w:pPr>
        <w:tabs>
          <w:tab w:val="left" w:pos="5103"/>
        </w:tabs>
        <w:jc w:val="both"/>
        <w:rPr>
          <w:rFonts w:ascii="Arial" w:hAnsi="Arial" w:cs="Arial"/>
          <w:b/>
          <w:bCs/>
          <w:sz w:val="16"/>
          <w:szCs w:val="16"/>
        </w:rPr>
      </w:pPr>
    </w:p>
    <w:p w14:paraId="08125630" w14:textId="2D419271" w:rsidR="00891F02" w:rsidRDefault="00891F02" w:rsidP="004763BA">
      <w:pPr>
        <w:tabs>
          <w:tab w:val="left" w:pos="5103"/>
        </w:tabs>
        <w:jc w:val="both"/>
        <w:rPr>
          <w:rFonts w:ascii="Arial" w:hAnsi="Arial" w:cs="Arial"/>
          <w:sz w:val="22"/>
          <w:szCs w:val="22"/>
        </w:rPr>
      </w:pPr>
      <w:r w:rsidRPr="00A42F82">
        <w:rPr>
          <w:rFonts w:ascii="Arial" w:hAnsi="Arial" w:cs="Arial"/>
          <w:sz w:val="22"/>
          <w:szCs w:val="22"/>
        </w:rPr>
        <w:t xml:space="preserve">The University follows the OECD Frascati manual definition of </w:t>
      </w:r>
      <w:r w:rsidRPr="00A42F82">
        <w:rPr>
          <w:rFonts w:ascii="Arial" w:hAnsi="Arial" w:cs="Arial"/>
          <w:b/>
          <w:sz w:val="22"/>
          <w:szCs w:val="22"/>
        </w:rPr>
        <w:t>research activity</w:t>
      </w:r>
      <w:r w:rsidRPr="00A42F82">
        <w:rPr>
          <w:rFonts w:ascii="Arial" w:hAnsi="Arial" w:cs="Arial"/>
          <w:sz w:val="22"/>
          <w:szCs w:val="22"/>
        </w:rPr>
        <w:t>: “creative work undertaken on a systematic basis in order to increase the stock of knowledge, including knowledge of man, culture and society, and the use of this stock of knowledge to devise new applications”. As such this covers activities undertaken by members of staff, postgraduate research students, and both taught postgraduate and undergraduate students working on dissertations/projects.</w:t>
      </w:r>
    </w:p>
    <w:p w14:paraId="3AB9962A" w14:textId="77777777" w:rsidR="00EC7280" w:rsidRPr="00A42F82" w:rsidRDefault="00EC7280" w:rsidP="004763BA">
      <w:pPr>
        <w:tabs>
          <w:tab w:val="left" w:pos="5103"/>
        </w:tabs>
        <w:jc w:val="both"/>
        <w:rPr>
          <w:rFonts w:ascii="Arial" w:hAnsi="Arial" w:cs="Arial"/>
          <w:sz w:val="22"/>
          <w:szCs w:val="22"/>
        </w:rPr>
      </w:pPr>
    </w:p>
    <w:p w14:paraId="6DB54D3B" w14:textId="6A07783B" w:rsidR="00891F02" w:rsidRPr="00A42F82" w:rsidRDefault="00891F02" w:rsidP="004763BA">
      <w:pPr>
        <w:tabs>
          <w:tab w:val="left" w:pos="5103"/>
        </w:tabs>
        <w:jc w:val="both"/>
        <w:rPr>
          <w:rFonts w:ascii="Arial" w:hAnsi="Arial" w:cs="Arial"/>
          <w:sz w:val="22"/>
          <w:szCs w:val="22"/>
        </w:rPr>
      </w:pPr>
      <w:r w:rsidRPr="00A42F82">
        <w:rPr>
          <w:rFonts w:ascii="Arial" w:hAnsi="Arial" w:cs="Arial"/>
          <w:sz w:val="22"/>
          <w:szCs w:val="22"/>
        </w:rPr>
        <w:t>The individual undertaking the research activity is known as the “principal researcher”.</w:t>
      </w:r>
    </w:p>
    <w:p w14:paraId="1EAFA04B" w14:textId="6B4A7982" w:rsidR="00891F02" w:rsidRDefault="00891F02" w:rsidP="004763BA">
      <w:pPr>
        <w:tabs>
          <w:tab w:val="left" w:pos="5103"/>
        </w:tabs>
        <w:jc w:val="both"/>
        <w:rPr>
          <w:rFonts w:ascii="Arial" w:hAnsi="Arial" w:cs="Arial"/>
          <w:sz w:val="22"/>
          <w:szCs w:val="22"/>
        </w:rPr>
      </w:pPr>
      <w:r w:rsidRPr="00A42F82">
        <w:rPr>
          <w:rFonts w:ascii="Arial" w:hAnsi="Arial" w:cs="Arial"/>
          <w:sz w:val="22"/>
          <w:szCs w:val="22"/>
        </w:rPr>
        <w:t>Ethical approval is not required for routine audits, performance reviews, quality assurance studies, testing within normal educational requirements, and literary or artistic criticism.</w:t>
      </w:r>
    </w:p>
    <w:p w14:paraId="507F38B2" w14:textId="77777777" w:rsidR="00EC7280" w:rsidRPr="00A42F82" w:rsidRDefault="00EC7280" w:rsidP="004763BA">
      <w:pPr>
        <w:tabs>
          <w:tab w:val="left" w:pos="5103"/>
        </w:tabs>
        <w:jc w:val="both"/>
        <w:rPr>
          <w:rFonts w:ascii="Arial" w:hAnsi="Arial" w:cs="Arial"/>
          <w:sz w:val="22"/>
          <w:szCs w:val="22"/>
        </w:rPr>
      </w:pPr>
    </w:p>
    <w:p w14:paraId="24BE1581" w14:textId="59359569" w:rsidR="00891F02" w:rsidRPr="00925AB0" w:rsidRDefault="00891F02" w:rsidP="004763BA">
      <w:pPr>
        <w:tabs>
          <w:tab w:val="left" w:pos="5103"/>
        </w:tabs>
        <w:jc w:val="both"/>
        <w:rPr>
          <w:rFonts w:ascii="Arial" w:hAnsi="Arial" w:cs="Arial"/>
          <w:b/>
          <w:bCs/>
          <w:sz w:val="22"/>
          <w:szCs w:val="22"/>
        </w:rPr>
      </w:pPr>
      <w:r w:rsidRPr="00A42F82">
        <w:rPr>
          <w:rFonts w:ascii="Arial" w:hAnsi="Arial" w:cs="Arial"/>
          <w:b/>
          <w:bCs/>
          <w:sz w:val="22"/>
          <w:szCs w:val="22"/>
        </w:rPr>
        <w:t>Please read the notes for guidance before completing ALL sections of the form.</w:t>
      </w:r>
    </w:p>
    <w:p w14:paraId="4A04865F" w14:textId="277AC050" w:rsidR="00891F02" w:rsidRDefault="00891F02" w:rsidP="004763BA">
      <w:pPr>
        <w:autoSpaceDE w:val="0"/>
        <w:autoSpaceDN w:val="0"/>
        <w:adjustRightInd w:val="0"/>
        <w:jc w:val="both"/>
        <w:rPr>
          <w:rFonts w:ascii="Arial" w:hAnsi="Arial" w:cs="Arial"/>
          <w:sz w:val="22"/>
          <w:szCs w:val="22"/>
        </w:rPr>
      </w:pPr>
      <w:r w:rsidRPr="00A42F82">
        <w:rPr>
          <w:rFonts w:ascii="Arial" w:hAnsi="Arial" w:cs="Arial"/>
          <w:b/>
          <w:sz w:val="22"/>
          <w:szCs w:val="22"/>
        </w:rPr>
        <w:t>This form</w:t>
      </w:r>
      <w:r w:rsidRPr="00A42F82">
        <w:rPr>
          <w:rFonts w:ascii="Arial" w:hAnsi="Arial" w:cs="Arial"/>
          <w:sz w:val="22"/>
          <w:szCs w:val="22"/>
        </w:rPr>
        <w:t xml:space="preserve"> </w:t>
      </w:r>
      <w:r w:rsidRPr="00A42F82">
        <w:rPr>
          <w:rFonts w:ascii="Arial" w:hAnsi="Arial" w:cs="Arial"/>
          <w:b/>
          <w:sz w:val="22"/>
          <w:szCs w:val="22"/>
        </w:rPr>
        <w:t>must be completed and approved prior to undertaking any research activity.</w:t>
      </w:r>
      <w:r w:rsidRPr="00A42F82">
        <w:rPr>
          <w:rFonts w:ascii="Arial" w:hAnsi="Arial" w:cs="Arial"/>
          <w:sz w:val="22"/>
          <w:szCs w:val="22"/>
        </w:rPr>
        <w:t xml:space="preserve"> Please see Checklist for details of process for different categories of application. </w:t>
      </w:r>
    </w:p>
    <w:p w14:paraId="7D1AC723" w14:textId="77777777" w:rsidR="00DE47A1" w:rsidRPr="00925AB0" w:rsidRDefault="00DE47A1" w:rsidP="004763BA">
      <w:pPr>
        <w:autoSpaceDE w:val="0"/>
        <w:autoSpaceDN w:val="0"/>
        <w:adjustRightInd w:val="0"/>
        <w:jc w:val="both"/>
        <w:rPr>
          <w:rFonts w:ascii="Arial" w:hAnsi="Arial" w:cs="Arial"/>
          <w:sz w:val="22"/>
          <w:szCs w:val="22"/>
        </w:rPr>
      </w:pPr>
    </w:p>
    <w:p w14:paraId="1CC23BE2" w14:textId="0BAE7BEA" w:rsidR="00DE47A1" w:rsidRPr="00A42F82" w:rsidRDefault="00891F02" w:rsidP="004763BA">
      <w:pPr>
        <w:autoSpaceDE w:val="0"/>
        <w:autoSpaceDN w:val="0"/>
        <w:adjustRightInd w:val="0"/>
        <w:spacing w:after="240"/>
        <w:jc w:val="both"/>
        <w:rPr>
          <w:rFonts w:ascii="Arial" w:hAnsi="Arial" w:cs="Arial"/>
          <w:b/>
          <w:sz w:val="22"/>
          <w:szCs w:val="22"/>
        </w:rPr>
      </w:pPr>
      <w:r w:rsidRPr="00A42F82">
        <w:rPr>
          <w:rFonts w:ascii="Arial" w:hAnsi="Arial" w:cs="Arial"/>
          <w:b/>
          <w:sz w:val="22"/>
          <w:szCs w:val="22"/>
        </w:rPr>
        <w:t>SECTION A: About You (Principal Researcher)</w:t>
      </w:r>
    </w:p>
    <w:tbl>
      <w:tblPr>
        <w:tblW w:w="10448" w:type="dxa"/>
        <w:tblInd w:w="-720"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559"/>
        <w:gridCol w:w="2544"/>
        <w:gridCol w:w="709"/>
        <w:gridCol w:w="2551"/>
        <w:gridCol w:w="709"/>
        <w:gridCol w:w="2526"/>
        <w:gridCol w:w="850"/>
      </w:tblGrid>
      <w:tr w:rsidR="00891F02" w:rsidRPr="00A42F82" w14:paraId="797A2C66" w14:textId="77777777" w:rsidTr="00E44C56">
        <w:trPr>
          <w:trHeight w:val="439"/>
        </w:trPr>
        <w:tc>
          <w:tcPr>
            <w:tcW w:w="559" w:type="dxa"/>
            <w:shd w:val="clear" w:color="auto" w:fill="F2F2F2" w:themeFill="background1" w:themeFillShade="F2"/>
            <w:vAlign w:val="center"/>
          </w:tcPr>
          <w:p w14:paraId="6A11E6F3" w14:textId="77777777" w:rsidR="00891F02" w:rsidRPr="00A42F82" w:rsidRDefault="00891F02" w:rsidP="004763BA">
            <w:pPr>
              <w:jc w:val="both"/>
              <w:rPr>
                <w:rFonts w:ascii="Arial" w:hAnsi="Arial" w:cs="Arial"/>
                <w:sz w:val="22"/>
                <w:szCs w:val="22"/>
              </w:rPr>
            </w:pPr>
            <w:r w:rsidRPr="00A42F82">
              <w:rPr>
                <w:rFonts w:ascii="Arial" w:hAnsi="Arial" w:cs="Arial"/>
                <w:sz w:val="22"/>
                <w:szCs w:val="22"/>
              </w:rPr>
              <w:t>1</w:t>
            </w:r>
          </w:p>
        </w:tc>
        <w:tc>
          <w:tcPr>
            <w:tcW w:w="3253" w:type="dxa"/>
            <w:gridSpan w:val="2"/>
            <w:shd w:val="clear" w:color="auto" w:fill="F2F2F2" w:themeFill="background1" w:themeFillShade="F2"/>
            <w:vAlign w:val="center"/>
          </w:tcPr>
          <w:p w14:paraId="4BD5DA5C" w14:textId="77777777" w:rsidR="00891F02" w:rsidRPr="00A42F82" w:rsidRDefault="00891F02" w:rsidP="004763BA">
            <w:pPr>
              <w:jc w:val="both"/>
              <w:rPr>
                <w:rFonts w:ascii="Arial" w:hAnsi="Arial" w:cs="Arial"/>
                <w:sz w:val="22"/>
                <w:szCs w:val="22"/>
              </w:rPr>
            </w:pPr>
            <w:r w:rsidRPr="00A42F82">
              <w:rPr>
                <w:rFonts w:ascii="Arial" w:hAnsi="Arial" w:cs="Arial"/>
                <w:sz w:val="22"/>
                <w:szCs w:val="22"/>
              </w:rPr>
              <w:t>Full Name:</w:t>
            </w:r>
          </w:p>
        </w:tc>
        <w:tc>
          <w:tcPr>
            <w:tcW w:w="6636" w:type="dxa"/>
            <w:gridSpan w:val="4"/>
            <w:vAlign w:val="center"/>
          </w:tcPr>
          <w:p w14:paraId="6626CC58" w14:textId="77777777" w:rsidR="00891F02" w:rsidRPr="00A42F82" w:rsidRDefault="00891F02" w:rsidP="004763BA">
            <w:pPr>
              <w:jc w:val="both"/>
              <w:rPr>
                <w:rFonts w:ascii="Arial" w:hAnsi="Arial" w:cs="Arial"/>
                <w:sz w:val="22"/>
                <w:szCs w:val="22"/>
              </w:rPr>
            </w:pPr>
            <w:r>
              <w:rPr>
                <w:rFonts w:ascii="Arial" w:hAnsi="Arial" w:cs="Arial"/>
                <w:sz w:val="22"/>
                <w:szCs w:val="22"/>
              </w:rPr>
              <w:t>Ifan Rossiter</w:t>
            </w:r>
          </w:p>
        </w:tc>
      </w:tr>
      <w:tr w:rsidR="00891F02" w:rsidRPr="00A42F82" w14:paraId="5E83999E" w14:textId="77777777" w:rsidTr="00E44C56">
        <w:trPr>
          <w:trHeight w:val="472"/>
        </w:trPr>
        <w:tc>
          <w:tcPr>
            <w:tcW w:w="559" w:type="dxa"/>
            <w:shd w:val="clear" w:color="auto" w:fill="BFBFBF" w:themeFill="background1" w:themeFillShade="BF"/>
            <w:vAlign w:val="center"/>
          </w:tcPr>
          <w:p w14:paraId="5F063C7D" w14:textId="77777777" w:rsidR="00891F02" w:rsidRPr="00A42F82" w:rsidRDefault="00891F02" w:rsidP="004763BA">
            <w:pPr>
              <w:jc w:val="both"/>
              <w:rPr>
                <w:rFonts w:ascii="Arial" w:hAnsi="Arial" w:cs="Arial"/>
                <w:sz w:val="22"/>
                <w:szCs w:val="22"/>
              </w:rPr>
            </w:pPr>
            <w:r w:rsidRPr="00A42F82">
              <w:rPr>
                <w:rFonts w:ascii="Arial" w:hAnsi="Arial" w:cs="Arial"/>
                <w:sz w:val="22"/>
                <w:szCs w:val="22"/>
              </w:rPr>
              <w:t>2</w:t>
            </w:r>
          </w:p>
        </w:tc>
        <w:tc>
          <w:tcPr>
            <w:tcW w:w="3253" w:type="dxa"/>
            <w:gridSpan w:val="2"/>
            <w:shd w:val="clear" w:color="auto" w:fill="BFBFBF" w:themeFill="background1" w:themeFillShade="BF"/>
            <w:vAlign w:val="center"/>
          </w:tcPr>
          <w:p w14:paraId="0D4B75C8" w14:textId="77777777" w:rsidR="00891F02" w:rsidRPr="00A42F82" w:rsidRDefault="00891F02" w:rsidP="004763BA">
            <w:pPr>
              <w:jc w:val="both"/>
              <w:rPr>
                <w:rFonts w:ascii="Arial" w:hAnsi="Arial" w:cs="Arial"/>
                <w:sz w:val="22"/>
                <w:szCs w:val="22"/>
              </w:rPr>
            </w:pPr>
            <w:r w:rsidRPr="00A42F82">
              <w:rPr>
                <w:rFonts w:ascii="Arial" w:hAnsi="Arial" w:cs="Arial"/>
                <w:sz w:val="22"/>
                <w:szCs w:val="22"/>
              </w:rPr>
              <w:t>Tick all boxes that apply:</w:t>
            </w:r>
          </w:p>
        </w:tc>
        <w:tc>
          <w:tcPr>
            <w:tcW w:w="2551" w:type="dxa"/>
            <w:shd w:val="clear" w:color="auto" w:fill="F2F2F2" w:themeFill="background1" w:themeFillShade="F2"/>
            <w:vAlign w:val="center"/>
          </w:tcPr>
          <w:p w14:paraId="22F2427D" w14:textId="77777777" w:rsidR="00891F02" w:rsidRPr="00A42F82" w:rsidRDefault="00891F02" w:rsidP="004763BA">
            <w:pPr>
              <w:jc w:val="both"/>
              <w:rPr>
                <w:rFonts w:ascii="Arial" w:hAnsi="Arial" w:cs="Arial"/>
                <w:sz w:val="22"/>
                <w:szCs w:val="22"/>
              </w:rPr>
            </w:pPr>
            <w:r w:rsidRPr="00A42F82">
              <w:rPr>
                <w:rFonts w:ascii="Arial" w:hAnsi="Arial" w:cs="Arial"/>
                <w:sz w:val="22"/>
                <w:szCs w:val="22"/>
              </w:rPr>
              <w:t>Member of staff:</w:t>
            </w:r>
          </w:p>
        </w:tc>
        <w:tc>
          <w:tcPr>
            <w:tcW w:w="709" w:type="dxa"/>
            <w:shd w:val="clear" w:color="auto" w:fill="BFBFBF" w:themeFill="background1" w:themeFillShade="BF"/>
            <w:vAlign w:val="center"/>
          </w:tcPr>
          <w:p w14:paraId="42ED7E2A" w14:textId="77777777" w:rsidR="00891F02" w:rsidRPr="00A42F82" w:rsidRDefault="00891F02" w:rsidP="004763BA">
            <w:pPr>
              <w:jc w:val="both"/>
              <w:rPr>
                <w:rFonts w:ascii="Arial" w:hAnsi="Arial" w:cs="Arial"/>
                <w:sz w:val="22"/>
                <w:szCs w:val="22"/>
              </w:rPr>
            </w:pPr>
            <w:r w:rsidRPr="00A42F82">
              <w:rPr>
                <w:rFonts w:ascii="Segoe UI Symbol" w:eastAsia="MS Gothic" w:hAnsi="Segoe UI Symbol" w:cs="Segoe UI Symbol"/>
                <w:sz w:val="22"/>
                <w:szCs w:val="22"/>
              </w:rPr>
              <w:t>☐</w:t>
            </w:r>
          </w:p>
        </w:tc>
        <w:tc>
          <w:tcPr>
            <w:tcW w:w="2526" w:type="dxa"/>
            <w:shd w:val="clear" w:color="auto" w:fill="F2F2F2" w:themeFill="background1" w:themeFillShade="F2"/>
            <w:vAlign w:val="center"/>
          </w:tcPr>
          <w:p w14:paraId="2C0DF969" w14:textId="77777777" w:rsidR="00891F02" w:rsidRPr="00A42F82" w:rsidRDefault="00891F02" w:rsidP="004763BA">
            <w:pPr>
              <w:jc w:val="both"/>
              <w:rPr>
                <w:rFonts w:ascii="Arial" w:hAnsi="Arial" w:cs="Arial"/>
                <w:sz w:val="22"/>
                <w:szCs w:val="22"/>
              </w:rPr>
            </w:pPr>
            <w:r w:rsidRPr="00A42F82">
              <w:rPr>
                <w:rFonts w:ascii="Arial" w:hAnsi="Arial" w:cs="Arial"/>
                <w:sz w:val="22"/>
                <w:szCs w:val="22"/>
              </w:rPr>
              <w:t>Honorary research fellow:</w:t>
            </w:r>
          </w:p>
        </w:tc>
        <w:tc>
          <w:tcPr>
            <w:tcW w:w="850" w:type="dxa"/>
            <w:shd w:val="clear" w:color="auto" w:fill="BFBFBF" w:themeFill="background1" w:themeFillShade="BF"/>
            <w:vAlign w:val="center"/>
          </w:tcPr>
          <w:p w14:paraId="2F25F70E" w14:textId="77777777" w:rsidR="00891F02" w:rsidRPr="00A42F82" w:rsidRDefault="00891F02" w:rsidP="004763BA">
            <w:pPr>
              <w:jc w:val="both"/>
              <w:rPr>
                <w:rFonts w:ascii="Arial" w:hAnsi="Arial" w:cs="Arial"/>
                <w:sz w:val="22"/>
                <w:szCs w:val="22"/>
              </w:rPr>
            </w:pPr>
            <w:r w:rsidRPr="00A42F82">
              <w:rPr>
                <w:rFonts w:ascii="Segoe UI Symbol" w:eastAsia="MS Gothic" w:hAnsi="Segoe UI Symbol" w:cs="Segoe UI Symbol"/>
                <w:sz w:val="22"/>
                <w:szCs w:val="22"/>
              </w:rPr>
              <w:t>☐</w:t>
            </w:r>
          </w:p>
        </w:tc>
      </w:tr>
      <w:tr w:rsidR="00891F02" w:rsidRPr="00A42F82" w14:paraId="6049B2A1" w14:textId="77777777" w:rsidTr="00E44C56">
        <w:trPr>
          <w:trHeight w:val="472"/>
        </w:trPr>
        <w:tc>
          <w:tcPr>
            <w:tcW w:w="559" w:type="dxa"/>
            <w:shd w:val="clear" w:color="auto" w:fill="F2F2F2" w:themeFill="background1" w:themeFillShade="F2"/>
            <w:vAlign w:val="center"/>
          </w:tcPr>
          <w:p w14:paraId="79A931D0" w14:textId="77777777" w:rsidR="00891F02" w:rsidRPr="00A42F82" w:rsidRDefault="00891F02" w:rsidP="004763BA">
            <w:pPr>
              <w:jc w:val="both"/>
              <w:rPr>
                <w:rFonts w:ascii="Arial" w:hAnsi="Arial" w:cs="Arial"/>
                <w:sz w:val="22"/>
                <w:szCs w:val="22"/>
              </w:rPr>
            </w:pPr>
          </w:p>
        </w:tc>
        <w:tc>
          <w:tcPr>
            <w:tcW w:w="2544" w:type="dxa"/>
            <w:shd w:val="clear" w:color="auto" w:fill="F2F2F2" w:themeFill="background1" w:themeFillShade="F2"/>
            <w:vAlign w:val="center"/>
          </w:tcPr>
          <w:p w14:paraId="6AE8FC95" w14:textId="77777777" w:rsidR="00891F02" w:rsidRPr="00A42F82" w:rsidRDefault="00891F02" w:rsidP="004763BA">
            <w:pPr>
              <w:jc w:val="both"/>
              <w:rPr>
                <w:rFonts w:ascii="Arial" w:hAnsi="Arial" w:cs="Arial"/>
                <w:sz w:val="22"/>
                <w:szCs w:val="22"/>
              </w:rPr>
            </w:pPr>
            <w:r w:rsidRPr="00A42F82">
              <w:rPr>
                <w:rFonts w:ascii="Arial" w:hAnsi="Arial" w:cs="Arial"/>
                <w:sz w:val="22"/>
                <w:szCs w:val="22"/>
              </w:rPr>
              <w:t>Undergraduate Student</w:t>
            </w:r>
          </w:p>
        </w:tc>
        <w:sdt>
          <w:sdtPr>
            <w:rPr>
              <w:rFonts w:ascii="Arial" w:hAnsi="Arial" w:cs="Arial"/>
              <w:sz w:val="22"/>
              <w:szCs w:val="22"/>
            </w:rPr>
            <w:id w:val="-947236441"/>
            <w14:checkbox>
              <w14:checked w14:val="1"/>
              <w14:checkedState w14:val="2612" w14:font="MS Gothic"/>
              <w14:uncheckedState w14:val="2610" w14:font="MS Gothic"/>
            </w14:checkbox>
          </w:sdtPr>
          <w:sdtContent>
            <w:tc>
              <w:tcPr>
                <w:tcW w:w="709" w:type="dxa"/>
                <w:shd w:val="clear" w:color="auto" w:fill="BFBFBF" w:themeFill="background1" w:themeFillShade="BF"/>
                <w:vAlign w:val="center"/>
              </w:tcPr>
              <w:p w14:paraId="072EE248" w14:textId="77777777" w:rsidR="00891F02" w:rsidRPr="00A42F82" w:rsidRDefault="00891F02" w:rsidP="004763BA">
                <w:pPr>
                  <w:jc w:val="both"/>
                  <w:rPr>
                    <w:rFonts w:ascii="Arial" w:hAnsi="Arial" w:cs="Arial"/>
                    <w:sz w:val="22"/>
                    <w:szCs w:val="22"/>
                  </w:rPr>
                </w:pPr>
                <w:r>
                  <w:rPr>
                    <w:rFonts w:ascii="MS Gothic" w:eastAsia="MS Gothic" w:hAnsi="MS Gothic" w:cs="Arial" w:hint="eastAsia"/>
                    <w:sz w:val="22"/>
                    <w:szCs w:val="22"/>
                  </w:rPr>
                  <w:t>☒</w:t>
                </w:r>
              </w:p>
            </w:tc>
          </w:sdtContent>
        </w:sdt>
        <w:tc>
          <w:tcPr>
            <w:tcW w:w="2551" w:type="dxa"/>
            <w:shd w:val="clear" w:color="auto" w:fill="F2F2F2" w:themeFill="background1" w:themeFillShade="F2"/>
            <w:vAlign w:val="center"/>
          </w:tcPr>
          <w:p w14:paraId="2CABAB44" w14:textId="77777777" w:rsidR="00891F02" w:rsidRPr="00A42F82" w:rsidRDefault="00891F02" w:rsidP="004763BA">
            <w:pPr>
              <w:jc w:val="both"/>
              <w:rPr>
                <w:rFonts w:ascii="Arial" w:hAnsi="Arial" w:cs="Arial"/>
                <w:sz w:val="22"/>
                <w:szCs w:val="22"/>
              </w:rPr>
            </w:pPr>
            <w:r w:rsidRPr="00A42F82">
              <w:rPr>
                <w:rFonts w:ascii="Arial" w:hAnsi="Arial" w:cs="Arial"/>
                <w:sz w:val="22"/>
                <w:szCs w:val="22"/>
              </w:rPr>
              <w:t>Taught Postgraduate Student</w:t>
            </w:r>
          </w:p>
        </w:tc>
        <w:sdt>
          <w:sdtPr>
            <w:rPr>
              <w:rFonts w:ascii="Arial" w:hAnsi="Arial" w:cs="Arial"/>
              <w:sz w:val="22"/>
              <w:szCs w:val="22"/>
            </w:rPr>
            <w:id w:val="-1954943217"/>
            <w14:checkbox>
              <w14:checked w14:val="0"/>
              <w14:checkedState w14:val="2612" w14:font="MS Gothic"/>
              <w14:uncheckedState w14:val="2610" w14:font="MS Gothic"/>
            </w14:checkbox>
          </w:sdtPr>
          <w:sdtContent>
            <w:tc>
              <w:tcPr>
                <w:tcW w:w="709" w:type="dxa"/>
                <w:shd w:val="clear" w:color="auto" w:fill="BFBFBF" w:themeFill="background1" w:themeFillShade="BF"/>
                <w:vAlign w:val="center"/>
              </w:tcPr>
              <w:p w14:paraId="50D611A4" w14:textId="77777777" w:rsidR="00891F02" w:rsidRPr="00A42F82" w:rsidRDefault="00891F02" w:rsidP="004763BA">
                <w:pPr>
                  <w:jc w:val="both"/>
                  <w:rPr>
                    <w:rFonts w:ascii="Arial" w:hAnsi="Arial" w:cs="Arial"/>
                    <w:sz w:val="22"/>
                    <w:szCs w:val="22"/>
                  </w:rPr>
                </w:pPr>
                <w:r w:rsidRPr="00A42F82">
                  <w:rPr>
                    <w:rFonts w:ascii="Segoe UI Symbol" w:eastAsia="MS Gothic" w:hAnsi="Segoe UI Symbol" w:cs="Segoe UI Symbol"/>
                    <w:sz w:val="22"/>
                    <w:szCs w:val="22"/>
                  </w:rPr>
                  <w:t>☐</w:t>
                </w:r>
              </w:p>
            </w:tc>
          </w:sdtContent>
        </w:sdt>
        <w:tc>
          <w:tcPr>
            <w:tcW w:w="2526" w:type="dxa"/>
            <w:shd w:val="clear" w:color="auto" w:fill="F2F2F2" w:themeFill="background1" w:themeFillShade="F2"/>
            <w:vAlign w:val="center"/>
          </w:tcPr>
          <w:p w14:paraId="3F6F946C" w14:textId="77777777" w:rsidR="00891F02" w:rsidRPr="00A42F82" w:rsidRDefault="00891F02" w:rsidP="004763BA">
            <w:pPr>
              <w:jc w:val="both"/>
              <w:rPr>
                <w:rFonts w:ascii="Arial" w:hAnsi="Arial" w:cs="Arial"/>
                <w:sz w:val="22"/>
                <w:szCs w:val="22"/>
              </w:rPr>
            </w:pPr>
            <w:r w:rsidRPr="00A42F82">
              <w:rPr>
                <w:rFonts w:ascii="Arial" w:hAnsi="Arial" w:cs="Arial"/>
                <w:sz w:val="22"/>
                <w:szCs w:val="22"/>
              </w:rPr>
              <w:t>Postgraduate Research Student</w:t>
            </w:r>
          </w:p>
        </w:tc>
        <w:sdt>
          <w:sdtPr>
            <w:rPr>
              <w:rFonts w:ascii="Arial" w:hAnsi="Arial" w:cs="Arial"/>
              <w:sz w:val="22"/>
              <w:szCs w:val="22"/>
            </w:rPr>
            <w:id w:val="-71887707"/>
            <w14:checkbox>
              <w14:checked w14:val="0"/>
              <w14:checkedState w14:val="2612" w14:font="MS Gothic"/>
              <w14:uncheckedState w14:val="2610" w14:font="MS Gothic"/>
            </w14:checkbox>
          </w:sdtPr>
          <w:sdtContent>
            <w:tc>
              <w:tcPr>
                <w:tcW w:w="850" w:type="dxa"/>
                <w:shd w:val="clear" w:color="auto" w:fill="BFBFBF" w:themeFill="background1" w:themeFillShade="BF"/>
                <w:vAlign w:val="center"/>
              </w:tcPr>
              <w:p w14:paraId="369DD6E4" w14:textId="77777777" w:rsidR="00891F02" w:rsidRPr="00A42F82" w:rsidRDefault="00891F02" w:rsidP="004763BA">
                <w:pPr>
                  <w:jc w:val="both"/>
                  <w:rPr>
                    <w:rFonts w:ascii="Arial" w:hAnsi="Arial" w:cs="Arial"/>
                    <w:sz w:val="22"/>
                    <w:szCs w:val="22"/>
                  </w:rPr>
                </w:pPr>
                <w:r w:rsidRPr="00A42F82">
                  <w:rPr>
                    <w:rFonts w:ascii="Segoe UI Symbol" w:eastAsia="MS Gothic" w:hAnsi="Segoe UI Symbol" w:cs="Segoe UI Symbol"/>
                    <w:sz w:val="22"/>
                    <w:szCs w:val="22"/>
                  </w:rPr>
                  <w:t>☐</w:t>
                </w:r>
              </w:p>
            </w:tc>
          </w:sdtContent>
        </w:sdt>
      </w:tr>
    </w:tbl>
    <w:tbl>
      <w:tblPr>
        <w:tblpPr w:leftFromText="180" w:rightFromText="180" w:vertAnchor="text" w:horzAnchor="margin" w:tblpXSpec="center" w:tblpY="47"/>
        <w:tblW w:w="1044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559"/>
        <w:gridCol w:w="3253"/>
        <w:gridCol w:w="6636"/>
      </w:tblGrid>
      <w:tr w:rsidR="00E44C56" w:rsidRPr="00A42F82" w14:paraId="5D3EEC2E" w14:textId="77777777" w:rsidTr="00E44C56">
        <w:trPr>
          <w:cantSplit/>
          <w:trHeight w:val="334"/>
        </w:trPr>
        <w:tc>
          <w:tcPr>
            <w:tcW w:w="559" w:type="dxa"/>
            <w:shd w:val="clear" w:color="auto" w:fill="F2F2F2" w:themeFill="background1" w:themeFillShade="F2"/>
            <w:vAlign w:val="center"/>
          </w:tcPr>
          <w:p w14:paraId="368DB2BA" w14:textId="77777777" w:rsidR="00E44C56" w:rsidRPr="00A42F82" w:rsidRDefault="00E44C56" w:rsidP="004763BA">
            <w:pPr>
              <w:jc w:val="both"/>
              <w:rPr>
                <w:rFonts w:ascii="Arial" w:hAnsi="Arial" w:cs="Arial"/>
                <w:sz w:val="22"/>
                <w:szCs w:val="22"/>
              </w:rPr>
            </w:pPr>
            <w:r w:rsidRPr="00A42F82">
              <w:rPr>
                <w:rFonts w:ascii="Arial" w:hAnsi="Arial" w:cs="Arial"/>
                <w:sz w:val="22"/>
                <w:szCs w:val="22"/>
              </w:rPr>
              <w:t>3</w:t>
            </w:r>
          </w:p>
        </w:tc>
        <w:tc>
          <w:tcPr>
            <w:tcW w:w="3253" w:type="dxa"/>
            <w:shd w:val="clear" w:color="auto" w:fill="F2F2F2" w:themeFill="background1" w:themeFillShade="F2"/>
            <w:vAlign w:val="center"/>
          </w:tcPr>
          <w:p w14:paraId="750E4FA0" w14:textId="77777777" w:rsidR="00E44C56" w:rsidRPr="00A42F82" w:rsidRDefault="00E44C56" w:rsidP="004763BA">
            <w:pPr>
              <w:jc w:val="both"/>
              <w:rPr>
                <w:rFonts w:ascii="Arial" w:hAnsi="Arial" w:cs="Arial"/>
                <w:sz w:val="22"/>
                <w:szCs w:val="22"/>
              </w:rPr>
            </w:pPr>
            <w:r w:rsidRPr="00A42F82">
              <w:rPr>
                <w:rFonts w:ascii="Arial" w:hAnsi="Arial" w:cs="Arial"/>
                <w:sz w:val="22"/>
                <w:szCs w:val="22"/>
              </w:rPr>
              <w:t>Institute/Academic Discipline/Centre:</w:t>
            </w:r>
          </w:p>
        </w:tc>
        <w:tc>
          <w:tcPr>
            <w:tcW w:w="6636" w:type="dxa"/>
            <w:vAlign w:val="center"/>
          </w:tcPr>
          <w:p w14:paraId="4111A6F5" w14:textId="77777777" w:rsidR="00E44C56" w:rsidRPr="00A42F82" w:rsidRDefault="00E44C56" w:rsidP="004763BA">
            <w:pPr>
              <w:jc w:val="both"/>
              <w:rPr>
                <w:rFonts w:ascii="Arial" w:hAnsi="Arial" w:cs="Arial"/>
                <w:sz w:val="22"/>
                <w:szCs w:val="22"/>
              </w:rPr>
            </w:pPr>
            <w:r>
              <w:rPr>
                <w:rFonts w:ascii="Arial" w:hAnsi="Arial" w:cs="Arial"/>
                <w:sz w:val="22"/>
                <w:szCs w:val="22"/>
              </w:rPr>
              <w:t>Institute of Management and Health</w:t>
            </w:r>
          </w:p>
        </w:tc>
      </w:tr>
      <w:tr w:rsidR="00E44C56" w:rsidRPr="00A42F82" w14:paraId="02216853" w14:textId="77777777" w:rsidTr="00E44C56">
        <w:trPr>
          <w:cantSplit/>
          <w:trHeight w:val="340"/>
        </w:trPr>
        <w:tc>
          <w:tcPr>
            <w:tcW w:w="559" w:type="dxa"/>
            <w:shd w:val="clear" w:color="auto" w:fill="F2F2F2" w:themeFill="background1" w:themeFillShade="F2"/>
            <w:vAlign w:val="center"/>
          </w:tcPr>
          <w:p w14:paraId="51F77F1F" w14:textId="77777777" w:rsidR="00E44C56" w:rsidRPr="00A42F82" w:rsidRDefault="00E44C56" w:rsidP="004763BA">
            <w:pPr>
              <w:jc w:val="both"/>
              <w:rPr>
                <w:rFonts w:ascii="Arial" w:hAnsi="Arial" w:cs="Arial"/>
                <w:sz w:val="22"/>
                <w:szCs w:val="22"/>
              </w:rPr>
            </w:pPr>
            <w:r w:rsidRPr="00A42F82">
              <w:rPr>
                <w:rFonts w:ascii="Arial" w:hAnsi="Arial" w:cs="Arial"/>
                <w:sz w:val="22"/>
                <w:szCs w:val="22"/>
              </w:rPr>
              <w:t>4</w:t>
            </w:r>
          </w:p>
        </w:tc>
        <w:tc>
          <w:tcPr>
            <w:tcW w:w="3253" w:type="dxa"/>
            <w:shd w:val="clear" w:color="auto" w:fill="F2F2F2" w:themeFill="background1" w:themeFillShade="F2"/>
            <w:vAlign w:val="center"/>
          </w:tcPr>
          <w:p w14:paraId="1ED49D02" w14:textId="77777777" w:rsidR="00E44C56" w:rsidRPr="00A42F82" w:rsidRDefault="00E44C56" w:rsidP="004763BA">
            <w:pPr>
              <w:jc w:val="both"/>
              <w:rPr>
                <w:rFonts w:ascii="Arial" w:hAnsi="Arial" w:cs="Arial"/>
                <w:sz w:val="22"/>
                <w:szCs w:val="22"/>
              </w:rPr>
            </w:pPr>
            <w:r w:rsidRPr="00A42F82">
              <w:rPr>
                <w:rFonts w:ascii="Arial" w:hAnsi="Arial" w:cs="Arial"/>
                <w:sz w:val="22"/>
                <w:szCs w:val="22"/>
              </w:rPr>
              <w:t>Campus:</w:t>
            </w:r>
          </w:p>
        </w:tc>
        <w:tc>
          <w:tcPr>
            <w:tcW w:w="6636" w:type="dxa"/>
            <w:vAlign w:val="center"/>
          </w:tcPr>
          <w:p w14:paraId="5D9819E9" w14:textId="77777777" w:rsidR="00E44C56" w:rsidRDefault="00E44C56" w:rsidP="004763BA">
            <w:pPr>
              <w:jc w:val="both"/>
              <w:rPr>
                <w:rFonts w:ascii="Arial" w:hAnsi="Arial" w:cs="Arial"/>
                <w:sz w:val="22"/>
                <w:szCs w:val="22"/>
              </w:rPr>
            </w:pPr>
            <w:r>
              <w:rPr>
                <w:rFonts w:ascii="Arial" w:hAnsi="Arial" w:cs="Arial"/>
                <w:sz w:val="22"/>
                <w:szCs w:val="22"/>
              </w:rPr>
              <w:t>Swansea Waterfront SA1</w:t>
            </w:r>
          </w:p>
          <w:p w14:paraId="2F26E4B9" w14:textId="77777777" w:rsidR="00E44C56" w:rsidRPr="00A42F82" w:rsidRDefault="00E44C56" w:rsidP="004763BA">
            <w:pPr>
              <w:jc w:val="both"/>
              <w:rPr>
                <w:rFonts w:ascii="Arial" w:hAnsi="Arial" w:cs="Arial"/>
                <w:sz w:val="22"/>
                <w:szCs w:val="22"/>
              </w:rPr>
            </w:pPr>
          </w:p>
        </w:tc>
      </w:tr>
      <w:tr w:rsidR="00E44C56" w:rsidRPr="00A42F82" w14:paraId="015898F6" w14:textId="77777777" w:rsidTr="00E44C56">
        <w:trPr>
          <w:cantSplit/>
          <w:trHeight w:val="340"/>
        </w:trPr>
        <w:tc>
          <w:tcPr>
            <w:tcW w:w="559" w:type="dxa"/>
            <w:shd w:val="clear" w:color="auto" w:fill="F2F2F2" w:themeFill="background1" w:themeFillShade="F2"/>
            <w:vAlign w:val="center"/>
          </w:tcPr>
          <w:p w14:paraId="56ABE6D5" w14:textId="77777777" w:rsidR="00E44C56" w:rsidRPr="00A42F82" w:rsidRDefault="00E44C56" w:rsidP="004763BA">
            <w:pPr>
              <w:jc w:val="both"/>
              <w:rPr>
                <w:rFonts w:ascii="Arial" w:hAnsi="Arial" w:cs="Arial"/>
                <w:sz w:val="22"/>
                <w:szCs w:val="22"/>
              </w:rPr>
            </w:pPr>
            <w:r w:rsidRPr="00A42F82">
              <w:rPr>
                <w:rFonts w:ascii="Arial" w:hAnsi="Arial" w:cs="Arial"/>
                <w:sz w:val="22"/>
                <w:szCs w:val="22"/>
              </w:rPr>
              <w:t>5</w:t>
            </w:r>
          </w:p>
        </w:tc>
        <w:tc>
          <w:tcPr>
            <w:tcW w:w="3253" w:type="dxa"/>
            <w:shd w:val="clear" w:color="auto" w:fill="F2F2F2" w:themeFill="background1" w:themeFillShade="F2"/>
            <w:vAlign w:val="center"/>
          </w:tcPr>
          <w:p w14:paraId="1BC35971" w14:textId="77777777" w:rsidR="00E44C56" w:rsidRPr="00A42F82" w:rsidRDefault="00E44C56" w:rsidP="004763BA">
            <w:pPr>
              <w:jc w:val="both"/>
              <w:rPr>
                <w:rFonts w:ascii="Arial" w:hAnsi="Arial" w:cs="Arial"/>
                <w:sz w:val="22"/>
                <w:szCs w:val="22"/>
              </w:rPr>
            </w:pPr>
            <w:r w:rsidRPr="00A42F82">
              <w:rPr>
                <w:rFonts w:ascii="Arial" w:hAnsi="Arial" w:cs="Arial"/>
                <w:sz w:val="22"/>
                <w:szCs w:val="22"/>
              </w:rPr>
              <w:t>E-mail address:</w:t>
            </w:r>
          </w:p>
        </w:tc>
        <w:tc>
          <w:tcPr>
            <w:tcW w:w="6636" w:type="dxa"/>
            <w:vAlign w:val="center"/>
          </w:tcPr>
          <w:p w14:paraId="304B0949" w14:textId="77777777" w:rsidR="00E44C56" w:rsidRDefault="00000000" w:rsidP="004763BA">
            <w:pPr>
              <w:jc w:val="both"/>
              <w:rPr>
                <w:rFonts w:ascii="Arial" w:hAnsi="Arial" w:cs="Arial"/>
                <w:sz w:val="22"/>
                <w:szCs w:val="22"/>
              </w:rPr>
            </w:pPr>
            <w:hyperlink r:id="rId20" w:history="1">
              <w:r w:rsidR="00E44C56" w:rsidRPr="005B1760">
                <w:rPr>
                  <w:rStyle w:val="Hyperlink"/>
                  <w:rFonts w:ascii="Arial" w:hAnsi="Arial" w:cs="Arial"/>
                  <w:sz w:val="22"/>
                  <w:szCs w:val="22"/>
                </w:rPr>
                <w:t>2304255@student.uwtsd.ac.uk</w:t>
              </w:r>
            </w:hyperlink>
          </w:p>
          <w:p w14:paraId="49B00910" w14:textId="77777777" w:rsidR="00E44C56" w:rsidRPr="00A42F82" w:rsidRDefault="00E44C56" w:rsidP="004763BA">
            <w:pPr>
              <w:jc w:val="both"/>
              <w:rPr>
                <w:rFonts w:ascii="Arial" w:hAnsi="Arial" w:cs="Arial"/>
                <w:sz w:val="22"/>
                <w:szCs w:val="22"/>
              </w:rPr>
            </w:pPr>
          </w:p>
        </w:tc>
      </w:tr>
      <w:tr w:rsidR="00E44C56" w:rsidRPr="00A42F82" w14:paraId="3A918487" w14:textId="77777777" w:rsidTr="00E44C56">
        <w:trPr>
          <w:cantSplit/>
          <w:trHeight w:val="340"/>
        </w:trPr>
        <w:tc>
          <w:tcPr>
            <w:tcW w:w="559" w:type="dxa"/>
            <w:shd w:val="clear" w:color="auto" w:fill="F2F2F2" w:themeFill="background1" w:themeFillShade="F2"/>
            <w:vAlign w:val="center"/>
          </w:tcPr>
          <w:p w14:paraId="3EF0C94B" w14:textId="77777777" w:rsidR="00E44C56" w:rsidRPr="00A42F82" w:rsidRDefault="00E44C56" w:rsidP="004763BA">
            <w:pPr>
              <w:jc w:val="both"/>
              <w:rPr>
                <w:rFonts w:ascii="Arial" w:hAnsi="Arial" w:cs="Arial"/>
                <w:sz w:val="22"/>
                <w:szCs w:val="22"/>
              </w:rPr>
            </w:pPr>
            <w:r w:rsidRPr="00A42F82">
              <w:rPr>
                <w:rFonts w:ascii="Arial" w:hAnsi="Arial" w:cs="Arial"/>
                <w:sz w:val="22"/>
                <w:szCs w:val="22"/>
              </w:rPr>
              <w:t>6</w:t>
            </w:r>
          </w:p>
        </w:tc>
        <w:tc>
          <w:tcPr>
            <w:tcW w:w="3253" w:type="dxa"/>
            <w:shd w:val="clear" w:color="auto" w:fill="F2F2F2" w:themeFill="background1" w:themeFillShade="F2"/>
            <w:vAlign w:val="center"/>
          </w:tcPr>
          <w:p w14:paraId="3667175E" w14:textId="77777777" w:rsidR="00E44C56" w:rsidRPr="00A42F82" w:rsidRDefault="00E44C56" w:rsidP="004763BA">
            <w:pPr>
              <w:jc w:val="both"/>
              <w:rPr>
                <w:rFonts w:ascii="Arial" w:hAnsi="Arial" w:cs="Arial"/>
                <w:sz w:val="22"/>
                <w:szCs w:val="22"/>
              </w:rPr>
            </w:pPr>
            <w:r w:rsidRPr="00A42F82">
              <w:rPr>
                <w:rFonts w:ascii="Arial" w:hAnsi="Arial" w:cs="Arial"/>
                <w:sz w:val="22"/>
                <w:szCs w:val="22"/>
              </w:rPr>
              <w:t>Contact Telephone Number:</w:t>
            </w:r>
          </w:p>
        </w:tc>
        <w:tc>
          <w:tcPr>
            <w:tcW w:w="6636" w:type="dxa"/>
            <w:vAlign w:val="center"/>
          </w:tcPr>
          <w:p w14:paraId="2BF83D47" w14:textId="77777777" w:rsidR="00E44C56" w:rsidRDefault="00E44C56" w:rsidP="004763BA">
            <w:pPr>
              <w:jc w:val="both"/>
              <w:rPr>
                <w:rFonts w:ascii="Arial" w:hAnsi="Arial" w:cs="Arial"/>
                <w:sz w:val="22"/>
                <w:szCs w:val="22"/>
              </w:rPr>
            </w:pPr>
            <w:r>
              <w:rPr>
                <w:rFonts w:ascii="Arial" w:hAnsi="Arial" w:cs="Arial"/>
                <w:sz w:val="22"/>
                <w:szCs w:val="22"/>
              </w:rPr>
              <w:t>07512561534</w:t>
            </w:r>
          </w:p>
          <w:p w14:paraId="6D53953F" w14:textId="77777777" w:rsidR="00E44C56" w:rsidRPr="00A42F82" w:rsidRDefault="00E44C56" w:rsidP="004763BA">
            <w:pPr>
              <w:jc w:val="both"/>
              <w:rPr>
                <w:rFonts w:ascii="Arial" w:hAnsi="Arial" w:cs="Arial"/>
                <w:sz w:val="22"/>
                <w:szCs w:val="22"/>
              </w:rPr>
            </w:pPr>
          </w:p>
        </w:tc>
      </w:tr>
      <w:tr w:rsidR="00E44C56" w:rsidRPr="00A42F82" w14:paraId="5D275959" w14:textId="77777777" w:rsidTr="00E44C56">
        <w:tc>
          <w:tcPr>
            <w:tcW w:w="559" w:type="dxa"/>
            <w:shd w:val="clear" w:color="auto" w:fill="BFBFBF" w:themeFill="background1" w:themeFillShade="BF"/>
            <w:vAlign w:val="center"/>
          </w:tcPr>
          <w:p w14:paraId="7B96056F" w14:textId="77777777" w:rsidR="00E44C56" w:rsidRPr="00A42F82" w:rsidRDefault="00E44C56" w:rsidP="004763BA">
            <w:pPr>
              <w:jc w:val="both"/>
              <w:rPr>
                <w:rFonts w:ascii="Arial" w:hAnsi="Arial" w:cs="Arial"/>
                <w:b/>
                <w:i/>
                <w:sz w:val="22"/>
                <w:szCs w:val="22"/>
              </w:rPr>
            </w:pPr>
          </w:p>
        </w:tc>
        <w:tc>
          <w:tcPr>
            <w:tcW w:w="9889" w:type="dxa"/>
            <w:gridSpan w:val="2"/>
            <w:shd w:val="clear" w:color="auto" w:fill="BFBFBF" w:themeFill="background1" w:themeFillShade="BF"/>
            <w:vAlign w:val="center"/>
          </w:tcPr>
          <w:p w14:paraId="455B5DB9" w14:textId="77777777" w:rsidR="00E44C56" w:rsidRPr="00A42F82" w:rsidRDefault="00E44C56" w:rsidP="004763BA">
            <w:pPr>
              <w:jc w:val="both"/>
              <w:rPr>
                <w:rFonts w:ascii="Arial" w:hAnsi="Arial" w:cs="Arial"/>
                <w:sz w:val="22"/>
                <w:szCs w:val="22"/>
              </w:rPr>
            </w:pPr>
            <w:r w:rsidRPr="00A42F82">
              <w:rPr>
                <w:rFonts w:ascii="Arial" w:hAnsi="Arial" w:cs="Arial"/>
                <w:b/>
                <w:i/>
                <w:sz w:val="22"/>
                <w:szCs w:val="22"/>
              </w:rPr>
              <w:t>For students:</w:t>
            </w:r>
          </w:p>
        </w:tc>
      </w:tr>
      <w:tr w:rsidR="00E44C56" w:rsidRPr="00A42F82" w14:paraId="3C60FF36" w14:textId="77777777" w:rsidTr="00E44C56">
        <w:trPr>
          <w:trHeight w:val="513"/>
        </w:trPr>
        <w:tc>
          <w:tcPr>
            <w:tcW w:w="559" w:type="dxa"/>
            <w:shd w:val="clear" w:color="auto" w:fill="F2F2F2" w:themeFill="background1" w:themeFillShade="F2"/>
            <w:vAlign w:val="center"/>
          </w:tcPr>
          <w:p w14:paraId="499B8EB0" w14:textId="77777777" w:rsidR="00E44C56" w:rsidRPr="00A42F82" w:rsidRDefault="00E44C56" w:rsidP="004763BA">
            <w:pPr>
              <w:jc w:val="both"/>
              <w:rPr>
                <w:rFonts w:ascii="Arial" w:hAnsi="Arial" w:cs="Arial"/>
                <w:sz w:val="22"/>
                <w:szCs w:val="22"/>
              </w:rPr>
            </w:pPr>
            <w:r w:rsidRPr="00A42F82">
              <w:rPr>
                <w:rFonts w:ascii="Arial" w:hAnsi="Arial" w:cs="Arial"/>
                <w:sz w:val="22"/>
                <w:szCs w:val="22"/>
              </w:rPr>
              <w:t>7</w:t>
            </w:r>
          </w:p>
        </w:tc>
        <w:tc>
          <w:tcPr>
            <w:tcW w:w="3253" w:type="dxa"/>
            <w:shd w:val="clear" w:color="auto" w:fill="F2F2F2" w:themeFill="background1" w:themeFillShade="F2"/>
            <w:vAlign w:val="center"/>
          </w:tcPr>
          <w:p w14:paraId="6FBDCA3B" w14:textId="77777777" w:rsidR="00E44C56" w:rsidRPr="00A42F82" w:rsidRDefault="00E44C56" w:rsidP="004763BA">
            <w:pPr>
              <w:jc w:val="both"/>
              <w:rPr>
                <w:rFonts w:ascii="Arial" w:hAnsi="Arial" w:cs="Arial"/>
                <w:sz w:val="22"/>
                <w:szCs w:val="22"/>
              </w:rPr>
            </w:pPr>
            <w:r w:rsidRPr="00A42F82">
              <w:rPr>
                <w:rFonts w:ascii="Arial" w:hAnsi="Arial" w:cs="Arial"/>
                <w:sz w:val="22"/>
                <w:szCs w:val="22"/>
              </w:rPr>
              <w:t>Student Number:</w:t>
            </w:r>
          </w:p>
        </w:tc>
        <w:tc>
          <w:tcPr>
            <w:tcW w:w="6636" w:type="dxa"/>
            <w:vAlign w:val="center"/>
          </w:tcPr>
          <w:p w14:paraId="5F042089" w14:textId="77777777" w:rsidR="00E44C56" w:rsidRPr="00A42F82" w:rsidRDefault="00E44C56" w:rsidP="004763BA">
            <w:pPr>
              <w:jc w:val="both"/>
              <w:rPr>
                <w:rFonts w:ascii="Arial" w:hAnsi="Arial" w:cs="Arial"/>
                <w:sz w:val="22"/>
                <w:szCs w:val="22"/>
              </w:rPr>
            </w:pPr>
            <w:r>
              <w:rPr>
                <w:rFonts w:ascii="Arial" w:hAnsi="Arial" w:cs="Arial"/>
                <w:sz w:val="22"/>
                <w:szCs w:val="22"/>
              </w:rPr>
              <w:t>2304255</w:t>
            </w:r>
          </w:p>
        </w:tc>
      </w:tr>
      <w:tr w:rsidR="00E44C56" w:rsidRPr="00A42F82" w14:paraId="4094571F" w14:textId="77777777" w:rsidTr="00E44C56">
        <w:trPr>
          <w:trHeight w:val="549"/>
        </w:trPr>
        <w:tc>
          <w:tcPr>
            <w:tcW w:w="559" w:type="dxa"/>
            <w:shd w:val="clear" w:color="auto" w:fill="F2F2F2" w:themeFill="background1" w:themeFillShade="F2"/>
            <w:vAlign w:val="center"/>
          </w:tcPr>
          <w:p w14:paraId="702B937B" w14:textId="77777777" w:rsidR="00E44C56" w:rsidRPr="00A42F82" w:rsidRDefault="00E44C56" w:rsidP="004763BA">
            <w:pPr>
              <w:jc w:val="both"/>
              <w:rPr>
                <w:rFonts w:ascii="Arial" w:hAnsi="Arial" w:cs="Arial"/>
                <w:sz w:val="22"/>
                <w:szCs w:val="22"/>
              </w:rPr>
            </w:pPr>
            <w:r w:rsidRPr="00A42F82">
              <w:rPr>
                <w:rFonts w:ascii="Arial" w:hAnsi="Arial" w:cs="Arial"/>
                <w:sz w:val="22"/>
                <w:szCs w:val="22"/>
              </w:rPr>
              <w:t>8</w:t>
            </w:r>
          </w:p>
        </w:tc>
        <w:tc>
          <w:tcPr>
            <w:tcW w:w="3253" w:type="dxa"/>
            <w:shd w:val="clear" w:color="auto" w:fill="F2F2F2" w:themeFill="background1" w:themeFillShade="F2"/>
            <w:vAlign w:val="center"/>
          </w:tcPr>
          <w:p w14:paraId="52C5BFDB" w14:textId="77777777" w:rsidR="00E44C56" w:rsidRPr="00A42F82" w:rsidRDefault="00E44C56" w:rsidP="004763BA">
            <w:pPr>
              <w:jc w:val="both"/>
              <w:rPr>
                <w:rFonts w:ascii="Arial" w:hAnsi="Arial" w:cs="Arial"/>
                <w:sz w:val="22"/>
                <w:szCs w:val="22"/>
              </w:rPr>
            </w:pPr>
            <w:r w:rsidRPr="00A42F82">
              <w:rPr>
                <w:rFonts w:ascii="Arial" w:hAnsi="Arial" w:cs="Arial"/>
                <w:sz w:val="22"/>
                <w:szCs w:val="22"/>
              </w:rPr>
              <w:t>Programme of Study:</w:t>
            </w:r>
          </w:p>
        </w:tc>
        <w:tc>
          <w:tcPr>
            <w:tcW w:w="6636" w:type="dxa"/>
            <w:vAlign w:val="center"/>
          </w:tcPr>
          <w:p w14:paraId="075E1D3D" w14:textId="77777777" w:rsidR="00E44C56" w:rsidRPr="00A42F82" w:rsidRDefault="00E44C56" w:rsidP="004763BA">
            <w:pPr>
              <w:jc w:val="both"/>
              <w:rPr>
                <w:rFonts w:ascii="Arial" w:hAnsi="Arial" w:cs="Arial"/>
                <w:sz w:val="22"/>
                <w:szCs w:val="22"/>
              </w:rPr>
            </w:pPr>
            <w:r>
              <w:rPr>
                <w:rFonts w:ascii="Arial" w:hAnsi="Arial" w:cs="Arial"/>
                <w:sz w:val="22"/>
                <w:szCs w:val="22"/>
              </w:rPr>
              <w:t>BA Sports Management</w:t>
            </w:r>
          </w:p>
        </w:tc>
      </w:tr>
      <w:tr w:rsidR="00E44C56" w:rsidRPr="00A42F82" w14:paraId="706DF0E8" w14:textId="77777777" w:rsidTr="00E44C56">
        <w:trPr>
          <w:trHeight w:val="557"/>
        </w:trPr>
        <w:tc>
          <w:tcPr>
            <w:tcW w:w="559" w:type="dxa"/>
            <w:shd w:val="clear" w:color="auto" w:fill="F2F2F2" w:themeFill="background1" w:themeFillShade="F2"/>
            <w:vAlign w:val="center"/>
          </w:tcPr>
          <w:p w14:paraId="15DF0F50" w14:textId="77777777" w:rsidR="00E44C56" w:rsidRPr="00A42F82" w:rsidRDefault="00E44C56" w:rsidP="004763BA">
            <w:pPr>
              <w:jc w:val="both"/>
              <w:rPr>
                <w:rFonts w:ascii="Arial" w:hAnsi="Arial" w:cs="Arial"/>
                <w:sz w:val="22"/>
                <w:szCs w:val="22"/>
              </w:rPr>
            </w:pPr>
            <w:r w:rsidRPr="00A42F82">
              <w:rPr>
                <w:rFonts w:ascii="Arial" w:hAnsi="Arial" w:cs="Arial"/>
                <w:sz w:val="22"/>
                <w:szCs w:val="22"/>
              </w:rPr>
              <w:t>9</w:t>
            </w:r>
          </w:p>
        </w:tc>
        <w:tc>
          <w:tcPr>
            <w:tcW w:w="3253" w:type="dxa"/>
            <w:shd w:val="clear" w:color="auto" w:fill="F2F2F2" w:themeFill="background1" w:themeFillShade="F2"/>
            <w:vAlign w:val="center"/>
          </w:tcPr>
          <w:p w14:paraId="295B3BBE" w14:textId="77777777" w:rsidR="00E44C56" w:rsidRPr="00A42F82" w:rsidRDefault="00E44C56" w:rsidP="004763BA">
            <w:pPr>
              <w:jc w:val="both"/>
              <w:rPr>
                <w:rFonts w:ascii="Arial" w:hAnsi="Arial" w:cs="Arial"/>
                <w:sz w:val="22"/>
                <w:szCs w:val="22"/>
              </w:rPr>
            </w:pPr>
            <w:r w:rsidRPr="00A42F82">
              <w:rPr>
                <w:rFonts w:ascii="Arial" w:hAnsi="Arial" w:cs="Arial"/>
                <w:sz w:val="22"/>
                <w:szCs w:val="22"/>
              </w:rPr>
              <w:t>Director of Studies/Supervisor:</w:t>
            </w:r>
          </w:p>
        </w:tc>
        <w:tc>
          <w:tcPr>
            <w:tcW w:w="6636" w:type="dxa"/>
            <w:vAlign w:val="center"/>
          </w:tcPr>
          <w:p w14:paraId="2C0FAD09" w14:textId="77777777" w:rsidR="00E44C56" w:rsidRPr="00A42F82" w:rsidRDefault="00E44C56" w:rsidP="004763BA">
            <w:pPr>
              <w:jc w:val="both"/>
              <w:rPr>
                <w:rFonts w:ascii="Arial" w:hAnsi="Arial" w:cs="Arial"/>
                <w:sz w:val="22"/>
                <w:szCs w:val="22"/>
              </w:rPr>
            </w:pPr>
            <w:r>
              <w:rPr>
                <w:rFonts w:ascii="Arial" w:hAnsi="Arial" w:cs="Arial"/>
                <w:sz w:val="22"/>
                <w:szCs w:val="22"/>
              </w:rPr>
              <w:t>Andrew Thomas</w:t>
            </w:r>
          </w:p>
        </w:tc>
      </w:tr>
    </w:tbl>
    <w:p w14:paraId="0656C779" w14:textId="77777777" w:rsidR="00891F02" w:rsidRDefault="00891F02" w:rsidP="004763BA">
      <w:pPr>
        <w:jc w:val="both"/>
        <w:rPr>
          <w:rFonts w:ascii="Arial" w:hAnsi="Arial" w:cs="Arial"/>
          <w:bCs/>
          <w:iCs/>
          <w:sz w:val="16"/>
          <w:szCs w:val="16"/>
        </w:rPr>
      </w:pPr>
    </w:p>
    <w:p w14:paraId="194E7D14" w14:textId="77777777" w:rsidR="00E44C56" w:rsidRDefault="00E44C56" w:rsidP="004763BA">
      <w:pPr>
        <w:jc w:val="both"/>
        <w:rPr>
          <w:rFonts w:ascii="Arial" w:hAnsi="Arial" w:cs="Arial"/>
          <w:bCs/>
          <w:iCs/>
          <w:sz w:val="16"/>
          <w:szCs w:val="16"/>
        </w:rPr>
      </w:pPr>
    </w:p>
    <w:p w14:paraId="53A45620" w14:textId="77777777" w:rsidR="0092566E" w:rsidRDefault="0092566E" w:rsidP="004763BA">
      <w:pPr>
        <w:jc w:val="both"/>
        <w:rPr>
          <w:rFonts w:ascii="Arial" w:hAnsi="Arial" w:cs="Arial"/>
          <w:bCs/>
          <w:iCs/>
          <w:sz w:val="16"/>
          <w:szCs w:val="16"/>
        </w:rPr>
      </w:pPr>
    </w:p>
    <w:p w14:paraId="385FFFD8" w14:textId="77777777" w:rsidR="0092566E" w:rsidRDefault="0092566E" w:rsidP="004763BA">
      <w:pPr>
        <w:jc w:val="both"/>
        <w:rPr>
          <w:rFonts w:ascii="Arial" w:hAnsi="Arial" w:cs="Arial"/>
          <w:bCs/>
          <w:iCs/>
          <w:sz w:val="16"/>
          <w:szCs w:val="16"/>
        </w:rPr>
      </w:pPr>
    </w:p>
    <w:p w14:paraId="2D09121C" w14:textId="77777777" w:rsidR="00DC140B" w:rsidRPr="00A42F82" w:rsidRDefault="00DC140B" w:rsidP="004763BA">
      <w:pPr>
        <w:autoSpaceDE w:val="0"/>
        <w:autoSpaceDN w:val="0"/>
        <w:adjustRightInd w:val="0"/>
        <w:spacing w:after="240"/>
        <w:jc w:val="both"/>
        <w:rPr>
          <w:rFonts w:ascii="Arial" w:hAnsi="Arial" w:cs="Arial"/>
          <w:b/>
          <w:sz w:val="22"/>
          <w:szCs w:val="22"/>
        </w:rPr>
      </w:pPr>
      <w:r w:rsidRPr="00A42F82">
        <w:rPr>
          <w:rFonts w:ascii="Arial" w:hAnsi="Arial" w:cs="Arial"/>
          <w:b/>
          <w:sz w:val="22"/>
          <w:szCs w:val="22"/>
        </w:rPr>
        <w:lastRenderedPageBreak/>
        <w:t>Where research activity is carried out in collaboration with an external organisation</w:t>
      </w:r>
    </w:p>
    <w:tbl>
      <w:tblPr>
        <w:tblStyle w:val="TableGrid"/>
        <w:tblW w:w="10490" w:type="dxa"/>
        <w:tblInd w:w="-734" w:type="dxa"/>
        <w:tblLook w:val="04A0" w:firstRow="1" w:lastRow="0" w:firstColumn="1" w:lastColumn="0" w:noHBand="0" w:noVBand="1"/>
      </w:tblPr>
      <w:tblGrid>
        <w:gridCol w:w="567"/>
        <w:gridCol w:w="6237"/>
        <w:gridCol w:w="993"/>
        <w:gridCol w:w="895"/>
        <w:gridCol w:w="947"/>
        <w:gridCol w:w="851"/>
      </w:tblGrid>
      <w:tr w:rsidR="00DC140B" w:rsidRPr="00A42F82" w14:paraId="7324B144" w14:textId="77777777" w:rsidTr="00DC140B">
        <w:trPr>
          <w:trHeight w:val="507"/>
        </w:trPr>
        <w:tc>
          <w:tcPr>
            <w:tcW w:w="567" w:type="dxa"/>
            <w:shd w:val="clear" w:color="auto" w:fill="F2F2F2" w:themeFill="background1" w:themeFillShade="F2"/>
            <w:vAlign w:val="center"/>
          </w:tcPr>
          <w:p w14:paraId="50087830" w14:textId="77777777" w:rsidR="00DC140B" w:rsidRPr="00A42F82" w:rsidRDefault="00DC140B" w:rsidP="004763BA">
            <w:pPr>
              <w:autoSpaceDE w:val="0"/>
              <w:autoSpaceDN w:val="0"/>
              <w:adjustRightInd w:val="0"/>
              <w:jc w:val="both"/>
              <w:rPr>
                <w:rFonts w:ascii="Arial" w:hAnsi="Arial" w:cs="Arial"/>
                <w:bCs/>
                <w:sz w:val="22"/>
                <w:szCs w:val="22"/>
              </w:rPr>
            </w:pPr>
            <w:r w:rsidRPr="00A42F82">
              <w:rPr>
                <w:rFonts w:ascii="Arial" w:hAnsi="Arial" w:cs="Arial"/>
                <w:bCs/>
                <w:sz w:val="22"/>
                <w:szCs w:val="22"/>
              </w:rPr>
              <w:t>10</w:t>
            </w:r>
          </w:p>
        </w:tc>
        <w:tc>
          <w:tcPr>
            <w:tcW w:w="6237" w:type="dxa"/>
            <w:shd w:val="clear" w:color="auto" w:fill="F2F2F2" w:themeFill="background1" w:themeFillShade="F2"/>
            <w:vAlign w:val="center"/>
          </w:tcPr>
          <w:p w14:paraId="6FF7B63B" w14:textId="77777777" w:rsidR="00DC140B" w:rsidRPr="00A42F82" w:rsidRDefault="00DC140B" w:rsidP="004763BA">
            <w:pPr>
              <w:autoSpaceDE w:val="0"/>
              <w:autoSpaceDN w:val="0"/>
              <w:adjustRightInd w:val="0"/>
              <w:jc w:val="both"/>
              <w:rPr>
                <w:rFonts w:ascii="Arial" w:hAnsi="Arial" w:cs="Arial"/>
                <w:bCs/>
                <w:sz w:val="22"/>
                <w:szCs w:val="22"/>
              </w:rPr>
            </w:pPr>
            <w:r w:rsidRPr="00A42F82">
              <w:rPr>
                <w:rFonts w:ascii="Arial" w:hAnsi="Arial" w:cs="Arial"/>
                <w:bCs/>
                <w:sz w:val="22"/>
                <w:szCs w:val="22"/>
              </w:rPr>
              <w:t>Does this organisation have its own ethics approval system?</w:t>
            </w:r>
          </w:p>
        </w:tc>
        <w:tc>
          <w:tcPr>
            <w:tcW w:w="993" w:type="dxa"/>
            <w:shd w:val="clear" w:color="auto" w:fill="F2F2F2" w:themeFill="background1" w:themeFillShade="F2"/>
            <w:vAlign w:val="center"/>
          </w:tcPr>
          <w:p w14:paraId="0D16EBC0" w14:textId="77777777" w:rsidR="00DC140B" w:rsidRPr="00A42F82" w:rsidRDefault="00DC140B"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YES</w:t>
            </w:r>
          </w:p>
        </w:tc>
        <w:tc>
          <w:tcPr>
            <w:tcW w:w="895" w:type="dxa"/>
            <w:shd w:val="clear" w:color="auto" w:fill="BFBFBF" w:themeFill="background1" w:themeFillShade="BF"/>
            <w:vAlign w:val="center"/>
          </w:tcPr>
          <w:sdt>
            <w:sdtPr>
              <w:rPr>
                <w:rFonts w:ascii="Arial" w:hAnsi="Arial" w:cs="Arial"/>
                <w:sz w:val="22"/>
                <w:szCs w:val="22"/>
              </w:rPr>
              <w:id w:val="-1279024073"/>
              <w14:checkbox>
                <w14:checked w14:val="1"/>
                <w14:checkedState w14:val="2612" w14:font="MS Gothic"/>
                <w14:uncheckedState w14:val="2610" w14:font="MS Gothic"/>
              </w14:checkbox>
            </w:sdtPr>
            <w:sdtContent>
              <w:p w14:paraId="435ED108" w14:textId="77777777" w:rsidR="00DC140B" w:rsidRPr="00A42F82" w:rsidRDefault="00DC140B" w:rsidP="004763BA">
                <w:pPr>
                  <w:autoSpaceDE w:val="0"/>
                  <w:autoSpaceDN w:val="0"/>
                  <w:adjustRightInd w:val="0"/>
                  <w:jc w:val="both"/>
                  <w:rPr>
                    <w:rFonts w:ascii="Arial" w:hAnsi="Arial" w:cs="Arial"/>
                    <w:bCs/>
                    <w:sz w:val="22"/>
                    <w:szCs w:val="22"/>
                  </w:rPr>
                </w:pPr>
                <w:r>
                  <w:rPr>
                    <w:rFonts w:ascii="MS Gothic" w:eastAsia="MS Gothic" w:hAnsi="MS Gothic" w:cs="Arial" w:hint="eastAsia"/>
                    <w:sz w:val="22"/>
                    <w:szCs w:val="22"/>
                  </w:rPr>
                  <w:t>☒</w:t>
                </w:r>
              </w:p>
            </w:sdtContent>
          </w:sdt>
        </w:tc>
        <w:tc>
          <w:tcPr>
            <w:tcW w:w="947" w:type="dxa"/>
            <w:shd w:val="clear" w:color="auto" w:fill="F2F2F2" w:themeFill="background1" w:themeFillShade="F2"/>
            <w:vAlign w:val="center"/>
          </w:tcPr>
          <w:p w14:paraId="27860729" w14:textId="77777777" w:rsidR="00DC140B" w:rsidRPr="00A42F82" w:rsidRDefault="00DC140B"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NO</w:t>
            </w:r>
          </w:p>
        </w:tc>
        <w:tc>
          <w:tcPr>
            <w:tcW w:w="851" w:type="dxa"/>
            <w:shd w:val="clear" w:color="auto" w:fill="BFBFBF" w:themeFill="background1" w:themeFillShade="BF"/>
            <w:vAlign w:val="center"/>
          </w:tcPr>
          <w:sdt>
            <w:sdtPr>
              <w:rPr>
                <w:rFonts w:ascii="Arial" w:hAnsi="Arial" w:cs="Arial"/>
                <w:sz w:val="22"/>
                <w:szCs w:val="22"/>
              </w:rPr>
              <w:id w:val="-711570112"/>
              <w14:checkbox>
                <w14:checked w14:val="0"/>
                <w14:checkedState w14:val="2612" w14:font="MS Gothic"/>
                <w14:uncheckedState w14:val="2610" w14:font="MS Gothic"/>
              </w14:checkbox>
            </w:sdtPr>
            <w:sdtContent>
              <w:p w14:paraId="5BCD6EE8" w14:textId="77777777" w:rsidR="00DC140B" w:rsidRPr="00A42F82" w:rsidRDefault="00DC140B" w:rsidP="004763BA">
                <w:pPr>
                  <w:autoSpaceDE w:val="0"/>
                  <w:autoSpaceDN w:val="0"/>
                  <w:adjustRightInd w:val="0"/>
                  <w:jc w:val="both"/>
                  <w:rPr>
                    <w:rFonts w:ascii="Arial" w:hAnsi="Arial" w:cs="Arial"/>
                    <w:bCs/>
                    <w:sz w:val="22"/>
                    <w:szCs w:val="22"/>
                  </w:rPr>
                </w:pPr>
                <w:r w:rsidRPr="00A42F82">
                  <w:rPr>
                    <w:rFonts w:ascii="Segoe UI Symbol" w:eastAsia="MS Gothic" w:hAnsi="Segoe UI Symbol" w:cs="Segoe UI Symbol"/>
                    <w:sz w:val="22"/>
                    <w:szCs w:val="22"/>
                  </w:rPr>
                  <w:t>☐</w:t>
                </w:r>
              </w:p>
            </w:sdtContent>
          </w:sdt>
        </w:tc>
      </w:tr>
      <w:tr w:rsidR="00DC140B" w:rsidRPr="00A42F82" w14:paraId="65C1D483" w14:textId="77777777" w:rsidTr="00DC140B">
        <w:tc>
          <w:tcPr>
            <w:tcW w:w="567" w:type="dxa"/>
          </w:tcPr>
          <w:p w14:paraId="61B168A0" w14:textId="77777777" w:rsidR="00DC140B" w:rsidRPr="00A42F82" w:rsidRDefault="00DC140B" w:rsidP="004763BA">
            <w:pPr>
              <w:autoSpaceDE w:val="0"/>
              <w:autoSpaceDN w:val="0"/>
              <w:adjustRightInd w:val="0"/>
              <w:jc w:val="both"/>
              <w:rPr>
                <w:rFonts w:ascii="Arial" w:hAnsi="Arial" w:cs="Arial"/>
                <w:bCs/>
                <w:sz w:val="22"/>
                <w:szCs w:val="22"/>
              </w:rPr>
            </w:pPr>
          </w:p>
        </w:tc>
        <w:tc>
          <w:tcPr>
            <w:tcW w:w="9923" w:type="dxa"/>
            <w:gridSpan w:val="5"/>
          </w:tcPr>
          <w:p w14:paraId="6E07A3C1" w14:textId="77777777" w:rsidR="00DC140B" w:rsidRPr="00A42F82" w:rsidRDefault="00DC140B" w:rsidP="004763BA">
            <w:pPr>
              <w:autoSpaceDE w:val="0"/>
              <w:autoSpaceDN w:val="0"/>
              <w:adjustRightInd w:val="0"/>
              <w:jc w:val="both"/>
              <w:rPr>
                <w:rFonts w:ascii="Arial" w:hAnsi="Arial" w:cs="Arial"/>
                <w:bCs/>
                <w:sz w:val="22"/>
                <w:szCs w:val="22"/>
              </w:rPr>
            </w:pPr>
          </w:p>
          <w:p w14:paraId="362216F4" w14:textId="77777777" w:rsidR="00DC140B" w:rsidRPr="00A42F82" w:rsidRDefault="00DC140B" w:rsidP="004763BA">
            <w:pPr>
              <w:autoSpaceDE w:val="0"/>
              <w:autoSpaceDN w:val="0"/>
              <w:adjustRightInd w:val="0"/>
              <w:jc w:val="both"/>
              <w:rPr>
                <w:rFonts w:ascii="Arial" w:hAnsi="Arial" w:cs="Arial"/>
                <w:bCs/>
                <w:sz w:val="22"/>
                <w:szCs w:val="22"/>
              </w:rPr>
            </w:pPr>
            <w:r w:rsidRPr="00A42F82">
              <w:rPr>
                <w:rFonts w:ascii="Arial" w:hAnsi="Arial" w:cs="Arial"/>
                <w:bCs/>
                <w:sz w:val="22"/>
                <w:szCs w:val="22"/>
              </w:rPr>
              <w:t>If Yes, please attach a copy of any final approval (or interim approval) from the organisation (this may be a copy of an email if appropriate).</w:t>
            </w:r>
          </w:p>
          <w:p w14:paraId="54D7616F" w14:textId="77777777" w:rsidR="00DC140B" w:rsidRPr="00A42F82" w:rsidRDefault="00DC140B" w:rsidP="004763BA">
            <w:pPr>
              <w:autoSpaceDE w:val="0"/>
              <w:autoSpaceDN w:val="0"/>
              <w:adjustRightInd w:val="0"/>
              <w:jc w:val="both"/>
              <w:rPr>
                <w:rFonts w:ascii="Arial" w:hAnsi="Arial" w:cs="Arial"/>
                <w:b/>
                <w:bCs/>
                <w:sz w:val="22"/>
                <w:szCs w:val="22"/>
              </w:rPr>
            </w:pPr>
          </w:p>
        </w:tc>
      </w:tr>
    </w:tbl>
    <w:p w14:paraId="580282B9" w14:textId="77777777" w:rsidR="00DC140B" w:rsidRPr="00A42F82" w:rsidRDefault="00DC140B" w:rsidP="004763BA">
      <w:pPr>
        <w:autoSpaceDE w:val="0"/>
        <w:autoSpaceDN w:val="0"/>
        <w:adjustRightInd w:val="0"/>
        <w:spacing w:after="240"/>
        <w:jc w:val="both"/>
        <w:rPr>
          <w:rFonts w:ascii="Arial" w:hAnsi="Arial" w:cs="Arial"/>
          <w:b/>
          <w:sz w:val="22"/>
          <w:szCs w:val="22"/>
        </w:rPr>
      </w:pPr>
    </w:p>
    <w:p w14:paraId="735DEAF1" w14:textId="77777777" w:rsidR="00DC140B" w:rsidRPr="00A42F82" w:rsidRDefault="00DC140B" w:rsidP="004763BA">
      <w:pPr>
        <w:autoSpaceDE w:val="0"/>
        <w:autoSpaceDN w:val="0"/>
        <w:adjustRightInd w:val="0"/>
        <w:spacing w:after="240"/>
        <w:jc w:val="both"/>
        <w:rPr>
          <w:rFonts w:ascii="Arial" w:hAnsi="Arial" w:cs="Arial"/>
          <w:b/>
          <w:sz w:val="22"/>
          <w:szCs w:val="22"/>
        </w:rPr>
      </w:pPr>
      <w:r w:rsidRPr="00A42F82">
        <w:rPr>
          <w:rFonts w:ascii="Arial" w:hAnsi="Arial" w:cs="Arial"/>
          <w:b/>
          <w:sz w:val="22"/>
          <w:szCs w:val="22"/>
        </w:rPr>
        <w:t xml:space="preserve">SECTION </w:t>
      </w:r>
      <w:r>
        <w:rPr>
          <w:rFonts w:ascii="Arial" w:hAnsi="Arial" w:cs="Arial"/>
          <w:b/>
          <w:sz w:val="22"/>
          <w:szCs w:val="22"/>
        </w:rPr>
        <w:t>B</w:t>
      </w:r>
      <w:r w:rsidRPr="00A42F82">
        <w:rPr>
          <w:rFonts w:ascii="Arial" w:hAnsi="Arial" w:cs="Arial"/>
          <w:b/>
          <w:sz w:val="22"/>
          <w:szCs w:val="22"/>
        </w:rPr>
        <w:t>: Details of Research Activity</w:t>
      </w:r>
    </w:p>
    <w:tbl>
      <w:tblPr>
        <w:tblW w:w="5007" w:type="pct"/>
        <w:tblInd w:w="-10"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top w:w="28" w:type="dxa"/>
          <w:left w:w="57" w:type="dxa"/>
          <w:bottom w:w="28" w:type="dxa"/>
          <w:right w:w="28" w:type="dxa"/>
        </w:tblCellMar>
        <w:tblLook w:val="00A0" w:firstRow="1" w:lastRow="0" w:firstColumn="1" w:lastColumn="0" w:noHBand="0" w:noVBand="0"/>
      </w:tblPr>
      <w:tblGrid>
        <w:gridCol w:w="531"/>
        <w:gridCol w:w="2295"/>
        <w:gridCol w:w="2326"/>
        <w:gridCol w:w="2326"/>
        <w:gridCol w:w="1551"/>
      </w:tblGrid>
      <w:tr w:rsidR="00DC140B" w:rsidRPr="00A42F82" w14:paraId="17E17F7D" w14:textId="77777777" w:rsidTr="00471D4B">
        <w:trPr>
          <w:trHeight w:val="454"/>
        </w:trPr>
        <w:tc>
          <w:tcPr>
            <w:tcW w:w="294" w:type="pct"/>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50B036D" w14:textId="77777777" w:rsidR="00DC140B" w:rsidRPr="00A42F82" w:rsidRDefault="00DC140B" w:rsidP="004763BA">
            <w:pPr>
              <w:jc w:val="both"/>
              <w:rPr>
                <w:rFonts w:ascii="Arial" w:hAnsi="Arial" w:cs="Arial"/>
                <w:sz w:val="22"/>
                <w:szCs w:val="22"/>
              </w:rPr>
            </w:pPr>
            <w:r w:rsidRPr="00A42F82">
              <w:rPr>
                <w:rFonts w:ascii="Arial" w:hAnsi="Arial" w:cs="Arial"/>
                <w:sz w:val="22"/>
                <w:szCs w:val="22"/>
              </w:rPr>
              <w:t>1</w:t>
            </w:r>
          </w:p>
        </w:tc>
        <w:tc>
          <w:tcPr>
            <w:tcW w:w="1271" w:type="pct"/>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28F71BF" w14:textId="77777777" w:rsidR="00DC140B" w:rsidRPr="00A42F82" w:rsidRDefault="00DC140B" w:rsidP="004763BA">
            <w:pPr>
              <w:jc w:val="both"/>
              <w:rPr>
                <w:rFonts w:ascii="Arial" w:hAnsi="Arial" w:cs="Arial"/>
                <w:sz w:val="22"/>
                <w:szCs w:val="22"/>
              </w:rPr>
            </w:pPr>
            <w:r w:rsidRPr="00A42F82">
              <w:rPr>
                <w:rFonts w:ascii="Arial" w:hAnsi="Arial" w:cs="Arial"/>
                <w:sz w:val="22"/>
                <w:szCs w:val="22"/>
              </w:rPr>
              <w:t>Indicative title:</w:t>
            </w:r>
          </w:p>
        </w:tc>
        <w:tc>
          <w:tcPr>
            <w:tcW w:w="3434" w:type="pct"/>
            <w:gridSpan w:val="3"/>
            <w:tcBorders>
              <w:top w:val="single" w:sz="4" w:space="0" w:color="auto"/>
              <w:left w:val="single" w:sz="4" w:space="0" w:color="auto"/>
              <w:bottom w:val="single" w:sz="4" w:space="0" w:color="auto"/>
              <w:right w:val="single" w:sz="4" w:space="0" w:color="auto"/>
            </w:tcBorders>
            <w:vAlign w:val="center"/>
          </w:tcPr>
          <w:p w14:paraId="140B7DB0" w14:textId="77777777" w:rsidR="00DC140B" w:rsidRPr="00A42F82" w:rsidRDefault="00DC140B" w:rsidP="004763BA">
            <w:pPr>
              <w:jc w:val="both"/>
              <w:rPr>
                <w:rFonts w:ascii="Arial" w:hAnsi="Arial" w:cs="Arial"/>
                <w:sz w:val="22"/>
                <w:szCs w:val="22"/>
              </w:rPr>
            </w:pPr>
            <w:r w:rsidRPr="00416C54">
              <w:rPr>
                <w:rFonts w:ascii="Arial" w:hAnsi="Arial" w:cs="Arial"/>
                <w:sz w:val="22"/>
                <w:szCs w:val="22"/>
              </w:rPr>
              <w:t>A website to support Bridgend College performance students transition into University Sporting Academies</w:t>
            </w:r>
          </w:p>
        </w:tc>
      </w:tr>
      <w:tr w:rsidR="00DC140B" w:rsidRPr="00A42F82" w14:paraId="0753206F" w14:textId="77777777" w:rsidTr="00471D4B">
        <w:trPr>
          <w:trHeight w:val="454"/>
        </w:trPr>
        <w:tc>
          <w:tcPr>
            <w:tcW w:w="294" w:type="pct"/>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0E49AE1" w14:textId="77777777" w:rsidR="00DC140B" w:rsidRPr="00A42F82" w:rsidRDefault="00DC140B" w:rsidP="004763BA">
            <w:pPr>
              <w:jc w:val="both"/>
              <w:rPr>
                <w:rFonts w:ascii="Arial" w:hAnsi="Arial" w:cs="Arial"/>
                <w:sz w:val="22"/>
                <w:szCs w:val="22"/>
              </w:rPr>
            </w:pPr>
            <w:r w:rsidRPr="00A42F82">
              <w:rPr>
                <w:rFonts w:ascii="Arial" w:hAnsi="Arial" w:cs="Arial"/>
                <w:sz w:val="22"/>
                <w:szCs w:val="22"/>
              </w:rPr>
              <w:t>2</w:t>
            </w:r>
          </w:p>
        </w:tc>
        <w:tc>
          <w:tcPr>
            <w:tcW w:w="1271" w:type="pct"/>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D16739F" w14:textId="77777777" w:rsidR="00DC140B" w:rsidRPr="00A42F82" w:rsidRDefault="00DC140B" w:rsidP="004763BA">
            <w:pPr>
              <w:jc w:val="both"/>
              <w:rPr>
                <w:rFonts w:ascii="Arial" w:hAnsi="Arial" w:cs="Arial"/>
                <w:sz w:val="22"/>
                <w:szCs w:val="22"/>
              </w:rPr>
            </w:pPr>
            <w:r w:rsidRPr="00A42F82">
              <w:rPr>
                <w:rFonts w:ascii="Arial" w:hAnsi="Arial" w:cs="Arial"/>
                <w:sz w:val="22"/>
                <w:szCs w:val="22"/>
              </w:rPr>
              <w:t>Proposed start date:</w:t>
            </w:r>
          </w:p>
        </w:tc>
        <w:tc>
          <w:tcPr>
            <w:tcW w:w="1288" w:type="pct"/>
            <w:tcBorders>
              <w:top w:val="single" w:sz="4" w:space="0" w:color="auto"/>
              <w:left w:val="single" w:sz="4" w:space="0" w:color="auto"/>
              <w:bottom w:val="single" w:sz="4" w:space="0" w:color="auto"/>
              <w:right w:val="single" w:sz="4" w:space="0" w:color="auto"/>
            </w:tcBorders>
            <w:vAlign w:val="center"/>
          </w:tcPr>
          <w:p w14:paraId="015E51FD" w14:textId="77777777" w:rsidR="00DC140B" w:rsidRPr="00A42F82" w:rsidRDefault="00DC140B" w:rsidP="004763BA">
            <w:pPr>
              <w:jc w:val="both"/>
              <w:rPr>
                <w:rFonts w:ascii="Arial" w:hAnsi="Arial" w:cs="Arial"/>
                <w:sz w:val="22"/>
                <w:szCs w:val="22"/>
              </w:rPr>
            </w:pPr>
            <w:r>
              <w:rPr>
                <w:rFonts w:ascii="Arial" w:hAnsi="Arial" w:cs="Arial"/>
                <w:sz w:val="22"/>
                <w:szCs w:val="22"/>
              </w:rPr>
              <w:t>28/08/2025</w:t>
            </w:r>
          </w:p>
        </w:tc>
        <w:tc>
          <w:tcPr>
            <w:tcW w:w="1288" w:type="pct"/>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A7C055E" w14:textId="77777777" w:rsidR="00DC140B" w:rsidRPr="00A42F82" w:rsidRDefault="00DC140B" w:rsidP="004763BA">
            <w:pPr>
              <w:jc w:val="both"/>
              <w:rPr>
                <w:rFonts w:ascii="Arial" w:hAnsi="Arial" w:cs="Arial"/>
                <w:sz w:val="22"/>
                <w:szCs w:val="22"/>
              </w:rPr>
            </w:pPr>
            <w:r w:rsidRPr="00A42F82">
              <w:rPr>
                <w:rFonts w:ascii="Arial" w:hAnsi="Arial" w:cs="Arial"/>
                <w:sz w:val="22"/>
                <w:szCs w:val="22"/>
              </w:rPr>
              <w:t>Proposed end date:</w:t>
            </w:r>
          </w:p>
        </w:tc>
        <w:tc>
          <w:tcPr>
            <w:tcW w:w="858" w:type="pct"/>
            <w:tcBorders>
              <w:top w:val="single" w:sz="4" w:space="0" w:color="auto"/>
              <w:left w:val="single" w:sz="4" w:space="0" w:color="auto"/>
              <w:bottom w:val="single" w:sz="4" w:space="0" w:color="auto"/>
              <w:right w:val="single" w:sz="4" w:space="0" w:color="auto"/>
            </w:tcBorders>
            <w:vAlign w:val="center"/>
          </w:tcPr>
          <w:p w14:paraId="22E6B24E" w14:textId="77777777" w:rsidR="00DC140B" w:rsidRPr="00A42F82" w:rsidRDefault="00DC140B" w:rsidP="004763BA">
            <w:pPr>
              <w:jc w:val="both"/>
              <w:rPr>
                <w:rFonts w:ascii="Arial" w:hAnsi="Arial" w:cs="Arial"/>
                <w:sz w:val="22"/>
                <w:szCs w:val="22"/>
              </w:rPr>
            </w:pPr>
            <w:r>
              <w:rPr>
                <w:rFonts w:ascii="Arial" w:hAnsi="Arial" w:cs="Arial"/>
                <w:sz w:val="22"/>
                <w:szCs w:val="22"/>
              </w:rPr>
              <w:t>29/03/2026</w:t>
            </w:r>
          </w:p>
        </w:tc>
      </w:tr>
      <w:tr w:rsidR="00DC140B" w:rsidRPr="00A42F82" w14:paraId="50791524" w14:textId="77777777" w:rsidTr="00471D4B">
        <w:trPr>
          <w:trHeight w:val="2976"/>
        </w:trPr>
        <w:tc>
          <w:tcPr>
            <w:tcW w:w="294" w:type="pct"/>
            <w:tcBorders>
              <w:top w:val="single" w:sz="4" w:space="0" w:color="auto"/>
            </w:tcBorders>
            <w:shd w:val="clear" w:color="auto" w:fill="F2F2F2" w:themeFill="background1" w:themeFillShade="F2"/>
            <w:vAlign w:val="center"/>
          </w:tcPr>
          <w:p w14:paraId="1B100619" w14:textId="77777777" w:rsidR="00DC140B" w:rsidRPr="00A42F82" w:rsidRDefault="00DC140B" w:rsidP="004763BA">
            <w:pPr>
              <w:spacing w:before="120" w:after="120"/>
              <w:jc w:val="both"/>
              <w:rPr>
                <w:rFonts w:ascii="Arial" w:hAnsi="Arial" w:cs="Arial"/>
                <w:sz w:val="22"/>
                <w:szCs w:val="22"/>
              </w:rPr>
            </w:pPr>
          </w:p>
        </w:tc>
        <w:tc>
          <w:tcPr>
            <w:tcW w:w="4706" w:type="pct"/>
            <w:gridSpan w:val="4"/>
            <w:tcBorders>
              <w:top w:val="single" w:sz="4" w:space="0" w:color="auto"/>
            </w:tcBorders>
            <w:shd w:val="clear" w:color="auto" w:fill="F2F2F2" w:themeFill="background1" w:themeFillShade="F2"/>
            <w:vAlign w:val="center"/>
          </w:tcPr>
          <w:p w14:paraId="50C6BF04" w14:textId="77777777" w:rsidR="00DC140B" w:rsidRPr="00A42F82" w:rsidRDefault="00DC140B" w:rsidP="004763BA">
            <w:pPr>
              <w:spacing w:before="120" w:after="120"/>
              <w:jc w:val="both"/>
              <w:rPr>
                <w:rFonts w:ascii="Arial" w:hAnsi="Arial" w:cs="Arial"/>
                <w:b/>
                <w:sz w:val="22"/>
                <w:szCs w:val="22"/>
              </w:rPr>
            </w:pPr>
            <w:r w:rsidRPr="00A42F82">
              <w:rPr>
                <w:rFonts w:ascii="Arial" w:hAnsi="Arial" w:cs="Arial"/>
                <w:b/>
                <w:sz w:val="22"/>
                <w:szCs w:val="22"/>
              </w:rPr>
              <w:t>Introduction to the Research (maximum 300 words per section)</w:t>
            </w:r>
          </w:p>
          <w:p w14:paraId="739ADB0C" w14:textId="77777777" w:rsidR="00DC140B" w:rsidRPr="00A42F82" w:rsidRDefault="00DC140B" w:rsidP="004763BA">
            <w:pPr>
              <w:spacing w:before="120" w:after="120"/>
              <w:jc w:val="both"/>
              <w:rPr>
                <w:rFonts w:ascii="Arial" w:hAnsi="Arial" w:cs="Arial"/>
                <w:b/>
                <w:sz w:val="22"/>
                <w:szCs w:val="22"/>
              </w:rPr>
            </w:pPr>
            <w:r w:rsidRPr="00A42F82">
              <w:rPr>
                <w:rFonts w:ascii="Arial" w:hAnsi="Arial" w:cs="Arial"/>
                <w:b/>
                <w:sz w:val="22"/>
                <w:szCs w:val="22"/>
              </w:rPr>
              <w:t xml:space="preserve">Ensure that you write for a </w:t>
            </w:r>
            <w:r w:rsidRPr="00A42F82">
              <w:rPr>
                <w:rFonts w:ascii="Arial" w:hAnsi="Arial" w:cs="Arial"/>
                <w:b/>
                <w:sz w:val="22"/>
                <w:szCs w:val="22"/>
                <w:u w:val="single"/>
              </w:rPr>
              <w:t>Non-Specialist Audience</w:t>
            </w:r>
            <w:r w:rsidRPr="00A42F82">
              <w:rPr>
                <w:rFonts w:ascii="Arial" w:hAnsi="Arial" w:cs="Arial"/>
                <w:b/>
                <w:sz w:val="22"/>
                <w:szCs w:val="22"/>
              </w:rPr>
              <w:t xml:space="preserve"> when outlining your response to the points below:</w:t>
            </w:r>
          </w:p>
          <w:p w14:paraId="16D254BF" w14:textId="77777777" w:rsidR="00DC140B" w:rsidRPr="00A42F82" w:rsidRDefault="00DC140B" w:rsidP="004763BA">
            <w:pPr>
              <w:pStyle w:val="ListParagraph"/>
              <w:numPr>
                <w:ilvl w:val="0"/>
                <w:numId w:val="7"/>
              </w:numPr>
              <w:ind w:left="0"/>
              <w:contextualSpacing w:val="0"/>
              <w:jc w:val="both"/>
              <w:rPr>
                <w:rFonts w:ascii="Arial" w:hAnsi="Arial" w:cs="Arial"/>
                <w:i/>
              </w:rPr>
            </w:pPr>
            <w:r w:rsidRPr="00A42F82">
              <w:rPr>
                <w:rFonts w:ascii="Arial" w:hAnsi="Arial" w:cs="Arial"/>
                <w:i/>
              </w:rPr>
              <w:t>Purpose of Research Activity</w:t>
            </w:r>
          </w:p>
          <w:p w14:paraId="1E09E0C1" w14:textId="77777777" w:rsidR="00DC140B" w:rsidRPr="00A42F82" w:rsidRDefault="00DC140B" w:rsidP="004763BA">
            <w:pPr>
              <w:pStyle w:val="ListParagraph"/>
              <w:numPr>
                <w:ilvl w:val="0"/>
                <w:numId w:val="7"/>
              </w:numPr>
              <w:ind w:left="0"/>
              <w:contextualSpacing w:val="0"/>
              <w:jc w:val="both"/>
              <w:rPr>
                <w:rFonts w:ascii="Arial" w:hAnsi="Arial" w:cs="Arial"/>
                <w:i/>
              </w:rPr>
            </w:pPr>
            <w:r w:rsidRPr="00A42F82">
              <w:rPr>
                <w:rFonts w:ascii="Arial" w:hAnsi="Arial" w:cs="Arial"/>
                <w:i/>
              </w:rPr>
              <w:t>Aims of Research Activity</w:t>
            </w:r>
          </w:p>
          <w:p w14:paraId="7C001CE2" w14:textId="77777777" w:rsidR="00DC140B" w:rsidRPr="00A42F82" w:rsidRDefault="00DC140B" w:rsidP="004763BA">
            <w:pPr>
              <w:pStyle w:val="ListParagraph"/>
              <w:numPr>
                <w:ilvl w:val="0"/>
                <w:numId w:val="7"/>
              </w:numPr>
              <w:spacing w:after="240"/>
              <w:ind w:left="0" w:hanging="357"/>
              <w:contextualSpacing w:val="0"/>
              <w:jc w:val="both"/>
              <w:rPr>
                <w:rFonts w:ascii="Arial" w:hAnsi="Arial" w:cs="Arial"/>
                <w:i/>
              </w:rPr>
            </w:pPr>
            <w:r w:rsidRPr="00A42F82">
              <w:rPr>
                <w:rFonts w:ascii="Arial" w:hAnsi="Arial" w:cs="Arial"/>
                <w:i/>
              </w:rPr>
              <w:t>Objectives of Research Activity</w:t>
            </w:r>
          </w:p>
          <w:p w14:paraId="2B6102F6" w14:textId="77777777" w:rsidR="00DC140B" w:rsidRPr="00A42F82" w:rsidRDefault="00DC140B" w:rsidP="004763BA">
            <w:pPr>
              <w:spacing w:after="120"/>
              <w:jc w:val="both"/>
              <w:rPr>
                <w:rFonts w:ascii="Arial" w:hAnsi="Arial" w:cs="Arial"/>
                <w:sz w:val="22"/>
                <w:szCs w:val="22"/>
              </w:rPr>
            </w:pPr>
            <w:r w:rsidRPr="00A42F82">
              <w:rPr>
                <w:rFonts w:ascii="Arial" w:hAnsi="Arial" w:cs="Arial"/>
                <w:sz w:val="22"/>
                <w:szCs w:val="22"/>
              </w:rPr>
              <w:t xml:space="preserve">Demonstrate, briefly, how </w:t>
            </w:r>
            <w:r w:rsidRPr="00A42F82">
              <w:rPr>
                <w:rFonts w:ascii="Arial" w:hAnsi="Arial" w:cs="Arial"/>
                <w:b/>
                <w:sz w:val="22"/>
                <w:szCs w:val="22"/>
                <w:u w:val="single"/>
              </w:rPr>
              <w:t>Existing Research</w:t>
            </w:r>
            <w:r w:rsidRPr="00A42F82">
              <w:rPr>
                <w:rFonts w:ascii="Arial" w:hAnsi="Arial" w:cs="Arial"/>
                <w:sz w:val="22"/>
                <w:szCs w:val="22"/>
              </w:rPr>
              <w:t xml:space="preserve"> has informed the proposed activity and explain</w:t>
            </w:r>
          </w:p>
          <w:p w14:paraId="43BB70C2" w14:textId="77777777" w:rsidR="00DC140B" w:rsidRPr="00A42F82" w:rsidRDefault="00DC140B" w:rsidP="004763BA">
            <w:pPr>
              <w:pStyle w:val="ListParagraph"/>
              <w:numPr>
                <w:ilvl w:val="0"/>
                <w:numId w:val="7"/>
              </w:numPr>
              <w:ind w:left="0"/>
              <w:contextualSpacing w:val="0"/>
              <w:jc w:val="both"/>
              <w:rPr>
                <w:rFonts w:ascii="Arial" w:hAnsi="Arial" w:cs="Arial"/>
                <w:i/>
              </w:rPr>
            </w:pPr>
            <w:r w:rsidRPr="00A42F82">
              <w:rPr>
                <w:rFonts w:ascii="Arial" w:hAnsi="Arial" w:cs="Arial"/>
                <w:i/>
              </w:rPr>
              <w:t xml:space="preserve">What the research activity will add to the body of knowledge </w:t>
            </w:r>
          </w:p>
          <w:p w14:paraId="08E190B5" w14:textId="77777777" w:rsidR="00DC140B" w:rsidRPr="00A42F82" w:rsidRDefault="00DC140B" w:rsidP="004763BA">
            <w:pPr>
              <w:pStyle w:val="ListParagraph"/>
              <w:numPr>
                <w:ilvl w:val="0"/>
                <w:numId w:val="7"/>
              </w:numPr>
              <w:ind w:left="0"/>
              <w:contextualSpacing w:val="0"/>
              <w:jc w:val="both"/>
              <w:rPr>
                <w:rFonts w:ascii="Arial" w:hAnsi="Arial" w:cs="Arial"/>
              </w:rPr>
            </w:pPr>
            <w:r w:rsidRPr="00A42F82">
              <w:rPr>
                <w:rFonts w:ascii="Arial" w:hAnsi="Arial" w:cs="Arial"/>
                <w:i/>
              </w:rPr>
              <w:t xml:space="preserve">How it addresses an area of importance. </w:t>
            </w:r>
          </w:p>
        </w:tc>
      </w:tr>
      <w:tr w:rsidR="00DC140B" w:rsidRPr="00A42F82" w:rsidDel="002A152D" w14:paraId="62B42BD7" w14:textId="77777777" w:rsidTr="00471D4B">
        <w:trPr>
          <w:trHeight w:val="454"/>
        </w:trPr>
        <w:tc>
          <w:tcPr>
            <w:tcW w:w="294" w:type="pct"/>
            <w:vAlign w:val="center"/>
          </w:tcPr>
          <w:p w14:paraId="502CF86B" w14:textId="77777777" w:rsidR="00DC140B" w:rsidRPr="00A42F82" w:rsidRDefault="00DC140B" w:rsidP="004763BA">
            <w:pPr>
              <w:autoSpaceDE w:val="0"/>
              <w:autoSpaceDN w:val="0"/>
              <w:adjustRightInd w:val="0"/>
              <w:jc w:val="both"/>
              <w:rPr>
                <w:rFonts w:ascii="Arial" w:hAnsi="Arial" w:cs="Arial"/>
                <w:sz w:val="22"/>
                <w:szCs w:val="22"/>
              </w:rPr>
            </w:pPr>
            <w:r w:rsidRPr="00A42F82">
              <w:rPr>
                <w:rFonts w:ascii="Arial" w:hAnsi="Arial" w:cs="Arial"/>
                <w:sz w:val="22"/>
                <w:szCs w:val="22"/>
              </w:rPr>
              <w:t>3</w:t>
            </w:r>
          </w:p>
        </w:tc>
        <w:tc>
          <w:tcPr>
            <w:tcW w:w="4706" w:type="pct"/>
            <w:gridSpan w:val="4"/>
            <w:vAlign w:val="center"/>
          </w:tcPr>
          <w:p w14:paraId="684301C0" w14:textId="77777777" w:rsidR="00DC140B" w:rsidRPr="00A42F82" w:rsidRDefault="00DC140B"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Purpose of Research Activity</w:t>
            </w:r>
          </w:p>
          <w:p w14:paraId="3F28A57F" w14:textId="234BEA8D" w:rsidR="00DC140B" w:rsidRPr="00A42F82" w:rsidRDefault="00DC140B" w:rsidP="004763BA">
            <w:pPr>
              <w:jc w:val="both"/>
              <w:rPr>
                <w:rFonts w:ascii="Arial" w:hAnsi="Arial" w:cs="Arial"/>
              </w:rPr>
            </w:pPr>
            <w:r w:rsidRPr="00597E8A">
              <w:rPr>
                <w:rFonts w:ascii="Arial" w:hAnsi="Arial" w:cs="Arial"/>
              </w:rPr>
              <w:t>Social contacts between peers and other members of the university community during a student's first year were found to be significant variables in transitioning and integrating into college and predicting academic performance, according to research on student involvement and retention.</w:t>
            </w:r>
            <w:r>
              <w:rPr>
                <w:rFonts w:ascii="Arial" w:hAnsi="Arial" w:cs="Arial"/>
              </w:rPr>
              <w:t xml:space="preserve"> </w:t>
            </w:r>
            <w:r w:rsidRPr="00747343">
              <w:rPr>
                <w:rFonts w:ascii="Arial" w:hAnsi="Arial" w:cs="Arial"/>
              </w:rPr>
              <w:t xml:space="preserve">When there are clear graduation pathways and academic, emotional, and social support systems in place, it is more likely to retain students. </w:t>
            </w:r>
            <w:r w:rsidRPr="00E74E46">
              <w:rPr>
                <w:rFonts w:ascii="Arial" w:hAnsi="Arial" w:cs="Arial"/>
              </w:rPr>
              <w:t>Researchers discovered that while navigating the college athletic experience, student athletes must create suitable support systems, acquire a variety of psychological abilities, and deal with numerous challenges and failure experiences.</w:t>
            </w:r>
          </w:p>
          <w:p w14:paraId="1561C44B" w14:textId="77777777" w:rsidR="00DC140B" w:rsidRPr="00A42F82" w:rsidDel="00425DA7" w:rsidRDefault="00DC140B" w:rsidP="004763BA">
            <w:pPr>
              <w:jc w:val="both"/>
              <w:rPr>
                <w:rFonts w:ascii="Arial" w:hAnsi="Arial" w:cs="Arial"/>
              </w:rPr>
            </w:pPr>
            <w:r w:rsidRPr="00A42F82">
              <w:rPr>
                <w:rFonts w:ascii="Arial" w:hAnsi="Arial" w:cs="Arial"/>
                <w:color w:val="808080"/>
                <w:sz w:val="18"/>
                <w:szCs w:val="18"/>
              </w:rPr>
              <w:t>(this box should expand as you type)</w:t>
            </w:r>
          </w:p>
        </w:tc>
      </w:tr>
      <w:tr w:rsidR="00DC140B" w:rsidRPr="00A42F82" w14:paraId="62605325" w14:textId="77777777" w:rsidTr="00471D4B">
        <w:trPr>
          <w:trHeight w:val="454"/>
        </w:trPr>
        <w:tc>
          <w:tcPr>
            <w:tcW w:w="294" w:type="pct"/>
            <w:vAlign w:val="center"/>
          </w:tcPr>
          <w:p w14:paraId="3502B298" w14:textId="77777777" w:rsidR="00DC140B" w:rsidRPr="00A42F82" w:rsidRDefault="00DC140B" w:rsidP="004763BA">
            <w:pPr>
              <w:autoSpaceDE w:val="0"/>
              <w:autoSpaceDN w:val="0"/>
              <w:adjustRightInd w:val="0"/>
              <w:jc w:val="both"/>
              <w:rPr>
                <w:rFonts w:ascii="Arial" w:hAnsi="Arial" w:cs="Arial"/>
                <w:sz w:val="22"/>
                <w:szCs w:val="22"/>
              </w:rPr>
            </w:pPr>
            <w:r>
              <w:rPr>
                <w:rFonts w:ascii="Arial" w:hAnsi="Arial" w:cs="Arial"/>
                <w:sz w:val="22"/>
                <w:szCs w:val="22"/>
              </w:rPr>
              <w:t>4</w:t>
            </w:r>
          </w:p>
        </w:tc>
        <w:tc>
          <w:tcPr>
            <w:tcW w:w="4706" w:type="pct"/>
            <w:gridSpan w:val="4"/>
            <w:vAlign w:val="center"/>
          </w:tcPr>
          <w:p w14:paraId="438A42BE" w14:textId="77777777" w:rsidR="00DC140B" w:rsidRDefault="00DC140B"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Aim of Research Activity</w:t>
            </w:r>
          </w:p>
          <w:p w14:paraId="2A2F3E7A" w14:textId="77777777" w:rsidR="00DC140B" w:rsidRPr="00A42F82" w:rsidRDefault="00DC140B" w:rsidP="004763BA">
            <w:pPr>
              <w:autoSpaceDE w:val="0"/>
              <w:autoSpaceDN w:val="0"/>
              <w:adjustRightInd w:val="0"/>
              <w:jc w:val="both"/>
              <w:rPr>
                <w:rFonts w:ascii="Arial" w:hAnsi="Arial" w:cs="Arial"/>
                <w:b/>
                <w:bCs/>
                <w:sz w:val="22"/>
                <w:szCs w:val="22"/>
              </w:rPr>
            </w:pPr>
          </w:p>
          <w:p w14:paraId="55CAA463" w14:textId="445C3291" w:rsidR="00DC140B" w:rsidRPr="00DC140B" w:rsidRDefault="00DC140B" w:rsidP="004763BA">
            <w:pPr>
              <w:jc w:val="both"/>
              <w:rPr>
                <w:rFonts w:ascii="Arial" w:hAnsi="Arial" w:cs="Arial"/>
              </w:rPr>
            </w:pPr>
            <w:r>
              <w:rPr>
                <w:rFonts w:ascii="Arial" w:hAnsi="Arial" w:cs="Arial"/>
              </w:rPr>
              <w:t>To c</w:t>
            </w:r>
            <w:r w:rsidRPr="00620911">
              <w:rPr>
                <w:rFonts w:ascii="Arial" w:hAnsi="Arial" w:cs="Arial"/>
              </w:rPr>
              <w:t xml:space="preserve">reate a website that Bridgend College students can use to assist with the transition into university level academics and sporting academies. </w:t>
            </w:r>
          </w:p>
          <w:p w14:paraId="5A113D0F" w14:textId="77777777" w:rsidR="00DC140B" w:rsidRPr="00A42F82" w:rsidRDefault="00DC140B" w:rsidP="004763BA">
            <w:pPr>
              <w:jc w:val="both"/>
              <w:rPr>
                <w:rFonts w:ascii="Arial" w:hAnsi="Arial" w:cs="Arial"/>
              </w:rPr>
            </w:pPr>
            <w:r w:rsidRPr="00A42F82">
              <w:rPr>
                <w:rFonts w:ascii="Arial" w:hAnsi="Arial" w:cs="Arial"/>
                <w:color w:val="808080"/>
                <w:sz w:val="18"/>
                <w:szCs w:val="18"/>
              </w:rPr>
              <w:t>(this box should expand as you type)</w:t>
            </w:r>
          </w:p>
        </w:tc>
      </w:tr>
      <w:tr w:rsidR="00DC140B" w:rsidRPr="00A42F82" w14:paraId="105032BF" w14:textId="77777777" w:rsidTr="00471D4B">
        <w:trPr>
          <w:trHeight w:val="454"/>
        </w:trPr>
        <w:tc>
          <w:tcPr>
            <w:tcW w:w="294" w:type="pct"/>
            <w:vAlign w:val="center"/>
          </w:tcPr>
          <w:p w14:paraId="2462A575" w14:textId="77777777" w:rsidR="00DC140B" w:rsidRPr="00A42F82" w:rsidRDefault="00DC140B" w:rsidP="004763BA">
            <w:pPr>
              <w:autoSpaceDE w:val="0"/>
              <w:autoSpaceDN w:val="0"/>
              <w:adjustRightInd w:val="0"/>
              <w:jc w:val="both"/>
              <w:rPr>
                <w:rFonts w:ascii="Arial" w:hAnsi="Arial" w:cs="Arial"/>
                <w:sz w:val="22"/>
                <w:szCs w:val="22"/>
              </w:rPr>
            </w:pPr>
            <w:r>
              <w:rPr>
                <w:rFonts w:ascii="Arial" w:hAnsi="Arial" w:cs="Arial"/>
                <w:sz w:val="22"/>
                <w:szCs w:val="22"/>
              </w:rPr>
              <w:t>5</w:t>
            </w:r>
          </w:p>
        </w:tc>
        <w:tc>
          <w:tcPr>
            <w:tcW w:w="4706" w:type="pct"/>
            <w:gridSpan w:val="4"/>
            <w:vAlign w:val="center"/>
          </w:tcPr>
          <w:p w14:paraId="77724C5F" w14:textId="77777777" w:rsidR="00DC140B" w:rsidRDefault="00DC140B"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Objectives of Research Activity</w:t>
            </w:r>
          </w:p>
          <w:p w14:paraId="76E8D4AA" w14:textId="77777777" w:rsidR="00DC140B" w:rsidRDefault="00DC140B" w:rsidP="004763BA">
            <w:pPr>
              <w:autoSpaceDE w:val="0"/>
              <w:autoSpaceDN w:val="0"/>
              <w:adjustRightInd w:val="0"/>
              <w:jc w:val="both"/>
              <w:rPr>
                <w:rFonts w:ascii="Arial" w:hAnsi="Arial" w:cs="Arial"/>
                <w:b/>
                <w:bCs/>
                <w:sz w:val="22"/>
                <w:szCs w:val="22"/>
              </w:rPr>
            </w:pPr>
          </w:p>
          <w:p w14:paraId="5D337D36" w14:textId="77777777" w:rsidR="00DC140B" w:rsidRPr="004A459D" w:rsidRDefault="00DC140B" w:rsidP="004763BA">
            <w:pPr>
              <w:pStyle w:val="ListParagraph"/>
              <w:numPr>
                <w:ilvl w:val="0"/>
                <w:numId w:val="6"/>
              </w:numPr>
              <w:autoSpaceDE w:val="0"/>
              <w:autoSpaceDN w:val="0"/>
              <w:adjustRightInd w:val="0"/>
              <w:jc w:val="both"/>
              <w:rPr>
                <w:rFonts w:ascii="Arial" w:hAnsi="Arial" w:cs="Arial"/>
                <w:b/>
                <w:bCs/>
              </w:rPr>
            </w:pPr>
            <w:r w:rsidRPr="004A459D">
              <w:rPr>
                <w:rFonts w:ascii="Arial" w:hAnsi="Arial" w:cs="Arial"/>
              </w:rPr>
              <w:t>Devise and develop a virtual proposal to explain the progression of the Bridgend College transition-based website and consider ethical implications.</w:t>
            </w:r>
          </w:p>
          <w:p w14:paraId="1B575969" w14:textId="77777777" w:rsidR="00DC140B" w:rsidRPr="003865AB" w:rsidRDefault="00DC140B" w:rsidP="004763BA">
            <w:pPr>
              <w:jc w:val="both"/>
            </w:pPr>
          </w:p>
          <w:p w14:paraId="010DCDFE" w14:textId="77777777" w:rsidR="00DC140B" w:rsidRDefault="00DC140B" w:rsidP="004763BA">
            <w:pPr>
              <w:pStyle w:val="ListParagraph"/>
              <w:numPr>
                <w:ilvl w:val="0"/>
                <w:numId w:val="6"/>
              </w:numPr>
              <w:jc w:val="both"/>
              <w:rPr>
                <w:rFonts w:ascii="Arial" w:hAnsi="Arial" w:cs="Arial"/>
              </w:rPr>
            </w:pPr>
            <w:r>
              <w:rPr>
                <w:rFonts w:ascii="Arial" w:hAnsi="Arial" w:cs="Arial"/>
              </w:rPr>
              <w:lastRenderedPageBreak/>
              <w:t xml:space="preserve">Review existing literature based around the transition-based website. </w:t>
            </w:r>
          </w:p>
          <w:p w14:paraId="09A42945" w14:textId="77777777" w:rsidR="00DC140B" w:rsidRPr="004A459D" w:rsidRDefault="00DC140B" w:rsidP="004763BA">
            <w:pPr>
              <w:jc w:val="both"/>
              <w:rPr>
                <w:rFonts w:ascii="Arial" w:hAnsi="Arial" w:cs="Arial"/>
              </w:rPr>
            </w:pPr>
          </w:p>
          <w:p w14:paraId="79D0050B" w14:textId="77777777" w:rsidR="00DC140B" w:rsidRPr="00E74E46" w:rsidRDefault="00DC140B" w:rsidP="004763BA">
            <w:pPr>
              <w:pStyle w:val="ListParagraph"/>
              <w:numPr>
                <w:ilvl w:val="0"/>
                <w:numId w:val="6"/>
              </w:numPr>
              <w:jc w:val="both"/>
              <w:rPr>
                <w:rFonts w:ascii="Arial" w:hAnsi="Arial" w:cs="Arial"/>
              </w:rPr>
            </w:pPr>
            <w:r w:rsidRPr="004A459D">
              <w:rPr>
                <w:rFonts w:ascii="Arial" w:hAnsi="Arial" w:cs="Arial"/>
              </w:rPr>
              <w:t xml:space="preserve">The creation of </w:t>
            </w:r>
            <w:r>
              <w:rPr>
                <w:rFonts w:ascii="Arial" w:hAnsi="Arial" w:cs="Arial"/>
              </w:rPr>
              <w:t xml:space="preserve">the transition-based website using previous research and rationale. </w:t>
            </w:r>
          </w:p>
          <w:p w14:paraId="3C5E7F8E" w14:textId="77777777" w:rsidR="00DC140B" w:rsidRPr="00A42F82" w:rsidRDefault="00DC140B" w:rsidP="004763BA">
            <w:pPr>
              <w:jc w:val="both"/>
              <w:rPr>
                <w:rFonts w:ascii="Arial" w:hAnsi="Arial" w:cs="Arial"/>
                <w:sz w:val="22"/>
                <w:szCs w:val="22"/>
              </w:rPr>
            </w:pPr>
            <w:r w:rsidRPr="00A42F82">
              <w:rPr>
                <w:rFonts w:ascii="Arial" w:hAnsi="Arial" w:cs="Arial"/>
                <w:color w:val="808080"/>
                <w:sz w:val="18"/>
                <w:szCs w:val="18"/>
              </w:rPr>
              <w:t>(this box should expand as you type)</w:t>
            </w:r>
          </w:p>
        </w:tc>
      </w:tr>
    </w:tbl>
    <w:p w14:paraId="57324534" w14:textId="77777777" w:rsidR="00E44C56" w:rsidRPr="00A42F82" w:rsidRDefault="00E44C56" w:rsidP="004763BA">
      <w:pPr>
        <w:jc w:val="both"/>
        <w:rPr>
          <w:rFonts w:ascii="Arial" w:hAnsi="Arial" w:cs="Arial"/>
          <w:bCs/>
          <w:iCs/>
          <w:sz w:val="16"/>
          <w:szCs w:val="16"/>
        </w:rPr>
      </w:pPr>
    </w:p>
    <w:tbl>
      <w:tblPr>
        <w:tblW w:w="5007" w:type="pct"/>
        <w:tblInd w:w="-10"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top w:w="28" w:type="dxa"/>
          <w:left w:w="57" w:type="dxa"/>
          <w:bottom w:w="28" w:type="dxa"/>
          <w:right w:w="28" w:type="dxa"/>
        </w:tblCellMar>
        <w:tblLook w:val="00A0" w:firstRow="1" w:lastRow="0" w:firstColumn="1" w:lastColumn="0" w:noHBand="0" w:noVBand="0"/>
      </w:tblPr>
      <w:tblGrid>
        <w:gridCol w:w="530"/>
        <w:gridCol w:w="8489"/>
      </w:tblGrid>
      <w:tr w:rsidR="00E56065" w:rsidRPr="00A42F82" w14:paraId="04F78F86" w14:textId="77777777" w:rsidTr="00471D4B">
        <w:trPr>
          <w:trHeight w:val="454"/>
        </w:trPr>
        <w:tc>
          <w:tcPr>
            <w:tcW w:w="294" w:type="pct"/>
            <w:vAlign w:val="center"/>
          </w:tcPr>
          <w:p w14:paraId="109D0126" w14:textId="77777777" w:rsidR="00E56065" w:rsidRPr="00A42F82" w:rsidRDefault="00E56065" w:rsidP="004763BA">
            <w:pPr>
              <w:autoSpaceDE w:val="0"/>
              <w:autoSpaceDN w:val="0"/>
              <w:adjustRightInd w:val="0"/>
              <w:jc w:val="both"/>
              <w:rPr>
                <w:rFonts w:ascii="Arial" w:hAnsi="Arial" w:cs="Arial"/>
                <w:sz w:val="22"/>
                <w:szCs w:val="22"/>
              </w:rPr>
            </w:pPr>
            <w:r>
              <w:rPr>
                <w:rFonts w:ascii="Arial" w:hAnsi="Arial" w:cs="Arial"/>
                <w:sz w:val="22"/>
                <w:szCs w:val="22"/>
              </w:rPr>
              <w:t>6</w:t>
            </w:r>
          </w:p>
        </w:tc>
        <w:tc>
          <w:tcPr>
            <w:tcW w:w="4706" w:type="pct"/>
            <w:vAlign w:val="center"/>
          </w:tcPr>
          <w:p w14:paraId="7241DB61" w14:textId="77777777" w:rsidR="00E56065" w:rsidRPr="00625804" w:rsidRDefault="00E56065" w:rsidP="004763BA">
            <w:pPr>
              <w:autoSpaceDE w:val="0"/>
              <w:autoSpaceDN w:val="0"/>
              <w:adjustRightInd w:val="0"/>
              <w:jc w:val="both"/>
              <w:rPr>
                <w:rFonts w:ascii="Arial" w:hAnsi="Arial" w:cs="Arial"/>
                <w:b/>
                <w:bCs/>
                <w:sz w:val="22"/>
                <w:szCs w:val="22"/>
              </w:rPr>
            </w:pPr>
            <w:r w:rsidRPr="00625804">
              <w:rPr>
                <w:rFonts w:ascii="Arial" w:hAnsi="Arial" w:cs="Arial"/>
                <w:b/>
                <w:bCs/>
                <w:sz w:val="22"/>
                <w:szCs w:val="22"/>
              </w:rPr>
              <w:t>Existing research</w:t>
            </w:r>
          </w:p>
          <w:p w14:paraId="638A0A81" w14:textId="77777777" w:rsidR="00E56065" w:rsidRPr="00625804" w:rsidRDefault="00E56065" w:rsidP="004763BA">
            <w:pPr>
              <w:jc w:val="both"/>
              <w:rPr>
                <w:rFonts w:ascii="Arial" w:eastAsiaTheme="minorEastAsia" w:hAnsi="Arial" w:cs="Arial"/>
                <w:lang w:val="en-US"/>
              </w:rPr>
            </w:pPr>
            <w:r w:rsidRPr="003865AB">
              <w:rPr>
                <w:rFonts w:ascii="Arial" w:eastAsiaTheme="minorEastAsia" w:hAnsi="Arial" w:cs="Arial"/>
                <w:lang w:val="en-US"/>
              </w:rPr>
              <w:t xml:space="preserve">UWTSD currently </w:t>
            </w:r>
            <w:r w:rsidRPr="00625804">
              <w:rPr>
                <w:rFonts w:ascii="Arial" w:eastAsiaTheme="minorEastAsia" w:hAnsi="Arial" w:cs="Arial"/>
                <w:lang w:val="en-US"/>
              </w:rPr>
              <w:t>offers</w:t>
            </w:r>
            <w:r w:rsidRPr="003865AB">
              <w:rPr>
                <w:rFonts w:ascii="Arial" w:eastAsiaTheme="minorEastAsia" w:hAnsi="Arial" w:cs="Arial"/>
                <w:lang w:val="en-US"/>
              </w:rPr>
              <w:t xml:space="preserve"> no support for student athletes with their transition into </w:t>
            </w:r>
            <w:r w:rsidRPr="00625804">
              <w:rPr>
                <w:rFonts w:ascii="Arial" w:eastAsiaTheme="minorEastAsia" w:hAnsi="Arial" w:cs="Arial"/>
                <w:lang w:val="en-US"/>
              </w:rPr>
              <w:t>university</w:t>
            </w:r>
            <w:r w:rsidRPr="003865AB">
              <w:rPr>
                <w:rFonts w:ascii="Arial" w:eastAsiaTheme="minorEastAsia" w:hAnsi="Arial" w:cs="Arial"/>
                <w:lang w:val="en-US"/>
              </w:rPr>
              <w:t xml:space="preserve"> level sport or academics, however, they do offer learning support for people with autism and their families through an informative tailor-made event design.</w:t>
            </w:r>
          </w:p>
          <w:p w14:paraId="41C1D0DA" w14:textId="77777777" w:rsidR="00E56065" w:rsidRPr="003865AB" w:rsidRDefault="00E56065" w:rsidP="004763BA">
            <w:pPr>
              <w:jc w:val="both"/>
              <w:rPr>
                <w:rFonts w:ascii="Arial" w:hAnsi="Arial" w:cs="Arial"/>
              </w:rPr>
            </w:pPr>
            <w:r w:rsidRPr="003D4E10">
              <w:rPr>
                <w:rFonts w:ascii="Arial" w:hAnsi="Arial" w:cs="Arial"/>
              </w:rPr>
              <w:t>Weekly opportunities, including drop-in sessions, are provided by Ashton Sixth Form College to assist students in their transition to university through activities. such as assistance with university applications, check-ins for personal statements, trips to universities, practice interviews, and financial support for students.</w:t>
            </w:r>
          </w:p>
          <w:p w14:paraId="43761ACE" w14:textId="77777777" w:rsidR="00E56065" w:rsidRPr="003A04B0" w:rsidRDefault="00E56065" w:rsidP="004763BA">
            <w:pPr>
              <w:jc w:val="both"/>
              <w:rPr>
                <w:rFonts w:ascii="Arial" w:hAnsi="Arial" w:cs="Arial"/>
              </w:rPr>
            </w:pPr>
            <w:r w:rsidRPr="003A04B0">
              <w:rPr>
                <w:rFonts w:ascii="Arial" w:hAnsi="Arial" w:cs="Arial"/>
              </w:rPr>
              <w:t>The University of Leeds</w:t>
            </w:r>
            <w:r>
              <w:rPr>
                <w:rFonts w:ascii="Arial" w:hAnsi="Arial" w:cs="Arial"/>
              </w:rPr>
              <w:t xml:space="preserve"> </w:t>
            </w:r>
            <w:r w:rsidRPr="003A04B0">
              <w:rPr>
                <w:rFonts w:ascii="Arial" w:hAnsi="Arial" w:cs="Arial"/>
              </w:rPr>
              <w:t xml:space="preserve">has a page on their website dedicated to helping sixth form and college students. including departments such Leeds Futures, Reach for Excellence, Arts and Humanities, Health Sciences, Social Sciences, STEM, and Summer Schools. </w:t>
            </w:r>
          </w:p>
          <w:p w14:paraId="24EF21FC" w14:textId="77777777" w:rsidR="00E56065" w:rsidRPr="00625804" w:rsidRDefault="00E56065" w:rsidP="004763BA">
            <w:pPr>
              <w:autoSpaceDE w:val="0"/>
              <w:autoSpaceDN w:val="0"/>
              <w:adjustRightInd w:val="0"/>
              <w:jc w:val="both"/>
              <w:rPr>
                <w:rFonts w:ascii="Arial" w:hAnsi="Arial" w:cs="Arial"/>
                <w:b/>
                <w:bCs/>
                <w:sz w:val="22"/>
                <w:szCs w:val="22"/>
              </w:rPr>
            </w:pPr>
          </w:p>
        </w:tc>
      </w:tr>
    </w:tbl>
    <w:p w14:paraId="73CFB6AE" w14:textId="77777777" w:rsidR="00812849" w:rsidRPr="00A42F82" w:rsidRDefault="00812849" w:rsidP="004763BA">
      <w:pPr>
        <w:jc w:val="both"/>
        <w:rPr>
          <w:rFonts w:ascii="Arial" w:hAnsi="Arial" w:cs="Arial"/>
        </w:rPr>
      </w:pPr>
    </w:p>
    <w:p w14:paraId="02A026ED" w14:textId="77777777" w:rsidR="00812849" w:rsidRPr="00A42F82" w:rsidRDefault="00812849" w:rsidP="004763BA">
      <w:pPr>
        <w:autoSpaceDE w:val="0"/>
        <w:autoSpaceDN w:val="0"/>
        <w:adjustRightInd w:val="0"/>
        <w:spacing w:after="240"/>
        <w:jc w:val="both"/>
        <w:rPr>
          <w:rFonts w:ascii="Arial" w:hAnsi="Arial" w:cs="Arial"/>
          <w:b/>
          <w:sz w:val="22"/>
          <w:szCs w:val="22"/>
        </w:rPr>
      </w:pPr>
    </w:p>
    <w:tbl>
      <w:tblPr>
        <w:tblStyle w:val="TableGrid"/>
        <w:tblW w:w="10451" w:type="dxa"/>
        <w:tblInd w:w="-717" w:type="dxa"/>
        <w:tblLook w:val="04A0" w:firstRow="1" w:lastRow="0" w:firstColumn="1" w:lastColumn="0" w:noHBand="0" w:noVBand="1"/>
      </w:tblPr>
      <w:tblGrid>
        <w:gridCol w:w="562"/>
        <w:gridCol w:w="8217"/>
        <w:gridCol w:w="850"/>
        <w:gridCol w:w="822"/>
      </w:tblGrid>
      <w:tr w:rsidR="00812849" w:rsidRPr="00A42F82" w14:paraId="10B8664E" w14:textId="77777777" w:rsidTr="00812849">
        <w:tc>
          <w:tcPr>
            <w:tcW w:w="562" w:type="dxa"/>
            <w:shd w:val="clear" w:color="auto" w:fill="F2F2F2" w:themeFill="background1" w:themeFillShade="F2"/>
            <w:vAlign w:val="center"/>
          </w:tcPr>
          <w:p w14:paraId="5502135C" w14:textId="77777777" w:rsidR="00812849" w:rsidRPr="00A42F82" w:rsidRDefault="00812849" w:rsidP="004763BA">
            <w:pPr>
              <w:autoSpaceDE w:val="0"/>
              <w:autoSpaceDN w:val="0"/>
              <w:adjustRightInd w:val="0"/>
              <w:jc w:val="both"/>
              <w:rPr>
                <w:rFonts w:ascii="Arial" w:hAnsi="Arial" w:cs="Arial"/>
                <w:b/>
                <w:sz w:val="22"/>
                <w:szCs w:val="22"/>
              </w:rPr>
            </w:pPr>
          </w:p>
        </w:tc>
        <w:tc>
          <w:tcPr>
            <w:tcW w:w="8217" w:type="dxa"/>
            <w:shd w:val="clear" w:color="auto" w:fill="F2F2F2" w:themeFill="background1" w:themeFillShade="F2"/>
          </w:tcPr>
          <w:p w14:paraId="4BAD9248" w14:textId="77777777" w:rsidR="00812849" w:rsidRPr="00A42F82" w:rsidRDefault="00812849" w:rsidP="004763BA">
            <w:pPr>
              <w:autoSpaceDE w:val="0"/>
              <w:autoSpaceDN w:val="0"/>
              <w:adjustRightInd w:val="0"/>
              <w:jc w:val="both"/>
              <w:rPr>
                <w:rFonts w:ascii="Arial" w:hAnsi="Arial" w:cs="Arial"/>
                <w:b/>
                <w:sz w:val="22"/>
                <w:szCs w:val="22"/>
              </w:rPr>
            </w:pPr>
            <w:r w:rsidRPr="00A42F82">
              <w:rPr>
                <w:rFonts w:ascii="Arial" w:hAnsi="Arial" w:cs="Arial"/>
                <w:b/>
                <w:sz w:val="22"/>
                <w:szCs w:val="22"/>
              </w:rPr>
              <w:t>Does your research relate to one or more of the seven aims of the Well-being of Future Generations (Wales) Act 2015?</w:t>
            </w:r>
          </w:p>
        </w:tc>
        <w:tc>
          <w:tcPr>
            <w:tcW w:w="850" w:type="dxa"/>
            <w:shd w:val="clear" w:color="auto" w:fill="F2F2F2" w:themeFill="background1" w:themeFillShade="F2"/>
          </w:tcPr>
          <w:p w14:paraId="5CD1A72D" w14:textId="77777777" w:rsidR="00812849" w:rsidRPr="00A42F82" w:rsidRDefault="00812849" w:rsidP="004763BA">
            <w:pPr>
              <w:autoSpaceDE w:val="0"/>
              <w:autoSpaceDN w:val="0"/>
              <w:adjustRightInd w:val="0"/>
              <w:jc w:val="both"/>
              <w:rPr>
                <w:rFonts w:ascii="Arial" w:hAnsi="Arial" w:cs="Arial"/>
                <w:b/>
                <w:bCs/>
                <w:sz w:val="22"/>
                <w:szCs w:val="22"/>
              </w:rPr>
            </w:pPr>
          </w:p>
          <w:p w14:paraId="72074D13" w14:textId="77777777" w:rsidR="00812849" w:rsidRPr="00A42F82" w:rsidRDefault="00812849"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YES</w:t>
            </w:r>
          </w:p>
        </w:tc>
        <w:tc>
          <w:tcPr>
            <w:tcW w:w="822" w:type="dxa"/>
            <w:shd w:val="clear" w:color="auto" w:fill="F2F2F2" w:themeFill="background1" w:themeFillShade="F2"/>
          </w:tcPr>
          <w:p w14:paraId="1D24C90A" w14:textId="77777777" w:rsidR="00812849" w:rsidRPr="00A42F82" w:rsidRDefault="00812849" w:rsidP="004763BA">
            <w:pPr>
              <w:autoSpaceDE w:val="0"/>
              <w:autoSpaceDN w:val="0"/>
              <w:adjustRightInd w:val="0"/>
              <w:jc w:val="both"/>
              <w:rPr>
                <w:rFonts w:ascii="Arial" w:hAnsi="Arial" w:cs="Arial"/>
                <w:b/>
                <w:bCs/>
                <w:sz w:val="22"/>
                <w:szCs w:val="22"/>
              </w:rPr>
            </w:pPr>
          </w:p>
          <w:p w14:paraId="27415721" w14:textId="77777777" w:rsidR="00812849" w:rsidRPr="00A42F82" w:rsidRDefault="00812849"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NO</w:t>
            </w:r>
          </w:p>
        </w:tc>
      </w:tr>
      <w:tr w:rsidR="00812849" w:rsidRPr="00A42F82" w14:paraId="00E5E2CD" w14:textId="77777777" w:rsidTr="00812849">
        <w:trPr>
          <w:trHeight w:val="439"/>
        </w:trPr>
        <w:tc>
          <w:tcPr>
            <w:tcW w:w="562" w:type="dxa"/>
            <w:shd w:val="clear" w:color="auto" w:fill="F2F2F2" w:themeFill="background1" w:themeFillShade="F2"/>
            <w:vAlign w:val="center"/>
          </w:tcPr>
          <w:p w14:paraId="0D398599"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Arial" w:hAnsi="Arial" w:cs="Arial"/>
                <w:sz w:val="22"/>
                <w:szCs w:val="22"/>
              </w:rPr>
              <w:t>12</w:t>
            </w:r>
          </w:p>
        </w:tc>
        <w:tc>
          <w:tcPr>
            <w:tcW w:w="8217" w:type="dxa"/>
            <w:shd w:val="clear" w:color="auto" w:fill="F2F2F2" w:themeFill="background1" w:themeFillShade="F2"/>
            <w:vAlign w:val="center"/>
          </w:tcPr>
          <w:p w14:paraId="72C6E817"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Arial" w:hAnsi="Arial" w:cs="Arial"/>
                <w:sz w:val="22"/>
                <w:szCs w:val="22"/>
              </w:rPr>
              <w:t>A prosperous Wales</w:t>
            </w:r>
          </w:p>
        </w:tc>
        <w:tc>
          <w:tcPr>
            <w:tcW w:w="850" w:type="dxa"/>
            <w:shd w:val="clear" w:color="auto" w:fill="BFBFBF" w:themeFill="background1" w:themeFillShade="BF"/>
            <w:vAlign w:val="center"/>
          </w:tcPr>
          <w:sdt>
            <w:sdtPr>
              <w:rPr>
                <w:rFonts w:ascii="Arial" w:hAnsi="Arial" w:cs="Arial"/>
                <w:sz w:val="22"/>
                <w:szCs w:val="22"/>
              </w:rPr>
              <w:id w:val="-632097398"/>
              <w14:checkbox>
                <w14:checked w14:val="1"/>
                <w14:checkedState w14:val="2612" w14:font="MS Gothic"/>
                <w14:uncheckedState w14:val="2610" w14:font="MS Gothic"/>
              </w14:checkbox>
            </w:sdtPr>
            <w:sdtContent>
              <w:p w14:paraId="53C2AC52" w14:textId="77777777" w:rsidR="00812849" w:rsidRPr="00A42F82" w:rsidRDefault="0081284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822" w:type="dxa"/>
            <w:shd w:val="clear" w:color="auto" w:fill="BFBFBF" w:themeFill="background1" w:themeFillShade="BF"/>
            <w:vAlign w:val="center"/>
          </w:tcPr>
          <w:sdt>
            <w:sdtPr>
              <w:rPr>
                <w:rFonts w:ascii="Arial" w:hAnsi="Arial" w:cs="Arial"/>
                <w:sz w:val="22"/>
                <w:szCs w:val="22"/>
              </w:rPr>
              <w:id w:val="708457993"/>
              <w14:checkbox>
                <w14:checked w14:val="0"/>
                <w14:checkedState w14:val="2612" w14:font="MS Gothic"/>
                <w14:uncheckedState w14:val="2610" w14:font="MS Gothic"/>
              </w14:checkbox>
            </w:sdtPr>
            <w:sdtContent>
              <w:p w14:paraId="6E59AA44"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r>
      <w:tr w:rsidR="00812849" w:rsidRPr="00A42F82" w14:paraId="63A5132E" w14:textId="77777777" w:rsidTr="00812849">
        <w:trPr>
          <w:trHeight w:val="403"/>
        </w:trPr>
        <w:tc>
          <w:tcPr>
            <w:tcW w:w="562" w:type="dxa"/>
            <w:shd w:val="clear" w:color="auto" w:fill="F2F2F2" w:themeFill="background1" w:themeFillShade="F2"/>
            <w:vAlign w:val="center"/>
          </w:tcPr>
          <w:p w14:paraId="0E3A7BC3"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Arial" w:hAnsi="Arial" w:cs="Arial"/>
                <w:sz w:val="22"/>
                <w:szCs w:val="22"/>
              </w:rPr>
              <w:t>13</w:t>
            </w:r>
          </w:p>
        </w:tc>
        <w:tc>
          <w:tcPr>
            <w:tcW w:w="8217" w:type="dxa"/>
            <w:shd w:val="clear" w:color="auto" w:fill="F2F2F2" w:themeFill="background1" w:themeFillShade="F2"/>
            <w:vAlign w:val="center"/>
          </w:tcPr>
          <w:p w14:paraId="74AA9E89"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Arial" w:hAnsi="Arial" w:cs="Arial"/>
                <w:sz w:val="22"/>
                <w:szCs w:val="22"/>
              </w:rPr>
              <w:t>A resilient Wales</w:t>
            </w:r>
          </w:p>
        </w:tc>
        <w:tc>
          <w:tcPr>
            <w:tcW w:w="850" w:type="dxa"/>
            <w:shd w:val="clear" w:color="auto" w:fill="BFBFBF" w:themeFill="background1" w:themeFillShade="BF"/>
            <w:vAlign w:val="center"/>
          </w:tcPr>
          <w:sdt>
            <w:sdtPr>
              <w:rPr>
                <w:rFonts w:ascii="Arial" w:hAnsi="Arial" w:cs="Arial"/>
                <w:sz w:val="22"/>
                <w:szCs w:val="22"/>
              </w:rPr>
              <w:id w:val="1480881551"/>
              <w14:checkbox>
                <w14:checked w14:val="0"/>
                <w14:checkedState w14:val="2612" w14:font="MS Gothic"/>
                <w14:uncheckedState w14:val="2610" w14:font="MS Gothic"/>
              </w14:checkbox>
            </w:sdtPr>
            <w:sdtContent>
              <w:p w14:paraId="5090EA0A"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22" w:type="dxa"/>
            <w:shd w:val="clear" w:color="auto" w:fill="BFBFBF" w:themeFill="background1" w:themeFillShade="BF"/>
            <w:vAlign w:val="center"/>
          </w:tcPr>
          <w:sdt>
            <w:sdtPr>
              <w:rPr>
                <w:rFonts w:ascii="Arial" w:hAnsi="Arial" w:cs="Arial"/>
                <w:sz w:val="22"/>
                <w:szCs w:val="22"/>
              </w:rPr>
              <w:id w:val="1456593832"/>
              <w14:checkbox>
                <w14:checked w14:val="1"/>
                <w14:checkedState w14:val="2612" w14:font="MS Gothic"/>
                <w14:uncheckedState w14:val="2610" w14:font="MS Gothic"/>
              </w14:checkbox>
            </w:sdtPr>
            <w:sdtContent>
              <w:p w14:paraId="626F51E1" w14:textId="77777777" w:rsidR="00812849" w:rsidRPr="00A42F82" w:rsidRDefault="0081284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12849" w:rsidRPr="00A42F82" w14:paraId="2A82334B" w14:textId="77777777" w:rsidTr="00812849">
        <w:trPr>
          <w:trHeight w:val="439"/>
        </w:trPr>
        <w:tc>
          <w:tcPr>
            <w:tcW w:w="562" w:type="dxa"/>
            <w:shd w:val="clear" w:color="auto" w:fill="F2F2F2" w:themeFill="background1" w:themeFillShade="F2"/>
            <w:vAlign w:val="center"/>
          </w:tcPr>
          <w:p w14:paraId="4EDDC1DF"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Arial" w:hAnsi="Arial" w:cs="Arial"/>
                <w:sz w:val="22"/>
                <w:szCs w:val="22"/>
              </w:rPr>
              <w:t>14</w:t>
            </w:r>
          </w:p>
        </w:tc>
        <w:tc>
          <w:tcPr>
            <w:tcW w:w="8217" w:type="dxa"/>
            <w:shd w:val="clear" w:color="auto" w:fill="F2F2F2" w:themeFill="background1" w:themeFillShade="F2"/>
            <w:vAlign w:val="center"/>
          </w:tcPr>
          <w:p w14:paraId="2C637303"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Arial" w:hAnsi="Arial" w:cs="Arial"/>
                <w:sz w:val="22"/>
                <w:szCs w:val="22"/>
              </w:rPr>
              <w:t>A healthier Wales</w:t>
            </w:r>
          </w:p>
        </w:tc>
        <w:tc>
          <w:tcPr>
            <w:tcW w:w="850" w:type="dxa"/>
            <w:shd w:val="clear" w:color="auto" w:fill="BFBFBF" w:themeFill="background1" w:themeFillShade="BF"/>
            <w:vAlign w:val="center"/>
          </w:tcPr>
          <w:sdt>
            <w:sdtPr>
              <w:rPr>
                <w:rFonts w:ascii="Arial" w:hAnsi="Arial" w:cs="Arial"/>
                <w:sz w:val="22"/>
                <w:szCs w:val="22"/>
              </w:rPr>
              <w:id w:val="940100198"/>
              <w14:checkbox>
                <w14:checked w14:val="1"/>
                <w14:checkedState w14:val="2612" w14:font="MS Gothic"/>
                <w14:uncheckedState w14:val="2610" w14:font="MS Gothic"/>
              </w14:checkbox>
            </w:sdtPr>
            <w:sdtContent>
              <w:p w14:paraId="7E3FFC40" w14:textId="77777777" w:rsidR="00812849" w:rsidRPr="00A42F82" w:rsidRDefault="0081284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822" w:type="dxa"/>
            <w:shd w:val="clear" w:color="auto" w:fill="BFBFBF" w:themeFill="background1" w:themeFillShade="BF"/>
            <w:vAlign w:val="center"/>
          </w:tcPr>
          <w:sdt>
            <w:sdtPr>
              <w:rPr>
                <w:rFonts w:ascii="Arial" w:hAnsi="Arial" w:cs="Arial"/>
                <w:sz w:val="22"/>
                <w:szCs w:val="22"/>
              </w:rPr>
              <w:id w:val="186722509"/>
              <w14:checkbox>
                <w14:checked w14:val="0"/>
                <w14:checkedState w14:val="2612" w14:font="MS Gothic"/>
                <w14:uncheckedState w14:val="2610" w14:font="MS Gothic"/>
              </w14:checkbox>
            </w:sdtPr>
            <w:sdtContent>
              <w:p w14:paraId="77BD0BFF"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r>
      <w:tr w:rsidR="00812849" w:rsidRPr="00A42F82" w14:paraId="6F9FA598" w14:textId="77777777" w:rsidTr="00812849">
        <w:trPr>
          <w:trHeight w:val="403"/>
        </w:trPr>
        <w:tc>
          <w:tcPr>
            <w:tcW w:w="562" w:type="dxa"/>
            <w:shd w:val="clear" w:color="auto" w:fill="F2F2F2" w:themeFill="background1" w:themeFillShade="F2"/>
            <w:vAlign w:val="center"/>
          </w:tcPr>
          <w:p w14:paraId="5FF68F3F"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Arial" w:hAnsi="Arial" w:cs="Arial"/>
                <w:sz w:val="22"/>
                <w:szCs w:val="22"/>
              </w:rPr>
              <w:t>15</w:t>
            </w:r>
          </w:p>
        </w:tc>
        <w:tc>
          <w:tcPr>
            <w:tcW w:w="8217" w:type="dxa"/>
            <w:shd w:val="clear" w:color="auto" w:fill="F2F2F2" w:themeFill="background1" w:themeFillShade="F2"/>
            <w:vAlign w:val="center"/>
          </w:tcPr>
          <w:p w14:paraId="10E25D46"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Arial" w:hAnsi="Arial" w:cs="Arial"/>
                <w:sz w:val="22"/>
                <w:szCs w:val="22"/>
              </w:rPr>
              <w:t>A more equal Wales</w:t>
            </w:r>
          </w:p>
        </w:tc>
        <w:tc>
          <w:tcPr>
            <w:tcW w:w="850" w:type="dxa"/>
            <w:shd w:val="clear" w:color="auto" w:fill="BFBFBF" w:themeFill="background1" w:themeFillShade="BF"/>
            <w:vAlign w:val="center"/>
          </w:tcPr>
          <w:sdt>
            <w:sdtPr>
              <w:rPr>
                <w:rFonts w:ascii="Arial" w:hAnsi="Arial" w:cs="Arial"/>
                <w:sz w:val="22"/>
                <w:szCs w:val="22"/>
              </w:rPr>
              <w:id w:val="-1932964474"/>
              <w14:checkbox>
                <w14:checked w14:val="1"/>
                <w14:checkedState w14:val="2612" w14:font="MS Gothic"/>
                <w14:uncheckedState w14:val="2610" w14:font="MS Gothic"/>
              </w14:checkbox>
            </w:sdtPr>
            <w:sdtContent>
              <w:p w14:paraId="572103CB" w14:textId="77777777" w:rsidR="00812849" w:rsidRPr="00A42F82" w:rsidRDefault="0081284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822" w:type="dxa"/>
            <w:shd w:val="clear" w:color="auto" w:fill="BFBFBF" w:themeFill="background1" w:themeFillShade="BF"/>
            <w:vAlign w:val="center"/>
          </w:tcPr>
          <w:sdt>
            <w:sdtPr>
              <w:rPr>
                <w:rFonts w:ascii="Arial" w:hAnsi="Arial" w:cs="Arial"/>
                <w:sz w:val="22"/>
                <w:szCs w:val="22"/>
              </w:rPr>
              <w:id w:val="1580253283"/>
              <w14:checkbox>
                <w14:checked w14:val="0"/>
                <w14:checkedState w14:val="2612" w14:font="MS Gothic"/>
                <w14:uncheckedState w14:val="2610" w14:font="MS Gothic"/>
              </w14:checkbox>
            </w:sdtPr>
            <w:sdtContent>
              <w:p w14:paraId="289B79E2"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r>
      <w:tr w:rsidR="00812849" w:rsidRPr="00A42F82" w14:paraId="7CD86F49" w14:textId="77777777" w:rsidTr="00812849">
        <w:trPr>
          <w:trHeight w:val="403"/>
        </w:trPr>
        <w:tc>
          <w:tcPr>
            <w:tcW w:w="562" w:type="dxa"/>
            <w:shd w:val="clear" w:color="auto" w:fill="F2F2F2" w:themeFill="background1" w:themeFillShade="F2"/>
            <w:vAlign w:val="center"/>
          </w:tcPr>
          <w:p w14:paraId="5AA0B7E5"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Arial" w:hAnsi="Arial" w:cs="Arial"/>
                <w:sz w:val="22"/>
                <w:szCs w:val="22"/>
              </w:rPr>
              <w:t>16</w:t>
            </w:r>
          </w:p>
        </w:tc>
        <w:tc>
          <w:tcPr>
            <w:tcW w:w="8217" w:type="dxa"/>
            <w:shd w:val="clear" w:color="auto" w:fill="F2F2F2" w:themeFill="background1" w:themeFillShade="F2"/>
            <w:vAlign w:val="center"/>
          </w:tcPr>
          <w:p w14:paraId="62BBB9CF"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Arial" w:hAnsi="Arial" w:cs="Arial"/>
                <w:sz w:val="22"/>
                <w:szCs w:val="22"/>
              </w:rPr>
              <w:t>A Wales of cohesive communities</w:t>
            </w:r>
          </w:p>
        </w:tc>
        <w:tc>
          <w:tcPr>
            <w:tcW w:w="850" w:type="dxa"/>
            <w:shd w:val="clear" w:color="auto" w:fill="BFBFBF" w:themeFill="background1" w:themeFillShade="BF"/>
            <w:vAlign w:val="center"/>
          </w:tcPr>
          <w:sdt>
            <w:sdtPr>
              <w:rPr>
                <w:rFonts w:ascii="Arial" w:hAnsi="Arial" w:cs="Arial"/>
                <w:sz w:val="22"/>
                <w:szCs w:val="22"/>
              </w:rPr>
              <w:id w:val="68085425"/>
              <w14:checkbox>
                <w14:checked w14:val="1"/>
                <w14:checkedState w14:val="2612" w14:font="MS Gothic"/>
                <w14:uncheckedState w14:val="2610" w14:font="MS Gothic"/>
              </w14:checkbox>
            </w:sdtPr>
            <w:sdtContent>
              <w:p w14:paraId="56D4306F" w14:textId="77777777" w:rsidR="00812849" w:rsidRPr="00A42F82" w:rsidRDefault="0081284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822" w:type="dxa"/>
            <w:shd w:val="clear" w:color="auto" w:fill="BFBFBF" w:themeFill="background1" w:themeFillShade="BF"/>
            <w:vAlign w:val="center"/>
          </w:tcPr>
          <w:sdt>
            <w:sdtPr>
              <w:rPr>
                <w:rFonts w:ascii="Arial" w:hAnsi="Arial" w:cs="Arial"/>
                <w:sz w:val="22"/>
                <w:szCs w:val="22"/>
              </w:rPr>
              <w:id w:val="-1960721522"/>
              <w14:checkbox>
                <w14:checked w14:val="0"/>
                <w14:checkedState w14:val="2612" w14:font="MS Gothic"/>
                <w14:uncheckedState w14:val="2610" w14:font="MS Gothic"/>
              </w14:checkbox>
            </w:sdtPr>
            <w:sdtContent>
              <w:p w14:paraId="2553044B"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r>
      <w:tr w:rsidR="00812849" w:rsidRPr="00A42F82" w14:paraId="2E063A49" w14:textId="77777777" w:rsidTr="00812849">
        <w:trPr>
          <w:trHeight w:val="439"/>
        </w:trPr>
        <w:tc>
          <w:tcPr>
            <w:tcW w:w="562" w:type="dxa"/>
            <w:shd w:val="clear" w:color="auto" w:fill="F2F2F2" w:themeFill="background1" w:themeFillShade="F2"/>
            <w:vAlign w:val="center"/>
          </w:tcPr>
          <w:p w14:paraId="16322CA6"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Arial" w:hAnsi="Arial" w:cs="Arial"/>
                <w:sz w:val="22"/>
                <w:szCs w:val="22"/>
              </w:rPr>
              <w:t>17</w:t>
            </w:r>
          </w:p>
        </w:tc>
        <w:tc>
          <w:tcPr>
            <w:tcW w:w="8217" w:type="dxa"/>
            <w:shd w:val="clear" w:color="auto" w:fill="F2F2F2" w:themeFill="background1" w:themeFillShade="F2"/>
            <w:vAlign w:val="center"/>
          </w:tcPr>
          <w:p w14:paraId="1DE789CA"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Arial" w:hAnsi="Arial" w:cs="Arial"/>
                <w:sz w:val="22"/>
                <w:szCs w:val="22"/>
              </w:rPr>
              <w:t>A Wales of vibrant culture and thriving Welsh language</w:t>
            </w:r>
          </w:p>
        </w:tc>
        <w:tc>
          <w:tcPr>
            <w:tcW w:w="850" w:type="dxa"/>
            <w:shd w:val="clear" w:color="auto" w:fill="BFBFBF" w:themeFill="background1" w:themeFillShade="BF"/>
            <w:vAlign w:val="center"/>
          </w:tcPr>
          <w:sdt>
            <w:sdtPr>
              <w:rPr>
                <w:rFonts w:ascii="Arial" w:hAnsi="Arial" w:cs="Arial"/>
                <w:sz w:val="22"/>
                <w:szCs w:val="22"/>
              </w:rPr>
              <w:id w:val="-1823267970"/>
              <w14:checkbox>
                <w14:checked w14:val="0"/>
                <w14:checkedState w14:val="2612" w14:font="MS Gothic"/>
                <w14:uncheckedState w14:val="2610" w14:font="MS Gothic"/>
              </w14:checkbox>
            </w:sdtPr>
            <w:sdtContent>
              <w:p w14:paraId="569DC7AC"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22" w:type="dxa"/>
            <w:shd w:val="clear" w:color="auto" w:fill="BFBFBF" w:themeFill="background1" w:themeFillShade="BF"/>
            <w:vAlign w:val="center"/>
          </w:tcPr>
          <w:sdt>
            <w:sdtPr>
              <w:rPr>
                <w:rFonts w:ascii="Arial" w:hAnsi="Arial" w:cs="Arial"/>
                <w:sz w:val="22"/>
                <w:szCs w:val="22"/>
              </w:rPr>
              <w:id w:val="-412095767"/>
              <w14:checkbox>
                <w14:checked w14:val="1"/>
                <w14:checkedState w14:val="2612" w14:font="MS Gothic"/>
                <w14:uncheckedState w14:val="2610" w14:font="MS Gothic"/>
              </w14:checkbox>
            </w:sdtPr>
            <w:sdtContent>
              <w:p w14:paraId="7E0201A6" w14:textId="77777777" w:rsidR="00812849" w:rsidRPr="00A42F82" w:rsidRDefault="0081284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12849" w:rsidRPr="00A42F82" w14:paraId="35800140" w14:textId="77777777" w:rsidTr="00812849">
        <w:trPr>
          <w:trHeight w:val="403"/>
        </w:trPr>
        <w:tc>
          <w:tcPr>
            <w:tcW w:w="562" w:type="dxa"/>
            <w:shd w:val="clear" w:color="auto" w:fill="F2F2F2" w:themeFill="background1" w:themeFillShade="F2"/>
            <w:vAlign w:val="center"/>
          </w:tcPr>
          <w:p w14:paraId="3FF6DB76"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Arial" w:hAnsi="Arial" w:cs="Arial"/>
                <w:sz w:val="22"/>
                <w:szCs w:val="22"/>
              </w:rPr>
              <w:t>18</w:t>
            </w:r>
          </w:p>
        </w:tc>
        <w:tc>
          <w:tcPr>
            <w:tcW w:w="8217" w:type="dxa"/>
            <w:shd w:val="clear" w:color="auto" w:fill="F2F2F2" w:themeFill="background1" w:themeFillShade="F2"/>
            <w:vAlign w:val="center"/>
          </w:tcPr>
          <w:p w14:paraId="7C4E08A4"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Arial" w:hAnsi="Arial" w:cs="Arial"/>
                <w:sz w:val="22"/>
                <w:szCs w:val="22"/>
              </w:rPr>
              <w:t>A globally responsible Wales</w:t>
            </w:r>
          </w:p>
        </w:tc>
        <w:tc>
          <w:tcPr>
            <w:tcW w:w="850" w:type="dxa"/>
            <w:shd w:val="clear" w:color="auto" w:fill="BFBFBF" w:themeFill="background1" w:themeFillShade="BF"/>
            <w:vAlign w:val="center"/>
          </w:tcPr>
          <w:sdt>
            <w:sdtPr>
              <w:rPr>
                <w:rFonts w:ascii="Arial" w:hAnsi="Arial" w:cs="Arial"/>
                <w:sz w:val="22"/>
                <w:szCs w:val="22"/>
              </w:rPr>
              <w:id w:val="1462462810"/>
              <w14:checkbox>
                <w14:checked w14:val="0"/>
                <w14:checkedState w14:val="2612" w14:font="MS Gothic"/>
                <w14:uncheckedState w14:val="2610" w14:font="MS Gothic"/>
              </w14:checkbox>
            </w:sdtPr>
            <w:sdtContent>
              <w:p w14:paraId="58AE866B"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22" w:type="dxa"/>
            <w:shd w:val="clear" w:color="auto" w:fill="BFBFBF" w:themeFill="background1" w:themeFillShade="BF"/>
            <w:vAlign w:val="center"/>
          </w:tcPr>
          <w:sdt>
            <w:sdtPr>
              <w:rPr>
                <w:rFonts w:ascii="Arial" w:hAnsi="Arial" w:cs="Arial"/>
                <w:sz w:val="22"/>
                <w:szCs w:val="22"/>
              </w:rPr>
              <w:id w:val="53513755"/>
              <w14:checkbox>
                <w14:checked w14:val="1"/>
                <w14:checkedState w14:val="2612" w14:font="MS Gothic"/>
                <w14:uncheckedState w14:val="2610" w14:font="MS Gothic"/>
              </w14:checkbox>
            </w:sdtPr>
            <w:sdtContent>
              <w:p w14:paraId="3A67A70A" w14:textId="77777777" w:rsidR="00812849" w:rsidRPr="00A42F82" w:rsidRDefault="0081284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12849" w:rsidRPr="00A42F82" w14:paraId="3315613F" w14:textId="77777777" w:rsidTr="00812849">
        <w:trPr>
          <w:trHeight w:val="403"/>
        </w:trPr>
        <w:tc>
          <w:tcPr>
            <w:tcW w:w="562" w:type="dxa"/>
            <w:shd w:val="clear" w:color="auto" w:fill="F2F2F2" w:themeFill="background1" w:themeFillShade="F2"/>
            <w:vAlign w:val="center"/>
          </w:tcPr>
          <w:p w14:paraId="0ABCCD32" w14:textId="77777777" w:rsidR="00812849" w:rsidRPr="00A42F82" w:rsidRDefault="00812849" w:rsidP="004763BA">
            <w:pPr>
              <w:autoSpaceDE w:val="0"/>
              <w:autoSpaceDN w:val="0"/>
              <w:adjustRightInd w:val="0"/>
              <w:jc w:val="both"/>
              <w:rPr>
                <w:rFonts w:ascii="Arial" w:hAnsi="Arial" w:cs="Arial"/>
                <w:sz w:val="22"/>
                <w:szCs w:val="22"/>
              </w:rPr>
            </w:pPr>
            <w:r w:rsidRPr="00A42F82">
              <w:rPr>
                <w:rFonts w:ascii="Arial" w:hAnsi="Arial" w:cs="Arial"/>
                <w:sz w:val="22"/>
                <w:szCs w:val="22"/>
              </w:rPr>
              <w:t>19</w:t>
            </w:r>
          </w:p>
        </w:tc>
        <w:tc>
          <w:tcPr>
            <w:tcW w:w="9889" w:type="dxa"/>
            <w:gridSpan w:val="3"/>
            <w:shd w:val="clear" w:color="auto" w:fill="F2F2F2" w:themeFill="background1" w:themeFillShade="F2"/>
            <w:vAlign w:val="center"/>
          </w:tcPr>
          <w:p w14:paraId="08189B95" w14:textId="77777777" w:rsidR="00812849" w:rsidRPr="00A42F82" w:rsidRDefault="00812849" w:rsidP="004763BA">
            <w:pPr>
              <w:autoSpaceDE w:val="0"/>
              <w:autoSpaceDN w:val="0"/>
              <w:adjustRightInd w:val="0"/>
              <w:jc w:val="both"/>
              <w:rPr>
                <w:rFonts w:ascii="Arial" w:hAnsi="Arial" w:cs="Arial"/>
                <w:bCs/>
                <w:sz w:val="22"/>
                <w:szCs w:val="22"/>
              </w:rPr>
            </w:pPr>
            <w:r w:rsidRPr="00A42F82">
              <w:rPr>
                <w:rFonts w:ascii="Arial" w:hAnsi="Arial" w:cs="Arial"/>
                <w:sz w:val="22"/>
                <w:szCs w:val="22"/>
              </w:rPr>
              <w:t>If YES to any of the above, please give details:</w:t>
            </w:r>
          </w:p>
        </w:tc>
      </w:tr>
      <w:tr w:rsidR="00812849" w:rsidRPr="00A42F82" w14:paraId="01B94852" w14:textId="77777777" w:rsidTr="00812849">
        <w:trPr>
          <w:trHeight w:val="403"/>
        </w:trPr>
        <w:tc>
          <w:tcPr>
            <w:tcW w:w="562" w:type="dxa"/>
            <w:vAlign w:val="center"/>
          </w:tcPr>
          <w:p w14:paraId="5640779D" w14:textId="77777777" w:rsidR="00812849" w:rsidRPr="00A42F82" w:rsidRDefault="00812849" w:rsidP="004763BA">
            <w:pPr>
              <w:autoSpaceDE w:val="0"/>
              <w:autoSpaceDN w:val="0"/>
              <w:adjustRightInd w:val="0"/>
              <w:jc w:val="both"/>
              <w:rPr>
                <w:rFonts w:ascii="Arial" w:hAnsi="Arial" w:cs="Arial"/>
                <w:sz w:val="22"/>
                <w:szCs w:val="22"/>
              </w:rPr>
            </w:pPr>
          </w:p>
        </w:tc>
        <w:tc>
          <w:tcPr>
            <w:tcW w:w="9889" w:type="dxa"/>
            <w:gridSpan w:val="3"/>
            <w:vAlign w:val="center"/>
          </w:tcPr>
          <w:p w14:paraId="0239B80D" w14:textId="77777777" w:rsidR="00812849" w:rsidRPr="00A42F82" w:rsidRDefault="00812849" w:rsidP="004763BA">
            <w:pPr>
              <w:jc w:val="both"/>
              <w:rPr>
                <w:rFonts w:ascii="Arial" w:hAnsi="Arial" w:cs="Arial"/>
              </w:rPr>
            </w:pPr>
            <w:r>
              <w:rPr>
                <w:rFonts w:ascii="Arial" w:hAnsi="Arial" w:cs="Arial"/>
              </w:rPr>
              <w:t>Prosperous Wales</w:t>
            </w:r>
          </w:p>
          <w:p w14:paraId="7B56816B" w14:textId="77777777" w:rsidR="00812849" w:rsidRDefault="00812849" w:rsidP="004763BA">
            <w:pPr>
              <w:jc w:val="both"/>
              <w:rPr>
                <w:rFonts w:ascii="Arial" w:hAnsi="Arial" w:cs="Arial"/>
              </w:rPr>
            </w:pPr>
            <w:r>
              <w:rPr>
                <w:rFonts w:ascii="Arial" w:hAnsi="Arial" w:cs="Arial"/>
              </w:rPr>
              <w:t xml:space="preserve">By aiding with the HE transitions, Bridgend College athletes can become more academically and athletically inclined. </w:t>
            </w:r>
          </w:p>
          <w:p w14:paraId="40AFD6A4" w14:textId="77777777" w:rsidR="00812849" w:rsidRDefault="00812849" w:rsidP="004763BA">
            <w:pPr>
              <w:jc w:val="both"/>
              <w:rPr>
                <w:rFonts w:ascii="Arial" w:hAnsi="Arial" w:cs="Arial"/>
              </w:rPr>
            </w:pPr>
          </w:p>
          <w:p w14:paraId="34CA2A38" w14:textId="77777777" w:rsidR="00812849" w:rsidRDefault="00812849" w:rsidP="004763BA">
            <w:pPr>
              <w:jc w:val="both"/>
              <w:rPr>
                <w:rFonts w:ascii="Arial" w:hAnsi="Arial" w:cs="Arial"/>
              </w:rPr>
            </w:pPr>
            <w:r>
              <w:rPr>
                <w:rFonts w:ascii="Arial" w:hAnsi="Arial" w:cs="Arial"/>
              </w:rPr>
              <w:t>Healthier Wales</w:t>
            </w:r>
          </w:p>
          <w:p w14:paraId="4AC27B9D" w14:textId="77777777" w:rsidR="00812849" w:rsidRDefault="00812849" w:rsidP="004763BA">
            <w:pPr>
              <w:jc w:val="both"/>
              <w:rPr>
                <w:rFonts w:ascii="Arial" w:hAnsi="Arial" w:cs="Arial"/>
              </w:rPr>
            </w:pPr>
            <w:r>
              <w:rPr>
                <w:rFonts w:ascii="Arial" w:hAnsi="Arial" w:cs="Arial"/>
              </w:rPr>
              <w:t xml:space="preserve">By aiding with the HE transitions, it ensures that student athletes stay healthy by being involved in sport. </w:t>
            </w:r>
          </w:p>
          <w:p w14:paraId="29ABF1DE" w14:textId="77777777" w:rsidR="00812849" w:rsidRDefault="00812849" w:rsidP="004763BA">
            <w:pPr>
              <w:jc w:val="both"/>
              <w:rPr>
                <w:rFonts w:ascii="Arial" w:hAnsi="Arial" w:cs="Arial"/>
              </w:rPr>
            </w:pPr>
          </w:p>
          <w:p w14:paraId="2C2FEC60" w14:textId="04765024" w:rsidR="00812849" w:rsidRPr="00A42F82" w:rsidRDefault="00812849" w:rsidP="004763BA">
            <w:pPr>
              <w:jc w:val="both"/>
              <w:rPr>
                <w:rFonts w:ascii="Arial" w:hAnsi="Arial" w:cs="Arial"/>
              </w:rPr>
            </w:pPr>
            <w:r>
              <w:rPr>
                <w:rFonts w:ascii="Arial" w:hAnsi="Arial" w:cs="Arial"/>
              </w:rPr>
              <w:t>Equal Wales</w:t>
            </w:r>
          </w:p>
          <w:p w14:paraId="51AC5826" w14:textId="77777777" w:rsidR="00812849" w:rsidRDefault="00812849" w:rsidP="004763BA">
            <w:pPr>
              <w:jc w:val="both"/>
              <w:rPr>
                <w:rFonts w:ascii="Arial" w:hAnsi="Arial" w:cs="Arial"/>
              </w:rPr>
            </w:pPr>
            <w:r>
              <w:rPr>
                <w:rFonts w:ascii="Arial" w:hAnsi="Arial" w:cs="Arial"/>
              </w:rPr>
              <w:t xml:space="preserve">By aiding with the HE transitions, it allows student athletes from Bridgend College to start University sport and academics on equal footing to those with previous university experience. </w:t>
            </w:r>
          </w:p>
          <w:p w14:paraId="5BBE8C8F" w14:textId="77777777" w:rsidR="00812849" w:rsidRDefault="00812849" w:rsidP="004763BA">
            <w:pPr>
              <w:jc w:val="both"/>
              <w:rPr>
                <w:rFonts w:ascii="Arial" w:hAnsi="Arial" w:cs="Arial"/>
              </w:rPr>
            </w:pPr>
          </w:p>
          <w:p w14:paraId="38233339" w14:textId="77777777" w:rsidR="00812849" w:rsidRDefault="00812849" w:rsidP="004763BA">
            <w:pPr>
              <w:jc w:val="both"/>
              <w:rPr>
                <w:rFonts w:ascii="Arial" w:hAnsi="Arial" w:cs="Arial"/>
              </w:rPr>
            </w:pPr>
            <w:r>
              <w:rPr>
                <w:rFonts w:ascii="Arial" w:hAnsi="Arial" w:cs="Arial"/>
              </w:rPr>
              <w:t>Cohesive Wales</w:t>
            </w:r>
          </w:p>
          <w:p w14:paraId="3970F36A" w14:textId="77777777" w:rsidR="00812849" w:rsidRPr="002823B6" w:rsidRDefault="00812849" w:rsidP="004763BA">
            <w:pPr>
              <w:jc w:val="both"/>
              <w:rPr>
                <w:rFonts w:ascii="Arial" w:hAnsi="Arial" w:cs="Arial"/>
              </w:rPr>
            </w:pPr>
            <w:r w:rsidRPr="002823B6">
              <w:rPr>
                <w:rFonts w:ascii="Arial" w:hAnsi="Arial" w:cs="Arial"/>
              </w:rPr>
              <w:t xml:space="preserve">By allowing for </w:t>
            </w:r>
            <w:r>
              <w:rPr>
                <w:rFonts w:ascii="Arial" w:hAnsi="Arial" w:cs="Arial"/>
              </w:rPr>
              <w:t xml:space="preserve">Bridgend College athletes to connect with university student athletes, it allows for both sporting and academic connections and bonds to be made. </w:t>
            </w:r>
          </w:p>
          <w:p w14:paraId="3D36FDF4" w14:textId="77777777" w:rsidR="00812849" w:rsidRPr="00A42F82" w:rsidRDefault="00812849" w:rsidP="004763BA">
            <w:pPr>
              <w:autoSpaceDE w:val="0"/>
              <w:autoSpaceDN w:val="0"/>
              <w:adjustRightInd w:val="0"/>
              <w:jc w:val="both"/>
              <w:rPr>
                <w:rFonts w:ascii="Arial" w:hAnsi="Arial" w:cs="Arial"/>
                <w:b/>
                <w:bCs/>
                <w:sz w:val="22"/>
                <w:szCs w:val="22"/>
              </w:rPr>
            </w:pPr>
            <w:r w:rsidRPr="00A42F82">
              <w:rPr>
                <w:rFonts w:ascii="Arial" w:hAnsi="Arial" w:cs="Arial"/>
                <w:color w:val="808080"/>
                <w:sz w:val="18"/>
                <w:szCs w:val="18"/>
              </w:rPr>
              <w:t>(this box should expand as you type)</w:t>
            </w:r>
          </w:p>
        </w:tc>
      </w:tr>
    </w:tbl>
    <w:p w14:paraId="1B0D756D" w14:textId="3341910B" w:rsidR="003F7013" w:rsidRDefault="003F7013" w:rsidP="004763BA">
      <w:pPr>
        <w:spacing w:after="200" w:line="276" w:lineRule="auto"/>
        <w:jc w:val="both"/>
        <w:rPr>
          <w:rFonts w:ascii="Arial" w:hAnsi="Arial" w:cs="Arial"/>
          <w:b/>
          <w:sz w:val="22"/>
          <w:szCs w:val="22"/>
          <w:u w:val="single"/>
        </w:rPr>
      </w:pPr>
    </w:p>
    <w:p w14:paraId="4285309A" w14:textId="77777777" w:rsidR="000A39B9" w:rsidRPr="00A42F82" w:rsidRDefault="000A39B9" w:rsidP="004763BA">
      <w:pPr>
        <w:spacing w:after="240"/>
        <w:jc w:val="both"/>
        <w:rPr>
          <w:rFonts w:ascii="Arial" w:hAnsi="Arial" w:cs="Arial"/>
          <w:b/>
          <w:sz w:val="22"/>
          <w:szCs w:val="22"/>
        </w:rPr>
      </w:pPr>
      <w:r w:rsidRPr="00A42F82">
        <w:rPr>
          <w:rFonts w:ascii="Arial" w:hAnsi="Arial" w:cs="Arial"/>
          <w:b/>
          <w:sz w:val="22"/>
          <w:szCs w:val="22"/>
        </w:rPr>
        <w:t xml:space="preserve">SECTION </w:t>
      </w:r>
      <w:r>
        <w:rPr>
          <w:rFonts w:ascii="Arial" w:hAnsi="Arial" w:cs="Arial"/>
          <w:b/>
          <w:sz w:val="22"/>
          <w:szCs w:val="22"/>
        </w:rPr>
        <w:t>C</w:t>
      </w:r>
      <w:r w:rsidRPr="00A42F82">
        <w:rPr>
          <w:rFonts w:ascii="Arial" w:hAnsi="Arial" w:cs="Arial"/>
          <w:b/>
          <w:sz w:val="22"/>
          <w:szCs w:val="22"/>
        </w:rPr>
        <w:t>: Scope of Research Activity</w:t>
      </w:r>
    </w:p>
    <w:tbl>
      <w:tblPr>
        <w:tblStyle w:val="TableGrid"/>
        <w:tblW w:w="10451" w:type="dxa"/>
        <w:tblInd w:w="-717" w:type="dxa"/>
        <w:tblLook w:val="04A0" w:firstRow="1" w:lastRow="0" w:firstColumn="1" w:lastColumn="0" w:noHBand="0" w:noVBand="1"/>
      </w:tblPr>
      <w:tblGrid>
        <w:gridCol w:w="562"/>
        <w:gridCol w:w="8227"/>
        <w:gridCol w:w="846"/>
        <w:gridCol w:w="816"/>
      </w:tblGrid>
      <w:tr w:rsidR="000A39B9" w:rsidRPr="00A42F82" w14:paraId="32812004" w14:textId="77777777" w:rsidTr="000A39B9">
        <w:trPr>
          <w:trHeight w:val="558"/>
        </w:trPr>
        <w:tc>
          <w:tcPr>
            <w:tcW w:w="562" w:type="dxa"/>
            <w:shd w:val="clear" w:color="auto" w:fill="F2F2F2" w:themeFill="background1" w:themeFillShade="F2"/>
            <w:vAlign w:val="center"/>
          </w:tcPr>
          <w:p w14:paraId="0AA657F2" w14:textId="77777777" w:rsidR="000A39B9" w:rsidRPr="00A42F82" w:rsidRDefault="000A39B9" w:rsidP="004763BA">
            <w:pPr>
              <w:autoSpaceDE w:val="0"/>
              <w:autoSpaceDN w:val="0"/>
              <w:adjustRightInd w:val="0"/>
              <w:jc w:val="both"/>
              <w:rPr>
                <w:rFonts w:ascii="Arial" w:hAnsi="Arial" w:cs="Arial"/>
                <w:b/>
                <w:sz w:val="22"/>
                <w:szCs w:val="22"/>
              </w:rPr>
            </w:pPr>
          </w:p>
        </w:tc>
        <w:tc>
          <w:tcPr>
            <w:tcW w:w="8227" w:type="dxa"/>
            <w:shd w:val="clear" w:color="auto" w:fill="F2F2F2" w:themeFill="background1" w:themeFillShade="F2"/>
            <w:vAlign w:val="center"/>
          </w:tcPr>
          <w:p w14:paraId="2A8883C8" w14:textId="77777777" w:rsidR="000A39B9" w:rsidRPr="00A42F82" w:rsidRDefault="000A39B9" w:rsidP="004763BA">
            <w:pPr>
              <w:autoSpaceDE w:val="0"/>
              <w:autoSpaceDN w:val="0"/>
              <w:adjustRightInd w:val="0"/>
              <w:jc w:val="both"/>
              <w:rPr>
                <w:rFonts w:ascii="Arial" w:hAnsi="Arial" w:cs="Arial"/>
                <w:b/>
                <w:sz w:val="22"/>
                <w:szCs w:val="22"/>
              </w:rPr>
            </w:pPr>
            <w:r w:rsidRPr="00A42F82">
              <w:rPr>
                <w:rFonts w:ascii="Arial" w:hAnsi="Arial" w:cs="Arial"/>
                <w:b/>
                <w:sz w:val="22"/>
                <w:szCs w:val="22"/>
              </w:rPr>
              <w:t>Will the research activity include:</w:t>
            </w:r>
          </w:p>
        </w:tc>
        <w:tc>
          <w:tcPr>
            <w:tcW w:w="846" w:type="dxa"/>
            <w:shd w:val="clear" w:color="auto" w:fill="F2F2F2" w:themeFill="background1" w:themeFillShade="F2"/>
            <w:vAlign w:val="center"/>
          </w:tcPr>
          <w:p w14:paraId="52345138" w14:textId="77777777" w:rsidR="000A39B9" w:rsidRPr="00A42F82" w:rsidRDefault="000A39B9"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YES</w:t>
            </w:r>
          </w:p>
        </w:tc>
        <w:tc>
          <w:tcPr>
            <w:tcW w:w="816" w:type="dxa"/>
            <w:shd w:val="clear" w:color="auto" w:fill="F2F2F2" w:themeFill="background1" w:themeFillShade="F2"/>
            <w:vAlign w:val="center"/>
          </w:tcPr>
          <w:p w14:paraId="3C1CA8B6" w14:textId="77777777" w:rsidR="000A39B9" w:rsidRPr="00A42F82" w:rsidRDefault="000A39B9"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NO</w:t>
            </w:r>
          </w:p>
        </w:tc>
      </w:tr>
      <w:tr w:rsidR="000A39B9" w:rsidRPr="00A42F82" w14:paraId="5B742ABD" w14:textId="77777777" w:rsidTr="000A39B9">
        <w:trPr>
          <w:trHeight w:val="439"/>
        </w:trPr>
        <w:tc>
          <w:tcPr>
            <w:tcW w:w="562" w:type="dxa"/>
            <w:shd w:val="clear" w:color="auto" w:fill="F2F2F2" w:themeFill="background1" w:themeFillShade="F2"/>
            <w:vAlign w:val="center"/>
          </w:tcPr>
          <w:p w14:paraId="1EB60163"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1</w:t>
            </w:r>
          </w:p>
        </w:tc>
        <w:tc>
          <w:tcPr>
            <w:tcW w:w="8227" w:type="dxa"/>
            <w:shd w:val="clear" w:color="auto" w:fill="F2F2F2" w:themeFill="background1" w:themeFillShade="F2"/>
            <w:vAlign w:val="center"/>
          </w:tcPr>
          <w:p w14:paraId="475FF4D4"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Use of a questionnaire or similar research instrument?</w:t>
            </w:r>
          </w:p>
        </w:tc>
        <w:tc>
          <w:tcPr>
            <w:tcW w:w="846" w:type="dxa"/>
            <w:shd w:val="clear" w:color="auto" w:fill="BFBFBF" w:themeFill="background1" w:themeFillShade="BF"/>
            <w:vAlign w:val="center"/>
          </w:tcPr>
          <w:sdt>
            <w:sdtPr>
              <w:rPr>
                <w:rFonts w:ascii="Arial" w:hAnsi="Arial" w:cs="Arial"/>
                <w:sz w:val="22"/>
                <w:szCs w:val="22"/>
              </w:rPr>
              <w:id w:val="1843739070"/>
              <w14:checkbox>
                <w14:checked w14:val="0"/>
                <w14:checkedState w14:val="2612" w14:font="MS Gothic"/>
                <w14:uncheckedState w14:val="2610" w14:font="MS Gothic"/>
              </w14:checkbox>
            </w:sdtPr>
            <w:sdtContent>
              <w:p w14:paraId="474035E4" w14:textId="77777777" w:rsidR="000A39B9" w:rsidRPr="00A42F82" w:rsidRDefault="000A39B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816" w:type="dxa"/>
            <w:shd w:val="clear" w:color="auto" w:fill="BFBFBF" w:themeFill="background1" w:themeFillShade="BF"/>
            <w:vAlign w:val="center"/>
          </w:tcPr>
          <w:sdt>
            <w:sdtPr>
              <w:rPr>
                <w:rFonts w:ascii="Arial" w:hAnsi="Arial" w:cs="Arial"/>
                <w:sz w:val="22"/>
                <w:szCs w:val="22"/>
              </w:rPr>
              <w:id w:val="-474143939"/>
              <w14:checkbox>
                <w14:checked w14:val="1"/>
                <w14:checkedState w14:val="2612" w14:font="MS Gothic"/>
                <w14:uncheckedState w14:val="2610" w14:font="MS Gothic"/>
              </w14:checkbox>
            </w:sdtPr>
            <w:sdtContent>
              <w:p w14:paraId="0560539C" w14:textId="77777777" w:rsidR="000A39B9" w:rsidRPr="00A42F82" w:rsidRDefault="000A39B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0A39B9" w:rsidRPr="00A42F82" w14:paraId="4DC2428B" w14:textId="77777777" w:rsidTr="000A39B9">
        <w:trPr>
          <w:trHeight w:val="439"/>
        </w:trPr>
        <w:tc>
          <w:tcPr>
            <w:tcW w:w="562" w:type="dxa"/>
            <w:shd w:val="clear" w:color="auto" w:fill="F2F2F2" w:themeFill="background1" w:themeFillShade="F2"/>
            <w:vAlign w:val="center"/>
          </w:tcPr>
          <w:p w14:paraId="12986ECD"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2</w:t>
            </w:r>
          </w:p>
        </w:tc>
        <w:tc>
          <w:tcPr>
            <w:tcW w:w="8227" w:type="dxa"/>
            <w:shd w:val="clear" w:color="auto" w:fill="F2F2F2" w:themeFill="background1" w:themeFillShade="F2"/>
            <w:vAlign w:val="center"/>
          </w:tcPr>
          <w:p w14:paraId="7CDF75A7"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Use of interviews?</w:t>
            </w:r>
          </w:p>
        </w:tc>
        <w:tc>
          <w:tcPr>
            <w:tcW w:w="846" w:type="dxa"/>
            <w:shd w:val="clear" w:color="auto" w:fill="BFBFBF" w:themeFill="background1" w:themeFillShade="BF"/>
            <w:vAlign w:val="center"/>
          </w:tcPr>
          <w:sdt>
            <w:sdtPr>
              <w:rPr>
                <w:rFonts w:ascii="Arial" w:hAnsi="Arial" w:cs="Arial"/>
                <w:sz w:val="22"/>
                <w:szCs w:val="22"/>
              </w:rPr>
              <w:id w:val="-800765487"/>
              <w14:checkbox>
                <w14:checked w14:val="0"/>
                <w14:checkedState w14:val="2612" w14:font="MS Gothic"/>
                <w14:uncheckedState w14:val="2610" w14:font="MS Gothic"/>
              </w14:checkbox>
            </w:sdtPr>
            <w:sdtContent>
              <w:p w14:paraId="23B176F0"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16" w:type="dxa"/>
            <w:shd w:val="clear" w:color="auto" w:fill="BFBFBF" w:themeFill="background1" w:themeFillShade="BF"/>
            <w:vAlign w:val="center"/>
          </w:tcPr>
          <w:sdt>
            <w:sdtPr>
              <w:rPr>
                <w:rFonts w:ascii="Arial" w:hAnsi="Arial" w:cs="Arial"/>
                <w:sz w:val="22"/>
                <w:szCs w:val="22"/>
              </w:rPr>
              <w:id w:val="749926786"/>
              <w14:checkbox>
                <w14:checked w14:val="1"/>
                <w14:checkedState w14:val="2612" w14:font="MS Gothic"/>
                <w14:uncheckedState w14:val="2610" w14:font="MS Gothic"/>
              </w14:checkbox>
            </w:sdtPr>
            <w:sdtContent>
              <w:p w14:paraId="6A2CA4FC" w14:textId="77777777" w:rsidR="000A39B9" w:rsidRPr="00A42F82" w:rsidRDefault="000A39B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0A39B9" w:rsidRPr="00A42F82" w14:paraId="6E2C3B3B" w14:textId="77777777" w:rsidTr="000A39B9">
        <w:trPr>
          <w:trHeight w:val="439"/>
        </w:trPr>
        <w:tc>
          <w:tcPr>
            <w:tcW w:w="562" w:type="dxa"/>
            <w:shd w:val="clear" w:color="auto" w:fill="F2F2F2" w:themeFill="background1" w:themeFillShade="F2"/>
            <w:vAlign w:val="center"/>
          </w:tcPr>
          <w:p w14:paraId="307FB706"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3</w:t>
            </w:r>
          </w:p>
        </w:tc>
        <w:tc>
          <w:tcPr>
            <w:tcW w:w="8227" w:type="dxa"/>
            <w:shd w:val="clear" w:color="auto" w:fill="F2F2F2" w:themeFill="background1" w:themeFillShade="F2"/>
            <w:vAlign w:val="center"/>
          </w:tcPr>
          <w:p w14:paraId="2E9D2391"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Use of focus groups?</w:t>
            </w:r>
          </w:p>
        </w:tc>
        <w:tc>
          <w:tcPr>
            <w:tcW w:w="846" w:type="dxa"/>
            <w:shd w:val="clear" w:color="auto" w:fill="BFBFBF" w:themeFill="background1" w:themeFillShade="BF"/>
            <w:vAlign w:val="center"/>
          </w:tcPr>
          <w:sdt>
            <w:sdtPr>
              <w:rPr>
                <w:rFonts w:ascii="Arial" w:hAnsi="Arial" w:cs="Arial"/>
                <w:sz w:val="22"/>
                <w:szCs w:val="22"/>
              </w:rPr>
              <w:id w:val="-507049709"/>
              <w14:checkbox>
                <w14:checked w14:val="1"/>
                <w14:checkedState w14:val="2612" w14:font="MS Gothic"/>
                <w14:uncheckedState w14:val="2610" w14:font="MS Gothic"/>
              </w14:checkbox>
            </w:sdtPr>
            <w:sdtContent>
              <w:p w14:paraId="5D6A48F7" w14:textId="77777777" w:rsidR="000A39B9" w:rsidRPr="00A42F82" w:rsidRDefault="000A39B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816" w:type="dxa"/>
            <w:shd w:val="clear" w:color="auto" w:fill="BFBFBF" w:themeFill="background1" w:themeFillShade="BF"/>
            <w:vAlign w:val="center"/>
          </w:tcPr>
          <w:sdt>
            <w:sdtPr>
              <w:rPr>
                <w:rFonts w:ascii="Arial" w:hAnsi="Arial" w:cs="Arial"/>
                <w:sz w:val="22"/>
                <w:szCs w:val="22"/>
              </w:rPr>
              <w:id w:val="1238368725"/>
              <w14:checkbox>
                <w14:checked w14:val="0"/>
                <w14:checkedState w14:val="2612" w14:font="MS Gothic"/>
                <w14:uncheckedState w14:val="2610" w14:font="MS Gothic"/>
              </w14:checkbox>
            </w:sdtPr>
            <w:sdtContent>
              <w:p w14:paraId="517E1D05"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r>
      <w:tr w:rsidR="000A39B9" w:rsidRPr="00A42F82" w14:paraId="3EE123D9" w14:textId="77777777" w:rsidTr="000A39B9">
        <w:trPr>
          <w:trHeight w:val="403"/>
        </w:trPr>
        <w:tc>
          <w:tcPr>
            <w:tcW w:w="562" w:type="dxa"/>
            <w:shd w:val="clear" w:color="auto" w:fill="F2F2F2" w:themeFill="background1" w:themeFillShade="F2"/>
            <w:vAlign w:val="center"/>
          </w:tcPr>
          <w:p w14:paraId="31E92E49"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4</w:t>
            </w:r>
          </w:p>
        </w:tc>
        <w:tc>
          <w:tcPr>
            <w:tcW w:w="8227" w:type="dxa"/>
            <w:shd w:val="clear" w:color="auto" w:fill="F2F2F2" w:themeFill="background1" w:themeFillShade="F2"/>
            <w:vAlign w:val="center"/>
          </w:tcPr>
          <w:p w14:paraId="59A176EB"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 xml:space="preserve">Use of participant diaries? </w:t>
            </w:r>
          </w:p>
        </w:tc>
        <w:tc>
          <w:tcPr>
            <w:tcW w:w="846" w:type="dxa"/>
            <w:shd w:val="clear" w:color="auto" w:fill="BFBFBF" w:themeFill="background1" w:themeFillShade="BF"/>
            <w:vAlign w:val="center"/>
          </w:tcPr>
          <w:sdt>
            <w:sdtPr>
              <w:rPr>
                <w:rFonts w:ascii="Arial" w:hAnsi="Arial" w:cs="Arial"/>
                <w:sz w:val="22"/>
                <w:szCs w:val="22"/>
              </w:rPr>
              <w:id w:val="319468663"/>
              <w14:checkbox>
                <w14:checked w14:val="0"/>
                <w14:checkedState w14:val="2612" w14:font="MS Gothic"/>
                <w14:uncheckedState w14:val="2610" w14:font="MS Gothic"/>
              </w14:checkbox>
            </w:sdtPr>
            <w:sdtContent>
              <w:p w14:paraId="225BEB64"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16" w:type="dxa"/>
            <w:shd w:val="clear" w:color="auto" w:fill="BFBFBF" w:themeFill="background1" w:themeFillShade="BF"/>
            <w:vAlign w:val="center"/>
          </w:tcPr>
          <w:sdt>
            <w:sdtPr>
              <w:rPr>
                <w:rFonts w:ascii="Arial" w:hAnsi="Arial" w:cs="Arial"/>
                <w:sz w:val="22"/>
                <w:szCs w:val="22"/>
              </w:rPr>
              <w:id w:val="900483589"/>
              <w14:checkbox>
                <w14:checked w14:val="1"/>
                <w14:checkedState w14:val="2612" w14:font="MS Gothic"/>
                <w14:uncheckedState w14:val="2610" w14:font="MS Gothic"/>
              </w14:checkbox>
            </w:sdtPr>
            <w:sdtContent>
              <w:p w14:paraId="3B6222E3" w14:textId="77777777" w:rsidR="000A39B9" w:rsidRPr="00A42F82" w:rsidRDefault="000A39B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0A39B9" w:rsidRPr="00A42F82" w14:paraId="572D03C2" w14:textId="77777777" w:rsidTr="000A39B9">
        <w:trPr>
          <w:trHeight w:val="403"/>
        </w:trPr>
        <w:tc>
          <w:tcPr>
            <w:tcW w:w="562" w:type="dxa"/>
            <w:shd w:val="clear" w:color="auto" w:fill="F2F2F2" w:themeFill="background1" w:themeFillShade="F2"/>
            <w:vAlign w:val="center"/>
          </w:tcPr>
          <w:p w14:paraId="5E291D50"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5</w:t>
            </w:r>
          </w:p>
        </w:tc>
        <w:tc>
          <w:tcPr>
            <w:tcW w:w="8227" w:type="dxa"/>
            <w:shd w:val="clear" w:color="auto" w:fill="F2F2F2" w:themeFill="background1" w:themeFillShade="F2"/>
            <w:vAlign w:val="center"/>
          </w:tcPr>
          <w:p w14:paraId="6A566BF6"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Use of video or audio recording?</w:t>
            </w:r>
          </w:p>
        </w:tc>
        <w:tc>
          <w:tcPr>
            <w:tcW w:w="846" w:type="dxa"/>
            <w:shd w:val="clear" w:color="auto" w:fill="BFBFBF" w:themeFill="background1" w:themeFillShade="BF"/>
            <w:vAlign w:val="center"/>
          </w:tcPr>
          <w:sdt>
            <w:sdtPr>
              <w:rPr>
                <w:rFonts w:ascii="Arial" w:hAnsi="Arial" w:cs="Arial"/>
                <w:sz w:val="22"/>
                <w:szCs w:val="22"/>
              </w:rPr>
              <w:id w:val="-494723296"/>
              <w14:checkbox>
                <w14:checked w14:val="1"/>
                <w14:checkedState w14:val="2612" w14:font="MS Gothic"/>
                <w14:uncheckedState w14:val="2610" w14:font="MS Gothic"/>
              </w14:checkbox>
            </w:sdtPr>
            <w:sdtContent>
              <w:p w14:paraId="1078BDC6" w14:textId="77777777" w:rsidR="000A39B9" w:rsidRPr="00A42F82" w:rsidRDefault="000A39B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816" w:type="dxa"/>
            <w:shd w:val="clear" w:color="auto" w:fill="BFBFBF" w:themeFill="background1" w:themeFillShade="BF"/>
            <w:vAlign w:val="center"/>
          </w:tcPr>
          <w:sdt>
            <w:sdtPr>
              <w:rPr>
                <w:rFonts w:ascii="Arial" w:hAnsi="Arial" w:cs="Arial"/>
                <w:sz w:val="22"/>
                <w:szCs w:val="22"/>
              </w:rPr>
              <w:id w:val="1672298898"/>
              <w14:checkbox>
                <w14:checked w14:val="0"/>
                <w14:checkedState w14:val="2612" w14:font="MS Gothic"/>
                <w14:uncheckedState w14:val="2610" w14:font="MS Gothic"/>
              </w14:checkbox>
            </w:sdtPr>
            <w:sdtContent>
              <w:p w14:paraId="0314FCA5"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r>
      <w:tr w:rsidR="000A39B9" w:rsidRPr="00A42F82" w14:paraId="4687B067" w14:textId="77777777" w:rsidTr="000A39B9">
        <w:trPr>
          <w:trHeight w:val="403"/>
        </w:trPr>
        <w:tc>
          <w:tcPr>
            <w:tcW w:w="562" w:type="dxa"/>
            <w:shd w:val="clear" w:color="auto" w:fill="F2F2F2" w:themeFill="background1" w:themeFillShade="F2"/>
            <w:vAlign w:val="center"/>
          </w:tcPr>
          <w:p w14:paraId="74F5FDB2"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6</w:t>
            </w:r>
          </w:p>
        </w:tc>
        <w:tc>
          <w:tcPr>
            <w:tcW w:w="8227" w:type="dxa"/>
            <w:shd w:val="clear" w:color="auto" w:fill="F2F2F2" w:themeFill="background1" w:themeFillShade="F2"/>
            <w:vAlign w:val="center"/>
          </w:tcPr>
          <w:p w14:paraId="1C128CCD"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Use of computer-generated log files?</w:t>
            </w:r>
          </w:p>
        </w:tc>
        <w:tc>
          <w:tcPr>
            <w:tcW w:w="846" w:type="dxa"/>
            <w:shd w:val="clear" w:color="auto" w:fill="BFBFBF" w:themeFill="background1" w:themeFillShade="BF"/>
            <w:vAlign w:val="center"/>
          </w:tcPr>
          <w:sdt>
            <w:sdtPr>
              <w:rPr>
                <w:rFonts w:ascii="Arial" w:hAnsi="Arial" w:cs="Arial"/>
                <w:sz w:val="22"/>
                <w:szCs w:val="22"/>
              </w:rPr>
              <w:id w:val="282394886"/>
              <w14:checkbox>
                <w14:checked w14:val="0"/>
                <w14:checkedState w14:val="2612" w14:font="MS Gothic"/>
                <w14:uncheckedState w14:val="2610" w14:font="MS Gothic"/>
              </w14:checkbox>
            </w:sdtPr>
            <w:sdtContent>
              <w:p w14:paraId="0EB066F9"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16" w:type="dxa"/>
            <w:shd w:val="clear" w:color="auto" w:fill="BFBFBF" w:themeFill="background1" w:themeFillShade="BF"/>
            <w:vAlign w:val="center"/>
          </w:tcPr>
          <w:sdt>
            <w:sdtPr>
              <w:rPr>
                <w:rFonts w:ascii="Arial" w:hAnsi="Arial" w:cs="Arial"/>
                <w:sz w:val="22"/>
                <w:szCs w:val="22"/>
              </w:rPr>
              <w:id w:val="-1338917432"/>
              <w14:checkbox>
                <w14:checked w14:val="1"/>
                <w14:checkedState w14:val="2612" w14:font="MS Gothic"/>
                <w14:uncheckedState w14:val="2610" w14:font="MS Gothic"/>
              </w14:checkbox>
            </w:sdtPr>
            <w:sdtContent>
              <w:p w14:paraId="206B1169" w14:textId="77777777" w:rsidR="000A39B9" w:rsidRPr="00A42F82" w:rsidRDefault="000A39B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0A39B9" w:rsidRPr="00A42F82" w14:paraId="3C73CE82" w14:textId="77777777" w:rsidTr="000A39B9">
        <w:trPr>
          <w:trHeight w:val="439"/>
        </w:trPr>
        <w:tc>
          <w:tcPr>
            <w:tcW w:w="562" w:type="dxa"/>
            <w:shd w:val="clear" w:color="auto" w:fill="F2F2F2" w:themeFill="background1" w:themeFillShade="F2"/>
            <w:vAlign w:val="center"/>
          </w:tcPr>
          <w:p w14:paraId="5E872F4A"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7</w:t>
            </w:r>
          </w:p>
        </w:tc>
        <w:tc>
          <w:tcPr>
            <w:tcW w:w="8227" w:type="dxa"/>
            <w:shd w:val="clear" w:color="auto" w:fill="F2F2F2" w:themeFill="background1" w:themeFillShade="F2"/>
            <w:vAlign w:val="center"/>
          </w:tcPr>
          <w:p w14:paraId="032E1BDA"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Participant observation with their knowledge?</w:t>
            </w:r>
          </w:p>
        </w:tc>
        <w:tc>
          <w:tcPr>
            <w:tcW w:w="846" w:type="dxa"/>
            <w:shd w:val="clear" w:color="auto" w:fill="BFBFBF" w:themeFill="background1" w:themeFillShade="BF"/>
            <w:vAlign w:val="center"/>
          </w:tcPr>
          <w:sdt>
            <w:sdtPr>
              <w:rPr>
                <w:rFonts w:ascii="Arial" w:hAnsi="Arial" w:cs="Arial"/>
                <w:sz w:val="22"/>
                <w:szCs w:val="22"/>
              </w:rPr>
              <w:id w:val="-1942599491"/>
              <w14:checkbox>
                <w14:checked w14:val="0"/>
                <w14:checkedState w14:val="2612" w14:font="MS Gothic"/>
                <w14:uncheckedState w14:val="2610" w14:font="MS Gothic"/>
              </w14:checkbox>
            </w:sdtPr>
            <w:sdtContent>
              <w:p w14:paraId="1AEF383D"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16" w:type="dxa"/>
            <w:shd w:val="clear" w:color="auto" w:fill="BFBFBF" w:themeFill="background1" w:themeFillShade="BF"/>
            <w:vAlign w:val="center"/>
          </w:tcPr>
          <w:sdt>
            <w:sdtPr>
              <w:rPr>
                <w:rFonts w:ascii="Arial" w:hAnsi="Arial" w:cs="Arial"/>
                <w:sz w:val="22"/>
                <w:szCs w:val="22"/>
              </w:rPr>
              <w:id w:val="626286741"/>
              <w14:checkbox>
                <w14:checked w14:val="1"/>
                <w14:checkedState w14:val="2612" w14:font="MS Gothic"/>
                <w14:uncheckedState w14:val="2610" w14:font="MS Gothic"/>
              </w14:checkbox>
            </w:sdtPr>
            <w:sdtContent>
              <w:p w14:paraId="664D3EEC" w14:textId="77777777" w:rsidR="000A39B9" w:rsidRPr="00A42F82" w:rsidRDefault="000A39B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0A39B9" w:rsidRPr="00A42F82" w14:paraId="6AEB7B06" w14:textId="77777777" w:rsidTr="000A39B9">
        <w:trPr>
          <w:trHeight w:val="403"/>
        </w:trPr>
        <w:tc>
          <w:tcPr>
            <w:tcW w:w="562" w:type="dxa"/>
            <w:shd w:val="clear" w:color="auto" w:fill="F2F2F2" w:themeFill="background1" w:themeFillShade="F2"/>
            <w:vAlign w:val="center"/>
          </w:tcPr>
          <w:p w14:paraId="41C624D9"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8</w:t>
            </w:r>
          </w:p>
        </w:tc>
        <w:tc>
          <w:tcPr>
            <w:tcW w:w="8227" w:type="dxa"/>
            <w:shd w:val="clear" w:color="auto" w:fill="F2F2F2" w:themeFill="background1" w:themeFillShade="F2"/>
            <w:vAlign w:val="center"/>
          </w:tcPr>
          <w:p w14:paraId="69806794"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Participant observation without their knowledge?</w:t>
            </w:r>
          </w:p>
        </w:tc>
        <w:tc>
          <w:tcPr>
            <w:tcW w:w="846" w:type="dxa"/>
            <w:shd w:val="clear" w:color="auto" w:fill="BFBFBF" w:themeFill="background1" w:themeFillShade="BF"/>
            <w:vAlign w:val="center"/>
          </w:tcPr>
          <w:sdt>
            <w:sdtPr>
              <w:rPr>
                <w:rFonts w:ascii="Arial" w:hAnsi="Arial" w:cs="Arial"/>
                <w:sz w:val="22"/>
                <w:szCs w:val="22"/>
              </w:rPr>
              <w:id w:val="-387187341"/>
              <w14:checkbox>
                <w14:checked w14:val="0"/>
                <w14:checkedState w14:val="2612" w14:font="MS Gothic"/>
                <w14:uncheckedState w14:val="2610" w14:font="MS Gothic"/>
              </w14:checkbox>
            </w:sdtPr>
            <w:sdtContent>
              <w:p w14:paraId="7E12954B"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16" w:type="dxa"/>
            <w:shd w:val="clear" w:color="auto" w:fill="BFBFBF" w:themeFill="background1" w:themeFillShade="BF"/>
            <w:vAlign w:val="center"/>
          </w:tcPr>
          <w:sdt>
            <w:sdtPr>
              <w:rPr>
                <w:rFonts w:ascii="Arial" w:hAnsi="Arial" w:cs="Arial"/>
                <w:sz w:val="22"/>
                <w:szCs w:val="22"/>
              </w:rPr>
              <w:id w:val="-1580675213"/>
              <w14:checkbox>
                <w14:checked w14:val="1"/>
                <w14:checkedState w14:val="2612" w14:font="MS Gothic"/>
                <w14:uncheckedState w14:val="2610" w14:font="MS Gothic"/>
              </w14:checkbox>
            </w:sdtPr>
            <w:sdtContent>
              <w:p w14:paraId="29F65A1B" w14:textId="77777777" w:rsidR="000A39B9" w:rsidRPr="00A42F82" w:rsidRDefault="000A39B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0A39B9" w:rsidRPr="00A42F82" w14:paraId="0D116B6D" w14:textId="77777777" w:rsidTr="000A39B9">
        <w:trPr>
          <w:trHeight w:val="439"/>
        </w:trPr>
        <w:tc>
          <w:tcPr>
            <w:tcW w:w="562" w:type="dxa"/>
            <w:shd w:val="clear" w:color="auto" w:fill="F2F2F2" w:themeFill="background1" w:themeFillShade="F2"/>
            <w:vAlign w:val="center"/>
          </w:tcPr>
          <w:p w14:paraId="66DB7E61"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9</w:t>
            </w:r>
          </w:p>
        </w:tc>
        <w:tc>
          <w:tcPr>
            <w:tcW w:w="8227" w:type="dxa"/>
            <w:shd w:val="clear" w:color="auto" w:fill="F2F2F2" w:themeFill="background1" w:themeFillShade="F2"/>
            <w:vAlign w:val="center"/>
          </w:tcPr>
          <w:p w14:paraId="0D8C29FB"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Access to personal or confidential information without the participants’ specific consent?</w:t>
            </w:r>
          </w:p>
        </w:tc>
        <w:tc>
          <w:tcPr>
            <w:tcW w:w="846" w:type="dxa"/>
            <w:shd w:val="clear" w:color="auto" w:fill="BFBFBF" w:themeFill="background1" w:themeFillShade="BF"/>
            <w:vAlign w:val="center"/>
          </w:tcPr>
          <w:sdt>
            <w:sdtPr>
              <w:rPr>
                <w:rFonts w:ascii="Arial" w:hAnsi="Arial" w:cs="Arial"/>
                <w:sz w:val="22"/>
                <w:szCs w:val="22"/>
              </w:rPr>
              <w:id w:val="-1397120567"/>
              <w14:checkbox>
                <w14:checked w14:val="0"/>
                <w14:checkedState w14:val="2612" w14:font="MS Gothic"/>
                <w14:uncheckedState w14:val="2610" w14:font="MS Gothic"/>
              </w14:checkbox>
            </w:sdtPr>
            <w:sdtContent>
              <w:p w14:paraId="55333462"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16" w:type="dxa"/>
            <w:shd w:val="clear" w:color="auto" w:fill="BFBFBF" w:themeFill="background1" w:themeFillShade="BF"/>
            <w:vAlign w:val="center"/>
          </w:tcPr>
          <w:sdt>
            <w:sdtPr>
              <w:rPr>
                <w:rFonts w:ascii="Arial" w:hAnsi="Arial" w:cs="Arial"/>
                <w:sz w:val="22"/>
                <w:szCs w:val="22"/>
              </w:rPr>
              <w:id w:val="587048268"/>
              <w14:checkbox>
                <w14:checked w14:val="0"/>
                <w14:checkedState w14:val="2612" w14:font="MS Gothic"/>
                <w14:uncheckedState w14:val="2610" w14:font="MS Gothic"/>
              </w14:checkbox>
            </w:sdtPr>
            <w:sdtContent>
              <w:p w14:paraId="286D8844"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r>
      <w:tr w:rsidR="000A39B9" w:rsidRPr="00A42F82" w14:paraId="0E283F94" w14:textId="77777777" w:rsidTr="000A39B9">
        <w:trPr>
          <w:trHeight w:val="403"/>
        </w:trPr>
        <w:tc>
          <w:tcPr>
            <w:tcW w:w="562" w:type="dxa"/>
            <w:shd w:val="clear" w:color="auto" w:fill="F2F2F2" w:themeFill="background1" w:themeFillShade="F2"/>
            <w:vAlign w:val="center"/>
          </w:tcPr>
          <w:p w14:paraId="7052FC74"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10</w:t>
            </w:r>
          </w:p>
        </w:tc>
        <w:tc>
          <w:tcPr>
            <w:tcW w:w="8227" w:type="dxa"/>
            <w:shd w:val="clear" w:color="auto" w:fill="F2F2F2" w:themeFill="background1" w:themeFillShade="F2"/>
            <w:vAlign w:val="center"/>
          </w:tcPr>
          <w:p w14:paraId="3AABCF66"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Administration of any questions, test stimuli, presentation that may be experienced as physically, mentally or emotionally harmful / offensive?</w:t>
            </w:r>
          </w:p>
        </w:tc>
        <w:tc>
          <w:tcPr>
            <w:tcW w:w="846" w:type="dxa"/>
            <w:shd w:val="clear" w:color="auto" w:fill="BFBFBF" w:themeFill="background1" w:themeFillShade="BF"/>
            <w:vAlign w:val="center"/>
          </w:tcPr>
          <w:sdt>
            <w:sdtPr>
              <w:rPr>
                <w:rFonts w:ascii="Arial" w:hAnsi="Arial" w:cs="Arial"/>
                <w:sz w:val="22"/>
                <w:szCs w:val="22"/>
              </w:rPr>
              <w:id w:val="-723911514"/>
              <w14:checkbox>
                <w14:checked w14:val="0"/>
                <w14:checkedState w14:val="2612" w14:font="MS Gothic"/>
                <w14:uncheckedState w14:val="2610" w14:font="MS Gothic"/>
              </w14:checkbox>
            </w:sdtPr>
            <w:sdtContent>
              <w:p w14:paraId="6C404D0D"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16" w:type="dxa"/>
            <w:shd w:val="clear" w:color="auto" w:fill="BFBFBF" w:themeFill="background1" w:themeFillShade="BF"/>
            <w:vAlign w:val="center"/>
          </w:tcPr>
          <w:sdt>
            <w:sdtPr>
              <w:rPr>
                <w:rFonts w:ascii="Arial" w:hAnsi="Arial" w:cs="Arial"/>
                <w:sz w:val="22"/>
                <w:szCs w:val="22"/>
              </w:rPr>
              <w:id w:val="655270249"/>
              <w14:checkbox>
                <w14:checked w14:val="1"/>
                <w14:checkedState w14:val="2612" w14:font="MS Gothic"/>
                <w14:uncheckedState w14:val="2610" w14:font="MS Gothic"/>
              </w14:checkbox>
            </w:sdtPr>
            <w:sdtContent>
              <w:p w14:paraId="79D8D31F" w14:textId="77777777" w:rsidR="000A39B9" w:rsidRPr="00A42F82" w:rsidRDefault="000A39B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0A39B9" w:rsidRPr="00A42F82" w14:paraId="22A2E682" w14:textId="77777777" w:rsidTr="000A39B9">
        <w:trPr>
          <w:trHeight w:val="403"/>
        </w:trPr>
        <w:tc>
          <w:tcPr>
            <w:tcW w:w="562" w:type="dxa"/>
            <w:shd w:val="clear" w:color="auto" w:fill="F2F2F2" w:themeFill="background1" w:themeFillShade="F2"/>
            <w:vAlign w:val="center"/>
          </w:tcPr>
          <w:p w14:paraId="391BD939"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11</w:t>
            </w:r>
          </w:p>
        </w:tc>
        <w:tc>
          <w:tcPr>
            <w:tcW w:w="8227" w:type="dxa"/>
            <w:shd w:val="clear" w:color="auto" w:fill="F2F2F2" w:themeFill="background1" w:themeFillShade="F2"/>
            <w:vAlign w:val="center"/>
          </w:tcPr>
          <w:p w14:paraId="7C692BFB"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Performance of any acts which may cause embarrassment or affect self-esteem?</w:t>
            </w:r>
          </w:p>
        </w:tc>
        <w:tc>
          <w:tcPr>
            <w:tcW w:w="846" w:type="dxa"/>
            <w:shd w:val="clear" w:color="auto" w:fill="BFBFBF" w:themeFill="background1" w:themeFillShade="BF"/>
            <w:vAlign w:val="center"/>
          </w:tcPr>
          <w:sdt>
            <w:sdtPr>
              <w:rPr>
                <w:rFonts w:ascii="Arial" w:hAnsi="Arial" w:cs="Arial"/>
                <w:sz w:val="22"/>
                <w:szCs w:val="22"/>
              </w:rPr>
              <w:id w:val="1994977168"/>
              <w14:checkbox>
                <w14:checked w14:val="0"/>
                <w14:checkedState w14:val="2612" w14:font="MS Gothic"/>
                <w14:uncheckedState w14:val="2610" w14:font="MS Gothic"/>
              </w14:checkbox>
            </w:sdtPr>
            <w:sdtContent>
              <w:p w14:paraId="69C938F0"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16" w:type="dxa"/>
            <w:shd w:val="clear" w:color="auto" w:fill="BFBFBF" w:themeFill="background1" w:themeFillShade="BF"/>
            <w:vAlign w:val="center"/>
          </w:tcPr>
          <w:sdt>
            <w:sdtPr>
              <w:rPr>
                <w:rFonts w:ascii="Arial" w:hAnsi="Arial" w:cs="Arial"/>
                <w:sz w:val="22"/>
                <w:szCs w:val="22"/>
              </w:rPr>
              <w:id w:val="-2119442801"/>
              <w14:checkbox>
                <w14:checked w14:val="1"/>
                <w14:checkedState w14:val="2612" w14:font="MS Gothic"/>
                <w14:uncheckedState w14:val="2610" w14:font="MS Gothic"/>
              </w14:checkbox>
            </w:sdtPr>
            <w:sdtContent>
              <w:p w14:paraId="679A39A9" w14:textId="77777777" w:rsidR="000A39B9" w:rsidRPr="00A42F82" w:rsidRDefault="000A39B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0A39B9" w:rsidRPr="00A42F82" w14:paraId="2BD85C38" w14:textId="77777777" w:rsidTr="000A39B9">
        <w:trPr>
          <w:trHeight w:val="403"/>
        </w:trPr>
        <w:tc>
          <w:tcPr>
            <w:tcW w:w="562" w:type="dxa"/>
            <w:shd w:val="clear" w:color="auto" w:fill="F2F2F2" w:themeFill="background1" w:themeFillShade="F2"/>
            <w:vAlign w:val="center"/>
          </w:tcPr>
          <w:p w14:paraId="5E71C218"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12</w:t>
            </w:r>
          </w:p>
        </w:tc>
        <w:tc>
          <w:tcPr>
            <w:tcW w:w="8227" w:type="dxa"/>
            <w:shd w:val="clear" w:color="auto" w:fill="F2F2F2" w:themeFill="background1" w:themeFillShade="F2"/>
            <w:vAlign w:val="center"/>
          </w:tcPr>
          <w:p w14:paraId="4D300DC0"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Investigation of participants involved in illegal activities?</w:t>
            </w:r>
          </w:p>
        </w:tc>
        <w:tc>
          <w:tcPr>
            <w:tcW w:w="846" w:type="dxa"/>
            <w:shd w:val="clear" w:color="auto" w:fill="BFBFBF" w:themeFill="background1" w:themeFillShade="BF"/>
            <w:vAlign w:val="center"/>
          </w:tcPr>
          <w:sdt>
            <w:sdtPr>
              <w:rPr>
                <w:rFonts w:ascii="Arial" w:hAnsi="Arial" w:cs="Arial"/>
                <w:sz w:val="22"/>
                <w:szCs w:val="22"/>
              </w:rPr>
              <w:id w:val="-570350383"/>
              <w14:checkbox>
                <w14:checked w14:val="0"/>
                <w14:checkedState w14:val="2612" w14:font="MS Gothic"/>
                <w14:uncheckedState w14:val="2610" w14:font="MS Gothic"/>
              </w14:checkbox>
            </w:sdtPr>
            <w:sdtContent>
              <w:p w14:paraId="478C6254"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16" w:type="dxa"/>
            <w:shd w:val="clear" w:color="auto" w:fill="BFBFBF" w:themeFill="background1" w:themeFillShade="BF"/>
            <w:vAlign w:val="center"/>
          </w:tcPr>
          <w:sdt>
            <w:sdtPr>
              <w:rPr>
                <w:rFonts w:ascii="Arial" w:hAnsi="Arial" w:cs="Arial"/>
                <w:sz w:val="22"/>
                <w:szCs w:val="22"/>
              </w:rPr>
              <w:id w:val="-904758639"/>
              <w14:checkbox>
                <w14:checked w14:val="1"/>
                <w14:checkedState w14:val="2612" w14:font="MS Gothic"/>
                <w14:uncheckedState w14:val="2610" w14:font="MS Gothic"/>
              </w14:checkbox>
            </w:sdtPr>
            <w:sdtContent>
              <w:p w14:paraId="6FA519B6" w14:textId="77777777" w:rsidR="000A39B9" w:rsidRPr="00A42F82" w:rsidRDefault="000A39B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0A39B9" w:rsidRPr="00A42F82" w14:paraId="26E0B22B" w14:textId="77777777" w:rsidTr="000A39B9">
        <w:trPr>
          <w:trHeight w:val="403"/>
        </w:trPr>
        <w:tc>
          <w:tcPr>
            <w:tcW w:w="562" w:type="dxa"/>
            <w:shd w:val="clear" w:color="auto" w:fill="F2F2F2" w:themeFill="background1" w:themeFillShade="F2"/>
            <w:vAlign w:val="center"/>
          </w:tcPr>
          <w:p w14:paraId="2656A8FC"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13</w:t>
            </w:r>
          </w:p>
        </w:tc>
        <w:tc>
          <w:tcPr>
            <w:tcW w:w="8227" w:type="dxa"/>
            <w:shd w:val="clear" w:color="auto" w:fill="F2F2F2" w:themeFill="background1" w:themeFillShade="F2"/>
            <w:vAlign w:val="center"/>
          </w:tcPr>
          <w:p w14:paraId="659DA0D0"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Use of procedures that involve deception?</w:t>
            </w:r>
          </w:p>
        </w:tc>
        <w:tc>
          <w:tcPr>
            <w:tcW w:w="846" w:type="dxa"/>
            <w:shd w:val="clear" w:color="auto" w:fill="BFBFBF" w:themeFill="background1" w:themeFillShade="BF"/>
            <w:vAlign w:val="center"/>
          </w:tcPr>
          <w:sdt>
            <w:sdtPr>
              <w:rPr>
                <w:rFonts w:ascii="Arial" w:hAnsi="Arial" w:cs="Arial"/>
                <w:sz w:val="22"/>
                <w:szCs w:val="22"/>
              </w:rPr>
              <w:id w:val="362719355"/>
              <w14:checkbox>
                <w14:checked w14:val="0"/>
                <w14:checkedState w14:val="2612" w14:font="MS Gothic"/>
                <w14:uncheckedState w14:val="2610" w14:font="MS Gothic"/>
              </w14:checkbox>
            </w:sdtPr>
            <w:sdtContent>
              <w:p w14:paraId="6B2F4086"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16" w:type="dxa"/>
            <w:shd w:val="clear" w:color="auto" w:fill="BFBFBF" w:themeFill="background1" w:themeFillShade="BF"/>
            <w:vAlign w:val="center"/>
          </w:tcPr>
          <w:sdt>
            <w:sdtPr>
              <w:rPr>
                <w:rFonts w:ascii="Arial" w:hAnsi="Arial" w:cs="Arial"/>
                <w:sz w:val="22"/>
                <w:szCs w:val="22"/>
              </w:rPr>
              <w:id w:val="1074700241"/>
              <w14:checkbox>
                <w14:checked w14:val="1"/>
                <w14:checkedState w14:val="2612" w14:font="MS Gothic"/>
                <w14:uncheckedState w14:val="2610" w14:font="MS Gothic"/>
              </w14:checkbox>
            </w:sdtPr>
            <w:sdtContent>
              <w:p w14:paraId="0ECB4347" w14:textId="77777777" w:rsidR="000A39B9" w:rsidRPr="00A42F82" w:rsidRDefault="000A39B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0A39B9" w:rsidRPr="00A42F82" w14:paraId="0803A506" w14:textId="77777777" w:rsidTr="000A39B9">
        <w:trPr>
          <w:trHeight w:val="403"/>
        </w:trPr>
        <w:tc>
          <w:tcPr>
            <w:tcW w:w="562" w:type="dxa"/>
            <w:shd w:val="clear" w:color="auto" w:fill="F2F2F2" w:themeFill="background1" w:themeFillShade="F2"/>
            <w:vAlign w:val="center"/>
          </w:tcPr>
          <w:p w14:paraId="151FD804"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14</w:t>
            </w:r>
          </w:p>
        </w:tc>
        <w:tc>
          <w:tcPr>
            <w:tcW w:w="8227" w:type="dxa"/>
            <w:shd w:val="clear" w:color="auto" w:fill="F2F2F2" w:themeFill="background1" w:themeFillShade="F2"/>
            <w:vAlign w:val="center"/>
          </w:tcPr>
          <w:p w14:paraId="01AED45E"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Administration of any substance, agent or placebo?</w:t>
            </w:r>
          </w:p>
        </w:tc>
        <w:tc>
          <w:tcPr>
            <w:tcW w:w="846" w:type="dxa"/>
            <w:shd w:val="clear" w:color="auto" w:fill="BFBFBF" w:themeFill="background1" w:themeFillShade="BF"/>
            <w:vAlign w:val="center"/>
          </w:tcPr>
          <w:sdt>
            <w:sdtPr>
              <w:rPr>
                <w:rFonts w:ascii="Arial" w:hAnsi="Arial" w:cs="Arial"/>
                <w:sz w:val="22"/>
                <w:szCs w:val="22"/>
              </w:rPr>
              <w:id w:val="-1924798936"/>
              <w14:checkbox>
                <w14:checked w14:val="0"/>
                <w14:checkedState w14:val="2612" w14:font="MS Gothic"/>
                <w14:uncheckedState w14:val="2610" w14:font="MS Gothic"/>
              </w14:checkbox>
            </w:sdtPr>
            <w:sdtContent>
              <w:p w14:paraId="2B15D57E"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16" w:type="dxa"/>
            <w:shd w:val="clear" w:color="auto" w:fill="BFBFBF" w:themeFill="background1" w:themeFillShade="BF"/>
            <w:vAlign w:val="center"/>
          </w:tcPr>
          <w:sdt>
            <w:sdtPr>
              <w:rPr>
                <w:rFonts w:ascii="Arial" w:hAnsi="Arial" w:cs="Arial"/>
                <w:sz w:val="22"/>
                <w:szCs w:val="22"/>
              </w:rPr>
              <w:id w:val="-624625241"/>
              <w14:checkbox>
                <w14:checked w14:val="1"/>
                <w14:checkedState w14:val="2612" w14:font="MS Gothic"/>
                <w14:uncheckedState w14:val="2610" w14:font="MS Gothic"/>
              </w14:checkbox>
            </w:sdtPr>
            <w:sdtContent>
              <w:p w14:paraId="7FAC1737" w14:textId="77777777" w:rsidR="000A39B9" w:rsidRPr="00A42F82" w:rsidRDefault="000A39B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0A39B9" w:rsidRPr="00A42F82" w14:paraId="2FDF6C1B" w14:textId="77777777" w:rsidTr="000A39B9">
        <w:trPr>
          <w:trHeight w:val="403"/>
        </w:trPr>
        <w:tc>
          <w:tcPr>
            <w:tcW w:w="562" w:type="dxa"/>
            <w:shd w:val="clear" w:color="auto" w:fill="F2F2F2" w:themeFill="background1" w:themeFillShade="F2"/>
            <w:vAlign w:val="center"/>
          </w:tcPr>
          <w:p w14:paraId="0EDE9D64"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15</w:t>
            </w:r>
          </w:p>
        </w:tc>
        <w:tc>
          <w:tcPr>
            <w:tcW w:w="8227" w:type="dxa"/>
            <w:shd w:val="clear" w:color="auto" w:fill="F2F2F2" w:themeFill="background1" w:themeFillShade="F2"/>
            <w:vAlign w:val="center"/>
          </w:tcPr>
          <w:p w14:paraId="0D48C060"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Working with live vertebrate animals?</w:t>
            </w:r>
          </w:p>
        </w:tc>
        <w:tc>
          <w:tcPr>
            <w:tcW w:w="846" w:type="dxa"/>
            <w:shd w:val="clear" w:color="auto" w:fill="BFBFBF" w:themeFill="background1" w:themeFillShade="BF"/>
            <w:vAlign w:val="center"/>
          </w:tcPr>
          <w:sdt>
            <w:sdtPr>
              <w:rPr>
                <w:rFonts w:ascii="Arial" w:hAnsi="Arial" w:cs="Arial"/>
                <w:sz w:val="22"/>
                <w:szCs w:val="22"/>
              </w:rPr>
              <w:id w:val="300428637"/>
              <w14:checkbox>
                <w14:checked w14:val="0"/>
                <w14:checkedState w14:val="2612" w14:font="MS Gothic"/>
                <w14:uncheckedState w14:val="2610" w14:font="MS Gothic"/>
              </w14:checkbox>
            </w:sdtPr>
            <w:sdtContent>
              <w:p w14:paraId="3B08DB72"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16" w:type="dxa"/>
            <w:shd w:val="clear" w:color="auto" w:fill="BFBFBF" w:themeFill="background1" w:themeFillShade="BF"/>
            <w:vAlign w:val="center"/>
          </w:tcPr>
          <w:sdt>
            <w:sdtPr>
              <w:rPr>
                <w:rFonts w:ascii="Arial" w:hAnsi="Arial" w:cs="Arial"/>
                <w:sz w:val="22"/>
                <w:szCs w:val="22"/>
              </w:rPr>
              <w:id w:val="-1236861983"/>
              <w14:checkbox>
                <w14:checked w14:val="1"/>
                <w14:checkedState w14:val="2612" w14:font="MS Gothic"/>
                <w14:uncheckedState w14:val="2610" w14:font="MS Gothic"/>
              </w14:checkbox>
            </w:sdtPr>
            <w:sdtContent>
              <w:p w14:paraId="5DD78392" w14:textId="77777777" w:rsidR="000A39B9" w:rsidRPr="00A42F82" w:rsidRDefault="000A39B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0A39B9" w:rsidRPr="00A42F82" w14:paraId="72F9778F" w14:textId="77777777" w:rsidTr="000A39B9">
        <w:trPr>
          <w:trHeight w:val="403"/>
        </w:trPr>
        <w:tc>
          <w:tcPr>
            <w:tcW w:w="562" w:type="dxa"/>
            <w:shd w:val="clear" w:color="auto" w:fill="F2F2F2" w:themeFill="background1" w:themeFillShade="F2"/>
            <w:vAlign w:val="center"/>
          </w:tcPr>
          <w:p w14:paraId="29430926"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16</w:t>
            </w:r>
          </w:p>
        </w:tc>
        <w:tc>
          <w:tcPr>
            <w:tcW w:w="8227" w:type="dxa"/>
            <w:shd w:val="clear" w:color="auto" w:fill="F2F2F2" w:themeFill="background1" w:themeFillShade="F2"/>
            <w:vAlign w:val="center"/>
          </w:tcPr>
          <w:p w14:paraId="0BC2B945"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Procedures that may have a negative impact on the environment?</w:t>
            </w:r>
          </w:p>
        </w:tc>
        <w:tc>
          <w:tcPr>
            <w:tcW w:w="846" w:type="dxa"/>
            <w:shd w:val="clear" w:color="auto" w:fill="BFBFBF" w:themeFill="background1" w:themeFillShade="BF"/>
            <w:vAlign w:val="center"/>
          </w:tcPr>
          <w:sdt>
            <w:sdtPr>
              <w:rPr>
                <w:rFonts w:ascii="Arial" w:hAnsi="Arial" w:cs="Arial"/>
                <w:sz w:val="22"/>
                <w:szCs w:val="22"/>
              </w:rPr>
              <w:id w:val="1647247395"/>
              <w14:checkbox>
                <w14:checked w14:val="0"/>
                <w14:checkedState w14:val="2612" w14:font="MS Gothic"/>
                <w14:uncheckedState w14:val="2610" w14:font="MS Gothic"/>
              </w14:checkbox>
            </w:sdtPr>
            <w:sdtContent>
              <w:p w14:paraId="484A43F6"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16" w:type="dxa"/>
            <w:shd w:val="clear" w:color="auto" w:fill="BFBFBF" w:themeFill="background1" w:themeFillShade="BF"/>
            <w:vAlign w:val="center"/>
          </w:tcPr>
          <w:sdt>
            <w:sdtPr>
              <w:rPr>
                <w:rFonts w:ascii="Arial" w:hAnsi="Arial" w:cs="Arial"/>
                <w:sz w:val="22"/>
                <w:szCs w:val="22"/>
              </w:rPr>
              <w:id w:val="-1995170133"/>
              <w14:checkbox>
                <w14:checked w14:val="1"/>
                <w14:checkedState w14:val="2612" w14:font="MS Gothic"/>
                <w14:uncheckedState w14:val="2610" w14:font="MS Gothic"/>
              </w14:checkbox>
            </w:sdtPr>
            <w:sdtContent>
              <w:p w14:paraId="641E2189" w14:textId="77777777" w:rsidR="000A39B9" w:rsidRPr="00A42F82" w:rsidRDefault="000A39B9"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0A39B9" w:rsidRPr="00A42F82" w14:paraId="0A0C738D" w14:textId="77777777" w:rsidTr="000A39B9">
        <w:trPr>
          <w:trHeight w:val="403"/>
        </w:trPr>
        <w:tc>
          <w:tcPr>
            <w:tcW w:w="562" w:type="dxa"/>
            <w:shd w:val="clear" w:color="auto" w:fill="F2F2F2" w:themeFill="background1" w:themeFillShade="F2"/>
            <w:vAlign w:val="center"/>
          </w:tcPr>
          <w:p w14:paraId="676C8D47"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17</w:t>
            </w:r>
          </w:p>
        </w:tc>
        <w:tc>
          <w:tcPr>
            <w:tcW w:w="8227" w:type="dxa"/>
            <w:shd w:val="clear" w:color="auto" w:fill="F2F2F2" w:themeFill="background1" w:themeFillShade="F2"/>
            <w:vAlign w:val="center"/>
          </w:tcPr>
          <w:p w14:paraId="4A74BF06"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Other primary data collection methods. Please indicate the type of data collection method(s) below.</w:t>
            </w:r>
          </w:p>
        </w:tc>
        <w:tc>
          <w:tcPr>
            <w:tcW w:w="846" w:type="dxa"/>
            <w:vMerge w:val="restart"/>
            <w:shd w:val="clear" w:color="auto" w:fill="BFBFBF" w:themeFill="background1" w:themeFillShade="BF"/>
            <w:vAlign w:val="center"/>
          </w:tcPr>
          <w:sdt>
            <w:sdtPr>
              <w:rPr>
                <w:rFonts w:ascii="Arial" w:hAnsi="Arial" w:cs="Arial"/>
                <w:sz w:val="22"/>
                <w:szCs w:val="22"/>
              </w:rPr>
              <w:id w:val="2049023668"/>
              <w14:checkbox>
                <w14:checked w14:val="0"/>
                <w14:checkedState w14:val="2612" w14:font="MS Gothic"/>
                <w14:uncheckedState w14:val="2610" w14:font="MS Gothic"/>
              </w14:checkbox>
            </w:sdtPr>
            <w:sdtContent>
              <w:p w14:paraId="7BD12809"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16" w:type="dxa"/>
            <w:vMerge w:val="restart"/>
            <w:shd w:val="clear" w:color="auto" w:fill="BFBFBF" w:themeFill="background1" w:themeFillShade="BF"/>
            <w:vAlign w:val="center"/>
          </w:tcPr>
          <w:sdt>
            <w:sdtPr>
              <w:rPr>
                <w:rFonts w:ascii="Arial" w:hAnsi="Arial" w:cs="Arial"/>
                <w:sz w:val="22"/>
                <w:szCs w:val="22"/>
              </w:rPr>
              <w:id w:val="1900947946"/>
              <w14:checkbox>
                <w14:checked w14:val="0"/>
                <w14:checkedState w14:val="2612" w14:font="MS Gothic"/>
                <w14:uncheckedState w14:val="2610" w14:font="MS Gothic"/>
              </w14:checkbox>
            </w:sdtPr>
            <w:sdtContent>
              <w:p w14:paraId="21F9DFD3"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r>
      <w:tr w:rsidR="000A39B9" w:rsidRPr="00A42F82" w14:paraId="2170C6CF" w14:textId="77777777" w:rsidTr="000A39B9">
        <w:trPr>
          <w:trHeight w:val="403"/>
        </w:trPr>
        <w:tc>
          <w:tcPr>
            <w:tcW w:w="562" w:type="dxa"/>
            <w:vAlign w:val="center"/>
          </w:tcPr>
          <w:p w14:paraId="1AB9B028" w14:textId="77777777" w:rsidR="000A39B9" w:rsidRPr="00A42F82" w:rsidRDefault="000A39B9" w:rsidP="004763BA">
            <w:pPr>
              <w:autoSpaceDE w:val="0"/>
              <w:autoSpaceDN w:val="0"/>
              <w:adjustRightInd w:val="0"/>
              <w:jc w:val="both"/>
              <w:rPr>
                <w:rFonts w:ascii="Arial" w:hAnsi="Arial" w:cs="Arial"/>
                <w:sz w:val="22"/>
                <w:szCs w:val="22"/>
              </w:rPr>
            </w:pPr>
          </w:p>
        </w:tc>
        <w:tc>
          <w:tcPr>
            <w:tcW w:w="8227" w:type="dxa"/>
            <w:vAlign w:val="center"/>
          </w:tcPr>
          <w:p w14:paraId="60A7B064"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22"/>
                <w:szCs w:val="22"/>
              </w:rPr>
              <w:t>Details of any other primary data collection method:</w:t>
            </w:r>
          </w:p>
          <w:p w14:paraId="1C26DF92" w14:textId="77777777" w:rsidR="000A39B9" w:rsidRPr="00A42F82" w:rsidRDefault="000A39B9" w:rsidP="004763BA">
            <w:pPr>
              <w:jc w:val="both"/>
              <w:rPr>
                <w:rFonts w:ascii="Arial" w:hAnsi="Arial" w:cs="Arial"/>
              </w:rPr>
            </w:pPr>
          </w:p>
          <w:p w14:paraId="1A5BA574" w14:textId="77777777" w:rsidR="000A39B9" w:rsidRPr="00A42F82" w:rsidRDefault="000A39B9" w:rsidP="004763BA">
            <w:pPr>
              <w:jc w:val="both"/>
              <w:rPr>
                <w:rFonts w:ascii="Arial" w:hAnsi="Arial" w:cs="Arial"/>
              </w:rPr>
            </w:pPr>
          </w:p>
          <w:p w14:paraId="48E71C92" w14:textId="77777777" w:rsidR="000A39B9" w:rsidRPr="00A42F82" w:rsidRDefault="000A39B9" w:rsidP="004763BA">
            <w:pPr>
              <w:jc w:val="both"/>
              <w:rPr>
                <w:rFonts w:ascii="Arial" w:hAnsi="Arial" w:cs="Arial"/>
                <w:sz w:val="22"/>
                <w:szCs w:val="22"/>
              </w:rPr>
            </w:pPr>
          </w:p>
          <w:p w14:paraId="653FE72D" w14:textId="77777777" w:rsidR="000A39B9" w:rsidRPr="00A42F82" w:rsidRDefault="000A39B9" w:rsidP="004763BA">
            <w:pPr>
              <w:autoSpaceDE w:val="0"/>
              <w:autoSpaceDN w:val="0"/>
              <w:adjustRightInd w:val="0"/>
              <w:jc w:val="both"/>
              <w:rPr>
                <w:rFonts w:ascii="Arial" w:hAnsi="Arial" w:cs="Arial"/>
                <w:sz w:val="22"/>
                <w:szCs w:val="22"/>
              </w:rPr>
            </w:pPr>
            <w:r w:rsidRPr="00A42F82">
              <w:rPr>
                <w:rFonts w:ascii="Arial" w:hAnsi="Arial" w:cs="Arial"/>
                <w:sz w:val="18"/>
                <w:szCs w:val="18"/>
              </w:rPr>
              <w:t>(this box should expand as you type)</w:t>
            </w:r>
          </w:p>
        </w:tc>
        <w:tc>
          <w:tcPr>
            <w:tcW w:w="846" w:type="dxa"/>
            <w:vMerge/>
            <w:shd w:val="clear" w:color="auto" w:fill="BFBFBF" w:themeFill="background1" w:themeFillShade="BF"/>
            <w:vAlign w:val="center"/>
          </w:tcPr>
          <w:p w14:paraId="5F9496E4" w14:textId="77777777" w:rsidR="000A39B9" w:rsidRPr="00A42F82" w:rsidRDefault="000A39B9" w:rsidP="004763BA">
            <w:pPr>
              <w:autoSpaceDE w:val="0"/>
              <w:autoSpaceDN w:val="0"/>
              <w:adjustRightInd w:val="0"/>
              <w:jc w:val="both"/>
              <w:rPr>
                <w:rFonts w:ascii="Arial" w:hAnsi="Arial" w:cs="Arial"/>
                <w:b/>
                <w:bCs/>
                <w:sz w:val="22"/>
                <w:szCs w:val="22"/>
              </w:rPr>
            </w:pPr>
          </w:p>
        </w:tc>
        <w:tc>
          <w:tcPr>
            <w:tcW w:w="816" w:type="dxa"/>
            <w:vMerge/>
            <w:shd w:val="clear" w:color="auto" w:fill="BFBFBF" w:themeFill="background1" w:themeFillShade="BF"/>
            <w:vAlign w:val="center"/>
          </w:tcPr>
          <w:p w14:paraId="626D9818" w14:textId="77777777" w:rsidR="000A39B9" w:rsidRPr="00A42F82" w:rsidRDefault="000A39B9" w:rsidP="004763BA">
            <w:pPr>
              <w:autoSpaceDE w:val="0"/>
              <w:autoSpaceDN w:val="0"/>
              <w:adjustRightInd w:val="0"/>
              <w:jc w:val="both"/>
              <w:rPr>
                <w:rFonts w:ascii="Arial" w:hAnsi="Arial" w:cs="Arial"/>
                <w:b/>
                <w:bCs/>
                <w:sz w:val="22"/>
                <w:szCs w:val="22"/>
              </w:rPr>
            </w:pPr>
          </w:p>
        </w:tc>
      </w:tr>
    </w:tbl>
    <w:p w14:paraId="7E87B0DD" w14:textId="77777777" w:rsidR="000A39B9" w:rsidRPr="00A42F82" w:rsidRDefault="000A39B9" w:rsidP="004763BA">
      <w:pPr>
        <w:jc w:val="both"/>
        <w:rPr>
          <w:rFonts w:ascii="Arial" w:hAnsi="Arial" w:cs="Arial"/>
          <w:bCs/>
          <w:iCs/>
          <w:sz w:val="22"/>
          <w:szCs w:val="22"/>
        </w:rPr>
      </w:pPr>
      <w:r w:rsidRPr="00A42F82">
        <w:rPr>
          <w:rFonts w:ascii="Arial" w:hAnsi="Arial" w:cs="Arial"/>
          <w:bCs/>
          <w:iCs/>
          <w:sz w:val="22"/>
          <w:szCs w:val="22"/>
        </w:rPr>
        <w:t xml:space="preserve">If NO to every question, then the research activity is (ethically) low risk and </w:t>
      </w:r>
      <w:r w:rsidRPr="00A42F82">
        <w:rPr>
          <w:rFonts w:ascii="Arial" w:hAnsi="Arial" w:cs="Arial"/>
          <w:b/>
          <w:bCs/>
          <w:iCs/>
          <w:sz w:val="22"/>
          <w:szCs w:val="22"/>
        </w:rPr>
        <w:t>may</w:t>
      </w:r>
      <w:r w:rsidRPr="00A42F82">
        <w:rPr>
          <w:rFonts w:ascii="Arial" w:hAnsi="Arial" w:cs="Arial"/>
          <w:bCs/>
          <w:iCs/>
          <w:sz w:val="22"/>
          <w:szCs w:val="22"/>
        </w:rPr>
        <w:t xml:space="preserve"> be exempt from </w:t>
      </w:r>
      <w:r w:rsidRPr="00A42F82">
        <w:rPr>
          <w:rFonts w:ascii="Arial" w:hAnsi="Arial" w:cs="Arial"/>
          <w:b/>
          <w:bCs/>
          <w:iCs/>
          <w:sz w:val="22"/>
          <w:szCs w:val="22"/>
        </w:rPr>
        <w:t>some</w:t>
      </w:r>
      <w:r w:rsidRPr="00A42F82">
        <w:rPr>
          <w:rFonts w:ascii="Arial" w:hAnsi="Arial" w:cs="Arial"/>
          <w:bCs/>
          <w:iCs/>
          <w:sz w:val="22"/>
          <w:szCs w:val="22"/>
        </w:rPr>
        <w:t xml:space="preserve"> of the following sections (please refer to Guidance Notes).</w:t>
      </w:r>
    </w:p>
    <w:p w14:paraId="3698FAEF" w14:textId="77777777" w:rsidR="000A39B9" w:rsidRPr="00A42F82" w:rsidRDefault="000A39B9" w:rsidP="004763BA">
      <w:pPr>
        <w:jc w:val="both"/>
        <w:rPr>
          <w:rFonts w:ascii="Arial" w:hAnsi="Arial" w:cs="Arial"/>
          <w:bCs/>
          <w:iCs/>
          <w:sz w:val="22"/>
          <w:szCs w:val="22"/>
        </w:rPr>
      </w:pPr>
    </w:p>
    <w:p w14:paraId="25DF64D7" w14:textId="77777777" w:rsidR="000A39B9" w:rsidRDefault="000A39B9" w:rsidP="004763BA">
      <w:pPr>
        <w:jc w:val="both"/>
        <w:rPr>
          <w:rFonts w:ascii="Arial" w:hAnsi="Arial" w:cs="Arial"/>
          <w:bCs/>
          <w:iCs/>
          <w:sz w:val="22"/>
          <w:szCs w:val="22"/>
        </w:rPr>
      </w:pPr>
      <w:r w:rsidRPr="00A42F82">
        <w:rPr>
          <w:rFonts w:ascii="Arial" w:hAnsi="Arial" w:cs="Arial"/>
          <w:bCs/>
          <w:iCs/>
          <w:sz w:val="22"/>
          <w:szCs w:val="22"/>
        </w:rPr>
        <w:t xml:space="preserve">If YES to any question, then no research activity should be undertaken until full ethical approval has been obtained. </w:t>
      </w:r>
    </w:p>
    <w:p w14:paraId="4CA08375" w14:textId="77777777" w:rsidR="00E46DD1" w:rsidRDefault="00E46DD1" w:rsidP="004763BA">
      <w:pPr>
        <w:autoSpaceDE w:val="0"/>
        <w:autoSpaceDN w:val="0"/>
        <w:adjustRightInd w:val="0"/>
        <w:spacing w:after="240"/>
        <w:jc w:val="both"/>
        <w:rPr>
          <w:rFonts w:ascii="Arial" w:hAnsi="Arial" w:cs="Arial"/>
          <w:b/>
          <w:sz w:val="22"/>
          <w:szCs w:val="22"/>
        </w:rPr>
      </w:pPr>
    </w:p>
    <w:p w14:paraId="155F305A" w14:textId="77777777" w:rsidR="0048189B" w:rsidRDefault="0048189B" w:rsidP="004763BA">
      <w:pPr>
        <w:autoSpaceDE w:val="0"/>
        <w:autoSpaceDN w:val="0"/>
        <w:adjustRightInd w:val="0"/>
        <w:spacing w:after="240"/>
        <w:jc w:val="both"/>
        <w:rPr>
          <w:rFonts w:ascii="Arial" w:hAnsi="Arial" w:cs="Arial"/>
          <w:b/>
          <w:sz w:val="22"/>
          <w:szCs w:val="22"/>
        </w:rPr>
      </w:pPr>
    </w:p>
    <w:p w14:paraId="3443C8F7" w14:textId="6BDE5CF1" w:rsidR="008F0BC0" w:rsidRPr="00A42F82" w:rsidRDefault="008F0BC0" w:rsidP="004763BA">
      <w:pPr>
        <w:autoSpaceDE w:val="0"/>
        <w:autoSpaceDN w:val="0"/>
        <w:adjustRightInd w:val="0"/>
        <w:spacing w:after="240"/>
        <w:jc w:val="both"/>
        <w:rPr>
          <w:rFonts w:ascii="Arial" w:hAnsi="Arial" w:cs="Arial"/>
          <w:b/>
          <w:sz w:val="22"/>
          <w:szCs w:val="22"/>
        </w:rPr>
      </w:pPr>
      <w:r w:rsidRPr="00A42F82">
        <w:rPr>
          <w:rFonts w:ascii="Arial" w:hAnsi="Arial" w:cs="Arial"/>
          <w:b/>
          <w:sz w:val="22"/>
          <w:szCs w:val="22"/>
        </w:rPr>
        <w:lastRenderedPageBreak/>
        <w:t xml:space="preserve">SECTION </w:t>
      </w:r>
      <w:r>
        <w:rPr>
          <w:rFonts w:ascii="Arial" w:hAnsi="Arial" w:cs="Arial"/>
          <w:b/>
          <w:sz w:val="22"/>
          <w:szCs w:val="22"/>
        </w:rPr>
        <w:t>D</w:t>
      </w:r>
      <w:r w:rsidRPr="00A42F82">
        <w:rPr>
          <w:rFonts w:ascii="Arial" w:hAnsi="Arial" w:cs="Arial"/>
          <w:b/>
          <w:sz w:val="22"/>
          <w:szCs w:val="22"/>
        </w:rPr>
        <w:t>: Intended Participants</w:t>
      </w:r>
    </w:p>
    <w:p w14:paraId="27818892" w14:textId="77777777" w:rsidR="008F0BC0" w:rsidRPr="00A42F82" w:rsidRDefault="008F0BC0" w:rsidP="004763BA">
      <w:pPr>
        <w:jc w:val="both"/>
        <w:rPr>
          <w:rFonts w:ascii="Arial" w:hAnsi="Arial" w:cs="Arial"/>
          <w:bCs/>
        </w:rPr>
      </w:pPr>
      <w:r w:rsidRPr="00A42F82">
        <w:rPr>
          <w:rFonts w:ascii="Arial" w:hAnsi="Arial" w:cs="Arial"/>
          <w:bCs/>
        </w:rPr>
        <w:t>If there are no participants then do not complete this section, but go directly to section H.</w:t>
      </w:r>
    </w:p>
    <w:tbl>
      <w:tblPr>
        <w:tblStyle w:val="TableGrid"/>
        <w:tblpPr w:leftFromText="180" w:rightFromText="180" w:vertAnchor="text" w:horzAnchor="margin" w:tblpXSpec="center" w:tblpY="151"/>
        <w:tblW w:w="10451" w:type="dxa"/>
        <w:tblLook w:val="04A0" w:firstRow="1" w:lastRow="0" w:firstColumn="1" w:lastColumn="0" w:noHBand="0" w:noVBand="1"/>
      </w:tblPr>
      <w:tblGrid>
        <w:gridCol w:w="562"/>
        <w:gridCol w:w="8217"/>
        <w:gridCol w:w="850"/>
        <w:gridCol w:w="822"/>
      </w:tblGrid>
      <w:tr w:rsidR="008F0BC0" w:rsidRPr="00A42F82" w14:paraId="2BDF3BB8" w14:textId="77777777" w:rsidTr="008F0BC0">
        <w:tc>
          <w:tcPr>
            <w:tcW w:w="562" w:type="dxa"/>
            <w:shd w:val="clear" w:color="auto" w:fill="F2F2F2" w:themeFill="background1" w:themeFillShade="F2"/>
            <w:vAlign w:val="center"/>
          </w:tcPr>
          <w:p w14:paraId="5921BA1D" w14:textId="77777777" w:rsidR="008F0BC0" w:rsidRPr="00A42F82" w:rsidRDefault="008F0BC0" w:rsidP="004763BA">
            <w:pPr>
              <w:autoSpaceDE w:val="0"/>
              <w:autoSpaceDN w:val="0"/>
              <w:adjustRightInd w:val="0"/>
              <w:jc w:val="both"/>
              <w:rPr>
                <w:rFonts w:ascii="Arial" w:hAnsi="Arial" w:cs="Arial"/>
                <w:b/>
                <w:sz w:val="22"/>
                <w:szCs w:val="22"/>
              </w:rPr>
            </w:pPr>
          </w:p>
        </w:tc>
        <w:tc>
          <w:tcPr>
            <w:tcW w:w="8217" w:type="dxa"/>
            <w:shd w:val="clear" w:color="auto" w:fill="F2F2F2" w:themeFill="background1" w:themeFillShade="F2"/>
          </w:tcPr>
          <w:p w14:paraId="7DEDCE1D" w14:textId="77777777" w:rsidR="008F0BC0" w:rsidRPr="00A42F82" w:rsidRDefault="008F0BC0" w:rsidP="004763BA">
            <w:pPr>
              <w:autoSpaceDE w:val="0"/>
              <w:autoSpaceDN w:val="0"/>
              <w:adjustRightInd w:val="0"/>
              <w:jc w:val="both"/>
              <w:rPr>
                <w:rFonts w:ascii="Arial" w:hAnsi="Arial" w:cs="Arial"/>
                <w:b/>
                <w:sz w:val="22"/>
                <w:szCs w:val="22"/>
              </w:rPr>
            </w:pPr>
            <w:r w:rsidRPr="00A42F82">
              <w:rPr>
                <w:rFonts w:ascii="Arial" w:hAnsi="Arial" w:cs="Arial"/>
                <w:b/>
                <w:sz w:val="22"/>
                <w:szCs w:val="22"/>
              </w:rPr>
              <w:t>Who are the intended participants:</w:t>
            </w:r>
          </w:p>
        </w:tc>
        <w:tc>
          <w:tcPr>
            <w:tcW w:w="850" w:type="dxa"/>
            <w:shd w:val="clear" w:color="auto" w:fill="F2F2F2" w:themeFill="background1" w:themeFillShade="F2"/>
          </w:tcPr>
          <w:p w14:paraId="270917BC" w14:textId="77777777" w:rsidR="008F0BC0" w:rsidRPr="00A42F82" w:rsidRDefault="008F0BC0" w:rsidP="004763BA">
            <w:pPr>
              <w:autoSpaceDE w:val="0"/>
              <w:autoSpaceDN w:val="0"/>
              <w:adjustRightInd w:val="0"/>
              <w:jc w:val="both"/>
              <w:rPr>
                <w:rFonts w:ascii="Arial" w:hAnsi="Arial" w:cs="Arial"/>
                <w:b/>
                <w:bCs/>
                <w:sz w:val="22"/>
                <w:szCs w:val="22"/>
              </w:rPr>
            </w:pPr>
          </w:p>
          <w:p w14:paraId="22E0620A" w14:textId="77777777" w:rsidR="008F0BC0" w:rsidRPr="00A42F82" w:rsidRDefault="008F0BC0"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YES</w:t>
            </w:r>
          </w:p>
        </w:tc>
        <w:tc>
          <w:tcPr>
            <w:tcW w:w="822" w:type="dxa"/>
            <w:shd w:val="clear" w:color="auto" w:fill="F2F2F2" w:themeFill="background1" w:themeFillShade="F2"/>
          </w:tcPr>
          <w:p w14:paraId="151DCBD6" w14:textId="77777777" w:rsidR="008F0BC0" w:rsidRPr="00A42F82" w:rsidRDefault="008F0BC0" w:rsidP="004763BA">
            <w:pPr>
              <w:autoSpaceDE w:val="0"/>
              <w:autoSpaceDN w:val="0"/>
              <w:adjustRightInd w:val="0"/>
              <w:jc w:val="both"/>
              <w:rPr>
                <w:rFonts w:ascii="Arial" w:hAnsi="Arial" w:cs="Arial"/>
                <w:b/>
                <w:bCs/>
                <w:sz w:val="22"/>
                <w:szCs w:val="22"/>
              </w:rPr>
            </w:pPr>
          </w:p>
          <w:p w14:paraId="33219F0B" w14:textId="77777777" w:rsidR="008F0BC0" w:rsidRPr="00A42F82" w:rsidRDefault="008F0BC0"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NO</w:t>
            </w:r>
          </w:p>
        </w:tc>
      </w:tr>
      <w:tr w:rsidR="008F0BC0" w:rsidRPr="00A42F82" w14:paraId="55A32903" w14:textId="77777777" w:rsidTr="008F0BC0">
        <w:trPr>
          <w:trHeight w:val="439"/>
        </w:trPr>
        <w:tc>
          <w:tcPr>
            <w:tcW w:w="562" w:type="dxa"/>
            <w:shd w:val="clear" w:color="auto" w:fill="F2F2F2" w:themeFill="background1" w:themeFillShade="F2"/>
            <w:vAlign w:val="center"/>
          </w:tcPr>
          <w:p w14:paraId="2E02C9B4"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1</w:t>
            </w:r>
          </w:p>
        </w:tc>
        <w:tc>
          <w:tcPr>
            <w:tcW w:w="8217" w:type="dxa"/>
            <w:shd w:val="clear" w:color="auto" w:fill="F2F2F2" w:themeFill="background1" w:themeFillShade="F2"/>
            <w:vAlign w:val="center"/>
          </w:tcPr>
          <w:p w14:paraId="3C00B949"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Students or staff at the University?</w:t>
            </w:r>
          </w:p>
        </w:tc>
        <w:tc>
          <w:tcPr>
            <w:tcW w:w="850" w:type="dxa"/>
            <w:shd w:val="clear" w:color="auto" w:fill="BFBFBF" w:themeFill="background1" w:themeFillShade="BF"/>
            <w:vAlign w:val="center"/>
          </w:tcPr>
          <w:sdt>
            <w:sdtPr>
              <w:rPr>
                <w:rFonts w:ascii="Arial" w:hAnsi="Arial" w:cs="Arial"/>
                <w:sz w:val="22"/>
                <w:szCs w:val="22"/>
              </w:rPr>
              <w:id w:val="-227763996"/>
              <w14:checkbox>
                <w14:checked w14:val="0"/>
                <w14:checkedState w14:val="2612" w14:font="MS Gothic"/>
                <w14:uncheckedState w14:val="2610" w14:font="MS Gothic"/>
              </w14:checkbox>
            </w:sdtPr>
            <w:sdtContent>
              <w:p w14:paraId="02D0F685" w14:textId="77777777" w:rsidR="008F0BC0" w:rsidRPr="00A42F82" w:rsidRDefault="008F0BC0"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822" w:type="dxa"/>
            <w:shd w:val="clear" w:color="auto" w:fill="BFBFBF" w:themeFill="background1" w:themeFillShade="BF"/>
            <w:vAlign w:val="center"/>
          </w:tcPr>
          <w:sdt>
            <w:sdtPr>
              <w:rPr>
                <w:rFonts w:ascii="Arial" w:hAnsi="Arial" w:cs="Arial"/>
                <w:sz w:val="22"/>
                <w:szCs w:val="22"/>
              </w:rPr>
              <w:id w:val="-947306252"/>
              <w14:checkbox>
                <w14:checked w14:val="1"/>
                <w14:checkedState w14:val="2612" w14:font="MS Gothic"/>
                <w14:uncheckedState w14:val="2610" w14:font="MS Gothic"/>
              </w14:checkbox>
            </w:sdtPr>
            <w:sdtContent>
              <w:p w14:paraId="258E0D5B" w14:textId="77777777" w:rsidR="008F0BC0" w:rsidRPr="00A42F82" w:rsidRDefault="008F0BC0"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F0BC0" w:rsidRPr="00A42F82" w14:paraId="578B154F" w14:textId="77777777" w:rsidTr="008F0BC0">
        <w:trPr>
          <w:trHeight w:val="403"/>
        </w:trPr>
        <w:tc>
          <w:tcPr>
            <w:tcW w:w="562" w:type="dxa"/>
            <w:shd w:val="clear" w:color="auto" w:fill="F2F2F2" w:themeFill="background1" w:themeFillShade="F2"/>
            <w:vAlign w:val="center"/>
          </w:tcPr>
          <w:p w14:paraId="6F693779"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2</w:t>
            </w:r>
          </w:p>
        </w:tc>
        <w:tc>
          <w:tcPr>
            <w:tcW w:w="8217" w:type="dxa"/>
            <w:shd w:val="clear" w:color="auto" w:fill="F2F2F2" w:themeFill="background1" w:themeFillShade="F2"/>
            <w:vAlign w:val="center"/>
          </w:tcPr>
          <w:p w14:paraId="3281FF90"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Adults (over the age of 18 and competent to give consent)?</w:t>
            </w:r>
          </w:p>
        </w:tc>
        <w:tc>
          <w:tcPr>
            <w:tcW w:w="850" w:type="dxa"/>
            <w:shd w:val="clear" w:color="auto" w:fill="BFBFBF" w:themeFill="background1" w:themeFillShade="BF"/>
            <w:vAlign w:val="center"/>
          </w:tcPr>
          <w:sdt>
            <w:sdtPr>
              <w:rPr>
                <w:rFonts w:ascii="Arial" w:hAnsi="Arial" w:cs="Arial"/>
                <w:sz w:val="22"/>
                <w:szCs w:val="22"/>
              </w:rPr>
              <w:id w:val="-1780247199"/>
              <w14:checkbox>
                <w14:checked w14:val="0"/>
                <w14:checkedState w14:val="2612" w14:font="MS Gothic"/>
                <w14:uncheckedState w14:val="2610" w14:font="MS Gothic"/>
              </w14:checkbox>
            </w:sdtPr>
            <w:sdtContent>
              <w:p w14:paraId="403612A7"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22" w:type="dxa"/>
            <w:shd w:val="clear" w:color="auto" w:fill="BFBFBF" w:themeFill="background1" w:themeFillShade="BF"/>
            <w:vAlign w:val="center"/>
          </w:tcPr>
          <w:sdt>
            <w:sdtPr>
              <w:rPr>
                <w:rFonts w:ascii="Arial" w:hAnsi="Arial" w:cs="Arial"/>
                <w:sz w:val="22"/>
                <w:szCs w:val="22"/>
              </w:rPr>
              <w:id w:val="666435130"/>
              <w14:checkbox>
                <w14:checked w14:val="1"/>
                <w14:checkedState w14:val="2612" w14:font="MS Gothic"/>
                <w14:uncheckedState w14:val="2610" w14:font="MS Gothic"/>
              </w14:checkbox>
            </w:sdtPr>
            <w:sdtContent>
              <w:p w14:paraId="75765440" w14:textId="77777777" w:rsidR="008F0BC0" w:rsidRPr="00A42F82" w:rsidRDefault="008F0BC0"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F0BC0" w:rsidRPr="00A42F82" w14:paraId="0404F871" w14:textId="77777777" w:rsidTr="008F0BC0">
        <w:trPr>
          <w:trHeight w:val="439"/>
        </w:trPr>
        <w:tc>
          <w:tcPr>
            <w:tcW w:w="562" w:type="dxa"/>
            <w:shd w:val="clear" w:color="auto" w:fill="F2F2F2" w:themeFill="background1" w:themeFillShade="F2"/>
            <w:vAlign w:val="center"/>
          </w:tcPr>
          <w:p w14:paraId="0DBD4D7F"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3</w:t>
            </w:r>
          </w:p>
        </w:tc>
        <w:tc>
          <w:tcPr>
            <w:tcW w:w="8217" w:type="dxa"/>
            <w:shd w:val="clear" w:color="auto" w:fill="F2F2F2" w:themeFill="background1" w:themeFillShade="F2"/>
            <w:vAlign w:val="center"/>
          </w:tcPr>
          <w:p w14:paraId="3252B3CA"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Vulnerable adults?</w:t>
            </w:r>
          </w:p>
        </w:tc>
        <w:tc>
          <w:tcPr>
            <w:tcW w:w="850" w:type="dxa"/>
            <w:shd w:val="clear" w:color="auto" w:fill="BFBFBF" w:themeFill="background1" w:themeFillShade="BF"/>
            <w:vAlign w:val="center"/>
          </w:tcPr>
          <w:sdt>
            <w:sdtPr>
              <w:rPr>
                <w:rFonts w:ascii="Arial" w:hAnsi="Arial" w:cs="Arial"/>
                <w:sz w:val="22"/>
                <w:szCs w:val="22"/>
              </w:rPr>
              <w:id w:val="555978563"/>
              <w14:checkbox>
                <w14:checked w14:val="0"/>
                <w14:checkedState w14:val="2612" w14:font="MS Gothic"/>
                <w14:uncheckedState w14:val="2610" w14:font="MS Gothic"/>
              </w14:checkbox>
            </w:sdtPr>
            <w:sdtContent>
              <w:p w14:paraId="29C81E22"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22" w:type="dxa"/>
            <w:shd w:val="clear" w:color="auto" w:fill="BFBFBF" w:themeFill="background1" w:themeFillShade="BF"/>
            <w:vAlign w:val="center"/>
          </w:tcPr>
          <w:sdt>
            <w:sdtPr>
              <w:rPr>
                <w:rFonts w:ascii="Arial" w:hAnsi="Arial" w:cs="Arial"/>
                <w:sz w:val="22"/>
                <w:szCs w:val="22"/>
              </w:rPr>
              <w:id w:val="-435668532"/>
              <w14:checkbox>
                <w14:checked w14:val="1"/>
                <w14:checkedState w14:val="2612" w14:font="MS Gothic"/>
                <w14:uncheckedState w14:val="2610" w14:font="MS Gothic"/>
              </w14:checkbox>
            </w:sdtPr>
            <w:sdtContent>
              <w:p w14:paraId="7D38B858" w14:textId="77777777" w:rsidR="008F0BC0" w:rsidRPr="00A42F82" w:rsidRDefault="008F0BC0"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F0BC0" w:rsidRPr="00A42F82" w14:paraId="24AACAC2" w14:textId="77777777" w:rsidTr="008F0BC0">
        <w:trPr>
          <w:trHeight w:val="403"/>
        </w:trPr>
        <w:tc>
          <w:tcPr>
            <w:tcW w:w="562" w:type="dxa"/>
            <w:shd w:val="clear" w:color="auto" w:fill="F2F2F2" w:themeFill="background1" w:themeFillShade="F2"/>
            <w:vAlign w:val="center"/>
          </w:tcPr>
          <w:p w14:paraId="4DBBACE4"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4</w:t>
            </w:r>
          </w:p>
        </w:tc>
        <w:tc>
          <w:tcPr>
            <w:tcW w:w="8217" w:type="dxa"/>
            <w:shd w:val="clear" w:color="auto" w:fill="F2F2F2" w:themeFill="background1" w:themeFillShade="F2"/>
            <w:vAlign w:val="center"/>
          </w:tcPr>
          <w:p w14:paraId="33E47641"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Children and Young People under the age of 18? (Consent from Parent, Carer or Guardian will be required)</w:t>
            </w:r>
          </w:p>
        </w:tc>
        <w:tc>
          <w:tcPr>
            <w:tcW w:w="850" w:type="dxa"/>
            <w:shd w:val="clear" w:color="auto" w:fill="BFBFBF" w:themeFill="background1" w:themeFillShade="BF"/>
            <w:vAlign w:val="center"/>
          </w:tcPr>
          <w:sdt>
            <w:sdtPr>
              <w:rPr>
                <w:rFonts w:ascii="Arial" w:hAnsi="Arial" w:cs="Arial"/>
                <w:sz w:val="22"/>
                <w:szCs w:val="22"/>
              </w:rPr>
              <w:id w:val="-375472827"/>
              <w14:checkbox>
                <w14:checked w14:val="0"/>
                <w14:checkedState w14:val="2612" w14:font="MS Gothic"/>
                <w14:uncheckedState w14:val="2610" w14:font="MS Gothic"/>
              </w14:checkbox>
            </w:sdtPr>
            <w:sdtContent>
              <w:p w14:paraId="5E9963C5" w14:textId="77777777" w:rsidR="008F0BC0" w:rsidRPr="00A42F82" w:rsidRDefault="008F0BC0"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822" w:type="dxa"/>
            <w:shd w:val="clear" w:color="auto" w:fill="BFBFBF" w:themeFill="background1" w:themeFillShade="BF"/>
            <w:vAlign w:val="center"/>
          </w:tcPr>
          <w:sdt>
            <w:sdtPr>
              <w:rPr>
                <w:rFonts w:ascii="Arial" w:hAnsi="Arial" w:cs="Arial"/>
                <w:sz w:val="22"/>
                <w:szCs w:val="22"/>
              </w:rPr>
              <w:id w:val="1887361462"/>
              <w14:checkbox>
                <w14:checked w14:val="1"/>
                <w14:checkedState w14:val="2612" w14:font="MS Gothic"/>
                <w14:uncheckedState w14:val="2610" w14:font="MS Gothic"/>
              </w14:checkbox>
            </w:sdtPr>
            <w:sdtContent>
              <w:p w14:paraId="3D955355" w14:textId="77777777" w:rsidR="008F0BC0" w:rsidRPr="00A42F82" w:rsidRDefault="008F0BC0"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F0BC0" w:rsidRPr="00A42F82" w14:paraId="13523212" w14:textId="77777777" w:rsidTr="008F0BC0">
        <w:trPr>
          <w:trHeight w:val="403"/>
        </w:trPr>
        <w:tc>
          <w:tcPr>
            <w:tcW w:w="562" w:type="dxa"/>
            <w:shd w:val="clear" w:color="auto" w:fill="F2F2F2" w:themeFill="background1" w:themeFillShade="F2"/>
            <w:vAlign w:val="center"/>
          </w:tcPr>
          <w:p w14:paraId="47313703"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5</w:t>
            </w:r>
          </w:p>
        </w:tc>
        <w:tc>
          <w:tcPr>
            <w:tcW w:w="8217" w:type="dxa"/>
            <w:shd w:val="clear" w:color="auto" w:fill="F2F2F2" w:themeFill="background1" w:themeFillShade="F2"/>
            <w:vAlign w:val="center"/>
          </w:tcPr>
          <w:p w14:paraId="46185351"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Prisoners?</w:t>
            </w:r>
          </w:p>
        </w:tc>
        <w:tc>
          <w:tcPr>
            <w:tcW w:w="850" w:type="dxa"/>
            <w:shd w:val="clear" w:color="auto" w:fill="BFBFBF" w:themeFill="background1" w:themeFillShade="BF"/>
            <w:vAlign w:val="center"/>
          </w:tcPr>
          <w:sdt>
            <w:sdtPr>
              <w:rPr>
                <w:rFonts w:ascii="Arial" w:hAnsi="Arial" w:cs="Arial"/>
                <w:sz w:val="22"/>
                <w:szCs w:val="22"/>
              </w:rPr>
              <w:id w:val="1692793907"/>
              <w14:checkbox>
                <w14:checked w14:val="0"/>
                <w14:checkedState w14:val="2612" w14:font="MS Gothic"/>
                <w14:uncheckedState w14:val="2610" w14:font="MS Gothic"/>
              </w14:checkbox>
            </w:sdtPr>
            <w:sdtContent>
              <w:p w14:paraId="2E41337A"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22" w:type="dxa"/>
            <w:shd w:val="clear" w:color="auto" w:fill="BFBFBF" w:themeFill="background1" w:themeFillShade="BF"/>
            <w:vAlign w:val="center"/>
          </w:tcPr>
          <w:sdt>
            <w:sdtPr>
              <w:rPr>
                <w:rFonts w:ascii="Arial" w:hAnsi="Arial" w:cs="Arial"/>
                <w:sz w:val="22"/>
                <w:szCs w:val="22"/>
              </w:rPr>
              <w:id w:val="326411418"/>
              <w14:checkbox>
                <w14:checked w14:val="1"/>
                <w14:checkedState w14:val="2612" w14:font="MS Gothic"/>
                <w14:uncheckedState w14:val="2610" w14:font="MS Gothic"/>
              </w14:checkbox>
            </w:sdtPr>
            <w:sdtContent>
              <w:p w14:paraId="16609C20" w14:textId="77777777" w:rsidR="008F0BC0" w:rsidRPr="00A42F82" w:rsidRDefault="008F0BC0"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F0BC0" w:rsidRPr="00A42F82" w14:paraId="4AE74260" w14:textId="77777777" w:rsidTr="008F0BC0">
        <w:trPr>
          <w:trHeight w:val="439"/>
        </w:trPr>
        <w:tc>
          <w:tcPr>
            <w:tcW w:w="562" w:type="dxa"/>
            <w:shd w:val="clear" w:color="auto" w:fill="F2F2F2" w:themeFill="background1" w:themeFillShade="F2"/>
            <w:vAlign w:val="center"/>
          </w:tcPr>
          <w:p w14:paraId="5357AA17"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6</w:t>
            </w:r>
          </w:p>
        </w:tc>
        <w:tc>
          <w:tcPr>
            <w:tcW w:w="8217" w:type="dxa"/>
            <w:shd w:val="clear" w:color="auto" w:fill="F2F2F2" w:themeFill="background1" w:themeFillShade="F2"/>
            <w:vAlign w:val="center"/>
          </w:tcPr>
          <w:p w14:paraId="65250E1E"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Young offenders?</w:t>
            </w:r>
          </w:p>
        </w:tc>
        <w:tc>
          <w:tcPr>
            <w:tcW w:w="850" w:type="dxa"/>
            <w:shd w:val="clear" w:color="auto" w:fill="BFBFBF" w:themeFill="background1" w:themeFillShade="BF"/>
            <w:vAlign w:val="center"/>
          </w:tcPr>
          <w:sdt>
            <w:sdtPr>
              <w:rPr>
                <w:rFonts w:ascii="Arial" w:hAnsi="Arial" w:cs="Arial"/>
                <w:sz w:val="22"/>
                <w:szCs w:val="22"/>
              </w:rPr>
              <w:id w:val="1255410168"/>
              <w14:checkbox>
                <w14:checked w14:val="0"/>
                <w14:checkedState w14:val="2612" w14:font="MS Gothic"/>
                <w14:uncheckedState w14:val="2610" w14:font="MS Gothic"/>
              </w14:checkbox>
            </w:sdtPr>
            <w:sdtContent>
              <w:p w14:paraId="599B85F7"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22" w:type="dxa"/>
            <w:shd w:val="clear" w:color="auto" w:fill="BFBFBF" w:themeFill="background1" w:themeFillShade="BF"/>
            <w:vAlign w:val="center"/>
          </w:tcPr>
          <w:sdt>
            <w:sdtPr>
              <w:rPr>
                <w:rFonts w:ascii="Arial" w:hAnsi="Arial" w:cs="Arial"/>
                <w:sz w:val="22"/>
                <w:szCs w:val="22"/>
              </w:rPr>
              <w:id w:val="-1236000582"/>
              <w14:checkbox>
                <w14:checked w14:val="1"/>
                <w14:checkedState w14:val="2612" w14:font="MS Gothic"/>
                <w14:uncheckedState w14:val="2610" w14:font="MS Gothic"/>
              </w14:checkbox>
            </w:sdtPr>
            <w:sdtContent>
              <w:p w14:paraId="3E6F323E" w14:textId="77777777" w:rsidR="008F0BC0" w:rsidRPr="00A42F82" w:rsidRDefault="008F0BC0"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F0BC0" w:rsidRPr="00A42F82" w14:paraId="3357FC13" w14:textId="77777777" w:rsidTr="008F0BC0">
        <w:trPr>
          <w:trHeight w:val="403"/>
        </w:trPr>
        <w:tc>
          <w:tcPr>
            <w:tcW w:w="562" w:type="dxa"/>
            <w:shd w:val="clear" w:color="auto" w:fill="F2F2F2" w:themeFill="background1" w:themeFillShade="F2"/>
            <w:vAlign w:val="center"/>
          </w:tcPr>
          <w:p w14:paraId="24EA2C27"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7</w:t>
            </w:r>
          </w:p>
        </w:tc>
        <w:tc>
          <w:tcPr>
            <w:tcW w:w="8217" w:type="dxa"/>
            <w:shd w:val="clear" w:color="auto" w:fill="F2F2F2" w:themeFill="background1" w:themeFillShade="F2"/>
            <w:vAlign w:val="center"/>
          </w:tcPr>
          <w:p w14:paraId="46AC8E63"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Those who could be considered to have a particularly dependent relationship with the investigator or a gatekeeper?</w:t>
            </w:r>
          </w:p>
        </w:tc>
        <w:tc>
          <w:tcPr>
            <w:tcW w:w="850" w:type="dxa"/>
            <w:shd w:val="clear" w:color="auto" w:fill="BFBFBF" w:themeFill="background1" w:themeFillShade="BF"/>
            <w:vAlign w:val="center"/>
          </w:tcPr>
          <w:sdt>
            <w:sdtPr>
              <w:rPr>
                <w:rFonts w:ascii="Arial" w:hAnsi="Arial" w:cs="Arial"/>
                <w:sz w:val="22"/>
                <w:szCs w:val="22"/>
              </w:rPr>
              <w:id w:val="-1016453075"/>
              <w14:checkbox>
                <w14:checked w14:val="0"/>
                <w14:checkedState w14:val="2612" w14:font="MS Gothic"/>
                <w14:uncheckedState w14:val="2610" w14:font="MS Gothic"/>
              </w14:checkbox>
            </w:sdtPr>
            <w:sdtContent>
              <w:p w14:paraId="64DF4AF9"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22" w:type="dxa"/>
            <w:shd w:val="clear" w:color="auto" w:fill="BFBFBF" w:themeFill="background1" w:themeFillShade="BF"/>
            <w:vAlign w:val="center"/>
          </w:tcPr>
          <w:sdt>
            <w:sdtPr>
              <w:rPr>
                <w:rFonts w:ascii="Arial" w:hAnsi="Arial" w:cs="Arial"/>
                <w:sz w:val="22"/>
                <w:szCs w:val="22"/>
              </w:rPr>
              <w:id w:val="1673070048"/>
              <w14:checkbox>
                <w14:checked w14:val="1"/>
                <w14:checkedState w14:val="2612" w14:font="MS Gothic"/>
                <w14:uncheckedState w14:val="2610" w14:font="MS Gothic"/>
              </w14:checkbox>
            </w:sdtPr>
            <w:sdtContent>
              <w:p w14:paraId="654C1895" w14:textId="77777777" w:rsidR="008F0BC0" w:rsidRPr="00A42F82" w:rsidRDefault="008F0BC0"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F0BC0" w:rsidRPr="00A42F82" w14:paraId="27051500" w14:textId="77777777" w:rsidTr="008F0BC0">
        <w:trPr>
          <w:trHeight w:val="403"/>
        </w:trPr>
        <w:tc>
          <w:tcPr>
            <w:tcW w:w="562" w:type="dxa"/>
            <w:shd w:val="clear" w:color="auto" w:fill="F2F2F2" w:themeFill="background1" w:themeFillShade="F2"/>
            <w:vAlign w:val="center"/>
          </w:tcPr>
          <w:p w14:paraId="516E269D"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8</w:t>
            </w:r>
          </w:p>
        </w:tc>
        <w:tc>
          <w:tcPr>
            <w:tcW w:w="8217" w:type="dxa"/>
            <w:shd w:val="clear" w:color="auto" w:fill="F2F2F2" w:themeFill="background1" w:themeFillShade="F2"/>
            <w:vAlign w:val="center"/>
          </w:tcPr>
          <w:p w14:paraId="09CC3A58"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People engaged in illegal activities?</w:t>
            </w:r>
          </w:p>
        </w:tc>
        <w:tc>
          <w:tcPr>
            <w:tcW w:w="850" w:type="dxa"/>
            <w:shd w:val="clear" w:color="auto" w:fill="BFBFBF" w:themeFill="background1" w:themeFillShade="BF"/>
            <w:vAlign w:val="center"/>
          </w:tcPr>
          <w:sdt>
            <w:sdtPr>
              <w:rPr>
                <w:rFonts w:ascii="Arial" w:hAnsi="Arial" w:cs="Arial"/>
                <w:sz w:val="22"/>
                <w:szCs w:val="22"/>
              </w:rPr>
              <w:id w:val="-1519850840"/>
              <w14:checkbox>
                <w14:checked w14:val="0"/>
                <w14:checkedState w14:val="2612" w14:font="MS Gothic"/>
                <w14:uncheckedState w14:val="2610" w14:font="MS Gothic"/>
              </w14:checkbox>
            </w:sdtPr>
            <w:sdtContent>
              <w:p w14:paraId="7AE6E542"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22" w:type="dxa"/>
            <w:shd w:val="clear" w:color="auto" w:fill="BFBFBF" w:themeFill="background1" w:themeFillShade="BF"/>
            <w:vAlign w:val="center"/>
          </w:tcPr>
          <w:sdt>
            <w:sdtPr>
              <w:rPr>
                <w:rFonts w:ascii="Arial" w:hAnsi="Arial" w:cs="Arial"/>
                <w:sz w:val="22"/>
                <w:szCs w:val="22"/>
              </w:rPr>
              <w:id w:val="1072859745"/>
              <w14:checkbox>
                <w14:checked w14:val="1"/>
                <w14:checkedState w14:val="2612" w14:font="MS Gothic"/>
                <w14:uncheckedState w14:val="2610" w14:font="MS Gothic"/>
              </w14:checkbox>
            </w:sdtPr>
            <w:sdtContent>
              <w:p w14:paraId="06F60406" w14:textId="77777777" w:rsidR="008F0BC0" w:rsidRPr="00A42F82" w:rsidRDefault="008F0BC0"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F0BC0" w:rsidRPr="00A42F82" w14:paraId="2CA64CA9" w14:textId="77777777" w:rsidTr="008F0BC0">
        <w:trPr>
          <w:trHeight w:val="403"/>
        </w:trPr>
        <w:tc>
          <w:tcPr>
            <w:tcW w:w="562" w:type="dxa"/>
            <w:shd w:val="clear" w:color="auto" w:fill="F2F2F2" w:themeFill="background1" w:themeFillShade="F2"/>
            <w:vAlign w:val="center"/>
          </w:tcPr>
          <w:p w14:paraId="09036B08"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9</w:t>
            </w:r>
          </w:p>
        </w:tc>
        <w:tc>
          <w:tcPr>
            <w:tcW w:w="8217" w:type="dxa"/>
            <w:shd w:val="clear" w:color="auto" w:fill="F2F2F2" w:themeFill="background1" w:themeFillShade="F2"/>
            <w:vAlign w:val="center"/>
          </w:tcPr>
          <w:p w14:paraId="632DD710"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Others. Please indicate the participants below, and specifically any group who may be unable to give consent.</w:t>
            </w:r>
          </w:p>
          <w:p w14:paraId="70A073C0" w14:textId="77777777" w:rsidR="008F0BC0" w:rsidRPr="00A42F82" w:rsidRDefault="008F0BC0" w:rsidP="004763BA">
            <w:pPr>
              <w:autoSpaceDE w:val="0"/>
              <w:autoSpaceDN w:val="0"/>
              <w:adjustRightInd w:val="0"/>
              <w:jc w:val="both"/>
              <w:rPr>
                <w:rFonts w:ascii="Arial" w:hAnsi="Arial" w:cs="Arial"/>
                <w:sz w:val="22"/>
                <w:szCs w:val="22"/>
              </w:rPr>
            </w:pPr>
          </w:p>
        </w:tc>
        <w:tc>
          <w:tcPr>
            <w:tcW w:w="850" w:type="dxa"/>
            <w:vMerge w:val="restart"/>
            <w:shd w:val="clear" w:color="auto" w:fill="BFBFBF" w:themeFill="background1" w:themeFillShade="BF"/>
            <w:vAlign w:val="center"/>
          </w:tcPr>
          <w:sdt>
            <w:sdtPr>
              <w:rPr>
                <w:rFonts w:ascii="Arial" w:hAnsi="Arial" w:cs="Arial"/>
                <w:sz w:val="22"/>
                <w:szCs w:val="22"/>
              </w:rPr>
              <w:id w:val="-1984918035"/>
              <w14:checkbox>
                <w14:checked w14:val="1"/>
                <w14:checkedState w14:val="2612" w14:font="MS Gothic"/>
                <w14:uncheckedState w14:val="2610" w14:font="MS Gothic"/>
              </w14:checkbox>
            </w:sdtPr>
            <w:sdtContent>
              <w:p w14:paraId="56857F04" w14:textId="77777777" w:rsidR="008F0BC0" w:rsidRPr="00A42F82" w:rsidRDefault="008F0BC0"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822" w:type="dxa"/>
            <w:vMerge w:val="restart"/>
            <w:shd w:val="clear" w:color="auto" w:fill="BFBFBF" w:themeFill="background1" w:themeFillShade="BF"/>
            <w:vAlign w:val="center"/>
          </w:tcPr>
          <w:sdt>
            <w:sdtPr>
              <w:rPr>
                <w:rFonts w:ascii="Arial" w:hAnsi="Arial" w:cs="Arial"/>
                <w:sz w:val="22"/>
                <w:szCs w:val="22"/>
              </w:rPr>
              <w:id w:val="-1870052561"/>
              <w14:checkbox>
                <w14:checked w14:val="0"/>
                <w14:checkedState w14:val="2612" w14:font="MS Gothic"/>
                <w14:uncheckedState w14:val="2610" w14:font="MS Gothic"/>
              </w14:checkbox>
            </w:sdtPr>
            <w:sdtContent>
              <w:p w14:paraId="5A669671"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r>
      <w:tr w:rsidR="008F0BC0" w:rsidRPr="00A42F82" w14:paraId="4BF10EE3" w14:textId="77777777" w:rsidTr="008F0BC0">
        <w:trPr>
          <w:trHeight w:val="403"/>
        </w:trPr>
        <w:tc>
          <w:tcPr>
            <w:tcW w:w="562" w:type="dxa"/>
            <w:vAlign w:val="center"/>
          </w:tcPr>
          <w:p w14:paraId="02D7C08C" w14:textId="77777777" w:rsidR="008F0BC0" w:rsidRPr="00A42F82" w:rsidRDefault="008F0BC0" w:rsidP="004763BA">
            <w:pPr>
              <w:autoSpaceDE w:val="0"/>
              <w:autoSpaceDN w:val="0"/>
              <w:adjustRightInd w:val="0"/>
              <w:jc w:val="both"/>
              <w:rPr>
                <w:rFonts w:ascii="Arial" w:hAnsi="Arial" w:cs="Arial"/>
                <w:sz w:val="22"/>
                <w:szCs w:val="22"/>
              </w:rPr>
            </w:pPr>
          </w:p>
        </w:tc>
        <w:tc>
          <w:tcPr>
            <w:tcW w:w="8217" w:type="dxa"/>
            <w:vAlign w:val="center"/>
          </w:tcPr>
          <w:p w14:paraId="2A026379"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Details of any other participant groups:</w:t>
            </w:r>
          </w:p>
          <w:p w14:paraId="38AEDDAB" w14:textId="77777777" w:rsidR="008F0BC0" w:rsidRPr="00A42F82" w:rsidRDefault="008F0BC0" w:rsidP="004763BA">
            <w:pPr>
              <w:jc w:val="both"/>
              <w:rPr>
                <w:rFonts w:ascii="Arial" w:hAnsi="Arial" w:cs="Arial"/>
                <w:sz w:val="22"/>
                <w:szCs w:val="22"/>
              </w:rPr>
            </w:pPr>
            <w:r>
              <w:rPr>
                <w:rFonts w:ascii="Arial" w:hAnsi="Arial" w:cs="Arial"/>
                <w:sz w:val="22"/>
                <w:szCs w:val="22"/>
              </w:rPr>
              <w:t>Bridgend College performance sport student athletes</w:t>
            </w:r>
          </w:p>
          <w:p w14:paraId="277AC942" w14:textId="77777777" w:rsidR="008F0BC0" w:rsidRPr="00A42F82" w:rsidRDefault="008F0BC0" w:rsidP="004763BA">
            <w:pPr>
              <w:jc w:val="both"/>
              <w:rPr>
                <w:rFonts w:ascii="Arial" w:hAnsi="Arial" w:cs="Arial"/>
              </w:rPr>
            </w:pPr>
          </w:p>
          <w:p w14:paraId="2C879E2D" w14:textId="77777777" w:rsidR="008F0BC0" w:rsidRPr="00A42F82" w:rsidRDefault="008F0BC0" w:rsidP="004763BA">
            <w:pPr>
              <w:jc w:val="both"/>
              <w:rPr>
                <w:rFonts w:ascii="Arial" w:hAnsi="Arial" w:cs="Arial"/>
                <w:sz w:val="22"/>
                <w:szCs w:val="22"/>
              </w:rPr>
            </w:pPr>
          </w:p>
          <w:p w14:paraId="69CBFCD6"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color w:val="808080"/>
                <w:sz w:val="18"/>
                <w:szCs w:val="18"/>
              </w:rPr>
              <w:t>(this box should expand as you type)</w:t>
            </w:r>
          </w:p>
        </w:tc>
        <w:tc>
          <w:tcPr>
            <w:tcW w:w="850" w:type="dxa"/>
            <w:vMerge/>
            <w:shd w:val="clear" w:color="auto" w:fill="BFBFBF" w:themeFill="background1" w:themeFillShade="BF"/>
            <w:vAlign w:val="center"/>
          </w:tcPr>
          <w:p w14:paraId="51AF8B70" w14:textId="77777777" w:rsidR="008F0BC0" w:rsidRPr="00A42F82" w:rsidRDefault="008F0BC0" w:rsidP="004763BA">
            <w:pPr>
              <w:autoSpaceDE w:val="0"/>
              <w:autoSpaceDN w:val="0"/>
              <w:adjustRightInd w:val="0"/>
              <w:jc w:val="both"/>
              <w:rPr>
                <w:rFonts w:ascii="Arial" w:hAnsi="Arial" w:cs="Arial"/>
                <w:b/>
                <w:bCs/>
                <w:sz w:val="22"/>
                <w:szCs w:val="22"/>
              </w:rPr>
            </w:pPr>
          </w:p>
        </w:tc>
        <w:tc>
          <w:tcPr>
            <w:tcW w:w="822" w:type="dxa"/>
            <w:vMerge/>
            <w:shd w:val="clear" w:color="auto" w:fill="BFBFBF" w:themeFill="background1" w:themeFillShade="BF"/>
            <w:vAlign w:val="center"/>
          </w:tcPr>
          <w:p w14:paraId="56851E87" w14:textId="77777777" w:rsidR="008F0BC0" w:rsidRPr="00A42F82" w:rsidRDefault="008F0BC0" w:rsidP="004763BA">
            <w:pPr>
              <w:autoSpaceDE w:val="0"/>
              <w:autoSpaceDN w:val="0"/>
              <w:adjustRightInd w:val="0"/>
              <w:jc w:val="both"/>
              <w:rPr>
                <w:rFonts w:ascii="Arial" w:hAnsi="Arial" w:cs="Arial"/>
                <w:b/>
                <w:bCs/>
                <w:sz w:val="22"/>
                <w:szCs w:val="22"/>
              </w:rPr>
            </w:pPr>
          </w:p>
        </w:tc>
      </w:tr>
    </w:tbl>
    <w:p w14:paraId="2F60FE8A" w14:textId="77777777" w:rsidR="008F0BC0" w:rsidRPr="00A42F82" w:rsidRDefault="008F0BC0" w:rsidP="004763BA">
      <w:pPr>
        <w:jc w:val="both"/>
        <w:rPr>
          <w:rFonts w:ascii="Arial" w:hAnsi="Arial" w:cs="Arial"/>
          <w:bCs/>
        </w:rPr>
      </w:pPr>
    </w:p>
    <w:tbl>
      <w:tblPr>
        <w:tblStyle w:val="TableGrid"/>
        <w:tblpPr w:leftFromText="180" w:rightFromText="180" w:vertAnchor="text" w:horzAnchor="margin" w:tblpXSpec="center" w:tblpY="162"/>
        <w:tblW w:w="10451" w:type="dxa"/>
        <w:tblLook w:val="04A0" w:firstRow="1" w:lastRow="0" w:firstColumn="1" w:lastColumn="0" w:noHBand="0" w:noVBand="1"/>
      </w:tblPr>
      <w:tblGrid>
        <w:gridCol w:w="562"/>
        <w:gridCol w:w="3256"/>
        <w:gridCol w:w="6633"/>
      </w:tblGrid>
      <w:tr w:rsidR="008F0BC0" w:rsidRPr="00A42F82" w14:paraId="214E1103" w14:textId="77777777" w:rsidTr="008F0BC0">
        <w:trPr>
          <w:trHeight w:val="403"/>
        </w:trPr>
        <w:tc>
          <w:tcPr>
            <w:tcW w:w="562" w:type="dxa"/>
            <w:tcBorders>
              <w:bottom w:val="single" w:sz="4" w:space="0" w:color="auto"/>
            </w:tcBorders>
            <w:shd w:val="clear" w:color="auto" w:fill="F2F2F2" w:themeFill="background1" w:themeFillShade="F2"/>
          </w:tcPr>
          <w:p w14:paraId="317A9966" w14:textId="77777777" w:rsidR="008F0BC0" w:rsidRPr="00A42F82" w:rsidRDefault="008F0BC0" w:rsidP="004763BA">
            <w:pPr>
              <w:jc w:val="both"/>
              <w:rPr>
                <w:rFonts w:ascii="Arial" w:hAnsi="Arial" w:cs="Arial"/>
                <w:bCs/>
                <w:sz w:val="22"/>
                <w:szCs w:val="22"/>
              </w:rPr>
            </w:pPr>
          </w:p>
        </w:tc>
        <w:tc>
          <w:tcPr>
            <w:tcW w:w="9889" w:type="dxa"/>
            <w:gridSpan w:val="2"/>
            <w:tcBorders>
              <w:bottom w:val="single" w:sz="4" w:space="0" w:color="auto"/>
            </w:tcBorders>
            <w:shd w:val="clear" w:color="auto" w:fill="F2F2F2" w:themeFill="background1" w:themeFillShade="F2"/>
            <w:vAlign w:val="center"/>
          </w:tcPr>
          <w:p w14:paraId="475BA9F5" w14:textId="77777777" w:rsidR="008F0BC0" w:rsidRPr="00A42F82" w:rsidRDefault="008F0BC0" w:rsidP="004763BA">
            <w:pPr>
              <w:jc w:val="both"/>
              <w:rPr>
                <w:rFonts w:ascii="Arial" w:hAnsi="Arial" w:cs="Arial"/>
                <w:b/>
                <w:sz w:val="22"/>
                <w:szCs w:val="22"/>
              </w:rPr>
            </w:pPr>
            <w:r w:rsidRPr="00A42F82">
              <w:rPr>
                <w:rFonts w:ascii="Arial" w:hAnsi="Arial" w:cs="Arial"/>
                <w:b/>
                <w:sz w:val="22"/>
                <w:szCs w:val="22"/>
              </w:rPr>
              <w:t>Participant numbers and source</w:t>
            </w:r>
          </w:p>
          <w:p w14:paraId="2293F5EC" w14:textId="77777777" w:rsidR="008F0BC0" w:rsidRPr="00A42F82" w:rsidRDefault="008F0BC0" w:rsidP="004763BA">
            <w:pPr>
              <w:autoSpaceDE w:val="0"/>
              <w:autoSpaceDN w:val="0"/>
              <w:adjustRightInd w:val="0"/>
              <w:jc w:val="both"/>
              <w:rPr>
                <w:rFonts w:ascii="Arial" w:hAnsi="Arial" w:cs="Arial"/>
                <w:sz w:val="22"/>
                <w:szCs w:val="22"/>
              </w:rPr>
            </w:pPr>
            <w:r w:rsidRPr="00A42F82">
              <w:rPr>
                <w:rFonts w:ascii="Arial" w:hAnsi="Arial" w:cs="Arial"/>
                <w:sz w:val="22"/>
                <w:szCs w:val="22"/>
              </w:rPr>
              <w:t xml:space="preserve">Provide an estimate of the expected number of participants. How will you identify participants and how will they be recruited? </w:t>
            </w:r>
          </w:p>
        </w:tc>
      </w:tr>
      <w:tr w:rsidR="008F0BC0" w:rsidRPr="00A42F82" w14:paraId="18796B9F" w14:textId="77777777" w:rsidTr="008F0BC0">
        <w:trPr>
          <w:trHeight w:val="403"/>
        </w:trPr>
        <w:tc>
          <w:tcPr>
            <w:tcW w:w="562"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AEF755C" w14:textId="77777777" w:rsidR="008F0BC0" w:rsidRPr="00A42F82" w:rsidRDefault="008F0BC0" w:rsidP="004763BA">
            <w:pPr>
              <w:jc w:val="both"/>
              <w:rPr>
                <w:rFonts w:ascii="Arial" w:hAnsi="Arial" w:cs="Arial"/>
                <w:sz w:val="22"/>
                <w:szCs w:val="22"/>
              </w:rPr>
            </w:pPr>
            <w:r w:rsidRPr="00A42F82">
              <w:rPr>
                <w:rFonts w:ascii="Arial" w:hAnsi="Arial" w:cs="Arial"/>
                <w:sz w:val="22"/>
                <w:szCs w:val="22"/>
              </w:rPr>
              <w:t>10</w:t>
            </w:r>
          </w:p>
        </w:tc>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F761905" w14:textId="77777777" w:rsidR="008F0BC0" w:rsidRPr="00A42F82" w:rsidRDefault="008F0BC0" w:rsidP="004763BA">
            <w:pPr>
              <w:jc w:val="both"/>
              <w:rPr>
                <w:rFonts w:ascii="Arial" w:hAnsi="Arial" w:cs="Arial"/>
                <w:sz w:val="22"/>
                <w:szCs w:val="22"/>
              </w:rPr>
            </w:pPr>
            <w:r w:rsidRPr="00A42F82">
              <w:rPr>
                <w:rFonts w:ascii="Arial" w:hAnsi="Arial" w:cs="Arial"/>
                <w:sz w:val="22"/>
                <w:szCs w:val="22"/>
              </w:rPr>
              <w:t>How many participants are expected?</w:t>
            </w:r>
          </w:p>
          <w:p w14:paraId="50AAC369" w14:textId="77777777" w:rsidR="008F0BC0" w:rsidRPr="00A42F82" w:rsidRDefault="008F0BC0" w:rsidP="004763BA">
            <w:pPr>
              <w:jc w:val="both"/>
              <w:rPr>
                <w:rFonts w:ascii="Arial" w:hAnsi="Arial" w:cs="Arial"/>
                <w:sz w:val="22"/>
                <w:szCs w:val="22"/>
              </w:rPr>
            </w:pPr>
          </w:p>
        </w:tc>
        <w:tc>
          <w:tcPr>
            <w:tcW w:w="6633" w:type="dxa"/>
            <w:tcBorders>
              <w:top w:val="single" w:sz="4" w:space="0" w:color="auto"/>
              <w:left w:val="single" w:sz="4" w:space="0" w:color="auto"/>
              <w:bottom w:val="single" w:sz="4" w:space="0" w:color="auto"/>
              <w:right w:val="single" w:sz="4" w:space="0" w:color="auto"/>
            </w:tcBorders>
            <w:vAlign w:val="center"/>
          </w:tcPr>
          <w:p w14:paraId="421770E1" w14:textId="77777777" w:rsidR="008F0BC0" w:rsidRPr="00A42F82" w:rsidRDefault="008F0BC0" w:rsidP="004763BA">
            <w:pPr>
              <w:jc w:val="both"/>
              <w:rPr>
                <w:rFonts w:ascii="Arial" w:hAnsi="Arial" w:cs="Arial"/>
                <w:sz w:val="22"/>
                <w:szCs w:val="22"/>
              </w:rPr>
            </w:pPr>
          </w:p>
          <w:p w14:paraId="18524A7F" w14:textId="77777777" w:rsidR="008F0BC0" w:rsidRPr="00A42F82" w:rsidRDefault="008F0BC0" w:rsidP="004763BA">
            <w:pPr>
              <w:jc w:val="both"/>
              <w:rPr>
                <w:rFonts w:ascii="Arial" w:hAnsi="Arial" w:cs="Arial"/>
                <w:sz w:val="22"/>
                <w:szCs w:val="22"/>
              </w:rPr>
            </w:pPr>
            <w:r>
              <w:rPr>
                <w:rFonts w:ascii="Arial" w:hAnsi="Arial" w:cs="Arial"/>
                <w:sz w:val="22"/>
                <w:szCs w:val="22"/>
              </w:rPr>
              <w:t>100</w:t>
            </w:r>
          </w:p>
          <w:p w14:paraId="2800AD0D" w14:textId="77777777" w:rsidR="008F0BC0" w:rsidRPr="00A42F82" w:rsidRDefault="008F0BC0" w:rsidP="004763BA">
            <w:pPr>
              <w:jc w:val="both"/>
              <w:rPr>
                <w:rFonts w:ascii="Arial" w:hAnsi="Arial" w:cs="Arial"/>
                <w:sz w:val="22"/>
                <w:szCs w:val="22"/>
              </w:rPr>
            </w:pPr>
          </w:p>
          <w:p w14:paraId="3CFB8711" w14:textId="77777777" w:rsidR="008F0BC0" w:rsidRPr="00A42F82" w:rsidRDefault="008F0BC0" w:rsidP="004763BA">
            <w:pPr>
              <w:jc w:val="both"/>
              <w:rPr>
                <w:rFonts w:ascii="Arial" w:hAnsi="Arial" w:cs="Arial"/>
                <w:b/>
                <w:sz w:val="22"/>
                <w:szCs w:val="22"/>
              </w:rPr>
            </w:pPr>
            <w:r w:rsidRPr="00A42F82">
              <w:rPr>
                <w:rFonts w:ascii="Arial" w:hAnsi="Arial" w:cs="Arial"/>
                <w:i/>
                <w:color w:val="808080"/>
                <w:sz w:val="18"/>
                <w:szCs w:val="18"/>
              </w:rPr>
              <w:t>(this box should expand as you type)</w:t>
            </w:r>
          </w:p>
        </w:tc>
      </w:tr>
      <w:tr w:rsidR="008F0BC0" w:rsidRPr="00A42F82" w14:paraId="3609967F" w14:textId="77777777" w:rsidTr="008F0BC0">
        <w:trPr>
          <w:trHeight w:val="403"/>
        </w:trPr>
        <w:tc>
          <w:tcPr>
            <w:tcW w:w="562"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5228171" w14:textId="77777777" w:rsidR="008F0BC0" w:rsidRPr="00A42F82" w:rsidRDefault="008F0BC0" w:rsidP="004763BA">
            <w:pPr>
              <w:jc w:val="both"/>
              <w:rPr>
                <w:rFonts w:ascii="Arial" w:hAnsi="Arial" w:cs="Arial"/>
                <w:sz w:val="22"/>
                <w:szCs w:val="22"/>
              </w:rPr>
            </w:pPr>
            <w:r w:rsidRPr="00A42F82">
              <w:rPr>
                <w:rFonts w:ascii="Arial" w:hAnsi="Arial" w:cs="Arial"/>
                <w:sz w:val="22"/>
                <w:szCs w:val="22"/>
              </w:rPr>
              <w:t>11</w:t>
            </w:r>
          </w:p>
        </w:tc>
        <w:tc>
          <w:tcPr>
            <w:tcW w:w="325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7CC74E4" w14:textId="77777777" w:rsidR="008F0BC0" w:rsidRPr="00A42F82" w:rsidRDefault="008F0BC0" w:rsidP="004763BA">
            <w:pPr>
              <w:jc w:val="both"/>
              <w:rPr>
                <w:rFonts w:ascii="Arial" w:hAnsi="Arial" w:cs="Arial"/>
                <w:sz w:val="22"/>
                <w:szCs w:val="22"/>
              </w:rPr>
            </w:pPr>
            <w:r w:rsidRPr="00A42F82">
              <w:rPr>
                <w:rFonts w:ascii="Arial" w:hAnsi="Arial" w:cs="Arial"/>
                <w:sz w:val="22"/>
                <w:szCs w:val="22"/>
              </w:rPr>
              <w:t>Who will the participants be?</w:t>
            </w:r>
          </w:p>
          <w:p w14:paraId="19AD0215" w14:textId="77777777" w:rsidR="008F0BC0" w:rsidRPr="00A42F82" w:rsidRDefault="008F0BC0" w:rsidP="004763BA">
            <w:pPr>
              <w:jc w:val="both"/>
              <w:rPr>
                <w:rFonts w:ascii="Arial" w:hAnsi="Arial" w:cs="Arial"/>
                <w:sz w:val="22"/>
                <w:szCs w:val="22"/>
              </w:rPr>
            </w:pPr>
          </w:p>
        </w:tc>
        <w:tc>
          <w:tcPr>
            <w:tcW w:w="6633" w:type="dxa"/>
            <w:tcBorders>
              <w:top w:val="single" w:sz="4" w:space="0" w:color="auto"/>
              <w:left w:val="single" w:sz="4" w:space="0" w:color="auto"/>
              <w:bottom w:val="single" w:sz="4" w:space="0" w:color="auto"/>
              <w:right w:val="single" w:sz="4" w:space="0" w:color="auto"/>
            </w:tcBorders>
            <w:vAlign w:val="center"/>
          </w:tcPr>
          <w:p w14:paraId="1D359C66" w14:textId="77777777" w:rsidR="008F0BC0" w:rsidRPr="00A42F82" w:rsidRDefault="008F0BC0" w:rsidP="004763BA">
            <w:pPr>
              <w:jc w:val="both"/>
              <w:rPr>
                <w:rFonts w:ascii="Arial" w:hAnsi="Arial" w:cs="Arial"/>
                <w:sz w:val="22"/>
                <w:szCs w:val="22"/>
              </w:rPr>
            </w:pPr>
          </w:p>
          <w:p w14:paraId="2CBDB472" w14:textId="77777777" w:rsidR="008F0BC0" w:rsidRPr="00A42F82" w:rsidRDefault="008F0BC0" w:rsidP="004763BA">
            <w:pPr>
              <w:jc w:val="both"/>
              <w:rPr>
                <w:rFonts w:ascii="Arial" w:hAnsi="Arial" w:cs="Arial"/>
                <w:sz w:val="22"/>
                <w:szCs w:val="22"/>
              </w:rPr>
            </w:pPr>
            <w:r>
              <w:rPr>
                <w:rFonts w:ascii="Arial" w:hAnsi="Arial" w:cs="Arial"/>
                <w:sz w:val="22"/>
                <w:szCs w:val="22"/>
              </w:rPr>
              <w:t>Bridgend College performance sport student athletes</w:t>
            </w:r>
          </w:p>
          <w:p w14:paraId="04C04685" w14:textId="77777777" w:rsidR="008F0BC0" w:rsidRPr="00A42F82" w:rsidRDefault="008F0BC0" w:rsidP="004763BA">
            <w:pPr>
              <w:jc w:val="both"/>
              <w:rPr>
                <w:rFonts w:ascii="Arial" w:hAnsi="Arial" w:cs="Arial"/>
                <w:sz w:val="22"/>
                <w:szCs w:val="22"/>
              </w:rPr>
            </w:pPr>
          </w:p>
          <w:p w14:paraId="5F5E0C45" w14:textId="77777777" w:rsidR="008F0BC0" w:rsidRPr="00A42F82" w:rsidRDefault="008F0BC0" w:rsidP="004763BA">
            <w:pPr>
              <w:jc w:val="both"/>
              <w:rPr>
                <w:rFonts w:ascii="Arial" w:hAnsi="Arial" w:cs="Arial"/>
                <w:i/>
                <w:color w:val="808080"/>
                <w:sz w:val="18"/>
                <w:szCs w:val="18"/>
              </w:rPr>
            </w:pPr>
            <w:r w:rsidRPr="00A42F82">
              <w:rPr>
                <w:rFonts w:ascii="Arial" w:hAnsi="Arial" w:cs="Arial"/>
                <w:i/>
                <w:color w:val="808080"/>
                <w:sz w:val="18"/>
                <w:szCs w:val="18"/>
              </w:rPr>
              <w:t>(this box should expand as you type)</w:t>
            </w:r>
          </w:p>
        </w:tc>
      </w:tr>
      <w:tr w:rsidR="008F0BC0" w:rsidRPr="00A42F82" w14:paraId="5F0ACA98" w14:textId="77777777" w:rsidTr="008F0BC0">
        <w:trPr>
          <w:trHeight w:val="403"/>
        </w:trPr>
        <w:tc>
          <w:tcPr>
            <w:tcW w:w="562" w:type="dxa"/>
            <w:tcBorders>
              <w:top w:val="single" w:sz="4" w:space="0" w:color="auto"/>
            </w:tcBorders>
            <w:shd w:val="clear" w:color="auto" w:fill="F2F2F2" w:themeFill="background1" w:themeFillShade="F2"/>
            <w:vAlign w:val="center"/>
          </w:tcPr>
          <w:p w14:paraId="28DF6167" w14:textId="77777777" w:rsidR="008F0BC0" w:rsidRPr="00A42F82" w:rsidRDefault="008F0BC0" w:rsidP="004763BA">
            <w:pPr>
              <w:jc w:val="both"/>
              <w:rPr>
                <w:rFonts w:ascii="Arial" w:hAnsi="Arial" w:cs="Arial"/>
                <w:sz w:val="22"/>
                <w:szCs w:val="22"/>
              </w:rPr>
            </w:pPr>
            <w:r w:rsidRPr="00A42F82">
              <w:rPr>
                <w:rFonts w:ascii="Arial" w:hAnsi="Arial" w:cs="Arial"/>
                <w:sz w:val="22"/>
                <w:szCs w:val="22"/>
              </w:rPr>
              <w:t>12</w:t>
            </w:r>
          </w:p>
        </w:tc>
        <w:tc>
          <w:tcPr>
            <w:tcW w:w="3256" w:type="dxa"/>
            <w:tcBorders>
              <w:top w:val="single" w:sz="4" w:space="0" w:color="auto"/>
            </w:tcBorders>
            <w:shd w:val="clear" w:color="auto" w:fill="F2F2F2" w:themeFill="background1" w:themeFillShade="F2"/>
            <w:vAlign w:val="center"/>
          </w:tcPr>
          <w:p w14:paraId="1CA8690A" w14:textId="77777777" w:rsidR="008F0BC0" w:rsidRPr="00A42F82" w:rsidRDefault="008F0BC0" w:rsidP="004763BA">
            <w:pPr>
              <w:jc w:val="both"/>
              <w:rPr>
                <w:rFonts w:ascii="Arial" w:hAnsi="Arial" w:cs="Arial"/>
                <w:sz w:val="22"/>
                <w:szCs w:val="22"/>
              </w:rPr>
            </w:pPr>
            <w:r w:rsidRPr="00A42F82">
              <w:rPr>
                <w:rFonts w:ascii="Arial" w:hAnsi="Arial" w:cs="Arial"/>
                <w:sz w:val="22"/>
                <w:szCs w:val="22"/>
              </w:rPr>
              <w:t>How will you identify the participants?</w:t>
            </w:r>
          </w:p>
        </w:tc>
        <w:tc>
          <w:tcPr>
            <w:tcW w:w="6633" w:type="dxa"/>
            <w:tcBorders>
              <w:top w:val="single" w:sz="4" w:space="0" w:color="auto"/>
            </w:tcBorders>
            <w:vAlign w:val="center"/>
          </w:tcPr>
          <w:p w14:paraId="03D25617" w14:textId="77777777" w:rsidR="008F0BC0" w:rsidRPr="00A42F82" w:rsidRDefault="008F0BC0" w:rsidP="004763BA">
            <w:pPr>
              <w:jc w:val="both"/>
              <w:rPr>
                <w:rFonts w:ascii="Arial" w:hAnsi="Arial" w:cs="Arial"/>
                <w:sz w:val="22"/>
                <w:szCs w:val="22"/>
              </w:rPr>
            </w:pPr>
          </w:p>
          <w:p w14:paraId="373D5F56" w14:textId="77777777" w:rsidR="008F0BC0" w:rsidRPr="00A42F82" w:rsidRDefault="008F0BC0" w:rsidP="004763BA">
            <w:pPr>
              <w:jc w:val="both"/>
              <w:rPr>
                <w:rFonts w:ascii="Arial" w:hAnsi="Arial" w:cs="Arial"/>
                <w:sz w:val="22"/>
                <w:szCs w:val="22"/>
              </w:rPr>
            </w:pPr>
            <w:r>
              <w:rPr>
                <w:rFonts w:ascii="Arial" w:hAnsi="Arial" w:cs="Arial"/>
                <w:sz w:val="22"/>
                <w:szCs w:val="22"/>
              </w:rPr>
              <w:t>Bridgend College performance sport student athletes</w:t>
            </w:r>
          </w:p>
          <w:p w14:paraId="487F3BCF" w14:textId="77777777" w:rsidR="008F0BC0" w:rsidRPr="00A42F82" w:rsidRDefault="008F0BC0" w:rsidP="004763BA">
            <w:pPr>
              <w:jc w:val="both"/>
              <w:rPr>
                <w:rFonts w:ascii="Arial" w:hAnsi="Arial" w:cs="Arial"/>
                <w:sz w:val="22"/>
                <w:szCs w:val="22"/>
              </w:rPr>
            </w:pPr>
          </w:p>
          <w:p w14:paraId="54265EAC" w14:textId="77777777" w:rsidR="008F0BC0" w:rsidRPr="00A42F82" w:rsidRDefault="008F0BC0" w:rsidP="004763BA">
            <w:pPr>
              <w:jc w:val="both"/>
              <w:rPr>
                <w:rFonts w:ascii="Arial" w:hAnsi="Arial" w:cs="Arial"/>
                <w:color w:val="808080"/>
                <w:sz w:val="18"/>
                <w:szCs w:val="18"/>
              </w:rPr>
            </w:pPr>
            <w:r w:rsidRPr="00A42F82">
              <w:rPr>
                <w:rFonts w:ascii="Arial" w:hAnsi="Arial" w:cs="Arial"/>
                <w:i/>
                <w:color w:val="808080"/>
                <w:sz w:val="18"/>
                <w:szCs w:val="18"/>
              </w:rPr>
              <w:t>(this box should expand as you type)</w:t>
            </w:r>
          </w:p>
        </w:tc>
      </w:tr>
    </w:tbl>
    <w:p w14:paraId="382A3072" w14:textId="77777777" w:rsidR="00854966" w:rsidRDefault="00854966" w:rsidP="004763BA">
      <w:pPr>
        <w:spacing w:after="200" w:line="276" w:lineRule="auto"/>
        <w:jc w:val="both"/>
        <w:rPr>
          <w:rFonts w:ascii="Arial" w:hAnsi="Arial" w:cs="Arial"/>
          <w:b/>
          <w:sz w:val="22"/>
          <w:szCs w:val="22"/>
          <w:u w:val="single"/>
        </w:rPr>
      </w:pPr>
    </w:p>
    <w:tbl>
      <w:tblPr>
        <w:tblStyle w:val="TableGrid"/>
        <w:tblW w:w="10485" w:type="dxa"/>
        <w:tblInd w:w="-734" w:type="dxa"/>
        <w:tblLook w:val="04A0" w:firstRow="1" w:lastRow="0" w:firstColumn="1" w:lastColumn="0" w:noHBand="0" w:noVBand="1"/>
      </w:tblPr>
      <w:tblGrid>
        <w:gridCol w:w="562"/>
        <w:gridCol w:w="7088"/>
        <w:gridCol w:w="992"/>
        <w:gridCol w:w="851"/>
        <w:gridCol w:w="992"/>
      </w:tblGrid>
      <w:tr w:rsidR="00854966" w:rsidRPr="00A42F82" w14:paraId="78895682" w14:textId="77777777" w:rsidTr="00854966">
        <w:tc>
          <w:tcPr>
            <w:tcW w:w="562" w:type="dxa"/>
            <w:shd w:val="clear" w:color="auto" w:fill="F2F2F2" w:themeFill="background1" w:themeFillShade="F2"/>
            <w:vAlign w:val="center"/>
          </w:tcPr>
          <w:p w14:paraId="63DB14C4" w14:textId="77777777" w:rsidR="00854966" w:rsidRPr="00A42F82" w:rsidRDefault="00854966" w:rsidP="004763BA">
            <w:pPr>
              <w:autoSpaceDE w:val="0"/>
              <w:autoSpaceDN w:val="0"/>
              <w:adjustRightInd w:val="0"/>
              <w:jc w:val="both"/>
              <w:rPr>
                <w:rFonts w:ascii="Arial" w:hAnsi="Arial" w:cs="Arial"/>
                <w:bCs/>
                <w:sz w:val="22"/>
                <w:szCs w:val="22"/>
              </w:rPr>
            </w:pPr>
          </w:p>
        </w:tc>
        <w:tc>
          <w:tcPr>
            <w:tcW w:w="7088" w:type="dxa"/>
            <w:shd w:val="clear" w:color="auto" w:fill="F2F2F2" w:themeFill="background1" w:themeFillShade="F2"/>
          </w:tcPr>
          <w:p w14:paraId="66B87C37" w14:textId="77777777" w:rsidR="00854966" w:rsidRPr="00A42F82" w:rsidRDefault="00854966" w:rsidP="004763BA">
            <w:pPr>
              <w:autoSpaceDE w:val="0"/>
              <w:autoSpaceDN w:val="0"/>
              <w:adjustRightInd w:val="0"/>
              <w:jc w:val="both"/>
              <w:rPr>
                <w:rFonts w:ascii="Arial" w:hAnsi="Arial" w:cs="Arial"/>
                <w:b/>
                <w:sz w:val="22"/>
                <w:szCs w:val="22"/>
              </w:rPr>
            </w:pPr>
            <w:r w:rsidRPr="00A42F82">
              <w:rPr>
                <w:rFonts w:ascii="Arial" w:hAnsi="Arial" w:cs="Arial"/>
                <w:b/>
                <w:sz w:val="22"/>
                <w:szCs w:val="22"/>
              </w:rPr>
              <w:t>Information for participants:</w:t>
            </w:r>
          </w:p>
        </w:tc>
        <w:tc>
          <w:tcPr>
            <w:tcW w:w="992" w:type="dxa"/>
            <w:shd w:val="clear" w:color="auto" w:fill="F2F2F2" w:themeFill="background1" w:themeFillShade="F2"/>
            <w:vAlign w:val="bottom"/>
          </w:tcPr>
          <w:p w14:paraId="4E824217" w14:textId="77777777" w:rsidR="00854966" w:rsidRPr="00A42F82" w:rsidRDefault="00854966" w:rsidP="004763BA">
            <w:pPr>
              <w:autoSpaceDE w:val="0"/>
              <w:autoSpaceDN w:val="0"/>
              <w:adjustRightInd w:val="0"/>
              <w:jc w:val="both"/>
              <w:rPr>
                <w:rFonts w:ascii="Arial" w:hAnsi="Arial" w:cs="Arial"/>
                <w:b/>
                <w:bCs/>
                <w:sz w:val="16"/>
                <w:szCs w:val="16"/>
              </w:rPr>
            </w:pPr>
          </w:p>
          <w:p w14:paraId="762E4CB6" w14:textId="77777777" w:rsidR="00854966" w:rsidRPr="00A42F82" w:rsidRDefault="00854966"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YES</w:t>
            </w:r>
          </w:p>
        </w:tc>
        <w:tc>
          <w:tcPr>
            <w:tcW w:w="851" w:type="dxa"/>
            <w:shd w:val="clear" w:color="auto" w:fill="F2F2F2" w:themeFill="background1" w:themeFillShade="F2"/>
            <w:vAlign w:val="bottom"/>
          </w:tcPr>
          <w:p w14:paraId="6941D295" w14:textId="77777777" w:rsidR="00854966" w:rsidRPr="00A42F82" w:rsidRDefault="00854966"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NO</w:t>
            </w:r>
          </w:p>
        </w:tc>
        <w:tc>
          <w:tcPr>
            <w:tcW w:w="992" w:type="dxa"/>
            <w:shd w:val="clear" w:color="auto" w:fill="F2F2F2" w:themeFill="background1" w:themeFillShade="F2"/>
          </w:tcPr>
          <w:p w14:paraId="1D3890B2" w14:textId="77777777" w:rsidR="00854966" w:rsidRPr="00A42F82" w:rsidRDefault="00854966" w:rsidP="004763BA">
            <w:pPr>
              <w:autoSpaceDE w:val="0"/>
              <w:autoSpaceDN w:val="0"/>
              <w:adjustRightInd w:val="0"/>
              <w:jc w:val="both"/>
              <w:rPr>
                <w:rFonts w:ascii="Arial" w:hAnsi="Arial" w:cs="Arial"/>
                <w:b/>
                <w:bCs/>
                <w:sz w:val="16"/>
                <w:szCs w:val="16"/>
              </w:rPr>
            </w:pPr>
          </w:p>
          <w:p w14:paraId="1E13CC17" w14:textId="77777777" w:rsidR="00854966" w:rsidRPr="00A42F82" w:rsidRDefault="00854966"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N/A</w:t>
            </w:r>
          </w:p>
        </w:tc>
      </w:tr>
      <w:tr w:rsidR="00854966" w:rsidRPr="00A42F82" w14:paraId="18BFB0AE" w14:textId="77777777" w:rsidTr="00854966">
        <w:trPr>
          <w:trHeight w:val="439"/>
        </w:trPr>
        <w:tc>
          <w:tcPr>
            <w:tcW w:w="562" w:type="dxa"/>
            <w:shd w:val="clear" w:color="auto" w:fill="F2F2F2" w:themeFill="background1" w:themeFillShade="F2"/>
            <w:vAlign w:val="center"/>
          </w:tcPr>
          <w:p w14:paraId="47C8B65B"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13</w:t>
            </w:r>
          </w:p>
        </w:tc>
        <w:tc>
          <w:tcPr>
            <w:tcW w:w="7088" w:type="dxa"/>
            <w:shd w:val="clear" w:color="auto" w:fill="F2F2F2" w:themeFill="background1" w:themeFillShade="F2"/>
            <w:vAlign w:val="center"/>
          </w:tcPr>
          <w:p w14:paraId="7A08A7EF"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Will you describe the main research procedures to participants in advance, so that they are informed about what to expect?</w:t>
            </w:r>
          </w:p>
        </w:tc>
        <w:tc>
          <w:tcPr>
            <w:tcW w:w="992" w:type="dxa"/>
            <w:shd w:val="clear" w:color="auto" w:fill="BFBFBF" w:themeFill="background1" w:themeFillShade="BF"/>
            <w:vAlign w:val="center"/>
          </w:tcPr>
          <w:sdt>
            <w:sdtPr>
              <w:rPr>
                <w:rFonts w:ascii="Arial" w:hAnsi="Arial" w:cs="Arial"/>
                <w:sz w:val="22"/>
                <w:szCs w:val="22"/>
              </w:rPr>
              <w:id w:val="638854427"/>
              <w14:checkbox>
                <w14:checked w14:val="0"/>
                <w14:checkedState w14:val="2612" w14:font="MS Gothic"/>
                <w14:uncheckedState w14:val="2610" w14:font="MS Gothic"/>
              </w14:checkbox>
            </w:sdtPr>
            <w:sdtContent>
              <w:p w14:paraId="391F64B9" w14:textId="77777777" w:rsidR="00854966" w:rsidRPr="00A42F82" w:rsidRDefault="00854966"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851" w:type="dxa"/>
            <w:shd w:val="clear" w:color="auto" w:fill="BFBFBF" w:themeFill="background1" w:themeFillShade="BF"/>
            <w:vAlign w:val="center"/>
          </w:tcPr>
          <w:sdt>
            <w:sdtPr>
              <w:rPr>
                <w:rFonts w:ascii="Arial" w:hAnsi="Arial" w:cs="Arial"/>
                <w:sz w:val="22"/>
                <w:szCs w:val="22"/>
              </w:rPr>
              <w:id w:val="1838415725"/>
              <w14:checkbox>
                <w14:checked w14:val="0"/>
                <w14:checkedState w14:val="2612" w14:font="MS Gothic"/>
                <w14:uncheckedState w14:val="2610" w14:font="MS Gothic"/>
              </w14:checkbox>
            </w:sdtPr>
            <w:sdtContent>
              <w:p w14:paraId="0467F270"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992" w:type="dxa"/>
            <w:shd w:val="clear" w:color="auto" w:fill="BFBFBF" w:themeFill="background1" w:themeFillShade="BF"/>
            <w:vAlign w:val="center"/>
          </w:tcPr>
          <w:sdt>
            <w:sdtPr>
              <w:rPr>
                <w:rFonts w:ascii="Arial" w:hAnsi="Arial" w:cs="Arial"/>
                <w:sz w:val="22"/>
                <w:szCs w:val="22"/>
              </w:rPr>
              <w:id w:val="2018272357"/>
              <w14:checkbox>
                <w14:checked w14:val="1"/>
                <w14:checkedState w14:val="2612" w14:font="MS Gothic"/>
                <w14:uncheckedState w14:val="2610" w14:font="MS Gothic"/>
              </w14:checkbox>
            </w:sdtPr>
            <w:sdtContent>
              <w:p w14:paraId="22CC7560" w14:textId="77777777" w:rsidR="00854966" w:rsidRPr="00A42F82" w:rsidRDefault="00854966"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54966" w:rsidRPr="00A42F82" w14:paraId="1CA9A43E" w14:textId="77777777" w:rsidTr="00854966">
        <w:trPr>
          <w:trHeight w:val="403"/>
        </w:trPr>
        <w:tc>
          <w:tcPr>
            <w:tcW w:w="562" w:type="dxa"/>
            <w:shd w:val="clear" w:color="auto" w:fill="F2F2F2" w:themeFill="background1" w:themeFillShade="F2"/>
            <w:vAlign w:val="center"/>
          </w:tcPr>
          <w:p w14:paraId="0CE9BDA9"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14</w:t>
            </w:r>
          </w:p>
        </w:tc>
        <w:tc>
          <w:tcPr>
            <w:tcW w:w="7088" w:type="dxa"/>
            <w:shd w:val="clear" w:color="auto" w:fill="F2F2F2" w:themeFill="background1" w:themeFillShade="F2"/>
            <w:vAlign w:val="center"/>
          </w:tcPr>
          <w:p w14:paraId="7E1DA394"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Will you tell participants that their participation is voluntary?</w:t>
            </w:r>
          </w:p>
        </w:tc>
        <w:tc>
          <w:tcPr>
            <w:tcW w:w="992" w:type="dxa"/>
            <w:shd w:val="clear" w:color="auto" w:fill="BFBFBF" w:themeFill="background1" w:themeFillShade="BF"/>
            <w:vAlign w:val="center"/>
          </w:tcPr>
          <w:sdt>
            <w:sdtPr>
              <w:rPr>
                <w:rFonts w:ascii="Arial" w:hAnsi="Arial" w:cs="Arial"/>
                <w:sz w:val="22"/>
                <w:szCs w:val="22"/>
              </w:rPr>
              <w:id w:val="1917978816"/>
              <w14:checkbox>
                <w14:checked w14:val="0"/>
                <w14:checkedState w14:val="2612" w14:font="MS Gothic"/>
                <w14:uncheckedState w14:val="2610" w14:font="MS Gothic"/>
              </w14:checkbox>
            </w:sdtPr>
            <w:sdtContent>
              <w:p w14:paraId="521964E4" w14:textId="77777777" w:rsidR="00854966" w:rsidRPr="00A42F82" w:rsidRDefault="00854966"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851" w:type="dxa"/>
            <w:shd w:val="clear" w:color="auto" w:fill="BFBFBF" w:themeFill="background1" w:themeFillShade="BF"/>
            <w:vAlign w:val="center"/>
          </w:tcPr>
          <w:sdt>
            <w:sdtPr>
              <w:rPr>
                <w:rFonts w:ascii="Arial" w:hAnsi="Arial" w:cs="Arial"/>
                <w:sz w:val="22"/>
                <w:szCs w:val="22"/>
              </w:rPr>
              <w:id w:val="266745090"/>
              <w14:checkbox>
                <w14:checked w14:val="0"/>
                <w14:checkedState w14:val="2612" w14:font="MS Gothic"/>
                <w14:uncheckedState w14:val="2610" w14:font="MS Gothic"/>
              </w14:checkbox>
            </w:sdtPr>
            <w:sdtContent>
              <w:p w14:paraId="33406FE5"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992" w:type="dxa"/>
            <w:shd w:val="clear" w:color="auto" w:fill="BFBFBF" w:themeFill="background1" w:themeFillShade="BF"/>
            <w:vAlign w:val="center"/>
          </w:tcPr>
          <w:sdt>
            <w:sdtPr>
              <w:rPr>
                <w:rFonts w:ascii="Arial" w:hAnsi="Arial" w:cs="Arial"/>
                <w:sz w:val="22"/>
                <w:szCs w:val="22"/>
              </w:rPr>
              <w:id w:val="1964613576"/>
              <w14:checkbox>
                <w14:checked w14:val="1"/>
                <w14:checkedState w14:val="2612" w14:font="MS Gothic"/>
                <w14:uncheckedState w14:val="2610" w14:font="MS Gothic"/>
              </w14:checkbox>
            </w:sdtPr>
            <w:sdtContent>
              <w:p w14:paraId="4A1181B4" w14:textId="77777777" w:rsidR="00854966" w:rsidRPr="00A42F82" w:rsidRDefault="00854966"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54966" w:rsidRPr="00A42F82" w14:paraId="7D46F529" w14:textId="77777777" w:rsidTr="00854966">
        <w:trPr>
          <w:trHeight w:val="439"/>
        </w:trPr>
        <w:tc>
          <w:tcPr>
            <w:tcW w:w="562" w:type="dxa"/>
            <w:shd w:val="clear" w:color="auto" w:fill="F2F2F2" w:themeFill="background1" w:themeFillShade="F2"/>
            <w:vAlign w:val="center"/>
          </w:tcPr>
          <w:p w14:paraId="330EADCC"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15</w:t>
            </w:r>
          </w:p>
        </w:tc>
        <w:tc>
          <w:tcPr>
            <w:tcW w:w="7088" w:type="dxa"/>
            <w:shd w:val="clear" w:color="auto" w:fill="F2F2F2" w:themeFill="background1" w:themeFillShade="F2"/>
            <w:vAlign w:val="center"/>
          </w:tcPr>
          <w:p w14:paraId="552E4BB1"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Will you obtain written consent for participation?</w:t>
            </w:r>
          </w:p>
        </w:tc>
        <w:tc>
          <w:tcPr>
            <w:tcW w:w="992" w:type="dxa"/>
            <w:shd w:val="clear" w:color="auto" w:fill="BFBFBF" w:themeFill="background1" w:themeFillShade="BF"/>
            <w:vAlign w:val="center"/>
          </w:tcPr>
          <w:sdt>
            <w:sdtPr>
              <w:rPr>
                <w:rFonts w:ascii="Arial" w:hAnsi="Arial" w:cs="Arial"/>
                <w:sz w:val="22"/>
                <w:szCs w:val="22"/>
              </w:rPr>
              <w:id w:val="173071009"/>
              <w14:checkbox>
                <w14:checked w14:val="0"/>
                <w14:checkedState w14:val="2612" w14:font="MS Gothic"/>
                <w14:uncheckedState w14:val="2610" w14:font="MS Gothic"/>
              </w14:checkbox>
            </w:sdtPr>
            <w:sdtContent>
              <w:p w14:paraId="6C1AA44F"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51" w:type="dxa"/>
            <w:shd w:val="clear" w:color="auto" w:fill="BFBFBF" w:themeFill="background1" w:themeFillShade="BF"/>
            <w:vAlign w:val="center"/>
          </w:tcPr>
          <w:sdt>
            <w:sdtPr>
              <w:rPr>
                <w:rFonts w:ascii="Arial" w:hAnsi="Arial" w:cs="Arial"/>
                <w:sz w:val="22"/>
                <w:szCs w:val="22"/>
              </w:rPr>
              <w:id w:val="1777214799"/>
              <w14:checkbox>
                <w14:checked w14:val="0"/>
                <w14:checkedState w14:val="2612" w14:font="MS Gothic"/>
                <w14:uncheckedState w14:val="2610" w14:font="MS Gothic"/>
              </w14:checkbox>
            </w:sdtPr>
            <w:sdtContent>
              <w:p w14:paraId="551E50D3" w14:textId="77777777" w:rsidR="00854966" w:rsidRPr="00A42F82" w:rsidRDefault="00854966"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992" w:type="dxa"/>
            <w:shd w:val="clear" w:color="auto" w:fill="BFBFBF" w:themeFill="background1" w:themeFillShade="BF"/>
            <w:vAlign w:val="center"/>
          </w:tcPr>
          <w:sdt>
            <w:sdtPr>
              <w:rPr>
                <w:rFonts w:ascii="Arial" w:hAnsi="Arial" w:cs="Arial"/>
                <w:sz w:val="22"/>
                <w:szCs w:val="22"/>
              </w:rPr>
              <w:id w:val="-2046200750"/>
              <w14:checkbox>
                <w14:checked w14:val="1"/>
                <w14:checkedState w14:val="2612" w14:font="MS Gothic"/>
                <w14:uncheckedState w14:val="2610" w14:font="MS Gothic"/>
              </w14:checkbox>
            </w:sdtPr>
            <w:sdtContent>
              <w:p w14:paraId="070F9EAD" w14:textId="77777777" w:rsidR="00854966" w:rsidRPr="00A42F82" w:rsidRDefault="00854966"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54966" w:rsidRPr="00A42F82" w14:paraId="7718EA38" w14:textId="77777777" w:rsidTr="00854966">
        <w:trPr>
          <w:trHeight w:val="403"/>
        </w:trPr>
        <w:tc>
          <w:tcPr>
            <w:tcW w:w="562" w:type="dxa"/>
            <w:shd w:val="clear" w:color="auto" w:fill="F2F2F2" w:themeFill="background1" w:themeFillShade="F2"/>
            <w:vAlign w:val="center"/>
          </w:tcPr>
          <w:p w14:paraId="26382D71"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lastRenderedPageBreak/>
              <w:t>16</w:t>
            </w:r>
          </w:p>
        </w:tc>
        <w:tc>
          <w:tcPr>
            <w:tcW w:w="7088" w:type="dxa"/>
            <w:shd w:val="clear" w:color="auto" w:fill="F2F2F2" w:themeFill="background1" w:themeFillShade="F2"/>
            <w:vAlign w:val="center"/>
          </w:tcPr>
          <w:p w14:paraId="54341227"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Will you explain to participants that refusal to participate in the research will not affect their treatment or education (if relevant)?</w:t>
            </w:r>
          </w:p>
        </w:tc>
        <w:tc>
          <w:tcPr>
            <w:tcW w:w="992" w:type="dxa"/>
            <w:shd w:val="clear" w:color="auto" w:fill="BFBFBF" w:themeFill="background1" w:themeFillShade="BF"/>
            <w:vAlign w:val="center"/>
          </w:tcPr>
          <w:sdt>
            <w:sdtPr>
              <w:rPr>
                <w:rFonts w:ascii="Arial" w:hAnsi="Arial" w:cs="Arial"/>
                <w:sz w:val="22"/>
                <w:szCs w:val="22"/>
              </w:rPr>
              <w:id w:val="1907947677"/>
              <w14:checkbox>
                <w14:checked w14:val="0"/>
                <w14:checkedState w14:val="2612" w14:font="MS Gothic"/>
                <w14:uncheckedState w14:val="2610" w14:font="MS Gothic"/>
              </w14:checkbox>
            </w:sdtPr>
            <w:sdtContent>
              <w:p w14:paraId="6CA954A8"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51" w:type="dxa"/>
            <w:shd w:val="clear" w:color="auto" w:fill="BFBFBF" w:themeFill="background1" w:themeFillShade="BF"/>
            <w:vAlign w:val="center"/>
          </w:tcPr>
          <w:sdt>
            <w:sdtPr>
              <w:rPr>
                <w:rFonts w:ascii="Arial" w:hAnsi="Arial" w:cs="Arial"/>
                <w:sz w:val="22"/>
                <w:szCs w:val="22"/>
              </w:rPr>
              <w:id w:val="-1997954874"/>
              <w14:checkbox>
                <w14:checked w14:val="0"/>
                <w14:checkedState w14:val="2612" w14:font="MS Gothic"/>
                <w14:uncheckedState w14:val="2610" w14:font="MS Gothic"/>
              </w14:checkbox>
            </w:sdtPr>
            <w:sdtContent>
              <w:p w14:paraId="37219FDA"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992" w:type="dxa"/>
            <w:shd w:val="clear" w:color="auto" w:fill="BFBFBF" w:themeFill="background1" w:themeFillShade="BF"/>
            <w:vAlign w:val="center"/>
          </w:tcPr>
          <w:sdt>
            <w:sdtPr>
              <w:rPr>
                <w:rFonts w:ascii="Arial" w:hAnsi="Arial" w:cs="Arial"/>
                <w:sz w:val="22"/>
                <w:szCs w:val="22"/>
              </w:rPr>
              <w:id w:val="833887313"/>
              <w14:checkbox>
                <w14:checked w14:val="1"/>
                <w14:checkedState w14:val="2612" w14:font="MS Gothic"/>
                <w14:uncheckedState w14:val="2610" w14:font="MS Gothic"/>
              </w14:checkbox>
            </w:sdtPr>
            <w:sdtContent>
              <w:p w14:paraId="1FFE3A8D" w14:textId="77777777" w:rsidR="00854966" w:rsidRPr="00A42F82" w:rsidRDefault="00854966"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54966" w:rsidRPr="00A42F82" w14:paraId="27221E5B" w14:textId="77777777" w:rsidTr="00854966">
        <w:trPr>
          <w:trHeight w:val="439"/>
        </w:trPr>
        <w:tc>
          <w:tcPr>
            <w:tcW w:w="562" w:type="dxa"/>
            <w:shd w:val="clear" w:color="auto" w:fill="F2F2F2" w:themeFill="background1" w:themeFillShade="F2"/>
            <w:vAlign w:val="center"/>
          </w:tcPr>
          <w:p w14:paraId="11DE4CA0"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17</w:t>
            </w:r>
          </w:p>
        </w:tc>
        <w:tc>
          <w:tcPr>
            <w:tcW w:w="7088" w:type="dxa"/>
            <w:shd w:val="clear" w:color="auto" w:fill="F2F2F2" w:themeFill="background1" w:themeFillShade="F2"/>
            <w:vAlign w:val="center"/>
          </w:tcPr>
          <w:p w14:paraId="182E475B"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If the research is observational, will you ask participants for their consent to being observed?</w:t>
            </w:r>
          </w:p>
        </w:tc>
        <w:tc>
          <w:tcPr>
            <w:tcW w:w="992" w:type="dxa"/>
            <w:shd w:val="clear" w:color="auto" w:fill="BFBFBF" w:themeFill="background1" w:themeFillShade="BF"/>
            <w:vAlign w:val="center"/>
          </w:tcPr>
          <w:sdt>
            <w:sdtPr>
              <w:rPr>
                <w:rFonts w:ascii="Arial" w:hAnsi="Arial" w:cs="Arial"/>
                <w:sz w:val="22"/>
                <w:szCs w:val="22"/>
              </w:rPr>
              <w:id w:val="-65498961"/>
              <w14:checkbox>
                <w14:checked w14:val="0"/>
                <w14:checkedState w14:val="2612" w14:font="MS Gothic"/>
                <w14:uncheckedState w14:val="2610" w14:font="MS Gothic"/>
              </w14:checkbox>
            </w:sdtPr>
            <w:sdtContent>
              <w:p w14:paraId="42742E7F"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51" w:type="dxa"/>
            <w:shd w:val="clear" w:color="auto" w:fill="BFBFBF" w:themeFill="background1" w:themeFillShade="BF"/>
            <w:vAlign w:val="center"/>
          </w:tcPr>
          <w:sdt>
            <w:sdtPr>
              <w:rPr>
                <w:rFonts w:ascii="Arial" w:hAnsi="Arial" w:cs="Arial"/>
                <w:sz w:val="22"/>
                <w:szCs w:val="22"/>
              </w:rPr>
              <w:id w:val="-327907113"/>
              <w14:checkbox>
                <w14:checked w14:val="0"/>
                <w14:checkedState w14:val="2612" w14:font="MS Gothic"/>
                <w14:uncheckedState w14:val="2610" w14:font="MS Gothic"/>
              </w14:checkbox>
            </w:sdtPr>
            <w:sdtContent>
              <w:p w14:paraId="7E28A011"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992" w:type="dxa"/>
            <w:shd w:val="clear" w:color="auto" w:fill="BFBFBF" w:themeFill="background1" w:themeFillShade="BF"/>
            <w:vAlign w:val="center"/>
          </w:tcPr>
          <w:sdt>
            <w:sdtPr>
              <w:rPr>
                <w:rFonts w:ascii="Arial" w:hAnsi="Arial" w:cs="Arial"/>
                <w:sz w:val="22"/>
                <w:szCs w:val="22"/>
              </w:rPr>
              <w:id w:val="-843242132"/>
              <w14:checkbox>
                <w14:checked w14:val="1"/>
                <w14:checkedState w14:val="2612" w14:font="MS Gothic"/>
                <w14:uncheckedState w14:val="2610" w14:font="MS Gothic"/>
              </w14:checkbox>
            </w:sdtPr>
            <w:sdtContent>
              <w:p w14:paraId="77919586" w14:textId="77777777" w:rsidR="00854966" w:rsidRPr="00A42F82" w:rsidRDefault="00854966"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54966" w:rsidRPr="00A42F82" w14:paraId="314E7DB9" w14:textId="77777777" w:rsidTr="00854966">
        <w:trPr>
          <w:trHeight w:val="403"/>
        </w:trPr>
        <w:tc>
          <w:tcPr>
            <w:tcW w:w="562" w:type="dxa"/>
            <w:shd w:val="clear" w:color="auto" w:fill="F2F2F2" w:themeFill="background1" w:themeFillShade="F2"/>
            <w:vAlign w:val="center"/>
          </w:tcPr>
          <w:p w14:paraId="62F35974"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18</w:t>
            </w:r>
          </w:p>
        </w:tc>
        <w:tc>
          <w:tcPr>
            <w:tcW w:w="7088" w:type="dxa"/>
            <w:shd w:val="clear" w:color="auto" w:fill="F2F2F2" w:themeFill="background1" w:themeFillShade="F2"/>
            <w:vAlign w:val="center"/>
          </w:tcPr>
          <w:p w14:paraId="2CBBB386"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Will you tell participants that they may withdraw from the research at any time and for any reason?</w:t>
            </w:r>
          </w:p>
        </w:tc>
        <w:tc>
          <w:tcPr>
            <w:tcW w:w="992" w:type="dxa"/>
            <w:shd w:val="clear" w:color="auto" w:fill="BFBFBF" w:themeFill="background1" w:themeFillShade="BF"/>
            <w:vAlign w:val="center"/>
          </w:tcPr>
          <w:sdt>
            <w:sdtPr>
              <w:rPr>
                <w:rFonts w:ascii="Arial" w:hAnsi="Arial" w:cs="Arial"/>
                <w:sz w:val="22"/>
                <w:szCs w:val="22"/>
              </w:rPr>
              <w:id w:val="-1689744163"/>
              <w14:checkbox>
                <w14:checked w14:val="0"/>
                <w14:checkedState w14:val="2612" w14:font="MS Gothic"/>
                <w14:uncheckedState w14:val="2610" w14:font="MS Gothic"/>
              </w14:checkbox>
            </w:sdtPr>
            <w:sdtContent>
              <w:p w14:paraId="37E2E33D"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51" w:type="dxa"/>
            <w:shd w:val="clear" w:color="auto" w:fill="BFBFBF" w:themeFill="background1" w:themeFillShade="BF"/>
            <w:vAlign w:val="center"/>
          </w:tcPr>
          <w:sdt>
            <w:sdtPr>
              <w:rPr>
                <w:rFonts w:ascii="Arial" w:hAnsi="Arial" w:cs="Arial"/>
                <w:sz w:val="22"/>
                <w:szCs w:val="22"/>
              </w:rPr>
              <w:id w:val="-1160307203"/>
              <w14:checkbox>
                <w14:checked w14:val="0"/>
                <w14:checkedState w14:val="2612" w14:font="MS Gothic"/>
                <w14:uncheckedState w14:val="2610" w14:font="MS Gothic"/>
              </w14:checkbox>
            </w:sdtPr>
            <w:sdtContent>
              <w:p w14:paraId="1634608C"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992" w:type="dxa"/>
            <w:shd w:val="clear" w:color="auto" w:fill="BFBFBF" w:themeFill="background1" w:themeFillShade="BF"/>
            <w:vAlign w:val="center"/>
          </w:tcPr>
          <w:sdt>
            <w:sdtPr>
              <w:rPr>
                <w:rFonts w:ascii="Arial" w:hAnsi="Arial" w:cs="Arial"/>
                <w:sz w:val="22"/>
                <w:szCs w:val="22"/>
              </w:rPr>
              <w:id w:val="-270004211"/>
              <w14:checkbox>
                <w14:checked w14:val="1"/>
                <w14:checkedState w14:val="2612" w14:font="MS Gothic"/>
                <w14:uncheckedState w14:val="2610" w14:font="MS Gothic"/>
              </w14:checkbox>
            </w:sdtPr>
            <w:sdtContent>
              <w:p w14:paraId="726895FA" w14:textId="77777777" w:rsidR="00854966" w:rsidRPr="00A42F82" w:rsidRDefault="00854966"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54966" w:rsidRPr="00A42F82" w14:paraId="59AF4AB1" w14:textId="77777777" w:rsidTr="00854966">
        <w:trPr>
          <w:trHeight w:val="439"/>
        </w:trPr>
        <w:tc>
          <w:tcPr>
            <w:tcW w:w="562" w:type="dxa"/>
            <w:shd w:val="clear" w:color="auto" w:fill="F2F2F2" w:themeFill="background1" w:themeFillShade="F2"/>
            <w:vAlign w:val="center"/>
          </w:tcPr>
          <w:p w14:paraId="2B39FD3F"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19</w:t>
            </w:r>
          </w:p>
        </w:tc>
        <w:tc>
          <w:tcPr>
            <w:tcW w:w="7088" w:type="dxa"/>
            <w:shd w:val="clear" w:color="auto" w:fill="F2F2F2" w:themeFill="background1" w:themeFillShade="F2"/>
            <w:vAlign w:val="center"/>
          </w:tcPr>
          <w:p w14:paraId="6AB527F6"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With questionnaires, will you give participants the option of omitting questions they do not want to answer?</w:t>
            </w:r>
          </w:p>
        </w:tc>
        <w:tc>
          <w:tcPr>
            <w:tcW w:w="992" w:type="dxa"/>
            <w:shd w:val="clear" w:color="auto" w:fill="BFBFBF" w:themeFill="background1" w:themeFillShade="BF"/>
            <w:vAlign w:val="center"/>
          </w:tcPr>
          <w:sdt>
            <w:sdtPr>
              <w:rPr>
                <w:rFonts w:ascii="Arial" w:hAnsi="Arial" w:cs="Arial"/>
                <w:sz w:val="22"/>
                <w:szCs w:val="22"/>
              </w:rPr>
              <w:id w:val="-120004605"/>
              <w14:checkbox>
                <w14:checked w14:val="0"/>
                <w14:checkedState w14:val="2612" w14:font="MS Gothic"/>
                <w14:uncheckedState w14:val="2610" w14:font="MS Gothic"/>
              </w14:checkbox>
            </w:sdtPr>
            <w:sdtContent>
              <w:p w14:paraId="42CAEC8C"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51" w:type="dxa"/>
            <w:shd w:val="clear" w:color="auto" w:fill="BFBFBF" w:themeFill="background1" w:themeFillShade="BF"/>
            <w:vAlign w:val="center"/>
          </w:tcPr>
          <w:sdt>
            <w:sdtPr>
              <w:rPr>
                <w:rFonts w:ascii="Arial" w:hAnsi="Arial" w:cs="Arial"/>
                <w:sz w:val="22"/>
                <w:szCs w:val="22"/>
              </w:rPr>
              <w:id w:val="-502748247"/>
              <w14:checkbox>
                <w14:checked w14:val="0"/>
                <w14:checkedState w14:val="2612" w14:font="MS Gothic"/>
                <w14:uncheckedState w14:val="2610" w14:font="MS Gothic"/>
              </w14:checkbox>
            </w:sdtPr>
            <w:sdtContent>
              <w:p w14:paraId="7DE18B13"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992" w:type="dxa"/>
            <w:shd w:val="clear" w:color="auto" w:fill="BFBFBF" w:themeFill="background1" w:themeFillShade="BF"/>
            <w:vAlign w:val="center"/>
          </w:tcPr>
          <w:sdt>
            <w:sdtPr>
              <w:rPr>
                <w:rFonts w:ascii="Arial" w:hAnsi="Arial" w:cs="Arial"/>
                <w:sz w:val="22"/>
                <w:szCs w:val="22"/>
              </w:rPr>
              <w:id w:val="196125454"/>
              <w14:checkbox>
                <w14:checked w14:val="1"/>
                <w14:checkedState w14:val="2612" w14:font="MS Gothic"/>
                <w14:uncheckedState w14:val="2610" w14:font="MS Gothic"/>
              </w14:checkbox>
            </w:sdtPr>
            <w:sdtContent>
              <w:p w14:paraId="50A15E66" w14:textId="77777777" w:rsidR="00854966" w:rsidRPr="00A42F82" w:rsidRDefault="00854966"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54966" w:rsidRPr="00A42F82" w14:paraId="3E163A51" w14:textId="77777777" w:rsidTr="00854966">
        <w:trPr>
          <w:trHeight w:val="403"/>
        </w:trPr>
        <w:tc>
          <w:tcPr>
            <w:tcW w:w="562" w:type="dxa"/>
            <w:shd w:val="clear" w:color="auto" w:fill="F2F2F2" w:themeFill="background1" w:themeFillShade="F2"/>
            <w:vAlign w:val="center"/>
          </w:tcPr>
          <w:p w14:paraId="34D147C3"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20</w:t>
            </w:r>
          </w:p>
        </w:tc>
        <w:tc>
          <w:tcPr>
            <w:tcW w:w="7088" w:type="dxa"/>
            <w:shd w:val="clear" w:color="auto" w:fill="F2F2F2" w:themeFill="background1" w:themeFillShade="F2"/>
            <w:vAlign w:val="center"/>
          </w:tcPr>
          <w:p w14:paraId="5BBAC70D"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Will you tell participants that their data will be treated with full confidentiality and that, if published, it will not be identifiable as theirs?</w:t>
            </w:r>
          </w:p>
        </w:tc>
        <w:tc>
          <w:tcPr>
            <w:tcW w:w="992" w:type="dxa"/>
            <w:shd w:val="clear" w:color="auto" w:fill="BFBFBF" w:themeFill="background1" w:themeFillShade="BF"/>
            <w:vAlign w:val="center"/>
          </w:tcPr>
          <w:sdt>
            <w:sdtPr>
              <w:rPr>
                <w:rFonts w:ascii="Arial" w:hAnsi="Arial" w:cs="Arial"/>
                <w:sz w:val="22"/>
                <w:szCs w:val="22"/>
              </w:rPr>
              <w:id w:val="96221617"/>
              <w14:checkbox>
                <w14:checked w14:val="0"/>
                <w14:checkedState w14:val="2612" w14:font="MS Gothic"/>
                <w14:uncheckedState w14:val="2610" w14:font="MS Gothic"/>
              </w14:checkbox>
            </w:sdtPr>
            <w:sdtContent>
              <w:p w14:paraId="277314F1"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51" w:type="dxa"/>
            <w:shd w:val="clear" w:color="auto" w:fill="BFBFBF" w:themeFill="background1" w:themeFillShade="BF"/>
            <w:vAlign w:val="center"/>
          </w:tcPr>
          <w:sdt>
            <w:sdtPr>
              <w:rPr>
                <w:rFonts w:ascii="Arial" w:hAnsi="Arial" w:cs="Arial"/>
                <w:sz w:val="22"/>
                <w:szCs w:val="22"/>
              </w:rPr>
              <w:id w:val="-715357891"/>
              <w14:checkbox>
                <w14:checked w14:val="0"/>
                <w14:checkedState w14:val="2612" w14:font="MS Gothic"/>
                <w14:uncheckedState w14:val="2610" w14:font="MS Gothic"/>
              </w14:checkbox>
            </w:sdtPr>
            <w:sdtContent>
              <w:p w14:paraId="04F72584"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992" w:type="dxa"/>
            <w:shd w:val="clear" w:color="auto" w:fill="BFBFBF" w:themeFill="background1" w:themeFillShade="BF"/>
            <w:vAlign w:val="center"/>
          </w:tcPr>
          <w:sdt>
            <w:sdtPr>
              <w:rPr>
                <w:rFonts w:ascii="Arial" w:hAnsi="Arial" w:cs="Arial"/>
                <w:sz w:val="22"/>
                <w:szCs w:val="22"/>
              </w:rPr>
              <w:id w:val="-861819308"/>
              <w14:checkbox>
                <w14:checked w14:val="1"/>
                <w14:checkedState w14:val="2612" w14:font="MS Gothic"/>
                <w14:uncheckedState w14:val="2610" w14:font="MS Gothic"/>
              </w14:checkbox>
            </w:sdtPr>
            <w:sdtContent>
              <w:p w14:paraId="1866E2C4" w14:textId="77777777" w:rsidR="00854966" w:rsidRPr="00A42F82" w:rsidRDefault="00854966"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54966" w:rsidRPr="00A42F82" w14:paraId="22BDB18E" w14:textId="77777777" w:rsidTr="00854966">
        <w:trPr>
          <w:trHeight w:val="439"/>
        </w:trPr>
        <w:tc>
          <w:tcPr>
            <w:tcW w:w="562" w:type="dxa"/>
            <w:shd w:val="clear" w:color="auto" w:fill="F2F2F2" w:themeFill="background1" w:themeFillShade="F2"/>
            <w:vAlign w:val="center"/>
          </w:tcPr>
          <w:p w14:paraId="75C80958"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21</w:t>
            </w:r>
          </w:p>
        </w:tc>
        <w:tc>
          <w:tcPr>
            <w:tcW w:w="7088" w:type="dxa"/>
            <w:shd w:val="clear" w:color="auto" w:fill="F2F2F2" w:themeFill="background1" w:themeFillShade="F2"/>
            <w:vAlign w:val="center"/>
          </w:tcPr>
          <w:p w14:paraId="161B5F98"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Will you debrief participants at the end of their participation, in a way appropriate to the type of research undertaken?</w:t>
            </w:r>
          </w:p>
        </w:tc>
        <w:tc>
          <w:tcPr>
            <w:tcW w:w="992" w:type="dxa"/>
            <w:shd w:val="clear" w:color="auto" w:fill="BFBFBF" w:themeFill="background1" w:themeFillShade="BF"/>
            <w:vAlign w:val="center"/>
          </w:tcPr>
          <w:sdt>
            <w:sdtPr>
              <w:rPr>
                <w:rFonts w:ascii="Arial" w:hAnsi="Arial" w:cs="Arial"/>
                <w:sz w:val="22"/>
                <w:szCs w:val="22"/>
              </w:rPr>
              <w:id w:val="1507015635"/>
              <w14:checkbox>
                <w14:checked w14:val="0"/>
                <w14:checkedState w14:val="2612" w14:font="MS Gothic"/>
                <w14:uncheckedState w14:val="2610" w14:font="MS Gothic"/>
              </w14:checkbox>
            </w:sdtPr>
            <w:sdtContent>
              <w:p w14:paraId="332F0FFA"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51" w:type="dxa"/>
            <w:shd w:val="clear" w:color="auto" w:fill="BFBFBF" w:themeFill="background1" w:themeFillShade="BF"/>
            <w:vAlign w:val="center"/>
          </w:tcPr>
          <w:sdt>
            <w:sdtPr>
              <w:rPr>
                <w:rFonts w:ascii="Arial" w:hAnsi="Arial" w:cs="Arial"/>
                <w:sz w:val="22"/>
                <w:szCs w:val="22"/>
              </w:rPr>
              <w:id w:val="282701375"/>
              <w14:checkbox>
                <w14:checked w14:val="0"/>
                <w14:checkedState w14:val="2612" w14:font="MS Gothic"/>
                <w14:uncheckedState w14:val="2610" w14:font="MS Gothic"/>
              </w14:checkbox>
            </w:sdtPr>
            <w:sdtContent>
              <w:p w14:paraId="2F84C7C8"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992" w:type="dxa"/>
            <w:shd w:val="clear" w:color="auto" w:fill="BFBFBF" w:themeFill="background1" w:themeFillShade="BF"/>
            <w:vAlign w:val="center"/>
          </w:tcPr>
          <w:sdt>
            <w:sdtPr>
              <w:rPr>
                <w:rFonts w:ascii="Arial" w:hAnsi="Arial" w:cs="Arial"/>
                <w:sz w:val="22"/>
                <w:szCs w:val="22"/>
              </w:rPr>
              <w:id w:val="-1075428902"/>
              <w14:checkbox>
                <w14:checked w14:val="1"/>
                <w14:checkedState w14:val="2612" w14:font="MS Gothic"/>
                <w14:uncheckedState w14:val="2610" w14:font="MS Gothic"/>
              </w14:checkbox>
            </w:sdtPr>
            <w:sdtContent>
              <w:p w14:paraId="13F114F5" w14:textId="77777777" w:rsidR="00854966" w:rsidRPr="00A42F82" w:rsidRDefault="00854966"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854966" w:rsidRPr="00A42F82" w14:paraId="4ECB9451" w14:textId="77777777" w:rsidTr="00854966">
        <w:trPr>
          <w:trHeight w:val="403"/>
        </w:trPr>
        <w:tc>
          <w:tcPr>
            <w:tcW w:w="562" w:type="dxa"/>
            <w:tcBorders>
              <w:bottom w:val="single" w:sz="4" w:space="0" w:color="auto"/>
            </w:tcBorders>
            <w:shd w:val="clear" w:color="auto" w:fill="F2F2F2" w:themeFill="background1" w:themeFillShade="F2"/>
            <w:vAlign w:val="center"/>
          </w:tcPr>
          <w:p w14:paraId="6251510D"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22</w:t>
            </w:r>
          </w:p>
        </w:tc>
        <w:tc>
          <w:tcPr>
            <w:tcW w:w="9923" w:type="dxa"/>
            <w:gridSpan w:val="4"/>
            <w:tcBorders>
              <w:bottom w:val="single" w:sz="4" w:space="0" w:color="auto"/>
            </w:tcBorders>
            <w:shd w:val="clear" w:color="auto" w:fill="F2F2F2" w:themeFill="background1" w:themeFillShade="F2"/>
            <w:vAlign w:val="center"/>
          </w:tcPr>
          <w:p w14:paraId="649F4FF7" w14:textId="77777777" w:rsidR="00854966" w:rsidRPr="00A42F82" w:rsidRDefault="00854966" w:rsidP="004763BA">
            <w:pPr>
              <w:autoSpaceDE w:val="0"/>
              <w:autoSpaceDN w:val="0"/>
              <w:adjustRightInd w:val="0"/>
              <w:jc w:val="both"/>
              <w:rPr>
                <w:rFonts w:ascii="Arial" w:hAnsi="Arial" w:cs="Arial"/>
                <w:sz w:val="22"/>
                <w:szCs w:val="22"/>
              </w:rPr>
            </w:pPr>
            <w:r w:rsidRPr="00A42F82">
              <w:rPr>
                <w:rFonts w:ascii="Arial" w:hAnsi="Arial" w:cs="Arial"/>
                <w:sz w:val="22"/>
                <w:szCs w:val="22"/>
              </w:rPr>
              <w:t>If NO</w:t>
            </w:r>
            <w:r w:rsidRPr="00A42F82">
              <w:rPr>
                <w:rFonts w:ascii="Arial" w:hAnsi="Arial" w:cs="Arial"/>
                <w:b/>
                <w:bCs/>
                <w:sz w:val="22"/>
                <w:szCs w:val="22"/>
              </w:rPr>
              <w:t xml:space="preserve"> </w:t>
            </w:r>
            <w:r w:rsidRPr="00A42F82">
              <w:rPr>
                <w:rFonts w:ascii="Arial" w:hAnsi="Arial" w:cs="Arial"/>
                <w:sz w:val="22"/>
                <w:szCs w:val="22"/>
              </w:rPr>
              <w:t xml:space="preserve">to any of above questions, please give an explanation </w:t>
            </w:r>
          </w:p>
        </w:tc>
      </w:tr>
    </w:tbl>
    <w:p w14:paraId="4D98394D" w14:textId="77777777" w:rsidR="00854966" w:rsidRDefault="00854966" w:rsidP="004763BA">
      <w:pPr>
        <w:spacing w:after="200" w:line="276" w:lineRule="auto"/>
        <w:jc w:val="both"/>
        <w:rPr>
          <w:rFonts w:ascii="Arial" w:hAnsi="Arial" w:cs="Arial"/>
          <w:b/>
          <w:sz w:val="22"/>
          <w:szCs w:val="22"/>
          <w:u w:val="single"/>
        </w:rPr>
      </w:pPr>
    </w:p>
    <w:tbl>
      <w:tblPr>
        <w:tblStyle w:val="TableGrid"/>
        <w:tblW w:w="10485" w:type="dxa"/>
        <w:tblInd w:w="-734" w:type="dxa"/>
        <w:tblLook w:val="04A0" w:firstRow="1" w:lastRow="0" w:firstColumn="1" w:lastColumn="0" w:noHBand="0" w:noVBand="1"/>
      </w:tblPr>
      <w:tblGrid>
        <w:gridCol w:w="562"/>
        <w:gridCol w:w="7088"/>
        <w:gridCol w:w="992"/>
        <w:gridCol w:w="851"/>
        <w:gridCol w:w="992"/>
      </w:tblGrid>
      <w:tr w:rsidR="0064065F" w:rsidRPr="00A42F82" w14:paraId="0AFF0370" w14:textId="77777777" w:rsidTr="0064065F">
        <w:tc>
          <w:tcPr>
            <w:tcW w:w="562" w:type="dxa"/>
            <w:shd w:val="clear" w:color="auto" w:fill="F2F2F2" w:themeFill="background1" w:themeFillShade="F2"/>
          </w:tcPr>
          <w:p w14:paraId="0859BCD5" w14:textId="77777777" w:rsidR="0064065F" w:rsidRPr="00A42F82" w:rsidRDefault="0064065F" w:rsidP="004763BA">
            <w:pPr>
              <w:autoSpaceDE w:val="0"/>
              <w:autoSpaceDN w:val="0"/>
              <w:adjustRightInd w:val="0"/>
              <w:jc w:val="both"/>
              <w:rPr>
                <w:rFonts w:ascii="Arial" w:hAnsi="Arial" w:cs="Arial"/>
                <w:bCs/>
                <w:sz w:val="22"/>
                <w:szCs w:val="22"/>
              </w:rPr>
            </w:pPr>
          </w:p>
        </w:tc>
        <w:tc>
          <w:tcPr>
            <w:tcW w:w="7088" w:type="dxa"/>
            <w:shd w:val="clear" w:color="auto" w:fill="F2F2F2" w:themeFill="background1" w:themeFillShade="F2"/>
            <w:vAlign w:val="center"/>
          </w:tcPr>
          <w:p w14:paraId="75ADF857" w14:textId="77777777" w:rsidR="0064065F" w:rsidRPr="00A42F82" w:rsidRDefault="0064065F" w:rsidP="004763BA">
            <w:pPr>
              <w:autoSpaceDE w:val="0"/>
              <w:autoSpaceDN w:val="0"/>
              <w:adjustRightInd w:val="0"/>
              <w:jc w:val="both"/>
              <w:rPr>
                <w:rFonts w:ascii="Arial" w:hAnsi="Arial" w:cs="Arial"/>
                <w:b/>
                <w:sz w:val="22"/>
                <w:szCs w:val="22"/>
              </w:rPr>
            </w:pPr>
            <w:r w:rsidRPr="00A42F82">
              <w:rPr>
                <w:rFonts w:ascii="Arial" w:hAnsi="Arial" w:cs="Arial"/>
                <w:b/>
                <w:sz w:val="22"/>
                <w:szCs w:val="22"/>
              </w:rPr>
              <w:t>Information for participants:</w:t>
            </w:r>
          </w:p>
        </w:tc>
        <w:tc>
          <w:tcPr>
            <w:tcW w:w="992" w:type="dxa"/>
            <w:shd w:val="clear" w:color="auto" w:fill="F2F2F2" w:themeFill="background1" w:themeFillShade="F2"/>
            <w:vAlign w:val="bottom"/>
          </w:tcPr>
          <w:p w14:paraId="2E1D0DF4" w14:textId="77777777" w:rsidR="0064065F" w:rsidRPr="00A42F82" w:rsidRDefault="0064065F" w:rsidP="004763BA">
            <w:pPr>
              <w:autoSpaceDE w:val="0"/>
              <w:autoSpaceDN w:val="0"/>
              <w:adjustRightInd w:val="0"/>
              <w:jc w:val="both"/>
              <w:rPr>
                <w:rFonts w:ascii="Arial" w:hAnsi="Arial" w:cs="Arial"/>
                <w:b/>
                <w:bCs/>
                <w:sz w:val="16"/>
                <w:szCs w:val="16"/>
              </w:rPr>
            </w:pPr>
          </w:p>
          <w:p w14:paraId="2BAD1625" w14:textId="77777777" w:rsidR="0064065F" w:rsidRPr="00A42F82" w:rsidRDefault="0064065F"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YES</w:t>
            </w:r>
          </w:p>
        </w:tc>
        <w:tc>
          <w:tcPr>
            <w:tcW w:w="851" w:type="dxa"/>
            <w:shd w:val="clear" w:color="auto" w:fill="F2F2F2" w:themeFill="background1" w:themeFillShade="F2"/>
            <w:vAlign w:val="bottom"/>
          </w:tcPr>
          <w:p w14:paraId="2A374E61" w14:textId="77777777" w:rsidR="0064065F" w:rsidRPr="00A42F82" w:rsidRDefault="0064065F"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NO</w:t>
            </w:r>
          </w:p>
        </w:tc>
        <w:tc>
          <w:tcPr>
            <w:tcW w:w="992" w:type="dxa"/>
            <w:shd w:val="clear" w:color="auto" w:fill="F2F2F2" w:themeFill="background1" w:themeFillShade="F2"/>
            <w:vAlign w:val="bottom"/>
          </w:tcPr>
          <w:p w14:paraId="26C696E9" w14:textId="77777777" w:rsidR="0064065F" w:rsidRPr="00A42F82" w:rsidRDefault="0064065F" w:rsidP="004763BA">
            <w:pPr>
              <w:autoSpaceDE w:val="0"/>
              <w:autoSpaceDN w:val="0"/>
              <w:adjustRightInd w:val="0"/>
              <w:jc w:val="both"/>
              <w:rPr>
                <w:rFonts w:ascii="Arial" w:hAnsi="Arial" w:cs="Arial"/>
                <w:b/>
                <w:bCs/>
                <w:sz w:val="16"/>
                <w:szCs w:val="16"/>
              </w:rPr>
            </w:pPr>
          </w:p>
          <w:p w14:paraId="2B9840E9" w14:textId="77777777" w:rsidR="0064065F" w:rsidRPr="00A42F82" w:rsidRDefault="0064065F"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N/A</w:t>
            </w:r>
          </w:p>
        </w:tc>
      </w:tr>
      <w:tr w:rsidR="0064065F" w:rsidRPr="00A42F82" w14:paraId="4D3B7049" w14:textId="77777777" w:rsidTr="0064065F">
        <w:trPr>
          <w:trHeight w:val="439"/>
        </w:trPr>
        <w:tc>
          <w:tcPr>
            <w:tcW w:w="562" w:type="dxa"/>
            <w:shd w:val="clear" w:color="auto" w:fill="F2F2F2" w:themeFill="background1" w:themeFillShade="F2"/>
            <w:vAlign w:val="center"/>
          </w:tcPr>
          <w:p w14:paraId="74339C87" w14:textId="77777777" w:rsidR="0064065F" w:rsidRPr="00A42F82" w:rsidRDefault="0064065F" w:rsidP="004763BA">
            <w:pPr>
              <w:autoSpaceDE w:val="0"/>
              <w:autoSpaceDN w:val="0"/>
              <w:adjustRightInd w:val="0"/>
              <w:jc w:val="both"/>
              <w:rPr>
                <w:rFonts w:ascii="Arial" w:hAnsi="Arial" w:cs="Arial"/>
                <w:sz w:val="22"/>
                <w:szCs w:val="22"/>
              </w:rPr>
            </w:pPr>
            <w:r w:rsidRPr="00A42F82">
              <w:rPr>
                <w:rFonts w:ascii="Arial" w:hAnsi="Arial" w:cs="Arial"/>
                <w:sz w:val="22"/>
                <w:szCs w:val="22"/>
              </w:rPr>
              <w:t>24</w:t>
            </w:r>
          </w:p>
        </w:tc>
        <w:tc>
          <w:tcPr>
            <w:tcW w:w="7088" w:type="dxa"/>
            <w:shd w:val="clear" w:color="auto" w:fill="F2F2F2" w:themeFill="background1" w:themeFillShade="F2"/>
            <w:vAlign w:val="center"/>
          </w:tcPr>
          <w:p w14:paraId="7B08D3C3" w14:textId="77777777" w:rsidR="0064065F" w:rsidRPr="00A42F82" w:rsidRDefault="0064065F" w:rsidP="004763BA">
            <w:pPr>
              <w:autoSpaceDE w:val="0"/>
              <w:autoSpaceDN w:val="0"/>
              <w:adjustRightInd w:val="0"/>
              <w:jc w:val="both"/>
              <w:rPr>
                <w:rFonts w:ascii="Arial" w:hAnsi="Arial" w:cs="Arial"/>
                <w:sz w:val="22"/>
                <w:szCs w:val="22"/>
              </w:rPr>
            </w:pPr>
            <w:r w:rsidRPr="00A42F82">
              <w:rPr>
                <w:rFonts w:ascii="Arial" w:hAnsi="Arial" w:cs="Arial"/>
                <w:sz w:val="22"/>
                <w:szCs w:val="22"/>
              </w:rPr>
              <w:t>Will participants be paid?</w:t>
            </w:r>
          </w:p>
        </w:tc>
        <w:tc>
          <w:tcPr>
            <w:tcW w:w="992" w:type="dxa"/>
            <w:shd w:val="clear" w:color="auto" w:fill="BFBFBF" w:themeFill="background1" w:themeFillShade="BF"/>
            <w:vAlign w:val="center"/>
          </w:tcPr>
          <w:sdt>
            <w:sdtPr>
              <w:rPr>
                <w:rFonts w:ascii="Arial" w:hAnsi="Arial" w:cs="Arial"/>
                <w:sz w:val="22"/>
                <w:szCs w:val="22"/>
              </w:rPr>
              <w:id w:val="51043762"/>
              <w14:checkbox>
                <w14:checked w14:val="0"/>
                <w14:checkedState w14:val="2612" w14:font="MS Gothic"/>
                <w14:uncheckedState w14:val="2610" w14:font="MS Gothic"/>
              </w14:checkbox>
            </w:sdtPr>
            <w:sdtContent>
              <w:p w14:paraId="1CB0CF43" w14:textId="77777777" w:rsidR="0064065F" w:rsidRPr="00A42F82" w:rsidRDefault="0064065F"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51" w:type="dxa"/>
            <w:shd w:val="clear" w:color="auto" w:fill="BFBFBF" w:themeFill="background1" w:themeFillShade="BF"/>
            <w:vAlign w:val="center"/>
          </w:tcPr>
          <w:sdt>
            <w:sdtPr>
              <w:rPr>
                <w:rFonts w:ascii="Arial" w:hAnsi="Arial" w:cs="Arial"/>
                <w:sz w:val="22"/>
                <w:szCs w:val="22"/>
              </w:rPr>
              <w:id w:val="-256140063"/>
              <w14:checkbox>
                <w14:checked w14:val="1"/>
                <w14:checkedState w14:val="2612" w14:font="MS Gothic"/>
                <w14:uncheckedState w14:val="2610" w14:font="MS Gothic"/>
              </w14:checkbox>
            </w:sdtPr>
            <w:sdtContent>
              <w:p w14:paraId="460BF4B6" w14:textId="77777777" w:rsidR="0064065F" w:rsidRPr="00A42F82" w:rsidRDefault="0064065F"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992" w:type="dxa"/>
            <w:shd w:val="clear" w:color="auto" w:fill="BFBFBF" w:themeFill="background1" w:themeFillShade="BF"/>
            <w:vAlign w:val="center"/>
          </w:tcPr>
          <w:sdt>
            <w:sdtPr>
              <w:rPr>
                <w:rFonts w:ascii="Arial" w:hAnsi="Arial" w:cs="Arial"/>
                <w:sz w:val="22"/>
                <w:szCs w:val="22"/>
              </w:rPr>
              <w:id w:val="634219724"/>
              <w14:checkbox>
                <w14:checked w14:val="0"/>
                <w14:checkedState w14:val="2612" w14:font="MS Gothic"/>
                <w14:uncheckedState w14:val="2610" w14:font="MS Gothic"/>
              </w14:checkbox>
            </w:sdtPr>
            <w:sdtContent>
              <w:p w14:paraId="53B7CCDF" w14:textId="77777777" w:rsidR="0064065F" w:rsidRPr="00A42F82" w:rsidRDefault="0064065F"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r>
      <w:tr w:rsidR="0064065F" w:rsidRPr="00A42F82" w14:paraId="0C918D8F" w14:textId="77777777" w:rsidTr="0064065F">
        <w:trPr>
          <w:trHeight w:val="403"/>
        </w:trPr>
        <w:tc>
          <w:tcPr>
            <w:tcW w:w="562" w:type="dxa"/>
            <w:shd w:val="clear" w:color="auto" w:fill="F2F2F2" w:themeFill="background1" w:themeFillShade="F2"/>
            <w:vAlign w:val="center"/>
          </w:tcPr>
          <w:p w14:paraId="7C4F8239" w14:textId="77777777" w:rsidR="0064065F" w:rsidRPr="00A42F82" w:rsidRDefault="0064065F" w:rsidP="004763BA">
            <w:pPr>
              <w:autoSpaceDE w:val="0"/>
              <w:autoSpaceDN w:val="0"/>
              <w:adjustRightInd w:val="0"/>
              <w:jc w:val="both"/>
              <w:rPr>
                <w:rFonts w:ascii="Arial" w:hAnsi="Arial" w:cs="Arial"/>
                <w:sz w:val="22"/>
                <w:szCs w:val="22"/>
              </w:rPr>
            </w:pPr>
            <w:r w:rsidRPr="00A42F82">
              <w:rPr>
                <w:rFonts w:ascii="Arial" w:hAnsi="Arial" w:cs="Arial"/>
                <w:sz w:val="22"/>
                <w:szCs w:val="22"/>
              </w:rPr>
              <w:t>25</w:t>
            </w:r>
          </w:p>
        </w:tc>
        <w:tc>
          <w:tcPr>
            <w:tcW w:w="7088" w:type="dxa"/>
            <w:shd w:val="clear" w:color="auto" w:fill="F2F2F2" w:themeFill="background1" w:themeFillShade="F2"/>
            <w:vAlign w:val="center"/>
          </w:tcPr>
          <w:p w14:paraId="1143BF85" w14:textId="77777777" w:rsidR="0064065F" w:rsidRPr="00A42F82" w:rsidRDefault="0064065F" w:rsidP="004763BA">
            <w:pPr>
              <w:autoSpaceDE w:val="0"/>
              <w:autoSpaceDN w:val="0"/>
              <w:adjustRightInd w:val="0"/>
              <w:jc w:val="both"/>
              <w:rPr>
                <w:rFonts w:ascii="Arial" w:hAnsi="Arial" w:cs="Arial"/>
                <w:sz w:val="22"/>
                <w:szCs w:val="22"/>
              </w:rPr>
            </w:pPr>
            <w:r w:rsidRPr="00A42F82">
              <w:rPr>
                <w:rFonts w:ascii="Arial" w:hAnsi="Arial" w:cs="Arial"/>
                <w:sz w:val="22"/>
                <w:szCs w:val="22"/>
              </w:rPr>
              <w:t>Is specialist electrical or other equipment to be used with participants?</w:t>
            </w:r>
          </w:p>
        </w:tc>
        <w:tc>
          <w:tcPr>
            <w:tcW w:w="992" w:type="dxa"/>
            <w:shd w:val="clear" w:color="auto" w:fill="BFBFBF" w:themeFill="background1" w:themeFillShade="BF"/>
            <w:vAlign w:val="center"/>
          </w:tcPr>
          <w:sdt>
            <w:sdtPr>
              <w:rPr>
                <w:rFonts w:ascii="Arial" w:hAnsi="Arial" w:cs="Arial"/>
                <w:sz w:val="22"/>
                <w:szCs w:val="22"/>
              </w:rPr>
              <w:id w:val="-1438982454"/>
              <w14:checkbox>
                <w14:checked w14:val="0"/>
                <w14:checkedState w14:val="2612" w14:font="MS Gothic"/>
                <w14:uncheckedState w14:val="2610" w14:font="MS Gothic"/>
              </w14:checkbox>
            </w:sdtPr>
            <w:sdtContent>
              <w:p w14:paraId="6F16F9B3" w14:textId="77777777" w:rsidR="0064065F" w:rsidRPr="00A42F82" w:rsidRDefault="0064065F"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51" w:type="dxa"/>
            <w:shd w:val="clear" w:color="auto" w:fill="BFBFBF" w:themeFill="background1" w:themeFillShade="BF"/>
            <w:vAlign w:val="center"/>
          </w:tcPr>
          <w:sdt>
            <w:sdtPr>
              <w:rPr>
                <w:rFonts w:ascii="Arial" w:hAnsi="Arial" w:cs="Arial"/>
                <w:sz w:val="22"/>
                <w:szCs w:val="22"/>
              </w:rPr>
              <w:id w:val="2089267095"/>
              <w14:checkbox>
                <w14:checked w14:val="1"/>
                <w14:checkedState w14:val="2612" w14:font="MS Gothic"/>
                <w14:uncheckedState w14:val="2610" w14:font="MS Gothic"/>
              </w14:checkbox>
            </w:sdtPr>
            <w:sdtContent>
              <w:p w14:paraId="5F76448E" w14:textId="77777777" w:rsidR="0064065F" w:rsidRPr="00A42F82" w:rsidRDefault="0064065F"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992" w:type="dxa"/>
            <w:shd w:val="clear" w:color="auto" w:fill="BFBFBF" w:themeFill="background1" w:themeFillShade="BF"/>
            <w:vAlign w:val="center"/>
          </w:tcPr>
          <w:sdt>
            <w:sdtPr>
              <w:rPr>
                <w:rFonts w:ascii="Arial" w:hAnsi="Arial" w:cs="Arial"/>
                <w:sz w:val="22"/>
                <w:szCs w:val="22"/>
              </w:rPr>
              <w:id w:val="425468845"/>
              <w14:checkbox>
                <w14:checked w14:val="0"/>
                <w14:checkedState w14:val="2612" w14:font="MS Gothic"/>
                <w14:uncheckedState w14:val="2610" w14:font="MS Gothic"/>
              </w14:checkbox>
            </w:sdtPr>
            <w:sdtContent>
              <w:p w14:paraId="5730F771" w14:textId="77777777" w:rsidR="0064065F" w:rsidRPr="00A42F82" w:rsidRDefault="0064065F"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r>
      <w:tr w:rsidR="0064065F" w:rsidRPr="00A42F82" w14:paraId="5C1AFD6F" w14:textId="77777777" w:rsidTr="0064065F">
        <w:trPr>
          <w:trHeight w:val="439"/>
        </w:trPr>
        <w:tc>
          <w:tcPr>
            <w:tcW w:w="562" w:type="dxa"/>
            <w:shd w:val="clear" w:color="auto" w:fill="F2F2F2" w:themeFill="background1" w:themeFillShade="F2"/>
            <w:vAlign w:val="center"/>
          </w:tcPr>
          <w:p w14:paraId="46F062D1" w14:textId="77777777" w:rsidR="0064065F" w:rsidRPr="00A42F82" w:rsidRDefault="0064065F" w:rsidP="004763BA">
            <w:pPr>
              <w:autoSpaceDE w:val="0"/>
              <w:autoSpaceDN w:val="0"/>
              <w:adjustRightInd w:val="0"/>
              <w:jc w:val="both"/>
              <w:rPr>
                <w:rFonts w:ascii="Arial" w:hAnsi="Arial" w:cs="Arial"/>
                <w:sz w:val="22"/>
                <w:szCs w:val="22"/>
              </w:rPr>
            </w:pPr>
            <w:r w:rsidRPr="00A42F82">
              <w:rPr>
                <w:rFonts w:ascii="Arial" w:hAnsi="Arial" w:cs="Arial"/>
                <w:sz w:val="22"/>
                <w:szCs w:val="22"/>
              </w:rPr>
              <w:t>26</w:t>
            </w:r>
          </w:p>
        </w:tc>
        <w:tc>
          <w:tcPr>
            <w:tcW w:w="7088" w:type="dxa"/>
            <w:shd w:val="clear" w:color="auto" w:fill="F2F2F2" w:themeFill="background1" w:themeFillShade="F2"/>
            <w:vAlign w:val="center"/>
          </w:tcPr>
          <w:p w14:paraId="0F0BCACA" w14:textId="77777777" w:rsidR="0064065F" w:rsidRPr="00A42F82" w:rsidRDefault="0064065F" w:rsidP="004763BA">
            <w:pPr>
              <w:autoSpaceDE w:val="0"/>
              <w:autoSpaceDN w:val="0"/>
              <w:adjustRightInd w:val="0"/>
              <w:jc w:val="both"/>
              <w:rPr>
                <w:rFonts w:ascii="Arial" w:hAnsi="Arial" w:cs="Arial"/>
                <w:sz w:val="22"/>
                <w:szCs w:val="22"/>
              </w:rPr>
            </w:pPr>
            <w:r w:rsidRPr="00A42F82">
              <w:rPr>
                <w:rFonts w:ascii="Arial" w:hAnsi="Arial" w:cs="Arial"/>
                <w:sz w:val="22"/>
                <w:szCs w:val="22"/>
              </w:rPr>
              <w:t>Are there any financial or other interests to the investigator or University arising from this study?</w:t>
            </w:r>
          </w:p>
        </w:tc>
        <w:tc>
          <w:tcPr>
            <w:tcW w:w="992" w:type="dxa"/>
            <w:shd w:val="clear" w:color="auto" w:fill="BFBFBF" w:themeFill="background1" w:themeFillShade="BF"/>
            <w:vAlign w:val="center"/>
          </w:tcPr>
          <w:sdt>
            <w:sdtPr>
              <w:rPr>
                <w:rFonts w:ascii="Arial" w:hAnsi="Arial" w:cs="Arial"/>
                <w:sz w:val="22"/>
                <w:szCs w:val="22"/>
              </w:rPr>
              <w:id w:val="-225606969"/>
              <w14:checkbox>
                <w14:checked w14:val="0"/>
                <w14:checkedState w14:val="2612" w14:font="MS Gothic"/>
                <w14:uncheckedState w14:val="2610" w14:font="MS Gothic"/>
              </w14:checkbox>
            </w:sdtPr>
            <w:sdtContent>
              <w:p w14:paraId="526F5936" w14:textId="77777777" w:rsidR="0064065F" w:rsidRPr="00A42F82" w:rsidRDefault="0064065F"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51" w:type="dxa"/>
            <w:shd w:val="clear" w:color="auto" w:fill="BFBFBF" w:themeFill="background1" w:themeFillShade="BF"/>
            <w:vAlign w:val="center"/>
          </w:tcPr>
          <w:sdt>
            <w:sdtPr>
              <w:rPr>
                <w:rFonts w:ascii="Arial" w:hAnsi="Arial" w:cs="Arial"/>
                <w:sz w:val="22"/>
                <w:szCs w:val="22"/>
              </w:rPr>
              <w:id w:val="-1565337314"/>
              <w14:checkbox>
                <w14:checked w14:val="1"/>
                <w14:checkedState w14:val="2612" w14:font="MS Gothic"/>
                <w14:uncheckedState w14:val="2610" w14:font="MS Gothic"/>
              </w14:checkbox>
            </w:sdtPr>
            <w:sdtContent>
              <w:p w14:paraId="14BE3E71" w14:textId="77777777" w:rsidR="0064065F" w:rsidRPr="00A42F82" w:rsidRDefault="0064065F"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992" w:type="dxa"/>
            <w:shd w:val="clear" w:color="auto" w:fill="BFBFBF" w:themeFill="background1" w:themeFillShade="BF"/>
            <w:vAlign w:val="center"/>
          </w:tcPr>
          <w:sdt>
            <w:sdtPr>
              <w:rPr>
                <w:rFonts w:ascii="Arial" w:hAnsi="Arial" w:cs="Arial"/>
                <w:sz w:val="22"/>
                <w:szCs w:val="22"/>
              </w:rPr>
              <w:id w:val="-133575194"/>
              <w14:checkbox>
                <w14:checked w14:val="0"/>
                <w14:checkedState w14:val="2612" w14:font="MS Gothic"/>
                <w14:uncheckedState w14:val="2610" w14:font="MS Gothic"/>
              </w14:checkbox>
            </w:sdtPr>
            <w:sdtContent>
              <w:p w14:paraId="616E3603" w14:textId="77777777" w:rsidR="0064065F" w:rsidRPr="00A42F82" w:rsidRDefault="0064065F"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r>
      <w:tr w:rsidR="0064065F" w:rsidRPr="00A42F82" w14:paraId="0000BFA5" w14:textId="77777777" w:rsidTr="0064065F">
        <w:trPr>
          <w:trHeight w:val="403"/>
        </w:trPr>
        <w:tc>
          <w:tcPr>
            <w:tcW w:w="562" w:type="dxa"/>
            <w:shd w:val="clear" w:color="auto" w:fill="F2F2F2" w:themeFill="background1" w:themeFillShade="F2"/>
            <w:vAlign w:val="center"/>
          </w:tcPr>
          <w:p w14:paraId="12797E31" w14:textId="77777777" w:rsidR="0064065F" w:rsidRPr="00A42F82" w:rsidRDefault="0064065F" w:rsidP="004763BA">
            <w:pPr>
              <w:autoSpaceDE w:val="0"/>
              <w:autoSpaceDN w:val="0"/>
              <w:adjustRightInd w:val="0"/>
              <w:jc w:val="both"/>
              <w:rPr>
                <w:rFonts w:ascii="Arial" w:hAnsi="Arial" w:cs="Arial"/>
                <w:sz w:val="22"/>
                <w:szCs w:val="22"/>
              </w:rPr>
            </w:pPr>
            <w:r w:rsidRPr="00A42F82">
              <w:rPr>
                <w:rFonts w:ascii="Arial" w:hAnsi="Arial" w:cs="Arial"/>
                <w:sz w:val="22"/>
                <w:szCs w:val="22"/>
              </w:rPr>
              <w:t>27</w:t>
            </w:r>
          </w:p>
        </w:tc>
        <w:tc>
          <w:tcPr>
            <w:tcW w:w="7088" w:type="dxa"/>
            <w:shd w:val="clear" w:color="auto" w:fill="F2F2F2" w:themeFill="background1" w:themeFillShade="F2"/>
            <w:vAlign w:val="center"/>
          </w:tcPr>
          <w:p w14:paraId="59EAE2BC" w14:textId="77777777" w:rsidR="0064065F" w:rsidRPr="00A42F82" w:rsidRDefault="0064065F" w:rsidP="004763BA">
            <w:pPr>
              <w:autoSpaceDE w:val="0"/>
              <w:autoSpaceDN w:val="0"/>
              <w:adjustRightInd w:val="0"/>
              <w:jc w:val="both"/>
              <w:rPr>
                <w:rFonts w:ascii="Arial" w:hAnsi="Arial" w:cs="Arial"/>
                <w:sz w:val="22"/>
                <w:szCs w:val="22"/>
              </w:rPr>
            </w:pPr>
            <w:r w:rsidRPr="00A42F82">
              <w:rPr>
                <w:rFonts w:ascii="Arial" w:hAnsi="Arial" w:cs="Arial"/>
                <w:sz w:val="22"/>
                <w:szCs w:val="22"/>
              </w:rPr>
              <w:t>Will the research activity involve deliberately misleading participants in any way, or the partial or full concealment of the specific study aims?</w:t>
            </w:r>
          </w:p>
        </w:tc>
        <w:tc>
          <w:tcPr>
            <w:tcW w:w="992" w:type="dxa"/>
            <w:shd w:val="clear" w:color="auto" w:fill="BFBFBF" w:themeFill="background1" w:themeFillShade="BF"/>
            <w:vAlign w:val="center"/>
          </w:tcPr>
          <w:sdt>
            <w:sdtPr>
              <w:rPr>
                <w:rFonts w:ascii="Arial" w:hAnsi="Arial" w:cs="Arial"/>
                <w:sz w:val="22"/>
                <w:szCs w:val="22"/>
              </w:rPr>
              <w:id w:val="-873932248"/>
              <w14:checkbox>
                <w14:checked w14:val="0"/>
                <w14:checkedState w14:val="2612" w14:font="MS Gothic"/>
                <w14:uncheckedState w14:val="2610" w14:font="MS Gothic"/>
              </w14:checkbox>
            </w:sdtPr>
            <w:sdtContent>
              <w:p w14:paraId="23092455" w14:textId="77777777" w:rsidR="0064065F" w:rsidRPr="00A42F82" w:rsidRDefault="0064065F"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851" w:type="dxa"/>
            <w:shd w:val="clear" w:color="auto" w:fill="BFBFBF" w:themeFill="background1" w:themeFillShade="BF"/>
            <w:vAlign w:val="center"/>
          </w:tcPr>
          <w:sdt>
            <w:sdtPr>
              <w:rPr>
                <w:rFonts w:ascii="Arial" w:hAnsi="Arial" w:cs="Arial"/>
                <w:sz w:val="22"/>
                <w:szCs w:val="22"/>
              </w:rPr>
              <w:id w:val="-1867361740"/>
              <w14:checkbox>
                <w14:checked w14:val="1"/>
                <w14:checkedState w14:val="2612" w14:font="MS Gothic"/>
                <w14:uncheckedState w14:val="2610" w14:font="MS Gothic"/>
              </w14:checkbox>
            </w:sdtPr>
            <w:sdtContent>
              <w:p w14:paraId="30C3A925" w14:textId="77777777" w:rsidR="0064065F" w:rsidRPr="00A42F82" w:rsidRDefault="0064065F"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992" w:type="dxa"/>
            <w:shd w:val="clear" w:color="auto" w:fill="BFBFBF" w:themeFill="background1" w:themeFillShade="BF"/>
            <w:vAlign w:val="center"/>
          </w:tcPr>
          <w:sdt>
            <w:sdtPr>
              <w:rPr>
                <w:rFonts w:ascii="Arial" w:hAnsi="Arial" w:cs="Arial"/>
                <w:sz w:val="22"/>
                <w:szCs w:val="22"/>
              </w:rPr>
              <w:id w:val="214328365"/>
              <w14:checkbox>
                <w14:checked w14:val="0"/>
                <w14:checkedState w14:val="2612" w14:font="MS Gothic"/>
                <w14:uncheckedState w14:val="2610" w14:font="MS Gothic"/>
              </w14:checkbox>
            </w:sdtPr>
            <w:sdtContent>
              <w:p w14:paraId="5D3CC93B" w14:textId="77777777" w:rsidR="0064065F" w:rsidRPr="00A42F82" w:rsidRDefault="0064065F"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r>
      <w:tr w:rsidR="0064065F" w:rsidRPr="00A42F82" w14:paraId="048CB21B" w14:textId="77777777" w:rsidTr="0064065F">
        <w:trPr>
          <w:trHeight w:val="403"/>
        </w:trPr>
        <w:tc>
          <w:tcPr>
            <w:tcW w:w="562" w:type="dxa"/>
            <w:shd w:val="clear" w:color="auto" w:fill="F2F2F2" w:themeFill="background1" w:themeFillShade="F2"/>
            <w:vAlign w:val="center"/>
          </w:tcPr>
          <w:p w14:paraId="37C4BCF0" w14:textId="77777777" w:rsidR="0064065F" w:rsidRPr="00A42F82" w:rsidRDefault="0064065F" w:rsidP="004763BA">
            <w:pPr>
              <w:autoSpaceDE w:val="0"/>
              <w:autoSpaceDN w:val="0"/>
              <w:adjustRightInd w:val="0"/>
              <w:jc w:val="both"/>
              <w:rPr>
                <w:rFonts w:ascii="Arial" w:hAnsi="Arial" w:cs="Arial"/>
                <w:sz w:val="22"/>
                <w:szCs w:val="22"/>
              </w:rPr>
            </w:pPr>
            <w:r w:rsidRPr="00A42F82">
              <w:rPr>
                <w:rFonts w:ascii="Arial" w:hAnsi="Arial" w:cs="Arial"/>
                <w:sz w:val="22"/>
                <w:szCs w:val="22"/>
              </w:rPr>
              <w:t>28</w:t>
            </w:r>
          </w:p>
        </w:tc>
        <w:tc>
          <w:tcPr>
            <w:tcW w:w="9923" w:type="dxa"/>
            <w:gridSpan w:val="4"/>
            <w:shd w:val="clear" w:color="auto" w:fill="F2F2F2" w:themeFill="background1" w:themeFillShade="F2"/>
            <w:vAlign w:val="center"/>
          </w:tcPr>
          <w:p w14:paraId="11910C2C" w14:textId="77777777" w:rsidR="0064065F" w:rsidRPr="00A42F82" w:rsidRDefault="0064065F" w:rsidP="004763BA">
            <w:pPr>
              <w:autoSpaceDE w:val="0"/>
              <w:autoSpaceDN w:val="0"/>
              <w:adjustRightInd w:val="0"/>
              <w:jc w:val="both"/>
              <w:rPr>
                <w:rFonts w:ascii="Arial" w:hAnsi="Arial" w:cs="Arial"/>
                <w:sz w:val="22"/>
                <w:szCs w:val="22"/>
              </w:rPr>
            </w:pPr>
            <w:r w:rsidRPr="00A42F82">
              <w:rPr>
                <w:rFonts w:ascii="Arial" w:hAnsi="Arial" w:cs="Arial"/>
                <w:sz w:val="22"/>
                <w:szCs w:val="22"/>
              </w:rPr>
              <w:t>If YES</w:t>
            </w:r>
            <w:r w:rsidRPr="00A42F82">
              <w:rPr>
                <w:rFonts w:ascii="Arial" w:hAnsi="Arial" w:cs="Arial"/>
                <w:b/>
                <w:bCs/>
                <w:sz w:val="22"/>
                <w:szCs w:val="22"/>
              </w:rPr>
              <w:t xml:space="preserve"> </w:t>
            </w:r>
            <w:r w:rsidRPr="00A42F82">
              <w:rPr>
                <w:rFonts w:ascii="Arial" w:hAnsi="Arial" w:cs="Arial"/>
                <w:sz w:val="22"/>
                <w:szCs w:val="22"/>
              </w:rPr>
              <w:t xml:space="preserve">to any question, please provide full details </w:t>
            </w:r>
          </w:p>
        </w:tc>
      </w:tr>
      <w:tr w:rsidR="0064065F" w:rsidRPr="00A42F82" w14:paraId="336FD8B4" w14:textId="77777777" w:rsidTr="0064065F">
        <w:trPr>
          <w:trHeight w:val="403"/>
        </w:trPr>
        <w:tc>
          <w:tcPr>
            <w:tcW w:w="562" w:type="dxa"/>
            <w:vAlign w:val="center"/>
          </w:tcPr>
          <w:p w14:paraId="2499592D" w14:textId="77777777" w:rsidR="0064065F" w:rsidRPr="00A42F82" w:rsidRDefault="0064065F" w:rsidP="004763BA">
            <w:pPr>
              <w:jc w:val="both"/>
              <w:rPr>
                <w:rFonts w:ascii="Arial" w:hAnsi="Arial" w:cs="Arial"/>
                <w:sz w:val="22"/>
                <w:szCs w:val="22"/>
              </w:rPr>
            </w:pPr>
          </w:p>
        </w:tc>
        <w:tc>
          <w:tcPr>
            <w:tcW w:w="9923" w:type="dxa"/>
            <w:gridSpan w:val="4"/>
            <w:vAlign w:val="center"/>
          </w:tcPr>
          <w:p w14:paraId="29FEE300" w14:textId="77777777" w:rsidR="0064065F" w:rsidRPr="00A42F82" w:rsidRDefault="0064065F" w:rsidP="004763BA">
            <w:pPr>
              <w:jc w:val="both"/>
              <w:rPr>
                <w:rFonts w:ascii="Arial" w:hAnsi="Arial" w:cs="Arial"/>
                <w:sz w:val="22"/>
                <w:szCs w:val="22"/>
              </w:rPr>
            </w:pPr>
          </w:p>
          <w:p w14:paraId="32572DB3" w14:textId="77777777" w:rsidR="0064065F" w:rsidRPr="00A42F82" w:rsidRDefault="0064065F" w:rsidP="004763BA">
            <w:pPr>
              <w:jc w:val="both"/>
              <w:rPr>
                <w:rFonts w:ascii="Arial" w:hAnsi="Arial" w:cs="Arial"/>
                <w:sz w:val="22"/>
                <w:szCs w:val="22"/>
              </w:rPr>
            </w:pPr>
          </w:p>
          <w:p w14:paraId="5580F66E" w14:textId="77777777" w:rsidR="0064065F" w:rsidRPr="00A42F82" w:rsidRDefault="0064065F" w:rsidP="004763BA">
            <w:pPr>
              <w:jc w:val="both"/>
              <w:rPr>
                <w:rFonts w:ascii="Arial" w:hAnsi="Arial" w:cs="Arial"/>
                <w:sz w:val="22"/>
                <w:szCs w:val="22"/>
              </w:rPr>
            </w:pPr>
          </w:p>
          <w:p w14:paraId="4F7AC1F6" w14:textId="77777777" w:rsidR="0064065F" w:rsidRPr="00A42F82" w:rsidRDefault="0064065F" w:rsidP="004763BA">
            <w:pPr>
              <w:autoSpaceDE w:val="0"/>
              <w:autoSpaceDN w:val="0"/>
              <w:adjustRightInd w:val="0"/>
              <w:jc w:val="both"/>
              <w:rPr>
                <w:rFonts w:ascii="Arial" w:hAnsi="Arial" w:cs="Arial"/>
              </w:rPr>
            </w:pPr>
            <w:r w:rsidRPr="00A42F82">
              <w:rPr>
                <w:rFonts w:ascii="Arial" w:hAnsi="Arial" w:cs="Arial"/>
                <w:i/>
                <w:color w:val="808080"/>
                <w:sz w:val="18"/>
                <w:szCs w:val="18"/>
              </w:rPr>
              <w:t>(this box should expand as you type)</w:t>
            </w:r>
          </w:p>
        </w:tc>
      </w:tr>
    </w:tbl>
    <w:p w14:paraId="70745EEB" w14:textId="77777777" w:rsidR="00653BC8" w:rsidRDefault="00653BC8" w:rsidP="004763BA">
      <w:pPr>
        <w:jc w:val="both"/>
        <w:rPr>
          <w:rFonts w:ascii="Arial" w:hAnsi="Arial" w:cs="Arial"/>
          <w:b/>
          <w:sz w:val="22"/>
          <w:szCs w:val="22"/>
        </w:rPr>
      </w:pPr>
    </w:p>
    <w:p w14:paraId="7B46DA21" w14:textId="77777777" w:rsidR="00653BC8" w:rsidRDefault="00653BC8" w:rsidP="004763BA">
      <w:pPr>
        <w:jc w:val="both"/>
        <w:rPr>
          <w:rFonts w:ascii="Arial" w:hAnsi="Arial" w:cs="Arial"/>
          <w:b/>
          <w:sz w:val="22"/>
          <w:szCs w:val="22"/>
        </w:rPr>
      </w:pPr>
    </w:p>
    <w:p w14:paraId="4A82106D" w14:textId="3B6A6238" w:rsidR="00653BC8" w:rsidRPr="00A42F82" w:rsidRDefault="00653BC8" w:rsidP="004763BA">
      <w:pPr>
        <w:jc w:val="both"/>
        <w:rPr>
          <w:rFonts w:ascii="Arial" w:hAnsi="Arial" w:cs="Arial"/>
          <w:b/>
          <w:sz w:val="22"/>
          <w:szCs w:val="22"/>
        </w:rPr>
      </w:pPr>
      <w:r w:rsidRPr="00A42F82">
        <w:rPr>
          <w:rFonts w:ascii="Arial" w:hAnsi="Arial" w:cs="Arial"/>
          <w:b/>
          <w:sz w:val="22"/>
          <w:szCs w:val="22"/>
        </w:rPr>
        <w:t xml:space="preserve">SECTION </w:t>
      </w:r>
      <w:r>
        <w:rPr>
          <w:rFonts w:ascii="Arial" w:hAnsi="Arial" w:cs="Arial"/>
          <w:b/>
          <w:sz w:val="22"/>
          <w:szCs w:val="22"/>
        </w:rPr>
        <w:t>E</w:t>
      </w:r>
      <w:r w:rsidRPr="00A42F82">
        <w:rPr>
          <w:rFonts w:ascii="Arial" w:hAnsi="Arial" w:cs="Arial"/>
          <w:b/>
          <w:sz w:val="22"/>
          <w:szCs w:val="22"/>
        </w:rPr>
        <w:t>: Anticipated Risks</w:t>
      </w:r>
    </w:p>
    <w:p w14:paraId="395BA3E8" w14:textId="77777777" w:rsidR="009666E8" w:rsidRDefault="009666E8" w:rsidP="004763BA">
      <w:pPr>
        <w:spacing w:after="200" w:line="276" w:lineRule="auto"/>
        <w:jc w:val="both"/>
        <w:rPr>
          <w:rFonts w:ascii="Arial" w:hAnsi="Arial" w:cs="Arial"/>
          <w:b/>
          <w:sz w:val="22"/>
          <w:szCs w:val="22"/>
        </w:rPr>
      </w:pPr>
    </w:p>
    <w:tbl>
      <w:tblPr>
        <w:tblW w:w="10519" w:type="dxa"/>
        <w:tblInd w:w="-75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96"/>
        <w:gridCol w:w="4991"/>
        <w:gridCol w:w="3402"/>
        <w:gridCol w:w="850"/>
        <w:gridCol w:w="680"/>
      </w:tblGrid>
      <w:tr w:rsidR="009666E8" w:rsidRPr="00A42F82" w14:paraId="58083A45" w14:textId="77777777" w:rsidTr="009666E8">
        <w:tc>
          <w:tcPr>
            <w:tcW w:w="596" w:type="dxa"/>
            <w:tcBorders>
              <w:bottom w:val="single" w:sz="4" w:space="0" w:color="auto"/>
            </w:tcBorders>
            <w:shd w:val="clear" w:color="auto" w:fill="F2F2F2" w:themeFill="background1" w:themeFillShade="F2"/>
          </w:tcPr>
          <w:p w14:paraId="72590D4B" w14:textId="77777777" w:rsidR="009666E8" w:rsidRPr="00A42F82" w:rsidRDefault="009666E8" w:rsidP="004763BA">
            <w:pPr>
              <w:pStyle w:val="Heading1"/>
              <w:jc w:val="both"/>
              <w:rPr>
                <w:rFonts w:ascii="Arial" w:hAnsi="Arial" w:cs="Arial"/>
                <w:b/>
                <w:bCs/>
              </w:rPr>
            </w:pPr>
          </w:p>
        </w:tc>
        <w:tc>
          <w:tcPr>
            <w:tcW w:w="9923" w:type="dxa"/>
            <w:gridSpan w:val="4"/>
            <w:tcBorders>
              <w:bottom w:val="single" w:sz="4" w:space="0" w:color="auto"/>
            </w:tcBorders>
            <w:shd w:val="clear" w:color="auto" w:fill="F2F2F2" w:themeFill="background1" w:themeFillShade="F2"/>
          </w:tcPr>
          <w:p w14:paraId="5D5FEF41" w14:textId="77777777" w:rsidR="009666E8" w:rsidRPr="002F4DC4" w:rsidRDefault="009666E8" w:rsidP="004763BA">
            <w:pPr>
              <w:pStyle w:val="Heading1"/>
              <w:jc w:val="both"/>
              <w:rPr>
                <w:rFonts w:ascii="Arial" w:hAnsi="Arial" w:cs="Arial"/>
                <w:color w:val="000000" w:themeColor="text1"/>
              </w:rPr>
            </w:pPr>
            <w:r w:rsidRPr="002F4DC4">
              <w:rPr>
                <w:rFonts w:ascii="Arial" w:hAnsi="Arial" w:cs="Arial"/>
                <w:color w:val="000000" w:themeColor="text1"/>
              </w:rPr>
              <w:br w:type="page"/>
              <w:t>Outline any anticipated risks</w:t>
            </w:r>
            <w:r w:rsidRPr="002F4DC4">
              <w:rPr>
                <w:rFonts w:ascii="Arial" w:eastAsia="SimSun" w:hAnsi="Arial" w:cs="Arial"/>
                <w:color w:val="000000" w:themeColor="text1"/>
                <w:lang w:eastAsia="zh-CN"/>
              </w:rPr>
              <w:t xml:space="preserve"> </w:t>
            </w:r>
            <w:r w:rsidRPr="002F4DC4">
              <w:rPr>
                <w:rFonts w:ascii="Arial" w:hAnsi="Arial" w:cs="Arial"/>
                <w:color w:val="000000" w:themeColor="text1"/>
              </w:rPr>
              <w:t xml:space="preserve">that may adversely affect any of the participants, the researchers and/or the University, and the steps that will be taken to address them. </w:t>
            </w:r>
          </w:p>
          <w:p w14:paraId="446A77F0" w14:textId="77777777" w:rsidR="009666E8" w:rsidRPr="002F4DC4" w:rsidRDefault="009666E8" w:rsidP="004763BA">
            <w:pPr>
              <w:jc w:val="both"/>
              <w:rPr>
                <w:rFonts w:ascii="Arial" w:hAnsi="Arial" w:cs="Arial"/>
                <w:color w:val="000000" w:themeColor="text1"/>
              </w:rPr>
            </w:pPr>
          </w:p>
          <w:p w14:paraId="43881E89" w14:textId="77777777" w:rsidR="009666E8" w:rsidRPr="002F4DC4" w:rsidRDefault="009666E8" w:rsidP="004763BA">
            <w:pPr>
              <w:jc w:val="both"/>
              <w:rPr>
                <w:rFonts w:ascii="Arial" w:hAnsi="Arial" w:cs="Arial"/>
                <w:color w:val="000000" w:themeColor="text1"/>
              </w:rPr>
            </w:pPr>
            <w:r w:rsidRPr="002F4DC4">
              <w:rPr>
                <w:rFonts w:ascii="Arial" w:hAnsi="Arial" w:cs="Arial"/>
                <w:color w:val="000000" w:themeColor="text1"/>
                <w:sz w:val="22"/>
              </w:rPr>
              <w:t>If you have completed a full risk assessment (for example as required by a laboratory, or external research collaborator) you may append that to this form.</w:t>
            </w:r>
            <w:r w:rsidRPr="002F4DC4">
              <w:rPr>
                <w:rFonts w:ascii="Arial" w:hAnsi="Arial" w:cs="Arial"/>
                <w:color w:val="000000" w:themeColor="text1"/>
              </w:rPr>
              <w:t xml:space="preserve">  </w:t>
            </w:r>
          </w:p>
        </w:tc>
      </w:tr>
      <w:tr w:rsidR="009666E8" w:rsidRPr="00A42F82" w14:paraId="628A4B14" w14:textId="77777777" w:rsidTr="009666E8">
        <w:tc>
          <w:tcPr>
            <w:tcW w:w="596" w:type="dxa"/>
            <w:vMerge w:val="restart"/>
            <w:shd w:val="clear" w:color="auto" w:fill="F2F2F2" w:themeFill="background1" w:themeFillShade="F2"/>
            <w:vAlign w:val="center"/>
          </w:tcPr>
          <w:p w14:paraId="4EB0545D" w14:textId="77777777" w:rsidR="009666E8" w:rsidRPr="00A42F82" w:rsidRDefault="009666E8" w:rsidP="004763BA">
            <w:pPr>
              <w:pStyle w:val="Heading1"/>
              <w:jc w:val="both"/>
              <w:rPr>
                <w:rFonts w:ascii="Arial" w:hAnsi="Arial" w:cs="Arial"/>
                <w:b/>
                <w:bCs/>
                <w:sz w:val="20"/>
                <w:szCs w:val="16"/>
              </w:rPr>
            </w:pPr>
            <w:r w:rsidRPr="00A42F82">
              <w:rPr>
                <w:rFonts w:ascii="Arial" w:hAnsi="Arial" w:cs="Arial"/>
                <w:sz w:val="20"/>
                <w:szCs w:val="16"/>
              </w:rPr>
              <w:t>1</w:t>
            </w:r>
          </w:p>
        </w:tc>
        <w:tc>
          <w:tcPr>
            <w:tcW w:w="8393" w:type="dxa"/>
            <w:gridSpan w:val="2"/>
            <w:vMerge w:val="restart"/>
            <w:shd w:val="clear" w:color="auto" w:fill="F2F2F2" w:themeFill="background1" w:themeFillShade="F2"/>
            <w:vAlign w:val="center"/>
          </w:tcPr>
          <w:p w14:paraId="5DA151D2" w14:textId="77777777" w:rsidR="009666E8" w:rsidRPr="002F4DC4" w:rsidRDefault="009666E8" w:rsidP="004763BA">
            <w:pPr>
              <w:pStyle w:val="Heading1"/>
              <w:jc w:val="both"/>
              <w:rPr>
                <w:rFonts w:ascii="Arial" w:hAnsi="Arial" w:cs="Arial"/>
                <w:color w:val="000000" w:themeColor="text1"/>
                <w:sz w:val="20"/>
                <w:szCs w:val="16"/>
              </w:rPr>
            </w:pPr>
            <w:r w:rsidRPr="002F4DC4">
              <w:rPr>
                <w:rFonts w:ascii="Arial" w:hAnsi="Arial" w:cs="Arial"/>
                <w:color w:val="000000" w:themeColor="text1"/>
                <w:sz w:val="20"/>
                <w:szCs w:val="16"/>
              </w:rPr>
              <w:t xml:space="preserve">Full risk assessment completed and appended? </w:t>
            </w:r>
          </w:p>
        </w:tc>
        <w:tc>
          <w:tcPr>
            <w:tcW w:w="850" w:type="dxa"/>
            <w:tcBorders>
              <w:bottom w:val="single" w:sz="4" w:space="0" w:color="auto"/>
            </w:tcBorders>
            <w:shd w:val="clear" w:color="auto" w:fill="F2F2F2" w:themeFill="background1" w:themeFillShade="F2"/>
          </w:tcPr>
          <w:p w14:paraId="10CCBD8F" w14:textId="77777777" w:rsidR="009666E8" w:rsidRPr="002F4DC4" w:rsidRDefault="009666E8" w:rsidP="004763BA">
            <w:pPr>
              <w:pStyle w:val="Heading1"/>
              <w:jc w:val="both"/>
              <w:rPr>
                <w:rFonts w:ascii="Arial" w:hAnsi="Arial" w:cs="Arial"/>
                <w:color w:val="000000" w:themeColor="text1"/>
              </w:rPr>
            </w:pPr>
            <w:r w:rsidRPr="002F4DC4">
              <w:rPr>
                <w:rFonts w:ascii="Arial" w:hAnsi="Arial" w:cs="Arial"/>
                <w:color w:val="000000" w:themeColor="text1"/>
              </w:rPr>
              <w:t xml:space="preserve">Yes </w:t>
            </w:r>
          </w:p>
        </w:tc>
        <w:tc>
          <w:tcPr>
            <w:tcW w:w="680" w:type="dxa"/>
            <w:tcBorders>
              <w:bottom w:val="single" w:sz="4" w:space="0" w:color="auto"/>
            </w:tcBorders>
            <w:shd w:val="clear" w:color="auto" w:fill="BFBFBF" w:themeFill="background1" w:themeFillShade="BF"/>
          </w:tcPr>
          <w:p w14:paraId="1990C961" w14:textId="77777777" w:rsidR="009666E8" w:rsidRPr="002F4DC4" w:rsidRDefault="00000000" w:rsidP="004763BA">
            <w:pPr>
              <w:pStyle w:val="Heading1"/>
              <w:jc w:val="both"/>
              <w:rPr>
                <w:rFonts w:ascii="Arial" w:hAnsi="Arial" w:cs="Arial"/>
                <w:color w:val="000000" w:themeColor="text1"/>
                <w:sz w:val="20"/>
                <w:szCs w:val="16"/>
              </w:rPr>
            </w:pPr>
            <w:sdt>
              <w:sdtPr>
                <w:rPr>
                  <w:rFonts w:ascii="Arial" w:hAnsi="Arial" w:cs="Arial"/>
                  <w:b/>
                  <w:bCs/>
                  <w:color w:val="000000" w:themeColor="text1"/>
                </w:rPr>
                <w:id w:val="-2006964611"/>
                <w14:checkbox>
                  <w14:checked w14:val="1"/>
                  <w14:checkedState w14:val="2612" w14:font="MS Gothic"/>
                  <w14:uncheckedState w14:val="2610" w14:font="MS Gothic"/>
                </w14:checkbox>
              </w:sdtPr>
              <w:sdtContent>
                <w:r w:rsidR="009666E8" w:rsidRPr="002F4DC4">
                  <w:rPr>
                    <w:rFonts w:ascii="MS Gothic" w:eastAsia="MS Gothic" w:hAnsi="MS Gothic" w:cs="Arial" w:hint="eastAsia"/>
                    <w:color w:val="000000" w:themeColor="text1"/>
                  </w:rPr>
                  <w:t>☒</w:t>
                </w:r>
              </w:sdtContent>
            </w:sdt>
          </w:p>
        </w:tc>
      </w:tr>
      <w:tr w:rsidR="009666E8" w:rsidRPr="00A42F82" w14:paraId="1AEDDABB" w14:textId="77777777" w:rsidTr="009666E8">
        <w:tc>
          <w:tcPr>
            <w:tcW w:w="596" w:type="dxa"/>
            <w:vMerge/>
            <w:tcBorders>
              <w:bottom w:val="single" w:sz="4" w:space="0" w:color="auto"/>
            </w:tcBorders>
            <w:shd w:val="clear" w:color="auto" w:fill="F2F2F2" w:themeFill="background1" w:themeFillShade="F2"/>
            <w:vAlign w:val="center"/>
          </w:tcPr>
          <w:p w14:paraId="6E6F2AFC" w14:textId="77777777" w:rsidR="009666E8" w:rsidRPr="00A42F82" w:rsidRDefault="009666E8" w:rsidP="004763BA">
            <w:pPr>
              <w:pStyle w:val="Heading1"/>
              <w:jc w:val="both"/>
              <w:rPr>
                <w:rFonts w:ascii="Arial" w:hAnsi="Arial" w:cs="Arial"/>
                <w:b/>
                <w:bCs/>
                <w:sz w:val="20"/>
                <w:szCs w:val="16"/>
              </w:rPr>
            </w:pPr>
          </w:p>
        </w:tc>
        <w:tc>
          <w:tcPr>
            <w:tcW w:w="8393" w:type="dxa"/>
            <w:gridSpan w:val="2"/>
            <w:vMerge/>
            <w:tcBorders>
              <w:bottom w:val="single" w:sz="4" w:space="0" w:color="auto"/>
            </w:tcBorders>
            <w:shd w:val="clear" w:color="auto" w:fill="F2F2F2" w:themeFill="background1" w:themeFillShade="F2"/>
          </w:tcPr>
          <w:p w14:paraId="39D0F4E4" w14:textId="77777777" w:rsidR="009666E8" w:rsidRPr="002F4DC4" w:rsidRDefault="009666E8" w:rsidP="004763BA">
            <w:pPr>
              <w:pStyle w:val="Heading1"/>
              <w:jc w:val="both"/>
              <w:rPr>
                <w:rFonts w:ascii="Arial" w:hAnsi="Arial" w:cs="Arial"/>
                <w:color w:val="000000" w:themeColor="text1"/>
                <w:sz w:val="20"/>
                <w:szCs w:val="16"/>
              </w:rPr>
            </w:pPr>
          </w:p>
        </w:tc>
        <w:tc>
          <w:tcPr>
            <w:tcW w:w="850" w:type="dxa"/>
            <w:tcBorders>
              <w:bottom w:val="single" w:sz="4" w:space="0" w:color="auto"/>
            </w:tcBorders>
            <w:shd w:val="clear" w:color="auto" w:fill="F2F2F2" w:themeFill="background1" w:themeFillShade="F2"/>
          </w:tcPr>
          <w:p w14:paraId="204FA586" w14:textId="77777777" w:rsidR="009666E8" w:rsidRPr="002F4DC4" w:rsidRDefault="009666E8" w:rsidP="004763BA">
            <w:pPr>
              <w:pStyle w:val="Heading1"/>
              <w:jc w:val="both"/>
              <w:rPr>
                <w:rFonts w:ascii="Arial" w:hAnsi="Arial" w:cs="Arial"/>
                <w:color w:val="000000" w:themeColor="text1"/>
              </w:rPr>
            </w:pPr>
            <w:r w:rsidRPr="002F4DC4">
              <w:rPr>
                <w:rFonts w:ascii="Arial" w:hAnsi="Arial" w:cs="Arial"/>
                <w:color w:val="000000" w:themeColor="text1"/>
              </w:rPr>
              <w:t>No</w:t>
            </w:r>
          </w:p>
        </w:tc>
        <w:tc>
          <w:tcPr>
            <w:tcW w:w="680" w:type="dxa"/>
            <w:tcBorders>
              <w:bottom w:val="single" w:sz="4" w:space="0" w:color="auto"/>
            </w:tcBorders>
            <w:shd w:val="clear" w:color="auto" w:fill="BFBFBF" w:themeFill="background1" w:themeFillShade="BF"/>
          </w:tcPr>
          <w:p w14:paraId="2A8DBF3A" w14:textId="77777777" w:rsidR="009666E8" w:rsidRPr="002F4DC4" w:rsidRDefault="00000000" w:rsidP="004763BA">
            <w:pPr>
              <w:pStyle w:val="Heading1"/>
              <w:jc w:val="both"/>
              <w:rPr>
                <w:rFonts w:ascii="Arial" w:hAnsi="Arial" w:cs="Arial"/>
                <w:b/>
                <w:bCs/>
                <w:color w:val="000000" w:themeColor="text1"/>
              </w:rPr>
            </w:pPr>
            <w:sdt>
              <w:sdtPr>
                <w:rPr>
                  <w:rFonts w:ascii="Arial" w:hAnsi="Arial" w:cs="Arial"/>
                  <w:b/>
                  <w:bCs/>
                  <w:color w:val="000000" w:themeColor="text1"/>
                </w:rPr>
                <w:id w:val="-389729326"/>
                <w14:checkbox>
                  <w14:checked w14:val="0"/>
                  <w14:checkedState w14:val="2612" w14:font="MS Gothic"/>
                  <w14:uncheckedState w14:val="2610" w14:font="MS Gothic"/>
                </w14:checkbox>
              </w:sdtPr>
              <w:sdtContent>
                <w:r w:rsidR="009666E8" w:rsidRPr="002F4DC4">
                  <w:rPr>
                    <w:rFonts w:ascii="Segoe UI Symbol" w:eastAsia="MS Gothic" w:hAnsi="Segoe UI Symbol" w:cs="Segoe UI Symbol"/>
                    <w:color w:val="000000" w:themeColor="text1"/>
                  </w:rPr>
                  <w:t>☐</w:t>
                </w:r>
              </w:sdtContent>
            </w:sdt>
          </w:p>
        </w:tc>
      </w:tr>
      <w:tr w:rsidR="009666E8" w:rsidRPr="00A42F82" w14:paraId="4014EA75" w14:textId="77777777" w:rsidTr="009666E8">
        <w:tc>
          <w:tcPr>
            <w:tcW w:w="596" w:type="dxa"/>
            <w:tcBorders>
              <w:bottom w:val="single" w:sz="4" w:space="0" w:color="auto"/>
            </w:tcBorders>
            <w:shd w:val="clear" w:color="auto" w:fill="F2F2F2" w:themeFill="background1" w:themeFillShade="F2"/>
            <w:vAlign w:val="center"/>
          </w:tcPr>
          <w:p w14:paraId="31ECF66D" w14:textId="77777777" w:rsidR="009666E8" w:rsidRPr="00A42F82" w:rsidRDefault="009666E8" w:rsidP="004763BA">
            <w:pPr>
              <w:jc w:val="both"/>
              <w:rPr>
                <w:rFonts w:ascii="Arial" w:hAnsi="Arial" w:cs="Arial"/>
                <w:sz w:val="22"/>
                <w:szCs w:val="22"/>
              </w:rPr>
            </w:pPr>
            <w:r w:rsidRPr="00A42F82">
              <w:rPr>
                <w:rFonts w:ascii="Arial" w:hAnsi="Arial" w:cs="Arial"/>
                <w:sz w:val="22"/>
                <w:szCs w:val="22"/>
              </w:rPr>
              <w:t>2</w:t>
            </w:r>
          </w:p>
        </w:tc>
        <w:tc>
          <w:tcPr>
            <w:tcW w:w="9923" w:type="dxa"/>
            <w:gridSpan w:val="4"/>
            <w:tcBorders>
              <w:bottom w:val="single" w:sz="4" w:space="0" w:color="auto"/>
            </w:tcBorders>
            <w:shd w:val="clear" w:color="auto" w:fill="F2F2F2" w:themeFill="background1" w:themeFillShade="F2"/>
          </w:tcPr>
          <w:p w14:paraId="6AB679CE" w14:textId="77777777" w:rsidR="009666E8" w:rsidRPr="00A42F82" w:rsidRDefault="009666E8" w:rsidP="004763BA">
            <w:pPr>
              <w:jc w:val="both"/>
              <w:rPr>
                <w:rFonts w:ascii="Arial" w:hAnsi="Arial" w:cs="Arial"/>
                <w:sz w:val="22"/>
                <w:szCs w:val="22"/>
              </w:rPr>
            </w:pPr>
            <w:r w:rsidRPr="00A42F82">
              <w:rPr>
                <w:rFonts w:ascii="Arial" w:hAnsi="Arial" w:cs="Arial"/>
                <w:b/>
                <w:sz w:val="22"/>
                <w:szCs w:val="22"/>
              </w:rPr>
              <w:t>Risks to participants</w:t>
            </w:r>
          </w:p>
          <w:p w14:paraId="756BB53D" w14:textId="77777777" w:rsidR="009666E8" w:rsidRPr="00A42F82" w:rsidRDefault="009666E8" w:rsidP="004763BA">
            <w:pPr>
              <w:jc w:val="both"/>
              <w:rPr>
                <w:rFonts w:ascii="Arial" w:hAnsi="Arial" w:cs="Arial"/>
                <w:b/>
                <w:sz w:val="22"/>
                <w:szCs w:val="22"/>
              </w:rPr>
            </w:pPr>
            <w:r w:rsidRPr="00A42F82">
              <w:rPr>
                <w:rFonts w:ascii="Arial" w:hAnsi="Arial" w:cs="Arial"/>
                <w:sz w:val="22"/>
                <w:szCs w:val="22"/>
              </w:rPr>
              <w:t>For example: sector-specific health &amp; safety, emotional distress, financial disclosure, physical harm, transfer of personal data, sensitive organisational information</w:t>
            </w:r>
          </w:p>
        </w:tc>
      </w:tr>
      <w:tr w:rsidR="009666E8" w:rsidRPr="00A42F82" w14:paraId="5BE8035F" w14:textId="77777777" w:rsidTr="009666E8">
        <w:tc>
          <w:tcPr>
            <w:tcW w:w="596" w:type="dxa"/>
            <w:tcBorders>
              <w:top w:val="single" w:sz="4" w:space="0" w:color="auto"/>
              <w:bottom w:val="single" w:sz="4" w:space="0" w:color="auto"/>
            </w:tcBorders>
            <w:vAlign w:val="center"/>
          </w:tcPr>
          <w:p w14:paraId="7D7369BC" w14:textId="77777777" w:rsidR="009666E8" w:rsidRPr="00A42F82" w:rsidRDefault="009666E8" w:rsidP="004763BA">
            <w:pPr>
              <w:autoSpaceDE w:val="0"/>
              <w:autoSpaceDN w:val="0"/>
              <w:adjustRightInd w:val="0"/>
              <w:jc w:val="both"/>
              <w:rPr>
                <w:rFonts w:ascii="Arial" w:hAnsi="Arial" w:cs="Arial"/>
                <w:sz w:val="22"/>
                <w:szCs w:val="22"/>
              </w:rPr>
            </w:pPr>
          </w:p>
        </w:tc>
        <w:tc>
          <w:tcPr>
            <w:tcW w:w="4991" w:type="dxa"/>
            <w:tcBorders>
              <w:top w:val="single" w:sz="4" w:space="0" w:color="auto"/>
              <w:bottom w:val="single" w:sz="4" w:space="0" w:color="auto"/>
            </w:tcBorders>
          </w:tcPr>
          <w:p w14:paraId="4FAC4C54" w14:textId="77777777" w:rsidR="009666E8" w:rsidRPr="00A42F82" w:rsidRDefault="009666E8" w:rsidP="004763BA">
            <w:pPr>
              <w:autoSpaceDE w:val="0"/>
              <w:autoSpaceDN w:val="0"/>
              <w:adjustRightInd w:val="0"/>
              <w:jc w:val="both"/>
              <w:rPr>
                <w:rFonts w:ascii="Arial" w:hAnsi="Arial" w:cs="Arial"/>
                <w:sz w:val="22"/>
                <w:szCs w:val="22"/>
              </w:rPr>
            </w:pPr>
            <w:r w:rsidRPr="00A42F82">
              <w:rPr>
                <w:rFonts w:ascii="Arial" w:hAnsi="Arial" w:cs="Arial"/>
                <w:sz w:val="22"/>
                <w:szCs w:val="22"/>
              </w:rPr>
              <w:t>Risk to participants:</w:t>
            </w:r>
          </w:p>
          <w:p w14:paraId="1FF91619" w14:textId="77777777" w:rsidR="009666E8" w:rsidRDefault="009666E8" w:rsidP="004763BA">
            <w:pPr>
              <w:jc w:val="both"/>
              <w:rPr>
                <w:rFonts w:ascii="Arial" w:hAnsi="Arial" w:cs="Arial"/>
                <w:sz w:val="22"/>
                <w:szCs w:val="22"/>
              </w:rPr>
            </w:pPr>
            <w:r>
              <w:rPr>
                <w:rFonts w:ascii="Arial" w:hAnsi="Arial" w:cs="Arial"/>
                <w:sz w:val="22"/>
                <w:szCs w:val="22"/>
              </w:rPr>
              <w:t xml:space="preserve">Not Applicable </w:t>
            </w:r>
          </w:p>
          <w:p w14:paraId="31D17FEB" w14:textId="77777777" w:rsidR="009666E8" w:rsidRPr="00A42F82" w:rsidRDefault="009666E8" w:rsidP="004763BA">
            <w:pPr>
              <w:jc w:val="both"/>
              <w:rPr>
                <w:rFonts w:ascii="Arial" w:hAnsi="Arial" w:cs="Arial"/>
                <w:sz w:val="22"/>
                <w:szCs w:val="22"/>
              </w:rPr>
            </w:pPr>
          </w:p>
          <w:p w14:paraId="4D25351C" w14:textId="77777777" w:rsidR="009666E8" w:rsidRPr="00A42F82" w:rsidRDefault="009666E8" w:rsidP="004763BA">
            <w:pPr>
              <w:autoSpaceDE w:val="0"/>
              <w:autoSpaceDN w:val="0"/>
              <w:adjustRightInd w:val="0"/>
              <w:jc w:val="both"/>
              <w:rPr>
                <w:rFonts w:ascii="Arial" w:hAnsi="Arial" w:cs="Arial"/>
                <w:sz w:val="22"/>
                <w:szCs w:val="22"/>
              </w:rPr>
            </w:pPr>
            <w:r w:rsidRPr="00A42F82">
              <w:rPr>
                <w:rFonts w:ascii="Arial" w:hAnsi="Arial" w:cs="Arial"/>
                <w:i/>
                <w:color w:val="808080"/>
                <w:sz w:val="18"/>
                <w:szCs w:val="18"/>
              </w:rPr>
              <w:t>(this box should expand as you type)</w:t>
            </w:r>
          </w:p>
        </w:tc>
        <w:tc>
          <w:tcPr>
            <w:tcW w:w="4932" w:type="dxa"/>
            <w:gridSpan w:val="3"/>
            <w:tcBorders>
              <w:top w:val="single" w:sz="4" w:space="0" w:color="auto"/>
              <w:bottom w:val="single" w:sz="4" w:space="0" w:color="auto"/>
            </w:tcBorders>
          </w:tcPr>
          <w:p w14:paraId="27734BBD" w14:textId="77777777" w:rsidR="009666E8" w:rsidRPr="00A42F82" w:rsidRDefault="009666E8" w:rsidP="004763BA">
            <w:pPr>
              <w:autoSpaceDE w:val="0"/>
              <w:autoSpaceDN w:val="0"/>
              <w:adjustRightInd w:val="0"/>
              <w:jc w:val="both"/>
              <w:rPr>
                <w:rFonts w:ascii="Arial" w:hAnsi="Arial" w:cs="Arial"/>
                <w:i/>
                <w:sz w:val="18"/>
                <w:szCs w:val="18"/>
              </w:rPr>
            </w:pPr>
            <w:r w:rsidRPr="00A42F82">
              <w:rPr>
                <w:rFonts w:ascii="Arial" w:hAnsi="Arial" w:cs="Arial"/>
                <w:i/>
                <w:sz w:val="18"/>
                <w:szCs w:val="18"/>
              </w:rPr>
              <w:lastRenderedPageBreak/>
              <w:t>How you will mitigate the risk to participants:</w:t>
            </w:r>
          </w:p>
          <w:p w14:paraId="0D2D5FF7" w14:textId="77777777" w:rsidR="009666E8" w:rsidRDefault="009666E8" w:rsidP="004763BA">
            <w:pPr>
              <w:autoSpaceDE w:val="0"/>
              <w:autoSpaceDN w:val="0"/>
              <w:adjustRightInd w:val="0"/>
              <w:jc w:val="both"/>
              <w:rPr>
                <w:rFonts w:ascii="Arial" w:hAnsi="Arial" w:cs="Arial"/>
                <w:sz w:val="22"/>
                <w:szCs w:val="22"/>
              </w:rPr>
            </w:pPr>
            <w:r>
              <w:rPr>
                <w:rFonts w:ascii="Arial" w:hAnsi="Arial" w:cs="Arial"/>
                <w:sz w:val="22"/>
                <w:szCs w:val="22"/>
              </w:rPr>
              <w:t xml:space="preserve">Not Applicable </w:t>
            </w:r>
          </w:p>
          <w:p w14:paraId="20C73317" w14:textId="77777777" w:rsidR="009666E8" w:rsidRDefault="009666E8" w:rsidP="004763BA">
            <w:pPr>
              <w:autoSpaceDE w:val="0"/>
              <w:autoSpaceDN w:val="0"/>
              <w:adjustRightInd w:val="0"/>
              <w:jc w:val="both"/>
              <w:rPr>
                <w:rFonts w:ascii="Arial" w:hAnsi="Arial" w:cs="Arial"/>
                <w:i/>
                <w:color w:val="808080"/>
                <w:sz w:val="18"/>
                <w:szCs w:val="18"/>
              </w:rPr>
            </w:pPr>
          </w:p>
          <w:p w14:paraId="14FFC137" w14:textId="77777777" w:rsidR="009666E8" w:rsidRDefault="009666E8" w:rsidP="004763BA">
            <w:pPr>
              <w:autoSpaceDE w:val="0"/>
              <w:autoSpaceDN w:val="0"/>
              <w:adjustRightInd w:val="0"/>
              <w:jc w:val="both"/>
              <w:rPr>
                <w:rFonts w:ascii="Arial" w:hAnsi="Arial" w:cs="Arial"/>
                <w:i/>
                <w:color w:val="808080"/>
                <w:sz w:val="18"/>
                <w:szCs w:val="18"/>
              </w:rPr>
            </w:pPr>
          </w:p>
          <w:p w14:paraId="32A415E0" w14:textId="77777777" w:rsidR="009666E8" w:rsidRPr="00A42F82" w:rsidRDefault="009666E8" w:rsidP="004763BA">
            <w:pPr>
              <w:autoSpaceDE w:val="0"/>
              <w:autoSpaceDN w:val="0"/>
              <w:adjustRightInd w:val="0"/>
              <w:jc w:val="both"/>
              <w:rPr>
                <w:rFonts w:ascii="Arial" w:hAnsi="Arial" w:cs="Arial"/>
                <w:i/>
              </w:rPr>
            </w:pPr>
            <w:r w:rsidRPr="00A42F82">
              <w:rPr>
                <w:rFonts w:ascii="Arial" w:hAnsi="Arial" w:cs="Arial"/>
                <w:i/>
                <w:color w:val="808080"/>
                <w:sz w:val="18"/>
                <w:szCs w:val="18"/>
              </w:rPr>
              <w:t>(this box should expand as you type)</w:t>
            </w:r>
          </w:p>
        </w:tc>
      </w:tr>
      <w:tr w:rsidR="009666E8" w:rsidRPr="00A42F82" w14:paraId="0B6878D4" w14:textId="77777777" w:rsidTr="009666E8">
        <w:tc>
          <w:tcPr>
            <w:tcW w:w="596" w:type="dxa"/>
            <w:tcBorders>
              <w:bottom w:val="single" w:sz="4" w:space="0" w:color="auto"/>
            </w:tcBorders>
            <w:shd w:val="clear" w:color="auto" w:fill="F2F2F2" w:themeFill="background1" w:themeFillShade="F2"/>
            <w:vAlign w:val="center"/>
          </w:tcPr>
          <w:p w14:paraId="6ED63AE9" w14:textId="77777777" w:rsidR="009666E8" w:rsidRPr="00A42F82" w:rsidRDefault="009666E8" w:rsidP="004763BA">
            <w:pPr>
              <w:jc w:val="both"/>
              <w:rPr>
                <w:rFonts w:ascii="Arial" w:hAnsi="Arial" w:cs="Arial"/>
                <w:sz w:val="22"/>
                <w:szCs w:val="22"/>
              </w:rPr>
            </w:pPr>
            <w:r w:rsidRPr="00A42F82">
              <w:rPr>
                <w:rFonts w:ascii="Arial" w:hAnsi="Arial" w:cs="Arial"/>
                <w:sz w:val="22"/>
                <w:szCs w:val="22"/>
              </w:rPr>
              <w:t>3</w:t>
            </w:r>
          </w:p>
        </w:tc>
        <w:tc>
          <w:tcPr>
            <w:tcW w:w="9923" w:type="dxa"/>
            <w:gridSpan w:val="4"/>
            <w:tcBorders>
              <w:bottom w:val="single" w:sz="4" w:space="0" w:color="auto"/>
            </w:tcBorders>
            <w:shd w:val="clear" w:color="auto" w:fill="F2F2F2" w:themeFill="background1" w:themeFillShade="F2"/>
          </w:tcPr>
          <w:p w14:paraId="2B9EEFF6" w14:textId="77777777" w:rsidR="009666E8" w:rsidRPr="00A42F82" w:rsidRDefault="009666E8" w:rsidP="004763BA">
            <w:pPr>
              <w:jc w:val="both"/>
              <w:rPr>
                <w:rFonts w:ascii="Arial" w:hAnsi="Arial" w:cs="Arial"/>
                <w:sz w:val="22"/>
                <w:szCs w:val="22"/>
              </w:rPr>
            </w:pPr>
            <w:r w:rsidRPr="00A42F82">
              <w:rPr>
                <w:rFonts w:ascii="Arial" w:hAnsi="Arial" w:cs="Arial"/>
                <w:bCs/>
                <w:sz w:val="22"/>
                <w:szCs w:val="22"/>
              </w:rPr>
              <w:t xml:space="preserve">If research activity may include sensitive, embarrassing or upsetting topics (e.g. sexual activity, drug use) or issues likely to disclose information requiring further action (e.g. criminal activity), give details of the procedures to deal with these issues, including any support/advice (e.g. helpline numbers) to be offered to participants. Note that </w:t>
            </w:r>
            <w:r w:rsidRPr="00A42F82">
              <w:rPr>
                <w:rFonts w:ascii="Arial" w:hAnsi="Arial" w:cs="Arial"/>
                <w:color w:val="161616"/>
                <w:sz w:val="22"/>
                <w:szCs w:val="22"/>
                <w:lang w:val="en-US"/>
              </w:rPr>
              <w:t>where applicable, consent procedures should make it clear that if something potentially or actually illegal is discovered in the course of a project, it may need to be disclosed to the proper authorities</w:t>
            </w:r>
          </w:p>
        </w:tc>
      </w:tr>
      <w:tr w:rsidR="009666E8" w:rsidRPr="00A42F82" w14:paraId="380E7397" w14:textId="77777777" w:rsidTr="009666E8">
        <w:tc>
          <w:tcPr>
            <w:tcW w:w="596" w:type="dxa"/>
            <w:tcBorders>
              <w:top w:val="single" w:sz="4" w:space="0" w:color="auto"/>
              <w:bottom w:val="single" w:sz="4" w:space="0" w:color="auto"/>
            </w:tcBorders>
            <w:vAlign w:val="center"/>
          </w:tcPr>
          <w:p w14:paraId="41F002EE" w14:textId="77777777" w:rsidR="009666E8" w:rsidRPr="00A42F82" w:rsidRDefault="009666E8" w:rsidP="004763BA">
            <w:pPr>
              <w:jc w:val="both"/>
              <w:rPr>
                <w:rFonts w:ascii="Arial" w:hAnsi="Arial" w:cs="Arial"/>
                <w:sz w:val="22"/>
                <w:szCs w:val="22"/>
              </w:rPr>
            </w:pPr>
          </w:p>
        </w:tc>
        <w:tc>
          <w:tcPr>
            <w:tcW w:w="9923" w:type="dxa"/>
            <w:gridSpan w:val="4"/>
            <w:tcBorders>
              <w:top w:val="single" w:sz="4" w:space="0" w:color="auto"/>
              <w:bottom w:val="single" w:sz="4" w:space="0" w:color="auto"/>
            </w:tcBorders>
          </w:tcPr>
          <w:p w14:paraId="2FAD3ADB" w14:textId="77777777" w:rsidR="009666E8" w:rsidRDefault="009666E8" w:rsidP="004763BA">
            <w:pPr>
              <w:jc w:val="both"/>
              <w:rPr>
                <w:rFonts w:ascii="Arial" w:hAnsi="Arial" w:cs="Arial"/>
                <w:sz w:val="22"/>
                <w:szCs w:val="22"/>
              </w:rPr>
            </w:pPr>
            <w:r>
              <w:rPr>
                <w:rFonts w:ascii="Arial" w:hAnsi="Arial" w:cs="Arial"/>
                <w:sz w:val="22"/>
                <w:szCs w:val="22"/>
              </w:rPr>
              <w:t>Not Applicable</w:t>
            </w:r>
          </w:p>
          <w:p w14:paraId="23B7A798" w14:textId="77777777" w:rsidR="009666E8" w:rsidRPr="00A42F82" w:rsidRDefault="009666E8" w:rsidP="004763BA">
            <w:pPr>
              <w:jc w:val="both"/>
              <w:rPr>
                <w:rFonts w:ascii="Arial" w:hAnsi="Arial" w:cs="Arial"/>
                <w:sz w:val="22"/>
                <w:szCs w:val="22"/>
              </w:rPr>
            </w:pPr>
          </w:p>
          <w:p w14:paraId="57A5495C" w14:textId="77777777" w:rsidR="009666E8" w:rsidRPr="00A42F82" w:rsidRDefault="009666E8" w:rsidP="004763BA">
            <w:pPr>
              <w:jc w:val="both"/>
              <w:rPr>
                <w:rFonts w:ascii="Arial" w:hAnsi="Arial" w:cs="Arial"/>
                <w:sz w:val="22"/>
                <w:szCs w:val="22"/>
              </w:rPr>
            </w:pPr>
          </w:p>
          <w:p w14:paraId="7AFC31C6" w14:textId="77777777" w:rsidR="009666E8" w:rsidRPr="00A42F82" w:rsidRDefault="009666E8" w:rsidP="004763BA">
            <w:pPr>
              <w:autoSpaceDE w:val="0"/>
              <w:autoSpaceDN w:val="0"/>
              <w:adjustRightInd w:val="0"/>
              <w:jc w:val="both"/>
              <w:rPr>
                <w:rFonts w:ascii="Arial" w:hAnsi="Arial" w:cs="Arial"/>
              </w:rPr>
            </w:pPr>
            <w:r w:rsidRPr="00A42F82">
              <w:rPr>
                <w:rFonts w:ascii="Arial" w:hAnsi="Arial" w:cs="Arial"/>
                <w:i/>
                <w:color w:val="808080"/>
                <w:sz w:val="18"/>
                <w:szCs w:val="18"/>
              </w:rPr>
              <w:t>(this box should expand as you type)</w:t>
            </w:r>
          </w:p>
        </w:tc>
      </w:tr>
      <w:tr w:rsidR="009666E8" w:rsidRPr="00A42F82" w14:paraId="34EFF05B" w14:textId="77777777" w:rsidTr="009666E8">
        <w:tc>
          <w:tcPr>
            <w:tcW w:w="596" w:type="dxa"/>
            <w:tcBorders>
              <w:top w:val="single" w:sz="4" w:space="0" w:color="auto"/>
              <w:bottom w:val="single" w:sz="4" w:space="0" w:color="auto"/>
            </w:tcBorders>
            <w:shd w:val="clear" w:color="auto" w:fill="F2F2F2" w:themeFill="background1" w:themeFillShade="F2"/>
            <w:vAlign w:val="center"/>
          </w:tcPr>
          <w:p w14:paraId="1D7528AC" w14:textId="77777777" w:rsidR="009666E8" w:rsidRPr="00A42F82" w:rsidRDefault="009666E8" w:rsidP="004763BA">
            <w:pPr>
              <w:jc w:val="both"/>
              <w:rPr>
                <w:rFonts w:ascii="Arial" w:hAnsi="Arial" w:cs="Arial"/>
                <w:sz w:val="22"/>
                <w:szCs w:val="22"/>
              </w:rPr>
            </w:pPr>
            <w:r w:rsidRPr="00A42F82">
              <w:rPr>
                <w:rFonts w:ascii="Arial" w:hAnsi="Arial" w:cs="Arial"/>
                <w:sz w:val="22"/>
                <w:szCs w:val="22"/>
              </w:rPr>
              <w:t>4</w:t>
            </w:r>
          </w:p>
        </w:tc>
        <w:tc>
          <w:tcPr>
            <w:tcW w:w="9923" w:type="dxa"/>
            <w:gridSpan w:val="4"/>
            <w:tcBorders>
              <w:top w:val="single" w:sz="4" w:space="0" w:color="auto"/>
              <w:bottom w:val="single" w:sz="4" w:space="0" w:color="auto"/>
            </w:tcBorders>
            <w:shd w:val="clear" w:color="auto" w:fill="F2F2F2" w:themeFill="background1" w:themeFillShade="F2"/>
          </w:tcPr>
          <w:p w14:paraId="32A60688" w14:textId="77777777" w:rsidR="009666E8" w:rsidRPr="00A42F82" w:rsidRDefault="009666E8" w:rsidP="004763BA">
            <w:pPr>
              <w:jc w:val="both"/>
              <w:rPr>
                <w:rFonts w:ascii="Arial" w:hAnsi="Arial" w:cs="Arial"/>
                <w:sz w:val="22"/>
                <w:szCs w:val="22"/>
              </w:rPr>
            </w:pPr>
            <w:r w:rsidRPr="00A42F82">
              <w:rPr>
                <w:rFonts w:ascii="Arial" w:hAnsi="Arial" w:cs="Arial"/>
                <w:b/>
                <w:sz w:val="22"/>
                <w:szCs w:val="22"/>
              </w:rPr>
              <w:t>Risks to the investigator</w:t>
            </w:r>
          </w:p>
          <w:p w14:paraId="26556427" w14:textId="77777777" w:rsidR="009666E8" w:rsidRPr="00A42F82" w:rsidRDefault="009666E8" w:rsidP="004763BA">
            <w:pPr>
              <w:jc w:val="both"/>
              <w:rPr>
                <w:rFonts w:ascii="Arial" w:hAnsi="Arial" w:cs="Arial"/>
                <w:sz w:val="22"/>
                <w:szCs w:val="22"/>
              </w:rPr>
            </w:pPr>
            <w:r w:rsidRPr="00A42F82">
              <w:rPr>
                <w:rFonts w:ascii="Arial" w:hAnsi="Arial" w:cs="Arial"/>
                <w:sz w:val="22"/>
                <w:szCs w:val="22"/>
              </w:rPr>
              <w:t>For example: personal health &amp; safety, physical harm, emotional distress, risk of accusation of harm/impropriety, conflict of interest</w:t>
            </w:r>
          </w:p>
        </w:tc>
      </w:tr>
      <w:tr w:rsidR="009666E8" w:rsidRPr="00A42F82" w14:paraId="782B05BD" w14:textId="77777777" w:rsidTr="009666E8">
        <w:tc>
          <w:tcPr>
            <w:tcW w:w="596" w:type="dxa"/>
            <w:tcBorders>
              <w:top w:val="single" w:sz="4" w:space="0" w:color="auto"/>
              <w:bottom w:val="single" w:sz="4" w:space="0" w:color="auto"/>
            </w:tcBorders>
            <w:vAlign w:val="center"/>
          </w:tcPr>
          <w:p w14:paraId="73E491C5" w14:textId="77777777" w:rsidR="009666E8" w:rsidRPr="00A42F82" w:rsidRDefault="009666E8" w:rsidP="004763BA">
            <w:pPr>
              <w:autoSpaceDE w:val="0"/>
              <w:autoSpaceDN w:val="0"/>
              <w:adjustRightInd w:val="0"/>
              <w:jc w:val="both"/>
              <w:rPr>
                <w:rFonts w:ascii="Arial" w:hAnsi="Arial" w:cs="Arial"/>
                <w:sz w:val="22"/>
                <w:szCs w:val="22"/>
              </w:rPr>
            </w:pPr>
          </w:p>
        </w:tc>
        <w:tc>
          <w:tcPr>
            <w:tcW w:w="4991" w:type="dxa"/>
            <w:tcBorders>
              <w:top w:val="single" w:sz="4" w:space="0" w:color="auto"/>
              <w:bottom w:val="single" w:sz="4" w:space="0" w:color="auto"/>
            </w:tcBorders>
          </w:tcPr>
          <w:p w14:paraId="22B9340B" w14:textId="77777777" w:rsidR="009666E8" w:rsidRPr="00A42F82" w:rsidRDefault="009666E8" w:rsidP="004763BA">
            <w:pPr>
              <w:autoSpaceDE w:val="0"/>
              <w:autoSpaceDN w:val="0"/>
              <w:adjustRightInd w:val="0"/>
              <w:jc w:val="both"/>
              <w:rPr>
                <w:rFonts w:ascii="Arial" w:hAnsi="Arial" w:cs="Arial"/>
                <w:sz w:val="22"/>
                <w:szCs w:val="22"/>
              </w:rPr>
            </w:pPr>
            <w:r w:rsidRPr="00A42F82">
              <w:rPr>
                <w:rFonts w:ascii="Arial" w:hAnsi="Arial" w:cs="Arial"/>
                <w:sz w:val="22"/>
                <w:szCs w:val="22"/>
              </w:rPr>
              <w:t>Risk to the investigator:</w:t>
            </w:r>
          </w:p>
          <w:p w14:paraId="360E5F0A" w14:textId="77777777" w:rsidR="009666E8" w:rsidRDefault="009666E8" w:rsidP="004763BA">
            <w:pPr>
              <w:jc w:val="both"/>
              <w:rPr>
                <w:rFonts w:ascii="Arial" w:hAnsi="Arial" w:cs="Arial"/>
                <w:sz w:val="22"/>
                <w:szCs w:val="22"/>
              </w:rPr>
            </w:pPr>
            <w:r>
              <w:rPr>
                <w:rFonts w:ascii="Arial" w:hAnsi="Arial" w:cs="Arial"/>
                <w:sz w:val="22"/>
                <w:szCs w:val="22"/>
              </w:rPr>
              <w:t xml:space="preserve">Not Applicable </w:t>
            </w:r>
          </w:p>
          <w:p w14:paraId="6060E2B0" w14:textId="77777777" w:rsidR="009666E8" w:rsidRPr="00A42F82" w:rsidRDefault="009666E8" w:rsidP="004763BA">
            <w:pPr>
              <w:jc w:val="both"/>
              <w:rPr>
                <w:rFonts w:ascii="Arial" w:hAnsi="Arial" w:cs="Arial"/>
                <w:sz w:val="22"/>
                <w:szCs w:val="22"/>
              </w:rPr>
            </w:pPr>
          </w:p>
          <w:p w14:paraId="7FE574E4" w14:textId="77777777" w:rsidR="009666E8" w:rsidRPr="00A42F82" w:rsidRDefault="009666E8" w:rsidP="004763BA">
            <w:pPr>
              <w:jc w:val="both"/>
              <w:rPr>
                <w:rFonts w:ascii="Arial" w:hAnsi="Arial" w:cs="Arial"/>
                <w:sz w:val="22"/>
                <w:szCs w:val="22"/>
              </w:rPr>
            </w:pPr>
          </w:p>
          <w:p w14:paraId="20C251CE" w14:textId="77777777" w:rsidR="009666E8" w:rsidRPr="00A42F82" w:rsidRDefault="009666E8" w:rsidP="004763BA">
            <w:pPr>
              <w:autoSpaceDE w:val="0"/>
              <w:autoSpaceDN w:val="0"/>
              <w:adjustRightInd w:val="0"/>
              <w:jc w:val="both"/>
              <w:rPr>
                <w:rFonts w:ascii="Arial" w:hAnsi="Arial" w:cs="Arial"/>
                <w:sz w:val="22"/>
                <w:szCs w:val="22"/>
              </w:rPr>
            </w:pPr>
            <w:r w:rsidRPr="00A42F82">
              <w:rPr>
                <w:rFonts w:ascii="Arial" w:hAnsi="Arial" w:cs="Arial"/>
                <w:i/>
                <w:color w:val="808080"/>
                <w:sz w:val="18"/>
                <w:szCs w:val="18"/>
              </w:rPr>
              <w:t>(this box should expand as you type)</w:t>
            </w:r>
          </w:p>
        </w:tc>
        <w:tc>
          <w:tcPr>
            <w:tcW w:w="4932" w:type="dxa"/>
            <w:gridSpan w:val="3"/>
            <w:tcBorders>
              <w:top w:val="single" w:sz="4" w:space="0" w:color="auto"/>
              <w:bottom w:val="single" w:sz="4" w:space="0" w:color="auto"/>
            </w:tcBorders>
          </w:tcPr>
          <w:p w14:paraId="59C912CB" w14:textId="77777777" w:rsidR="009666E8" w:rsidRPr="00A42F82" w:rsidRDefault="009666E8" w:rsidP="004763BA">
            <w:pPr>
              <w:autoSpaceDE w:val="0"/>
              <w:autoSpaceDN w:val="0"/>
              <w:adjustRightInd w:val="0"/>
              <w:jc w:val="both"/>
              <w:rPr>
                <w:rFonts w:ascii="Arial" w:hAnsi="Arial" w:cs="Arial"/>
                <w:i/>
                <w:sz w:val="18"/>
                <w:szCs w:val="18"/>
              </w:rPr>
            </w:pPr>
            <w:r w:rsidRPr="00A42F82">
              <w:rPr>
                <w:rFonts w:ascii="Arial" w:hAnsi="Arial" w:cs="Arial"/>
                <w:i/>
                <w:sz w:val="18"/>
                <w:szCs w:val="18"/>
              </w:rPr>
              <w:t>How you will mitigate the risk to the investigator:</w:t>
            </w:r>
          </w:p>
          <w:p w14:paraId="11E2D01D" w14:textId="77777777" w:rsidR="009666E8" w:rsidRDefault="009666E8" w:rsidP="004763BA">
            <w:pPr>
              <w:jc w:val="both"/>
              <w:rPr>
                <w:rFonts w:ascii="Arial" w:hAnsi="Arial" w:cs="Arial"/>
                <w:sz w:val="22"/>
                <w:szCs w:val="22"/>
              </w:rPr>
            </w:pPr>
            <w:r>
              <w:rPr>
                <w:rFonts w:ascii="Arial" w:hAnsi="Arial" w:cs="Arial"/>
                <w:sz w:val="22"/>
                <w:szCs w:val="22"/>
              </w:rPr>
              <w:t xml:space="preserve">Not Applicable </w:t>
            </w:r>
          </w:p>
          <w:p w14:paraId="45569E42" w14:textId="77777777" w:rsidR="009666E8" w:rsidRPr="00A42F82" w:rsidRDefault="009666E8" w:rsidP="004763BA">
            <w:pPr>
              <w:jc w:val="both"/>
              <w:rPr>
                <w:rFonts w:ascii="Arial" w:hAnsi="Arial" w:cs="Arial"/>
                <w:sz w:val="22"/>
                <w:szCs w:val="22"/>
              </w:rPr>
            </w:pPr>
          </w:p>
          <w:p w14:paraId="27022CE2" w14:textId="77777777" w:rsidR="009666E8" w:rsidRPr="00A42F82" w:rsidRDefault="009666E8" w:rsidP="004763BA">
            <w:pPr>
              <w:jc w:val="both"/>
              <w:rPr>
                <w:rFonts w:ascii="Arial" w:hAnsi="Arial" w:cs="Arial"/>
                <w:sz w:val="22"/>
                <w:szCs w:val="22"/>
              </w:rPr>
            </w:pPr>
          </w:p>
          <w:p w14:paraId="1980AAF4" w14:textId="77777777" w:rsidR="009666E8" w:rsidRPr="00A42F82" w:rsidRDefault="009666E8" w:rsidP="004763BA">
            <w:pPr>
              <w:autoSpaceDE w:val="0"/>
              <w:autoSpaceDN w:val="0"/>
              <w:adjustRightInd w:val="0"/>
              <w:jc w:val="both"/>
              <w:rPr>
                <w:rFonts w:ascii="Arial" w:hAnsi="Arial" w:cs="Arial"/>
              </w:rPr>
            </w:pPr>
            <w:r w:rsidRPr="00A42F82">
              <w:rPr>
                <w:rFonts w:ascii="Arial" w:hAnsi="Arial" w:cs="Arial"/>
                <w:i/>
                <w:color w:val="808080"/>
                <w:sz w:val="18"/>
                <w:szCs w:val="18"/>
              </w:rPr>
              <w:t>(this box should expand as you type)</w:t>
            </w:r>
          </w:p>
        </w:tc>
      </w:tr>
      <w:tr w:rsidR="009666E8" w:rsidRPr="00A42F82" w14:paraId="7ACC943C" w14:textId="77777777" w:rsidTr="009666E8">
        <w:tc>
          <w:tcPr>
            <w:tcW w:w="596" w:type="dxa"/>
            <w:tcBorders>
              <w:top w:val="single" w:sz="4" w:space="0" w:color="auto"/>
              <w:bottom w:val="single" w:sz="4" w:space="0" w:color="auto"/>
            </w:tcBorders>
            <w:shd w:val="clear" w:color="auto" w:fill="F2F2F2" w:themeFill="background1" w:themeFillShade="F2"/>
            <w:vAlign w:val="center"/>
          </w:tcPr>
          <w:p w14:paraId="25881F38" w14:textId="77777777" w:rsidR="009666E8" w:rsidRPr="00A42F82" w:rsidRDefault="009666E8" w:rsidP="004763BA">
            <w:pPr>
              <w:jc w:val="both"/>
              <w:rPr>
                <w:rFonts w:ascii="Arial" w:hAnsi="Arial" w:cs="Arial"/>
                <w:sz w:val="22"/>
                <w:szCs w:val="22"/>
              </w:rPr>
            </w:pPr>
            <w:r w:rsidRPr="00A42F82">
              <w:rPr>
                <w:rFonts w:ascii="Arial" w:hAnsi="Arial" w:cs="Arial"/>
                <w:sz w:val="22"/>
                <w:szCs w:val="22"/>
              </w:rPr>
              <w:t>5</w:t>
            </w:r>
          </w:p>
        </w:tc>
        <w:tc>
          <w:tcPr>
            <w:tcW w:w="9923" w:type="dxa"/>
            <w:gridSpan w:val="4"/>
            <w:tcBorders>
              <w:top w:val="single" w:sz="4" w:space="0" w:color="auto"/>
              <w:bottom w:val="single" w:sz="4" w:space="0" w:color="auto"/>
            </w:tcBorders>
            <w:shd w:val="clear" w:color="auto" w:fill="F2F2F2" w:themeFill="background1" w:themeFillShade="F2"/>
          </w:tcPr>
          <w:p w14:paraId="72226F0C" w14:textId="77777777" w:rsidR="009666E8" w:rsidRPr="00A42F82" w:rsidRDefault="009666E8" w:rsidP="004763BA">
            <w:pPr>
              <w:jc w:val="both"/>
              <w:rPr>
                <w:rFonts w:ascii="Arial" w:hAnsi="Arial" w:cs="Arial"/>
                <w:sz w:val="22"/>
                <w:szCs w:val="22"/>
              </w:rPr>
            </w:pPr>
            <w:r w:rsidRPr="00A42F82">
              <w:rPr>
                <w:rFonts w:ascii="Arial" w:hAnsi="Arial" w:cs="Arial"/>
                <w:b/>
                <w:sz w:val="22"/>
                <w:szCs w:val="22"/>
              </w:rPr>
              <w:t>University/institutional risks</w:t>
            </w:r>
          </w:p>
          <w:p w14:paraId="2E0B190B" w14:textId="77777777" w:rsidR="009666E8" w:rsidRPr="00A42F82" w:rsidRDefault="009666E8" w:rsidP="004763BA">
            <w:pPr>
              <w:jc w:val="both"/>
              <w:rPr>
                <w:rFonts w:ascii="Arial" w:hAnsi="Arial" w:cs="Arial"/>
                <w:sz w:val="22"/>
                <w:szCs w:val="22"/>
              </w:rPr>
            </w:pPr>
            <w:r w:rsidRPr="00A42F82">
              <w:rPr>
                <w:rFonts w:ascii="Arial" w:hAnsi="Arial" w:cs="Arial"/>
                <w:sz w:val="22"/>
                <w:szCs w:val="22"/>
              </w:rPr>
              <w:t>For example: adverse publicity, financial loss, data protection</w:t>
            </w:r>
          </w:p>
        </w:tc>
      </w:tr>
      <w:tr w:rsidR="009666E8" w:rsidRPr="00A42F82" w14:paraId="66754C29" w14:textId="77777777" w:rsidTr="009666E8">
        <w:tc>
          <w:tcPr>
            <w:tcW w:w="596" w:type="dxa"/>
            <w:tcBorders>
              <w:top w:val="single" w:sz="4" w:space="0" w:color="auto"/>
              <w:bottom w:val="single" w:sz="4" w:space="0" w:color="auto"/>
            </w:tcBorders>
            <w:vAlign w:val="center"/>
          </w:tcPr>
          <w:p w14:paraId="155FA874" w14:textId="77777777" w:rsidR="009666E8" w:rsidRPr="00A42F82" w:rsidRDefault="009666E8" w:rsidP="004763BA">
            <w:pPr>
              <w:autoSpaceDE w:val="0"/>
              <w:autoSpaceDN w:val="0"/>
              <w:adjustRightInd w:val="0"/>
              <w:jc w:val="both"/>
              <w:rPr>
                <w:rFonts w:ascii="Arial" w:hAnsi="Arial" w:cs="Arial"/>
                <w:sz w:val="22"/>
                <w:szCs w:val="22"/>
              </w:rPr>
            </w:pPr>
          </w:p>
        </w:tc>
        <w:tc>
          <w:tcPr>
            <w:tcW w:w="4991" w:type="dxa"/>
            <w:tcBorders>
              <w:top w:val="single" w:sz="4" w:space="0" w:color="auto"/>
              <w:bottom w:val="single" w:sz="4" w:space="0" w:color="auto"/>
            </w:tcBorders>
          </w:tcPr>
          <w:p w14:paraId="11CE17C6" w14:textId="77777777" w:rsidR="009666E8" w:rsidRPr="00A42F82" w:rsidRDefault="009666E8" w:rsidP="004763BA">
            <w:pPr>
              <w:autoSpaceDE w:val="0"/>
              <w:autoSpaceDN w:val="0"/>
              <w:adjustRightInd w:val="0"/>
              <w:jc w:val="both"/>
              <w:rPr>
                <w:rFonts w:ascii="Arial" w:hAnsi="Arial" w:cs="Arial"/>
                <w:sz w:val="22"/>
                <w:szCs w:val="22"/>
              </w:rPr>
            </w:pPr>
            <w:r w:rsidRPr="00A42F82">
              <w:rPr>
                <w:rFonts w:ascii="Arial" w:hAnsi="Arial" w:cs="Arial"/>
                <w:sz w:val="22"/>
                <w:szCs w:val="22"/>
              </w:rPr>
              <w:t>Risk to the University:</w:t>
            </w:r>
          </w:p>
          <w:p w14:paraId="2A72D229" w14:textId="77777777" w:rsidR="009666E8" w:rsidRDefault="009666E8" w:rsidP="004763BA">
            <w:pPr>
              <w:jc w:val="both"/>
              <w:rPr>
                <w:rFonts w:ascii="Arial" w:hAnsi="Arial" w:cs="Arial"/>
                <w:sz w:val="22"/>
                <w:szCs w:val="22"/>
              </w:rPr>
            </w:pPr>
            <w:r>
              <w:rPr>
                <w:rFonts w:ascii="Arial" w:hAnsi="Arial" w:cs="Arial"/>
                <w:sz w:val="22"/>
                <w:szCs w:val="22"/>
              </w:rPr>
              <w:t xml:space="preserve">Adverse Publicity </w:t>
            </w:r>
          </w:p>
          <w:p w14:paraId="11F53076" w14:textId="77777777" w:rsidR="009666E8" w:rsidRPr="00A42F82" w:rsidRDefault="009666E8" w:rsidP="004763BA">
            <w:pPr>
              <w:jc w:val="both"/>
              <w:rPr>
                <w:rFonts w:ascii="Arial" w:hAnsi="Arial" w:cs="Arial"/>
                <w:sz w:val="22"/>
                <w:szCs w:val="22"/>
              </w:rPr>
            </w:pPr>
          </w:p>
          <w:p w14:paraId="0650CFE0" w14:textId="77777777" w:rsidR="009666E8" w:rsidRPr="00A42F82" w:rsidRDefault="009666E8" w:rsidP="004763BA">
            <w:pPr>
              <w:jc w:val="both"/>
              <w:rPr>
                <w:rFonts w:ascii="Arial" w:hAnsi="Arial" w:cs="Arial"/>
                <w:sz w:val="22"/>
                <w:szCs w:val="22"/>
              </w:rPr>
            </w:pPr>
          </w:p>
          <w:p w14:paraId="65436FE8" w14:textId="77777777" w:rsidR="009666E8" w:rsidRPr="00A42F82" w:rsidRDefault="009666E8" w:rsidP="004763BA">
            <w:pPr>
              <w:autoSpaceDE w:val="0"/>
              <w:autoSpaceDN w:val="0"/>
              <w:adjustRightInd w:val="0"/>
              <w:jc w:val="both"/>
              <w:rPr>
                <w:rFonts w:ascii="Arial" w:hAnsi="Arial" w:cs="Arial"/>
                <w:sz w:val="22"/>
                <w:szCs w:val="22"/>
              </w:rPr>
            </w:pPr>
            <w:r w:rsidRPr="00A42F82">
              <w:rPr>
                <w:rFonts w:ascii="Arial" w:hAnsi="Arial" w:cs="Arial"/>
                <w:i/>
                <w:color w:val="808080"/>
                <w:sz w:val="18"/>
                <w:szCs w:val="18"/>
              </w:rPr>
              <w:t>(this box should expand as you type)</w:t>
            </w:r>
          </w:p>
        </w:tc>
        <w:tc>
          <w:tcPr>
            <w:tcW w:w="4932" w:type="dxa"/>
            <w:gridSpan w:val="3"/>
            <w:tcBorders>
              <w:top w:val="single" w:sz="4" w:space="0" w:color="auto"/>
              <w:bottom w:val="single" w:sz="4" w:space="0" w:color="auto"/>
            </w:tcBorders>
          </w:tcPr>
          <w:p w14:paraId="67290593" w14:textId="77777777" w:rsidR="009666E8" w:rsidRPr="00A42F82" w:rsidRDefault="009666E8" w:rsidP="004763BA">
            <w:pPr>
              <w:autoSpaceDE w:val="0"/>
              <w:autoSpaceDN w:val="0"/>
              <w:adjustRightInd w:val="0"/>
              <w:jc w:val="both"/>
              <w:rPr>
                <w:rFonts w:ascii="Arial" w:hAnsi="Arial" w:cs="Arial"/>
                <w:i/>
                <w:sz w:val="18"/>
                <w:szCs w:val="18"/>
              </w:rPr>
            </w:pPr>
            <w:r w:rsidRPr="00A42F82">
              <w:rPr>
                <w:rFonts w:ascii="Arial" w:hAnsi="Arial" w:cs="Arial"/>
                <w:i/>
                <w:sz w:val="18"/>
                <w:szCs w:val="18"/>
              </w:rPr>
              <w:t>How you will mitigate the risk to the University:</w:t>
            </w:r>
          </w:p>
          <w:p w14:paraId="2BC7C0A1" w14:textId="77777777" w:rsidR="009666E8" w:rsidRDefault="009666E8" w:rsidP="004763BA">
            <w:pPr>
              <w:jc w:val="both"/>
              <w:rPr>
                <w:rFonts w:ascii="Arial" w:hAnsi="Arial" w:cs="Arial"/>
                <w:sz w:val="22"/>
                <w:szCs w:val="22"/>
              </w:rPr>
            </w:pPr>
            <w:r>
              <w:rPr>
                <w:rFonts w:ascii="Arial" w:hAnsi="Arial" w:cs="Arial"/>
                <w:sz w:val="22"/>
                <w:szCs w:val="22"/>
              </w:rPr>
              <w:t xml:space="preserve">Make sure information is completely fact checked, true, and referenced.  </w:t>
            </w:r>
          </w:p>
          <w:p w14:paraId="2935AD5E" w14:textId="77777777" w:rsidR="009666E8" w:rsidRPr="00A42F82" w:rsidRDefault="009666E8" w:rsidP="004763BA">
            <w:pPr>
              <w:jc w:val="both"/>
              <w:rPr>
                <w:rFonts w:ascii="Arial" w:hAnsi="Arial" w:cs="Arial"/>
                <w:sz w:val="22"/>
                <w:szCs w:val="22"/>
              </w:rPr>
            </w:pPr>
          </w:p>
          <w:p w14:paraId="0B48B090" w14:textId="77777777" w:rsidR="009666E8" w:rsidRPr="00A42F82" w:rsidRDefault="009666E8" w:rsidP="004763BA">
            <w:pPr>
              <w:jc w:val="both"/>
              <w:rPr>
                <w:rFonts w:ascii="Arial" w:hAnsi="Arial" w:cs="Arial"/>
                <w:sz w:val="22"/>
                <w:szCs w:val="22"/>
              </w:rPr>
            </w:pPr>
          </w:p>
          <w:p w14:paraId="7EAA4DBD" w14:textId="77777777" w:rsidR="009666E8" w:rsidRPr="00A42F82" w:rsidRDefault="009666E8" w:rsidP="004763BA">
            <w:pPr>
              <w:autoSpaceDE w:val="0"/>
              <w:autoSpaceDN w:val="0"/>
              <w:adjustRightInd w:val="0"/>
              <w:jc w:val="both"/>
              <w:rPr>
                <w:rFonts w:ascii="Arial" w:hAnsi="Arial" w:cs="Arial"/>
              </w:rPr>
            </w:pPr>
            <w:r w:rsidRPr="00A42F82">
              <w:rPr>
                <w:rFonts w:ascii="Arial" w:hAnsi="Arial" w:cs="Arial"/>
                <w:i/>
                <w:color w:val="808080"/>
                <w:sz w:val="18"/>
                <w:szCs w:val="18"/>
              </w:rPr>
              <w:t>(this box should expand as you type)</w:t>
            </w:r>
          </w:p>
        </w:tc>
      </w:tr>
      <w:tr w:rsidR="009666E8" w:rsidRPr="00A42F82" w14:paraId="378CD6CE" w14:textId="77777777" w:rsidTr="009666E8">
        <w:tc>
          <w:tcPr>
            <w:tcW w:w="596" w:type="dxa"/>
            <w:tcBorders>
              <w:top w:val="single" w:sz="4" w:space="0" w:color="auto"/>
              <w:bottom w:val="single" w:sz="4" w:space="0" w:color="auto"/>
            </w:tcBorders>
            <w:shd w:val="clear" w:color="auto" w:fill="F2F2F2" w:themeFill="background1" w:themeFillShade="F2"/>
            <w:vAlign w:val="center"/>
          </w:tcPr>
          <w:p w14:paraId="3CF7AE84" w14:textId="77777777" w:rsidR="009666E8" w:rsidRPr="00A42F82" w:rsidRDefault="009666E8" w:rsidP="004763BA">
            <w:pPr>
              <w:jc w:val="both"/>
              <w:rPr>
                <w:rFonts w:ascii="Arial" w:hAnsi="Arial" w:cs="Arial"/>
                <w:sz w:val="22"/>
                <w:szCs w:val="22"/>
              </w:rPr>
            </w:pPr>
            <w:r w:rsidRPr="00A42F82">
              <w:rPr>
                <w:rFonts w:ascii="Arial" w:hAnsi="Arial" w:cs="Arial"/>
                <w:sz w:val="22"/>
                <w:szCs w:val="22"/>
              </w:rPr>
              <w:t>6</w:t>
            </w:r>
          </w:p>
        </w:tc>
        <w:tc>
          <w:tcPr>
            <w:tcW w:w="9923" w:type="dxa"/>
            <w:gridSpan w:val="4"/>
            <w:tcBorders>
              <w:top w:val="single" w:sz="4" w:space="0" w:color="auto"/>
              <w:bottom w:val="single" w:sz="4" w:space="0" w:color="auto"/>
            </w:tcBorders>
            <w:shd w:val="clear" w:color="auto" w:fill="F2F2F2" w:themeFill="background1" w:themeFillShade="F2"/>
          </w:tcPr>
          <w:p w14:paraId="04EECDD5" w14:textId="77777777" w:rsidR="009666E8" w:rsidRPr="00A42F82" w:rsidRDefault="009666E8" w:rsidP="004763BA">
            <w:pPr>
              <w:jc w:val="both"/>
              <w:rPr>
                <w:rFonts w:ascii="Arial" w:hAnsi="Arial" w:cs="Arial"/>
                <w:sz w:val="22"/>
                <w:szCs w:val="22"/>
              </w:rPr>
            </w:pPr>
            <w:r w:rsidRPr="00A42F82">
              <w:rPr>
                <w:rFonts w:ascii="Arial" w:hAnsi="Arial" w:cs="Arial"/>
                <w:b/>
                <w:sz w:val="22"/>
                <w:szCs w:val="22"/>
              </w:rPr>
              <w:t>Environmental risks</w:t>
            </w:r>
          </w:p>
          <w:p w14:paraId="585B099E" w14:textId="77777777" w:rsidR="009666E8" w:rsidRPr="00A42F82" w:rsidRDefault="009666E8" w:rsidP="004763BA">
            <w:pPr>
              <w:jc w:val="both"/>
              <w:rPr>
                <w:rFonts w:ascii="Arial" w:hAnsi="Arial" w:cs="Arial"/>
                <w:sz w:val="22"/>
                <w:szCs w:val="22"/>
              </w:rPr>
            </w:pPr>
            <w:r w:rsidRPr="00A42F82">
              <w:rPr>
                <w:rFonts w:ascii="Arial" w:hAnsi="Arial" w:cs="Arial"/>
                <w:sz w:val="22"/>
                <w:szCs w:val="22"/>
              </w:rPr>
              <w:t>For example: accidental spillage of pollutants, damage to local ecosystems</w:t>
            </w:r>
          </w:p>
        </w:tc>
      </w:tr>
      <w:tr w:rsidR="009666E8" w:rsidRPr="00A42F82" w14:paraId="1F630DD1" w14:textId="77777777" w:rsidTr="009666E8">
        <w:tc>
          <w:tcPr>
            <w:tcW w:w="596" w:type="dxa"/>
            <w:tcBorders>
              <w:top w:val="single" w:sz="4" w:space="0" w:color="auto"/>
              <w:bottom w:val="single" w:sz="4" w:space="0" w:color="auto"/>
            </w:tcBorders>
            <w:vAlign w:val="center"/>
          </w:tcPr>
          <w:p w14:paraId="31195F99" w14:textId="77777777" w:rsidR="009666E8" w:rsidRPr="00A42F82" w:rsidRDefault="009666E8" w:rsidP="004763BA">
            <w:pPr>
              <w:autoSpaceDE w:val="0"/>
              <w:autoSpaceDN w:val="0"/>
              <w:adjustRightInd w:val="0"/>
              <w:jc w:val="both"/>
              <w:rPr>
                <w:rFonts w:ascii="Arial" w:hAnsi="Arial" w:cs="Arial"/>
                <w:sz w:val="22"/>
                <w:szCs w:val="22"/>
              </w:rPr>
            </w:pPr>
          </w:p>
        </w:tc>
        <w:tc>
          <w:tcPr>
            <w:tcW w:w="4991" w:type="dxa"/>
            <w:tcBorders>
              <w:top w:val="single" w:sz="4" w:space="0" w:color="auto"/>
              <w:bottom w:val="single" w:sz="4" w:space="0" w:color="auto"/>
            </w:tcBorders>
          </w:tcPr>
          <w:p w14:paraId="3575445A" w14:textId="77777777" w:rsidR="009666E8" w:rsidRPr="00A42F82" w:rsidRDefault="009666E8" w:rsidP="004763BA">
            <w:pPr>
              <w:autoSpaceDE w:val="0"/>
              <w:autoSpaceDN w:val="0"/>
              <w:adjustRightInd w:val="0"/>
              <w:jc w:val="both"/>
              <w:rPr>
                <w:rFonts w:ascii="Arial" w:hAnsi="Arial" w:cs="Arial"/>
                <w:sz w:val="22"/>
                <w:szCs w:val="22"/>
              </w:rPr>
            </w:pPr>
            <w:r w:rsidRPr="00A42F82">
              <w:rPr>
                <w:rFonts w:ascii="Arial" w:hAnsi="Arial" w:cs="Arial"/>
                <w:sz w:val="22"/>
                <w:szCs w:val="22"/>
              </w:rPr>
              <w:t>Risk to the environment:</w:t>
            </w:r>
          </w:p>
          <w:p w14:paraId="6ECC0D61" w14:textId="77777777" w:rsidR="009666E8" w:rsidRDefault="009666E8" w:rsidP="004763BA">
            <w:pPr>
              <w:jc w:val="both"/>
              <w:rPr>
                <w:rFonts w:ascii="Arial" w:hAnsi="Arial" w:cs="Arial"/>
                <w:sz w:val="22"/>
                <w:szCs w:val="22"/>
              </w:rPr>
            </w:pPr>
            <w:r>
              <w:rPr>
                <w:rFonts w:ascii="Arial" w:hAnsi="Arial" w:cs="Arial"/>
                <w:sz w:val="22"/>
                <w:szCs w:val="22"/>
              </w:rPr>
              <w:t xml:space="preserve">Not Applicable </w:t>
            </w:r>
          </w:p>
          <w:p w14:paraId="252A3687" w14:textId="77777777" w:rsidR="009666E8" w:rsidRPr="00A42F82" w:rsidRDefault="009666E8" w:rsidP="004763BA">
            <w:pPr>
              <w:jc w:val="both"/>
              <w:rPr>
                <w:rFonts w:ascii="Arial" w:hAnsi="Arial" w:cs="Arial"/>
                <w:sz w:val="22"/>
                <w:szCs w:val="22"/>
              </w:rPr>
            </w:pPr>
          </w:p>
          <w:p w14:paraId="5F7AAF49" w14:textId="77777777" w:rsidR="009666E8" w:rsidRPr="00A42F82" w:rsidRDefault="009666E8" w:rsidP="004763BA">
            <w:pPr>
              <w:jc w:val="both"/>
              <w:rPr>
                <w:rFonts w:ascii="Arial" w:hAnsi="Arial" w:cs="Arial"/>
                <w:sz w:val="22"/>
                <w:szCs w:val="22"/>
              </w:rPr>
            </w:pPr>
          </w:p>
          <w:p w14:paraId="00A35FFC" w14:textId="77777777" w:rsidR="009666E8" w:rsidRPr="00A42F82" w:rsidRDefault="009666E8" w:rsidP="004763BA">
            <w:pPr>
              <w:autoSpaceDE w:val="0"/>
              <w:autoSpaceDN w:val="0"/>
              <w:adjustRightInd w:val="0"/>
              <w:jc w:val="both"/>
              <w:rPr>
                <w:rFonts w:ascii="Arial" w:hAnsi="Arial" w:cs="Arial"/>
                <w:sz w:val="22"/>
                <w:szCs w:val="22"/>
              </w:rPr>
            </w:pPr>
            <w:r w:rsidRPr="00A42F82">
              <w:rPr>
                <w:rFonts w:ascii="Arial" w:hAnsi="Arial" w:cs="Arial"/>
                <w:i/>
                <w:color w:val="808080"/>
                <w:sz w:val="18"/>
                <w:szCs w:val="18"/>
              </w:rPr>
              <w:t>(this box should expand as you type)</w:t>
            </w:r>
          </w:p>
        </w:tc>
        <w:tc>
          <w:tcPr>
            <w:tcW w:w="4932" w:type="dxa"/>
            <w:gridSpan w:val="3"/>
            <w:tcBorders>
              <w:top w:val="single" w:sz="4" w:space="0" w:color="auto"/>
              <w:bottom w:val="single" w:sz="4" w:space="0" w:color="auto"/>
            </w:tcBorders>
          </w:tcPr>
          <w:p w14:paraId="16A5FF92" w14:textId="77777777" w:rsidR="009666E8" w:rsidRPr="00A42F82" w:rsidRDefault="009666E8" w:rsidP="004763BA">
            <w:pPr>
              <w:autoSpaceDE w:val="0"/>
              <w:autoSpaceDN w:val="0"/>
              <w:adjustRightInd w:val="0"/>
              <w:jc w:val="both"/>
              <w:rPr>
                <w:rFonts w:ascii="Arial" w:hAnsi="Arial" w:cs="Arial"/>
                <w:i/>
                <w:sz w:val="18"/>
                <w:szCs w:val="18"/>
              </w:rPr>
            </w:pPr>
            <w:r w:rsidRPr="00A42F82">
              <w:rPr>
                <w:rFonts w:ascii="Arial" w:hAnsi="Arial" w:cs="Arial"/>
                <w:i/>
                <w:sz w:val="18"/>
                <w:szCs w:val="18"/>
              </w:rPr>
              <w:t>How you will mitigate the risk to environment:</w:t>
            </w:r>
          </w:p>
          <w:p w14:paraId="794A4048" w14:textId="77777777" w:rsidR="009666E8" w:rsidRDefault="009666E8" w:rsidP="004763BA">
            <w:pPr>
              <w:jc w:val="both"/>
              <w:rPr>
                <w:rFonts w:ascii="Arial" w:hAnsi="Arial" w:cs="Arial"/>
                <w:sz w:val="22"/>
                <w:szCs w:val="22"/>
              </w:rPr>
            </w:pPr>
            <w:r>
              <w:rPr>
                <w:rFonts w:ascii="Arial" w:hAnsi="Arial" w:cs="Arial"/>
                <w:sz w:val="22"/>
                <w:szCs w:val="22"/>
              </w:rPr>
              <w:t xml:space="preserve">Not Applicable </w:t>
            </w:r>
          </w:p>
          <w:p w14:paraId="3090F0FF" w14:textId="77777777" w:rsidR="009666E8" w:rsidRPr="00A42F82" w:rsidRDefault="009666E8" w:rsidP="004763BA">
            <w:pPr>
              <w:jc w:val="both"/>
              <w:rPr>
                <w:rFonts w:ascii="Arial" w:hAnsi="Arial" w:cs="Arial"/>
                <w:sz w:val="22"/>
                <w:szCs w:val="22"/>
              </w:rPr>
            </w:pPr>
          </w:p>
          <w:p w14:paraId="437A38D5" w14:textId="77777777" w:rsidR="009666E8" w:rsidRPr="00A42F82" w:rsidRDefault="009666E8" w:rsidP="004763BA">
            <w:pPr>
              <w:jc w:val="both"/>
              <w:rPr>
                <w:rFonts w:ascii="Arial" w:hAnsi="Arial" w:cs="Arial"/>
                <w:sz w:val="22"/>
                <w:szCs w:val="22"/>
              </w:rPr>
            </w:pPr>
          </w:p>
          <w:p w14:paraId="42E3272F" w14:textId="77777777" w:rsidR="009666E8" w:rsidRPr="00A42F82" w:rsidRDefault="009666E8" w:rsidP="004763BA">
            <w:pPr>
              <w:autoSpaceDE w:val="0"/>
              <w:autoSpaceDN w:val="0"/>
              <w:adjustRightInd w:val="0"/>
              <w:jc w:val="both"/>
              <w:rPr>
                <w:rFonts w:ascii="Arial" w:hAnsi="Arial" w:cs="Arial"/>
              </w:rPr>
            </w:pPr>
            <w:r w:rsidRPr="00A42F82">
              <w:rPr>
                <w:rFonts w:ascii="Arial" w:hAnsi="Arial" w:cs="Arial"/>
                <w:i/>
                <w:color w:val="808080"/>
                <w:sz w:val="18"/>
                <w:szCs w:val="18"/>
              </w:rPr>
              <w:t>(this box should expand as you type)</w:t>
            </w:r>
          </w:p>
        </w:tc>
      </w:tr>
    </w:tbl>
    <w:p w14:paraId="464F7C1C" w14:textId="77777777" w:rsidR="009666E8" w:rsidRDefault="009666E8" w:rsidP="004763BA">
      <w:pPr>
        <w:spacing w:after="200" w:line="276" w:lineRule="auto"/>
        <w:jc w:val="both"/>
        <w:rPr>
          <w:rFonts w:ascii="Arial" w:hAnsi="Arial" w:cs="Arial"/>
          <w:b/>
          <w:sz w:val="22"/>
          <w:szCs w:val="22"/>
          <w:u w:val="single"/>
        </w:rPr>
      </w:pPr>
    </w:p>
    <w:tbl>
      <w:tblPr>
        <w:tblW w:w="10519" w:type="dxa"/>
        <w:tblInd w:w="-75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96"/>
        <w:gridCol w:w="7401"/>
        <w:gridCol w:w="821"/>
        <w:gridCol w:w="850"/>
        <w:gridCol w:w="851"/>
      </w:tblGrid>
      <w:tr w:rsidR="00E20D50" w:rsidRPr="00A42F82" w14:paraId="4EEADF8A" w14:textId="77777777" w:rsidTr="00E20D50">
        <w:trPr>
          <w:trHeight w:val="483"/>
        </w:trPr>
        <w:tc>
          <w:tcPr>
            <w:tcW w:w="596" w:type="dxa"/>
            <w:tcBorders>
              <w:top w:val="single" w:sz="4" w:space="0" w:color="auto"/>
              <w:bottom w:val="single" w:sz="4" w:space="0" w:color="auto"/>
            </w:tcBorders>
            <w:shd w:val="clear" w:color="auto" w:fill="F2F2F2" w:themeFill="background1" w:themeFillShade="F2"/>
            <w:vAlign w:val="center"/>
          </w:tcPr>
          <w:p w14:paraId="31772703" w14:textId="77777777" w:rsidR="00E20D50" w:rsidRPr="00A42F82" w:rsidRDefault="00E20D50" w:rsidP="004763BA">
            <w:pPr>
              <w:autoSpaceDE w:val="0"/>
              <w:autoSpaceDN w:val="0"/>
              <w:adjustRightInd w:val="0"/>
              <w:jc w:val="both"/>
              <w:rPr>
                <w:rFonts w:ascii="Arial" w:hAnsi="Arial" w:cs="Arial"/>
                <w:bCs/>
                <w:sz w:val="22"/>
                <w:szCs w:val="22"/>
              </w:rPr>
            </w:pPr>
          </w:p>
        </w:tc>
        <w:tc>
          <w:tcPr>
            <w:tcW w:w="9923" w:type="dxa"/>
            <w:gridSpan w:val="4"/>
            <w:tcBorders>
              <w:top w:val="single" w:sz="4" w:space="0" w:color="auto"/>
              <w:bottom w:val="single" w:sz="4" w:space="0" w:color="auto"/>
            </w:tcBorders>
            <w:shd w:val="clear" w:color="auto" w:fill="F2F2F2" w:themeFill="background1" w:themeFillShade="F2"/>
            <w:vAlign w:val="center"/>
          </w:tcPr>
          <w:p w14:paraId="4320730F" w14:textId="77777777" w:rsidR="00E20D50" w:rsidRPr="00A42F82" w:rsidRDefault="00E20D50" w:rsidP="004763BA">
            <w:pPr>
              <w:autoSpaceDE w:val="0"/>
              <w:autoSpaceDN w:val="0"/>
              <w:adjustRightInd w:val="0"/>
              <w:jc w:val="both"/>
              <w:rPr>
                <w:rFonts w:ascii="Arial" w:hAnsi="Arial" w:cs="Arial"/>
                <w:b/>
                <w:sz w:val="22"/>
                <w:szCs w:val="22"/>
              </w:rPr>
            </w:pPr>
            <w:r w:rsidRPr="00A42F82">
              <w:rPr>
                <w:rFonts w:ascii="Arial" w:hAnsi="Arial" w:cs="Arial"/>
                <w:b/>
                <w:sz w:val="22"/>
                <w:szCs w:val="22"/>
              </w:rPr>
              <w:t>Disclosure and Barring Service</w:t>
            </w:r>
          </w:p>
        </w:tc>
      </w:tr>
      <w:tr w:rsidR="00E20D50" w:rsidRPr="00A42F82" w14:paraId="1A11CC0F" w14:textId="77777777" w:rsidTr="00E20D50">
        <w:tc>
          <w:tcPr>
            <w:tcW w:w="596" w:type="dxa"/>
            <w:tcBorders>
              <w:top w:val="single" w:sz="4" w:space="0" w:color="auto"/>
              <w:bottom w:val="single" w:sz="4" w:space="0" w:color="auto"/>
            </w:tcBorders>
            <w:shd w:val="clear" w:color="auto" w:fill="F2F2F2" w:themeFill="background1" w:themeFillShade="F2"/>
            <w:vAlign w:val="center"/>
          </w:tcPr>
          <w:p w14:paraId="238E89DA" w14:textId="77777777" w:rsidR="00E20D50" w:rsidRPr="00A42F82" w:rsidRDefault="00E20D50" w:rsidP="004763BA">
            <w:pPr>
              <w:autoSpaceDE w:val="0"/>
              <w:autoSpaceDN w:val="0"/>
              <w:adjustRightInd w:val="0"/>
              <w:jc w:val="both"/>
              <w:rPr>
                <w:rFonts w:ascii="Arial" w:hAnsi="Arial" w:cs="Arial"/>
                <w:bCs/>
                <w:sz w:val="22"/>
                <w:szCs w:val="22"/>
              </w:rPr>
            </w:pPr>
          </w:p>
        </w:tc>
        <w:tc>
          <w:tcPr>
            <w:tcW w:w="7401" w:type="dxa"/>
            <w:tcBorders>
              <w:top w:val="single" w:sz="4" w:space="0" w:color="auto"/>
              <w:bottom w:val="single" w:sz="4" w:space="0" w:color="auto"/>
            </w:tcBorders>
            <w:shd w:val="clear" w:color="auto" w:fill="F2F2F2" w:themeFill="background1" w:themeFillShade="F2"/>
          </w:tcPr>
          <w:p w14:paraId="2E4B2612" w14:textId="77777777" w:rsidR="00E20D50" w:rsidRPr="00A42F82" w:rsidRDefault="00E20D50" w:rsidP="004763BA">
            <w:pPr>
              <w:autoSpaceDE w:val="0"/>
              <w:autoSpaceDN w:val="0"/>
              <w:adjustRightInd w:val="0"/>
              <w:jc w:val="both"/>
              <w:rPr>
                <w:rFonts w:ascii="Arial" w:hAnsi="Arial" w:cs="Arial"/>
                <w:sz w:val="16"/>
                <w:szCs w:val="16"/>
              </w:rPr>
            </w:pPr>
            <w:r w:rsidRPr="00A42F82">
              <w:rPr>
                <w:rFonts w:ascii="Arial" w:hAnsi="Arial" w:cs="Arial"/>
                <w:sz w:val="22"/>
                <w:szCs w:val="22"/>
              </w:rPr>
              <w:t>If the research activity involves children or vulnerable adults, a Disclosure and Barring Service (DBS) certificate must be obtained before any contact with such participants.</w:t>
            </w:r>
          </w:p>
        </w:tc>
        <w:tc>
          <w:tcPr>
            <w:tcW w:w="821" w:type="dxa"/>
            <w:tcBorders>
              <w:top w:val="single" w:sz="4" w:space="0" w:color="auto"/>
              <w:bottom w:val="single" w:sz="4" w:space="0" w:color="auto"/>
            </w:tcBorders>
            <w:shd w:val="clear" w:color="auto" w:fill="F2F2F2" w:themeFill="background1" w:themeFillShade="F2"/>
            <w:vAlign w:val="bottom"/>
          </w:tcPr>
          <w:p w14:paraId="14004B05" w14:textId="77777777" w:rsidR="00E20D50" w:rsidRPr="00A42F82" w:rsidRDefault="00E20D50"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YES</w:t>
            </w:r>
          </w:p>
          <w:p w14:paraId="6A4AC76B" w14:textId="77777777" w:rsidR="00E20D50" w:rsidRPr="00A42F82" w:rsidRDefault="00E20D50" w:rsidP="004763BA">
            <w:pPr>
              <w:autoSpaceDE w:val="0"/>
              <w:autoSpaceDN w:val="0"/>
              <w:adjustRightInd w:val="0"/>
              <w:jc w:val="both"/>
              <w:rPr>
                <w:rFonts w:ascii="Arial" w:hAnsi="Arial" w:cs="Arial"/>
                <w:b/>
                <w:sz w:val="22"/>
                <w:szCs w:val="22"/>
              </w:rPr>
            </w:pPr>
          </w:p>
        </w:tc>
        <w:tc>
          <w:tcPr>
            <w:tcW w:w="850" w:type="dxa"/>
            <w:tcBorders>
              <w:top w:val="single" w:sz="4" w:space="0" w:color="auto"/>
              <w:bottom w:val="single" w:sz="4" w:space="0" w:color="auto"/>
            </w:tcBorders>
            <w:shd w:val="clear" w:color="auto" w:fill="F2F2F2" w:themeFill="background1" w:themeFillShade="F2"/>
            <w:vAlign w:val="bottom"/>
          </w:tcPr>
          <w:p w14:paraId="51D15473" w14:textId="77777777" w:rsidR="00E20D50" w:rsidRPr="00A42F82" w:rsidRDefault="00E20D50"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NO</w:t>
            </w:r>
          </w:p>
          <w:p w14:paraId="66A18DED" w14:textId="77777777" w:rsidR="00E20D50" w:rsidRPr="00A42F82" w:rsidRDefault="00E20D50" w:rsidP="004763BA">
            <w:pPr>
              <w:autoSpaceDE w:val="0"/>
              <w:autoSpaceDN w:val="0"/>
              <w:adjustRightInd w:val="0"/>
              <w:jc w:val="both"/>
              <w:rPr>
                <w:rFonts w:ascii="Arial" w:hAnsi="Arial" w:cs="Arial"/>
                <w:b/>
                <w:sz w:val="22"/>
                <w:szCs w:val="22"/>
              </w:rPr>
            </w:pPr>
          </w:p>
        </w:tc>
        <w:tc>
          <w:tcPr>
            <w:tcW w:w="851" w:type="dxa"/>
            <w:tcBorders>
              <w:top w:val="single" w:sz="4" w:space="0" w:color="auto"/>
              <w:bottom w:val="single" w:sz="4" w:space="0" w:color="auto"/>
            </w:tcBorders>
            <w:shd w:val="clear" w:color="auto" w:fill="F2F2F2" w:themeFill="background1" w:themeFillShade="F2"/>
            <w:vAlign w:val="bottom"/>
          </w:tcPr>
          <w:p w14:paraId="5ECEA83E" w14:textId="77777777" w:rsidR="00E20D50" w:rsidRPr="00A42F82" w:rsidRDefault="00E20D50"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N/A</w:t>
            </w:r>
          </w:p>
          <w:p w14:paraId="391948FC" w14:textId="77777777" w:rsidR="00E20D50" w:rsidRPr="00A42F82" w:rsidRDefault="00E20D50" w:rsidP="004763BA">
            <w:pPr>
              <w:autoSpaceDE w:val="0"/>
              <w:autoSpaceDN w:val="0"/>
              <w:adjustRightInd w:val="0"/>
              <w:jc w:val="both"/>
              <w:rPr>
                <w:rFonts w:ascii="Arial" w:hAnsi="Arial" w:cs="Arial"/>
                <w:b/>
                <w:sz w:val="22"/>
                <w:szCs w:val="22"/>
              </w:rPr>
            </w:pPr>
          </w:p>
        </w:tc>
      </w:tr>
      <w:tr w:rsidR="00E20D50" w:rsidRPr="00A42F82" w14:paraId="50DBF68D" w14:textId="77777777" w:rsidTr="00E20D50">
        <w:trPr>
          <w:trHeight w:val="492"/>
        </w:trPr>
        <w:tc>
          <w:tcPr>
            <w:tcW w:w="596" w:type="dxa"/>
            <w:tcBorders>
              <w:top w:val="single" w:sz="4" w:space="0" w:color="auto"/>
              <w:bottom w:val="single" w:sz="4" w:space="0" w:color="auto"/>
            </w:tcBorders>
            <w:shd w:val="clear" w:color="auto" w:fill="F2F2F2" w:themeFill="background1" w:themeFillShade="F2"/>
            <w:vAlign w:val="center"/>
          </w:tcPr>
          <w:p w14:paraId="37CE0D21" w14:textId="77777777" w:rsidR="00E20D50" w:rsidRPr="00A42F82" w:rsidRDefault="00E20D50" w:rsidP="004763BA">
            <w:pPr>
              <w:autoSpaceDE w:val="0"/>
              <w:autoSpaceDN w:val="0"/>
              <w:adjustRightInd w:val="0"/>
              <w:jc w:val="both"/>
              <w:rPr>
                <w:rFonts w:ascii="Arial" w:hAnsi="Arial" w:cs="Arial"/>
                <w:bCs/>
                <w:sz w:val="22"/>
                <w:szCs w:val="22"/>
              </w:rPr>
            </w:pPr>
            <w:r w:rsidRPr="00A42F82">
              <w:rPr>
                <w:rFonts w:ascii="Arial" w:hAnsi="Arial" w:cs="Arial"/>
                <w:bCs/>
                <w:sz w:val="22"/>
                <w:szCs w:val="22"/>
              </w:rPr>
              <w:t>7</w:t>
            </w:r>
          </w:p>
        </w:tc>
        <w:tc>
          <w:tcPr>
            <w:tcW w:w="7401" w:type="dxa"/>
            <w:tcBorders>
              <w:top w:val="single" w:sz="4" w:space="0" w:color="auto"/>
              <w:bottom w:val="single" w:sz="4" w:space="0" w:color="auto"/>
            </w:tcBorders>
            <w:shd w:val="clear" w:color="auto" w:fill="F2F2F2" w:themeFill="background1" w:themeFillShade="F2"/>
            <w:vAlign w:val="center"/>
          </w:tcPr>
          <w:p w14:paraId="76DA6EDF" w14:textId="77777777" w:rsidR="00E20D50" w:rsidRPr="00A42F82" w:rsidRDefault="00E20D50" w:rsidP="004763BA">
            <w:pPr>
              <w:autoSpaceDE w:val="0"/>
              <w:autoSpaceDN w:val="0"/>
              <w:adjustRightInd w:val="0"/>
              <w:jc w:val="both"/>
              <w:rPr>
                <w:rFonts w:ascii="Arial" w:hAnsi="Arial" w:cs="Arial"/>
                <w:sz w:val="22"/>
                <w:szCs w:val="22"/>
              </w:rPr>
            </w:pPr>
            <w:r w:rsidRPr="00A42F82">
              <w:rPr>
                <w:rFonts w:ascii="Arial" w:hAnsi="Arial" w:cs="Arial"/>
                <w:sz w:val="22"/>
                <w:szCs w:val="22"/>
              </w:rPr>
              <w:t>Does your research require you to hold a current DBS Certificate?</w:t>
            </w:r>
          </w:p>
        </w:tc>
        <w:tc>
          <w:tcPr>
            <w:tcW w:w="821" w:type="dxa"/>
            <w:tcBorders>
              <w:top w:val="single" w:sz="4" w:space="0" w:color="auto"/>
              <w:bottom w:val="single" w:sz="4" w:space="0" w:color="auto"/>
            </w:tcBorders>
            <w:shd w:val="clear" w:color="auto" w:fill="BFBFBF" w:themeFill="background1" w:themeFillShade="BF"/>
            <w:vAlign w:val="center"/>
          </w:tcPr>
          <w:p w14:paraId="34DC5095" w14:textId="77777777" w:rsidR="00E20D50" w:rsidRPr="00A42F82" w:rsidRDefault="00000000" w:rsidP="004763BA">
            <w:pPr>
              <w:autoSpaceDE w:val="0"/>
              <w:autoSpaceDN w:val="0"/>
              <w:adjustRightInd w:val="0"/>
              <w:jc w:val="both"/>
              <w:rPr>
                <w:rFonts w:ascii="Arial" w:hAnsi="Arial" w:cs="Arial"/>
                <w:sz w:val="16"/>
                <w:szCs w:val="16"/>
              </w:rPr>
            </w:pPr>
            <w:sdt>
              <w:sdtPr>
                <w:rPr>
                  <w:rFonts w:ascii="Arial" w:hAnsi="Arial" w:cs="Arial"/>
                  <w:sz w:val="22"/>
                  <w:szCs w:val="22"/>
                </w:rPr>
                <w:id w:val="-1418780434"/>
                <w14:checkbox>
                  <w14:checked w14:val="0"/>
                  <w14:checkedState w14:val="2612" w14:font="MS Gothic"/>
                  <w14:uncheckedState w14:val="2610" w14:font="MS Gothic"/>
                </w14:checkbox>
              </w:sdtPr>
              <w:sdtContent>
                <w:r w:rsidR="00E20D50" w:rsidRPr="00A42F82">
                  <w:rPr>
                    <w:rFonts w:ascii="Segoe UI Symbol" w:eastAsia="MS Gothic" w:hAnsi="Segoe UI Symbol" w:cs="Segoe UI Symbol"/>
                    <w:sz w:val="22"/>
                    <w:szCs w:val="22"/>
                  </w:rPr>
                  <w:t>☐</w:t>
                </w:r>
              </w:sdtContent>
            </w:sdt>
          </w:p>
        </w:tc>
        <w:tc>
          <w:tcPr>
            <w:tcW w:w="850" w:type="dxa"/>
            <w:tcBorders>
              <w:top w:val="single" w:sz="4" w:space="0" w:color="auto"/>
              <w:bottom w:val="single" w:sz="4" w:space="0" w:color="auto"/>
            </w:tcBorders>
            <w:shd w:val="clear" w:color="auto" w:fill="BFBFBF" w:themeFill="background1" w:themeFillShade="BF"/>
            <w:vAlign w:val="center"/>
          </w:tcPr>
          <w:p w14:paraId="030C2971" w14:textId="77777777" w:rsidR="00E20D50" w:rsidRPr="00A42F82" w:rsidRDefault="00000000" w:rsidP="004763BA">
            <w:pPr>
              <w:autoSpaceDE w:val="0"/>
              <w:autoSpaceDN w:val="0"/>
              <w:adjustRightInd w:val="0"/>
              <w:jc w:val="both"/>
              <w:rPr>
                <w:rFonts w:ascii="Arial" w:hAnsi="Arial" w:cs="Arial"/>
                <w:sz w:val="16"/>
                <w:szCs w:val="16"/>
              </w:rPr>
            </w:pPr>
            <w:sdt>
              <w:sdtPr>
                <w:rPr>
                  <w:rFonts w:ascii="Arial" w:hAnsi="Arial" w:cs="Arial"/>
                  <w:sz w:val="22"/>
                  <w:szCs w:val="22"/>
                </w:rPr>
                <w:id w:val="-2018915239"/>
                <w14:checkbox>
                  <w14:checked w14:val="1"/>
                  <w14:checkedState w14:val="2612" w14:font="MS Gothic"/>
                  <w14:uncheckedState w14:val="2610" w14:font="MS Gothic"/>
                </w14:checkbox>
              </w:sdtPr>
              <w:sdtContent>
                <w:r w:rsidR="00E20D50">
                  <w:rPr>
                    <w:rFonts w:ascii="MS Gothic" w:eastAsia="MS Gothic" w:hAnsi="MS Gothic" w:cs="Arial" w:hint="eastAsia"/>
                    <w:sz w:val="22"/>
                    <w:szCs w:val="22"/>
                  </w:rPr>
                  <w:t>☒</w:t>
                </w:r>
              </w:sdtContent>
            </w:sdt>
          </w:p>
        </w:tc>
        <w:tc>
          <w:tcPr>
            <w:tcW w:w="851" w:type="dxa"/>
            <w:tcBorders>
              <w:top w:val="single" w:sz="4" w:space="0" w:color="auto"/>
              <w:bottom w:val="single" w:sz="4" w:space="0" w:color="auto"/>
            </w:tcBorders>
            <w:shd w:val="clear" w:color="auto" w:fill="BFBFBF" w:themeFill="background1" w:themeFillShade="BF"/>
            <w:vAlign w:val="center"/>
          </w:tcPr>
          <w:p w14:paraId="049E8834" w14:textId="77777777" w:rsidR="00E20D50" w:rsidRPr="00A42F82" w:rsidRDefault="00000000" w:rsidP="004763BA">
            <w:pPr>
              <w:autoSpaceDE w:val="0"/>
              <w:autoSpaceDN w:val="0"/>
              <w:adjustRightInd w:val="0"/>
              <w:jc w:val="both"/>
              <w:rPr>
                <w:rFonts w:ascii="Arial" w:hAnsi="Arial" w:cs="Arial"/>
                <w:sz w:val="16"/>
                <w:szCs w:val="16"/>
              </w:rPr>
            </w:pPr>
            <w:sdt>
              <w:sdtPr>
                <w:rPr>
                  <w:rFonts w:ascii="Arial" w:hAnsi="Arial" w:cs="Arial"/>
                  <w:sz w:val="22"/>
                  <w:szCs w:val="22"/>
                </w:rPr>
                <w:id w:val="-774482751"/>
                <w14:checkbox>
                  <w14:checked w14:val="0"/>
                  <w14:checkedState w14:val="2612" w14:font="MS Gothic"/>
                  <w14:uncheckedState w14:val="2610" w14:font="MS Gothic"/>
                </w14:checkbox>
              </w:sdtPr>
              <w:sdtContent>
                <w:r w:rsidR="00E20D50" w:rsidRPr="00A42F82">
                  <w:rPr>
                    <w:rFonts w:ascii="Segoe UI Symbol" w:eastAsia="MS Gothic" w:hAnsi="Segoe UI Symbol" w:cs="Segoe UI Symbol"/>
                    <w:sz w:val="22"/>
                    <w:szCs w:val="22"/>
                  </w:rPr>
                  <w:t>☐</w:t>
                </w:r>
              </w:sdtContent>
            </w:sdt>
          </w:p>
        </w:tc>
      </w:tr>
      <w:tr w:rsidR="00E20D50" w:rsidRPr="00A42F82" w14:paraId="77A32099" w14:textId="77777777" w:rsidTr="00E20D50">
        <w:trPr>
          <w:trHeight w:val="492"/>
        </w:trPr>
        <w:tc>
          <w:tcPr>
            <w:tcW w:w="596" w:type="dxa"/>
            <w:tcBorders>
              <w:top w:val="single" w:sz="4" w:space="0" w:color="auto"/>
              <w:bottom w:val="single" w:sz="4" w:space="0" w:color="auto"/>
            </w:tcBorders>
            <w:shd w:val="clear" w:color="auto" w:fill="F2F2F2" w:themeFill="background1" w:themeFillShade="F2"/>
            <w:vAlign w:val="center"/>
          </w:tcPr>
          <w:p w14:paraId="218E70E3" w14:textId="77777777" w:rsidR="00E20D50" w:rsidRPr="00A42F82" w:rsidRDefault="00E20D50" w:rsidP="004763BA">
            <w:pPr>
              <w:autoSpaceDE w:val="0"/>
              <w:autoSpaceDN w:val="0"/>
              <w:adjustRightInd w:val="0"/>
              <w:jc w:val="both"/>
              <w:rPr>
                <w:rFonts w:ascii="Arial" w:hAnsi="Arial" w:cs="Arial"/>
                <w:bCs/>
                <w:sz w:val="22"/>
                <w:szCs w:val="22"/>
              </w:rPr>
            </w:pPr>
            <w:r w:rsidRPr="00A42F82">
              <w:rPr>
                <w:rFonts w:ascii="Arial" w:hAnsi="Arial" w:cs="Arial"/>
                <w:bCs/>
                <w:sz w:val="22"/>
                <w:szCs w:val="22"/>
              </w:rPr>
              <w:t>8</w:t>
            </w:r>
          </w:p>
        </w:tc>
        <w:tc>
          <w:tcPr>
            <w:tcW w:w="7401" w:type="dxa"/>
            <w:tcBorders>
              <w:top w:val="single" w:sz="4" w:space="0" w:color="auto"/>
              <w:bottom w:val="single" w:sz="4" w:space="0" w:color="auto"/>
            </w:tcBorders>
            <w:shd w:val="clear" w:color="auto" w:fill="F2F2F2" w:themeFill="background1" w:themeFillShade="F2"/>
            <w:vAlign w:val="center"/>
          </w:tcPr>
          <w:p w14:paraId="708D755A" w14:textId="77777777" w:rsidR="00E20D50" w:rsidRPr="00A42F82" w:rsidRDefault="00E20D50" w:rsidP="004763BA">
            <w:pPr>
              <w:autoSpaceDE w:val="0"/>
              <w:autoSpaceDN w:val="0"/>
              <w:adjustRightInd w:val="0"/>
              <w:jc w:val="both"/>
              <w:rPr>
                <w:rFonts w:ascii="Arial" w:hAnsi="Arial" w:cs="Arial"/>
                <w:sz w:val="22"/>
                <w:szCs w:val="22"/>
              </w:rPr>
            </w:pPr>
            <w:r w:rsidRPr="00A42F82">
              <w:rPr>
                <w:rFonts w:ascii="Arial" w:hAnsi="Arial" w:cs="Arial"/>
                <w:sz w:val="22"/>
                <w:szCs w:val="22"/>
              </w:rPr>
              <w:t>If YES, please give the certificate number. If the certificate number is not available please write “Pending”; in this case any ethical approval will be subject to providing the appropriate certificate number.</w:t>
            </w:r>
          </w:p>
        </w:tc>
        <w:tc>
          <w:tcPr>
            <w:tcW w:w="2522" w:type="dxa"/>
            <w:gridSpan w:val="3"/>
            <w:tcBorders>
              <w:top w:val="single" w:sz="4" w:space="0" w:color="auto"/>
              <w:bottom w:val="single" w:sz="4" w:space="0" w:color="auto"/>
            </w:tcBorders>
            <w:vAlign w:val="center"/>
          </w:tcPr>
          <w:p w14:paraId="7DDBE312" w14:textId="77777777" w:rsidR="00E20D50" w:rsidRPr="00A42F82" w:rsidRDefault="00E20D50" w:rsidP="004763BA">
            <w:pPr>
              <w:autoSpaceDE w:val="0"/>
              <w:autoSpaceDN w:val="0"/>
              <w:adjustRightInd w:val="0"/>
              <w:jc w:val="both"/>
              <w:rPr>
                <w:rFonts w:ascii="Arial" w:hAnsi="Arial" w:cs="Arial"/>
                <w:b/>
                <w:bCs/>
                <w:sz w:val="22"/>
                <w:szCs w:val="22"/>
              </w:rPr>
            </w:pPr>
          </w:p>
        </w:tc>
      </w:tr>
    </w:tbl>
    <w:p w14:paraId="71126463" w14:textId="77777777" w:rsidR="0087655A" w:rsidRDefault="0087655A" w:rsidP="004763BA">
      <w:pPr>
        <w:jc w:val="both"/>
        <w:rPr>
          <w:rFonts w:ascii="Arial" w:hAnsi="Arial" w:cs="Arial"/>
          <w:b/>
          <w:sz w:val="22"/>
          <w:szCs w:val="22"/>
        </w:rPr>
      </w:pPr>
    </w:p>
    <w:p w14:paraId="258EEB44" w14:textId="75C3BC0E" w:rsidR="0053259C" w:rsidRPr="00A42F82" w:rsidRDefault="0053259C" w:rsidP="004763BA">
      <w:pPr>
        <w:jc w:val="both"/>
        <w:rPr>
          <w:rFonts w:ascii="Arial" w:hAnsi="Arial" w:cs="Arial"/>
          <w:b/>
          <w:sz w:val="22"/>
          <w:szCs w:val="22"/>
        </w:rPr>
      </w:pPr>
      <w:r w:rsidRPr="00A42F82">
        <w:rPr>
          <w:rFonts w:ascii="Arial" w:hAnsi="Arial" w:cs="Arial"/>
          <w:b/>
          <w:sz w:val="22"/>
          <w:szCs w:val="22"/>
        </w:rPr>
        <w:t xml:space="preserve">SECTION </w:t>
      </w:r>
      <w:r>
        <w:rPr>
          <w:rFonts w:ascii="Arial" w:hAnsi="Arial" w:cs="Arial"/>
          <w:b/>
          <w:sz w:val="22"/>
          <w:szCs w:val="22"/>
        </w:rPr>
        <w:t>F</w:t>
      </w:r>
      <w:r w:rsidRPr="00A42F82">
        <w:rPr>
          <w:rFonts w:ascii="Arial" w:hAnsi="Arial" w:cs="Arial"/>
          <w:b/>
          <w:sz w:val="22"/>
          <w:szCs w:val="22"/>
        </w:rPr>
        <w:t>: Feedback, Consent and Confidentiality</w:t>
      </w:r>
    </w:p>
    <w:p w14:paraId="76E45FCC" w14:textId="77777777" w:rsidR="0053259C" w:rsidRPr="00A42F82" w:rsidRDefault="0053259C" w:rsidP="004763BA">
      <w:pPr>
        <w:jc w:val="both"/>
        <w:rPr>
          <w:rFonts w:ascii="Arial" w:hAnsi="Arial" w:cs="Arial"/>
          <w:b/>
          <w:sz w:val="22"/>
          <w:szCs w:val="22"/>
        </w:rPr>
      </w:pPr>
    </w:p>
    <w:tbl>
      <w:tblPr>
        <w:tblW w:w="10519" w:type="dxa"/>
        <w:tblInd w:w="-75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96"/>
        <w:gridCol w:w="9923"/>
      </w:tblGrid>
      <w:tr w:rsidR="0053259C" w:rsidRPr="00A42F82" w14:paraId="38780836" w14:textId="77777777" w:rsidTr="0053259C">
        <w:tc>
          <w:tcPr>
            <w:tcW w:w="596" w:type="dxa"/>
            <w:tcBorders>
              <w:top w:val="single" w:sz="4" w:space="0" w:color="auto"/>
              <w:bottom w:val="single" w:sz="4" w:space="0" w:color="auto"/>
            </w:tcBorders>
            <w:shd w:val="clear" w:color="auto" w:fill="F2F2F2" w:themeFill="background1" w:themeFillShade="F2"/>
          </w:tcPr>
          <w:p w14:paraId="323C1BFB" w14:textId="77777777" w:rsidR="0053259C" w:rsidRPr="00A42F82" w:rsidRDefault="0053259C" w:rsidP="004763BA">
            <w:pPr>
              <w:jc w:val="both"/>
              <w:rPr>
                <w:rFonts w:ascii="Arial" w:hAnsi="Arial" w:cs="Arial"/>
                <w:bCs/>
                <w:sz w:val="22"/>
                <w:szCs w:val="22"/>
              </w:rPr>
            </w:pPr>
            <w:r w:rsidRPr="00A42F82">
              <w:rPr>
                <w:rFonts w:ascii="Arial" w:hAnsi="Arial" w:cs="Arial"/>
                <w:bCs/>
                <w:sz w:val="22"/>
                <w:szCs w:val="22"/>
              </w:rPr>
              <w:t>1</w:t>
            </w:r>
          </w:p>
        </w:tc>
        <w:tc>
          <w:tcPr>
            <w:tcW w:w="9923" w:type="dxa"/>
            <w:tcBorders>
              <w:top w:val="single" w:sz="4" w:space="0" w:color="auto"/>
              <w:bottom w:val="single" w:sz="4" w:space="0" w:color="auto"/>
            </w:tcBorders>
            <w:shd w:val="clear" w:color="auto" w:fill="F2F2F2" w:themeFill="background1" w:themeFillShade="F2"/>
          </w:tcPr>
          <w:p w14:paraId="470A4439" w14:textId="77777777" w:rsidR="0053259C" w:rsidRPr="00A42F82" w:rsidRDefault="0053259C" w:rsidP="004763BA">
            <w:pPr>
              <w:jc w:val="both"/>
              <w:rPr>
                <w:rFonts w:ascii="Arial" w:hAnsi="Arial" w:cs="Arial"/>
                <w:sz w:val="22"/>
                <w:szCs w:val="22"/>
              </w:rPr>
            </w:pPr>
            <w:r w:rsidRPr="00A42F82">
              <w:rPr>
                <w:rFonts w:ascii="Arial" w:hAnsi="Arial" w:cs="Arial"/>
                <w:b/>
                <w:sz w:val="22"/>
                <w:szCs w:val="22"/>
              </w:rPr>
              <w:t>Feedback</w:t>
            </w:r>
          </w:p>
          <w:p w14:paraId="6FE828F4" w14:textId="77777777" w:rsidR="0053259C" w:rsidRPr="00A42F82" w:rsidRDefault="0053259C" w:rsidP="004763BA">
            <w:pPr>
              <w:jc w:val="both"/>
              <w:rPr>
                <w:rFonts w:ascii="Arial" w:hAnsi="Arial" w:cs="Arial"/>
                <w:sz w:val="22"/>
                <w:szCs w:val="22"/>
              </w:rPr>
            </w:pPr>
            <w:r w:rsidRPr="00A42F82">
              <w:rPr>
                <w:rFonts w:ascii="Arial" w:hAnsi="Arial" w:cs="Arial"/>
                <w:sz w:val="22"/>
                <w:szCs w:val="22"/>
              </w:rPr>
              <w:t xml:space="preserve">What de-briefing and feedback will be provided to participants, how will this be done and when? </w:t>
            </w:r>
          </w:p>
        </w:tc>
      </w:tr>
      <w:tr w:rsidR="0053259C" w:rsidRPr="00A42F82" w14:paraId="17310B68" w14:textId="77777777" w:rsidTr="0053259C">
        <w:tc>
          <w:tcPr>
            <w:tcW w:w="596" w:type="dxa"/>
            <w:tcBorders>
              <w:top w:val="single" w:sz="4" w:space="0" w:color="auto"/>
              <w:bottom w:val="single" w:sz="4" w:space="0" w:color="auto"/>
            </w:tcBorders>
          </w:tcPr>
          <w:p w14:paraId="6FDFC4EC" w14:textId="77777777" w:rsidR="0053259C" w:rsidRPr="00A42F82" w:rsidRDefault="0053259C" w:rsidP="004763BA">
            <w:pPr>
              <w:jc w:val="both"/>
              <w:rPr>
                <w:rFonts w:ascii="Arial" w:hAnsi="Arial" w:cs="Arial"/>
                <w:bCs/>
                <w:sz w:val="22"/>
                <w:szCs w:val="22"/>
              </w:rPr>
            </w:pPr>
          </w:p>
        </w:tc>
        <w:tc>
          <w:tcPr>
            <w:tcW w:w="9923" w:type="dxa"/>
            <w:tcBorders>
              <w:top w:val="single" w:sz="4" w:space="0" w:color="auto"/>
              <w:bottom w:val="single" w:sz="4" w:space="0" w:color="auto"/>
            </w:tcBorders>
          </w:tcPr>
          <w:p w14:paraId="7692929C" w14:textId="77777777" w:rsidR="0053259C" w:rsidRPr="00A42F82" w:rsidRDefault="0053259C" w:rsidP="004763BA">
            <w:pPr>
              <w:jc w:val="both"/>
              <w:rPr>
                <w:rFonts w:ascii="Arial" w:hAnsi="Arial" w:cs="Arial"/>
                <w:sz w:val="22"/>
                <w:szCs w:val="22"/>
              </w:rPr>
            </w:pPr>
            <w:r>
              <w:rPr>
                <w:rFonts w:ascii="Arial" w:hAnsi="Arial" w:cs="Arial"/>
                <w:sz w:val="22"/>
                <w:szCs w:val="22"/>
              </w:rPr>
              <w:t xml:space="preserve">No debriefing will be needed as the participants have the complete option to open the website on their own accord. Athletes featured within the website itself will be made completely aware that their name and optional photo will be used. </w:t>
            </w:r>
          </w:p>
          <w:p w14:paraId="700F54B1" w14:textId="77777777" w:rsidR="0053259C" w:rsidRPr="00A42F82" w:rsidRDefault="0053259C" w:rsidP="004763BA">
            <w:pPr>
              <w:autoSpaceDE w:val="0"/>
              <w:autoSpaceDN w:val="0"/>
              <w:adjustRightInd w:val="0"/>
              <w:jc w:val="both"/>
              <w:rPr>
                <w:rFonts w:ascii="Arial" w:hAnsi="Arial" w:cs="Arial"/>
              </w:rPr>
            </w:pPr>
            <w:r w:rsidRPr="00A42F82">
              <w:rPr>
                <w:rFonts w:ascii="Arial" w:hAnsi="Arial" w:cs="Arial"/>
                <w:i/>
                <w:color w:val="808080"/>
                <w:sz w:val="18"/>
                <w:szCs w:val="18"/>
              </w:rPr>
              <w:lastRenderedPageBreak/>
              <w:t>(this box should expand as you type)</w:t>
            </w:r>
          </w:p>
        </w:tc>
      </w:tr>
      <w:tr w:rsidR="0053259C" w:rsidRPr="00A42F82" w14:paraId="460E31A5" w14:textId="77777777" w:rsidTr="0053259C">
        <w:tc>
          <w:tcPr>
            <w:tcW w:w="596" w:type="dxa"/>
            <w:tcBorders>
              <w:top w:val="single" w:sz="4" w:space="0" w:color="auto"/>
              <w:bottom w:val="single" w:sz="4" w:space="0" w:color="auto"/>
            </w:tcBorders>
            <w:shd w:val="clear" w:color="auto" w:fill="F2F2F2" w:themeFill="background1" w:themeFillShade="F2"/>
          </w:tcPr>
          <w:p w14:paraId="4F8F470F" w14:textId="77777777" w:rsidR="0053259C" w:rsidRPr="00A42F82" w:rsidRDefault="0053259C" w:rsidP="004763BA">
            <w:pPr>
              <w:jc w:val="both"/>
              <w:rPr>
                <w:rFonts w:ascii="Arial" w:hAnsi="Arial" w:cs="Arial"/>
                <w:bCs/>
                <w:sz w:val="22"/>
                <w:szCs w:val="22"/>
              </w:rPr>
            </w:pPr>
            <w:r w:rsidRPr="00A42F82">
              <w:rPr>
                <w:rFonts w:ascii="Arial" w:hAnsi="Arial" w:cs="Arial"/>
                <w:bCs/>
                <w:sz w:val="22"/>
                <w:szCs w:val="22"/>
              </w:rPr>
              <w:t>2</w:t>
            </w:r>
          </w:p>
        </w:tc>
        <w:tc>
          <w:tcPr>
            <w:tcW w:w="9923" w:type="dxa"/>
            <w:tcBorders>
              <w:top w:val="single" w:sz="4" w:space="0" w:color="auto"/>
              <w:bottom w:val="single" w:sz="4" w:space="0" w:color="auto"/>
            </w:tcBorders>
            <w:shd w:val="clear" w:color="auto" w:fill="F2F2F2" w:themeFill="background1" w:themeFillShade="F2"/>
          </w:tcPr>
          <w:p w14:paraId="46A5DFB8" w14:textId="77777777" w:rsidR="0053259C" w:rsidRPr="00A42F82" w:rsidRDefault="0053259C" w:rsidP="004763BA">
            <w:pPr>
              <w:jc w:val="both"/>
              <w:rPr>
                <w:rFonts w:ascii="Arial" w:hAnsi="Arial" w:cs="Arial"/>
                <w:sz w:val="22"/>
                <w:szCs w:val="22"/>
              </w:rPr>
            </w:pPr>
            <w:r w:rsidRPr="00A42F82">
              <w:rPr>
                <w:rFonts w:ascii="Arial" w:hAnsi="Arial" w:cs="Arial"/>
                <w:b/>
                <w:sz w:val="22"/>
                <w:szCs w:val="22"/>
              </w:rPr>
              <w:t>Informed consent</w:t>
            </w:r>
          </w:p>
          <w:p w14:paraId="64846471" w14:textId="77777777" w:rsidR="0053259C" w:rsidRPr="00A42F82" w:rsidRDefault="0053259C" w:rsidP="004763BA">
            <w:pPr>
              <w:autoSpaceDE w:val="0"/>
              <w:autoSpaceDN w:val="0"/>
              <w:adjustRightInd w:val="0"/>
              <w:jc w:val="both"/>
              <w:rPr>
                <w:rFonts w:ascii="Arial" w:hAnsi="Arial" w:cs="Arial"/>
                <w:sz w:val="22"/>
                <w:szCs w:val="22"/>
              </w:rPr>
            </w:pPr>
            <w:r w:rsidRPr="00A42F82">
              <w:rPr>
                <w:rFonts w:ascii="Arial" w:hAnsi="Arial" w:cs="Arial"/>
                <w:sz w:val="22"/>
                <w:szCs w:val="22"/>
              </w:rPr>
              <w:t>Describe the arrangements to inform potential participants, before providing consent, of what is involved in participating. Describe the arrangements for participants to provide full consent before data collection begins. If gaining consent in this way is inappropriate, explain how consent will be obtained and recorded in accordance with prevailing data protection legislation.</w:t>
            </w:r>
          </w:p>
        </w:tc>
      </w:tr>
      <w:tr w:rsidR="0053259C" w:rsidRPr="00A42F82" w14:paraId="1A02AA0E" w14:textId="77777777" w:rsidTr="0053259C">
        <w:tc>
          <w:tcPr>
            <w:tcW w:w="596" w:type="dxa"/>
            <w:tcBorders>
              <w:top w:val="single" w:sz="4" w:space="0" w:color="auto"/>
              <w:bottom w:val="single" w:sz="4" w:space="0" w:color="auto"/>
            </w:tcBorders>
          </w:tcPr>
          <w:p w14:paraId="299364AE" w14:textId="77777777" w:rsidR="0053259C" w:rsidRPr="00A42F82" w:rsidRDefault="0053259C" w:rsidP="004763BA">
            <w:pPr>
              <w:jc w:val="both"/>
              <w:rPr>
                <w:rFonts w:ascii="Arial" w:hAnsi="Arial" w:cs="Arial"/>
                <w:bCs/>
                <w:sz w:val="22"/>
                <w:szCs w:val="22"/>
              </w:rPr>
            </w:pPr>
          </w:p>
        </w:tc>
        <w:tc>
          <w:tcPr>
            <w:tcW w:w="9923" w:type="dxa"/>
            <w:tcBorders>
              <w:top w:val="single" w:sz="4" w:space="0" w:color="auto"/>
              <w:bottom w:val="single" w:sz="4" w:space="0" w:color="auto"/>
            </w:tcBorders>
          </w:tcPr>
          <w:p w14:paraId="168A239B" w14:textId="77777777" w:rsidR="0053259C" w:rsidRPr="00A42F82" w:rsidRDefault="0053259C" w:rsidP="004763BA">
            <w:pPr>
              <w:jc w:val="both"/>
              <w:rPr>
                <w:rFonts w:ascii="Arial" w:hAnsi="Arial" w:cs="Arial"/>
                <w:sz w:val="22"/>
                <w:szCs w:val="22"/>
              </w:rPr>
            </w:pPr>
            <w:r>
              <w:rPr>
                <w:rFonts w:ascii="Arial" w:hAnsi="Arial" w:cs="Arial"/>
                <w:sz w:val="22"/>
                <w:szCs w:val="22"/>
              </w:rPr>
              <w:t xml:space="preserve">No consent will be needed as the participants have the complete option to open the website on their own accord. Athletes featured within the website itself will be asked if they would be willing to use their name and optional photo in the website. </w:t>
            </w:r>
          </w:p>
          <w:p w14:paraId="4C84B438" w14:textId="77777777" w:rsidR="0053259C" w:rsidRPr="00A42F82" w:rsidRDefault="0053259C" w:rsidP="004763BA">
            <w:pPr>
              <w:autoSpaceDE w:val="0"/>
              <w:autoSpaceDN w:val="0"/>
              <w:adjustRightInd w:val="0"/>
              <w:jc w:val="both"/>
              <w:rPr>
                <w:rFonts w:ascii="Arial" w:hAnsi="Arial" w:cs="Arial"/>
              </w:rPr>
            </w:pPr>
            <w:r w:rsidRPr="00A42F82">
              <w:rPr>
                <w:rFonts w:ascii="Arial" w:hAnsi="Arial" w:cs="Arial"/>
                <w:i/>
                <w:color w:val="808080"/>
                <w:sz w:val="18"/>
                <w:szCs w:val="18"/>
              </w:rPr>
              <w:t>(this box should expand as you type)</w:t>
            </w:r>
          </w:p>
        </w:tc>
      </w:tr>
      <w:tr w:rsidR="0053259C" w:rsidRPr="00A42F82" w14:paraId="6913F5D0" w14:textId="77777777" w:rsidTr="0053259C">
        <w:tc>
          <w:tcPr>
            <w:tcW w:w="596" w:type="dxa"/>
            <w:tcBorders>
              <w:top w:val="single" w:sz="4" w:space="0" w:color="auto"/>
              <w:bottom w:val="single" w:sz="4" w:space="0" w:color="auto"/>
            </w:tcBorders>
            <w:shd w:val="clear" w:color="auto" w:fill="F2F2F2" w:themeFill="background1" w:themeFillShade="F2"/>
          </w:tcPr>
          <w:p w14:paraId="7342892A" w14:textId="77777777" w:rsidR="0053259C" w:rsidRPr="00A42F82" w:rsidRDefault="0053259C" w:rsidP="004763BA">
            <w:pPr>
              <w:jc w:val="both"/>
              <w:rPr>
                <w:rFonts w:ascii="Arial" w:hAnsi="Arial" w:cs="Arial"/>
                <w:bCs/>
                <w:sz w:val="22"/>
                <w:szCs w:val="22"/>
              </w:rPr>
            </w:pPr>
            <w:r w:rsidRPr="00A42F82">
              <w:rPr>
                <w:rFonts w:ascii="Arial" w:hAnsi="Arial" w:cs="Arial"/>
                <w:bCs/>
                <w:sz w:val="22"/>
                <w:szCs w:val="22"/>
              </w:rPr>
              <w:t>3</w:t>
            </w:r>
          </w:p>
        </w:tc>
        <w:tc>
          <w:tcPr>
            <w:tcW w:w="9923" w:type="dxa"/>
            <w:tcBorders>
              <w:top w:val="single" w:sz="4" w:space="0" w:color="auto"/>
              <w:bottom w:val="single" w:sz="4" w:space="0" w:color="auto"/>
            </w:tcBorders>
            <w:shd w:val="clear" w:color="auto" w:fill="F2F2F2" w:themeFill="background1" w:themeFillShade="F2"/>
          </w:tcPr>
          <w:p w14:paraId="5A95054B" w14:textId="77777777" w:rsidR="0053259C" w:rsidRPr="00A42F82" w:rsidRDefault="0053259C" w:rsidP="004763BA">
            <w:pPr>
              <w:jc w:val="both"/>
              <w:rPr>
                <w:rFonts w:ascii="Arial" w:hAnsi="Arial" w:cs="Arial"/>
                <w:b/>
                <w:sz w:val="22"/>
                <w:szCs w:val="22"/>
              </w:rPr>
            </w:pPr>
            <w:r w:rsidRPr="00A42F82">
              <w:rPr>
                <w:rFonts w:ascii="Arial" w:hAnsi="Arial" w:cs="Arial"/>
                <w:b/>
                <w:sz w:val="22"/>
                <w:szCs w:val="22"/>
              </w:rPr>
              <w:t>Confidentiality / Anonymity</w:t>
            </w:r>
          </w:p>
          <w:p w14:paraId="21F903D0" w14:textId="77777777" w:rsidR="0053259C" w:rsidRPr="00A42F82" w:rsidRDefault="0053259C" w:rsidP="004763BA">
            <w:pPr>
              <w:jc w:val="both"/>
              <w:rPr>
                <w:rFonts w:ascii="Arial" w:hAnsi="Arial" w:cs="Arial"/>
                <w:sz w:val="22"/>
                <w:szCs w:val="22"/>
              </w:rPr>
            </w:pPr>
            <w:r w:rsidRPr="00A42F82">
              <w:rPr>
                <w:rFonts w:ascii="Arial" w:hAnsi="Arial" w:cs="Arial"/>
                <w:sz w:val="22"/>
                <w:szCs w:val="22"/>
              </w:rPr>
              <w:t xml:space="preserve">Set out how anonymity of participants and confidentiality will be ensured in any outputs. If anonymity is not being offered, explain why this is the case. </w:t>
            </w:r>
          </w:p>
        </w:tc>
      </w:tr>
      <w:tr w:rsidR="0053259C" w:rsidRPr="00A42F82" w14:paraId="391F4B8B" w14:textId="77777777" w:rsidTr="0053259C">
        <w:tc>
          <w:tcPr>
            <w:tcW w:w="596" w:type="dxa"/>
            <w:tcBorders>
              <w:top w:val="single" w:sz="4" w:space="0" w:color="auto"/>
              <w:bottom w:val="single" w:sz="4" w:space="0" w:color="auto"/>
            </w:tcBorders>
          </w:tcPr>
          <w:p w14:paraId="3DCA0FB1" w14:textId="77777777" w:rsidR="0053259C" w:rsidRPr="00A42F82" w:rsidRDefault="0053259C" w:rsidP="004763BA">
            <w:pPr>
              <w:jc w:val="both"/>
              <w:rPr>
                <w:rFonts w:ascii="Arial" w:hAnsi="Arial" w:cs="Arial"/>
                <w:bCs/>
                <w:sz w:val="22"/>
                <w:szCs w:val="22"/>
              </w:rPr>
            </w:pPr>
          </w:p>
        </w:tc>
        <w:tc>
          <w:tcPr>
            <w:tcW w:w="9923" w:type="dxa"/>
            <w:tcBorders>
              <w:top w:val="single" w:sz="4" w:space="0" w:color="auto"/>
              <w:bottom w:val="single" w:sz="4" w:space="0" w:color="auto"/>
            </w:tcBorders>
          </w:tcPr>
          <w:p w14:paraId="0BC8DF0F" w14:textId="77777777" w:rsidR="0053259C" w:rsidRDefault="0053259C" w:rsidP="004763BA">
            <w:pPr>
              <w:jc w:val="both"/>
              <w:rPr>
                <w:rFonts w:ascii="Arial" w:hAnsi="Arial" w:cs="Arial"/>
                <w:sz w:val="22"/>
                <w:szCs w:val="22"/>
              </w:rPr>
            </w:pPr>
            <w:r>
              <w:rPr>
                <w:rFonts w:ascii="Arial" w:hAnsi="Arial" w:cs="Arial"/>
                <w:sz w:val="22"/>
                <w:szCs w:val="22"/>
              </w:rPr>
              <w:t xml:space="preserve">No data will be collected from the Bridgend College performance students so full anonymity will be taking place. </w:t>
            </w:r>
          </w:p>
          <w:p w14:paraId="3421E930" w14:textId="77777777" w:rsidR="0053259C" w:rsidRPr="00A42F82" w:rsidRDefault="0053259C" w:rsidP="004763BA">
            <w:pPr>
              <w:jc w:val="both"/>
              <w:rPr>
                <w:rFonts w:ascii="Arial" w:hAnsi="Arial" w:cs="Arial"/>
                <w:sz w:val="22"/>
                <w:szCs w:val="22"/>
              </w:rPr>
            </w:pPr>
            <w:r>
              <w:rPr>
                <w:rFonts w:ascii="Arial" w:hAnsi="Arial" w:cs="Arial"/>
                <w:sz w:val="22"/>
                <w:szCs w:val="22"/>
              </w:rPr>
              <w:t xml:space="preserve">Anonymity of the university athletes featured in the website cannot take place as the Bridgend College performance students will need to know who they are in order to make connective communication lines. </w:t>
            </w:r>
          </w:p>
          <w:p w14:paraId="13FBACC2" w14:textId="77777777" w:rsidR="0053259C" w:rsidRPr="00A42F82" w:rsidRDefault="0053259C" w:rsidP="004763BA">
            <w:pPr>
              <w:autoSpaceDE w:val="0"/>
              <w:autoSpaceDN w:val="0"/>
              <w:adjustRightInd w:val="0"/>
              <w:jc w:val="both"/>
              <w:rPr>
                <w:rFonts w:ascii="Arial" w:hAnsi="Arial" w:cs="Arial"/>
              </w:rPr>
            </w:pPr>
            <w:r w:rsidRPr="00A42F82">
              <w:rPr>
                <w:rFonts w:ascii="Arial" w:hAnsi="Arial" w:cs="Arial"/>
                <w:i/>
                <w:color w:val="808080"/>
                <w:sz w:val="18"/>
                <w:szCs w:val="18"/>
              </w:rPr>
              <w:t>(this box should expand as you type)</w:t>
            </w:r>
          </w:p>
        </w:tc>
      </w:tr>
    </w:tbl>
    <w:p w14:paraId="0FBB0939" w14:textId="77777777" w:rsidR="00AF5180" w:rsidRDefault="00AF5180" w:rsidP="004763BA">
      <w:pPr>
        <w:spacing w:after="200" w:line="276" w:lineRule="auto"/>
        <w:jc w:val="both"/>
        <w:rPr>
          <w:rFonts w:ascii="Arial" w:hAnsi="Arial" w:cs="Arial"/>
          <w:b/>
          <w:sz w:val="22"/>
          <w:szCs w:val="22"/>
          <w:u w:val="single"/>
        </w:rPr>
      </w:pPr>
    </w:p>
    <w:p w14:paraId="5BADE70C" w14:textId="77777777" w:rsidR="00A949B1" w:rsidRPr="00A42F82" w:rsidRDefault="00A949B1" w:rsidP="004763BA">
      <w:pPr>
        <w:jc w:val="both"/>
        <w:rPr>
          <w:rFonts w:ascii="Arial" w:hAnsi="Arial" w:cs="Arial"/>
          <w:b/>
          <w:sz w:val="22"/>
          <w:szCs w:val="22"/>
        </w:rPr>
      </w:pPr>
      <w:r w:rsidRPr="00A42F82">
        <w:rPr>
          <w:rFonts w:ascii="Arial" w:hAnsi="Arial" w:cs="Arial"/>
          <w:b/>
          <w:sz w:val="22"/>
          <w:szCs w:val="22"/>
        </w:rPr>
        <w:t xml:space="preserve">SECTION </w:t>
      </w:r>
      <w:r>
        <w:rPr>
          <w:rFonts w:ascii="Arial" w:hAnsi="Arial" w:cs="Arial"/>
          <w:b/>
          <w:sz w:val="22"/>
          <w:szCs w:val="22"/>
        </w:rPr>
        <w:t>G</w:t>
      </w:r>
      <w:r w:rsidRPr="00A42F82">
        <w:rPr>
          <w:rFonts w:ascii="Arial" w:hAnsi="Arial" w:cs="Arial"/>
          <w:b/>
          <w:sz w:val="22"/>
          <w:szCs w:val="22"/>
        </w:rPr>
        <w:t>: Data Protection and Storage</w:t>
      </w:r>
    </w:p>
    <w:p w14:paraId="3985A6C7" w14:textId="77777777" w:rsidR="00A949B1" w:rsidRPr="00A42F82" w:rsidRDefault="00A949B1" w:rsidP="004763BA">
      <w:pPr>
        <w:jc w:val="both"/>
        <w:rPr>
          <w:rFonts w:ascii="Arial" w:hAnsi="Arial" w:cs="Arial"/>
          <w:b/>
          <w:sz w:val="22"/>
          <w:szCs w:val="22"/>
        </w:rPr>
      </w:pPr>
    </w:p>
    <w:tbl>
      <w:tblPr>
        <w:tblW w:w="10490" w:type="dxa"/>
        <w:tblInd w:w="-734" w:type="dxa"/>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567"/>
        <w:gridCol w:w="7905"/>
        <w:gridCol w:w="992"/>
        <w:gridCol w:w="1026"/>
      </w:tblGrid>
      <w:tr w:rsidR="00A949B1" w:rsidRPr="00A42F82" w14:paraId="4B5A1A46" w14:textId="77777777" w:rsidTr="00A949B1">
        <w:trPr>
          <w:trHeight w:val="403"/>
        </w:trPr>
        <w:tc>
          <w:tcPr>
            <w:tcW w:w="567" w:type="dxa"/>
            <w:tcBorders>
              <w:left w:val="single" w:sz="4" w:space="0" w:color="auto"/>
              <w:bottom w:val="single" w:sz="4" w:space="0" w:color="auto"/>
              <w:right w:val="single" w:sz="4" w:space="0" w:color="auto"/>
            </w:tcBorders>
            <w:shd w:val="clear" w:color="auto" w:fill="F2F2F2" w:themeFill="background1" w:themeFillShade="F2"/>
            <w:vAlign w:val="center"/>
          </w:tcPr>
          <w:p w14:paraId="575BFDF4" w14:textId="77777777" w:rsidR="00A949B1" w:rsidRPr="00A42F82" w:rsidRDefault="00A949B1" w:rsidP="004763BA">
            <w:pPr>
              <w:pStyle w:val="NormalWeb"/>
              <w:autoSpaceDE w:val="0"/>
              <w:autoSpaceDN w:val="0"/>
              <w:adjustRightInd w:val="0"/>
              <w:jc w:val="both"/>
              <w:rPr>
                <w:rFonts w:ascii="Arial" w:hAnsi="Arial" w:cs="Arial"/>
                <w:sz w:val="22"/>
                <w:szCs w:val="22"/>
              </w:rPr>
            </w:pPr>
          </w:p>
        </w:tc>
        <w:tc>
          <w:tcPr>
            <w:tcW w:w="7905" w:type="dxa"/>
            <w:tcBorders>
              <w:left w:val="single" w:sz="4" w:space="0" w:color="auto"/>
              <w:bottom w:val="single" w:sz="4" w:space="0" w:color="auto"/>
              <w:right w:val="single" w:sz="4" w:space="0" w:color="auto"/>
            </w:tcBorders>
            <w:shd w:val="clear" w:color="auto" w:fill="F2F2F2" w:themeFill="background1" w:themeFillShade="F2"/>
            <w:vAlign w:val="center"/>
          </w:tcPr>
          <w:p w14:paraId="7F2A556D" w14:textId="77777777" w:rsidR="00A949B1" w:rsidRPr="00A42F82" w:rsidRDefault="00A949B1" w:rsidP="004763BA">
            <w:pPr>
              <w:pStyle w:val="NormalWeb"/>
              <w:autoSpaceDE w:val="0"/>
              <w:autoSpaceDN w:val="0"/>
              <w:adjustRightInd w:val="0"/>
              <w:jc w:val="both"/>
              <w:rPr>
                <w:rFonts w:ascii="Arial" w:hAnsi="Arial" w:cs="Arial"/>
                <w:sz w:val="22"/>
                <w:szCs w:val="22"/>
              </w:rPr>
            </w:pPr>
            <w:r w:rsidRPr="00A42F82">
              <w:rPr>
                <w:rFonts w:ascii="Arial" w:hAnsi="Arial" w:cs="Arial"/>
                <w:sz w:val="22"/>
                <w:szCs w:val="22"/>
              </w:rPr>
              <w:t>Does the research activity involve personal da</w:t>
            </w:r>
            <w:r w:rsidRPr="00A42F82">
              <w:rPr>
                <w:rFonts w:ascii="Arial" w:hAnsi="Arial" w:cs="Arial"/>
                <w:sz w:val="22"/>
                <w:szCs w:val="22"/>
                <w:shd w:val="clear" w:color="auto" w:fill="F2F2F2" w:themeFill="background1" w:themeFillShade="F2"/>
              </w:rPr>
              <w:t>t</w:t>
            </w:r>
            <w:r w:rsidRPr="00A42F82">
              <w:rPr>
                <w:rFonts w:ascii="Arial" w:hAnsi="Arial" w:cs="Arial"/>
                <w:sz w:val="22"/>
                <w:szCs w:val="22"/>
              </w:rPr>
              <w:t>a (as defined by the General Data Protection Regulation 2016 “GDPR” and the Data Protection Act 2018 “DPA”)?</w:t>
            </w:r>
          </w:p>
        </w:tc>
        <w:tc>
          <w:tcPr>
            <w:tcW w:w="992"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61C23FF" w14:textId="77777777" w:rsidR="00A949B1" w:rsidRPr="00A42F82" w:rsidRDefault="00A949B1" w:rsidP="004763BA">
            <w:pPr>
              <w:pStyle w:val="NormalWeb"/>
              <w:autoSpaceDE w:val="0"/>
              <w:autoSpaceDN w:val="0"/>
              <w:adjustRightInd w:val="0"/>
              <w:jc w:val="both"/>
              <w:rPr>
                <w:rFonts w:ascii="Arial" w:eastAsia="MS Gothic" w:hAnsi="Arial" w:cs="Arial"/>
                <w:b/>
                <w:bCs/>
                <w:sz w:val="22"/>
                <w:szCs w:val="22"/>
                <w:lang w:val="en-US"/>
              </w:rPr>
            </w:pPr>
            <w:r w:rsidRPr="00A42F82">
              <w:rPr>
                <w:rFonts w:ascii="Arial" w:hAnsi="Arial" w:cs="Arial"/>
                <w:b/>
                <w:bCs/>
                <w:sz w:val="22"/>
                <w:szCs w:val="22"/>
              </w:rPr>
              <w:t>YES</w:t>
            </w:r>
          </w:p>
        </w:tc>
        <w:tc>
          <w:tcPr>
            <w:tcW w:w="102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09DA89B" w14:textId="77777777" w:rsidR="00A949B1" w:rsidRPr="00A42F82" w:rsidRDefault="00A949B1" w:rsidP="004763BA">
            <w:pPr>
              <w:pStyle w:val="NormalWeb"/>
              <w:autoSpaceDE w:val="0"/>
              <w:autoSpaceDN w:val="0"/>
              <w:adjustRightInd w:val="0"/>
              <w:jc w:val="both"/>
              <w:rPr>
                <w:rFonts w:ascii="Arial" w:eastAsia="MS Gothic" w:hAnsi="Arial" w:cs="Arial"/>
                <w:b/>
                <w:bCs/>
                <w:sz w:val="22"/>
                <w:szCs w:val="22"/>
                <w:lang w:val="en-US"/>
              </w:rPr>
            </w:pPr>
            <w:r w:rsidRPr="00A42F82">
              <w:rPr>
                <w:rFonts w:ascii="Arial" w:hAnsi="Arial" w:cs="Arial"/>
                <w:b/>
                <w:bCs/>
                <w:sz w:val="22"/>
                <w:szCs w:val="22"/>
              </w:rPr>
              <w:t>NO</w:t>
            </w:r>
          </w:p>
        </w:tc>
      </w:tr>
      <w:tr w:rsidR="00A949B1" w:rsidRPr="00A42F82" w14:paraId="024E4366" w14:textId="77777777" w:rsidTr="00A949B1">
        <w:trPr>
          <w:trHeight w:val="403"/>
        </w:trPr>
        <w:tc>
          <w:tcPr>
            <w:tcW w:w="567" w:type="dxa"/>
            <w:tcBorders>
              <w:left w:val="single" w:sz="4" w:space="0" w:color="auto"/>
              <w:bottom w:val="single" w:sz="4" w:space="0" w:color="auto"/>
              <w:right w:val="single" w:sz="4" w:space="0" w:color="auto"/>
            </w:tcBorders>
            <w:shd w:val="clear" w:color="auto" w:fill="F2F2F2" w:themeFill="background1" w:themeFillShade="F2"/>
            <w:vAlign w:val="center"/>
          </w:tcPr>
          <w:p w14:paraId="5AAED2B5" w14:textId="77777777" w:rsidR="00A949B1" w:rsidRPr="00A42F82" w:rsidRDefault="00A949B1" w:rsidP="004763BA">
            <w:pPr>
              <w:pStyle w:val="NormalWeb"/>
              <w:autoSpaceDE w:val="0"/>
              <w:autoSpaceDN w:val="0"/>
              <w:adjustRightInd w:val="0"/>
              <w:spacing w:before="0" w:beforeAutospacing="0" w:after="0" w:afterAutospacing="0"/>
              <w:jc w:val="both"/>
              <w:rPr>
                <w:rFonts w:ascii="Arial" w:hAnsi="Arial" w:cs="Arial"/>
                <w:bCs/>
                <w:iCs/>
                <w:sz w:val="22"/>
                <w:szCs w:val="22"/>
              </w:rPr>
            </w:pPr>
            <w:r w:rsidRPr="00A42F82">
              <w:rPr>
                <w:rFonts w:ascii="Arial" w:hAnsi="Arial" w:cs="Arial"/>
                <w:bCs/>
                <w:iCs/>
                <w:sz w:val="22"/>
                <w:szCs w:val="22"/>
              </w:rPr>
              <w:t>1</w:t>
            </w:r>
          </w:p>
        </w:tc>
        <w:tc>
          <w:tcPr>
            <w:tcW w:w="7905" w:type="dxa"/>
            <w:tcBorders>
              <w:left w:val="single" w:sz="4" w:space="0" w:color="auto"/>
              <w:bottom w:val="single" w:sz="4" w:space="0" w:color="auto"/>
              <w:right w:val="single" w:sz="4" w:space="0" w:color="auto"/>
            </w:tcBorders>
            <w:shd w:val="clear" w:color="auto" w:fill="F2F2F2" w:themeFill="background1" w:themeFillShade="F2"/>
            <w:vAlign w:val="center"/>
          </w:tcPr>
          <w:p w14:paraId="7FD65D71" w14:textId="77777777" w:rsidR="00A949B1" w:rsidRPr="00A42F82" w:rsidRDefault="00A949B1" w:rsidP="004763BA">
            <w:pPr>
              <w:pStyle w:val="NormalWeb"/>
              <w:autoSpaceDE w:val="0"/>
              <w:autoSpaceDN w:val="0"/>
              <w:adjustRightInd w:val="0"/>
              <w:spacing w:before="0" w:beforeAutospacing="0" w:after="0" w:afterAutospacing="0"/>
              <w:jc w:val="both"/>
              <w:rPr>
                <w:rFonts w:ascii="Arial" w:hAnsi="Arial" w:cs="Arial"/>
                <w:sz w:val="22"/>
                <w:szCs w:val="22"/>
              </w:rPr>
            </w:pPr>
            <w:r w:rsidRPr="00A42F82">
              <w:rPr>
                <w:rFonts w:ascii="Arial" w:hAnsi="Arial" w:cs="Arial"/>
                <w:b/>
                <w:bCs/>
                <w:i/>
                <w:iCs/>
                <w:sz w:val="22"/>
                <w:szCs w:val="22"/>
              </w:rPr>
              <w:t>“Personal data”</w:t>
            </w:r>
            <w:r w:rsidRPr="00A42F82">
              <w:rPr>
                <w:rFonts w:ascii="Arial" w:hAnsi="Arial" w:cs="Arial"/>
                <w:i/>
                <w:iCs/>
                <w:sz w:val="22"/>
                <w:szCs w:val="22"/>
              </w:rPr>
              <w:t xml:space="preserve"> </w:t>
            </w:r>
            <w:r w:rsidRPr="00A42F82">
              <w:rPr>
                <w:rFonts w:ascii="Arial" w:hAnsi="Arial" w:cs="Arial"/>
                <w:i/>
                <w:iCs/>
                <w:color w:val="333333"/>
                <w:sz w:val="22"/>
                <w:shd w:val="clear" w:color="auto" w:fill="F2F2F2" w:themeFill="background1" w:themeFillShade="F2"/>
              </w:rPr>
              <w:t>means any information relating to an identified or identifiable natural person (‘data subject’). An identifiable natural person is one who can be identified, directly or indirectly, in particular by reference to an identifier such as a name, an identification number, location data, an online identifier or to one or more factors specific to the physical, physiological, genetic, mental, economic, cultural or social identity of that natural person. Any video or audio recordings of participants is considered to be personal data.</w:t>
            </w:r>
          </w:p>
        </w:tc>
        <w:tc>
          <w:tcPr>
            <w:tcW w:w="992"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5DCBA346" w14:textId="77777777" w:rsidR="00A949B1" w:rsidRPr="00A42F82" w:rsidRDefault="00000000" w:rsidP="004763BA">
            <w:pPr>
              <w:pStyle w:val="NormalWeb"/>
              <w:autoSpaceDE w:val="0"/>
              <w:autoSpaceDN w:val="0"/>
              <w:adjustRightInd w:val="0"/>
              <w:jc w:val="both"/>
              <w:rPr>
                <w:rFonts w:ascii="Arial" w:eastAsia="MS Gothic" w:hAnsi="Arial" w:cs="Arial"/>
                <w:sz w:val="22"/>
                <w:szCs w:val="22"/>
                <w:lang w:val="en-US"/>
              </w:rPr>
            </w:pPr>
            <w:sdt>
              <w:sdtPr>
                <w:rPr>
                  <w:rFonts w:ascii="Arial" w:hAnsi="Arial" w:cs="Arial"/>
                  <w:sz w:val="22"/>
                  <w:szCs w:val="22"/>
                </w:rPr>
                <w:id w:val="-655147093"/>
                <w14:checkbox>
                  <w14:checked w14:val="1"/>
                  <w14:checkedState w14:val="2612" w14:font="MS Gothic"/>
                  <w14:uncheckedState w14:val="2610" w14:font="MS Gothic"/>
                </w14:checkbox>
              </w:sdtPr>
              <w:sdtContent>
                <w:r w:rsidR="00A949B1">
                  <w:rPr>
                    <w:rFonts w:ascii="MS Gothic" w:eastAsia="MS Gothic" w:hAnsi="MS Gothic" w:cs="Arial" w:hint="eastAsia"/>
                    <w:sz w:val="22"/>
                    <w:szCs w:val="22"/>
                  </w:rPr>
                  <w:t>☒</w:t>
                </w:r>
              </w:sdtContent>
            </w:sdt>
          </w:p>
        </w:tc>
        <w:tc>
          <w:tcPr>
            <w:tcW w:w="1026"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68438B92" w14:textId="77777777" w:rsidR="00A949B1" w:rsidRPr="00A42F82" w:rsidRDefault="00A949B1" w:rsidP="004763BA">
            <w:pPr>
              <w:pStyle w:val="NormalWeb"/>
              <w:autoSpaceDE w:val="0"/>
              <w:autoSpaceDN w:val="0"/>
              <w:adjustRightInd w:val="0"/>
              <w:jc w:val="both"/>
              <w:rPr>
                <w:rFonts w:ascii="Arial" w:eastAsia="MS Gothic" w:hAnsi="Arial" w:cs="Arial"/>
                <w:sz w:val="22"/>
                <w:szCs w:val="22"/>
                <w:lang w:val="en-US"/>
              </w:rPr>
            </w:pPr>
            <w:r w:rsidRPr="00A42F82">
              <w:rPr>
                <w:rFonts w:ascii="Segoe UI Symbol" w:eastAsia="MS Gothic" w:hAnsi="Segoe UI Symbol" w:cs="Segoe UI Symbol"/>
                <w:sz w:val="22"/>
                <w:szCs w:val="22"/>
                <w:lang w:val="en-US"/>
              </w:rPr>
              <w:t>☐</w:t>
            </w:r>
          </w:p>
        </w:tc>
      </w:tr>
      <w:tr w:rsidR="00A949B1" w:rsidRPr="00A42F82" w14:paraId="623B05BF" w14:textId="77777777" w:rsidTr="00A949B1">
        <w:trPr>
          <w:trHeight w:val="403"/>
        </w:trPr>
        <w:tc>
          <w:tcPr>
            <w:tcW w:w="567"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F7C4DFD" w14:textId="77777777" w:rsidR="00A949B1" w:rsidRPr="00A42F82" w:rsidRDefault="00A949B1" w:rsidP="004763BA">
            <w:pPr>
              <w:pStyle w:val="NormalWeb"/>
              <w:autoSpaceDE w:val="0"/>
              <w:autoSpaceDN w:val="0"/>
              <w:adjustRightInd w:val="0"/>
              <w:jc w:val="both"/>
              <w:rPr>
                <w:rFonts w:ascii="Arial" w:hAnsi="Arial" w:cs="Arial"/>
                <w:sz w:val="22"/>
                <w:szCs w:val="22"/>
              </w:rPr>
            </w:pPr>
          </w:p>
        </w:tc>
        <w:tc>
          <w:tcPr>
            <w:tcW w:w="9923"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hideMark/>
          </w:tcPr>
          <w:p w14:paraId="2EC8A3A7" w14:textId="77777777" w:rsidR="00A949B1" w:rsidRPr="00A42F82" w:rsidRDefault="00A949B1" w:rsidP="004763BA">
            <w:pPr>
              <w:pStyle w:val="NormalWeb"/>
              <w:autoSpaceDE w:val="0"/>
              <w:autoSpaceDN w:val="0"/>
              <w:adjustRightInd w:val="0"/>
              <w:jc w:val="both"/>
              <w:rPr>
                <w:rFonts w:ascii="Arial" w:hAnsi="Arial" w:cs="Arial"/>
              </w:rPr>
            </w:pPr>
            <w:r w:rsidRPr="00A42F82">
              <w:rPr>
                <w:rFonts w:ascii="Arial" w:hAnsi="Arial" w:cs="Arial"/>
                <w:sz w:val="22"/>
                <w:szCs w:val="22"/>
              </w:rPr>
              <w:t>If YES, provide a</w:t>
            </w:r>
            <w:r w:rsidRPr="00A42F82">
              <w:rPr>
                <w:rFonts w:ascii="Arial" w:hAnsi="Arial" w:cs="Arial"/>
                <w:b/>
                <w:bCs/>
                <w:sz w:val="22"/>
                <w:szCs w:val="22"/>
              </w:rPr>
              <w:t xml:space="preserve"> </w:t>
            </w:r>
            <w:r w:rsidRPr="00A42F82">
              <w:rPr>
                <w:rFonts w:ascii="Arial" w:hAnsi="Arial" w:cs="Arial"/>
                <w:sz w:val="22"/>
                <w:szCs w:val="22"/>
              </w:rPr>
              <w:t>description of the data and explain why this data needs to be collected:</w:t>
            </w:r>
          </w:p>
        </w:tc>
      </w:tr>
      <w:tr w:rsidR="00A949B1" w:rsidRPr="00A42F82" w14:paraId="3A87224C" w14:textId="77777777" w:rsidTr="00A949B1">
        <w:trPr>
          <w:trHeight w:val="403"/>
        </w:trPr>
        <w:tc>
          <w:tcPr>
            <w:tcW w:w="567" w:type="dxa"/>
            <w:tcBorders>
              <w:top w:val="single" w:sz="4" w:space="0" w:color="auto"/>
              <w:left w:val="single" w:sz="4" w:space="0" w:color="auto"/>
              <w:bottom w:val="single" w:sz="4" w:space="0" w:color="auto"/>
              <w:right w:val="single" w:sz="4" w:space="0" w:color="auto"/>
            </w:tcBorders>
            <w:vAlign w:val="center"/>
          </w:tcPr>
          <w:p w14:paraId="0D58668D" w14:textId="77777777" w:rsidR="00A949B1" w:rsidRPr="00A42F82" w:rsidRDefault="00A949B1" w:rsidP="004763BA">
            <w:pPr>
              <w:jc w:val="both"/>
              <w:rPr>
                <w:rFonts w:ascii="Arial" w:hAnsi="Arial" w:cs="Arial"/>
                <w:sz w:val="22"/>
                <w:szCs w:val="22"/>
              </w:rPr>
            </w:pPr>
            <w:r w:rsidRPr="00A42F82">
              <w:rPr>
                <w:rFonts w:ascii="Arial" w:hAnsi="Arial" w:cs="Arial"/>
                <w:sz w:val="22"/>
                <w:szCs w:val="22"/>
              </w:rPr>
              <w:t>2</w:t>
            </w:r>
          </w:p>
        </w:tc>
        <w:tc>
          <w:tcPr>
            <w:tcW w:w="9923" w:type="dxa"/>
            <w:gridSpan w:val="3"/>
            <w:tcBorders>
              <w:top w:val="single" w:sz="4" w:space="0" w:color="auto"/>
              <w:left w:val="single" w:sz="4" w:space="0" w:color="auto"/>
              <w:bottom w:val="single" w:sz="4" w:space="0" w:color="auto"/>
              <w:right w:val="single" w:sz="4" w:space="0" w:color="auto"/>
            </w:tcBorders>
            <w:vAlign w:val="center"/>
            <w:hideMark/>
          </w:tcPr>
          <w:p w14:paraId="1362F3DC" w14:textId="77777777" w:rsidR="00A949B1" w:rsidRPr="00A42F82" w:rsidRDefault="00A949B1" w:rsidP="004763BA">
            <w:pPr>
              <w:jc w:val="both"/>
              <w:rPr>
                <w:rFonts w:ascii="Arial" w:hAnsi="Arial" w:cs="Arial"/>
                <w:sz w:val="22"/>
                <w:szCs w:val="22"/>
              </w:rPr>
            </w:pPr>
            <w:r>
              <w:rPr>
                <w:rFonts w:ascii="Arial" w:hAnsi="Arial" w:cs="Arial"/>
                <w:sz w:val="22"/>
                <w:szCs w:val="22"/>
              </w:rPr>
              <w:t xml:space="preserve">University athletes that feature on the website will have their name and photograph on the website pages. </w:t>
            </w:r>
          </w:p>
          <w:p w14:paraId="56320115" w14:textId="77777777" w:rsidR="00A949B1" w:rsidRDefault="00A949B1" w:rsidP="004763BA">
            <w:pPr>
              <w:jc w:val="both"/>
              <w:rPr>
                <w:rFonts w:ascii="Arial" w:hAnsi="Arial" w:cs="Arial"/>
                <w:sz w:val="22"/>
                <w:szCs w:val="22"/>
              </w:rPr>
            </w:pPr>
          </w:p>
          <w:p w14:paraId="57606B61" w14:textId="77777777" w:rsidR="00A949B1" w:rsidRDefault="00A949B1" w:rsidP="004763BA">
            <w:pPr>
              <w:jc w:val="both"/>
              <w:rPr>
                <w:rFonts w:ascii="Arial" w:hAnsi="Arial" w:cs="Arial"/>
                <w:sz w:val="22"/>
                <w:szCs w:val="22"/>
              </w:rPr>
            </w:pPr>
          </w:p>
          <w:p w14:paraId="29043F88" w14:textId="77777777" w:rsidR="00A949B1" w:rsidRPr="00A42F82" w:rsidRDefault="00A949B1" w:rsidP="004763BA">
            <w:pPr>
              <w:jc w:val="both"/>
              <w:rPr>
                <w:rFonts w:ascii="Arial" w:hAnsi="Arial" w:cs="Arial"/>
                <w:sz w:val="22"/>
                <w:szCs w:val="22"/>
              </w:rPr>
            </w:pPr>
          </w:p>
          <w:p w14:paraId="23060F56" w14:textId="77777777" w:rsidR="00A949B1" w:rsidRPr="00A42F82" w:rsidRDefault="00A949B1" w:rsidP="004763BA">
            <w:pPr>
              <w:autoSpaceDE w:val="0"/>
              <w:autoSpaceDN w:val="0"/>
              <w:adjustRightInd w:val="0"/>
              <w:jc w:val="both"/>
              <w:rPr>
                <w:rFonts w:ascii="Arial" w:hAnsi="Arial" w:cs="Arial"/>
                <w:i/>
              </w:rPr>
            </w:pPr>
            <w:r w:rsidRPr="00A42F82">
              <w:rPr>
                <w:rFonts w:ascii="Arial" w:hAnsi="Arial" w:cs="Arial"/>
                <w:i/>
                <w:color w:val="808080"/>
                <w:sz w:val="18"/>
                <w:szCs w:val="18"/>
              </w:rPr>
              <w:t>(this box should expand as you type)</w:t>
            </w:r>
          </w:p>
        </w:tc>
      </w:tr>
      <w:tr w:rsidR="00A949B1" w:rsidRPr="00A42F82" w14:paraId="3BDF378D" w14:textId="77777777" w:rsidTr="00A949B1">
        <w:trPr>
          <w:trHeight w:val="403"/>
        </w:trPr>
        <w:tc>
          <w:tcPr>
            <w:tcW w:w="567" w:type="dxa"/>
            <w:tcBorders>
              <w:left w:val="single" w:sz="4" w:space="0" w:color="auto"/>
              <w:bottom w:val="single" w:sz="4" w:space="0" w:color="auto"/>
              <w:right w:val="single" w:sz="4" w:space="0" w:color="auto"/>
            </w:tcBorders>
            <w:shd w:val="clear" w:color="auto" w:fill="F2F2F2" w:themeFill="background1" w:themeFillShade="F2"/>
            <w:vAlign w:val="center"/>
          </w:tcPr>
          <w:p w14:paraId="6D3B7F18" w14:textId="77777777" w:rsidR="00A949B1" w:rsidRPr="00A42F82" w:rsidRDefault="00A949B1" w:rsidP="004763BA">
            <w:pPr>
              <w:pStyle w:val="NormalWeb"/>
              <w:autoSpaceDE w:val="0"/>
              <w:autoSpaceDN w:val="0"/>
              <w:adjustRightInd w:val="0"/>
              <w:spacing w:before="0" w:beforeAutospacing="0" w:after="0" w:afterAutospacing="0"/>
              <w:jc w:val="both"/>
              <w:rPr>
                <w:rFonts w:ascii="Arial" w:hAnsi="Arial" w:cs="Arial"/>
                <w:sz w:val="22"/>
                <w:szCs w:val="22"/>
              </w:rPr>
            </w:pPr>
          </w:p>
        </w:tc>
        <w:tc>
          <w:tcPr>
            <w:tcW w:w="7905" w:type="dxa"/>
            <w:tcBorders>
              <w:left w:val="single" w:sz="4" w:space="0" w:color="auto"/>
              <w:bottom w:val="single" w:sz="4" w:space="0" w:color="auto"/>
              <w:right w:val="single" w:sz="4" w:space="0" w:color="auto"/>
            </w:tcBorders>
            <w:shd w:val="clear" w:color="auto" w:fill="F2F2F2" w:themeFill="background1" w:themeFillShade="F2"/>
            <w:vAlign w:val="center"/>
          </w:tcPr>
          <w:p w14:paraId="1E87B27C" w14:textId="77777777" w:rsidR="00A949B1" w:rsidRPr="00A42F82" w:rsidRDefault="00A949B1" w:rsidP="004763BA">
            <w:pPr>
              <w:pStyle w:val="NormalWeb"/>
              <w:autoSpaceDE w:val="0"/>
              <w:autoSpaceDN w:val="0"/>
              <w:adjustRightInd w:val="0"/>
              <w:spacing w:before="0" w:beforeAutospacing="0" w:after="0" w:afterAutospacing="0"/>
              <w:jc w:val="both"/>
              <w:rPr>
                <w:rFonts w:ascii="Arial" w:eastAsiaTheme="minorHAnsi" w:hAnsi="Arial" w:cs="Arial"/>
              </w:rPr>
            </w:pPr>
            <w:r w:rsidRPr="00A42F82">
              <w:rPr>
                <w:rFonts w:ascii="Arial" w:hAnsi="Arial" w:cs="Arial"/>
                <w:sz w:val="22"/>
                <w:szCs w:val="22"/>
              </w:rPr>
              <w:t>Does it involve special category data (as defined by the GDPR)?</w:t>
            </w:r>
          </w:p>
        </w:tc>
        <w:tc>
          <w:tcPr>
            <w:tcW w:w="992"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6D6EEC6" w14:textId="77777777" w:rsidR="00A949B1" w:rsidRPr="00A42F82" w:rsidRDefault="00A949B1" w:rsidP="004763BA">
            <w:pPr>
              <w:pStyle w:val="NormalWeb"/>
              <w:autoSpaceDE w:val="0"/>
              <w:autoSpaceDN w:val="0"/>
              <w:adjustRightInd w:val="0"/>
              <w:jc w:val="both"/>
              <w:rPr>
                <w:rFonts w:ascii="Arial" w:eastAsia="MS Gothic" w:hAnsi="Arial" w:cs="Arial"/>
                <w:b/>
                <w:bCs/>
                <w:sz w:val="22"/>
                <w:szCs w:val="22"/>
                <w:lang w:val="en-US"/>
              </w:rPr>
            </w:pPr>
            <w:r w:rsidRPr="00A42F82">
              <w:rPr>
                <w:rFonts w:ascii="Arial" w:hAnsi="Arial" w:cs="Arial"/>
                <w:b/>
                <w:bCs/>
                <w:sz w:val="22"/>
                <w:szCs w:val="22"/>
              </w:rPr>
              <w:t>YES</w:t>
            </w:r>
          </w:p>
        </w:tc>
        <w:tc>
          <w:tcPr>
            <w:tcW w:w="1026"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0E9316D2" w14:textId="77777777" w:rsidR="00A949B1" w:rsidRPr="00A42F82" w:rsidRDefault="00A949B1" w:rsidP="004763BA">
            <w:pPr>
              <w:pStyle w:val="NormalWeb"/>
              <w:autoSpaceDE w:val="0"/>
              <w:autoSpaceDN w:val="0"/>
              <w:adjustRightInd w:val="0"/>
              <w:jc w:val="both"/>
              <w:rPr>
                <w:rFonts w:ascii="Arial" w:eastAsia="MS Gothic" w:hAnsi="Arial" w:cs="Arial"/>
                <w:b/>
                <w:bCs/>
                <w:sz w:val="22"/>
                <w:szCs w:val="22"/>
                <w:lang w:val="en-US"/>
              </w:rPr>
            </w:pPr>
            <w:r w:rsidRPr="00A42F82">
              <w:rPr>
                <w:rFonts w:ascii="Arial" w:hAnsi="Arial" w:cs="Arial"/>
                <w:b/>
                <w:bCs/>
                <w:sz w:val="22"/>
                <w:szCs w:val="22"/>
              </w:rPr>
              <w:t>NO</w:t>
            </w:r>
          </w:p>
        </w:tc>
      </w:tr>
      <w:tr w:rsidR="00A949B1" w:rsidRPr="00A42F82" w14:paraId="7BF56C85" w14:textId="77777777" w:rsidTr="00A949B1">
        <w:trPr>
          <w:trHeight w:val="403"/>
        </w:trPr>
        <w:tc>
          <w:tcPr>
            <w:tcW w:w="567"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D62FE13" w14:textId="77777777" w:rsidR="00A949B1" w:rsidRPr="00A42F82" w:rsidRDefault="00A949B1" w:rsidP="004763BA">
            <w:pPr>
              <w:pStyle w:val="NormalWeb"/>
              <w:spacing w:before="0" w:beforeAutospacing="0" w:after="0" w:afterAutospacing="0"/>
              <w:jc w:val="both"/>
              <w:rPr>
                <w:rStyle w:val="Strong"/>
                <w:rFonts w:ascii="Arial" w:hAnsi="Arial" w:cs="Arial"/>
                <w:b w:val="0"/>
                <w:iCs/>
                <w:color w:val="000000"/>
                <w:sz w:val="20"/>
                <w:szCs w:val="23"/>
              </w:rPr>
            </w:pPr>
            <w:r w:rsidRPr="00A42F82">
              <w:rPr>
                <w:rStyle w:val="Strong"/>
                <w:rFonts w:ascii="Arial" w:hAnsi="Arial" w:cs="Arial"/>
                <w:iCs/>
                <w:color w:val="000000"/>
                <w:sz w:val="20"/>
                <w:szCs w:val="23"/>
              </w:rPr>
              <w:t>3</w:t>
            </w:r>
          </w:p>
        </w:tc>
        <w:tc>
          <w:tcPr>
            <w:tcW w:w="7905"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hideMark/>
          </w:tcPr>
          <w:p w14:paraId="59BA27A5" w14:textId="77777777" w:rsidR="00A949B1" w:rsidRPr="00A42F82" w:rsidRDefault="00A949B1" w:rsidP="004763BA">
            <w:pPr>
              <w:pStyle w:val="NormalWeb"/>
              <w:spacing w:before="0" w:beforeAutospacing="0" w:after="0" w:afterAutospacing="0"/>
              <w:jc w:val="both"/>
              <w:rPr>
                <w:rFonts w:ascii="Arial" w:hAnsi="Arial" w:cs="Arial"/>
              </w:rPr>
            </w:pPr>
            <w:r w:rsidRPr="00A42F82">
              <w:rPr>
                <w:rStyle w:val="Strong"/>
                <w:rFonts w:ascii="Arial" w:hAnsi="Arial" w:cs="Arial"/>
                <w:i/>
                <w:iCs/>
                <w:color w:val="000000"/>
                <w:sz w:val="20"/>
                <w:szCs w:val="23"/>
              </w:rPr>
              <w:t>“Special category data”</w:t>
            </w:r>
            <w:r w:rsidRPr="00A42F82">
              <w:rPr>
                <w:rFonts w:ascii="Arial" w:hAnsi="Arial" w:cs="Arial"/>
                <w:i/>
                <w:iCs/>
                <w:color w:val="000000"/>
                <w:sz w:val="20"/>
                <w:szCs w:val="23"/>
              </w:rPr>
              <w:t> means sensitive personal data consisting of information as to the data subjects’ –</w:t>
            </w:r>
          </w:p>
          <w:p w14:paraId="558FD1D0" w14:textId="77777777" w:rsidR="00A949B1" w:rsidRPr="00A42F82" w:rsidRDefault="00A949B1" w:rsidP="004763BA">
            <w:pPr>
              <w:pStyle w:val="NormalWeb"/>
              <w:spacing w:before="0" w:beforeAutospacing="0" w:after="0" w:afterAutospacing="0"/>
              <w:jc w:val="both"/>
              <w:rPr>
                <w:rFonts w:ascii="Arial" w:hAnsi="Arial" w:cs="Arial"/>
              </w:rPr>
            </w:pPr>
            <w:r w:rsidRPr="00A42F82">
              <w:rPr>
                <w:rFonts w:ascii="Arial" w:hAnsi="Arial" w:cs="Arial"/>
                <w:i/>
                <w:iCs/>
                <w:color w:val="000000"/>
                <w:sz w:val="20"/>
                <w:szCs w:val="23"/>
              </w:rPr>
              <w:t>(a) racial or ethnic origin,</w:t>
            </w:r>
          </w:p>
          <w:p w14:paraId="0970EF7C" w14:textId="77777777" w:rsidR="00A949B1" w:rsidRPr="00A42F82" w:rsidRDefault="00A949B1" w:rsidP="004763BA">
            <w:pPr>
              <w:pStyle w:val="NormalWeb"/>
              <w:spacing w:before="0" w:beforeAutospacing="0" w:after="0" w:afterAutospacing="0"/>
              <w:jc w:val="both"/>
              <w:rPr>
                <w:rFonts w:ascii="Arial" w:hAnsi="Arial" w:cs="Arial"/>
              </w:rPr>
            </w:pPr>
            <w:r w:rsidRPr="00A42F82">
              <w:rPr>
                <w:rFonts w:ascii="Arial" w:hAnsi="Arial" w:cs="Arial"/>
                <w:i/>
                <w:iCs/>
                <w:color w:val="000000"/>
                <w:sz w:val="20"/>
                <w:szCs w:val="23"/>
              </w:rPr>
              <w:t>(b) political opinions,</w:t>
            </w:r>
          </w:p>
          <w:p w14:paraId="4CA01022" w14:textId="77777777" w:rsidR="00A949B1" w:rsidRPr="00A42F82" w:rsidRDefault="00A949B1" w:rsidP="004763BA">
            <w:pPr>
              <w:pStyle w:val="NormalWeb"/>
              <w:spacing w:before="0" w:beforeAutospacing="0" w:after="0" w:afterAutospacing="0"/>
              <w:jc w:val="both"/>
              <w:rPr>
                <w:rFonts w:ascii="Arial" w:hAnsi="Arial" w:cs="Arial"/>
              </w:rPr>
            </w:pPr>
            <w:r w:rsidRPr="00A42F82">
              <w:rPr>
                <w:rFonts w:ascii="Arial" w:hAnsi="Arial" w:cs="Arial"/>
                <w:i/>
                <w:iCs/>
                <w:color w:val="000000"/>
                <w:sz w:val="20"/>
                <w:szCs w:val="23"/>
              </w:rPr>
              <w:t>(c ) religious beliefs or other beliefs of a similar nature,</w:t>
            </w:r>
          </w:p>
          <w:p w14:paraId="3397C903" w14:textId="77777777" w:rsidR="00A949B1" w:rsidRPr="00A42F82" w:rsidRDefault="00A949B1" w:rsidP="004763BA">
            <w:pPr>
              <w:pStyle w:val="NormalWeb"/>
              <w:spacing w:before="0" w:beforeAutospacing="0" w:after="0" w:afterAutospacing="0"/>
              <w:jc w:val="both"/>
              <w:rPr>
                <w:rFonts w:ascii="Arial" w:hAnsi="Arial" w:cs="Arial"/>
              </w:rPr>
            </w:pPr>
            <w:r w:rsidRPr="00A42F82">
              <w:rPr>
                <w:rFonts w:ascii="Arial" w:hAnsi="Arial" w:cs="Arial"/>
                <w:i/>
                <w:iCs/>
                <w:color w:val="000000"/>
                <w:sz w:val="20"/>
                <w:szCs w:val="23"/>
              </w:rPr>
              <w:t>(d) membership of a trade union (within the meaning of the Trade Union and Labour Relations (Consolidation) Act 1992),</w:t>
            </w:r>
          </w:p>
          <w:p w14:paraId="610737B4" w14:textId="77777777" w:rsidR="00A949B1" w:rsidRPr="00A42F82" w:rsidRDefault="00A949B1" w:rsidP="004763BA">
            <w:pPr>
              <w:pStyle w:val="NormalWeb"/>
              <w:spacing w:before="0" w:beforeAutospacing="0" w:after="0" w:afterAutospacing="0"/>
              <w:jc w:val="both"/>
              <w:rPr>
                <w:rFonts w:ascii="Arial" w:hAnsi="Arial" w:cs="Arial"/>
              </w:rPr>
            </w:pPr>
            <w:r w:rsidRPr="00A42F82">
              <w:rPr>
                <w:rFonts w:ascii="Arial" w:hAnsi="Arial" w:cs="Arial"/>
                <w:i/>
                <w:iCs/>
                <w:color w:val="000000"/>
                <w:sz w:val="20"/>
                <w:szCs w:val="23"/>
              </w:rPr>
              <w:t>(e) physical or mental health or condition,</w:t>
            </w:r>
          </w:p>
          <w:p w14:paraId="6CF0D665" w14:textId="77777777" w:rsidR="00A949B1" w:rsidRPr="00A42F82" w:rsidRDefault="00A949B1" w:rsidP="004763BA">
            <w:pPr>
              <w:pStyle w:val="NormalWeb"/>
              <w:spacing w:before="0" w:beforeAutospacing="0" w:after="0" w:afterAutospacing="0"/>
              <w:jc w:val="both"/>
              <w:rPr>
                <w:rFonts w:ascii="Arial" w:hAnsi="Arial" w:cs="Arial"/>
              </w:rPr>
            </w:pPr>
            <w:r w:rsidRPr="00A42F82">
              <w:rPr>
                <w:rFonts w:ascii="Arial" w:hAnsi="Arial" w:cs="Arial"/>
                <w:i/>
                <w:iCs/>
                <w:color w:val="000000"/>
                <w:sz w:val="20"/>
                <w:szCs w:val="23"/>
              </w:rPr>
              <w:t>(f) sexual life,</w:t>
            </w:r>
          </w:p>
          <w:p w14:paraId="6E5DD102" w14:textId="77777777" w:rsidR="00A949B1" w:rsidRPr="00A42F82" w:rsidRDefault="00A949B1" w:rsidP="004763BA">
            <w:pPr>
              <w:pStyle w:val="NormalWeb"/>
              <w:spacing w:before="0" w:beforeAutospacing="0" w:after="0" w:afterAutospacing="0"/>
              <w:jc w:val="both"/>
              <w:rPr>
                <w:rFonts w:ascii="Arial" w:hAnsi="Arial" w:cs="Arial"/>
              </w:rPr>
            </w:pPr>
            <w:r w:rsidRPr="00A42F82">
              <w:rPr>
                <w:rFonts w:ascii="Arial" w:hAnsi="Arial" w:cs="Arial"/>
                <w:i/>
                <w:iCs/>
                <w:color w:val="000000"/>
                <w:sz w:val="20"/>
                <w:szCs w:val="23"/>
              </w:rPr>
              <w:t>(g) genetics,</w:t>
            </w:r>
          </w:p>
          <w:p w14:paraId="20281E5C" w14:textId="77777777" w:rsidR="00A949B1" w:rsidRPr="00A42F82" w:rsidRDefault="00A949B1" w:rsidP="004763BA">
            <w:pPr>
              <w:pStyle w:val="NormalWeb"/>
              <w:spacing w:before="0" w:beforeAutospacing="0" w:after="0" w:afterAutospacing="0"/>
              <w:jc w:val="both"/>
              <w:rPr>
                <w:rFonts w:ascii="Arial" w:hAnsi="Arial" w:cs="Arial"/>
                <w:i/>
                <w:iCs/>
                <w:color w:val="000000"/>
                <w:sz w:val="20"/>
                <w:szCs w:val="23"/>
              </w:rPr>
            </w:pPr>
            <w:r w:rsidRPr="00A42F82">
              <w:rPr>
                <w:rFonts w:ascii="Arial" w:hAnsi="Arial" w:cs="Arial"/>
                <w:i/>
                <w:iCs/>
                <w:color w:val="000000"/>
                <w:sz w:val="20"/>
                <w:szCs w:val="23"/>
              </w:rPr>
              <w:t>(h) biometric data (as used for ID purposes),</w:t>
            </w:r>
          </w:p>
        </w:tc>
        <w:tc>
          <w:tcPr>
            <w:tcW w:w="992"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hideMark/>
          </w:tcPr>
          <w:p w14:paraId="3E2160CD" w14:textId="77777777" w:rsidR="00A949B1" w:rsidRPr="00A42F82" w:rsidRDefault="00A949B1" w:rsidP="004763BA">
            <w:pPr>
              <w:pStyle w:val="NormalWeb"/>
              <w:autoSpaceDE w:val="0"/>
              <w:autoSpaceDN w:val="0"/>
              <w:adjustRightInd w:val="0"/>
              <w:jc w:val="both"/>
              <w:rPr>
                <w:rFonts w:ascii="Arial" w:hAnsi="Arial" w:cs="Arial"/>
              </w:rPr>
            </w:pPr>
            <w:r w:rsidRPr="00A42F82">
              <w:rPr>
                <w:rFonts w:ascii="Segoe UI Symbol" w:eastAsia="MS Gothic" w:hAnsi="Segoe UI Symbol" w:cs="Segoe UI Symbol"/>
                <w:sz w:val="22"/>
                <w:szCs w:val="22"/>
                <w:lang w:val="en-US"/>
              </w:rPr>
              <w:t>☐</w:t>
            </w:r>
          </w:p>
        </w:tc>
        <w:tc>
          <w:tcPr>
            <w:tcW w:w="1026"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hideMark/>
          </w:tcPr>
          <w:p w14:paraId="218B66DA" w14:textId="77777777" w:rsidR="00A949B1" w:rsidRPr="00A42F82" w:rsidRDefault="00000000" w:rsidP="004763BA">
            <w:pPr>
              <w:pStyle w:val="NormalWeb"/>
              <w:autoSpaceDE w:val="0"/>
              <w:autoSpaceDN w:val="0"/>
              <w:adjustRightInd w:val="0"/>
              <w:jc w:val="both"/>
              <w:rPr>
                <w:rFonts w:ascii="Arial" w:hAnsi="Arial" w:cs="Arial"/>
              </w:rPr>
            </w:pPr>
            <w:sdt>
              <w:sdtPr>
                <w:rPr>
                  <w:rFonts w:ascii="Arial" w:hAnsi="Arial" w:cs="Arial"/>
                  <w:sz w:val="22"/>
                  <w:szCs w:val="22"/>
                </w:rPr>
                <w:id w:val="-1059938216"/>
                <w14:checkbox>
                  <w14:checked w14:val="1"/>
                  <w14:checkedState w14:val="2612" w14:font="MS Gothic"/>
                  <w14:uncheckedState w14:val="2610" w14:font="MS Gothic"/>
                </w14:checkbox>
              </w:sdtPr>
              <w:sdtContent>
                <w:r w:rsidR="00A949B1">
                  <w:rPr>
                    <w:rFonts w:ascii="MS Gothic" w:eastAsia="MS Gothic" w:hAnsi="MS Gothic" w:cs="Arial" w:hint="eastAsia"/>
                    <w:sz w:val="22"/>
                    <w:szCs w:val="22"/>
                  </w:rPr>
                  <w:t>☒</w:t>
                </w:r>
              </w:sdtContent>
            </w:sdt>
          </w:p>
        </w:tc>
      </w:tr>
      <w:tr w:rsidR="00A949B1" w:rsidRPr="00A42F82" w14:paraId="1A0A1A8E" w14:textId="77777777" w:rsidTr="00A949B1">
        <w:trPr>
          <w:trHeight w:val="403"/>
        </w:trPr>
        <w:tc>
          <w:tcPr>
            <w:tcW w:w="567"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151146B" w14:textId="77777777" w:rsidR="00A949B1" w:rsidRPr="00A42F82" w:rsidRDefault="00A949B1" w:rsidP="004763BA">
            <w:pPr>
              <w:pStyle w:val="NormalWeb"/>
              <w:autoSpaceDE w:val="0"/>
              <w:autoSpaceDN w:val="0"/>
              <w:adjustRightInd w:val="0"/>
              <w:jc w:val="both"/>
              <w:rPr>
                <w:rFonts w:ascii="Arial" w:hAnsi="Arial" w:cs="Arial"/>
                <w:sz w:val="22"/>
                <w:szCs w:val="22"/>
              </w:rPr>
            </w:pPr>
          </w:p>
        </w:tc>
        <w:tc>
          <w:tcPr>
            <w:tcW w:w="9923"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hideMark/>
          </w:tcPr>
          <w:p w14:paraId="6E890823" w14:textId="77777777" w:rsidR="00A949B1" w:rsidRPr="00A42F82" w:rsidRDefault="00A949B1" w:rsidP="004763BA">
            <w:pPr>
              <w:pStyle w:val="NormalWeb"/>
              <w:autoSpaceDE w:val="0"/>
              <w:autoSpaceDN w:val="0"/>
              <w:adjustRightInd w:val="0"/>
              <w:jc w:val="both"/>
              <w:rPr>
                <w:rFonts w:ascii="Arial" w:hAnsi="Arial" w:cs="Arial"/>
              </w:rPr>
            </w:pPr>
            <w:r w:rsidRPr="00A42F82">
              <w:rPr>
                <w:rFonts w:ascii="Arial" w:hAnsi="Arial" w:cs="Arial"/>
                <w:sz w:val="22"/>
                <w:szCs w:val="22"/>
              </w:rPr>
              <w:t>If YES, provide a</w:t>
            </w:r>
            <w:r w:rsidRPr="00A42F82">
              <w:rPr>
                <w:rFonts w:ascii="Arial" w:hAnsi="Arial" w:cs="Arial"/>
                <w:b/>
                <w:bCs/>
                <w:sz w:val="22"/>
                <w:szCs w:val="22"/>
              </w:rPr>
              <w:t xml:space="preserve"> </w:t>
            </w:r>
            <w:r w:rsidRPr="00A42F82">
              <w:rPr>
                <w:rFonts w:ascii="Arial" w:hAnsi="Arial" w:cs="Arial"/>
                <w:sz w:val="22"/>
                <w:szCs w:val="22"/>
              </w:rPr>
              <w:t>description of the special category data and explain why this data needs to be collected:</w:t>
            </w:r>
          </w:p>
        </w:tc>
      </w:tr>
      <w:tr w:rsidR="00A949B1" w:rsidRPr="00A42F82" w14:paraId="1E26EBB6" w14:textId="77777777" w:rsidTr="00A949B1">
        <w:trPr>
          <w:trHeight w:val="403"/>
        </w:trPr>
        <w:tc>
          <w:tcPr>
            <w:tcW w:w="567" w:type="dxa"/>
            <w:tcBorders>
              <w:top w:val="single" w:sz="4" w:space="0" w:color="auto"/>
              <w:left w:val="single" w:sz="4" w:space="0" w:color="auto"/>
              <w:bottom w:val="single" w:sz="4" w:space="0" w:color="auto"/>
              <w:right w:val="single" w:sz="4" w:space="0" w:color="auto"/>
            </w:tcBorders>
            <w:vAlign w:val="center"/>
          </w:tcPr>
          <w:p w14:paraId="10A98C63" w14:textId="77777777" w:rsidR="00A949B1" w:rsidRPr="00A42F82" w:rsidRDefault="00A949B1" w:rsidP="004763BA">
            <w:pPr>
              <w:jc w:val="both"/>
              <w:rPr>
                <w:rFonts w:ascii="Arial" w:hAnsi="Arial" w:cs="Arial"/>
                <w:sz w:val="22"/>
                <w:szCs w:val="22"/>
              </w:rPr>
            </w:pPr>
            <w:r w:rsidRPr="00A42F82">
              <w:rPr>
                <w:rFonts w:ascii="Arial" w:hAnsi="Arial" w:cs="Arial"/>
                <w:sz w:val="22"/>
                <w:szCs w:val="22"/>
              </w:rPr>
              <w:t>4</w:t>
            </w:r>
          </w:p>
        </w:tc>
        <w:tc>
          <w:tcPr>
            <w:tcW w:w="9923" w:type="dxa"/>
            <w:gridSpan w:val="3"/>
            <w:tcBorders>
              <w:top w:val="single" w:sz="4" w:space="0" w:color="auto"/>
              <w:left w:val="single" w:sz="4" w:space="0" w:color="auto"/>
              <w:bottom w:val="single" w:sz="4" w:space="0" w:color="auto"/>
              <w:right w:val="single" w:sz="4" w:space="0" w:color="auto"/>
            </w:tcBorders>
            <w:vAlign w:val="center"/>
            <w:hideMark/>
          </w:tcPr>
          <w:p w14:paraId="537B5A6D" w14:textId="77777777" w:rsidR="00A949B1" w:rsidRPr="00A42F82" w:rsidRDefault="00A949B1" w:rsidP="004763BA">
            <w:pPr>
              <w:jc w:val="both"/>
              <w:rPr>
                <w:rFonts w:ascii="Arial" w:hAnsi="Arial" w:cs="Arial"/>
                <w:sz w:val="22"/>
                <w:szCs w:val="22"/>
              </w:rPr>
            </w:pPr>
            <w:r>
              <w:rPr>
                <w:rFonts w:ascii="Arial" w:hAnsi="Arial" w:cs="Arial"/>
                <w:sz w:val="22"/>
                <w:szCs w:val="22"/>
              </w:rPr>
              <w:t>Not Applicable</w:t>
            </w:r>
          </w:p>
          <w:p w14:paraId="3E48E4BC" w14:textId="77777777" w:rsidR="00A949B1" w:rsidRPr="00A42F82" w:rsidRDefault="00A949B1" w:rsidP="004763BA">
            <w:pPr>
              <w:jc w:val="both"/>
              <w:rPr>
                <w:rFonts w:ascii="Arial" w:hAnsi="Arial" w:cs="Arial"/>
                <w:sz w:val="22"/>
                <w:szCs w:val="22"/>
              </w:rPr>
            </w:pPr>
          </w:p>
          <w:p w14:paraId="0D7BD1AC" w14:textId="77777777" w:rsidR="00A949B1" w:rsidRPr="00A42F82" w:rsidRDefault="00A949B1" w:rsidP="004763BA">
            <w:pPr>
              <w:jc w:val="both"/>
              <w:rPr>
                <w:rFonts w:ascii="Arial" w:hAnsi="Arial" w:cs="Arial"/>
                <w:sz w:val="22"/>
                <w:szCs w:val="22"/>
              </w:rPr>
            </w:pPr>
          </w:p>
          <w:p w14:paraId="62277100" w14:textId="77777777" w:rsidR="00A949B1" w:rsidRPr="00A42F82" w:rsidRDefault="00A949B1" w:rsidP="004763BA">
            <w:pPr>
              <w:autoSpaceDE w:val="0"/>
              <w:autoSpaceDN w:val="0"/>
              <w:adjustRightInd w:val="0"/>
              <w:jc w:val="both"/>
              <w:rPr>
                <w:rFonts w:ascii="Arial" w:hAnsi="Arial" w:cs="Arial"/>
              </w:rPr>
            </w:pPr>
            <w:r w:rsidRPr="00A42F82">
              <w:rPr>
                <w:rFonts w:ascii="Arial" w:hAnsi="Arial" w:cs="Arial"/>
                <w:i/>
                <w:color w:val="808080"/>
                <w:sz w:val="18"/>
                <w:szCs w:val="18"/>
              </w:rPr>
              <w:t>(this box should expand as you type)</w:t>
            </w:r>
          </w:p>
        </w:tc>
      </w:tr>
    </w:tbl>
    <w:p w14:paraId="35280754" w14:textId="77777777" w:rsidR="00A949B1" w:rsidRDefault="00A949B1" w:rsidP="004763BA">
      <w:pPr>
        <w:spacing w:after="200" w:line="276" w:lineRule="auto"/>
        <w:jc w:val="both"/>
        <w:rPr>
          <w:rFonts w:ascii="Arial" w:hAnsi="Arial" w:cs="Arial"/>
          <w:b/>
          <w:sz w:val="22"/>
          <w:szCs w:val="22"/>
          <w:u w:val="single"/>
        </w:rPr>
      </w:pPr>
    </w:p>
    <w:tbl>
      <w:tblPr>
        <w:tblStyle w:val="TableGrid"/>
        <w:tblW w:w="10485" w:type="dxa"/>
        <w:tblInd w:w="-734" w:type="dxa"/>
        <w:tblLook w:val="04A0" w:firstRow="1" w:lastRow="0" w:firstColumn="1" w:lastColumn="0" w:noHBand="0" w:noVBand="1"/>
      </w:tblPr>
      <w:tblGrid>
        <w:gridCol w:w="562"/>
        <w:gridCol w:w="7905"/>
        <w:gridCol w:w="992"/>
        <w:gridCol w:w="1026"/>
      </w:tblGrid>
      <w:tr w:rsidR="00723DFC" w:rsidRPr="00A42F82" w14:paraId="62E79CA4" w14:textId="77777777" w:rsidTr="00723DFC">
        <w:trPr>
          <w:trHeight w:val="439"/>
        </w:trPr>
        <w:tc>
          <w:tcPr>
            <w:tcW w:w="562" w:type="dxa"/>
            <w:shd w:val="clear" w:color="auto" w:fill="F2F2F2" w:themeFill="background1" w:themeFillShade="F2"/>
            <w:vAlign w:val="center"/>
          </w:tcPr>
          <w:p w14:paraId="54E933C3" w14:textId="77777777" w:rsidR="00723DFC" w:rsidRPr="00A42F82" w:rsidRDefault="00723DFC" w:rsidP="004763BA">
            <w:pPr>
              <w:autoSpaceDE w:val="0"/>
              <w:autoSpaceDN w:val="0"/>
              <w:adjustRightInd w:val="0"/>
              <w:jc w:val="both"/>
              <w:rPr>
                <w:rFonts w:ascii="Arial" w:hAnsi="Arial" w:cs="Arial"/>
                <w:sz w:val="22"/>
                <w:szCs w:val="22"/>
              </w:rPr>
            </w:pPr>
          </w:p>
        </w:tc>
        <w:tc>
          <w:tcPr>
            <w:tcW w:w="7905" w:type="dxa"/>
            <w:shd w:val="clear" w:color="auto" w:fill="F2F2F2" w:themeFill="background1" w:themeFillShade="F2"/>
          </w:tcPr>
          <w:p w14:paraId="1173A5BF" w14:textId="77777777" w:rsidR="00723DFC" w:rsidRPr="00A42F82" w:rsidRDefault="00723DFC" w:rsidP="004763BA">
            <w:pPr>
              <w:autoSpaceDE w:val="0"/>
              <w:autoSpaceDN w:val="0"/>
              <w:adjustRightInd w:val="0"/>
              <w:jc w:val="both"/>
              <w:rPr>
                <w:rFonts w:ascii="Arial" w:hAnsi="Arial" w:cs="Arial"/>
                <w:b/>
                <w:bCs/>
                <w:sz w:val="22"/>
                <w:szCs w:val="22"/>
              </w:rPr>
            </w:pPr>
            <w:r w:rsidRPr="00A42F82">
              <w:rPr>
                <w:rFonts w:ascii="Arial" w:hAnsi="Arial" w:cs="Arial"/>
                <w:b/>
              </w:rPr>
              <w:br w:type="page"/>
            </w:r>
            <w:r w:rsidRPr="00A42F82">
              <w:rPr>
                <w:rFonts w:ascii="Arial" w:hAnsi="Arial" w:cs="Arial"/>
                <w:b/>
                <w:sz w:val="22"/>
                <w:szCs w:val="22"/>
              </w:rPr>
              <w:t>Will data from the research activity (collected data, drafts of the thesis, or materials for publication) be stored in any of the following ways?</w:t>
            </w:r>
          </w:p>
        </w:tc>
        <w:tc>
          <w:tcPr>
            <w:tcW w:w="992" w:type="dxa"/>
            <w:shd w:val="clear" w:color="auto" w:fill="F2F2F2" w:themeFill="background1" w:themeFillShade="F2"/>
          </w:tcPr>
          <w:p w14:paraId="1CAA4510" w14:textId="77777777" w:rsidR="00723DFC" w:rsidRPr="00A42F82" w:rsidRDefault="00723DFC"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YES</w:t>
            </w:r>
          </w:p>
        </w:tc>
        <w:tc>
          <w:tcPr>
            <w:tcW w:w="1026" w:type="dxa"/>
            <w:shd w:val="clear" w:color="auto" w:fill="F2F2F2" w:themeFill="background1" w:themeFillShade="F2"/>
          </w:tcPr>
          <w:p w14:paraId="4B2844E3" w14:textId="77777777" w:rsidR="00723DFC" w:rsidRPr="00A42F82" w:rsidRDefault="00723DFC"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NO</w:t>
            </w:r>
          </w:p>
        </w:tc>
      </w:tr>
      <w:tr w:rsidR="00723DFC" w:rsidRPr="00A42F82" w14:paraId="4353C04E" w14:textId="77777777" w:rsidTr="00723DFC">
        <w:trPr>
          <w:trHeight w:val="439"/>
        </w:trPr>
        <w:tc>
          <w:tcPr>
            <w:tcW w:w="562" w:type="dxa"/>
            <w:shd w:val="clear" w:color="auto" w:fill="F2F2F2" w:themeFill="background1" w:themeFillShade="F2"/>
            <w:vAlign w:val="center"/>
          </w:tcPr>
          <w:p w14:paraId="6A713A29" w14:textId="77777777" w:rsidR="00723DFC" w:rsidRPr="00A42F82" w:rsidRDefault="00723DFC" w:rsidP="004763BA">
            <w:pPr>
              <w:autoSpaceDE w:val="0"/>
              <w:autoSpaceDN w:val="0"/>
              <w:adjustRightInd w:val="0"/>
              <w:jc w:val="both"/>
              <w:rPr>
                <w:rFonts w:ascii="Arial" w:hAnsi="Arial" w:cs="Arial"/>
                <w:sz w:val="22"/>
                <w:szCs w:val="22"/>
              </w:rPr>
            </w:pPr>
            <w:r w:rsidRPr="00A42F82">
              <w:rPr>
                <w:rFonts w:ascii="Arial" w:hAnsi="Arial" w:cs="Arial"/>
                <w:sz w:val="22"/>
                <w:szCs w:val="22"/>
              </w:rPr>
              <w:t>5</w:t>
            </w:r>
          </w:p>
        </w:tc>
        <w:tc>
          <w:tcPr>
            <w:tcW w:w="7905" w:type="dxa"/>
            <w:shd w:val="clear" w:color="auto" w:fill="F2F2F2" w:themeFill="background1" w:themeFillShade="F2"/>
            <w:vAlign w:val="center"/>
          </w:tcPr>
          <w:p w14:paraId="14D11708" w14:textId="77777777" w:rsidR="00723DFC" w:rsidRPr="00A42F82" w:rsidRDefault="00723DFC" w:rsidP="004763BA">
            <w:pPr>
              <w:autoSpaceDE w:val="0"/>
              <w:autoSpaceDN w:val="0"/>
              <w:adjustRightInd w:val="0"/>
              <w:jc w:val="both"/>
              <w:rPr>
                <w:rFonts w:ascii="Arial" w:hAnsi="Arial" w:cs="Arial"/>
                <w:sz w:val="22"/>
                <w:szCs w:val="22"/>
              </w:rPr>
            </w:pPr>
            <w:r w:rsidRPr="00A42F82">
              <w:rPr>
                <w:rFonts w:ascii="Arial" w:hAnsi="Arial" w:cs="Arial"/>
                <w:sz w:val="22"/>
                <w:szCs w:val="22"/>
              </w:rPr>
              <w:t>Manual files (i.e. in paper form)?</w:t>
            </w:r>
          </w:p>
        </w:tc>
        <w:tc>
          <w:tcPr>
            <w:tcW w:w="992" w:type="dxa"/>
            <w:shd w:val="clear" w:color="auto" w:fill="BFBFBF" w:themeFill="background1" w:themeFillShade="BF"/>
          </w:tcPr>
          <w:sdt>
            <w:sdtPr>
              <w:rPr>
                <w:rFonts w:ascii="Arial" w:hAnsi="Arial" w:cs="Arial"/>
                <w:sz w:val="22"/>
                <w:szCs w:val="22"/>
              </w:rPr>
              <w:id w:val="-716891366"/>
              <w14:checkbox>
                <w14:checked w14:val="0"/>
                <w14:checkedState w14:val="2612" w14:font="MS Gothic"/>
                <w14:uncheckedState w14:val="2610" w14:font="MS Gothic"/>
              </w14:checkbox>
            </w:sdtPr>
            <w:sdtContent>
              <w:p w14:paraId="346D431B" w14:textId="77777777" w:rsidR="00723DFC" w:rsidRPr="00A42F82" w:rsidRDefault="00723DFC"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1026" w:type="dxa"/>
            <w:shd w:val="clear" w:color="auto" w:fill="BFBFBF" w:themeFill="background1" w:themeFillShade="BF"/>
          </w:tcPr>
          <w:sdt>
            <w:sdtPr>
              <w:rPr>
                <w:rFonts w:ascii="Arial" w:hAnsi="Arial" w:cs="Arial"/>
                <w:sz w:val="22"/>
                <w:szCs w:val="22"/>
              </w:rPr>
              <w:id w:val="124512450"/>
              <w14:checkbox>
                <w14:checked w14:val="1"/>
                <w14:checkedState w14:val="2612" w14:font="MS Gothic"/>
                <w14:uncheckedState w14:val="2610" w14:font="MS Gothic"/>
              </w14:checkbox>
            </w:sdtPr>
            <w:sdtContent>
              <w:p w14:paraId="5EB43B4C" w14:textId="77777777" w:rsidR="00723DFC" w:rsidRPr="00A42F82" w:rsidRDefault="00723DFC"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723DFC" w:rsidRPr="00A42F82" w14:paraId="7F7C51AC" w14:textId="77777777" w:rsidTr="00723DFC">
        <w:trPr>
          <w:trHeight w:val="403"/>
        </w:trPr>
        <w:tc>
          <w:tcPr>
            <w:tcW w:w="562" w:type="dxa"/>
            <w:shd w:val="clear" w:color="auto" w:fill="F2F2F2" w:themeFill="background1" w:themeFillShade="F2"/>
            <w:vAlign w:val="center"/>
          </w:tcPr>
          <w:p w14:paraId="7F05472D" w14:textId="77777777" w:rsidR="00723DFC" w:rsidRPr="00A42F82" w:rsidRDefault="00723DFC" w:rsidP="004763BA">
            <w:pPr>
              <w:autoSpaceDE w:val="0"/>
              <w:autoSpaceDN w:val="0"/>
              <w:adjustRightInd w:val="0"/>
              <w:jc w:val="both"/>
              <w:rPr>
                <w:rFonts w:ascii="Arial" w:hAnsi="Arial" w:cs="Arial"/>
                <w:sz w:val="22"/>
                <w:szCs w:val="22"/>
              </w:rPr>
            </w:pPr>
            <w:r w:rsidRPr="00A42F82">
              <w:rPr>
                <w:rFonts w:ascii="Arial" w:hAnsi="Arial" w:cs="Arial"/>
                <w:sz w:val="22"/>
                <w:szCs w:val="22"/>
              </w:rPr>
              <w:t>6</w:t>
            </w:r>
          </w:p>
        </w:tc>
        <w:tc>
          <w:tcPr>
            <w:tcW w:w="7905" w:type="dxa"/>
            <w:shd w:val="clear" w:color="auto" w:fill="F2F2F2" w:themeFill="background1" w:themeFillShade="F2"/>
            <w:vAlign w:val="center"/>
          </w:tcPr>
          <w:p w14:paraId="08887732" w14:textId="77777777" w:rsidR="00723DFC" w:rsidRPr="00A42F82" w:rsidRDefault="00723DFC" w:rsidP="004763BA">
            <w:pPr>
              <w:autoSpaceDE w:val="0"/>
              <w:autoSpaceDN w:val="0"/>
              <w:adjustRightInd w:val="0"/>
              <w:jc w:val="both"/>
              <w:rPr>
                <w:rFonts w:ascii="Arial" w:hAnsi="Arial" w:cs="Arial"/>
                <w:sz w:val="22"/>
                <w:szCs w:val="22"/>
              </w:rPr>
            </w:pPr>
            <w:r w:rsidRPr="00A42F82">
              <w:rPr>
                <w:rFonts w:ascii="Arial" w:hAnsi="Arial" w:cs="Arial"/>
                <w:sz w:val="22"/>
                <w:szCs w:val="22"/>
              </w:rPr>
              <w:t>University computers?</w:t>
            </w:r>
          </w:p>
        </w:tc>
        <w:tc>
          <w:tcPr>
            <w:tcW w:w="992" w:type="dxa"/>
            <w:shd w:val="clear" w:color="auto" w:fill="BFBFBF" w:themeFill="background1" w:themeFillShade="BF"/>
          </w:tcPr>
          <w:sdt>
            <w:sdtPr>
              <w:rPr>
                <w:rFonts w:ascii="Arial" w:hAnsi="Arial" w:cs="Arial"/>
                <w:sz w:val="22"/>
                <w:szCs w:val="22"/>
              </w:rPr>
              <w:id w:val="-1058942064"/>
              <w14:checkbox>
                <w14:checked w14:val="0"/>
                <w14:checkedState w14:val="2612" w14:font="MS Gothic"/>
                <w14:uncheckedState w14:val="2610" w14:font="MS Gothic"/>
              </w14:checkbox>
            </w:sdtPr>
            <w:sdtContent>
              <w:p w14:paraId="76517794" w14:textId="77777777" w:rsidR="00723DFC" w:rsidRPr="00A42F82" w:rsidRDefault="00723DFC"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1026" w:type="dxa"/>
            <w:shd w:val="clear" w:color="auto" w:fill="BFBFBF" w:themeFill="background1" w:themeFillShade="BF"/>
          </w:tcPr>
          <w:sdt>
            <w:sdtPr>
              <w:rPr>
                <w:rFonts w:ascii="Arial" w:hAnsi="Arial" w:cs="Arial"/>
                <w:sz w:val="22"/>
                <w:szCs w:val="22"/>
              </w:rPr>
              <w:id w:val="-1525707884"/>
              <w14:checkbox>
                <w14:checked w14:val="1"/>
                <w14:checkedState w14:val="2612" w14:font="MS Gothic"/>
                <w14:uncheckedState w14:val="2610" w14:font="MS Gothic"/>
              </w14:checkbox>
            </w:sdtPr>
            <w:sdtContent>
              <w:p w14:paraId="2E654E5F" w14:textId="77777777" w:rsidR="00723DFC" w:rsidRPr="00A42F82" w:rsidRDefault="00723DFC"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723DFC" w:rsidRPr="00A42F82" w14:paraId="141551B6" w14:textId="77777777" w:rsidTr="00723DFC">
        <w:trPr>
          <w:trHeight w:val="439"/>
        </w:trPr>
        <w:tc>
          <w:tcPr>
            <w:tcW w:w="562" w:type="dxa"/>
            <w:shd w:val="clear" w:color="auto" w:fill="F2F2F2" w:themeFill="background1" w:themeFillShade="F2"/>
            <w:vAlign w:val="center"/>
          </w:tcPr>
          <w:p w14:paraId="5F563868" w14:textId="77777777" w:rsidR="00723DFC" w:rsidRPr="00A42F82" w:rsidRDefault="00723DFC" w:rsidP="004763BA">
            <w:pPr>
              <w:autoSpaceDE w:val="0"/>
              <w:autoSpaceDN w:val="0"/>
              <w:adjustRightInd w:val="0"/>
              <w:jc w:val="both"/>
              <w:rPr>
                <w:rFonts w:ascii="Arial" w:hAnsi="Arial" w:cs="Arial"/>
                <w:sz w:val="22"/>
                <w:szCs w:val="22"/>
              </w:rPr>
            </w:pPr>
            <w:r w:rsidRPr="00A42F82">
              <w:rPr>
                <w:rFonts w:ascii="Arial" w:hAnsi="Arial" w:cs="Arial"/>
                <w:sz w:val="22"/>
                <w:szCs w:val="22"/>
              </w:rPr>
              <w:t>7</w:t>
            </w:r>
          </w:p>
        </w:tc>
        <w:tc>
          <w:tcPr>
            <w:tcW w:w="7905" w:type="dxa"/>
            <w:shd w:val="clear" w:color="auto" w:fill="F2F2F2" w:themeFill="background1" w:themeFillShade="F2"/>
            <w:vAlign w:val="center"/>
          </w:tcPr>
          <w:p w14:paraId="09BED077" w14:textId="77777777" w:rsidR="00723DFC" w:rsidRPr="00A42F82" w:rsidRDefault="00723DFC" w:rsidP="004763BA">
            <w:pPr>
              <w:autoSpaceDE w:val="0"/>
              <w:autoSpaceDN w:val="0"/>
              <w:adjustRightInd w:val="0"/>
              <w:jc w:val="both"/>
              <w:rPr>
                <w:rFonts w:ascii="Arial" w:hAnsi="Arial" w:cs="Arial"/>
                <w:sz w:val="22"/>
                <w:szCs w:val="22"/>
              </w:rPr>
            </w:pPr>
            <w:r w:rsidRPr="00A42F82">
              <w:rPr>
                <w:rFonts w:ascii="Arial" w:hAnsi="Arial" w:cs="Arial"/>
                <w:sz w:val="22"/>
                <w:szCs w:val="22"/>
              </w:rPr>
              <w:t>Private company computers?</w:t>
            </w:r>
          </w:p>
        </w:tc>
        <w:tc>
          <w:tcPr>
            <w:tcW w:w="992" w:type="dxa"/>
            <w:shd w:val="clear" w:color="auto" w:fill="BFBFBF" w:themeFill="background1" w:themeFillShade="BF"/>
          </w:tcPr>
          <w:sdt>
            <w:sdtPr>
              <w:rPr>
                <w:rFonts w:ascii="Arial" w:hAnsi="Arial" w:cs="Arial"/>
                <w:sz w:val="22"/>
                <w:szCs w:val="22"/>
              </w:rPr>
              <w:id w:val="428779520"/>
              <w14:checkbox>
                <w14:checked w14:val="0"/>
                <w14:checkedState w14:val="2612" w14:font="MS Gothic"/>
                <w14:uncheckedState w14:val="2610" w14:font="MS Gothic"/>
              </w14:checkbox>
            </w:sdtPr>
            <w:sdtContent>
              <w:p w14:paraId="7850212C" w14:textId="77777777" w:rsidR="00723DFC" w:rsidRPr="00A42F82" w:rsidRDefault="00723DFC"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1026" w:type="dxa"/>
            <w:shd w:val="clear" w:color="auto" w:fill="BFBFBF" w:themeFill="background1" w:themeFillShade="BF"/>
          </w:tcPr>
          <w:sdt>
            <w:sdtPr>
              <w:rPr>
                <w:rFonts w:ascii="Arial" w:hAnsi="Arial" w:cs="Arial"/>
                <w:sz w:val="22"/>
                <w:szCs w:val="22"/>
              </w:rPr>
              <w:id w:val="1738441066"/>
              <w14:checkbox>
                <w14:checked w14:val="1"/>
                <w14:checkedState w14:val="2612" w14:font="MS Gothic"/>
                <w14:uncheckedState w14:val="2610" w14:font="MS Gothic"/>
              </w14:checkbox>
            </w:sdtPr>
            <w:sdtContent>
              <w:p w14:paraId="35157AD0" w14:textId="77777777" w:rsidR="00723DFC" w:rsidRPr="00A42F82" w:rsidRDefault="00723DFC"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723DFC" w:rsidRPr="00A42F82" w14:paraId="31F3A679" w14:textId="77777777" w:rsidTr="00723DFC">
        <w:trPr>
          <w:trHeight w:val="403"/>
        </w:trPr>
        <w:tc>
          <w:tcPr>
            <w:tcW w:w="562" w:type="dxa"/>
            <w:shd w:val="clear" w:color="auto" w:fill="F2F2F2" w:themeFill="background1" w:themeFillShade="F2"/>
            <w:vAlign w:val="center"/>
          </w:tcPr>
          <w:p w14:paraId="10EC65EC" w14:textId="77777777" w:rsidR="00723DFC" w:rsidRPr="00A42F82" w:rsidRDefault="00723DFC" w:rsidP="004763BA">
            <w:pPr>
              <w:autoSpaceDE w:val="0"/>
              <w:autoSpaceDN w:val="0"/>
              <w:adjustRightInd w:val="0"/>
              <w:jc w:val="both"/>
              <w:rPr>
                <w:rFonts w:ascii="Arial" w:hAnsi="Arial" w:cs="Arial"/>
                <w:sz w:val="22"/>
                <w:szCs w:val="22"/>
              </w:rPr>
            </w:pPr>
            <w:r w:rsidRPr="00A42F82">
              <w:rPr>
                <w:rFonts w:ascii="Arial" w:hAnsi="Arial" w:cs="Arial"/>
                <w:sz w:val="22"/>
                <w:szCs w:val="22"/>
              </w:rPr>
              <w:t>8</w:t>
            </w:r>
          </w:p>
        </w:tc>
        <w:tc>
          <w:tcPr>
            <w:tcW w:w="7905" w:type="dxa"/>
            <w:shd w:val="clear" w:color="auto" w:fill="F2F2F2" w:themeFill="background1" w:themeFillShade="F2"/>
            <w:vAlign w:val="center"/>
          </w:tcPr>
          <w:p w14:paraId="580EC80E" w14:textId="77777777" w:rsidR="00723DFC" w:rsidRPr="00A42F82" w:rsidRDefault="00723DFC" w:rsidP="004763BA">
            <w:pPr>
              <w:autoSpaceDE w:val="0"/>
              <w:autoSpaceDN w:val="0"/>
              <w:adjustRightInd w:val="0"/>
              <w:jc w:val="both"/>
              <w:rPr>
                <w:rFonts w:ascii="Arial" w:hAnsi="Arial" w:cs="Arial"/>
                <w:sz w:val="22"/>
                <w:szCs w:val="22"/>
              </w:rPr>
            </w:pPr>
            <w:r w:rsidRPr="00A42F82">
              <w:rPr>
                <w:rFonts w:ascii="Arial" w:hAnsi="Arial" w:cs="Arial"/>
                <w:sz w:val="22"/>
                <w:szCs w:val="22"/>
              </w:rPr>
              <w:t>Home or other personal computers?</w:t>
            </w:r>
          </w:p>
        </w:tc>
        <w:tc>
          <w:tcPr>
            <w:tcW w:w="992" w:type="dxa"/>
            <w:shd w:val="clear" w:color="auto" w:fill="BFBFBF" w:themeFill="background1" w:themeFillShade="BF"/>
          </w:tcPr>
          <w:sdt>
            <w:sdtPr>
              <w:rPr>
                <w:rFonts w:ascii="Arial" w:hAnsi="Arial" w:cs="Arial"/>
                <w:sz w:val="22"/>
                <w:szCs w:val="22"/>
              </w:rPr>
              <w:id w:val="666676712"/>
              <w14:checkbox>
                <w14:checked w14:val="0"/>
                <w14:checkedState w14:val="2612" w14:font="MS Gothic"/>
                <w14:uncheckedState w14:val="2610" w14:font="MS Gothic"/>
              </w14:checkbox>
            </w:sdtPr>
            <w:sdtContent>
              <w:p w14:paraId="4A1D9934" w14:textId="77777777" w:rsidR="00723DFC" w:rsidRPr="00A42F82" w:rsidRDefault="00723DFC"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1026" w:type="dxa"/>
            <w:shd w:val="clear" w:color="auto" w:fill="BFBFBF" w:themeFill="background1" w:themeFillShade="BF"/>
          </w:tcPr>
          <w:sdt>
            <w:sdtPr>
              <w:rPr>
                <w:rFonts w:ascii="Arial" w:hAnsi="Arial" w:cs="Arial"/>
                <w:sz w:val="22"/>
                <w:szCs w:val="22"/>
              </w:rPr>
              <w:id w:val="243309197"/>
              <w14:checkbox>
                <w14:checked w14:val="1"/>
                <w14:checkedState w14:val="2612" w14:font="MS Gothic"/>
                <w14:uncheckedState w14:val="2610" w14:font="MS Gothic"/>
              </w14:checkbox>
            </w:sdtPr>
            <w:sdtContent>
              <w:p w14:paraId="6C8B2ABE" w14:textId="77777777" w:rsidR="00723DFC" w:rsidRPr="00A42F82" w:rsidRDefault="00723DFC"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723DFC" w:rsidRPr="00A42F82" w14:paraId="3E475C7D" w14:textId="77777777" w:rsidTr="00723DFC">
        <w:trPr>
          <w:trHeight w:val="403"/>
        </w:trPr>
        <w:tc>
          <w:tcPr>
            <w:tcW w:w="562" w:type="dxa"/>
            <w:shd w:val="clear" w:color="auto" w:fill="F2F2F2" w:themeFill="background1" w:themeFillShade="F2"/>
            <w:vAlign w:val="center"/>
          </w:tcPr>
          <w:p w14:paraId="6B463590" w14:textId="77777777" w:rsidR="00723DFC" w:rsidRPr="00A42F82" w:rsidRDefault="00723DFC" w:rsidP="004763BA">
            <w:pPr>
              <w:autoSpaceDE w:val="0"/>
              <w:autoSpaceDN w:val="0"/>
              <w:adjustRightInd w:val="0"/>
              <w:jc w:val="both"/>
              <w:rPr>
                <w:rFonts w:ascii="Arial" w:hAnsi="Arial" w:cs="Arial"/>
                <w:sz w:val="22"/>
                <w:szCs w:val="22"/>
              </w:rPr>
            </w:pPr>
            <w:r w:rsidRPr="00A42F82">
              <w:rPr>
                <w:rFonts w:ascii="Arial" w:hAnsi="Arial" w:cs="Arial"/>
                <w:sz w:val="22"/>
                <w:szCs w:val="22"/>
              </w:rPr>
              <w:t>9</w:t>
            </w:r>
          </w:p>
        </w:tc>
        <w:tc>
          <w:tcPr>
            <w:tcW w:w="7905" w:type="dxa"/>
            <w:shd w:val="clear" w:color="auto" w:fill="F2F2F2" w:themeFill="background1" w:themeFillShade="F2"/>
            <w:vAlign w:val="center"/>
          </w:tcPr>
          <w:p w14:paraId="7F81CBB2" w14:textId="77777777" w:rsidR="00723DFC" w:rsidRPr="00A42F82" w:rsidRDefault="00723DFC" w:rsidP="004763BA">
            <w:pPr>
              <w:autoSpaceDE w:val="0"/>
              <w:autoSpaceDN w:val="0"/>
              <w:adjustRightInd w:val="0"/>
              <w:jc w:val="both"/>
              <w:rPr>
                <w:rFonts w:ascii="Arial" w:hAnsi="Arial" w:cs="Arial"/>
                <w:sz w:val="22"/>
                <w:szCs w:val="22"/>
              </w:rPr>
            </w:pPr>
            <w:r w:rsidRPr="00A42F82">
              <w:rPr>
                <w:rFonts w:ascii="Arial" w:hAnsi="Arial" w:cs="Arial"/>
                <w:sz w:val="22"/>
                <w:szCs w:val="22"/>
              </w:rPr>
              <w:t>Laptop computers/ CDs/ Portable disk-drives/ memory sticks?</w:t>
            </w:r>
          </w:p>
        </w:tc>
        <w:tc>
          <w:tcPr>
            <w:tcW w:w="992" w:type="dxa"/>
            <w:shd w:val="clear" w:color="auto" w:fill="BFBFBF" w:themeFill="background1" w:themeFillShade="BF"/>
          </w:tcPr>
          <w:sdt>
            <w:sdtPr>
              <w:rPr>
                <w:rFonts w:ascii="Arial" w:hAnsi="Arial" w:cs="Arial"/>
                <w:sz w:val="22"/>
                <w:szCs w:val="22"/>
              </w:rPr>
              <w:id w:val="1761182650"/>
              <w14:checkbox>
                <w14:checked w14:val="0"/>
                <w14:checkedState w14:val="2612" w14:font="MS Gothic"/>
                <w14:uncheckedState w14:val="2610" w14:font="MS Gothic"/>
              </w14:checkbox>
            </w:sdtPr>
            <w:sdtContent>
              <w:p w14:paraId="31706B91" w14:textId="77777777" w:rsidR="00723DFC" w:rsidRPr="00A42F82" w:rsidRDefault="00723DFC"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1026" w:type="dxa"/>
            <w:shd w:val="clear" w:color="auto" w:fill="BFBFBF" w:themeFill="background1" w:themeFillShade="BF"/>
          </w:tcPr>
          <w:sdt>
            <w:sdtPr>
              <w:rPr>
                <w:rFonts w:ascii="Arial" w:hAnsi="Arial" w:cs="Arial"/>
                <w:sz w:val="22"/>
                <w:szCs w:val="22"/>
              </w:rPr>
              <w:id w:val="-1031489010"/>
              <w14:checkbox>
                <w14:checked w14:val="1"/>
                <w14:checkedState w14:val="2612" w14:font="MS Gothic"/>
                <w14:uncheckedState w14:val="2610" w14:font="MS Gothic"/>
              </w14:checkbox>
            </w:sdtPr>
            <w:sdtContent>
              <w:p w14:paraId="40DB75EA" w14:textId="77777777" w:rsidR="00723DFC" w:rsidRPr="00A42F82" w:rsidRDefault="00723DFC"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723DFC" w:rsidRPr="00A42F82" w14:paraId="65489514" w14:textId="77777777" w:rsidTr="00723DFC">
        <w:trPr>
          <w:trHeight w:val="403"/>
        </w:trPr>
        <w:tc>
          <w:tcPr>
            <w:tcW w:w="562" w:type="dxa"/>
            <w:shd w:val="clear" w:color="auto" w:fill="F2F2F2" w:themeFill="background1" w:themeFillShade="F2"/>
            <w:vAlign w:val="center"/>
          </w:tcPr>
          <w:p w14:paraId="52B3F004" w14:textId="77777777" w:rsidR="00723DFC" w:rsidRPr="00A42F82" w:rsidRDefault="00723DFC" w:rsidP="004763BA">
            <w:pPr>
              <w:autoSpaceDE w:val="0"/>
              <w:autoSpaceDN w:val="0"/>
              <w:adjustRightInd w:val="0"/>
              <w:jc w:val="both"/>
              <w:rPr>
                <w:rFonts w:ascii="Arial" w:hAnsi="Arial" w:cs="Arial"/>
                <w:sz w:val="22"/>
                <w:szCs w:val="22"/>
              </w:rPr>
            </w:pPr>
            <w:r w:rsidRPr="00A42F82">
              <w:rPr>
                <w:rFonts w:ascii="Arial" w:hAnsi="Arial" w:cs="Arial"/>
                <w:sz w:val="22"/>
                <w:szCs w:val="22"/>
              </w:rPr>
              <w:t>10</w:t>
            </w:r>
          </w:p>
        </w:tc>
        <w:tc>
          <w:tcPr>
            <w:tcW w:w="7905" w:type="dxa"/>
            <w:shd w:val="clear" w:color="auto" w:fill="F2F2F2" w:themeFill="background1" w:themeFillShade="F2"/>
            <w:vAlign w:val="center"/>
          </w:tcPr>
          <w:p w14:paraId="5C0BA3AA" w14:textId="77777777" w:rsidR="00723DFC" w:rsidRPr="00A42F82" w:rsidRDefault="00723DFC" w:rsidP="004763BA">
            <w:pPr>
              <w:autoSpaceDE w:val="0"/>
              <w:autoSpaceDN w:val="0"/>
              <w:adjustRightInd w:val="0"/>
              <w:jc w:val="both"/>
              <w:rPr>
                <w:rFonts w:ascii="Arial" w:hAnsi="Arial" w:cs="Arial"/>
                <w:sz w:val="22"/>
                <w:szCs w:val="22"/>
              </w:rPr>
            </w:pPr>
            <w:r w:rsidRPr="00A42F82">
              <w:rPr>
                <w:rFonts w:ascii="Arial" w:hAnsi="Arial" w:cs="Arial"/>
                <w:sz w:val="22"/>
                <w:szCs w:val="22"/>
              </w:rPr>
              <w:t>“Cloud” storage or websites?</w:t>
            </w:r>
          </w:p>
        </w:tc>
        <w:tc>
          <w:tcPr>
            <w:tcW w:w="992" w:type="dxa"/>
            <w:shd w:val="clear" w:color="auto" w:fill="BFBFBF" w:themeFill="background1" w:themeFillShade="BF"/>
          </w:tcPr>
          <w:sdt>
            <w:sdtPr>
              <w:rPr>
                <w:rFonts w:ascii="Arial" w:hAnsi="Arial" w:cs="Arial"/>
                <w:sz w:val="22"/>
                <w:szCs w:val="22"/>
              </w:rPr>
              <w:id w:val="-40376448"/>
              <w14:checkbox>
                <w14:checked w14:val="1"/>
                <w14:checkedState w14:val="2612" w14:font="MS Gothic"/>
                <w14:uncheckedState w14:val="2610" w14:font="MS Gothic"/>
              </w14:checkbox>
            </w:sdtPr>
            <w:sdtContent>
              <w:p w14:paraId="4592A545" w14:textId="77777777" w:rsidR="00723DFC" w:rsidRPr="00A42F82" w:rsidRDefault="00723DFC"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1026" w:type="dxa"/>
            <w:shd w:val="clear" w:color="auto" w:fill="BFBFBF" w:themeFill="background1" w:themeFillShade="BF"/>
          </w:tcPr>
          <w:sdt>
            <w:sdtPr>
              <w:rPr>
                <w:rFonts w:ascii="Arial" w:hAnsi="Arial" w:cs="Arial"/>
                <w:sz w:val="22"/>
                <w:szCs w:val="22"/>
              </w:rPr>
              <w:id w:val="-2004037841"/>
              <w14:checkbox>
                <w14:checked w14:val="0"/>
                <w14:checkedState w14:val="2612" w14:font="MS Gothic"/>
                <w14:uncheckedState w14:val="2610" w14:font="MS Gothic"/>
              </w14:checkbox>
            </w:sdtPr>
            <w:sdtContent>
              <w:p w14:paraId="25DB3337" w14:textId="77777777" w:rsidR="00723DFC" w:rsidRPr="00A42F82" w:rsidRDefault="00723DFC"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723DFC" w:rsidRPr="00A42F82" w14:paraId="6B8596AC" w14:textId="77777777" w:rsidTr="00723DFC">
        <w:trPr>
          <w:trHeight w:val="403"/>
        </w:trPr>
        <w:tc>
          <w:tcPr>
            <w:tcW w:w="562" w:type="dxa"/>
            <w:shd w:val="clear" w:color="auto" w:fill="F2F2F2" w:themeFill="background1" w:themeFillShade="F2"/>
            <w:vAlign w:val="center"/>
          </w:tcPr>
          <w:p w14:paraId="2C8C00C6" w14:textId="77777777" w:rsidR="00723DFC" w:rsidRPr="00A42F82" w:rsidRDefault="00723DFC" w:rsidP="004763BA">
            <w:pPr>
              <w:autoSpaceDE w:val="0"/>
              <w:autoSpaceDN w:val="0"/>
              <w:adjustRightInd w:val="0"/>
              <w:jc w:val="both"/>
              <w:rPr>
                <w:rFonts w:ascii="Arial" w:hAnsi="Arial" w:cs="Arial"/>
                <w:sz w:val="22"/>
                <w:szCs w:val="22"/>
              </w:rPr>
            </w:pPr>
            <w:r w:rsidRPr="00A42F82">
              <w:rPr>
                <w:rFonts w:ascii="Arial" w:hAnsi="Arial" w:cs="Arial"/>
                <w:sz w:val="22"/>
                <w:szCs w:val="22"/>
              </w:rPr>
              <w:t>11</w:t>
            </w:r>
          </w:p>
        </w:tc>
        <w:tc>
          <w:tcPr>
            <w:tcW w:w="7905" w:type="dxa"/>
            <w:shd w:val="clear" w:color="auto" w:fill="F2F2F2" w:themeFill="background1" w:themeFillShade="F2"/>
          </w:tcPr>
          <w:p w14:paraId="120683F9" w14:textId="77777777" w:rsidR="00723DFC" w:rsidRPr="00A42F82" w:rsidRDefault="00723DFC" w:rsidP="004763BA">
            <w:pPr>
              <w:autoSpaceDE w:val="0"/>
              <w:autoSpaceDN w:val="0"/>
              <w:adjustRightInd w:val="0"/>
              <w:jc w:val="both"/>
              <w:rPr>
                <w:rFonts w:ascii="Arial" w:hAnsi="Arial" w:cs="Arial"/>
                <w:sz w:val="22"/>
                <w:szCs w:val="22"/>
              </w:rPr>
            </w:pPr>
            <w:r w:rsidRPr="00A42F82">
              <w:rPr>
                <w:rFonts w:ascii="Arial" w:hAnsi="Arial" w:cs="Arial"/>
                <w:sz w:val="22"/>
                <w:szCs w:val="22"/>
              </w:rPr>
              <w:t>Other – specify:</w:t>
            </w:r>
          </w:p>
          <w:p w14:paraId="1F01AB58" w14:textId="77777777" w:rsidR="00723DFC" w:rsidRPr="00A42F82" w:rsidRDefault="00723DFC" w:rsidP="004763BA">
            <w:pPr>
              <w:autoSpaceDE w:val="0"/>
              <w:autoSpaceDN w:val="0"/>
              <w:adjustRightInd w:val="0"/>
              <w:jc w:val="both"/>
              <w:rPr>
                <w:rFonts w:ascii="Arial" w:hAnsi="Arial" w:cs="Arial"/>
                <w:sz w:val="22"/>
                <w:szCs w:val="22"/>
              </w:rPr>
            </w:pPr>
          </w:p>
        </w:tc>
        <w:tc>
          <w:tcPr>
            <w:tcW w:w="992" w:type="dxa"/>
            <w:shd w:val="clear" w:color="auto" w:fill="BFBFBF" w:themeFill="background1" w:themeFillShade="BF"/>
            <w:vAlign w:val="center"/>
          </w:tcPr>
          <w:sdt>
            <w:sdtPr>
              <w:rPr>
                <w:rFonts w:ascii="Arial" w:hAnsi="Arial" w:cs="Arial"/>
                <w:sz w:val="22"/>
                <w:szCs w:val="22"/>
              </w:rPr>
              <w:id w:val="-1556230815"/>
              <w14:checkbox>
                <w14:checked w14:val="0"/>
                <w14:checkedState w14:val="2612" w14:font="MS Gothic"/>
                <w14:uncheckedState w14:val="2610" w14:font="MS Gothic"/>
              </w14:checkbox>
            </w:sdtPr>
            <w:sdtContent>
              <w:p w14:paraId="1E17182D" w14:textId="77777777" w:rsidR="00723DFC" w:rsidRPr="00A42F82" w:rsidRDefault="00723DFC"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1026" w:type="dxa"/>
            <w:shd w:val="clear" w:color="auto" w:fill="BFBFBF" w:themeFill="background1" w:themeFillShade="BF"/>
            <w:vAlign w:val="center"/>
          </w:tcPr>
          <w:sdt>
            <w:sdtPr>
              <w:rPr>
                <w:rFonts w:ascii="Arial" w:hAnsi="Arial" w:cs="Arial"/>
                <w:sz w:val="22"/>
                <w:szCs w:val="22"/>
              </w:rPr>
              <w:id w:val="1575544959"/>
              <w14:checkbox>
                <w14:checked w14:val="1"/>
                <w14:checkedState w14:val="2612" w14:font="MS Gothic"/>
                <w14:uncheckedState w14:val="2610" w14:font="MS Gothic"/>
              </w14:checkbox>
            </w:sdtPr>
            <w:sdtContent>
              <w:p w14:paraId="77073B94" w14:textId="77777777" w:rsidR="00723DFC" w:rsidRPr="00A42F82" w:rsidRDefault="00723DFC"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723DFC" w:rsidRPr="00A42F82" w14:paraId="2C120540" w14:textId="77777777" w:rsidTr="00723DFC">
        <w:trPr>
          <w:trHeight w:val="403"/>
        </w:trPr>
        <w:tc>
          <w:tcPr>
            <w:tcW w:w="562" w:type="dxa"/>
            <w:shd w:val="clear" w:color="auto" w:fill="F2F2F2" w:themeFill="background1" w:themeFillShade="F2"/>
            <w:vAlign w:val="center"/>
          </w:tcPr>
          <w:p w14:paraId="7EF232B3" w14:textId="77777777" w:rsidR="00723DFC" w:rsidRPr="00A42F82" w:rsidRDefault="00723DFC" w:rsidP="004763BA">
            <w:pPr>
              <w:autoSpaceDE w:val="0"/>
              <w:autoSpaceDN w:val="0"/>
              <w:adjustRightInd w:val="0"/>
              <w:jc w:val="both"/>
              <w:rPr>
                <w:rFonts w:ascii="Arial" w:hAnsi="Arial" w:cs="Arial"/>
                <w:bCs/>
                <w:sz w:val="22"/>
                <w:szCs w:val="22"/>
              </w:rPr>
            </w:pPr>
            <w:r w:rsidRPr="00A42F82">
              <w:rPr>
                <w:rFonts w:ascii="Arial" w:hAnsi="Arial" w:cs="Arial"/>
                <w:sz w:val="22"/>
                <w:szCs w:val="22"/>
              </w:rPr>
              <w:t>12</w:t>
            </w:r>
          </w:p>
        </w:tc>
        <w:tc>
          <w:tcPr>
            <w:tcW w:w="9923" w:type="dxa"/>
            <w:gridSpan w:val="3"/>
            <w:shd w:val="clear" w:color="auto" w:fill="F2F2F2" w:themeFill="background1" w:themeFillShade="F2"/>
          </w:tcPr>
          <w:p w14:paraId="2C9004B9" w14:textId="77777777" w:rsidR="00723DFC" w:rsidRPr="00A42F82" w:rsidRDefault="00723DFC" w:rsidP="004763BA">
            <w:pPr>
              <w:autoSpaceDE w:val="0"/>
              <w:autoSpaceDN w:val="0"/>
              <w:adjustRightInd w:val="0"/>
              <w:jc w:val="both"/>
              <w:rPr>
                <w:rFonts w:ascii="Arial" w:hAnsi="Arial" w:cs="Arial"/>
                <w:b/>
                <w:bCs/>
                <w:sz w:val="22"/>
                <w:szCs w:val="22"/>
              </w:rPr>
            </w:pPr>
            <w:r w:rsidRPr="00A42F82">
              <w:rPr>
                <w:rFonts w:ascii="Arial" w:hAnsi="Arial" w:cs="Arial"/>
                <w:bCs/>
                <w:sz w:val="22"/>
                <w:szCs w:val="22"/>
              </w:rPr>
              <w:t xml:space="preserve">For all stored data, explain the measures in place to ensure the security of the data collected, data confidentiality, including details of backup procedures, </w:t>
            </w:r>
            <w:r w:rsidRPr="00A42F82">
              <w:rPr>
                <w:rFonts w:ascii="Arial" w:hAnsi="Arial" w:cs="Arial"/>
                <w:bCs/>
                <w:sz w:val="22"/>
                <w:szCs w:val="22"/>
                <w:shd w:val="clear" w:color="auto" w:fill="F2F2F2" w:themeFill="background1" w:themeFillShade="F2"/>
              </w:rPr>
              <w:t>password</w:t>
            </w:r>
            <w:r w:rsidRPr="00A42F82">
              <w:rPr>
                <w:rFonts w:ascii="Arial" w:hAnsi="Arial" w:cs="Arial"/>
                <w:bCs/>
                <w:sz w:val="22"/>
                <w:szCs w:val="22"/>
              </w:rPr>
              <w:t xml:space="preserve"> protection, encryption, anonymisation and pseudonymisation</w:t>
            </w:r>
            <w:r w:rsidRPr="00A42F82">
              <w:rPr>
                <w:rFonts w:ascii="Arial" w:hAnsi="Arial" w:cs="Arial"/>
                <w:sz w:val="22"/>
                <w:szCs w:val="22"/>
              </w:rPr>
              <w:t>:</w:t>
            </w:r>
          </w:p>
        </w:tc>
      </w:tr>
      <w:tr w:rsidR="00723DFC" w:rsidRPr="00A42F82" w14:paraId="4E9974B6" w14:textId="77777777" w:rsidTr="00723DFC">
        <w:trPr>
          <w:trHeight w:val="403"/>
        </w:trPr>
        <w:tc>
          <w:tcPr>
            <w:tcW w:w="562" w:type="dxa"/>
            <w:vAlign w:val="center"/>
          </w:tcPr>
          <w:p w14:paraId="4A602C22" w14:textId="77777777" w:rsidR="00723DFC" w:rsidRPr="00A42F82" w:rsidRDefault="00723DFC" w:rsidP="004763BA">
            <w:pPr>
              <w:jc w:val="both"/>
              <w:rPr>
                <w:rFonts w:ascii="Arial" w:hAnsi="Arial" w:cs="Arial"/>
                <w:sz w:val="22"/>
                <w:szCs w:val="22"/>
              </w:rPr>
            </w:pPr>
          </w:p>
        </w:tc>
        <w:tc>
          <w:tcPr>
            <w:tcW w:w="9923" w:type="dxa"/>
            <w:gridSpan w:val="3"/>
          </w:tcPr>
          <w:p w14:paraId="668A03EB" w14:textId="77777777" w:rsidR="00723DFC" w:rsidRDefault="00723DFC" w:rsidP="004763BA">
            <w:pPr>
              <w:autoSpaceDE w:val="0"/>
              <w:autoSpaceDN w:val="0"/>
              <w:adjustRightInd w:val="0"/>
              <w:jc w:val="both"/>
              <w:rPr>
                <w:rFonts w:ascii="Arial" w:hAnsi="Arial" w:cs="Arial"/>
                <w:sz w:val="22"/>
                <w:szCs w:val="22"/>
              </w:rPr>
            </w:pPr>
            <w:r>
              <w:rPr>
                <w:rFonts w:ascii="Arial" w:hAnsi="Arial" w:cs="Arial"/>
                <w:sz w:val="22"/>
                <w:szCs w:val="22"/>
              </w:rPr>
              <w:t xml:space="preserve">Names and photos of featured University athletes will be used on the website. </w:t>
            </w:r>
          </w:p>
          <w:p w14:paraId="57C539F8" w14:textId="77777777" w:rsidR="00723DFC" w:rsidRDefault="00723DFC" w:rsidP="004763BA">
            <w:pPr>
              <w:autoSpaceDE w:val="0"/>
              <w:autoSpaceDN w:val="0"/>
              <w:adjustRightInd w:val="0"/>
              <w:jc w:val="both"/>
              <w:rPr>
                <w:rFonts w:ascii="Arial" w:hAnsi="Arial" w:cs="Arial"/>
                <w:sz w:val="22"/>
                <w:szCs w:val="22"/>
              </w:rPr>
            </w:pPr>
          </w:p>
          <w:p w14:paraId="444DB2A4" w14:textId="77777777" w:rsidR="00723DFC" w:rsidRDefault="00723DFC" w:rsidP="004763BA">
            <w:pPr>
              <w:autoSpaceDE w:val="0"/>
              <w:autoSpaceDN w:val="0"/>
              <w:adjustRightInd w:val="0"/>
              <w:jc w:val="both"/>
              <w:rPr>
                <w:rFonts w:ascii="Arial" w:hAnsi="Arial" w:cs="Arial"/>
                <w:sz w:val="22"/>
                <w:szCs w:val="22"/>
              </w:rPr>
            </w:pPr>
          </w:p>
          <w:p w14:paraId="73CB055B" w14:textId="77777777" w:rsidR="00723DFC" w:rsidRPr="00A42F82" w:rsidRDefault="00723DFC" w:rsidP="004763BA">
            <w:pPr>
              <w:autoSpaceDE w:val="0"/>
              <w:autoSpaceDN w:val="0"/>
              <w:adjustRightInd w:val="0"/>
              <w:jc w:val="both"/>
              <w:rPr>
                <w:rFonts w:ascii="Arial" w:hAnsi="Arial" w:cs="Arial"/>
                <w:b/>
                <w:bCs/>
                <w:sz w:val="22"/>
                <w:szCs w:val="22"/>
              </w:rPr>
            </w:pPr>
            <w:r w:rsidRPr="00A42F82">
              <w:rPr>
                <w:rFonts w:ascii="Arial" w:hAnsi="Arial" w:cs="Arial"/>
                <w:i/>
                <w:color w:val="808080"/>
                <w:sz w:val="18"/>
                <w:szCs w:val="18"/>
              </w:rPr>
              <w:t>(this box should expand as you type)</w:t>
            </w:r>
          </w:p>
        </w:tc>
      </w:tr>
    </w:tbl>
    <w:p w14:paraId="757E8ABF" w14:textId="77777777" w:rsidR="00A949B1" w:rsidRDefault="00A949B1" w:rsidP="004763BA">
      <w:pPr>
        <w:spacing w:after="200" w:line="276" w:lineRule="auto"/>
        <w:jc w:val="both"/>
        <w:rPr>
          <w:rFonts w:ascii="Arial" w:hAnsi="Arial" w:cs="Arial"/>
          <w:b/>
          <w:sz w:val="22"/>
          <w:szCs w:val="22"/>
          <w:u w:val="single"/>
        </w:rPr>
      </w:pPr>
    </w:p>
    <w:tbl>
      <w:tblPr>
        <w:tblStyle w:val="TableGrid"/>
        <w:tblW w:w="10485" w:type="dxa"/>
        <w:tblInd w:w="-734" w:type="dxa"/>
        <w:tblLook w:val="04A0" w:firstRow="1" w:lastRow="0" w:firstColumn="1" w:lastColumn="0" w:noHBand="0" w:noVBand="1"/>
      </w:tblPr>
      <w:tblGrid>
        <w:gridCol w:w="562"/>
        <w:gridCol w:w="7905"/>
        <w:gridCol w:w="992"/>
        <w:gridCol w:w="1026"/>
      </w:tblGrid>
      <w:tr w:rsidR="002C1593" w:rsidRPr="00A42F82" w14:paraId="5F1268D4" w14:textId="77777777" w:rsidTr="002C1593">
        <w:trPr>
          <w:trHeight w:val="439"/>
        </w:trPr>
        <w:tc>
          <w:tcPr>
            <w:tcW w:w="562" w:type="dxa"/>
            <w:shd w:val="clear" w:color="auto" w:fill="F2F2F2" w:themeFill="background1" w:themeFillShade="F2"/>
          </w:tcPr>
          <w:p w14:paraId="162C0FF1" w14:textId="77777777" w:rsidR="002C1593" w:rsidRPr="00A42F82" w:rsidRDefault="002C1593" w:rsidP="004763BA">
            <w:pPr>
              <w:autoSpaceDE w:val="0"/>
              <w:autoSpaceDN w:val="0"/>
              <w:adjustRightInd w:val="0"/>
              <w:jc w:val="both"/>
              <w:rPr>
                <w:rFonts w:ascii="Arial" w:hAnsi="Arial" w:cs="Arial"/>
                <w:sz w:val="22"/>
                <w:szCs w:val="22"/>
              </w:rPr>
            </w:pPr>
          </w:p>
        </w:tc>
        <w:tc>
          <w:tcPr>
            <w:tcW w:w="9923" w:type="dxa"/>
            <w:gridSpan w:val="3"/>
            <w:shd w:val="clear" w:color="auto" w:fill="F2F2F2" w:themeFill="background1" w:themeFillShade="F2"/>
            <w:vAlign w:val="center"/>
          </w:tcPr>
          <w:p w14:paraId="336C5C01" w14:textId="77777777" w:rsidR="002C1593" w:rsidRPr="00A42F82" w:rsidRDefault="002C1593"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Data Protection</w:t>
            </w:r>
          </w:p>
        </w:tc>
      </w:tr>
      <w:tr w:rsidR="002C1593" w:rsidRPr="00A42F82" w14:paraId="6E416E39" w14:textId="77777777" w:rsidTr="002C1593">
        <w:trPr>
          <w:trHeight w:val="439"/>
        </w:trPr>
        <w:tc>
          <w:tcPr>
            <w:tcW w:w="562" w:type="dxa"/>
            <w:shd w:val="clear" w:color="auto" w:fill="F2F2F2" w:themeFill="background1" w:themeFillShade="F2"/>
            <w:vAlign w:val="center"/>
          </w:tcPr>
          <w:p w14:paraId="604C7E61" w14:textId="77777777" w:rsidR="002C1593" w:rsidRPr="00A42F82" w:rsidRDefault="002C1593" w:rsidP="004763BA">
            <w:pPr>
              <w:autoSpaceDE w:val="0"/>
              <w:autoSpaceDN w:val="0"/>
              <w:adjustRightInd w:val="0"/>
              <w:jc w:val="both"/>
              <w:rPr>
                <w:rFonts w:ascii="Arial" w:hAnsi="Arial" w:cs="Arial"/>
                <w:sz w:val="22"/>
                <w:szCs w:val="22"/>
              </w:rPr>
            </w:pPr>
          </w:p>
        </w:tc>
        <w:tc>
          <w:tcPr>
            <w:tcW w:w="7905" w:type="dxa"/>
            <w:shd w:val="clear" w:color="auto" w:fill="F2F2F2" w:themeFill="background1" w:themeFillShade="F2"/>
            <w:vAlign w:val="center"/>
          </w:tcPr>
          <w:p w14:paraId="7199489F" w14:textId="77777777" w:rsidR="002C1593" w:rsidRPr="00A42F82" w:rsidRDefault="002C1593" w:rsidP="004763BA">
            <w:pPr>
              <w:autoSpaceDE w:val="0"/>
              <w:autoSpaceDN w:val="0"/>
              <w:adjustRightInd w:val="0"/>
              <w:jc w:val="both"/>
              <w:rPr>
                <w:rFonts w:ascii="Arial" w:hAnsi="Arial" w:cs="Arial"/>
                <w:b/>
                <w:bCs/>
                <w:sz w:val="22"/>
                <w:szCs w:val="22"/>
              </w:rPr>
            </w:pPr>
            <w:r w:rsidRPr="00A42F82">
              <w:rPr>
                <w:rFonts w:ascii="Arial" w:hAnsi="Arial" w:cs="Arial"/>
                <w:sz w:val="22"/>
                <w:szCs w:val="22"/>
              </w:rPr>
              <w:t xml:space="preserve">Will the research activity </w:t>
            </w:r>
            <w:r w:rsidRPr="00A42F82">
              <w:rPr>
                <w:rFonts w:ascii="Arial" w:hAnsi="Arial" w:cs="Arial"/>
                <w:bCs/>
                <w:sz w:val="22"/>
                <w:szCs w:val="22"/>
              </w:rPr>
              <w:t>involve any of the following activities:</w:t>
            </w:r>
          </w:p>
        </w:tc>
        <w:tc>
          <w:tcPr>
            <w:tcW w:w="992" w:type="dxa"/>
            <w:shd w:val="clear" w:color="auto" w:fill="F2F2F2" w:themeFill="background1" w:themeFillShade="F2"/>
            <w:vAlign w:val="center"/>
          </w:tcPr>
          <w:p w14:paraId="2083DF7E" w14:textId="77777777" w:rsidR="002C1593" w:rsidRPr="00A42F82" w:rsidRDefault="002C1593"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YES</w:t>
            </w:r>
          </w:p>
        </w:tc>
        <w:tc>
          <w:tcPr>
            <w:tcW w:w="1026" w:type="dxa"/>
            <w:shd w:val="clear" w:color="auto" w:fill="F2F2F2" w:themeFill="background1" w:themeFillShade="F2"/>
            <w:vAlign w:val="center"/>
          </w:tcPr>
          <w:p w14:paraId="7E21B59E" w14:textId="77777777" w:rsidR="002C1593" w:rsidRPr="00A42F82" w:rsidRDefault="002C1593" w:rsidP="004763BA">
            <w:pPr>
              <w:autoSpaceDE w:val="0"/>
              <w:autoSpaceDN w:val="0"/>
              <w:adjustRightInd w:val="0"/>
              <w:jc w:val="both"/>
              <w:rPr>
                <w:rFonts w:ascii="Arial" w:hAnsi="Arial" w:cs="Arial"/>
                <w:b/>
                <w:bCs/>
                <w:sz w:val="22"/>
                <w:szCs w:val="22"/>
              </w:rPr>
            </w:pPr>
            <w:r w:rsidRPr="00A42F82">
              <w:rPr>
                <w:rFonts w:ascii="Arial" w:hAnsi="Arial" w:cs="Arial"/>
                <w:b/>
                <w:bCs/>
                <w:sz w:val="22"/>
                <w:szCs w:val="22"/>
              </w:rPr>
              <w:t>NO</w:t>
            </w:r>
          </w:p>
        </w:tc>
      </w:tr>
      <w:tr w:rsidR="002C1593" w:rsidRPr="00A42F82" w14:paraId="5D217352" w14:textId="77777777" w:rsidTr="002C1593">
        <w:trPr>
          <w:trHeight w:val="439"/>
        </w:trPr>
        <w:tc>
          <w:tcPr>
            <w:tcW w:w="562" w:type="dxa"/>
            <w:shd w:val="clear" w:color="auto" w:fill="F2F2F2" w:themeFill="background1" w:themeFillShade="F2"/>
            <w:vAlign w:val="center"/>
          </w:tcPr>
          <w:p w14:paraId="5F2E7C43"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Arial" w:hAnsi="Arial" w:cs="Arial"/>
                <w:sz w:val="22"/>
                <w:szCs w:val="22"/>
              </w:rPr>
              <w:t>13</w:t>
            </w:r>
          </w:p>
        </w:tc>
        <w:tc>
          <w:tcPr>
            <w:tcW w:w="7905" w:type="dxa"/>
            <w:shd w:val="clear" w:color="auto" w:fill="F2F2F2" w:themeFill="background1" w:themeFillShade="F2"/>
            <w:vAlign w:val="center"/>
          </w:tcPr>
          <w:p w14:paraId="1562046A"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Arial" w:hAnsi="Arial" w:cs="Arial"/>
                <w:sz w:val="22"/>
                <w:szCs w:val="22"/>
              </w:rPr>
              <w:t>Electronic transfer of data in any form?</w:t>
            </w:r>
          </w:p>
        </w:tc>
        <w:tc>
          <w:tcPr>
            <w:tcW w:w="992" w:type="dxa"/>
            <w:shd w:val="clear" w:color="auto" w:fill="BFBFBF" w:themeFill="background1" w:themeFillShade="BF"/>
            <w:vAlign w:val="center"/>
          </w:tcPr>
          <w:sdt>
            <w:sdtPr>
              <w:rPr>
                <w:rFonts w:ascii="Arial" w:hAnsi="Arial" w:cs="Arial"/>
                <w:sz w:val="22"/>
                <w:szCs w:val="22"/>
              </w:rPr>
              <w:id w:val="-243347341"/>
              <w14:checkbox>
                <w14:checked w14:val="0"/>
                <w14:checkedState w14:val="2612" w14:font="MS Gothic"/>
                <w14:uncheckedState w14:val="2610" w14:font="MS Gothic"/>
              </w14:checkbox>
            </w:sdtPr>
            <w:sdtContent>
              <w:p w14:paraId="6C500376" w14:textId="77777777" w:rsidR="002C1593" w:rsidRPr="00A42F82" w:rsidRDefault="002C1593"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1026" w:type="dxa"/>
            <w:shd w:val="clear" w:color="auto" w:fill="BFBFBF" w:themeFill="background1" w:themeFillShade="BF"/>
            <w:vAlign w:val="center"/>
          </w:tcPr>
          <w:sdt>
            <w:sdtPr>
              <w:rPr>
                <w:rFonts w:ascii="Arial" w:hAnsi="Arial" w:cs="Arial"/>
                <w:sz w:val="22"/>
                <w:szCs w:val="22"/>
              </w:rPr>
              <w:id w:val="809138048"/>
              <w14:checkbox>
                <w14:checked w14:val="1"/>
                <w14:checkedState w14:val="2612" w14:font="MS Gothic"/>
                <w14:uncheckedState w14:val="2610" w14:font="MS Gothic"/>
              </w14:checkbox>
            </w:sdtPr>
            <w:sdtContent>
              <w:p w14:paraId="54A1C578" w14:textId="77777777" w:rsidR="002C1593" w:rsidRPr="00A42F82" w:rsidRDefault="002C1593"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2C1593" w:rsidRPr="00A42F82" w14:paraId="0FA841AD" w14:textId="77777777" w:rsidTr="002C1593">
        <w:trPr>
          <w:trHeight w:val="403"/>
        </w:trPr>
        <w:tc>
          <w:tcPr>
            <w:tcW w:w="562" w:type="dxa"/>
            <w:shd w:val="clear" w:color="auto" w:fill="F2F2F2" w:themeFill="background1" w:themeFillShade="F2"/>
            <w:vAlign w:val="center"/>
          </w:tcPr>
          <w:p w14:paraId="6751EBC0"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Arial" w:hAnsi="Arial" w:cs="Arial"/>
                <w:sz w:val="22"/>
                <w:szCs w:val="22"/>
              </w:rPr>
              <w:t>14</w:t>
            </w:r>
          </w:p>
        </w:tc>
        <w:tc>
          <w:tcPr>
            <w:tcW w:w="7905" w:type="dxa"/>
            <w:shd w:val="clear" w:color="auto" w:fill="F2F2F2" w:themeFill="background1" w:themeFillShade="F2"/>
            <w:vAlign w:val="center"/>
          </w:tcPr>
          <w:p w14:paraId="4CCE1238"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Arial" w:hAnsi="Arial" w:cs="Arial"/>
                <w:sz w:val="22"/>
                <w:szCs w:val="22"/>
              </w:rPr>
              <w:t>Sharing of data with others at the University outside of the immediate research team?</w:t>
            </w:r>
          </w:p>
        </w:tc>
        <w:tc>
          <w:tcPr>
            <w:tcW w:w="992" w:type="dxa"/>
            <w:shd w:val="clear" w:color="auto" w:fill="BFBFBF" w:themeFill="background1" w:themeFillShade="BF"/>
            <w:vAlign w:val="center"/>
          </w:tcPr>
          <w:sdt>
            <w:sdtPr>
              <w:rPr>
                <w:rFonts w:ascii="Arial" w:hAnsi="Arial" w:cs="Arial"/>
                <w:sz w:val="22"/>
                <w:szCs w:val="22"/>
              </w:rPr>
              <w:id w:val="206609976"/>
              <w14:checkbox>
                <w14:checked w14:val="0"/>
                <w14:checkedState w14:val="2612" w14:font="MS Gothic"/>
                <w14:uncheckedState w14:val="2610" w14:font="MS Gothic"/>
              </w14:checkbox>
            </w:sdtPr>
            <w:sdtContent>
              <w:p w14:paraId="189DD6A6"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1026" w:type="dxa"/>
            <w:shd w:val="clear" w:color="auto" w:fill="BFBFBF" w:themeFill="background1" w:themeFillShade="BF"/>
            <w:vAlign w:val="center"/>
          </w:tcPr>
          <w:sdt>
            <w:sdtPr>
              <w:rPr>
                <w:rFonts w:ascii="Arial" w:hAnsi="Arial" w:cs="Arial"/>
                <w:sz w:val="22"/>
                <w:szCs w:val="22"/>
              </w:rPr>
              <w:id w:val="1162969108"/>
              <w14:checkbox>
                <w14:checked w14:val="1"/>
                <w14:checkedState w14:val="2612" w14:font="MS Gothic"/>
                <w14:uncheckedState w14:val="2610" w14:font="MS Gothic"/>
              </w14:checkbox>
            </w:sdtPr>
            <w:sdtContent>
              <w:p w14:paraId="7A404BC8" w14:textId="77777777" w:rsidR="002C1593" w:rsidRPr="00A42F82" w:rsidRDefault="002C1593"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2C1593" w:rsidRPr="00A42F82" w14:paraId="44F9786C" w14:textId="77777777" w:rsidTr="002C1593">
        <w:trPr>
          <w:trHeight w:val="439"/>
        </w:trPr>
        <w:tc>
          <w:tcPr>
            <w:tcW w:w="562" w:type="dxa"/>
            <w:shd w:val="clear" w:color="auto" w:fill="F2F2F2" w:themeFill="background1" w:themeFillShade="F2"/>
            <w:vAlign w:val="center"/>
          </w:tcPr>
          <w:p w14:paraId="44EC53A7"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Arial" w:hAnsi="Arial" w:cs="Arial"/>
                <w:sz w:val="22"/>
                <w:szCs w:val="22"/>
              </w:rPr>
              <w:t>15</w:t>
            </w:r>
          </w:p>
        </w:tc>
        <w:tc>
          <w:tcPr>
            <w:tcW w:w="7905" w:type="dxa"/>
            <w:shd w:val="clear" w:color="auto" w:fill="F2F2F2" w:themeFill="background1" w:themeFillShade="F2"/>
            <w:vAlign w:val="center"/>
          </w:tcPr>
          <w:p w14:paraId="39520449"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Arial" w:hAnsi="Arial" w:cs="Arial"/>
                <w:sz w:val="22"/>
                <w:szCs w:val="22"/>
              </w:rPr>
              <w:t>Sharing of data with other organisations?</w:t>
            </w:r>
          </w:p>
        </w:tc>
        <w:tc>
          <w:tcPr>
            <w:tcW w:w="992" w:type="dxa"/>
            <w:shd w:val="clear" w:color="auto" w:fill="BFBFBF" w:themeFill="background1" w:themeFillShade="BF"/>
            <w:vAlign w:val="center"/>
          </w:tcPr>
          <w:sdt>
            <w:sdtPr>
              <w:rPr>
                <w:rFonts w:ascii="Arial" w:hAnsi="Arial" w:cs="Arial"/>
                <w:sz w:val="22"/>
                <w:szCs w:val="22"/>
              </w:rPr>
              <w:id w:val="-853718064"/>
              <w14:checkbox>
                <w14:checked w14:val="0"/>
                <w14:checkedState w14:val="2612" w14:font="MS Gothic"/>
                <w14:uncheckedState w14:val="2610" w14:font="MS Gothic"/>
              </w14:checkbox>
            </w:sdtPr>
            <w:sdtContent>
              <w:p w14:paraId="1A7B3D76"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1026" w:type="dxa"/>
            <w:shd w:val="clear" w:color="auto" w:fill="BFBFBF" w:themeFill="background1" w:themeFillShade="BF"/>
            <w:vAlign w:val="center"/>
          </w:tcPr>
          <w:sdt>
            <w:sdtPr>
              <w:rPr>
                <w:rFonts w:ascii="Arial" w:hAnsi="Arial" w:cs="Arial"/>
                <w:sz w:val="22"/>
                <w:szCs w:val="22"/>
              </w:rPr>
              <w:id w:val="-692922631"/>
              <w14:checkbox>
                <w14:checked w14:val="1"/>
                <w14:checkedState w14:val="2612" w14:font="MS Gothic"/>
                <w14:uncheckedState w14:val="2610" w14:font="MS Gothic"/>
              </w14:checkbox>
            </w:sdtPr>
            <w:sdtContent>
              <w:p w14:paraId="04F1A2A6" w14:textId="77777777" w:rsidR="002C1593" w:rsidRPr="00A42F82" w:rsidRDefault="002C1593"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2C1593" w:rsidRPr="00A42F82" w14:paraId="738E93DF" w14:textId="77777777" w:rsidTr="002C1593">
        <w:trPr>
          <w:trHeight w:val="403"/>
        </w:trPr>
        <w:tc>
          <w:tcPr>
            <w:tcW w:w="562" w:type="dxa"/>
            <w:shd w:val="clear" w:color="auto" w:fill="F2F2F2" w:themeFill="background1" w:themeFillShade="F2"/>
            <w:vAlign w:val="center"/>
          </w:tcPr>
          <w:p w14:paraId="318D90F7"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Arial" w:hAnsi="Arial" w:cs="Arial"/>
                <w:sz w:val="22"/>
                <w:szCs w:val="22"/>
              </w:rPr>
              <w:t>16</w:t>
            </w:r>
          </w:p>
        </w:tc>
        <w:tc>
          <w:tcPr>
            <w:tcW w:w="7905" w:type="dxa"/>
            <w:shd w:val="clear" w:color="auto" w:fill="F2F2F2" w:themeFill="background1" w:themeFillShade="F2"/>
            <w:vAlign w:val="center"/>
          </w:tcPr>
          <w:p w14:paraId="1EFF2362"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Arial" w:hAnsi="Arial" w:cs="Arial"/>
                <w:sz w:val="22"/>
                <w:szCs w:val="22"/>
              </w:rPr>
              <w:t>Export of data outside the UK or importing of data from outside the UK?</w:t>
            </w:r>
          </w:p>
        </w:tc>
        <w:tc>
          <w:tcPr>
            <w:tcW w:w="992" w:type="dxa"/>
            <w:shd w:val="clear" w:color="auto" w:fill="BFBFBF" w:themeFill="background1" w:themeFillShade="BF"/>
            <w:vAlign w:val="center"/>
          </w:tcPr>
          <w:sdt>
            <w:sdtPr>
              <w:rPr>
                <w:rFonts w:ascii="Arial" w:hAnsi="Arial" w:cs="Arial"/>
                <w:sz w:val="22"/>
                <w:szCs w:val="22"/>
              </w:rPr>
              <w:id w:val="-1311477419"/>
              <w14:checkbox>
                <w14:checked w14:val="0"/>
                <w14:checkedState w14:val="2612" w14:font="MS Gothic"/>
                <w14:uncheckedState w14:val="2610" w14:font="MS Gothic"/>
              </w14:checkbox>
            </w:sdtPr>
            <w:sdtContent>
              <w:p w14:paraId="3CFD1D4D"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1026" w:type="dxa"/>
            <w:shd w:val="clear" w:color="auto" w:fill="BFBFBF" w:themeFill="background1" w:themeFillShade="BF"/>
            <w:vAlign w:val="center"/>
          </w:tcPr>
          <w:sdt>
            <w:sdtPr>
              <w:rPr>
                <w:rFonts w:ascii="Arial" w:hAnsi="Arial" w:cs="Arial"/>
                <w:sz w:val="22"/>
                <w:szCs w:val="22"/>
              </w:rPr>
              <w:id w:val="-982232726"/>
              <w14:checkbox>
                <w14:checked w14:val="1"/>
                <w14:checkedState w14:val="2612" w14:font="MS Gothic"/>
                <w14:uncheckedState w14:val="2610" w14:font="MS Gothic"/>
              </w14:checkbox>
            </w:sdtPr>
            <w:sdtContent>
              <w:p w14:paraId="5559DD60" w14:textId="77777777" w:rsidR="002C1593" w:rsidRPr="00A42F82" w:rsidRDefault="002C1593"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2C1593" w:rsidRPr="00A42F82" w14:paraId="52ADD8F1" w14:textId="77777777" w:rsidTr="002C1593">
        <w:trPr>
          <w:trHeight w:val="403"/>
        </w:trPr>
        <w:tc>
          <w:tcPr>
            <w:tcW w:w="562" w:type="dxa"/>
            <w:shd w:val="clear" w:color="auto" w:fill="F2F2F2" w:themeFill="background1" w:themeFillShade="F2"/>
            <w:vAlign w:val="center"/>
          </w:tcPr>
          <w:p w14:paraId="3FCBD6B6"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Arial" w:hAnsi="Arial" w:cs="Arial"/>
                <w:sz w:val="22"/>
                <w:szCs w:val="22"/>
              </w:rPr>
              <w:t>17</w:t>
            </w:r>
          </w:p>
        </w:tc>
        <w:tc>
          <w:tcPr>
            <w:tcW w:w="7905" w:type="dxa"/>
            <w:shd w:val="clear" w:color="auto" w:fill="F2F2F2" w:themeFill="background1" w:themeFillShade="F2"/>
            <w:vAlign w:val="center"/>
          </w:tcPr>
          <w:p w14:paraId="09F8D1F9"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Arial" w:hAnsi="Arial" w:cs="Arial"/>
                <w:sz w:val="22"/>
                <w:szCs w:val="22"/>
              </w:rPr>
              <w:t>Use of personal addresses, postcodes, faxes, emails or telephone numbers?</w:t>
            </w:r>
          </w:p>
        </w:tc>
        <w:tc>
          <w:tcPr>
            <w:tcW w:w="992" w:type="dxa"/>
            <w:shd w:val="clear" w:color="auto" w:fill="BFBFBF" w:themeFill="background1" w:themeFillShade="BF"/>
            <w:vAlign w:val="center"/>
          </w:tcPr>
          <w:sdt>
            <w:sdtPr>
              <w:rPr>
                <w:rFonts w:ascii="Arial" w:hAnsi="Arial" w:cs="Arial"/>
                <w:sz w:val="22"/>
                <w:szCs w:val="22"/>
              </w:rPr>
              <w:id w:val="580263657"/>
              <w14:checkbox>
                <w14:checked w14:val="0"/>
                <w14:checkedState w14:val="2612" w14:font="MS Gothic"/>
                <w14:uncheckedState w14:val="2610" w14:font="MS Gothic"/>
              </w14:checkbox>
            </w:sdtPr>
            <w:sdtContent>
              <w:p w14:paraId="299BE65F"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1026" w:type="dxa"/>
            <w:shd w:val="clear" w:color="auto" w:fill="BFBFBF" w:themeFill="background1" w:themeFillShade="BF"/>
            <w:vAlign w:val="center"/>
          </w:tcPr>
          <w:sdt>
            <w:sdtPr>
              <w:rPr>
                <w:rFonts w:ascii="Arial" w:hAnsi="Arial" w:cs="Arial"/>
                <w:sz w:val="22"/>
                <w:szCs w:val="22"/>
              </w:rPr>
              <w:id w:val="705679297"/>
              <w14:checkbox>
                <w14:checked w14:val="1"/>
                <w14:checkedState w14:val="2612" w14:font="MS Gothic"/>
                <w14:uncheckedState w14:val="2610" w14:font="MS Gothic"/>
              </w14:checkbox>
            </w:sdtPr>
            <w:sdtContent>
              <w:p w14:paraId="5CE184BB" w14:textId="77777777" w:rsidR="002C1593" w:rsidRPr="00A42F82" w:rsidRDefault="002C1593"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2C1593" w:rsidRPr="00A42F82" w14:paraId="49F273DA" w14:textId="77777777" w:rsidTr="002C1593">
        <w:trPr>
          <w:trHeight w:val="403"/>
        </w:trPr>
        <w:tc>
          <w:tcPr>
            <w:tcW w:w="562" w:type="dxa"/>
            <w:shd w:val="clear" w:color="auto" w:fill="F2F2F2" w:themeFill="background1" w:themeFillShade="F2"/>
            <w:vAlign w:val="center"/>
          </w:tcPr>
          <w:p w14:paraId="72687BAD"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Arial" w:hAnsi="Arial" w:cs="Arial"/>
                <w:sz w:val="22"/>
                <w:szCs w:val="22"/>
              </w:rPr>
              <w:t>18</w:t>
            </w:r>
          </w:p>
        </w:tc>
        <w:tc>
          <w:tcPr>
            <w:tcW w:w="7905" w:type="dxa"/>
            <w:shd w:val="clear" w:color="auto" w:fill="F2F2F2" w:themeFill="background1" w:themeFillShade="F2"/>
            <w:vAlign w:val="center"/>
          </w:tcPr>
          <w:p w14:paraId="2D5D8BCB"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Arial" w:hAnsi="Arial" w:cs="Arial"/>
                <w:sz w:val="22"/>
                <w:szCs w:val="22"/>
              </w:rPr>
              <w:t>Publication of data that might allow identification of individuals?</w:t>
            </w:r>
          </w:p>
        </w:tc>
        <w:tc>
          <w:tcPr>
            <w:tcW w:w="992" w:type="dxa"/>
            <w:shd w:val="clear" w:color="auto" w:fill="BFBFBF" w:themeFill="background1" w:themeFillShade="BF"/>
            <w:vAlign w:val="center"/>
          </w:tcPr>
          <w:sdt>
            <w:sdtPr>
              <w:rPr>
                <w:rFonts w:ascii="Arial" w:hAnsi="Arial" w:cs="Arial"/>
                <w:sz w:val="22"/>
                <w:szCs w:val="22"/>
              </w:rPr>
              <w:id w:val="1833259881"/>
              <w14:checkbox>
                <w14:checked w14:val="0"/>
                <w14:checkedState w14:val="2612" w14:font="MS Gothic"/>
                <w14:uncheckedState w14:val="2610" w14:font="MS Gothic"/>
              </w14:checkbox>
            </w:sdtPr>
            <w:sdtContent>
              <w:p w14:paraId="78C8AC74" w14:textId="77777777" w:rsidR="002C1593" w:rsidRPr="00A42F82" w:rsidRDefault="002C1593"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c>
          <w:tcPr>
            <w:tcW w:w="1026" w:type="dxa"/>
            <w:shd w:val="clear" w:color="auto" w:fill="BFBFBF" w:themeFill="background1" w:themeFillShade="BF"/>
            <w:vAlign w:val="center"/>
          </w:tcPr>
          <w:sdt>
            <w:sdtPr>
              <w:rPr>
                <w:rFonts w:ascii="Arial" w:hAnsi="Arial" w:cs="Arial"/>
                <w:sz w:val="22"/>
                <w:szCs w:val="22"/>
              </w:rPr>
              <w:id w:val="48495840"/>
              <w14:checkbox>
                <w14:checked w14:val="1"/>
                <w14:checkedState w14:val="2612" w14:font="MS Gothic"/>
                <w14:uncheckedState w14:val="2610" w14:font="MS Gothic"/>
              </w14:checkbox>
            </w:sdtPr>
            <w:sdtContent>
              <w:p w14:paraId="458CE9CF" w14:textId="77777777" w:rsidR="002C1593" w:rsidRPr="00A42F82" w:rsidRDefault="002C1593"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2C1593" w:rsidRPr="00A42F82" w14:paraId="0CA1805E" w14:textId="77777777" w:rsidTr="002C1593">
        <w:trPr>
          <w:trHeight w:val="403"/>
        </w:trPr>
        <w:tc>
          <w:tcPr>
            <w:tcW w:w="562" w:type="dxa"/>
            <w:shd w:val="clear" w:color="auto" w:fill="F2F2F2" w:themeFill="background1" w:themeFillShade="F2"/>
            <w:vAlign w:val="center"/>
          </w:tcPr>
          <w:p w14:paraId="7553613C"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Arial" w:hAnsi="Arial" w:cs="Arial"/>
                <w:sz w:val="22"/>
                <w:szCs w:val="22"/>
              </w:rPr>
              <w:t>19</w:t>
            </w:r>
          </w:p>
        </w:tc>
        <w:tc>
          <w:tcPr>
            <w:tcW w:w="7905" w:type="dxa"/>
            <w:shd w:val="clear" w:color="auto" w:fill="F2F2F2" w:themeFill="background1" w:themeFillShade="F2"/>
            <w:vAlign w:val="center"/>
          </w:tcPr>
          <w:p w14:paraId="1AC64258"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Arial" w:hAnsi="Arial" w:cs="Arial"/>
                <w:sz w:val="22"/>
                <w:szCs w:val="22"/>
              </w:rPr>
              <w:t>Use of data management system?</w:t>
            </w:r>
          </w:p>
        </w:tc>
        <w:tc>
          <w:tcPr>
            <w:tcW w:w="992" w:type="dxa"/>
            <w:shd w:val="clear" w:color="auto" w:fill="BFBFBF" w:themeFill="background1" w:themeFillShade="BF"/>
            <w:vAlign w:val="center"/>
          </w:tcPr>
          <w:sdt>
            <w:sdtPr>
              <w:rPr>
                <w:rFonts w:ascii="Arial" w:hAnsi="Arial" w:cs="Arial"/>
                <w:sz w:val="22"/>
                <w:szCs w:val="22"/>
              </w:rPr>
              <w:id w:val="-1317182428"/>
              <w14:checkbox>
                <w14:checked w14:val="0"/>
                <w14:checkedState w14:val="2612" w14:font="MS Gothic"/>
                <w14:uncheckedState w14:val="2610" w14:font="MS Gothic"/>
              </w14:checkbox>
            </w:sdtPr>
            <w:sdtContent>
              <w:p w14:paraId="42EBF413"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1026" w:type="dxa"/>
            <w:shd w:val="clear" w:color="auto" w:fill="BFBFBF" w:themeFill="background1" w:themeFillShade="BF"/>
            <w:vAlign w:val="center"/>
          </w:tcPr>
          <w:sdt>
            <w:sdtPr>
              <w:rPr>
                <w:rFonts w:ascii="Arial" w:hAnsi="Arial" w:cs="Arial"/>
                <w:sz w:val="22"/>
                <w:szCs w:val="22"/>
              </w:rPr>
              <w:id w:val="1535304944"/>
              <w14:checkbox>
                <w14:checked w14:val="1"/>
                <w14:checkedState w14:val="2612" w14:font="MS Gothic"/>
                <w14:uncheckedState w14:val="2610" w14:font="MS Gothic"/>
              </w14:checkbox>
            </w:sdtPr>
            <w:sdtContent>
              <w:p w14:paraId="70FF4907" w14:textId="77777777" w:rsidR="002C1593" w:rsidRPr="00A42F82" w:rsidRDefault="002C1593"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r w:rsidR="002C1593" w:rsidRPr="00A42F82" w14:paraId="2EBE5BE8" w14:textId="77777777" w:rsidTr="002C1593">
        <w:trPr>
          <w:trHeight w:val="403"/>
        </w:trPr>
        <w:tc>
          <w:tcPr>
            <w:tcW w:w="562" w:type="dxa"/>
            <w:shd w:val="clear" w:color="auto" w:fill="F2F2F2" w:themeFill="background1" w:themeFillShade="F2"/>
            <w:vAlign w:val="center"/>
          </w:tcPr>
          <w:p w14:paraId="2AC63C24"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Arial" w:hAnsi="Arial" w:cs="Arial"/>
                <w:sz w:val="22"/>
                <w:szCs w:val="22"/>
              </w:rPr>
              <w:t>20</w:t>
            </w:r>
          </w:p>
        </w:tc>
        <w:tc>
          <w:tcPr>
            <w:tcW w:w="7905" w:type="dxa"/>
            <w:shd w:val="clear" w:color="auto" w:fill="F2F2F2" w:themeFill="background1" w:themeFillShade="F2"/>
            <w:vAlign w:val="center"/>
          </w:tcPr>
          <w:p w14:paraId="11FDE814" w14:textId="77777777" w:rsidR="002C1593" w:rsidRPr="00A42F82" w:rsidRDefault="002C1593" w:rsidP="004763BA">
            <w:pPr>
              <w:autoSpaceDE w:val="0"/>
              <w:autoSpaceDN w:val="0"/>
              <w:adjustRightInd w:val="0"/>
              <w:jc w:val="both"/>
              <w:rPr>
                <w:rFonts w:ascii="Arial" w:hAnsi="Arial" w:cs="Arial"/>
                <w:b/>
                <w:bCs/>
                <w:sz w:val="22"/>
                <w:szCs w:val="22"/>
              </w:rPr>
            </w:pPr>
            <w:r w:rsidRPr="00A42F82">
              <w:rPr>
                <w:rFonts w:ascii="Arial" w:hAnsi="Arial" w:cs="Arial"/>
                <w:sz w:val="22"/>
                <w:szCs w:val="22"/>
              </w:rPr>
              <w:t>Data archiving?</w:t>
            </w:r>
          </w:p>
        </w:tc>
        <w:tc>
          <w:tcPr>
            <w:tcW w:w="992" w:type="dxa"/>
            <w:shd w:val="clear" w:color="auto" w:fill="BFBFBF" w:themeFill="background1" w:themeFillShade="BF"/>
            <w:vAlign w:val="center"/>
          </w:tcPr>
          <w:sdt>
            <w:sdtPr>
              <w:rPr>
                <w:rFonts w:ascii="Arial" w:hAnsi="Arial" w:cs="Arial"/>
                <w:sz w:val="22"/>
                <w:szCs w:val="22"/>
              </w:rPr>
              <w:id w:val="337199998"/>
              <w14:checkbox>
                <w14:checked w14:val="0"/>
                <w14:checkedState w14:val="2612" w14:font="MS Gothic"/>
                <w14:uncheckedState w14:val="2610" w14:font="MS Gothic"/>
              </w14:checkbox>
            </w:sdtPr>
            <w:sdtContent>
              <w:p w14:paraId="54BD072E" w14:textId="77777777" w:rsidR="002C1593" w:rsidRPr="00A42F82" w:rsidRDefault="002C1593" w:rsidP="004763BA">
                <w:pPr>
                  <w:autoSpaceDE w:val="0"/>
                  <w:autoSpaceDN w:val="0"/>
                  <w:adjustRightInd w:val="0"/>
                  <w:jc w:val="both"/>
                  <w:rPr>
                    <w:rFonts w:ascii="Arial" w:hAnsi="Arial" w:cs="Arial"/>
                    <w:sz w:val="22"/>
                    <w:szCs w:val="22"/>
                  </w:rPr>
                </w:pPr>
                <w:r w:rsidRPr="00A42F82">
                  <w:rPr>
                    <w:rFonts w:ascii="Segoe UI Symbol" w:eastAsia="MS Gothic" w:hAnsi="Segoe UI Symbol" w:cs="Segoe UI Symbol"/>
                    <w:sz w:val="22"/>
                    <w:szCs w:val="22"/>
                  </w:rPr>
                  <w:t>☐</w:t>
                </w:r>
              </w:p>
            </w:sdtContent>
          </w:sdt>
        </w:tc>
        <w:tc>
          <w:tcPr>
            <w:tcW w:w="1026" w:type="dxa"/>
            <w:shd w:val="clear" w:color="auto" w:fill="BFBFBF" w:themeFill="background1" w:themeFillShade="BF"/>
            <w:vAlign w:val="center"/>
          </w:tcPr>
          <w:sdt>
            <w:sdtPr>
              <w:rPr>
                <w:rFonts w:ascii="Arial" w:hAnsi="Arial" w:cs="Arial"/>
                <w:sz w:val="22"/>
                <w:szCs w:val="22"/>
              </w:rPr>
              <w:id w:val="-433046498"/>
              <w14:checkbox>
                <w14:checked w14:val="1"/>
                <w14:checkedState w14:val="2612" w14:font="MS Gothic"/>
                <w14:uncheckedState w14:val="2610" w14:font="MS Gothic"/>
              </w14:checkbox>
            </w:sdtPr>
            <w:sdtContent>
              <w:p w14:paraId="72C94739" w14:textId="77777777" w:rsidR="002C1593" w:rsidRPr="00A42F82" w:rsidRDefault="002C1593" w:rsidP="004763BA">
                <w:pPr>
                  <w:autoSpaceDE w:val="0"/>
                  <w:autoSpaceDN w:val="0"/>
                  <w:adjustRightInd w:val="0"/>
                  <w:jc w:val="both"/>
                  <w:rPr>
                    <w:rFonts w:ascii="Arial" w:hAnsi="Arial" w:cs="Arial"/>
                    <w:sz w:val="22"/>
                    <w:szCs w:val="22"/>
                  </w:rPr>
                </w:pPr>
                <w:r>
                  <w:rPr>
                    <w:rFonts w:ascii="MS Gothic" w:eastAsia="MS Gothic" w:hAnsi="MS Gothic" w:cs="Arial" w:hint="eastAsia"/>
                    <w:sz w:val="22"/>
                    <w:szCs w:val="22"/>
                  </w:rPr>
                  <w:t>☒</w:t>
                </w:r>
              </w:p>
            </w:sdtContent>
          </w:sdt>
        </w:tc>
      </w:tr>
    </w:tbl>
    <w:p w14:paraId="38DFBA8C" w14:textId="77777777" w:rsidR="00723DFC" w:rsidRDefault="00723DFC" w:rsidP="004763BA">
      <w:pPr>
        <w:spacing w:after="200" w:line="276" w:lineRule="auto"/>
        <w:jc w:val="both"/>
        <w:rPr>
          <w:rFonts w:ascii="Arial" w:hAnsi="Arial" w:cs="Arial"/>
          <w:b/>
          <w:sz w:val="22"/>
          <w:szCs w:val="22"/>
          <w:u w:val="single"/>
        </w:rPr>
      </w:pPr>
    </w:p>
    <w:p w14:paraId="7F528FDC" w14:textId="77777777" w:rsidR="002C1593" w:rsidRDefault="002C1593" w:rsidP="004763BA">
      <w:pPr>
        <w:spacing w:after="200" w:line="276" w:lineRule="auto"/>
        <w:jc w:val="both"/>
        <w:rPr>
          <w:rFonts w:ascii="Arial" w:hAnsi="Arial" w:cs="Arial"/>
          <w:b/>
          <w:sz w:val="22"/>
          <w:szCs w:val="22"/>
          <w:u w:val="single"/>
        </w:rPr>
      </w:pPr>
    </w:p>
    <w:tbl>
      <w:tblPr>
        <w:tblStyle w:val="TableGrid"/>
        <w:tblW w:w="10485" w:type="dxa"/>
        <w:tblInd w:w="-734" w:type="dxa"/>
        <w:tblLook w:val="04A0" w:firstRow="1" w:lastRow="0" w:firstColumn="1" w:lastColumn="0" w:noHBand="0" w:noVBand="1"/>
      </w:tblPr>
      <w:tblGrid>
        <w:gridCol w:w="562"/>
        <w:gridCol w:w="7905"/>
        <w:gridCol w:w="992"/>
        <w:gridCol w:w="1026"/>
      </w:tblGrid>
      <w:tr w:rsidR="007D3F04" w:rsidRPr="00A42F82" w14:paraId="7ED66A54" w14:textId="77777777" w:rsidTr="007D3F04">
        <w:trPr>
          <w:trHeight w:val="403"/>
        </w:trPr>
        <w:tc>
          <w:tcPr>
            <w:tcW w:w="562" w:type="dxa"/>
            <w:shd w:val="clear" w:color="auto" w:fill="F2F2F2" w:themeFill="background1" w:themeFillShade="F2"/>
            <w:vAlign w:val="center"/>
          </w:tcPr>
          <w:p w14:paraId="2BB1C83E" w14:textId="77777777" w:rsidR="007D3F04" w:rsidRPr="00A42F82" w:rsidRDefault="007D3F04" w:rsidP="004763BA">
            <w:pPr>
              <w:spacing w:before="120" w:after="120"/>
              <w:jc w:val="both"/>
              <w:rPr>
                <w:rFonts w:ascii="Arial" w:hAnsi="Arial" w:cs="Arial"/>
                <w:sz w:val="22"/>
                <w:szCs w:val="22"/>
              </w:rPr>
            </w:pPr>
            <w:r w:rsidRPr="00A42F82">
              <w:rPr>
                <w:rFonts w:ascii="Arial" w:hAnsi="Arial" w:cs="Arial"/>
                <w:sz w:val="22"/>
                <w:szCs w:val="22"/>
              </w:rPr>
              <w:t>21</w:t>
            </w:r>
          </w:p>
        </w:tc>
        <w:tc>
          <w:tcPr>
            <w:tcW w:w="9923" w:type="dxa"/>
            <w:gridSpan w:val="3"/>
            <w:shd w:val="clear" w:color="auto" w:fill="F2F2F2" w:themeFill="background1" w:themeFillShade="F2"/>
            <w:vAlign w:val="center"/>
          </w:tcPr>
          <w:p w14:paraId="5E5BB25C" w14:textId="77777777" w:rsidR="007D3F04" w:rsidRPr="00A42F82" w:rsidRDefault="007D3F04" w:rsidP="004763BA">
            <w:pPr>
              <w:spacing w:before="120" w:after="120"/>
              <w:jc w:val="both"/>
              <w:rPr>
                <w:rFonts w:ascii="Arial" w:hAnsi="Arial" w:cs="Arial"/>
                <w:bCs/>
                <w:sz w:val="22"/>
                <w:szCs w:val="22"/>
              </w:rPr>
            </w:pPr>
            <w:r w:rsidRPr="00A42F82">
              <w:rPr>
                <w:rFonts w:ascii="Arial" w:hAnsi="Arial" w:cs="Arial"/>
                <w:sz w:val="22"/>
                <w:szCs w:val="22"/>
              </w:rPr>
              <w:t>If YES</w:t>
            </w:r>
            <w:r w:rsidRPr="00A42F82">
              <w:rPr>
                <w:rFonts w:ascii="Arial" w:hAnsi="Arial" w:cs="Arial"/>
                <w:b/>
                <w:bCs/>
                <w:sz w:val="22"/>
                <w:szCs w:val="22"/>
              </w:rPr>
              <w:t xml:space="preserve"> </w:t>
            </w:r>
            <w:r w:rsidRPr="00A42F82">
              <w:rPr>
                <w:rFonts w:ascii="Arial" w:hAnsi="Arial" w:cs="Arial"/>
                <w:sz w:val="22"/>
                <w:szCs w:val="22"/>
              </w:rPr>
              <w:t xml:space="preserve">to any question, please provide full details, </w:t>
            </w:r>
            <w:r w:rsidRPr="00A42F82">
              <w:rPr>
                <w:rFonts w:ascii="Arial" w:hAnsi="Arial" w:cs="Arial"/>
                <w:bCs/>
                <w:sz w:val="22"/>
                <w:szCs w:val="22"/>
              </w:rPr>
              <w:t>explaining how this will be conducted in accordance with the GDPR and Data Protection Act (2018) (and any international equivalents, where appropriate):</w:t>
            </w:r>
          </w:p>
        </w:tc>
      </w:tr>
      <w:tr w:rsidR="007D3F04" w:rsidRPr="00A42F82" w14:paraId="7F3A3C26" w14:textId="77777777" w:rsidTr="007D3F04">
        <w:trPr>
          <w:trHeight w:val="403"/>
        </w:trPr>
        <w:tc>
          <w:tcPr>
            <w:tcW w:w="562" w:type="dxa"/>
            <w:vAlign w:val="center"/>
          </w:tcPr>
          <w:p w14:paraId="02BA22D6" w14:textId="77777777" w:rsidR="007D3F04" w:rsidRPr="00A42F82" w:rsidRDefault="007D3F04" w:rsidP="004763BA">
            <w:pPr>
              <w:autoSpaceDE w:val="0"/>
              <w:autoSpaceDN w:val="0"/>
              <w:adjustRightInd w:val="0"/>
              <w:jc w:val="both"/>
              <w:rPr>
                <w:rFonts w:ascii="Arial" w:hAnsi="Arial" w:cs="Arial"/>
                <w:sz w:val="22"/>
                <w:szCs w:val="22"/>
              </w:rPr>
            </w:pPr>
          </w:p>
        </w:tc>
        <w:tc>
          <w:tcPr>
            <w:tcW w:w="9923" w:type="dxa"/>
            <w:gridSpan w:val="3"/>
            <w:vAlign w:val="center"/>
          </w:tcPr>
          <w:p w14:paraId="39D72B0F" w14:textId="77777777" w:rsidR="007D3F04" w:rsidRDefault="007D3F04" w:rsidP="004763BA">
            <w:pPr>
              <w:autoSpaceDE w:val="0"/>
              <w:autoSpaceDN w:val="0"/>
              <w:adjustRightInd w:val="0"/>
              <w:jc w:val="both"/>
              <w:rPr>
                <w:rFonts w:ascii="Arial" w:hAnsi="Arial" w:cs="Arial"/>
                <w:sz w:val="22"/>
                <w:szCs w:val="22"/>
              </w:rPr>
            </w:pPr>
            <w:r>
              <w:rPr>
                <w:rFonts w:ascii="Arial" w:hAnsi="Arial" w:cs="Arial"/>
                <w:sz w:val="22"/>
                <w:szCs w:val="22"/>
              </w:rPr>
              <w:t xml:space="preserve">Not Applicable </w:t>
            </w:r>
          </w:p>
          <w:p w14:paraId="0E9BA496" w14:textId="77777777" w:rsidR="007D3F04" w:rsidRDefault="007D3F04" w:rsidP="004763BA">
            <w:pPr>
              <w:autoSpaceDE w:val="0"/>
              <w:autoSpaceDN w:val="0"/>
              <w:adjustRightInd w:val="0"/>
              <w:jc w:val="both"/>
              <w:rPr>
                <w:rFonts w:ascii="Arial" w:hAnsi="Arial" w:cs="Arial"/>
                <w:sz w:val="22"/>
                <w:szCs w:val="22"/>
              </w:rPr>
            </w:pPr>
          </w:p>
          <w:p w14:paraId="0405D993" w14:textId="77777777" w:rsidR="007D3F04" w:rsidRPr="00A42F82" w:rsidRDefault="007D3F04" w:rsidP="004763BA">
            <w:pPr>
              <w:autoSpaceDE w:val="0"/>
              <w:autoSpaceDN w:val="0"/>
              <w:adjustRightInd w:val="0"/>
              <w:jc w:val="both"/>
              <w:rPr>
                <w:rFonts w:ascii="Arial" w:hAnsi="Arial" w:cs="Arial"/>
                <w:sz w:val="22"/>
                <w:szCs w:val="22"/>
              </w:rPr>
            </w:pPr>
          </w:p>
          <w:p w14:paraId="6F789006" w14:textId="77777777" w:rsidR="007D3F04" w:rsidRPr="00A42F82" w:rsidRDefault="007D3F04" w:rsidP="004763BA">
            <w:pPr>
              <w:autoSpaceDE w:val="0"/>
              <w:autoSpaceDN w:val="0"/>
              <w:adjustRightInd w:val="0"/>
              <w:jc w:val="both"/>
              <w:rPr>
                <w:rFonts w:ascii="Arial" w:hAnsi="Arial" w:cs="Arial"/>
              </w:rPr>
            </w:pPr>
            <w:r w:rsidRPr="00A42F82">
              <w:rPr>
                <w:rFonts w:ascii="Arial" w:hAnsi="Arial" w:cs="Arial"/>
                <w:i/>
                <w:color w:val="808080"/>
                <w:sz w:val="18"/>
                <w:szCs w:val="18"/>
              </w:rPr>
              <w:lastRenderedPageBreak/>
              <w:t>(this box should expand as you type)</w:t>
            </w:r>
          </w:p>
        </w:tc>
      </w:tr>
      <w:tr w:rsidR="007D3F04" w:rsidRPr="00A42F82" w14:paraId="3589DB13" w14:textId="77777777" w:rsidTr="007D3F04">
        <w:trPr>
          <w:trHeight w:val="403"/>
        </w:trPr>
        <w:tc>
          <w:tcPr>
            <w:tcW w:w="562" w:type="dxa"/>
            <w:shd w:val="clear" w:color="auto" w:fill="F2F2F2" w:themeFill="background1" w:themeFillShade="F2"/>
            <w:vAlign w:val="center"/>
          </w:tcPr>
          <w:p w14:paraId="78227550" w14:textId="77777777" w:rsidR="007D3F04" w:rsidRPr="00A42F82" w:rsidRDefault="007D3F04" w:rsidP="004763BA">
            <w:pPr>
              <w:autoSpaceDE w:val="0"/>
              <w:autoSpaceDN w:val="0"/>
              <w:adjustRightInd w:val="0"/>
              <w:jc w:val="both"/>
              <w:rPr>
                <w:rFonts w:ascii="Arial" w:hAnsi="Arial" w:cs="Arial"/>
                <w:bCs/>
                <w:sz w:val="22"/>
                <w:szCs w:val="22"/>
              </w:rPr>
            </w:pPr>
            <w:r w:rsidRPr="00A42F82">
              <w:rPr>
                <w:rFonts w:ascii="Arial" w:hAnsi="Arial" w:cs="Arial"/>
                <w:sz w:val="22"/>
                <w:szCs w:val="22"/>
              </w:rPr>
              <w:t>22</w:t>
            </w:r>
          </w:p>
        </w:tc>
        <w:tc>
          <w:tcPr>
            <w:tcW w:w="9923" w:type="dxa"/>
            <w:gridSpan w:val="3"/>
            <w:shd w:val="clear" w:color="auto" w:fill="F2F2F2" w:themeFill="background1" w:themeFillShade="F2"/>
            <w:vAlign w:val="center"/>
          </w:tcPr>
          <w:p w14:paraId="5CFB7379" w14:textId="77777777" w:rsidR="007D3F04" w:rsidRPr="00A42F82" w:rsidRDefault="007D3F04" w:rsidP="004763BA">
            <w:pPr>
              <w:autoSpaceDE w:val="0"/>
              <w:autoSpaceDN w:val="0"/>
              <w:adjustRightInd w:val="0"/>
              <w:jc w:val="both"/>
              <w:rPr>
                <w:rFonts w:ascii="Arial" w:hAnsi="Arial" w:cs="Arial"/>
                <w:sz w:val="22"/>
                <w:szCs w:val="22"/>
              </w:rPr>
            </w:pPr>
            <w:r w:rsidRPr="00A42F82">
              <w:rPr>
                <w:rFonts w:ascii="Arial" w:hAnsi="Arial" w:cs="Arial"/>
                <w:bCs/>
                <w:sz w:val="22"/>
                <w:szCs w:val="22"/>
              </w:rPr>
              <w:t>List all who will have access to the data generated by the research activity</w:t>
            </w:r>
            <w:r w:rsidRPr="00A42F82">
              <w:rPr>
                <w:rFonts w:ascii="Arial" w:hAnsi="Arial" w:cs="Arial"/>
                <w:sz w:val="22"/>
                <w:szCs w:val="22"/>
              </w:rPr>
              <w:t>:</w:t>
            </w:r>
          </w:p>
        </w:tc>
      </w:tr>
      <w:tr w:rsidR="007D3F04" w:rsidRPr="00A42F82" w14:paraId="5ECC0036" w14:textId="77777777" w:rsidTr="007D3F04">
        <w:trPr>
          <w:trHeight w:val="403"/>
        </w:trPr>
        <w:tc>
          <w:tcPr>
            <w:tcW w:w="562" w:type="dxa"/>
            <w:vAlign w:val="center"/>
          </w:tcPr>
          <w:p w14:paraId="04A633E2" w14:textId="77777777" w:rsidR="007D3F04" w:rsidRPr="00A42F82" w:rsidRDefault="007D3F04" w:rsidP="004763BA">
            <w:pPr>
              <w:autoSpaceDE w:val="0"/>
              <w:autoSpaceDN w:val="0"/>
              <w:adjustRightInd w:val="0"/>
              <w:jc w:val="both"/>
              <w:rPr>
                <w:rFonts w:ascii="Arial" w:hAnsi="Arial" w:cs="Arial"/>
                <w:sz w:val="22"/>
                <w:szCs w:val="22"/>
              </w:rPr>
            </w:pPr>
          </w:p>
        </w:tc>
        <w:tc>
          <w:tcPr>
            <w:tcW w:w="9923" w:type="dxa"/>
            <w:gridSpan w:val="3"/>
            <w:vAlign w:val="center"/>
          </w:tcPr>
          <w:p w14:paraId="77211F9E" w14:textId="77777777" w:rsidR="007D3F04" w:rsidRPr="00A42F82" w:rsidRDefault="007D3F04" w:rsidP="004763BA">
            <w:pPr>
              <w:autoSpaceDE w:val="0"/>
              <w:autoSpaceDN w:val="0"/>
              <w:adjustRightInd w:val="0"/>
              <w:jc w:val="both"/>
              <w:rPr>
                <w:rFonts w:ascii="Arial" w:hAnsi="Arial" w:cs="Arial"/>
                <w:sz w:val="22"/>
                <w:szCs w:val="22"/>
              </w:rPr>
            </w:pPr>
            <w:r>
              <w:rPr>
                <w:rFonts w:ascii="Arial" w:hAnsi="Arial" w:cs="Arial"/>
                <w:sz w:val="22"/>
                <w:szCs w:val="22"/>
              </w:rPr>
              <w:t xml:space="preserve">Not Applicable </w:t>
            </w:r>
          </w:p>
          <w:p w14:paraId="4CC6EB48" w14:textId="77777777" w:rsidR="007D3F04" w:rsidRPr="00A42F82" w:rsidRDefault="007D3F04" w:rsidP="004763BA">
            <w:pPr>
              <w:autoSpaceDE w:val="0"/>
              <w:autoSpaceDN w:val="0"/>
              <w:adjustRightInd w:val="0"/>
              <w:jc w:val="both"/>
              <w:rPr>
                <w:rFonts w:ascii="Arial" w:hAnsi="Arial" w:cs="Arial"/>
                <w:sz w:val="22"/>
                <w:szCs w:val="22"/>
              </w:rPr>
            </w:pPr>
          </w:p>
          <w:p w14:paraId="063CFECE" w14:textId="77777777" w:rsidR="007D3F04" w:rsidRPr="00A42F82" w:rsidRDefault="007D3F04" w:rsidP="004763BA">
            <w:pPr>
              <w:autoSpaceDE w:val="0"/>
              <w:autoSpaceDN w:val="0"/>
              <w:adjustRightInd w:val="0"/>
              <w:jc w:val="both"/>
              <w:rPr>
                <w:rFonts w:ascii="Arial" w:hAnsi="Arial" w:cs="Arial"/>
                <w:sz w:val="22"/>
                <w:szCs w:val="22"/>
              </w:rPr>
            </w:pPr>
          </w:p>
          <w:p w14:paraId="6D07C98C" w14:textId="77777777" w:rsidR="007D3F04" w:rsidRPr="00A42F82" w:rsidRDefault="007D3F04" w:rsidP="004763BA">
            <w:pPr>
              <w:autoSpaceDE w:val="0"/>
              <w:autoSpaceDN w:val="0"/>
              <w:adjustRightInd w:val="0"/>
              <w:jc w:val="both"/>
              <w:rPr>
                <w:rFonts w:ascii="Arial" w:hAnsi="Arial" w:cs="Arial"/>
                <w:sz w:val="22"/>
                <w:szCs w:val="22"/>
              </w:rPr>
            </w:pPr>
            <w:r w:rsidRPr="00A42F82">
              <w:rPr>
                <w:rFonts w:ascii="Arial" w:hAnsi="Arial" w:cs="Arial"/>
                <w:i/>
                <w:color w:val="808080"/>
                <w:sz w:val="18"/>
                <w:szCs w:val="18"/>
              </w:rPr>
              <w:t>(this box should expand as you type)</w:t>
            </w:r>
          </w:p>
        </w:tc>
      </w:tr>
      <w:tr w:rsidR="007D3F04" w:rsidRPr="00A42F82" w14:paraId="5244C635" w14:textId="77777777" w:rsidTr="007D3F04">
        <w:trPr>
          <w:trHeight w:val="403"/>
        </w:trPr>
        <w:tc>
          <w:tcPr>
            <w:tcW w:w="562" w:type="dxa"/>
            <w:shd w:val="clear" w:color="auto" w:fill="F2F2F2" w:themeFill="background1" w:themeFillShade="F2"/>
            <w:vAlign w:val="center"/>
          </w:tcPr>
          <w:p w14:paraId="5330F74D" w14:textId="77777777" w:rsidR="007D3F04" w:rsidRPr="00A42F82" w:rsidRDefault="007D3F04" w:rsidP="004763BA">
            <w:pPr>
              <w:autoSpaceDE w:val="0"/>
              <w:autoSpaceDN w:val="0"/>
              <w:adjustRightInd w:val="0"/>
              <w:jc w:val="both"/>
              <w:rPr>
                <w:rFonts w:ascii="Arial" w:hAnsi="Arial" w:cs="Arial"/>
                <w:bCs/>
                <w:sz w:val="22"/>
                <w:szCs w:val="22"/>
              </w:rPr>
            </w:pPr>
            <w:r w:rsidRPr="00A42F82">
              <w:rPr>
                <w:rFonts w:ascii="Arial" w:hAnsi="Arial" w:cs="Arial"/>
                <w:sz w:val="22"/>
                <w:szCs w:val="22"/>
              </w:rPr>
              <w:t>23</w:t>
            </w:r>
          </w:p>
        </w:tc>
        <w:tc>
          <w:tcPr>
            <w:tcW w:w="9923" w:type="dxa"/>
            <w:gridSpan w:val="3"/>
            <w:shd w:val="clear" w:color="auto" w:fill="F2F2F2" w:themeFill="background1" w:themeFillShade="F2"/>
          </w:tcPr>
          <w:p w14:paraId="188C1D17" w14:textId="77777777" w:rsidR="007D3F04" w:rsidRPr="00A42F82" w:rsidRDefault="007D3F04" w:rsidP="004763BA">
            <w:pPr>
              <w:autoSpaceDE w:val="0"/>
              <w:autoSpaceDN w:val="0"/>
              <w:adjustRightInd w:val="0"/>
              <w:jc w:val="both"/>
              <w:rPr>
                <w:rFonts w:ascii="Arial" w:hAnsi="Arial" w:cs="Arial"/>
                <w:sz w:val="22"/>
                <w:szCs w:val="22"/>
              </w:rPr>
            </w:pPr>
            <w:r w:rsidRPr="00A42F82">
              <w:rPr>
                <w:rFonts w:ascii="Arial" w:hAnsi="Arial" w:cs="Arial"/>
                <w:bCs/>
                <w:sz w:val="22"/>
                <w:szCs w:val="22"/>
              </w:rPr>
              <w:t>List who will have control of, and act as custodian(s) for, data generated by the research activity</w:t>
            </w:r>
            <w:r w:rsidRPr="00A42F82">
              <w:rPr>
                <w:rFonts w:ascii="Arial" w:hAnsi="Arial" w:cs="Arial"/>
                <w:sz w:val="22"/>
                <w:szCs w:val="22"/>
              </w:rPr>
              <w:t>:</w:t>
            </w:r>
          </w:p>
        </w:tc>
      </w:tr>
      <w:tr w:rsidR="007D3F04" w:rsidRPr="00A42F82" w14:paraId="14885B3D" w14:textId="77777777" w:rsidTr="007D3F04">
        <w:trPr>
          <w:trHeight w:val="403"/>
        </w:trPr>
        <w:tc>
          <w:tcPr>
            <w:tcW w:w="562" w:type="dxa"/>
            <w:vAlign w:val="center"/>
          </w:tcPr>
          <w:p w14:paraId="3374CAB4" w14:textId="77777777" w:rsidR="007D3F04" w:rsidRPr="00A42F82" w:rsidRDefault="007D3F04" w:rsidP="004763BA">
            <w:pPr>
              <w:autoSpaceDE w:val="0"/>
              <w:autoSpaceDN w:val="0"/>
              <w:adjustRightInd w:val="0"/>
              <w:jc w:val="both"/>
              <w:rPr>
                <w:rFonts w:ascii="Arial" w:hAnsi="Arial" w:cs="Arial"/>
                <w:sz w:val="22"/>
                <w:szCs w:val="22"/>
              </w:rPr>
            </w:pPr>
          </w:p>
        </w:tc>
        <w:tc>
          <w:tcPr>
            <w:tcW w:w="9923" w:type="dxa"/>
            <w:gridSpan w:val="3"/>
          </w:tcPr>
          <w:p w14:paraId="22912100" w14:textId="77777777" w:rsidR="007D3F04" w:rsidRPr="00A42F82" w:rsidRDefault="007D3F04" w:rsidP="004763BA">
            <w:pPr>
              <w:autoSpaceDE w:val="0"/>
              <w:autoSpaceDN w:val="0"/>
              <w:adjustRightInd w:val="0"/>
              <w:jc w:val="both"/>
              <w:rPr>
                <w:rFonts w:ascii="Arial" w:hAnsi="Arial" w:cs="Arial"/>
                <w:sz w:val="22"/>
                <w:szCs w:val="22"/>
              </w:rPr>
            </w:pPr>
            <w:r>
              <w:rPr>
                <w:rFonts w:ascii="Arial" w:hAnsi="Arial" w:cs="Arial"/>
                <w:sz w:val="22"/>
                <w:szCs w:val="22"/>
              </w:rPr>
              <w:t>Not Applicable</w:t>
            </w:r>
          </w:p>
          <w:p w14:paraId="34ABCD06" w14:textId="77777777" w:rsidR="007D3F04" w:rsidRPr="00A42F82" w:rsidRDefault="007D3F04" w:rsidP="004763BA">
            <w:pPr>
              <w:autoSpaceDE w:val="0"/>
              <w:autoSpaceDN w:val="0"/>
              <w:adjustRightInd w:val="0"/>
              <w:jc w:val="both"/>
              <w:rPr>
                <w:rFonts w:ascii="Arial" w:hAnsi="Arial" w:cs="Arial"/>
                <w:sz w:val="22"/>
                <w:szCs w:val="22"/>
              </w:rPr>
            </w:pPr>
          </w:p>
          <w:p w14:paraId="3DE538B8" w14:textId="77777777" w:rsidR="007D3F04" w:rsidRPr="00A42F82" w:rsidRDefault="007D3F04" w:rsidP="004763BA">
            <w:pPr>
              <w:autoSpaceDE w:val="0"/>
              <w:autoSpaceDN w:val="0"/>
              <w:adjustRightInd w:val="0"/>
              <w:jc w:val="both"/>
              <w:rPr>
                <w:rFonts w:ascii="Arial" w:hAnsi="Arial" w:cs="Arial"/>
                <w:sz w:val="22"/>
                <w:szCs w:val="22"/>
              </w:rPr>
            </w:pPr>
          </w:p>
          <w:p w14:paraId="1DBDC702" w14:textId="77777777" w:rsidR="007D3F04" w:rsidRPr="00A42F82" w:rsidRDefault="007D3F04" w:rsidP="004763BA">
            <w:pPr>
              <w:autoSpaceDE w:val="0"/>
              <w:autoSpaceDN w:val="0"/>
              <w:adjustRightInd w:val="0"/>
              <w:jc w:val="both"/>
              <w:rPr>
                <w:rFonts w:ascii="Arial" w:hAnsi="Arial" w:cs="Arial"/>
                <w:sz w:val="22"/>
                <w:szCs w:val="22"/>
              </w:rPr>
            </w:pPr>
            <w:r w:rsidRPr="00A42F82">
              <w:rPr>
                <w:rFonts w:ascii="Arial" w:hAnsi="Arial" w:cs="Arial"/>
                <w:i/>
                <w:color w:val="808080"/>
                <w:sz w:val="18"/>
                <w:szCs w:val="18"/>
              </w:rPr>
              <w:t>(this box should expand as you type)</w:t>
            </w:r>
          </w:p>
        </w:tc>
      </w:tr>
      <w:tr w:rsidR="007D3F04" w:rsidRPr="00A42F82" w14:paraId="653E5F01" w14:textId="77777777" w:rsidTr="007D3F04">
        <w:trPr>
          <w:trHeight w:val="403"/>
        </w:trPr>
        <w:tc>
          <w:tcPr>
            <w:tcW w:w="562" w:type="dxa"/>
            <w:shd w:val="clear" w:color="auto" w:fill="F2F2F2" w:themeFill="background1" w:themeFillShade="F2"/>
            <w:vAlign w:val="center"/>
          </w:tcPr>
          <w:p w14:paraId="4E20FFE3" w14:textId="77777777" w:rsidR="007D3F04" w:rsidRPr="00A42F82" w:rsidRDefault="007D3F04" w:rsidP="004763BA">
            <w:pPr>
              <w:autoSpaceDE w:val="0"/>
              <w:autoSpaceDN w:val="0"/>
              <w:adjustRightInd w:val="0"/>
              <w:jc w:val="both"/>
              <w:rPr>
                <w:rFonts w:ascii="Arial" w:hAnsi="Arial" w:cs="Arial"/>
                <w:bCs/>
                <w:sz w:val="22"/>
                <w:szCs w:val="22"/>
              </w:rPr>
            </w:pPr>
            <w:r w:rsidRPr="00A42F82">
              <w:rPr>
                <w:rFonts w:ascii="Arial" w:hAnsi="Arial" w:cs="Arial"/>
                <w:sz w:val="22"/>
                <w:szCs w:val="22"/>
              </w:rPr>
              <w:t>24</w:t>
            </w:r>
          </w:p>
        </w:tc>
        <w:tc>
          <w:tcPr>
            <w:tcW w:w="9923" w:type="dxa"/>
            <w:gridSpan w:val="3"/>
            <w:shd w:val="clear" w:color="auto" w:fill="F2F2F2" w:themeFill="background1" w:themeFillShade="F2"/>
          </w:tcPr>
          <w:p w14:paraId="6305814D" w14:textId="77777777" w:rsidR="007D3F04" w:rsidRPr="00A42F82" w:rsidRDefault="007D3F04" w:rsidP="004763BA">
            <w:pPr>
              <w:autoSpaceDE w:val="0"/>
              <w:autoSpaceDN w:val="0"/>
              <w:adjustRightInd w:val="0"/>
              <w:jc w:val="both"/>
              <w:rPr>
                <w:rFonts w:ascii="Arial" w:hAnsi="Arial" w:cs="Arial"/>
                <w:sz w:val="22"/>
                <w:szCs w:val="22"/>
              </w:rPr>
            </w:pPr>
            <w:r w:rsidRPr="00A42F82">
              <w:rPr>
                <w:rFonts w:ascii="Arial" w:hAnsi="Arial" w:cs="Arial"/>
                <w:bCs/>
                <w:sz w:val="22"/>
                <w:szCs w:val="22"/>
              </w:rPr>
              <w:t xml:space="preserve">Give details of data storage arrangements, including security measures in place to protect the data, where data will be stored, how long for, and in what form. Will data be archived – if so how and if not why not.  </w:t>
            </w:r>
          </w:p>
        </w:tc>
      </w:tr>
      <w:tr w:rsidR="007D3F04" w:rsidRPr="00A42F82" w14:paraId="25F208DD" w14:textId="77777777" w:rsidTr="007D3F04">
        <w:trPr>
          <w:trHeight w:val="403"/>
        </w:trPr>
        <w:tc>
          <w:tcPr>
            <w:tcW w:w="562" w:type="dxa"/>
            <w:vAlign w:val="center"/>
          </w:tcPr>
          <w:p w14:paraId="24CFA91E" w14:textId="77777777" w:rsidR="007D3F04" w:rsidRPr="00A42F82" w:rsidRDefault="007D3F04" w:rsidP="004763BA">
            <w:pPr>
              <w:autoSpaceDE w:val="0"/>
              <w:autoSpaceDN w:val="0"/>
              <w:adjustRightInd w:val="0"/>
              <w:jc w:val="both"/>
              <w:rPr>
                <w:rFonts w:ascii="Arial" w:hAnsi="Arial" w:cs="Arial"/>
                <w:sz w:val="22"/>
                <w:szCs w:val="22"/>
              </w:rPr>
            </w:pPr>
          </w:p>
        </w:tc>
        <w:tc>
          <w:tcPr>
            <w:tcW w:w="9923" w:type="dxa"/>
            <w:gridSpan w:val="3"/>
          </w:tcPr>
          <w:p w14:paraId="4D97B220" w14:textId="77777777" w:rsidR="007D3F04" w:rsidRPr="00A42F82" w:rsidRDefault="007D3F04" w:rsidP="004763BA">
            <w:pPr>
              <w:autoSpaceDE w:val="0"/>
              <w:autoSpaceDN w:val="0"/>
              <w:adjustRightInd w:val="0"/>
              <w:jc w:val="both"/>
              <w:rPr>
                <w:rFonts w:ascii="Arial" w:hAnsi="Arial" w:cs="Arial"/>
                <w:sz w:val="22"/>
                <w:szCs w:val="22"/>
              </w:rPr>
            </w:pPr>
            <w:r>
              <w:rPr>
                <w:rFonts w:ascii="Arial" w:hAnsi="Arial" w:cs="Arial"/>
                <w:sz w:val="22"/>
                <w:szCs w:val="22"/>
              </w:rPr>
              <w:t>No research data will be stored</w:t>
            </w:r>
          </w:p>
          <w:p w14:paraId="4F994160" w14:textId="77777777" w:rsidR="007D3F04" w:rsidRPr="00A42F82" w:rsidRDefault="007D3F04" w:rsidP="004763BA">
            <w:pPr>
              <w:autoSpaceDE w:val="0"/>
              <w:autoSpaceDN w:val="0"/>
              <w:adjustRightInd w:val="0"/>
              <w:jc w:val="both"/>
              <w:rPr>
                <w:rFonts w:ascii="Arial" w:hAnsi="Arial" w:cs="Arial"/>
                <w:sz w:val="22"/>
                <w:szCs w:val="22"/>
              </w:rPr>
            </w:pPr>
            <w:r>
              <w:rPr>
                <w:rFonts w:ascii="Arial" w:hAnsi="Arial" w:cs="Arial"/>
                <w:sz w:val="22"/>
                <w:szCs w:val="22"/>
              </w:rPr>
              <w:t xml:space="preserve">Names and photos of the university athletes featured on the website will only be seen on the website. </w:t>
            </w:r>
          </w:p>
          <w:p w14:paraId="456DF237" w14:textId="77777777" w:rsidR="007D3F04" w:rsidRPr="00A42F82" w:rsidRDefault="007D3F04" w:rsidP="004763BA">
            <w:pPr>
              <w:autoSpaceDE w:val="0"/>
              <w:autoSpaceDN w:val="0"/>
              <w:adjustRightInd w:val="0"/>
              <w:jc w:val="both"/>
              <w:rPr>
                <w:rFonts w:ascii="Arial" w:hAnsi="Arial" w:cs="Arial"/>
                <w:sz w:val="22"/>
                <w:szCs w:val="22"/>
              </w:rPr>
            </w:pPr>
            <w:r w:rsidRPr="00A42F82">
              <w:rPr>
                <w:rFonts w:ascii="Arial" w:hAnsi="Arial" w:cs="Arial"/>
                <w:i/>
                <w:color w:val="808080"/>
                <w:sz w:val="18"/>
                <w:szCs w:val="18"/>
              </w:rPr>
              <w:t>(this box should expand as you type)</w:t>
            </w:r>
          </w:p>
        </w:tc>
      </w:tr>
      <w:tr w:rsidR="007D3F04" w:rsidRPr="00A42F82" w14:paraId="336EC7C3" w14:textId="77777777" w:rsidTr="007D3F04">
        <w:trPr>
          <w:trHeight w:val="403"/>
        </w:trPr>
        <w:tc>
          <w:tcPr>
            <w:tcW w:w="562" w:type="dxa"/>
            <w:shd w:val="clear" w:color="auto" w:fill="F2F2F2" w:themeFill="background1" w:themeFillShade="F2"/>
            <w:vAlign w:val="center"/>
          </w:tcPr>
          <w:p w14:paraId="514ADACE" w14:textId="77777777" w:rsidR="007D3F04" w:rsidRPr="00A42F82" w:rsidRDefault="007D3F04" w:rsidP="004763BA">
            <w:pPr>
              <w:autoSpaceDE w:val="0"/>
              <w:autoSpaceDN w:val="0"/>
              <w:adjustRightInd w:val="0"/>
              <w:jc w:val="both"/>
              <w:rPr>
                <w:rFonts w:ascii="Arial" w:hAnsi="Arial" w:cs="Arial"/>
                <w:sz w:val="22"/>
                <w:szCs w:val="22"/>
              </w:rPr>
            </w:pPr>
            <w:r w:rsidRPr="00A42F82">
              <w:rPr>
                <w:rFonts w:ascii="Arial" w:hAnsi="Arial" w:cs="Arial"/>
                <w:sz w:val="22"/>
                <w:szCs w:val="22"/>
              </w:rPr>
              <w:t>25</w:t>
            </w:r>
          </w:p>
        </w:tc>
        <w:tc>
          <w:tcPr>
            <w:tcW w:w="9923" w:type="dxa"/>
            <w:gridSpan w:val="3"/>
            <w:shd w:val="clear" w:color="auto" w:fill="F2F2F2" w:themeFill="background1" w:themeFillShade="F2"/>
          </w:tcPr>
          <w:p w14:paraId="3FB8E67B" w14:textId="77777777" w:rsidR="007D3F04" w:rsidRPr="00A42F82" w:rsidRDefault="007D3F04" w:rsidP="004763BA">
            <w:pPr>
              <w:autoSpaceDE w:val="0"/>
              <w:autoSpaceDN w:val="0"/>
              <w:adjustRightInd w:val="0"/>
              <w:jc w:val="both"/>
              <w:rPr>
                <w:rFonts w:ascii="Arial" w:hAnsi="Arial" w:cs="Arial"/>
                <w:sz w:val="22"/>
                <w:szCs w:val="22"/>
              </w:rPr>
            </w:pPr>
            <w:r w:rsidRPr="00A42F82">
              <w:rPr>
                <w:rFonts w:ascii="Arial" w:hAnsi="Arial" w:cs="Arial"/>
                <w:sz w:val="22"/>
                <w:szCs w:val="22"/>
              </w:rPr>
              <w:t xml:space="preserve">Please indicate if your data will be stored in the UWTSD Research Data Repository (see </w:t>
            </w:r>
            <w:hyperlink r:id="rId21" w:history="1">
              <w:r w:rsidRPr="00A42F82">
                <w:rPr>
                  <w:rStyle w:val="Hyperlink"/>
                  <w:rFonts w:ascii="Arial" w:hAnsi="Arial" w:cs="Arial"/>
                  <w:color w:val="000000"/>
                  <w:sz w:val="22"/>
                  <w:szCs w:val="22"/>
                </w:rPr>
                <w:t>https://researchdata.uwtsd.ac.uk/</w:t>
              </w:r>
            </w:hyperlink>
            <w:r w:rsidRPr="00A42F82">
              <w:rPr>
                <w:rFonts w:ascii="Arial" w:hAnsi="Arial" w:cs="Arial"/>
                <w:color w:val="000000"/>
                <w:sz w:val="22"/>
                <w:szCs w:val="22"/>
              </w:rPr>
              <w:t xml:space="preserve"> ).   If so please explain. (</w:t>
            </w:r>
            <w:r w:rsidRPr="00A42F82">
              <w:rPr>
                <w:rFonts w:ascii="Arial" w:hAnsi="Arial" w:cs="Arial"/>
                <w:i/>
                <w:color w:val="000000"/>
                <w:sz w:val="22"/>
                <w:szCs w:val="22"/>
              </w:rPr>
              <w:t>Most relevant to academic staff)</w:t>
            </w:r>
            <w:r w:rsidRPr="00A42F82">
              <w:rPr>
                <w:rFonts w:ascii="Arial" w:hAnsi="Arial" w:cs="Arial"/>
                <w:color w:val="000000"/>
              </w:rPr>
              <w:t xml:space="preserve"> </w:t>
            </w:r>
          </w:p>
        </w:tc>
      </w:tr>
      <w:tr w:rsidR="007D3F04" w:rsidRPr="00A42F82" w14:paraId="4498FCE7" w14:textId="77777777" w:rsidTr="007D3F04">
        <w:trPr>
          <w:trHeight w:val="403"/>
        </w:trPr>
        <w:tc>
          <w:tcPr>
            <w:tcW w:w="562" w:type="dxa"/>
            <w:vAlign w:val="center"/>
          </w:tcPr>
          <w:p w14:paraId="3BF25DD4" w14:textId="77777777" w:rsidR="007D3F04" w:rsidRPr="00A42F82" w:rsidRDefault="007D3F04" w:rsidP="004763BA">
            <w:pPr>
              <w:autoSpaceDE w:val="0"/>
              <w:autoSpaceDN w:val="0"/>
              <w:adjustRightInd w:val="0"/>
              <w:jc w:val="both"/>
              <w:rPr>
                <w:rFonts w:ascii="Arial" w:hAnsi="Arial" w:cs="Arial"/>
                <w:sz w:val="22"/>
                <w:szCs w:val="22"/>
              </w:rPr>
            </w:pPr>
          </w:p>
        </w:tc>
        <w:tc>
          <w:tcPr>
            <w:tcW w:w="9923" w:type="dxa"/>
            <w:gridSpan w:val="3"/>
          </w:tcPr>
          <w:p w14:paraId="5C066D9F" w14:textId="77777777" w:rsidR="007D3F04" w:rsidRPr="00A42F82" w:rsidRDefault="007D3F04" w:rsidP="004763BA">
            <w:pPr>
              <w:autoSpaceDE w:val="0"/>
              <w:autoSpaceDN w:val="0"/>
              <w:adjustRightInd w:val="0"/>
              <w:jc w:val="both"/>
              <w:rPr>
                <w:rFonts w:ascii="Arial" w:hAnsi="Arial" w:cs="Arial"/>
                <w:sz w:val="22"/>
                <w:szCs w:val="22"/>
              </w:rPr>
            </w:pPr>
            <w:r>
              <w:rPr>
                <w:rFonts w:ascii="Arial" w:hAnsi="Arial" w:cs="Arial"/>
                <w:sz w:val="22"/>
                <w:szCs w:val="22"/>
              </w:rPr>
              <w:t>Not Applicable</w:t>
            </w:r>
          </w:p>
          <w:p w14:paraId="7DA86445" w14:textId="77777777" w:rsidR="007D3F04" w:rsidRPr="00A42F82" w:rsidRDefault="007D3F04" w:rsidP="004763BA">
            <w:pPr>
              <w:autoSpaceDE w:val="0"/>
              <w:autoSpaceDN w:val="0"/>
              <w:adjustRightInd w:val="0"/>
              <w:jc w:val="both"/>
              <w:rPr>
                <w:rFonts w:ascii="Arial" w:hAnsi="Arial" w:cs="Arial"/>
                <w:sz w:val="22"/>
                <w:szCs w:val="22"/>
              </w:rPr>
            </w:pPr>
          </w:p>
          <w:p w14:paraId="401BA068" w14:textId="77777777" w:rsidR="007D3F04" w:rsidRPr="00A42F82" w:rsidRDefault="007D3F04" w:rsidP="004763BA">
            <w:pPr>
              <w:autoSpaceDE w:val="0"/>
              <w:autoSpaceDN w:val="0"/>
              <w:adjustRightInd w:val="0"/>
              <w:jc w:val="both"/>
              <w:rPr>
                <w:rFonts w:ascii="Arial" w:hAnsi="Arial" w:cs="Arial"/>
                <w:sz w:val="22"/>
                <w:szCs w:val="22"/>
              </w:rPr>
            </w:pPr>
          </w:p>
          <w:p w14:paraId="7EE57A7D" w14:textId="77777777" w:rsidR="007D3F04" w:rsidRPr="00A42F82" w:rsidRDefault="007D3F04" w:rsidP="004763BA">
            <w:pPr>
              <w:autoSpaceDE w:val="0"/>
              <w:autoSpaceDN w:val="0"/>
              <w:adjustRightInd w:val="0"/>
              <w:jc w:val="both"/>
              <w:rPr>
                <w:rFonts w:ascii="Arial" w:hAnsi="Arial" w:cs="Arial"/>
                <w:sz w:val="22"/>
                <w:szCs w:val="22"/>
              </w:rPr>
            </w:pPr>
            <w:r w:rsidRPr="00A42F82">
              <w:rPr>
                <w:rFonts w:ascii="Arial" w:hAnsi="Arial" w:cs="Arial"/>
                <w:i/>
                <w:color w:val="808080"/>
                <w:sz w:val="18"/>
                <w:szCs w:val="18"/>
              </w:rPr>
              <w:t>(this box should expand as you type)</w:t>
            </w:r>
          </w:p>
        </w:tc>
      </w:tr>
      <w:tr w:rsidR="007D3F04" w:rsidRPr="00A42F82" w14:paraId="51AE9337" w14:textId="77777777" w:rsidTr="007D3F04">
        <w:trPr>
          <w:trHeight w:val="606"/>
        </w:trPr>
        <w:tc>
          <w:tcPr>
            <w:tcW w:w="562" w:type="dxa"/>
            <w:shd w:val="clear" w:color="auto" w:fill="F2F2F2" w:themeFill="background1" w:themeFillShade="F2"/>
            <w:vAlign w:val="center"/>
          </w:tcPr>
          <w:p w14:paraId="3C2B0E8C" w14:textId="77777777" w:rsidR="007D3F04" w:rsidRPr="00A42F82" w:rsidRDefault="007D3F04" w:rsidP="004763BA">
            <w:pPr>
              <w:autoSpaceDE w:val="0"/>
              <w:autoSpaceDN w:val="0"/>
              <w:adjustRightInd w:val="0"/>
              <w:jc w:val="both"/>
              <w:rPr>
                <w:rFonts w:ascii="Arial" w:hAnsi="Arial" w:cs="Arial"/>
                <w:bCs/>
                <w:sz w:val="22"/>
                <w:szCs w:val="22"/>
              </w:rPr>
            </w:pPr>
            <w:r w:rsidRPr="00A42F82">
              <w:rPr>
                <w:rFonts w:ascii="Arial" w:hAnsi="Arial" w:cs="Arial"/>
                <w:bCs/>
                <w:sz w:val="22"/>
                <w:szCs w:val="22"/>
              </w:rPr>
              <w:t>26</w:t>
            </w:r>
          </w:p>
        </w:tc>
        <w:tc>
          <w:tcPr>
            <w:tcW w:w="7905" w:type="dxa"/>
            <w:shd w:val="clear" w:color="auto" w:fill="F2F2F2" w:themeFill="background1" w:themeFillShade="F2"/>
          </w:tcPr>
          <w:p w14:paraId="5AD9E886" w14:textId="77777777" w:rsidR="007D3F04" w:rsidRPr="00A42F82" w:rsidRDefault="007D3F04" w:rsidP="004763BA">
            <w:pPr>
              <w:autoSpaceDE w:val="0"/>
              <w:autoSpaceDN w:val="0"/>
              <w:adjustRightInd w:val="0"/>
              <w:jc w:val="both"/>
              <w:rPr>
                <w:rFonts w:ascii="Arial" w:hAnsi="Arial" w:cs="Arial"/>
                <w:color w:val="000000"/>
                <w:sz w:val="22"/>
                <w:szCs w:val="22"/>
              </w:rPr>
            </w:pPr>
            <w:r w:rsidRPr="00A42F82">
              <w:rPr>
                <w:rFonts w:ascii="Arial" w:hAnsi="Arial" w:cs="Arial"/>
                <w:bCs/>
                <w:sz w:val="22"/>
                <w:szCs w:val="22"/>
              </w:rPr>
              <w:t xml:space="preserve">Confirm that you have read the UWTSD guidance on data management (see </w:t>
            </w:r>
            <w:hyperlink r:id="rId22" w:history="1">
              <w:r w:rsidRPr="00A42F82">
                <w:rPr>
                  <w:rStyle w:val="Hyperlink"/>
                  <w:rFonts w:ascii="Arial" w:hAnsi="Arial" w:cs="Arial"/>
                  <w:color w:val="000000"/>
                  <w:sz w:val="22"/>
                  <w:szCs w:val="22"/>
                </w:rPr>
                <w:t>https://www.uwtsd.ac.uk/library/research-data-management/</w:t>
              </w:r>
            </w:hyperlink>
            <w:r w:rsidRPr="00A42F82">
              <w:rPr>
                <w:rFonts w:ascii="Arial" w:hAnsi="Arial" w:cs="Arial"/>
                <w:color w:val="000000"/>
                <w:sz w:val="22"/>
                <w:szCs w:val="22"/>
              </w:rPr>
              <w:t>)</w:t>
            </w:r>
          </w:p>
        </w:tc>
        <w:tc>
          <w:tcPr>
            <w:tcW w:w="992" w:type="dxa"/>
            <w:shd w:val="clear" w:color="auto" w:fill="F2F2F2" w:themeFill="background1" w:themeFillShade="F2"/>
            <w:vAlign w:val="center"/>
          </w:tcPr>
          <w:p w14:paraId="74BA4A72" w14:textId="77777777" w:rsidR="007D3F04" w:rsidRPr="00A42F82" w:rsidRDefault="007D3F04" w:rsidP="004763BA">
            <w:pPr>
              <w:autoSpaceDE w:val="0"/>
              <w:autoSpaceDN w:val="0"/>
              <w:adjustRightInd w:val="0"/>
              <w:jc w:val="both"/>
              <w:rPr>
                <w:rFonts w:ascii="Arial" w:hAnsi="Arial" w:cs="Arial"/>
                <w:b/>
                <w:sz w:val="22"/>
                <w:szCs w:val="22"/>
              </w:rPr>
            </w:pPr>
            <w:r w:rsidRPr="00A42F82">
              <w:rPr>
                <w:rFonts w:ascii="Arial" w:hAnsi="Arial" w:cs="Arial"/>
                <w:b/>
                <w:sz w:val="22"/>
              </w:rPr>
              <w:t>YES</w:t>
            </w:r>
          </w:p>
        </w:tc>
        <w:tc>
          <w:tcPr>
            <w:tcW w:w="1026" w:type="dxa"/>
            <w:shd w:val="clear" w:color="auto" w:fill="BFBFBF" w:themeFill="background1" w:themeFillShade="BF"/>
            <w:vAlign w:val="center"/>
          </w:tcPr>
          <w:p w14:paraId="29C6FB97" w14:textId="77777777" w:rsidR="007D3F04" w:rsidRPr="00A42F82" w:rsidRDefault="00000000" w:rsidP="004763BA">
            <w:pPr>
              <w:autoSpaceDE w:val="0"/>
              <w:autoSpaceDN w:val="0"/>
              <w:adjustRightInd w:val="0"/>
              <w:jc w:val="both"/>
              <w:rPr>
                <w:rFonts w:ascii="Arial" w:hAnsi="Arial" w:cs="Arial"/>
                <w:sz w:val="22"/>
                <w:szCs w:val="22"/>
              </w:rPr>
            </w:pPr>
            <w:sdt>
              <w:sdtPr>
                <w:rPr>
                  <w:rFonts w:ascii="Arial" w:hAnsi="Arial" w:cs="Arial"/>
                </w:rPr>
                <w:id w:val="1912113242"/>
                <w14:checkbox>
                  <w14:checked w14:val="1"/>
                  <w14:checkedState w14:val="2612" w14:font="MS Gothic"/>
                  <w14:uncheckedState w14:val="2610" w14:font="MS Gothic"/>
                </w14:checkbox>
              </w:sdtPr>
              <w:sdtContent>
                <w:r w:rsidR="007D3F04">
                  <w:rPr>
                    <w:rFonts w:ascii="MS Gothic" w:eastAsia="MS Gothic" w:hAnsi="MS Gothic" w:cs="Arial" w:hint="eastAsia"/>
                  </w:rPr>
                  <w:t>☒</w:t>
                </w:r>
              </w:sdtContent>
            </w:sdt>
          </w:p>
        </w:tc>
      </w:tr>
      <w:tr w:rsidR="007D3F04" w:rsidRPr="00A42F82" w14:paraId="71D35EDC" w14:textId="77777777" w:rsidTr="007D3F04">
        <w:trPr>
          <w:trHeight w:val="632"/>
        </w:trPr>
        <w:tc>
          <w:tcPr>
            <w:tcW w:w="562" w:type="dxa"/>
            <w:shd w:val="clear" w:color="auto" w:fill="F2F2F2" w:themeFill="background1" w:themeFillShade="F2"/>
            <w:vAlign w:val="center"/>
          </w:tcPr>
          <w:p w14:paraId="31528A23" w14:textId="77777777" w:rsidR="007D3F04" w:rsidRPr="00A42F82" w:rsidRDefault="007D3F04" w:rsidP="004763BA">
            <w:pPr>
              <w:autoSpaceDE w:val="0"/>
              <w:autoSpaceDN w:val="0"/>
              <w:adjustRightInd w:val="0"/>
              <w:jc w:val="both"/>
              <w:rPr>
                <w:rFonts w:ascii="Arial" w:hAnsi="Arial" w:cs="Arial"/>
                <w:bCs/>
                <w:sz w:val="22"/>
                <w:szCs w:val="22"/>
              </w:rPr>
            </w:pPr>
            <w:r w:rsidRPr="00A42F82">
              <w:rPr>
                <w:rFonts w:ascii="Arial" w:hAnsi="Arial" w:cs="Arial"/>
                <w:bCs/>
                <w:sz w:val="22"/>
                <w:szCs w:val="22"/>
              </w:rPr>
              <w:t>27</w:t>
            </w:r>
          </w:p>
        </w:tc>
        <w:tc>
          <w:tcPr>
            <w:tcW w:w="7905" w:type="dxa"/>
            <w:shd w:val="clear" w:color="auto" w:fill="F2F2F2" w:themeFill="background1" w:themeFillShade="F2"/>
          </w:tcPr>
          <w:p w14:paraId="468A1C6F" w14:textId="77777777" w:rsidR="007D3F04" w:rsidRPr="00A42F82" w:rsidRDefault="007D3F04" w:rsidP="004763BA">
            <w:pPr>
              <w:autoSpaceDE w:val="0"/>
              <w:autoSpaceDN w:val="0"/>
              <w:adjustRightInd w:val="0"/>
              <w:jc w:val="both"/>
              <w:rPr>
                <w:rFonts w:ascii="Arial" w:hAnsi="Arial" w:cs="Arial"/>
                <w:sz w:val="22"/>
                <w:szCs w:val="22"/>
              </w:rPr>
            </w:pPr>
            <w:r w:rsidRPr="00A42F82">
              <w:rPr>
                <w:rFonts w:ascii="Arial" w:hAnsi="Arial" w:cs="Arial"/>
                <w:bCs/>
                <w:sz w:val="22"/>
                <w:szCs w:val="22"/>
              </w:rPr>
              <w:t>Confirm that you are aware that you need to keep all data until after your research has completed or the end of your funding</w:t>
            </w:r>
          </w:p>
        </w:tc>
        <w:tc>
          <w:tcPr>
            <w:tcW w:w="992" w:type="dxa"/>
            <w:shd w:val="clear" w:color="auto" w:fill="F2F2F2" w:themeFill="background1" w:themeFillShade="F2"/>
            <w:vAlign w:val="center"/>
          </w:tcPr>
          <w:p w14:paraId="3B719F3F" w14:textId="77777777" w:rsidR="007D3F04" w:rsidRPr="00A42F82" w:rsidRDefault="007D3F04" w:rsidP="004763BA">
            <w:pPr>
              <w:autoSpaceDE w:val="0"/>
              <w:autoSpaceDN w:val="0"/>
              <w:adjustRightInd w:val="0"/>
              <w:jc w:val="both"/>
              <w:rPr>
                <w:rFonts w:ascii="Arial" w:hAnsi="Arial" w:cs="Arial"/>
                <w:b/>
                <w:sz w:val="22"/>
                <w:szCs w:val="22"/>
              </w:rPr>
            </w:pPr>
            <w:r w:rsidRPr="00A42F82">
              <w:rPr>
                <w:rFonts w:ascii="Arial" w:hAnsi="Arial" w:cs="Arial"/>
                <w:b/>
                <w:sz w:val="22"/>
              </w:rPr>
              <w:t>YES</w:t>
            </w:r>
          </w:p>
        </w:tc>
        <w:tc>
          <w:tcPr>
            <w:tcW w:w="1026" w:type="dxa"/>
            <w:shd w:val="clear" w:color="auto" w:fill="BFBFBF" w:themeFill="background1" w:themeFillShade="BF"/>
            <w:vAlign w:val="center"/>
          </w:tcPr>
          <w:p w14:paraId="10F71453" w14:textId="77777777" w:rsidR="007D3F04" w:rsidRPr="00A42F82" w:rsidRDefault="00000000" w:rsidP="004763BA">
            <w:pPr>
              <w:autoSpaceDE w:val="0"/>
              <w:autoSpaceDN w:val="0"/>
              <w:adjustRightInd w:val="0"/>
              <w:jc w:val="both"/>
              <w:rPr>
                <w:rFonts w:ascii="Arial" w:hAnsi="Arial" w:cs="Arial"/>
                <w:sz w:val="22"/>
                <w:szCs w:val="22"/>
              </w:rPr>
            </w:pPr>
            <w:sdt>
              <w:sdtPr>
                <w:rPr>
                  <w:rFonts w:ascii="Arial" w:hAnsi="Arial" w:cs="Arial"/>
                </w:rPr>
                <w:id w:val="1277371831"/>
                <w14:checkbox>
                  <w14:checked w14:val="1"/>
                  <w14:checkedState w14:val="2612" w14:font="MS Gothic"/>
                  <w14:uncheckedState w14:val="2610" w14:font="MS Gothic"/>
                </w14:checkbox>
              </w:sdtPr>
              <w:sdtContent>
                <w:r w:rsidR="007D3F04">
                  <w:rPr>
                    <w:rFonts w:ascii="MS Gothic" w:eastAsia="MS Gothic" w:hAnsi="MS Gothic" w:cs="Arial" w:hint="eastAsia"/>
                  </w:rPr>
                  <w:t>☒</w:t>
                </w:r>
              </w:sdtContent>
            </w:sdt>
          </w:p>
        </w:tc>
      </w:tr>
    </w:tbl>
    <w:p w14:paraId="658FC2B6" w14:textId="77777777" w:rsidR="007D3F04" w:rsidRDefault="007D3F04" w:rsidP="004763BA">
      <w:pPr>
        <w:spacing w:after="200" w:line="276" w:lineRule="auto"/>
        <w:jc w:val="both"/>
        <w:rPr>
          <w:rFonts w:ascii="Arial" w:hAnsi="Arial" w:cs="Arial"/>
          <w:b/>
          <w:sz w:val="22"/>
          <w:szCs w:val="22"/>
          <w:u w:val="single"/>
        </w:rPr>
      </w:pPr>
    </w:p>
    <w:p w14:paraId="05D9292D" w14:textId="77777777" w:rsidR="0037788D" w:rsidRPr="00A42F82" w:rsidRDefault="0037788D" w:rsidP="004763BA">
      <w:pPr>
        <w:autoSpaceDE w:val="0"/>
        <w:autoSpaceDN w:val="0"/>
        <w:adjustRightInd w:val="0"/>
        <w:spacing w:after="240"/>
        <w:jc w:val="both"/>
        <w:rPr>
          <w:rFonts w:ascii="Arial" w:hAnsi="Arial" w:cs="Arial"/>
          <w:b/>
          <w:sz w:val="22"/>
          <w:szCs w:val="22"/>
        </w:rPr>
      </w:pPr>
      <w:r w:rsidRPr="00A42F82">
        <w:rPr>
          <w:rFonts w:ascii="Arial" w:hAnsi="Arial" w:cs="Arial"/>
          <w:b/>
          <w:sz w:val="22"/>
          <w:szCs w:val="22"/>
        </w:rPr>
        <w:t xml:space="preserve">SECTION </w:t>
      </w:r>
      <w:r>
        <w:rPr>
          <w:rFonts w:ascii="Arial" w:hAnsi="Arial" w:cs="Arial"/>
          <w:b/>
          <w:sz w:val="22"/>
          <w:szCs w:val="22"/>
        </w:rPr>
        <w:t>H</w:t>
      </w:r>
      <w:r w:rsidRPr="00A42F82">
        <w:rPr>
          <w:rFonts w:ascii="Arial" w:hAnsi="Arial" w:cs="Arial"/>
          <w:b/>
          <w:sz w:val="22"/>
          <w:szCs w:val="22"/>
        </w:rPr>
        <w:t>: Declaration</w:t>
      </w:r>
    </w:p>
    <w:tbl>
      <w:tblPr>
        <w:tblW w:w="10477" w:type="dxa"/>
        <w:tblInd w:w="-725"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firstRow="1" w:lastRow="0" w:firstColumn="1" w:lastColumn="0" w:noHBand="0" w:noVBand="0"/>
      </w:tblPr>
      <w:tblGrid>
        <w:gridCol w:w="554"/>
        <w:gridCol w:w="2964"/>
        <w:gridCol w:w="4820"/>
        <w:gridCol w:w="2139"/>
      </w:tblGrid>
      <w:tr w:rsidR="0037788D" w:rsidRPr="00A42F82" w14:paraId="2A00A978" w14:textId="77777777" w:rsidTr="0037788D">
        <w:trPr>
          <w:trHeight w:val="1807"/>
        </w:trPr>
        <w:tc>
          <w:tcPr>
            <w:tcW w:w="554" w:type="dxa"/>
            <w:shd w:val="clear" w:color="auto" w:fill="F2F2F2" w:themeFill="background1" w:themeFillShade="F2"/>
            <w:vAlign w:val="center"/>
          </w:tcPr>
          <w:p w14:paraId="770D69A1" w14:textId="77777777" w:rsidR="0037788D" w:rsidRPr="00A42F82" w:rsidRDefault="0037788D" w:rsidP="004763BA">
            <w:pPr>
              <w:jc w:val="both"/>
              <w:rPr>
                <w:rFonts w:ascii="Arial" w:hAnsi="Arial" w:cs="Arial"/>
                <w:sz w:val="22"/>
                <w:szCs w:val="22"/>
              </w:rPr>
            </w:pPr>
          </w:p>
        </w:tc>
        <w:tc>
          <w:tcPr>
            <w:tcW w:w="9923" w:type="dxa"/>
            <w:gridSpan w:val="3"/>
            <w:shd w:val="clear" w:color="auto" w:fill="F2F2F2" w:themeFill="background1" w:themeFillShade="F2"/>
            <w:vAlign w:val="center"/>
          </w:tcPr>
          <w:p w14:paraId="589A2DDD" w14:textId="77777777" w:rsidR="0037788D" w:rsidRPr="00A42F82" w:rsidRDefault="0037788D" w:rsidP="004763BA">
            <w:pPr>
              <w:jc w:val="both"/>
              <w:rPr>
                <w:rFonts w:ascii="Arial" w:hAnsi="Arial" w:cs="Arial"/>
                <w:b/>
                <w:bCs/>
                <w:color w:val="000000"/>
                <w:sz w:val="22"/>
                <w:szCs w:val="22"/>
              </w:rPr>
            </w:pPr>
            <w:r w:rsidRPr="00A42F82">
              <w:rPr>
                <w:rFonts w:ascii="Arial" w:hAnsi="Arial" w:cs="Arial"/>
                <w:sz w:val="22"/>
                <w:szCs w:val="22"/>
              </w:rPr>
              <w:t>The information which I have provided is correct and complete to the best of my knowledge. I have attempted to identify any risks and issues related to the research activity and acknowledge my obligations and the rights of the participants</w:t>
            </w:r>
            <w:r w:rsidRPr="00A42F82">
              <w:rPr>
                <w:rFonts w:ascii="Arial" w:hAnsi="Arial" w:cs="Arial"/>
                <w:b/>
                <w:bCs/>
                <w:color w:val="000000"/>
                <w:sz w:val="22"/>
                <w:szCs w:val="22"/>
              </w:rPr>
              <w:t>.</w:t>
            </w:r>
          </w:p>
          <w:p w14:paraId="2DDE522D" w14:textId="77777777" w:rsidR="0037788D" w:rsidRPr="00A42F82" w:rsidRDefault="0037788D" w:rsidP="004763BA">
            <w:pPr>
              <w:jc w:val="both"/>
              <w:rPr>
                <w:rFonts w:ascii="Arial" w:hAnsi="Arial" w:cs="Arial"/>
                <w:b/>
                <w:bCs/>
                <w:color w:val="000000"/>
                <w:sz w:val="22"/>
                <w:szCs w:val="22"/>
              </w:rPr>
            </w:pPr>
          </w:p>
          <w:p w14:paraId="4503487C" w14:textId="77777777" w:rsidR="0037788D" w:rsidRPr="00A42F82" w:rsidRDefault="0037788D" w:rsidP="004763BA">
            <w:pPr>
              <w:jc w:val="both"/>
              <w:rPr>
                <w:rFonts w:ascii="Arial" w:hAnsi="Arial" w:cs="Arial"/>
                <w:color w:val="000080"/>
                <w:sz w:val="22"/>
                <w:szCs w:val="22"/>
              </w:rPr>
            </w:pPr>
            <w:r w:rsidRPr="00A42F82">
              <w:rPr>
                <w:rFonts w:ascii="Arial" w:hAnsi="Arial" w:cs="Arial"/>
                <w:sz w:val="22"/>
                <w:szCs w:val="22"/>
              </w:rPr>
              <w:t xml:space="preserve">In submitting this application I hereby confirm that I undertake to ensure that the above named research activity will meet the University’s Research Ethics and Integrity Code of Practice which is published on the website: </w:t>
            </w:r>
            <w:hyperlink r:id="rId23" w:history="1">
              <w:r w:rsidRPr="00A42F82">
                <w:rPr>
                  <w:rStyle w:val="Hyperlink"/>
                  <w:rFonts w:ascii="Arial" w:hAnsi="Arial" w:cs="Arial"/>
                  <w:sz w:val="22"/>
                  <w:szCs w:val="22"/>
                </w:rPr>
                <w:t>https://www.uwtsd.ac.uk/research/research-ethics/</w:t>
              </w:r>
            </w:hyperlink>
            <w:r w:rsidRPr="00A42F82">
              <w:rPr>
                <w:rFonts w:ascii="Arial" w:hAnsi="Arial" w:cs="Arial"/>
                <w:sz w:val="22"/>
                <w:szCs w:val="22"/>
              </w:rPr>
              <w:t xml:space="preserve"> </w:t>
            </w:r>
          </w:p>
        </w:tc>
      </w:tr>
      <w:tr w:rsidR="0037788D" w:rsidRPr="00A42F82" w14:paraId="47CFAAEC" w14:textId="77777777" w:rsidTr="0037788D">
        <w:trPr>
          <w:trHeight w:val="657"/>
        </w:trPr>
        <w:tc>
          <w:tcPr>
            <w:tcW w:w="55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76723410" w14:textId="77777777" w:rsidR="0037788D" w:rsidRPr="00A42F82" w:rsidRDefault="0037788D" w:rsidP="004763BA">
            <w:pPr>
              <w:spacing w:before="100" w:beforeAutospacing="1" w:after="100" w:afterAutospacing="1"/>
              <w:jc w:val="both"/>
              <w:rPr>
                <w:rFonts w:ascii="Arial" w:hAnsi="Arial" w:cs="Arial"/>
                <w:bCs/>
                <w:sz w:val="22"/>
                <w:szCs w:val="22"/>
              </w:rPr>
            </w:pPr>
            <w:r w:rsidRPr="00A42F82">
              <w:rPr>
                <w:rFonts w:ascii="Arial" w:hAnsi="Arial" w:cs="Arial"/>
                <w:bCs/>
                <w:sz w:val="22"/>
                <w:szCs w:val="22"/>
              </w:rPr>
              <w:t>1</w:t>
            </w:r>
          </w:p>
        </w:tc>
        <w:tc>
          <w:tcPr>
            <w:tcW w:w="296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164430FE" w14:textId="77777777" w:rsidR="0037788D" w:rsidRPr="00A42F82" w:rsidRDefault="0037788D" w:rsidP="004763BA">
            <w:pPr>
              <w:spacing w:before="100" w:beforeAutospacing="1" w:after="100" w:afterAutospacing="1"/>
              <w:jc w:val="both"/>
              <w:rPr>
                <w:rFonts w:ascii="Arial" w:hAnsi="Arial" w:cs="Arial"/>
                <w:sz w:val="22"/>
                <w:szCs w:val="22"/>
              </w:rPr>
            </w:pPr>
            <w:r w:rsidRPr="00A42F82">
              <w:rPr>
                <w:rFonts w:ascii="Arial" w:hAnsi="Arial" w:cs="Arial"/>
                <w:b/>
                <w:bCs/>
                <w:sz w:val="22"/>
                <w:szCs w:val="22"/>
              </w:rPr>
              <w:t>Signature of applicant:</w:t>
            </w:r>
          </w:p>
        </w:tc>
        <w:tc>
          <w:tcPr>
            <w:tcW w:w="4820" w:type="dxa"/>
            <w:tcBorders>
              <w:left w:val="single" w:sz="4" w:space="0" w:color="auto"/>
            </w:tcBorders>
            <w:vAlign w:val="center"/>
          </w:tcPr>
          <w:p w14:paraId="51183865" w14:textId="77777777" w:rsidR="0037788D" w:rsidRPr="00A42F82" w:rsidRDefault="0037788D" w:rsidP="004763BA">
            <w:pPr>
              <w:spacing w:before="100" w:beforeAutospacing="1" w:after="100" w:afterAutospacing="1"/>
              <w:jc w:val="both"/>
              <w:rPr>
                <w:rFonts w:ascii="Arial" w:hAnsi="Arial" w:cs="Arial"/>
                <w:sz w:val="22"/>
                <w:szCs w:val="22"/>
              </w:rPr>
            </w:pPr>
            <w:r>
              <w:rPr>
                <w:rFonts w:ascii="Arial" w:hAnsi="Arial" w:cs="Arial"/>
                <w:sz w:val="22"/>
                <w:szCs w:val="22"/>
              </w:rPr>
              <w:t>Ifan Rossiter</w:t>
            </w:r>
          </w:p>
        </w:tc>
        <w:tc>
          <w:tcPr>
            <w:tcW w:w="2139" w:type="dxa"/>
            <w:vAlign w:val="center"/>
          </w:tcPr>
          <w:p w14:paraId="29385668" w14:textId="77777777" w:rsidR="0037788D" w:rsidRPr="00A42F82" w:rsidRDefault="0037788D" w:rsidP="004763BA">
            <w:pPr>
              <w:spacing w:before="100" w:beforeAutospacing="1" w:after="100" w:afterAutospacing="1"/>
              <w:jc w:val="both"/>
              <w:rPr>
                <w:rFonts w:ascii="Arial" w:hAnsi="Arial" w:cs="Arial"/>
                <w:b/>
                <w:bCs/>
                <w:sz w:val="22"/>
                <w:szCs w:val="22"/>
              </w:rPr>
            </w:pPr>
            <w:r w:rsidRPr="00A42F82">
              <w:rPr>
                <w:rFonts w:ascii="Arial" w:hAnsi="Arial" w:cs="Arial"/>
                <w:b/>
                <w:bCs/>
                <w:sz w:val="22"/>
                <w:szCs w:val="22"/>
              </w:rPr>
              <w:t>Date:</w:t>
            </w:r>
            <w:r>
              <w:rPr>
                <w:rFonts w:ascii="Arial" w:hAnsi="Arial" w:cs="Arial"/>
                <w:b/>
                <w:bCs/>
                <w:sz w:val="22"/>
                <w:szCs w:val="22"/>
              </w:rPr>
              <w:t xml:space="preserve"> 02/11/2025</w:t>
            </w:r>
          </w:p>
          <w:p w14:paraId="715793D8" w14:textId="77777777" w:rsidR="0037788D" w:rsidRPr="00A42F82" w:rsidRDefault="0037788D" w:rsidP="004763BA">
            <w:pPr>
              <w:spacing w:before="100" w:beforeAutospacing="1" w:after="100" w:afterAutospacing="1"/>
              <w:jc w:val="both"/>
              <w:rPr>
                <w:rFonts w:ascii="Arial" w:hAnsi="Arial" w:cs="Arial"/>
                <w:sz w:val="22"/>
                <w:szCs w:val="22"/>
              </w:rPr>
            </w:pPr>
          </w:p>
        </w:tc>
      </w:tr>
    </w:tbl>
    <w:p w14:paraId="70709A5D" w14:textId="77777777" w:rsidR="00812442" w:rsidRDefault="00812442" w:rsidP="004763BA">
      <w:pPr>
        <w:autoSpaceDE w:val="0"/>
        <w:autoSpaceDN w:val="0"/>
        <w:adjustRightInd w:val="0"/>
        <w:spacing w:after="240"/>
        <w:jc w:val="both"/>
        <w:rPr>
          <w:rFonts w:ascii="Arial" w:hAnsi="Arial" w:cs="Arial"/>
          <w:b/>
          <w:sz w:val="22"/>
          <w:szCs w:val="22"/>
        </w:rPr>
      </w:pPr>
    </w:p>
    <w:p w14:paraId="69A54AF4" w14:textId="637DE96B" w:rsidR="00812442" w:rsidRPr="00A42F82" w:rsidRDefault="00812442" w:rsidP="004763BA">
      <w:pPr>
        <w:autoSpaceDE w:val="0"/>
        <w:autoSpaceDN w:val="0"/>
        <w:adjustRightInd w:val="0"/>
        <w:spacing w:after="240"/>
        <w:jc w:val="both"/>
        <w:rPr>
          <w:rFonts w:ascii="Arial" w:hAnsi="Arial" w:cs="Arial"/>
          <w:bCs/>
          <w:sz w:val="22"/>
          <w:szCs w:val="22"/>
        </w:rPr>
      </w:pPr>
      <w:r w:rsidRPr="00A42F82">
        <w:rPr>
          <w:rFonts w:ascii="Arial" w:hAnsi="Arial" w:cs="Arial"/>
          <w:b/>
          <w:sz w:val="22"/>
          <w:szCs w:val="22"/>
        </w:rPr>
        <w:t xml:space="preserve">Checklist: </w:t>
      </w:r>
      <w:r w:rsidRPr="00A42F82">
        <w:rPr>
          <w:rFonts w:ascii="Arial" w:hAnsi="Arial" w:cs="Arial"/>
          <w:bCs/>
          <w:sz w:val="22"/>
          <w:szCs w:val="22"/>
        </w:rPr>
        <w:t>Please complete the checklist below to ensure that you have completed the form according to the guidelines and attached any required documentation:</w:t>
      </w:r>
    </w:p>
    <w:tbl>
      <w:tblPr>
        <w:tblStyle w:val="TableGrid"/>
        <w:tblW w:w="10485" w:type="dxa"/>
        <w:tblInd w:w="-734" w:type="dxa"/>
        <w:tblLook w:val="04A0" w:firstRow="1" w:lastRow="0" w:firstColumn="1" w:lastColumn="0" w:noHBand="0" w:noVBand="1"/>
      </w:tblPr>
      <w:tblGrid>
        <w:gridCol w:w="675"/>
        <w:gridCol w:w="9810"/>
      </w:tblGrid>
      <w:tr w:rsidR="00812442" w:rsidRPr="00A42F82" w14:paraId="26027D5D" w14:textId="77777777" w:rsidTr="00812442">
        <w:trPr>
          <w:trHeight w:val="491"/>
        </w:trPr>
        <w:tc>
          <w:tcPr>
            <w:tcW w:w="675" w:type="dxa"/>
            <w:shd w:val="clear" w:color="auto" w:fill="BFBFBF" w:themeFill="background1" w:themeFillShade="BF"/>
            <w:vAlign w:val="center"/>
          </w:tcPr>
          <w:sdt>
            <w:sdtPr>
              <w:rPr>
                <w:rFonts w:ascii="Arial" w:hAnsi="Arial" w:cs="Arial"/>
              </w:rPr>
              <w:id w:val="1454446193"/>
              <w14:checkbox>
                <w14:checked w14:val="1"/>
                <w14:checkedState w14:val="2612" w14:font="MS Gothic"/>
                <w14:uncheckedState w14:val="2610" w14:font="MS Gothic"/>
              </w14:checkbox>
            </w:sdtPr>
            <w:sdtContent>
              <w:p w14:paraId="053956D3" w14:textId="77777777" w:rsidR="00812442" w:rsidRPr="00A42F82" w:rsidRDefault="00812442" w:rsidP="004763BA">
                <w:pPr>
                  <w:jc w:val="both"/>
                  <w:rPr>
                    <w:rFonts w:ascii="Arial" w:eastAsia="MS Gothic" w:hAnsi="Arial" w:cs="Arial"/>
                    <w:sz w:val="22"/>
                    <w:szCs w:val="22"/>
                  </w:rPr>
                </w:pPr>
                <w:r>
                  <w:rPr>
                    <w:rFonts w:ascii="MS Gothic" w:eastAsia="MS Gothic" w:hAnsi="MS Gothic" w:cs="Arial" w:hint="eastAsia"/>
                  </w:rPr>
                  <w:t>☒</w:t>
                </w:r>
              </w:p>
            </w:sdtContent>
          </w:sdt>
        </w:tc>
        <w:tc>
          <w:tcPr>
            <w:tcW w:w="9810" w:type="dxa"/>
            <w:vAlign w:val="center"/>
          </w:tcPr>
          <w:p w14:paraId="03C48A83" w14:textId="77777777" w:rsidR="00812442" w:rsidRPr="00A42F82" w:rsidRDefault="00812442" w:rsidP="004763BA">
            <w:pPr>
              <w:jc w:val="both"/>
              <w:rPr>
                <w:rFonts w:ascii="Arial" w:eastAsia="MS Gothic" w:hAnsi="Arial" w:cs="Arial"/>
                <w:bCs/>
                <w:sz w:val="22"/>
                <w:szCs w:val="22"/>
              </w:rPr>
            </w:pPr>
            <w:r w:rsidRPr="00A42F82">
              <w:rPr>
                <w:rFonts w:ascii="Arial" w:eastAsia="MS Gothic" w:hAnsi="Arial" w:cs="Arial"/>
                <w:bCs/>
                <w:sz w:val="22"/>
                <w:szCs w:val="22"/>
              </w:rPr>
              <w:t>I have read the guidance notes supplied before completing the form.</w:t>
            </w:r>
          </w:p>
        </w:tc>
      </w:tr>
      <w:tr w:rsidR="00812442" w:rsidRPr="00A42F82" w14:paraId="054C27F8" w14:textId="77777777" w:rsidTr="00812442">
        <w:trPr>
          <w:trHeight w:val="413"/>
        </w:trPr>
        <w:tc>
          <w:tcPr>
            <w:tcW w:w="675" w:type="dxa"/>
            <w:shd w:val="clear" w:color="auto" w:fill="BFBFBF" w:themeFill="background1" w:themeFillShade="BF"/>
            <w:vAlign w:val="center"/>
          </w:tcPr>
          <w:sdt>
            <w:sdtPr>
              <w:rPr>
                <w:rFonts w:ascii="Arial" w:hAnsi="Arial" w:cs="Arial"/>
              </w:rPr>
              <w:id w:val="-17703630"/>
              <w14:checkbox>
                <w14:checked w14:val="1"/>
                <w14:checkedState w14:val="2612" w14:font="MS Gothic"/>
                <w14:uncheckedState w14:val="2610" w14:font="MS Gothic"/>
              </w14:checkbox>
            </w:sdtPr>
            <w:sdtContent>
              <w:p w14:paraId="48900DFC" w14:textId="77777777" w:rsidR="00812442" w:rsidRPr="00A42F82" w:rsidRDefault="00812442" w:rsidP="004763BA">
                <w:pPr>
                  <w:jc w:val="both"/>
                  <w:rPr>
                    <w:rFonts w:ascii="Arial" w:eastAsia="MS Gothic" w:hAnsi="Arial" w:cs="Arial"/>
                    <w:sz w:val="22"/>
                    <w:szCs w:val="22"/>
                  </w:rPr>
                </w:pPr>
                <w:r>
                  <w:rPr>
                    <w:rFonts w:ascii="MS Gothic" w:eastAsia="MS Gothic" w:hAnsi="MS Gothic" w:cs="Arial" w:hint="eastAsia"/>
                  </w:rPr>
                  <w:t>☒</w:t>
                </w:r>
              </w:p>
            </w:sdtContent>
          </w:sdt>
        </w:tc>
        <w:tc>
          <w:tcPr>
            <w:tcW w:w="9810" w:type="dxa"/>
            <w:vAlign w:val="center"/>
          </w:tcPr>
          <w:p w14:paraId="59755509" w14:textId="77777777" w:rsidR="00812442" w:rsidRPr="00A42F82" w:rsidRDefault="00812442" w:rsidP="004763BA">
            <w:pPr>
              <w:jc w:val="both"/>
              <w:rPr>
                <w:rFonts w:ascii="Arial" w:hAnsi="Arial" w:cs="Arial"/>
                <w:sz w:val="22"/>
                <w:szCs w:val="22"/>
              </w:rPr>
            </w:pPr>
            <w:r w:rsidRPr="00A42F82">
              <w:rPr>
                <w:rFonts w:ascii="Arial" w:hAnsi="Arial" w:cs="Arial"/>
                <w:sz w:val="22"/>
                <w:szCs w:val="22"/>
              </w:rPr>
              <w:t xml:space="preserve">I have completed </w:t>
            </w:r>
            <w:r w:rsidRPr="00A42F82">
              <w:rPr>
                <w:rFonts w:ascii="Arial" w:hAnsi="Arial" w:cs="Arial"/>
                <w:b/>
                <w:sz w:val="22"/>
                <w:szCs w:val="22"/>
              </w:rPr>
              <w:t>ALL RELEVANT</w:t>
            </w:r>
            <w:r w:rsidRPr="00A42F82">
              <w:rPr>
                <w:rFonts w:ascii="Arial" w:hAnsi="Arial" w:cs="Arial"/>
                <w:sz w:val="22"/>
                <w:szCs w:val="22"/>
              </w:rPr>
              <w:t xml:space="preserve"> sections of the form in full.</w:t>
            </w:r>
          </w:p>
        </w:tc>
      </w:tr>
      <w:tr w:rsidR="00812442" w:rsidRPr="00A42F82" w14:paraId="2D7285E2" w14:textId="77777777" w:rsidTr="00812442">
        <w:trPr>
          <w:trHeight w:val="419"/>
        </w:trPr>
        <w:tc>
          <w:tcPr>
            <w:tcW w:w="675" w:type="dxa"/>
            <w:shd w:val="clear" w:color="auto" w:fill="BFBFBF" w:themeFill="background1" w:themeFillShade="BF"/>
            <w:vAlign w:val="center"/>
          </w:tcPr>
          <w:sdt>
            <w:sdtPr>
              <w:rPr>
                <w:rFonts w:ascii="Arial" w:hAnsi="Arial" w:cs="Arial"/>
              </w:rPr>
              <w:id w:val="1393921880"/>
              <w14:checkbox>
                <w14:checked w14:val="1"/>
                <w14:checkedState w14:val="2612" w14:font="MS Gothic"/>
                <w14:uncheckedState w14:val="2610" w14:font="MS Gothic"/>
              </w14:checkbox>
            </w:sdtPr>
            <w:sdtContent>
              <w:p w14:paraId="55A60592" w14:textId="77777777" w:rsidR="00812442" w:rsidRPr="00A42F82" w:rsidRDefault="00812442" w:rsidP="004763BA">
                <w:pPr>
                  <w:jc w:val="both"/>
                  <w:rPr>
                    <w:rFonts w:ascii="Arial" w:hAnsi="Arial" w:cs="Arial"/>
                    <w:sz w:val="22"/>
                    <w:szCs w:val="22"/>
                  </w:rPr>
                </w:pPr>
                <w:r>
                  <w:rPr>
                    <w:rFonts w:ascii="MS Gothic" w:eastAsia="MS Gothic" w:hAnsi="MS Gothic" w:cs="Arial" w:hint="eastAsia"/>
                  </w:rPr>
                  <w:t>☒</w:t>
                </w:r>
              </w:p>
            </w:sdtContent>
          </w:sdt>
        </w:tc>
        <w:tc>
          <w:tcPr>
            <w:tcW w:w="9810" w:type="dxa"/>
            <w:vAlign w:val="center"/>
          </w:tcPr>
          <w:p w14:paraId="5D309FE2" w14:textId="77777777" w:rsidR="00812442" w:rsidRPr="00A42F82" w:rsidRDefault="00812442" w:rsidP="004763BA">
            <w:pPr>
              <w:jc w:val="both"/>
              <w:rPr>
                <w:rFonts w:ascii="Arial" w:hAnsi="Arial" w:cs="Arial"/>
                <w:sz w:val="22"/>
                <w:szCs w:val="22"/>
              </w:rPr>
            </w:pPr>
            <w:r w:rsidRPr="00A42F82">
              <w:rPr>
                <w:rFonts w:ascii="Arial" w:hAnsi="Arial" w:cs="Arial"/>
                <w:sz w:val="22"/>
                <w:szCs w:val="22"/>
              </w:rPr>
              <w:t>I confirm that the research activity has received approval in principle</w:t>
            </w:r>
          </w:p>
        </w:tc>
      </w:tr>
      <w:tr w:rsidR="00812442" w:rsidRPr="00A42F82" w14:paraId="2B9EA7EA" w14:textId="77777777" w:rsidTr="00812442">
        <w:trPr>
          <w:trHeight w:val="492"/>
        </w:trPr>
        <w:tc>
          <w:tcPr>
            <w:tcW w:w="675" w:type="dxa"/>
            <w:shd w:val="clear" w:color="auto" w:fill="BFBFBF" w:themeFill="background1" w:themeFillShade="BF"/>
            <w:vAlign w:val="center"/>
          </w:tcPr>
          <w:sdt>
            <w:sdtPr>
              <w:rPr>
                <w:rFonts w:ascii="Arial" w:hAnsi="Arial" w:cs="Arial"/>
              </w:rPr>
              <w:id w:val="-1978295672"/>
              <w14:checkbox>
                <w14:checked w14:val="1"/>
                <w14:checkedState w14:val="2612" w14:font="MS Gothic"/>
                <w14:uncheckedState w14:val="2610" w14:font="MS Gothic"/>
              </w14:checkbox>
            </w:sdtPr>
            <w:sdtContent>
              <w:p w14:paraId="1D86EE58" w14:textId="77777777" w:rsidR="00812442" w:rsidRPr="00A42F82" w:rsidRDefault="00812442" w:rsidP="004763BA">
                <w:pPr>
                  <w:jc w:val="both"/>
                  <w:rPr>
                    <w:rFonts w:ascii="Arial" w:hAnsi="Arial" w:cs="Arial"/>
                    <w:sz w:val="22"/>
                    <w:szCs w:val="22"/>
                  </w:rPr>
                </w:pPr>
                <w:r>
                  <w:rPr>
                    <w:rFonts w:ascii="MS Gothic" w:eastAsia="MS Gothic" w:hAnsi="MS Gothic" w:cs="Arial" w:hint="eastAsia"/>
                  </w:rPr>
                  <w:t>☒</w:t>
                </w:r>
              </w:p>
            </w:sdtContent>
          </w:sdt>
        </w:tc>
        <w:tc>
          <w:tcPr>
            <w:tcW w:w="9810" w:type="dxa"/>
            <w:vAlign w:val="center"/>
          </w:tcPr>
          <w:p w14:paraId="5C726522" w14:textId="77777777" w:rsidR="00812442" w:rsidRPr="00A42F82" w:rsidRDefault="00812442" w:rsidP="004763BA">
            <w:pPr>
              <w:jc w:val="both"/>
              <w:rPr>
                <w:rFonts w:ascii="Arial" w:hAnsi="Arial" w:cs="Arial"/>
                <w:sz w:val="22"/>
                <w:szCs w:val="22"/>
              </w:rPr>
            </w:pPr>
            <w:r w:rsidRPr="00A42F82">
              <w:rPr>
                <w:rFonts w:ascii="Arial" w:hAnsi="Arial" w:cs="Arial"/>
                <w:sz w:val="22"/>
                <w:szCs w:val="22"/>
              </w:rPr>
              <w:t>I have attached a copy of final/interim approval from external organisation (</w:t>
            </w:r>
            <w:r w:rsidRPr="00A42F82">
              <w:rPr>
                <w:rFonts w:ascii="Arial" w:hAnsi="Arial" w:cs="Arial"/>
                <w:b/>
                <w:sz w:val="22"/>
                <w:szCs w:val="22"/>
              </w:rPr>
              <w:t>where appropriate</w:t>
            </w:r>
            <w:r w:rsidRPr="00A42F82">
              <w:rPr>
                <w:rFonts w:ascii="Arial" w:hAnsi="Arial" w:cs="Arial"/>
                <w:sz w:val="22"/>
                <w:szCs w:val="22"/>
              </w:rPr>
              <w:t>)</w:t>
            </w:r>
          </w:p>
        </w:tc>
      </w:tr>
      <w:tr w:rsidR="00812442" w:rsidRPr="00A42F82" w14:paraId="3CEF7055" w14:textId="77777777" w:rsidTr="00812442">
        <w:trPr>
          <w:trHeight w:val="720"/>
        </w:trPr>
        <w:tc>
          <w:tcPr>
            <w:tcW w:w="675" w:type="dxa"/>
            <w:shd w:val="clear" w:color="auto" w:fill="BFBFBF" w:themeFill="background1" w:themeFillShade="BF"/>
            <w:vAlign w:val="center"/>
          </w:tcPr>
          <w:sdt>
            <w:sdtPr>
              <w:rPr>
                <w:rFonts w:ascii="Arial" w:hAnsi="Arial" w:cs="Arial"/>
              </w:rPr>
              <w:id w:val="1893926499"/>
              <w14:checkbox>
                <w14:checked w14:val="1"/>
                <w14:checkedState w14:val="2612" w14:font="MS Gothic"/>
                <w14:uncheckedState w14:val="2610" w14:font="MS Gothic"/>
              </w14:checkbox>
            </w:sdtPr>
            <w:sdtContent>
              <w:p w14:paraId="009C7854" w14:textId="77777777" w:rsidR="00812442" w:rsidRPr="00A42F82" w:rsidRDefault="00812442" w:rsidP="004763BA">
                <w:pPr>
                  <w:jc w:val="both"/>
                  <w:rPr>
                    <w:rFonts w:ascii="Arial" w:hAnsi="Arial" w:cs="Arial"/>
                  </w:rPr>
                </w:pPr>
                <w:r>
                  <w:rPr>
                    <w:rFonts w:ascii="MS Gothic" w:eastAsia="MS Gothic" w:hAnsi="MS Gothic" w:cs="Arial" w:hint="eastAsia"/>
                  </w:rPr>
                  <w:t>☒</w:t>
                </w:r>
              </w:p>
            </w:sdtContent>
          </w:sdt>
        </w:tc>
        <w:tc>
          <w:tcPr>
            <w:tcW w:w="9810" w:type="dxa"/>
            <w:vAlign w:val="center"/>
          </w:tcPr>
          <w:p w14:paraId="0DC0EA76" w14:textId="77777777" w:rsidR="00812442" w:rsidRPr="00A42F82" w:rsidRDefault="00812442" w:rsidP="004763BA">
            <w:pPr>
              <w:jc w:val="both"/>
              <w:rPr>
                <w:rFonts w:ascii="Arial" w:hAnsi="Arial" w:cs="Arial"/>
                <w:sz w:val="22"/>
                <w:szCs w:val="22"/>
              </w:rPr>
            </w:pPr>
            <w:r w:rsidRPr="00A42F82">
              <w:rPr>
                <w:rFonts w:ascii="Arial" w:hAnsi="Arial" w:cs="Arial"/>
                <w:sz w:val="22"/>
                <w:szCs w:val="22"/>
              </w:rPr>
              <w:t xml:space="preserve">I have attached a full risk assessment (where appropriate)  </w:t>
            </w:r>
            <w:r w:rsidRPr="00A42F82">
              <w:rPr>
                <w:rFonts w:ascii="Arial" w:hAnsi="Arial" w:cs="Arial"/>
                <w:i/>
                <w:sz w:val="22"/>
                <w:szCs w:val="22"/>
              </w:rPr>
              <w:t>ONLY TICK IF YOU HAVE</w:t>
            </w:r>
            <w:r w:rsidRPr="00A42F82">
              <w:rPr>
                <w:rFonts w:ascii="Arial" w:hAnsi="Arial" w:cs="Arial"/>
                <w:b/>
                <w:i/>
                <w:sz w:val="22"/>
                <w:szCs w:val="22"/>
              </w:rPr>
              <w:t xml:space="preserve"> ATTACHED A FULL RISK ASSESSMENT</w:t>
            </w:r>
          </w:p>
        </w:tc>
      </w:tr>
      <w:tr w:rsidR="00812442" w:rsidRPr="00A42F82" w14:paraId="10B2FFEB" w14:textId="77777777" w:rsidTr="00812442">
        <w:trPr>
          <w:trHeight w:val="858"/>
        </w:trPr>
        <w:tc>
          <w:tcPr>
            <w:tcW w:w="675" w:type="dxa"/>
            <w:shd w:val="clear" w:color="auto" w:fill="BFBFBF" w:themeFill="background1" w:themeFillShade="BF"/>
            <w:vAlign w:val="center"/>
          </w:tcPr>
          <w:sdt>
            <w:sdtPr>
              <w:rPr>
                <w:rFonts w:ascii="Arial" w:hAnsi="Arial" w:cs="Arial"/>
              </w:rPr>
              <w:id w:val="1189257540"/>
              <w14:checkbox>
                <w14:checked w14:val="1"/>
                <w14:checkedState w14:val="2612" w14:font="MS Gothic"/>
                <w14:uncheckedState w14:val="2610" w14:font="MS Gothic"/>
              </w14:checkbox>
            </w:sdtPr>
            <w:sdtContent>
              <w:p w14:paraId="48B54C73" w14:textId="77777777" w:rsidR="00812442" w:rsidRPr="00A42F82" w:rsidRDefault="00812442" w:rsidP="004763BA">
                <w:pPr>
                  <w:jc w:val="both"/>
                  <w:rPr>
                    <w:rFonts w:ascii="Arial" w:hAnsi="Arial" w:cs="Arial"/>
                    <w:sz w:val="22"/>
                    <w:szCs w:val="22"/>
                  </w:rPr>
                </w:pPr>
                <w:r>
                  <w:rPr>
                    <w:rFonts w:ascii="MS Gothic" w:eastAsia="MS Gothic" w:hAnsi="MS Gothic" w:cs="Arial" w:hint="eastAsia"/>
                  </w:rPr>
                  <w:t>☒</w:t>
                </w:r>
              </w:p>
            </w:sdtContent>
          </w:sdt>
        </w:tc>
        <w:tc>
          <w:tcPr>
            <w:tcW w:w="9810" w:type="dxa"/>
            <w:vAlign w:val="center"/>
          </w:tcPr>
          <w:p w14:paraId="6E42B8A8" w14:textId="77777777" w:rsidR="00812442" w:rsidRPr="00A42F82" w:rsidRDefault="00812442" w:rsidP="004763BA">
            <w:pPr>
              <w:jc w:val="both"/>
              <w:rPr>
                <w:rFonts w:ascii="Arial" w:hAnsi="Arial" w:cs="Arial"/>
                <w:sz w:val="22"/>
                <w:szCs w:val="22"/>
              </w:rPr>
            </w:pPr>
            <w:r w:rsidRPr="00A42F82">
              <w:rPr>
                <w:rFonts w:ascii="Arial" w:hAnsi="Arial" w:cs="Arial"/>
                <w:sz w:val="22"/>
                <w:szCs w:val="22"/>
              </w:rPr>
              <w:t>I understand that it is my responsibility to ensure that the above named research activity will meet the University’s Research Ethics and Integrity Code of Practice.</w:t>
            </w:r>
          </w:p>
        </w:tc>
      </w:tr>
      <w:tr w:rsidR="00812442" w:rsidRPr="00A42F82" w14:paraId="3C0CF760" w14:textId="77777777" w:rsidTr="00812442">
        <w:trPr>
          <w:trHeight w:val="969"/>
        </w:trPr>
        <w:tc>
          <w:tcPr>
            <w:tcW w:w="675" w:type="dxa"/>
            <w:shd w:val="clear" w:color="auto" w:fill="BFBFBF" w:themeFill="background1" w:themeFillShade="BF"/>
            <w:vAlign w:val="center"/>
          </w:tcPr>
          <w:sdt>
            <w:sdtPr>
              <w:rPr>
                <w:rFonts w:ascii="Arial" w:hAnsi="Arial" w:cs="Arial"/>
              </w:rPr>
              <w:id w:val="1030683582"/>
              <w14:checkbox>
                <w14:checked w14:val="1"/>
                <w14:checkedState w14:val="2612" w14:font="MS Gothic"/>
                <w14:uncheckedState w14:val="2610" w14:font="MS Gothic"/>
              </w14:checkbox>
            </w:sdtPr>
            <w:sdtContent>
              <w:p w14:paraId="3E1089A7" w14:textId="77777777" w:rsidR="00812442" w:rsidRPr="00A42F82" w:rsidRDefault="00812442" w:rsidP="004763BA">
                <w:pPr>
                  <w:jc w:val="both"/>
                  <w:rPr>
                    <w:rFonts w:ascii="Arial" w:hAnsi="Arial" w:cs="Arial"/>
                    <w:sz w:val="22"/>
                    <w:szCs w:val="22"/>
                  </w:rPr>
                </w:pPr>
                <w:r>
                  <w:rPr>
                    <w:rFonts w:ascii="MS Gothic" w:eastAsia="MS Gothic" w:hAnsi="MS Gothic" w:cs="Arial" w:hint="eastAsia"/>
                  </w:rPr>
                  <w:t>☒</w:t>
                </w:r>
              </w:p>
            </w:sdtContent>
          </w:sdt>
        </w:tc>
        <w:tc>
          <w:tcPr>
            <w:tcW w:w="9810" w:type="dxa"/>
            <w:vAlign w:val="center"/>
          </w:tcPr>
          <w:p w14:paraId="1B7D96C0" w14:textId="77777777" w:rsidR="00812442" w:rsidRPr="00A42F82" w:rsidRDefault="00812442" w:rsidP="004763BA">
            <w:pPr>
              <w:jc w:val="both"/>
              <w:rPr>
                <w:rFonts w:ascii="Arial" w:hAnsi="Arial" w:cs="Arial"/>
                <w:sz w:val="22"/>
                <w:szCs w:val="22"/>
              </w:rPr>
            </w:pPr>
            <w:r w:rsidRPr="00A42F82">
              <w:rPr>
                <w:rFonts w:ascii="Arial" w:hAnsi="Arial" w:cs="Arial"/>
                <w:sz w:val="22"/>
                <w:szCs w:val="22"/>
              </w:rPr>
              <w:t>I understand that before commencing data collection all documents aimed at respondents (including information sheets, consent forms, questionnaires, interview schedules etc.) must be confirmed by the DoS/Supervisor, module tutor or Academic Director.</w:t>
            </w:r>
          </w:p>
        </w:tc>
      </w:tr>
    </w:tbl>
    <w:p w14:paraId="587AFD7B" w14:textId="77777777" w:rsidR="00812442" w:rsidRPr="00A42F82" w:rsidRDefault="00812442" w:rsidP="004763BA">
      <w:pPr>
        <w:tabs>
          <w:tab w:val="left" w:pos="5103"/>
        </w:tabs>
        <w:jc w:val="both"/>
        <w:rPr>
          <w:rFonts w:ascii="Arial" w:hAnsi="Arial" w:cs="Arial"/>
          <w:b/>
          <w:bCs/>
          <w:sz w:val="22"/>
          <w:szCs w:val="22"/>
        </w:rPr>
      </w:pPr>
    </w:p>
    <w:tbl>
      <w:tblPr>
        <w:tblW w:w="10485" w:type="dxa"/>
        <w:tblInd w:w="-7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10485"/>
      </w:tblGrid>
      <w:tr w:rsidR="00812442" w:rsidRPr="00A42F82" w14:paraId="4F23FF04" w14:textId="77777777" w:rsidTr="00812442">
        <w:tc>
          <w:tcPr>
            <w:tcW w:w="10485" w:type="dxa"/>
            <w:shd w:val="clear" w:color="auto" w:fill="D9D9D9" w:themeFill="background1" w:themeFillShade="D9"/>
          </w:tcPr>
          <w:p w14:paraId="015B4F33" w14:textId="77777777" w:rsidR="00812442" w:rsidRPr="00A42F82" w:rsidRDefault="00812442" w:rsidP="004763BA">
            <w:pPr>
              <w:jc w:val="both"/>
              <w:rPr>
                <w:rFonts w:ascii="Arial" w:hAnsi="Arial" w:cs="Arial"/>
                <w:b/>
                <w:sz w:val="22"/>
                <w:szCs w:val="22"/>
              </w:rPr>
            </w:pPr>
            <w:r w:rsidRPr="00A42F82">
              <w:rPr>
                <w:rFonts w:ascii="Arial" w:hAnsi="Arial" w:cs="Arial"/>
                <w:b/>
                <w:sz w:val="22"/>
                <w:szCs w:val="22"/>
              </w:rPr>
              <w:t>RESEARCH STUDENTS ONLY</w:t>
            </w:r>
          </w:p>
          <w:p w14:paraId="26FA0024" w14:textId="77777777" w:rsidR="00812442" w:rsidRPr="00A42F82" w:rsidRDefault="00812442" w:rsidP="004763BA">
            <w:pPr>
              <w:jc w:val="both"/>
              <w:rPr>
                <w:rFonts w:ascii="Arial" w:hAnsi="Arial" w:cs="Arial"/>
                <w:sz w:val="22"/>
                <w:szCs w:val="22"/>
              </w:rPr>
            </w:pPr>
            <w:r w:rsidRPr="00A42F82">
              <w:rPr>
                <w:rFonts w:ascii="Arial" w:hAnsi="Arial" w:cs="Arial"/>
                <w:sz w:val="22"/>
                <w:szCs w:val="22"/>
              </w:rPr>
              <w:t xml:space="preserve">Once complete, submit this form via the </w:t>
            </w:r>
            <w:r w:rsidRPr="00A42F82">
              <w:rPr>
                <w:rFonts w:ascii="Arial" w:hAnsi="Arial" w:cs="Arial"/>
                <w:b/>
                <w:bCs/>
                <w:sz w:val="22"/>
                <w:szCs w:val="22"/>
                <w:u w:val="single"/>
              </w:rPr>
              <w:t xml:space="preserve">MyTSD </w:t>
            </w:r>
            <w:r w:rsidRPr="00E31847">
              <w:rPr>
                <w:rFonts w:ascii="Arial" w:hAnsi="Arial" w:cs="Arial"/>
                <w:b/>
                <w:bCs/>
                <w:sz w:val="22"/>
                <w:szCs w:val="22"/>
                <w:u w:val="single"/>
              </w:rPr>
              <w:t>Doctoral College</w:t>
            </w:r>
            <w:r>
              <w:rPr>
                <w:rFonts w:ascii="Arial" w:hAnsi="Arial" w:cs="Arial"/>
                <w:b/>
                <w:bCs/>
                <w:sz w:val="22"/>
                <w:szCs w:val="22"/>
                <w:u w:val="single"/>
              </w:rPr>
              <w:t xml:space="preserve"> </w:t>
            </w:r>
            <w:r w:rsidRPr="00A42F82">
              <w:rPr>
                <w:rFonts w:ascii="Arial" w:hAnsi="Arial" w:cs="Arial"/>
                <w:b/>
                <w:bCs/>
                <w:sz w:val="22"/>
                <w:szCs w:val="22"/>
                <w:u w:val="single"/>
              </w:rPr>
              <w:t>Portal</w:t>
            </w:r>
            <w:r w:rsidRPr="00A42F82">
              <w:rPr>
                <w:rFonts w:ascii="Arial" w:hAnsi="Arial" w:cs="Arial"/>
                <w:sz w:val="22"/>
                <w:szCs w:val="22"/>
              </w:rPr>
              <w:t xml:space="preserve"> at (</w:t>
            </w:r>
            <w:hyperlink r:id="rId24" w:history="1">
              <w:r w:rsidRPr="00A42F82">
                <w:rPr>
                  <w:rStyle w:val="Hyperlink"/>
                  <w:rFonts w:ascii="Arial" w:hAnsi="Arial" w:cs="Arial"/>
                  <w:sz w:val="22"/>
                  <w:szCs w:val="22"/>
                </w:rPr>
                <w:t>https://mytsd.uwtsd.ac.uk</w:t>
              </w:r>
            </w:hyperlink>
            <w:r w:rsidRPr="00A42F82">
              <w:rPr>
                <w:rFonts w:ascii="Arial" w:hAnsi="Arial" w:cs="Arial"/>
                <w:sz w:val="22"/>
                <w:szCs w:val="22"/>
              </w:rPr>
              <w:t>).</w:t>
            </w:r>
          </w:p>
          <w:p w14:paraId="5FE429C9" w14:textId="77777777" w:rsidR="00812442" w:rsidRPr="00A42F82" w:rsidRDefault="00812442" w:rsidP="004763BA">
            <w:pPr>
              <w:jc w:val="both"/>
              <w:rPr>
                <w:rFonts w:ascii="Arial" w:hAnsi="Arial" w:cs="Arial"/>
                <w:sz w:val="22"/>
                <w:szCs w:val="22"/>
              </w:rPr>
            </w:pPr>
          </w:p>
        </w:tc>
      </w:tr>
      <w:tr w:rsidR="00812442" w:rsidRPr="00A42F82" w14:paraId="63A4A329" w14:textId="77777777" w:rsidTr="00812442">
        <w:tc>
          <w:tcPr>
            <w:tcW w:w="10485" w:type="dxa"/>
            <w:shd w:val="clear" w:color="auto" w:fill="D9D9D9" w:themeFill="background1" w:themeFillShade="D9"/>
          </w:tcPr>
          <w:p w14:paraId="32FB0968" w14:textId="77777777" w:rsidR="00812442" w:rsidRPr="00A42F82" w:rsidRDefault="00812442" w:rsidP="004763BA">
            <w:pPr>
              <w:pBdr>
                <w:top w:val="single" w:sz="4" w:space="1" w:color="auto"/>
                <w:left w:val="single" w:sz="4" w:space="4" w:color="auto"/>
                <w:bottom w:val="single" w:sz="4" w:space="1" w:color="auto"/>
                <w:right w:val="single" w:sz="4" w:space="21" w:color="auto"/>
                <w:between w:val="single" w:sz="4" w:space="1" w:color="auto"/>
                <w:bar w:val="single" w:sz="4" w:color="auto"/>
              </w:pBdr>
              <w:tabs>
                <w:tab w:val="left" w:pos="5103"/>
              </w:tabs>
              <w:jc w:val="both"/>
              <w:rPr>
                <w:rFonts w:ascii="Arial" w:hAnsi="Arial" w:cs="Arial"/>
                <w:b/>
                <w:sz w:val="22"/>
                <w:szCs w:val="22"/>
              </w:rPr>
            </w:pPr>
            <w:r w:rsidRPr="00A42F82">
              <w:rPr>
                <w:rFonts w:ascii="Arial" w:hAnsi="Arial" w:cs="Arial"/>
                <w:b/>
                <w:bCs/>
                <w:sz w:val="22"/>
                <w:szCs w:val="22"/>
              </w:rPr>
              <w:t xml:space="preserve">STUDENTS ON UNDERGRADUATE OR TAUGHT MASTERS PROGRAMMES </w:t>
            </w:r>
            <w:r w:rsidRPr="00A42F82">
              <w:rPr>
                <w:rFonts w:ascii="Arial" w:hAnsi="Arial" w:cs="Arial"/>
                <w:bCs/>
                <w:sz w:val="22"/>
                <w:szCs w:val="22"/>
              </w:rPr>
              <w:t>should submit this form (and receive the outcome) via systems explained to you by the supervisor/module leader.</w:t>
            </w:r>
          </w:p>
        </w:tc>
      </w:tr>
    </w:tbl>
    <w:p w14:paraId="391A60B9" w14:textId="77777777" w:rsidR="0037788D" w:rsidRDefault="0037788D" w:rsidP="004763BA">
      <w:pPr>
        <w:spacing w:after="200" w:line="276" w:lineRule="auto"/>
        <w:jc w:val="both"/>
        <w:rPr>
          <w:rFonts w:ascii="Arial" w:hAnsi="Arial" w:cs="Arial"/>
          <w:b/>
          <w:sz w:val="22"/>
          <w:szCs w:val="22"/>
          <w:u w:val="single"/>
        </w:rPr>
      </w:pPr>
    </w:p>
    <w:p w14:paraId="4433898E" w14:textId="77777777" w:rsidR="00130C20" w:rsidRDefault="00130C20" w:rsidP="004763BA">
      <w:pPr>
        <w:spacing w:after="200" w:line="276" w:lineRule="auto"/>
        <w:jc w:val="both"/>
        <w:rPr>
          <w:rFonts w:ascii="Arial" w:hAnsi="Arial" w:cs="Arial"/>
          <w:b/>
          <w:sz w:val="22"/>
          <w:szCs w:val="22"/>
          <w:u w:val="single"/>
        </w:rPr>
      </w:pPr>
    </w:p>
    <w:p w14:paraId="54ABF04C" w14:textId="77777777" w:rsidR="00130C20" w:rsidRDefault="00130C20" w:rsidP="004763BA">
      <w:pPr>
        <w:spacing w:after="200" w:line="276" w:lineRule="auto"/>
        <w:jc w:val="both"/>
        <w:rPr>
          <w:rFonts w:ascii="Arial" w:hAnsi="Arial" w:cs="Arial"/>
          <w:b/>
          <w:sz w:val="22"/>
          <w:szCs w:val="22"/>
          <w:u w:val="single"/>
        </w:rPr>
      </w:pPr>
    </w:p>
    <w:p w14:paraId="09B0695B" w14:textId="77777777" w:rsidR="00130C20" w:rsidRDefault="00130C20" w:rsidP="004763BA">
      <w:pPr>
        <w:spacing w:after="200" w:line="276" w:lineRule="auto"/>
        <w:jc w:val="both"/>
        <w:rPr>
          <w:rFonts w:ascii="Arial" w:hAnsi="Arial" w:cs="Arial"/>
          <w:b/>
          <w:sz w:val="22"/>
          <w:szCs w:val="22"/>
          <w:u w:val="single"/>
        </w:rPr>
      </w:pPr>
    </w:p>
    <w:p w14:paraId="0B72B479" w14:textId="77777777" w:rsidR="00130C20" w:rsidRDefault="00130C20" w:rsidP="004763BA">
      <w:pPr>
        <w:spacing w:after="200" w:line="276" w:lineRule="auto"/>
        <w:jc w:val="both"/>
        <w:rPr>
          <w:rFonts w:ascii="Arial" w:hAnsi="Arial" w:cs="Arial"/>
          <w:b/>
          <w:sz w:val="22"/>
          <w:szCs w:val="22"/>
          <w:u w:val="single"/>
        </w:rPr>
      </w:pPr>
    </w:p>
    <w:p w14:paraId="00C28A6C" w14:textId="77777777" w:rsidR="00130C20" w:rsidRDefault="00130C20" w:rsidP="004763BA">
      <w:pPr>
        <w:spacing w:after="200" w:line="276" w:lineRule="auto"/>
        <w:jc w:val="both"/>
        <w:rPr>
          <w:rFonts w:ascii="Arial" w:hAnsi="Arial" w:cs="Arial"/>
          <w:b/>
          <w:sz w:val="22"/>
          <w:szCs w:val="22"/>
          <w:u w:val="single"/>
        </w:rPr>
      </w:pPr>
    </w:p>
    <w:p w14:paraId="6DCCA089" w14:textId="77777777" w:rsidR="00130C20" w:rsidRDefault="00130C20" w:rsidP="004763BA">
      <w:pPr>
        <w:spacing w:after="200" w:line="276" w:lineRule="auto"/>
        <w:jc w:val="both"/>
        <w:rPr>
          <w:rFonts w:ascii="Arial" w:hAnsi="Arial" w:cs="Arial"/>
          <w:b/>
          <w:sz w:val="22"/>
          <w:szCs w:val="22"/>
          <w:u w:val="single"/>
        </w:rPr>
      </w:pPr>
    </w:p>
    <w:p w14:paraId="17DD9116" w14:textId="77777777" w:rsidR="00130C20" w:rsidRDefault="00130C20" w:rsidP="004763BA">
      <w:pPr>
        <w:spacing w:after="200" w:line="276" w:lineRule="auto"/>
        <w:jc w:val="both"/>
        <w:rPr>
          <w:rFonts w:ascii="Arial" w:hAnsi="Arial" w:cs="Arial"/>
          <w:b/>
          <w:sz w:val="22"/>
          <w:szCs w:val="22"/>
          <w:u w:val="single"/>
        </w:rPr>
      </w:pPr>
    </w:p>
    <w:p w14:paraId="520E0F45" w14:textId="77777777" w:rsidR="00130C20" w:rsidRDefault="00130C20" w:rsidP="004763BA">
      <w:pPr>
        <w:spacing w:after="200" w:line="276" w:lineRule="auto"/>
        <w:jc w:val="both"/>
        <w:rPr>
          <w:rFonts w:ascii="Arial" w:hAnsi="Arial" w:cs="Arial"/>
          <w:b/>
          <w:sz w:val="22"/>
          <w:szCs w:val="22"/>
          <w:u w:val="single"/>
        </w:rPr>
      </w:pPr>
    </w:p>
    <w:p w14:paraId="652052B3" w14:textId="77777777" w:rsidR="00130C20" w:rsidRDefault="00130C20" w:rsidP="004763BA">
      <w:pPr>
        <w:spacing w:after="200" w:line="276" w:lineRule="auto"/>
        <w:jc w:val="both"/>
        <w:rPr>
          <w:rFonts w:ascii="Arial" w:hAnsi="Arial" w:cs="Arial"/>
          <w:b/>
          <w:sz w:val="22"/>
          <w:szCs w:val="22"/>
          <w:u w:val="single"/>
        </w:rPr>
      </w:pPr>
    </w:p>
    <w:p w14:paraId="4E1553C2" w14:textId="77777777" w:rsidR="00130C20" w:rsidRDefault="00130C20" w:rsidP="004763BA">
      <w:pPr>
        <w:spacing w:after="200" w:line="276" w:lineRule="auto"/>
        <w:jc w:val="both"/>
        <w:rPr>
          <w:rFonts w:ascii="Arial" w:hAnsi="Arial" w:cs="Arial"/>
          <w:b/>
          <w:sz w:val="22"/>
          <w:szCs w:val="22"/>
          <w:u w:val="single"/>
        </w:rPr>
      </w:pPr>
    </w:p>
    <w:p w14:paraId="2B2A6A11" w14:textId="77777777" w:rsidR="00130C20" w:rsidRDefault="00130C20" w:rsidP="004763BA">
      <w:pPr>
        <w:spacing w:after="200" w:line="276" w:lineRule="auto"/>
        <w:jc w:val="both"/>
        <w:rPr>
          <w:rFonts w:ascii="Arial" w:hAnsi="Arial" w:cs="Arial"/>
          <w:b/>
          <w:sz w:val="22"/>
          <w:szCs w:val="22"/>
          <w:u w:val="single"/>
        </w:rPr>
      </w:pPr>
    </w:p>
    <w:p w14:paraId="00FD0E4A" w14:textId="77777777" w:rsidR="00130C20" w:rsidRDefault="00130C20" w:rsidP="004763BA">
      <w:pPr>
        <w:spacing w:after="200" w:line="276" w:lineRule="auto"/>
        <w:jc w:val="both"/>
        <w:rPr>
          <w:rFonts w:ascii="Arial" w:hAnsi="Arial" w:cs="Arial"/>
          <w:b/>
          <w:sz w:val="22"/>
          <w:szCs w:val="22"/>
          <w:u w:val="single"/>
        </w:rPr>
      </w:pPr>
    </w:p>
    <w:p w14:paraId="0426191A" w14:textId="77777777" w:rsidR="00130C20" w:rsidRDefault="00130C20" w:rsidP="004763BA">
      <w:pPr>
        <w:spacing w:after="200" w:line="276" w:lineRule="auto"/>
        <w:jc w:val="both"/>
        <w:rPr>
          <w:rFonts w:ascii="Arial" w:hAnsi="Arial" w:cs="Arial"/>
          <w:b/>
          <w:sz w:val="22"/>
          <w:szCs w:val="22"/>
          <w:u w:val="single"/>
        </w:rPr>
      </w:pPr>
    </w:p>
    <w:p w14:paraId="62869771" w14:textId="77777777" w:rsidR="00A406B5" w:rsidRDefault="00A406B5" w:rsidP="004763BA">
      <w:pPr>
        <w:spacing w:after="200" w:line="276" w:lineRule="auto"/>
        <w:jc w:val="both"/>
        <w:rPr>
          <w:rFonts w:ascii="Arial" w:hAnsi="Arial" w:cs="Arial"/>
          <w:b/>
          <w:sz w:val="22"/>
          <w:szCs w:val="22"/>
          <w:u w:val="single"/>
        </w:rPr>
      </w:pPr>
    </w:p>
    <w:p w14:paraId="13D8056A" w14:textId="77777777" w:rsidR="00A406B5" w:rsidRDefault="00A406B5" w:rsidP="004763BA">
      <w:pPr>
        <w:spacing w:after="200" w:line="276" w:lineRule="auto"/>
        <w:jc w:val="both"/>
        <w:rPr>
          <w:rFonts w:ascii="Arial" w:hAnsi="Arial" w:cs="Arial"/>
          <w:b/>
          <w:sz w:val="22"/>
          <w:szCs w:val="22"/>
          <w:u w:val="single"/>
        </w:rPr>
      </w:pPr>
    </w:p>
    <w:p w14:paraId="56DEAA9C" w14:textId="77777777" w:rsidR="008A786A" w:rsidRDefault="008A786A" w:rsidP="004763BA">
      <w:pPr>
        <w:spacing w:after="200" w:line="276" w:lineRule="auto"/>
        <w:jc w:val="both"/>
        <w:rPr>
          <w:rFonts w:ascii="Arial" w:hAnsi="Arial" w:cs="Arial"/>
          <w:b/>
          <w:sz w:val="22"/>
          <w:szCs w:val="22"/>
          <w:u w:val="single"/>
        </w:rPr>
      </w:pPr>
    </w:p>
    <w:p w14:paraId="6D8C5534" w14:textId="77777777" w:rsidR="00AB6985" w:rsidRDefault="00AB6985" w:rsidP="004763BA">
      <w:pPr>
        <w:spacing w:after="200" w:line="276" w:lineRule="auto"/>
        <w:jc w:val="both"/>
        <w:rPr>
          <w:rFonts w:ascii="Arial" w:hAnsi="Arial" w:cs="Arial"/>
          <w:b/>
          <w:sz w:val="22"/>
          <w:szCs w:val="22"/>
          <w:u w:val="single"/>
        </w:rPr>
      </w:pPr>
    </w:p>
    <w:p w14:paraId="3FEC2B16" w14:textId="77777777" w:rsidR="00AB6985" w:rsidRDefault="00AB6985" w:rsidP="004763BA">
      <w:pPr>
        <w:spacing w:after="200" w:line="276" w:lineRule="auto"/>
        <w:jc w:val="both"/>
        <w:rPr>
          <w:rFonts w:ascii="Arial" w:hAnsi="Arial" w:cs="Arial"/>
          <w:b/>
          <w:sz w:val="22"/>
          <w:szCs w:val="22"/>
          <w:u w:val="single"/>
        </w:rPr>
      </w:pPr>
    </w:p>
    <w:p w14:paraId="6258BF31" w14:textId="7ECAF288" w:rsidR="003F7013" w:rsidRPr="003F7013" w:rsidRDefault="0000755C" w:rsidP="004763BA">
      <w:pPr>
        <w:spacing w:after="200" w:line="276" w:lineRule="auto"/>
        <w:jc w:val="both"/>
        <w:rPr>
          <w:rFonts w:ascii="Arial" w:hAnsi="Arial" w:cs="Arial"/>
          <w:b/>
          <w:sz w:val="22"/>
          <w:szCs w:val="22"/>
          <w:u w:val="single"/>
        </w:rPr>
      </w:pPr>
      <w:r w:rsidRPr="00070CA3">
        <w:rPr>
          <w:rFonts w:ascii="Arial" w:hAnsi="Arial" w:cs="Arial"/>
          <w:b/>
          <w:sz w:val="22"/>
          <w:szCs w:val="22"/>
          <w:u w:val="double"/>
        </w:rPr>
        <w:lastRenderedPageBreak/>
        <w:t>3.0</w:t>
      </w:r>
      <w:r w:rsidRPr="00070CA3">
        <w:rPr>
          <w:rFonts w:ascii="Arial" w:hAnsi="Arial" w:cs="Arial"/>
          <w:b/>
          <w:sz w:val="22"/>
          <w:szCs w:val="22"/>
        </w:rPr>
        <w:t xml:space="preserve"> </w:t>
      </w:r>
      <w:r w:rsidR="003F7013" w:rsidRPr="003F7013">
        <w:rPr>
          <w:rFonts w:ascii="Arial" w:hAnsi="Arial" w:cs="Arial"/>
          <w:b/>
          <w:sz w:val="22"/>
          <w:szCs w:val="22"/>
          <w:u w:val="single"/>
        </w:rPr>
        <w:t xml:space="preserve">Element </w:t>
      </w:r>
      <w:r w:rsidR="003F7013">
        <w:rPr>
          <w:rFonts w:ascii="Arial" w:hAnsi="Arial" w:cs="Arial"/>
          <w:b/>
          <w:sz w:val="22"/>
          <w:szCs w:val="22"/>
          <w:u w:val="single"/>
        </w:rPr>
        <w:t xml:space="preserve">2 - Literature Review </w:t>
      </w:r>
      <w:r w:rsidR="00E82C26">
        <w:rPr>
          <w:rFonts w:ascii="Arial" w:hAnsi="Arial" w:cs="Arial"/>
          <w:b/>
          <w:sz w:val="22"/>
          <w:szCs w:val="22"/>
          <w:u w:val="single"/>
        </w:rPr>
        <w:t>(3000 words)</w:t>
      </w:r>
      <w:r w:rsidR="003F7013">
        <w:rPr>
          <w:rFonts w:ascii="Arial" w:hAnsi="Arial" w:cs="Arial"/>
          <w:b/>
          <w:sz w:val="22"/>
          <w:szCs w:val="22"/>
          <w:u w:val="single"/>
        </w:rPr>
        <w:t xml:space="preserve"> </w:t>
      </w:r>
    </w:p>
    <w:p w14:paraId="606CC0A9" w14:textId="0B54492C" w:rsidR="00A406B5" w:rsidRPr="00255E2E" w:rsidRDefault="00A406B5" w:rsidP="004763BA">
      <w:pPr>
        <w:jc w:val="both"/>
        <w:rPr>
          <w:rFonts w:ascii="Times New Roman" w:hAnsi="Times New Roman"/>
          <w:b/>
          <w:bCs/>
        </w:rPr>
      </w:pPr>
      <w:r>
        <w:rPr>
          <w:rFonts w:ascii="Times New Roman" w:hAnsi="Times New Roman"/>
          <w:b/>
          <w:bCs/>
        </w:rPr>
        <w:t>3</w:t>
      </w:r>
      <w:r w:rsidRPr="00255E2E">
        <w:rPr>
          <w:rFonts w:ascii="Times New Roman" w:hAnsi="Times New Roman"/>
          <w:b/>
          <w:bCs/>
        </w:rPr>
        <w:t xml:space="preserve">.0 Literature Review </w:t>
      </w:r>
    </w:p>
    <w:p w14:paraId="472801D7" w14:textId="77777777" w:rsidR="00A406B5" w:rsidRDefault="00A406B5" w:rsidP="004763BA">
      <w:pPr>
        <w:jc w:val="both"/>
        <w:rPr>
          <w:rFonts w:ascii="Times New Roman" w:hAnsi="Times New Roman"/>
        </w:rPr>
      </w:pPr>
      <w:r w:rsidRPr="00255E2E">
        <w:rPr>
          <w:rFonts w:ascii="Times New Roman" w:hAnsi="Times New Roman"/>
        </w:rPr>
        <w:t>The transition from further education to university presents a range of academic, social, and athletic challenges for student-athletes, particularly those progressing from college-level sport into higher education environments. Existing literature highlights that athletes often experience difficulties balancing increased academic demands with higher training loads, adapting to new support systems, and managing changes in identity and independence during this transition. For college athletes, inadequate preparation and limited access to tailored guidance can negatively impact both performance and wellbeing. Digital support platforms, such as informational websites, have been identified as effective tools for providing accessible, flexible, and athlete-centred guidance during key transitional periods. However, there is limited research focusing specifically on targeted online resources designed to support UK college athletes, particularly those from institutions such as Bridgend College, in their progression to university sport and study. This literature review therefore explores research relating to athletic transitions, student-athlete support mechanisms, and the use of digital resources in education, to inform the development of a website aimed at supporting Bridgend College athletes during their transition to university.</w:t>
      </w:r>
    </w:p>
    <w:p w14:paraId="64DB64E7" w14:textId="77777777" w:rsidR="00A406B5" w:rsidRDefault="00A406B5" w:rsidP="004763BA">
      <w:pPr>
        <w:jc w:val="both"/>
        <w:rPr>
          <w:rFonts w:ascii="Times New Roman" w:hAnsi="Times New Roman"/>
        </w:rPr>
      </w:pPr>
    </w:p>
    <w:p w14:paraId="4FBADCEA" w14:textId="77777777" w:rsidR="00A406B5" w:rsidRDefault="00A406B5" w:rsidP="004763BA">
      <w:pPr>
        <w:jc w:val="both"/>
        <w:rPr>
          <w:rFonts w:ascii="Times New Roman" w:hAnsi="Times New Roman"/>
          <w:b/>
          <w:bCs/>
        </w:rPr>
      </w:pPr>
      <w:r>
        <w:rPr>
          <w:rFonts w:ascii="Times New Roman" w:hAnsi="Times New Roman"/>
          <w:b/>
          <w:bCs/>
        </w:rPr>
        <w:t>3</w:t>
      </w:r>
      <w:r w:rsidRPr="001E4BD0">
        <w:rPr>
          <w:rFonts w:ascii="Times New Roman" w:hAnsi="Times New Roman"/>
          <w:b/>
          <w:bCs/>
        </w:rPr>
        <w:t>.1 The Student Athlete Experience in HE</w:t>
      </w:r>
    </w:p>
    <w:p w14:paraId="4EB9E588" w14:textId="77777777" w:rsidR="00A406B5" w:rsidRDefault="00A406B5" w:rsidP="004763BA">
      <w:pPr>
        <w:jc w:val="both"/>
        <w:rPr>
          <w:rFonts w:ascii="Times New Roman" w:hAnsi="Times New Roman"/>
        </w:rPr>
      </w:pPr>
      <w:r>
        <w:rPr>
          <w:rFonts w:ascii="Times New Roman" w:hAnsi="Times New Roman"/>
        </w:rPr>
        <w:t xml:space="preserve">Coaches are one of the most influential factors in a student athletes University experience. </w:t>
      </w:r>
      <w:r w:rsidRPr="008D4592">
        <w:rPr>
          <w:rFonts w:ascii="Times New Roman" w:hAnsi="Times New Roman"/>
        </w:rPr>
        <w:t xml:space="preserve">Farah J. Ishaq </w:t>
      </w:r>
      <w:r>
        <w:rPr>
          <w:rFonts w:ascii="Times New Roman" w:hAnsi="Times New Roman"/>
        </w:rPr>
        <w:t xml:space="preserve">and Jordan Bass (2019) can be quoted saying that coaches are one of the biggest influences in a student athletes collegiate experience. Coaches are often responsible for training times, playing times, lifting times, meetings, and sometimes academic progress. With this information in mind the website will connect athletes to university coaches prior to their university joining experience to ensure that one of the most influential connections are made early in the university experience.  </w:t>
      </w:r>
    </w:p>
    <w:p w14:paraId="4CA77B28" w14:textId="77777777" w:rsidR="00A406B5" w:rsidRDefault="00A406B5" w:rsidP="004763BA">
      <w:pPr>
        <w:jc w:val="both"/>
        <w:rPr>
          <w:rFonts w:ascii="Times New Roman" w:hAnsi="Times New Roman"/>
        </w:rPr>
      </w:pPr>
      <w:r>
        <w:rPr>
          <w:rFonts w:ascii="Times New Roman" w:hAnsi="Times New Roman"/>
        </w:rPr>
        <w:t xml:space="preserve">Student athletes must find ways to manage both sporting and academic performance even if it is mostly found difficult. First-year college students often suffer from the challenge of being placed into a new environment, the transition from second to third level education has often been recognised as difficult. (Gardner, 1986) The student must establish a new routine to avoid unnecessary stress and must cope with the additional stress of the demands of sport and academic expectations. This information will be used to help create the section of the website related to what support and help can be offered from differing universities and their sporting academies. </w:t>
      </w:r>
    </w:p>
    <w:p w14:paraId="502C84D2" w14:textId="77777777" w:rsidR="00A406B5" w:rsidRDefault="00A406B5" w:rsidP="004763BA">
      <w:pPr>
        <w:jc w:val="both"/>
        <w:rPr>
          <w:rFonts w:ascii="Times New Roman" w:hAnsi="Times New Roman"/>
        </w:rPr>
      </w:pPr>
      <w:r>
        <w:rPr>
          <w:rFonts w:ascii="Times New Roman" w:hAnsi="Times New Roman"/>
        </w:rPr>
        <w:t>Student athletes coming into university mostly use that title to live their life on campus and stick to what is familiar to them. A student athletes’ identity is often linked to what extent they identify with their role as an athlete. (Brewer, 1991) Athletes highly absorbed in this role allow the student athlete title to influence what decisions they make, friendships they form, how they interoperate their interactions with others, and the expectation on athletic performance. (Adler &amp; Adler, 1987, 1991) Considering this, the website will have a section to connect aspiring student athletes to future teammates so they can connect and discuss friendships, and expectations of athletic performance.</w:t>
      </w:r>
    </w:p>
    <w:p w14:paraId="56F05D94" w14:textId="77777777" w:rsidR="00A406B5" w:rsidRDefault="00A406B5" w:rsidP="004763BA">
      <w:pPr>
        <w:jc w:val="both"/>
        <w:rPr>
          <w:rFonts w:ascii="Times New Roman" w:hAnsi="Times New Roman"/>
        </w:rPr>
      </w:pPr>
      <w:r>
        <w:rPr>
          <w:rFonts w:ascii="Times New Roman" w:hAnsi="Times New Roman"/>
        </w:rPr>
        <w:t xml:space="preserve">Male student athletes experience lower scores in critical thinking tests compared to their college student only counterparts. In a study conducted by Pascarella and other (1999) information was found that male athletes may not be experiencing all the cognitive benefits from college compared to other males in college. This was indicated by lower scores in critical thinking tests. This information will be useful to the website as it will rationalise the inclusion of a “useful material” section within the website. It will rationalise this as by allowing for early </w:t>
      </w:r>
      <w:r>
        <w:rPr>
          <w:rFonts w:ascii="Times New Roman" w:hAnsi="Times New Roman"/>
        </w:rPr>
        <w:lastRenderedPageBreak/>
        <w:t xml:space="preserve">access to university level academic help resources, it can help keep student athletes on the track to keep normal or exceptional critical thinking skills. </w:t>
      </w:r>
    </w:p>
    <w:p w14:paraId="5E42E92E" w14:textId="77777777" w:rsidR="00A406B5" w:rsidRPr="00152ABC" w:rsidRDefault="00A406B5" w:rsidP="004763BA">
      <w:pPr>
        <w:jc w:val="both"/>
        <w:rPr>
          <w:rFonts w:ascii="Times New Roman" w:hAnsi="Times New Roman"/>
          <w:b/>
          <w:bCs/>
        </w:rPr>
      </w:pPr>
    </w:p>
    <w:p w14:paraId="47F87190" w14:textId="77777777" w:rsidR="00A406B5" w:rsidRPr="00152ABC" w:rsidRDefault="00A406B5" w:rsidP="004763BA">
      <w:pPr>
        <w:jc w:val="both"/>
        <w:rPr>
          <w:rFonts w:ascii="Times New Roman" w:hAnsi="Times New Roman"/>
          <w:b/>
          <w:bCs/>
        </w:rPr>
      </w:pPr>
      <w:r>
        <w:rPr>
          <w:rFonts w:ascii="Times New Roman" w:hAnsi="Times New Roman"/>
          <w:b/>
          <w:bCs/>
        </w:rPr>
        <w:t>3</w:t>
      </w:r>
      <w:r w:rsidRPr="00152ABC">
        <w:rPr>
          <w:rFonts w:ascii="Times New Roman" w:hAnsi="Times New Roman"/>
          <w:b/>
          <w:bCs/>
        </w:rPr>
        <w:t>.2 Barriers to University Transition for Sport Performance Students</w:t>
      </w:r>
    </w:p>
    <w:p w14:paraId="212971B6" w14:textId="77777777" w:rsidR="00A406B5" w:rsidRDefault="00A406B5" w:rsidP="004763BA">
      <w:pPr>
        <w:jc w:val="both"/>
        <w:rPr>
          <w:rFonts w:ascii="Times New Roman" w:hAnsi="Times New Roman"/>
        </w:rPr>
      </w:pPr>
      <w:r>
        <w:rPr>
          <w:rFonts w:ascii="Times New Roman" w:hAnsi="Times New Roman"/>
        </w:rPr>
        <w:t xml:space="preserve">Most university sporting students, struggle with the transition into university due to the feeling of being unfamiliar with university education. In a study conducted by Lasha Khonjanashvili and others (2023) that included interviewing university students, one student answered that they had “no idea what the university system was like” and would frequently ask questions such as; With whom will lecture halls be shared with? What the difference between and lecture and a seminar is. This information will be helpful as it will rationalise having a “pre university support” section on the website to help aspiring university student athletes adjust to the university academic environment. Moreover, another student from the same study exclaimed that the change in class duration was difficult to adjust to as they were used to 45-minute classes in high school compared to the 1-to-2-hour long classes in university. (Khonjanashvili et.al, 2023) This information will also be used to rationalise the “pre university support” section of the website. </w:t>
      </w:r>
    </w:p>
    <w:p w14:paraId="4DFC2922" w14:textId="6D0BF016" w:rsidR="00A406B5" w:rsidRDefault="00A406B5" w:rsidP="004763BA">
      <w:pPr>
        <w:jc w:val="both"/>
        <w:rPr>
          <w:rFonts w:ascii="Times New Roman" w:hAnsi="Times New Roman"/>
        </w:rPr>
      </w:pPr>
      <w:r>
        <w:rPr>
          <w:rFonts w:ascii="Times New Roman" w:hAnsi="Times New Roman"/>
        </w:rPr>
        <w:t xml:space="preserve">Receiving support from family members was also found to </w:t>
      </w:r>
      <w:r w:rsidR="00AB6985">
        <w:rPr>
          <w:rFonts w:ascii="Times New Roman" w:hAnsi="Times New Roman"/>
        </w:rPr>
        <w:t>be</w:t>
      </w:r>
      <w:r>
        <w:rPr>
          <w:rFonts w:ascii="Times New Roman" w:hAnsi="Times New Roman"/>
        </w:rPr>
        <w:t xml:space="preserve"> potential barrier to university students engaging with the university lifestyle and academics. In a study conducted by Ruth Crabtree (2023) one of the participants explained that due to the high demands of university, the connection a student has with their family may be weakened and as a result make the educational experience harder due to not having that “safety net” of a student’s family support. Stoessel et al., (2015) also agrees that students without a string connection to their family may be at risk of dis-engagement from university classes and even at risk of dropping out early. This can be especially true in student athletes dur to the doubled amount of stress due to the expectations of sporting performance alongside academic support. (Gardner, 1986) This information can be helpful as it allows the tailoring of the website to be user friendly for both aspiring university students and their parental guardians. By doing this, it allows for both the parental guardian and the aspiring student to both know exactly what to expect from university and allow the parental guardian to help support their child. </w:t>
      </w:r>
    </w:p>
    <w:p w14:paraId="5DC2EB45" w14:textId="77777777" w:rsidR="00A406B5" w:rsidRDefault="00A406B5" w:rsidP="004763BA">
      <w:pPr>
        <w:jc w:val="both"/>
        <w:rPr>
          <w:rFonts w:ascii="Times New Roman" w:hAnsi="Times New Roman"/>
        </w:rPr>
      </w:pPr>
    </w:p>
    <w:p w14:paraId="19C8A1D1" w14:textId="77777777" w:rsidR="00A406B5" w:rsidRDefault="00A406B5" w:rsidP="004763BA">
      <w:pPr>
        <w:jc w:val="both"/>
        <w:rPr>
          <w:rFonts w:ascii="Times New Roman" w:hAnsi="Times New Roman"/>
        </w:rPr>
      </w:pPr>
    </w:p>
    <w:p w14:paraId="40F48A0B" w14:textId="77777777" w:rsidR="00A406B5" w:rsidRDefault="00A406B5" w:rsidP="004763BA">
      <w:pPr>
        <w:jc w:val="both"/>
        <w:rPr>
          <w:rFonts w:ascii="Times New Roman" w:hAnsi="Times New Roman"/>
          <w:b/>
          <w:bCs/>
        </w:rPr>
      </w:pPr>
      <w:r>
        <w:rPr>
          <w:rFonts w:ascii="Times New Roman" w:hAnsi="Times New Roman"/>
          <w:b/>
          <w:bCs/>
        </w:rPr>
        <w:t>3</w:t>
      </w:r>
      <w:r w:rsidRPr="001C4F99">
        <w:rPr>
          <w:rFonts w:ascii="Times New Roman" w:hAnsi="Times New Roman"/>
          <w:b/>
          <w:bCs/>
        </w:rPr>
        <w:t>.3 The Role of Self-Regulated Learning Tools in Transitions</w:t>
      </w:r>
    </w:p>
    <w:p w14:paraId="0060ADE7" w14:textId="77777777" w:rsidR="00A406B5" w:rsidRPr="009B29C0" w:rsidRDefault="00A406B5" w:rsidP="004763BA">
      <w:pPr>
        <w:jc w:val="both"/>
        <w:rPr>
          <w:rFonts w:ascii="Times New Roman" w:hAnsi="Times New Roman"/>
        </w:rPr>
      </w:pPr>
      <w:r w:rsidRPr="009B29C0">
        <w:rPr>
          <w:rFonts w:ascii="Times New Roman" w:hAnsi="Times New Roman"/>
        </w:rPr>
        <w:t>Activities that students do to manage their mental processing techniques are referred to as regulation strategies in learning (Schunk &amp; Zimmerman, 2012).</w:t>
      </w:r>
    </w:p>
    <w:p w14:paraId="17FC2B98" w14:textId="77777777" w:rsidR="00A406B5" w:rsidRDefault="00A406B5" w:rsidP="004763BA">
      <w:pPr>
        <w:jc w:val="both"/>
        <w:rPr>
          <w:rFonts w:ascii="Times New Roman" w:hAnsi="Times New Roman"/>
        </w:rPr>
      </w:pPr>
      <w:r>
        <w:rPr>
          <w:rFonts w:ascii="Times New Roman" w:hAnsi="Times New Roman"/>
        </w:rPr>
        <w:t>University students currently use self-regulated learning throughout their university experience but not a lot in their first year or during their university transition. In a study conducted by Higgins et al (2023) it was found that students use of self-regulated learning increased over their time in university from first to third year, but not over a single semester of first year. This could be due to students feeling too much stress in their first year of university. (Dr Hughes, 2024) This information will be used to encourage those who access the website to begin self-regulated learning before they begin university and to continue to use self-regulated learning throughout their university experience. This is due to self-regulated learning and other academic aptitudes that contributed to success in high school can also be beneficial through to undergraduate study. (Higgins et al, 2023)</w:t>
      </w:r>
    </w:p>
    <w:p w14:paraId="4021344C" w14:textId="77777777" w:rsidR="00A406B5" w:rsidRPr="000C05F9" w:rsidRDefault="00A406B5" w:rsidP="004763BA">
      <w:pPr>
        <w:jc w:val="both"/>
        <w:rPr>
          <w:rFonts w:ascii="Times New Roman" w:hAnsi="Times New Roman"/>
          <w:b/>
          <w:bCs/>
        </w:rPr>
      </w:pPr>
    </w:p>
    <w:p w14:paraId="54E013CB" w14:textId="77777777" w:rsidR="00A406B5" w:rsidRPr="000C05F9" w:rsidRDefault="00A406B5" w:rsidP="004763BA">
      <w:pPr>
        <w:jc w:val="both"/>
        <w:rPr>
          <w:rFonts w:ascii="Times New Roman" w:hAnsi="Times New Roman"/>
          <w:b/>
          <w:bCs/>
        </w:rPr>
      </w:pPr>
      <w:r>
        <w:rPr>
          <w:rFonts w:ascii="Times New Roman" w:hAnsi="Times New Roman"/>
          <w:b/>
          <w:bCs/>
        </w:rPr>
        <w:t>3</w:t>
      </w:r>
      <w:r w:rsidRPr="000C05F9">
        <w:rPr>
          <w:rFonts w:ascii="Times New Roman" w:hAnsi="Times New Roman"/>
          <w:b/>
          <w:bCs/>
        </w:rPr>
        <w:t>.4 Best Practices in Transition Support Models</w:t>
      </w:r>
    </w:p>
    <w:p w14:paraId="33642A0A" w14:textId="77777777" w:rsidR="00A406B5" w:rsidRDefault="00A406B5" w:rsidP="004763BA">
      <w:pPr>
        <w:jc w:val="both"/>
        <w:rPr>
          <w:rFonts w:ascii="Times New Roman" w:hAnsi="Times New Roman"/>
        </w:rPr>
      </w:pPr>
      <w:r>
        <w:rPr>
          <w:rFonts w:ascii="Times New Roman" w:hAnsi="Times New Roman"/>
        </w:rPr>
        <w:t xml:space="preserve">Universities should provide comprehensive orientation programmes during the transition phase. In an article written by Diane Grayson et al (2025) it was found that many students indicated that the university transition “was an exciting experience” and that “the feeling of knowing you’re not alone” was driving factor in students’ positive mental health. This supports </w:t>
      </w:r>
      <w:r>
        <w:rPr>
          <w:rFonts w:ascii="Times New Roman" w:hAnsi="Times New Roman"/>
        </w:rPr>
        <w:lastRenderedPageBreak/>
        <w:t xml:space="preserve">the idea that structured orientation programmes, such as “freshers’ week” are helpful to transitioning students as it allows for them to connect with other students and not feel alone in this stressful time. </w:t>
      </w:r>
    </w:p>
    <w:p w14:paraId="24AD8C90" w14:textId="77777777" w:rsidR="00A406B5" w:rsidRDefault="00A406B5" w:rsidP="004763BA">
      <w:pPr>
        <w:jc w:val="both"/>
        <w:rPr>
          <w:rFonts w:ascii="Times New Roman" w:hAnsi="Times New Roman"/>
        </w:rPr>
      </w:pPr>
      <w:r>
        <w:rPr>
          <w:rFonts w:ascii="Times New Roman" w:hAnsi="Times New Roman"/>
        </w:rPr>
        <w:t xml:space="preserve">Universities should provide emotional and social well-being support to their transitioning students to promote best practise in transition support. Social support can assist students in adapting to the demands of university life and promote positive outcomes including mental health and academic success. (Stokoe et al., 2024) However, university students often perceive their need for support as being greater than the amount of support they receive. This perceived lack of support is also related to higher depressive symptoms. (Rankin et al., 2018) This information help rationalise the need for supporting materials related to student mental health and social care within the transition website due to the need added of advantages of academic success and better student mental health. </w:t>
      </w:r>
    </w:p>
    <w:p w14:paraId="30F63C5E" w14:textId="50F4E3DD" w:rsidR="00A406B5" w:rsidRDefault="00A406B5" w:rsidP="004763BA">
      <w:pPr>
        <w:jc w:val="both"/>
        <w:rPr>
          <w:rFonts w:ascii="Times New Roman" w:hAnsi="Times New Roman"/>
          <w:color w:val="000000"/>
        </w:rPr>
      </w:pPr>
      <w:r>
        <w:rPr>
          <w:rFonts w:ascii="Times New Roman" w:hAnsi="Times New Roman"/>
        </w:rPr>
        <w:t xml:space="preserve">Continuous and structured support throughout the first year of university is imperative to a student’s success in the university. In an evaluation and analysis </w:t>
      </w:r>
      <w:r w:rsidR="00AB6985">
        <w:rPr>
          <w:rFonts w:ascii="Times New Roman" w:hAnsi="Times New Roman"/>
        </w:rPr>
        <w:t>of</w:t>
      </w:r>
      <w:r>
        <w:rPr>
          <w:rFonts w:ascii="Times New Roman" w:hAnsi="Times New Roman"/>
        </w:rPr>
        <w:t xml:space="preserve"> the Kessler Schools Program conducted by Olibobi et al (2024) it was found that students who felt supported social, and academically, and valued by the institution had higher chances of persisting with university and graduating. This supports the theory that ongoing support is essential for student retention and success beyond the initial transition period, not just one-off orientation days. This links hand in hand with Tinto’s (2017) model of student retention which is based </w:t>
      </w:r>
      <w:r w:rsidR="00AB6985">
        <w:rPr>
          <w:rFonts w:ascii="Times New Roman" w:hAnsi="Times New Roman"/>
        </w:rPr>
        <w:t>on</w:t>
      </w:r>
      <w:r>
        <w:rPr>
          <w:rFonts w:ascii="Times New Roman" w:hAnsi="Times New Roman"/>
        </w:rPr>
        <w:t xml:space="preserve"> the theory that </w:t>
      </w:r>
      <w:r w:rsidRPr="00B57E75">
        <w:rPr>
          <w:rFonts w:ascii="Times New Roman" w:hAnsi="Times New Roman"/>
          <w:color w:val="000000"/>
        </w:rPr>
        <w:t>students are more likely to persist in higher education when they are academically and socially integrated into their institution, strengthening their commitment to both their goals and the university.</w:t>
      </w:r>
      <w:r>
        <w:rPr>
          <w:rFonts w:ascii="Times New Roman" w:hAnsi="Times New Roman"/>
          <w:color w:val="000000"/>
        </w:rPr>
        <w:t xml:space="preserve"> By giving students the support, they require throughout the year and not just the first month, it allows for students to feel supported for longer and gives them the best chance at achieving academic success. </w:t>
      </w:r>
    </w:p>
    <w:p w14:paraId="7176A3A2" w14:textId="77777777" w:rsidR="00A406B5" w:rsidRDefault="00A406B5" w:rsidP="004763BA">
      <w:pPr>
        <w:jc w:val="both"/>
        <w:rPr>
          <w:rFonts w:ascii="Times New Roman" w:hAnsi="Times New Roman"/>
          <w:color w:val="000000"/>
        </w:rPr>
      </w:pPr>
    </w:p>
    <w:p w14:paraId="6F70749C" w14:textId="77777777" w:rsidR="00A406B5" w:rsidRPr="00166857" w:rsidRDefault="00A406B5" w:rsidP="004763BA">
      <w:pPr>
        <w:jc w:val="both"/>
        <w:rPr>
          <w:rFonts w:ascii="Times New Roman" w:hAnsi="Times New Roman"/>
          <w:b/>
          <w:bCs/>
        </w:rPr>
      </w:pPr>
      <w:r>
        <w:rPr>
          <w:rFonts w:ascii="Times New Roman" w:hAnsi="Times New Roman"/>
          <w:b/>
          <w:bCs/>
        </w:rPr>
        <w:t>3</w:t>
      </w:r>
      <w:r w:rsidRPr="00166857">
        <w:rPr>
          <w:rFonts w:ascii="Times New Roman" w:hAnsi="Times New Roman"/>
          <w:b/>
          <w:bCs/>
        </w:rPr>
        <w:t>.5 Digital and Web-Based Support Tools in Education</w:t>
      </w:r>
    </w:p>
    <w:p w14:paraId="48368121" w14:textId="77777777" w:rsidR="00A406B5" w:rsidRDefault="00A406B5" w:rsidP="004763BA">
      <w:pPr>
        <w:jc w:val="both"/>
        <w:rPr>
          <w:rFonts w:ascii="Times New Roman" w:hAnsi="Times New Roman"/>
          <w:color w:val="000000"/>
        </w:rPr>
      </w:pPr>
      <w:r>
        <w:rPr>
          <w:rFonts w:ascii="Times New Roman" w:hAnsi="Times New Roman"/>
          <w:color w:val="000000"/>
        </w:rPr>
        <w:t xml:space="preserve">Digital technologies and stimuli are integral to how university students engage with learning materials and process information. Marta Pinto (2020) found that digital technologies are mostly utilised by students in support of their education in university, with the intention to promote students’ engagement in the learning process inside and outside of lectures and seminars. This information shows that digital technologies such as websites, blogs, and other technological stimuli are beneficial for students to use to expand their educational settings from not just between classroom walls. (Pinto et al., 2020) The website will be supporting that the students can access at any time and in any setting. </w:t>
      </w:r>
    </w:p>
    <w:p w14:paraId="6E049D96" w14:textId="77777777" w:rsidR="00A406B5" w:rsidRDefault="00A406B5" w:rsidP="004763BA">
      <w:pPr>
        <w:jc w:val="both"/>
        <w:rPr>
          <w:rFonts w:ascii="Times New Roman" w:hAnsi="Times New Roman"/>
          <w:color w:val="000000"/>
        </w:rPr>
      </w:pPr>
      <w:r>
        <w:rPr>
          <w:rFonts w:ascii="Times New Roman" w:hAnsi="Times New Roman"/>
          <w:color w:val="000000"/>
        </w:rPr>
        <w:t xml:space="preserve">The implementation of digital technologies as learning aids in university must be done in thoughtful manner not just based on technology availability. Nkomo et al (2021) found that attention must be given to the availability and use of technology in an educational manner, and how students engage and learn in spaces supported by technology. Emphasis must be given on the value of digital and web-based support depending on thoughtful integration with teaching linked goals, and not merely using it for the sake of availability.  (Nkomo et al ., 2021) This information will be helpful in the implementation of the website as it will have to be thoughtful of teaching goals and student needs in its creation. </w:t>
      </w:r>
    </w:p>
    <w:p w14:paraId="421E7216" w14:textId="77777777" w:rsidR="00A406B5" w:rsidRDefault="00A406B5" w:rsidP="004763BA">
      <w:pPr>
        <w:jc w:val="both"/>
        <w:rPr>
          <w:rFonts w:ascii="Times New Roman" w:hAnsi="Times New Roman"/>
          <w:color w:val="000000"/>
        </w:rPr>
      </w:pPr>
      <w:r>
        <w:rPr>
          <w:rFonts w:ascii="Times New Roman" w:hAnsi="Times New Roman"/>
          <w:color w:val="000000"/>
        </w:rPr>
        <w:t>Digital tools can have an effect ion students transition into university life and academics. Web based- digital services can influence student well-being and orientation, however they can have negative impacts on students when not designed well. Online platforms which intend to help students dealing with social anxiety in the classroom… might act to alleviate… or to exacerbate it. (Thomas et al., 2022) This supports the idea that digital tools in university transition cannot succeed without careful development to avoid negative effects, as spoken by Thomas et al in (2022).</w:t>
      </w:r>
    </w:p>
    <w:p w14:paraId="250B93BB" w14:textId="77777777" w:rsidR="00A406B5" w:rsidRDefault="00A406B5" w:rsidP="004763BA">
      <w:pPr>
        <w:jc w:val="both"/>
        <w:rPr>
          <w:rFonts w:ascii="Times New Roman" w:hAnsi="Times New Roman"/>
          <w:color w:val="000000"/>
        </w:rPr>
      </w:pPr>
    </w:p>
    <w:p w14:paraId="482F2953" w14:textId="77777777" w:rsidR="00A406B5" w:rsidRPr="0087006B" w:rsidRDefault="00A406B5" w:rsidP="004763BA">
      <w:pPr>
        <w:jc w:val="both"/>
        <w:rPr>
          <w:rFonts w:ascii="Times New Roman" w:hAnsi="Times New Roman"/>
          <w:b/>
          <w:bCs/>
        </w:rPr>
      </w:pPr>
      <w:r>
        <w:rPr>
          <w:rFonts w:ascii="Times New Roman" w:hAnsi="Times New Roman"/>
          <w:b/>
          <w:bCs/>
        </w:rPr>
        <w:lastRenderedPageBreak/>
        <w:t>3</w:t>
      </w:r>
      <w:r w:rsidRPr="0087006B">
        <w:rPr>
          <w:rFonts w:ascii="Times New Roman" w:hAnsi="Times New Roman"/>
          <w:b/>
          <w:bCs/>
        </w:rPr>
        <w:t>.6 Transition to University in the Further Education (FE) to Higher Education (HE) Context</w:t>
      </w:r>
    </w:p>
    <w:p w14:paraId="54513E6D" w14:textId="77777777" w:rsidR="00A406B5" w:rsidRDefault="00A406B5" w:rsidP="004763BA">
      <w:pPr>
        <w:jc w:val="both"/>
        <w:rPr>
          <w:rFonts w:ascii="Times New Roman" w:hAnsi="Times New Roman"/>
          <w:color w:val="000000"/>
        </w:rPr>
      </w:pPr>
      <w:r>
        <w:rPr>
          <w:rFonts w:ascii="Times New Roman" w:hAnsi="Times New Roman"/>
          <w:color w:val="000000"/>
        </w:rPr>
        <w:t xml:space="preserve">The transition from further education to higher education is not a single moment but a multifaceted process involving academic, social, and identity changes over time. Tett et al (2017) found that higher education transition is not a one-off event that occurs once a student’s joins university, but rather and ever-growing process that develops over the student’s time in the university and is affected by students’ capacity to engage with and become a part of the university community. These findings reflect the complexity of the transition from FE to HE and challenges the simplistic views of transition as a one-time event and instead moves to a different point that transition is an ongoing experience throughout a student’s time in university. (Tett et al., 2017) Within the website, there will be support for, not only transitioning students but also current university first year students as it is imperative that student support is optional for all students in the first-year transition period. </w:t>
      </w:r>
    </w:p>
    <w:p w14:paraId="4BD4BD4E" w14:textId="77777777" w:rsidR="00A406B5" w:rsidRDefault="00A406B5" w:rsidP="004763BA">
      <w:pPr>
        <w:jc w:val="both"/>
        <w:rPr>
          <w:rFonts w:ascii="Times New Roman" w:hAnsi="Times New Roman"/>
          <w:color w:val="000000"/>
        </w:rPr>
      </w:pPr>
      <w:r>
        <w:rPr>
          <w:rFonts w:ascii="Times New Roman" w:hAnsi="Times New Roman"/>
          <w:color w:val="000000"/>
        </w:rPr>
        <w:t xml:space="preserve">There are structural and expectational differences from further education compared to higher education. Higher education, in comparison to further education, places an emphasis on students becoming independent in their studies. Further education students were more structured and primarily teacher led. (Fellingham et al., 2024) This supports literature by Fellingham et al (2024) that emphasises how shifts in instructional formats and academic demands affect transition experience. Within the website, there will be supporting materials with information on how to study more independently and how to adjust to the more independent approach to learning that higher education supports. </w:t>
      </w:r>
    </w:p>
    <w:p w14:paraId="3B6F2DC8" w14:textId="77777777" w:rsidR="00A406B5" w:rsidRDefault="00A406B5" w:rsidP="004763BA">
      <w:pPr>
        <w:jc w:val="both"/>
        <w:rPr>
          <w:rFonts w:ascii="Times New Roman" w:hAnsi="Times New Roman"/>
          <w:color w:val="000000"/>
        </w:rPr>
      </w:pPr>
      <w:r>
        <w:rPr>
          <w:rFonts w:ascii="Times New Roman" w:hAnsi="Times New Roman"/>
          <w:color w:val="000000"/>
        </w:rPr>
        <w:t xml:space="preserve">Students transitioning from FE to HE can experience “culture shock” due to their perceived vision of what university will be like for them compared to its reality. Inside an article by Timmis et al (2024) it was found that many students faced a mismatch between expectation and reality relating to the higher education and further education experiences. To avoid this, the website will make sure to be completely factual and will not heighten or lower a student’s expectations of university or university sport.  </w:t>
      </w:r>
    </w:p>
    <w:p w14:paraId="333C2055" w14:textId="77777777" w:rsidR="00A406B5" w:rsidRDefault="00A406B5" w:rsidP="004763BA">
      <w:pPr>
        <w:jc w:val="both"/>
        <w:rPr>
          <w:rFonts w:ascii="Times New Roman" w:hAnsi="Times New Roman"/>
          <w:color w:val="000000"/>
        </w:rPr>
      </w:pPr>
    </w:p>
    <w:p w14:paraId="24B12C15" w14:textId="77777777" w:rsidR="00A406B5" w:rsidRPr="00E90CED" w:rsidRDefault="00A406B5" w:rsidP="004763BA">
      <w:pPr>
        <w:jc w:val="both"/>
        <w:rPr>
          <w:rFonts w:ascii="Times New Roman" w:hAnsi="Times New Roman"/>
          <w:b/>
          <w:bCs/>
        </w:rPr>
      </w:pPr>
      <w:r>
        <w:rPr>
          <w:rFonts w:ascii="Times New Roman" w:hAnsi="Times New Roman"/>
          <w:b/>
          <w:bCs/>
        </w:rPr>
        <w:t>3</w:t>
      </w:r>
      <w:r w:rsidRPr="00E90CED">
        <w:rPr>
          <w:rFonts w:ascii="Times New Roman" w:hAnsi="Times New Roman"/>
          <w:b/>
          <w:bCs/>
        </w:rPr>
        <w:t>.7 Website Design Principles for Educational Support</w:t>
      </w:r>
    </w:p>
    <w:p w14:paraId="3BF4D4E1" w14:textId="08B3B64E" w:rsidR="00A406B5" w:rsidRDefault="00A406B5" w:rsidP="004763BA">
      <w:pPr>
        <w:jc w:val="both"/>
        <w:rPr>
          <w:rFonts w:ascii="Times New Roman" w:hAnsi="Times New Roman"/>
          <w:color w:val="000000"/>
        </w:rPr>
      </w:pPr>
      <w:r>
        <w:rPr>
          <w:rFonts w:ascii="Times New Roman" w:hAnsi="Times New Roman"/>
          <w:color w:val="000000"/>
        </w:rPr>
        <w:t xml:space="preserve">Applying universal design principles ensures that websites are usable by many learners, including this with diverse needs, or are not technologically competent. The 7 principles of design are equitable use, flexibility in use, simple and intuitive use, perceptible information, tolerance for error, low physical effort, and size and space for approach and use. (Gov.uk, 2025) Universal design principles such as equitable use, and perceptible information help to ensure that educational sites are intuitive to all learners, and therefore supporting inclusion and accessibility. Within the website the user interface will be easy to understand and will follow the 7 principles of design </w:t>
      </w:r>
      <w:r w:rsidR="00AB6985">
        <w:rPr>
          <w:rFonts w:ascii="Times New Roman" w:hAnsi="Times New Roman"/>
          <w:color w:val="000000"/>
        </w:rPr>
        <w:t>to</w:t>
      </w:r>
      <w:r>
        <w:rPr>
          <w:rFonts w:ascii="Times New Roman" w:hAnsi="Times New Roman"/>
          <w:color w:val="000000"/>
        </w:rPr>
        <w:t xml:space="preserve"> support inclusion for all athletes. </w:t>
      </w:r>
    </w:p>
    <w:p w14:paraId="3A979EDE" w14:textId="77777777" w:rsidR="00A406B5" w:rsidRDefault="00A406B5" w:rsidP="004763BA">
      <w:pPr>
        <w:jc w:val="both"/>
        <w:rPr>
          <w:rFonts w:ascii="Times New Roman" w:hAnsi="Times New Roman"/>
          <w:color w:val="000000"/>
        </w:rPr>
      </w:pPr>
    </w:p>
    <w:p w14:paraId="65B69066" w14:textId="77777777" w:rsidR="00A406B5" w:rsidRPr="0055701C" w:rsidRDefault="00A406B5" w:rsidP="004763BA">
      <w:pPr>
        <w:jc w:val="both"/>
        <w:rPr>
          <w:rFonts w:ascii="Times New Roman" w:hAnsi="Times New Roman"/>
          <w:b/>
          <w:bCs/>
        </w:rPr>
      </w:pPr>
      <w:r>
        <w:rPr>
          <w:rFonts w:ascii="Times New Roman" w:hAnsi="Times New Roman"/>
          <w:b/>
          <w:bCs/>
        </w:rPr>
        <w:t>3</w:t>
      </w:r>
      <w:r w:rsidRPr="0055701C">
        <w:rPr>
          <w:rFonts w:ascii="Times New Roman" w:hAnsi="Times New Roman"/>
          <w:b/>
          <w:bCs/>
        </w:rPr>
        <w:t>.8 Gaps in Existing Literature</w:t>
      </w:r>
    </w:p>
    <w:p w14:paraId="27CE8C85" w14:textId="77777777" w:rsidR="00A406B5" w:rsidRDefault="00A406B5" w:rsidP="004763BA">
      <w:pPr>
        <w:jc w:val="both"/>
        <w:rPr>
          <w:rFonts w:ascii="Times New Roman" w:hAnsi="Times New Roman"/>
          <w:color w:val="000000"/>
        </w:rPr>
      </w:pPr>
      <w:r>
        <w:rPr>
          <w:rFonts w:ascii="Times New Roman" w:hAnsi="Times New Roman"/>
          <w:color w:val="000000"/>
        </w:rPr>
        <w:t xml:space="preserve">Research on student transition from FE to HE has limited attention compared to traditional school to university pathways. Research into higher education transitions has tended to focus on students who transition from school to university, with less focus placed on those progressing through further education. (Cree et al., 2017) In turn this limits the understanding of how FE Students’ distinct academic cultures and support needs effect their transition into HE. </w:t>
      </w:r>
    </w:p>
    <w:p w14:paraId="0E5D0AA5" w14:textId="77777777" w:rsidR="008A786A" w:rsidRDefault="00A406B5" w:rsidP="004763BA">
      <w:pPr>
        <w:jc w:val="both"/>
        <w:rPr>
          <w:rFonts w:ascii="Times New Roman" w:hAnsi="Times New Roman"/>
          <w:color w:val="000000"/>
        </w:rPr>
      </w:pPr>
      <w:r>
        <w:rPr>
          <w:rFonts w:ascii="Times New Roman" w:hAnsi="Times New Roman"/>
          <w:color w:val="000000"/>
        </w:rPr>
        <w:t xml:space="preserve">Digital education research very rarely frames technology as a transition support mechanism. </w:t>
      </w:r>
      <w:r w:rsidRPr="006F339B">
        <w:rPr>
          <w:rFonts w:ascii="Times New Roman" w:hAnsi="Times New Roman"/>
          <w:color w:val="000000"/>
        </w:rPr>
        <w:t>Most studies concentrate on the application of technology in teaching and learning, rather than investigating its function in facilitating students' transition to higher education.</w:t>
      </w:r>
      <w:r>
        <w:rPr>
          <w:rFonts w:ascii="Times New Roman" w:hAnsi="Times New Roman"/>
          <w:color w:val="000000"/>
        </w:rPr>
        <w:t xml:space="preserve"> (Pinto &amp; Leite, 2020) </w:t>
      </w:r>
      <w:r w:rsidRPr="00035283">
        <w:rPr>
          <w:rFonts w:ascii="Times New Roman" w:hAnsi="Times New Roman"/>
          <w:color w:val="000000"/>
        </w:rPr>
        <w:t>Digital technologies may be thoroughly investigated academically, but their ability to help adjustment, belonging, and orientation remains underexplored.</w:t>
      </w:r>
    </w:p>
    <w:p w14:paraId="05AC4A49" w14:textId="3320DA22" w:rsidR="00A406B5" w:rsidRDefault="00A406B5" w:rsidP="004763BA">
      <w:pPr>
        <w:jc w:val="both"/>
        <w:rPr>
          <w:rFonts w:ascii="Times New Roman" w:hAnsi="Times New Roman"/>
          <w:color w:val="000000"/>
        </w:rPr>
      </w:pPr>
      <w:r>
        <w:rPr>
          <w:rFonts w:ascii="Times New Roman" w:hAnsi="Times New Roman"/>
          <w:color w:val="000000"/>
        </w:rPr>
        <w:lastRenderedPageBreak/>
        <w:t>Students’ lived experiences are underrepresented in the design and evaluation of transition support. Within an investigation done by Iona Burnell (2013) it was found that t</w:t>
      </w:r>
      <w:r w:rsidRPr="00B73EB6">
        <w:rPr>
          <w:rFonts w:ascii="Times New Roman" w:hAnsi="Times New Roman"/>
          <w:color w:val="000000"/>
        </w:rPr>
        <w:t>he opinions of non-traditional students are typically neglected within institutional transition studies</w:t>
      </w:r>
      <w:r>
        <w:rPr>
          <w:rFonts w:ascii="Times New Roman" w:hAnsi="Times New Roman"/>
          <w:color w:val="000000"/>
        </w:rPr>
        <w:t xml:space="preserve">. Without the input of students from different backgrounds and circumstances, digital tools risk being misaligned with the day-to-day transitional challenges faced between further education and higher education learners. </w:t>
      </w:r>
    </w:p>
    <w:p w14:paraId="3DAA876B" w14:textId="77777777" w:rsidR="00A406B5" w:rsidRDefault="00A406B5" w:rsidP="004763BA">
      <w:pPr>
        <w:jc w:val="both"/>
        <w:rPr>
          <w:rFonts w:ascii="Times New Roman" w:hAnsi="Times New Roman"/>
          <w:color w:val="000000"/>
        </w:rPr>
      </w:pPr>
      <w:r>
        <w:rPr>
          <w:rFonts w:ascii="Times New Roman" w:hAnsi="Times New Roman"/>
          <w:color w:val="000000"/>
        </w:rPr>
        <w:t xml:space="preserve">Accessibility standards exist, however their implementation into transition resources is very rarely evaluated. </w:t>
      </w:r>
      <w:r w:rsidRPr="00796EBE">
        <w:rPr>
          <w:rFonts w:ascii="Times New Roman" w:hAnsi="Times New Roman"/>
          <w:color w:val="000000"/>
        </w:rPr>
        <w:t>Conformance with accessibility guidelines does not, on its own, guarantee that digital learning resources are genuinely usable, effective, or inclusive in practice, as real-world accessibility depends on how diverse learners interact with content in varied contexts, technologies, and learning situations.</w:t>
      </w:r>
      <w:r>
        <w:rPr>
          <w:rFonts w:ascii="Times New Roman" w:hAnsi="Times New Roman"/>
          <w:color w:val="000000"/>
        </w:rPr>
        <w:t xml:space="preserve"> (Cree et al., 2017) </w:t>
      </w:r>
      <w:r w:rsidRPr="0013136D">
        <w:rPr>
          <w:rFonts w:ascii="Times New Roman" w:hAnsi="Times New Roman"/>
          <w:color w:val="000000"/>
        </w:rPr>
        <w:t>There is limited longitudinal evidence demonstrating whether digital transition tools provide sustained support for students beyond their initial entry into higher education, particularly in terms of their ongoing engagement, academic development, and sense of belonging over time.</w:t>
      </w:r>
    </w:p>
    <w:p w14:paraId="5219F6DA" w14:textId="77777777" w:rsidR="00A406B5" w:rsidRDefault="00A406B5" w:rsidP="004763BA">
      <w:pPr>
        <w:jc w:val="both"/>
        <w:rPr>
          <w:rFonts w:ascii="Times New Roman" w:hAnsi="Times New Roman"/>
          <w:color w:val="000000"/>
        </w:rPr>
      </w:pPr>
    </w:p>
    <w:p w14:paraId="491FE103" w14:textId="77777777" w:rsidR="00A406B5" w:rsidRDefault="00A406B5" w:rsidP="004763BA">
      <w:pPr>
        <w:jc w:val="both"/>
        <w:rPr>
          <w:rFonts w:ascii="Times New Roman" w:hAnsi="Times New Roman"/>
          <w:b/>
          <w:bCs/>
          <w:color w:val="000000"/>
        </w:rPr>
      </w:pPr>
      <w:r>
        <w:rPr>
          <w:rFonts w:ascii="Times New Roman" w:hAnsi="Times New Roman"/>
          <w:b/>
          <w:bCs/>
          <w:color w:val="000000"/>
        </w:rPr>
        <w:t>3</w:t>
      </w:r>
      <w:r w:rsidRPr="0077209F">
        <w:rPr>
          <w:rFonts w:ascii="Times New Roman" w:hAnsi="Times New Roman"/>
          <w:b/>
          <w:bCs/>
          <w:color w:val="000000"/>
        </w:rPr>
        <w:t xml:space="preserve">.9 Conclusion </w:t>
      </w:r>
    </w:p>
    <w:p w14:paraId="6708056E" w14:textId="77777777" w:rsidR="00A406B5" w:rsidRDefault="00A406B5" w:rsidP="004763BA">
      <w:pPr>
        <w:jc w:val="both"/>
        <w:rPr>
          <w:rFonts w:ascii="Times New Roman" w:hAnsi="Times New Roman"/>
          <w:color w:val="000000"/>
        </w:rPr>
      </w:pPr>
      <w:r w:rsidRPr="00ED30B3">
        <w:rPr>
          <w:rFonts w:ascii="Times New Roman" w:hAnsi="Times New Roman"/>
          <w:color w:val="000000"/>
        </w:rPr>
        <w:t>All things considered; this literature analysis offers a solid theoretical basis for creating a transition support website specifically for Bridgend College student-athletes. The website seeks to provide a thorough, accessible, and continuous support tool that improves students' academic confidence, athletic preparedness, and overall transition experience from FE to HE by addressing identified challenges, incorporating best practice models, and filling in research gaps.</w:t>
      </w:r>
    </w:p>
    <w:p w14:paraId="39C548E5" w14:textId="60795FFB" w:rsidR="00A406B5" w:rsidRDefault="00A406B5" w:rsidP="004763BA">
      <w:pPr>
        <w:jc w:val="both"/>
        <w:rPr>
          <w:rFonts w:ascii="Times New Roman" w:hAnsi="Times New Roman"/>
          <w:color w:val="000000"/>
        </w:rPr>
      </w:pPr>
      <w:r w:rsidRPr="004348C5">
        <w:rPr>
          <w:rFonts w:ascii="Times New Roman" w:hAnsi="Times New Roman"/>
          <w:color w:val="000000"/>
        </w:rPr>
        <w:t xml:space="preserve">When carefully planned and matched with the needs of students, digital and web-based assistance aids are commonly acknowledged as being beneficial. </w:t>
      </w:r>
      <w:r w:rsidR="00AB6985" w:rsidRPr="004348C5">
        <w:rPr>
          <w:rFonts w:ascii="Times New Roman" w:hAnsi="Times New Roman"/>
          <w:color w:val="000000"/>
        </w:rPr>
        <w:t>To</w:t>
      </w:r>
      <w:r w:rsidRPr="004348C5">
        <w:rPr>
          <w:rFonts w:ascii="Times New Roman" w:hAnsi="Times New Roman"/>
          <w:color w:val="000000"/>
        </w:rPr>
        <w:t xml:space="preserve"> guarantee accessibility, usability, and inclusivity for a diverse student-athlete community, the website is based on universal design principles. Crucially, the literature emphasises the necessity for a clear, user-friendly, and student-centred interface by warning against poorly designed digital platforms that could inadvertently raise anxiety or disengagement.</w:t>
      </w:r>
    </w:p>
    <w:p w14:paraId="3468781F" w14:textId="608A3D4D" w:rsidR="003F7013" w:rsidRPr="003F7013" w:rsidRDefault="003F7013" w:rsidP="004763BA">
      <w:pPr>
        <w:spacing w:after="200" w:line="276" w:lineRule="auto"/>
        <w:jc w:val="both"/>
        <w:rPr>
          <w:rFonts w:ascii="Arial" w:hAnsi="Arial" w:cs="Arial"/>
          <w:b/>
          <w:sz w:val="22"/>
          <w:szCs w:val="22"/>
          <w:u w:val="single"/>
        </w:rPr>
      </w:pPr>
    </w:p>
    <w:p w14:paraId="62536577" w14:textId="77777777" w:rsidR="003F7013" w:rsidRDefault="003F7013" w:rsidP="004763BA">
      <w:pPr>
        <w:spacing w:after="200" w:line="276" w:lineRule="auto"/>
        <w:jc w:val="both"/>
        <w:rPr>
          <w:rFonts w:ascii="Arial" w:hAnsi="Arial" w:cs="Arial"/>
          <w:b/>
          <w:sz w:val="22"/>
          <w:szCs w:val="22"/>
        </w:rPr>
      </w:pPr>
    </w:p>
    <w:p w14:paraId="401D3567" w14:textId="77777777" w:rsidR="0023752D" w:rsidRDefault="0023752D" w:rsidP="004763BA">
      <w:pPr>
        <w:spacing w:after="200" w:line="276" w:lineRule="auto"/>
        <w:jc w:val="both"/>
        <w:rPr>
          <w:rFonts w:ascii="Arial" w:hAnsi="Arial" w:cs="Arial"/>
          <w:b/>
          <w:sz w:val="22"/>
          <w:szCs w:val="22"/>
        </w:rPr>
      </w:pPr>
    </w:p>
    <w:p w14:paraId="3B967A99" w14:textId="77777777" w:rsidR="0023752D" w:rsidRDefault="0023752D" w:rsidP="004763BA">
      <w:pPr>
        <w:jc w:val="both"/>
        <w:rPr>
          <w:rFonts w:ascii="Arial" w:hAnsi="Arial" w:cs="Arial"/>
          <w:sz w:val="22"/>
          <w:szCs w:val="22"/>
        </w:rPr>
      </w:pPr>
    </w:p>
    <w:p w14:paraId="16EA12AE" w14:textId="77777777" w:rsidR="0023752D" w:rsidRDefault="0023752D" w:rsidP="004763BA">
      <w:pPr>
        <w:jc w:val="both"/>
        <w:rPr>
          <w:rFonts w:ascii="Arial" w:hAnsi="Arial" w:cs="Arial"/>
          <w:sz w:val="22"/>
          <w:szCs w:val="22"/>
        </w:rPr>
      </w:pPr>
    </w:p>
    <w:p w14:paraId="2CDB618C" w14:textId="3E2089DB" w:rsidR="0023752D" w:rsidRDefault="0023752D" w:rsidP="004763BA">
      <w:pPr>
        <w:spacing w:after="200" w:line="276" w:lineRule="auto"/>
        <w:jc w:val="both"/>
        <w:rPr>
          <w:rFonts w:ascii="Arial" w:hAnsi="Arial" w:cs="Arial"/>
          <w:b/>
          <w:sz w:val="22"/>
          <w:szCs w:val="22"/>
        </w:rPr>
      </w:pPr>
    </w:p>
    <w:p w14:paraId="34A1CCD0" w14:textId="77777777" w:rsidR="0023752D" w:rsidRDefault="0023752D" w:rsidP="004763BA">
      <w:pPr>
        <w:spacing w:after="200" w:line="276" w:lineRule="auto"/>
        <w:jc w:val="both"/>
        <w:rPr>
          <w:rFonts w:ascii="Arial" w:hAnsi="Arial" w:cs="Arial"/>
          <w:b/>
          <w:sz w:val="22"/>
          <w:szCs w:val="22"/>
        </w:rPr>
      </w:pPr>
    </w:p>
    <w:p w14:paraId="59E48AFA" w14:textId="5A2E661C" w:rsidR="000164DE" w:rsidRDefault="00E82C26" w:rsidP="004763BA">
      <w:pPr>
        <w:spacing w:after="200" w:line="276" w:lineRule="auto"/>
        <w:jc w:val="both"/>
        <w:rPr>
          <w:rFonts w:ascii="Arial" w:hAnsi="Arial" w:cs="Arial"/>
          <w:b/>
          <w:sz w:val="22"/>
          <w:szCs w:val="22"/>
        </w:rPr>
      </w:pPr>
      <w:r>
        <w:rPr>
          <w:rFonts w:ascii="Arial" w:hAnsi="Arial" w:cs="Arial"/>
          <w:b/>
          <w:sz w:val="22"/>
          <w:szCs w:val="22"/>
        </w:rPr>
        <w:br w:type="page"/>
      </w:r>
    </w:p>
    <w:p w14:paraId="48EE43A1" w14:textId="355DB2C7" w:rsidR="00314AF3" w:rsidRDefault="004763BA" w:rsidP="004763BA">
      <w:pPr>
        <w:spacing w:after="200" w:line="276" w:lineRule="auto"/>
        <w:jc w:val="both"/>
        <w:rPr>
          <w:rFonts w:ascii="Arial" w:hAnsi="Arial" w:cs="Arial"/>
          <w:b/>
          <w:sz w:val="22"/>
          <w:szCs w:val="22"/>
          <w:u w:val="single"/>
        </w:rPr>
      </w:pPr>
      <w:r w:rsidRPr="00070CA3">
        <w:rPr>
          <w:rFonts w:ascii="Arial" w:hAnsi="Arial" w:cs="Arial"/>
          <w:b/>
          <w:sz w:val="22"/>
          <w:szCs w:val="22"/>
          <w:u w:val="double"/>
        </w:rPr>
        <w:lastRenderedPageBreak/>
        <w:t>4.0</w:t>
      </w:r>
      <w:r w:rsidRPr="00070CA3">
        <w:rPr>
          <w:rFonts w:ascii="Arial" w:hAnsi="Arial" w:cs="Arial"/>
          <w:b/>
          <w:sz w:val="22"/>
          <w:szCs w:val="22"/>
        </w:rPr>
        <w:t xml:space="preserve"> </w:t>
      </w:r>
      <w:r w:rsidR="00E82C26" w:rsidRPr="003F7013">
        <w:rPr>
          <w:rFonts w:ascii="Arial" w:hAnsi="Arial" w:cs="Arial"/>
          <w:b/>
          <w:sz w:val="22"/>
          <w:szCs w:val="22"/>
          <w:u w:val="single"/>
        </w:rPr>
        <w:t xml:space="preserve">Element </w:t>
      </w:r>
      <w:r w:rsidR="00E82C26">
        <w:rPr>
          <w:rFonts w:ascii="Arial" w:hAnsi="Arial" w:cs="Arial"/>
          <w:b/>
          <w:sz w:val="22"/>
          <w:szCs w:val="22"/>
          <w:u w:val="single"/>
        </w:rPr>
        <w:t xml:space="preserve">3 – 5000 Word Document or </w:t>
      </w:r>
      <w:r w:rsidR="000164DE">
        <w:rPr>
          <w:rFonts w:ascii="Arial" w:hAnsi="Arial" w:cs="Arial"/>
          <w:b/>
          <w:sz w:val="22"/>
          <w:szCs w:val="22"/>
          <w:u w:val="single"/>
        </w:rPr>
        <w:t>30-minute</w:t>
      </w:r>
      <w:r w:rsidR="00E82C26">
        <w:rPr>
          <w:rFonts w:ascii="Arial" w:hAnsi="Arial" w:cs="Arial"/>
          <w:b/>
          <w:sz w:val="22"/>
          <w:szCs w:val="22"/>
          <w:u w:val="single"/>
        </w:rPr>
        <w:t xml:space="preserve"> Video </w:t>
      </w:r>
    </w:p>
    <w:p w14:paraId="5AE2E5E9" w14:textId="68BC95A2" w:rsidR="00F519B0" w:rsidRDefault="00B2227B" w:rsidP="004763BA">
      <w:pPr>
        <w:spacing w:after="200" w:line="276" w:lineRule="auto"/>
        <w:jc w:val="both"/>
        <w:rPr>
          <w:rFonts w:ascii="Arial" w:hAnsi="Arial" w:cs="Arial"/>
          <w:b/>
          <w:sz w:val="22"/>
          <w:szCs w:val="22"/>
        </w:rPr>
      </w:pPr>
      <w:hyperlink r:id="rId25" w:history="1">
        <w:r w:rsidRPr="0037116A">
          <w:rPr>
            <w:rStyle w:val="Hyperlink"/>
            <w:rFonts w:ascii="Arial" w:hAnsi="Arial" w:cs="Arial"/>
            <w:b/>
            <w:sz w:val="22"/>
            <w:szCs w:val="22"/>
          </w:rPr>
          <w:t>https://sites.google.com/view/dissertati</w:t>
        </w:r>
        <w:r w:rsidRPr="0037116A">
          <w:rPr>
            <w:rStyle w:val="Hyperlink"/>
            <w:rFonts w:ascii="Arial" w:hAnsi="Arial" w:cs="Arial"/>
            <w:b/>
            <w:sz w:val="22"/>
            <w:szCs w:val="22"/>
          </w:rPr>
          <w:t>o</w:t>
        </w:r>
        <w:r w:rsidRPr="0037116A">
          <w:rPr>
            <w:rStyle w:val="Hyperlink"/>
            <w:rFonts w:ascii="Arial" w:hAnsi="Arial" w:cs="Arial"/>
            <w:b/>
            <w:sz w:val="22"/>
            <w:szCs w:val="22"/>
          </w:rPr>
          <w:t>n-final/home</w:t>
        </w:r>
      </w:hyperlink>
    </w:p>
    <w:p w14:paraId="4A0A8A5F" w14:textId="18FACBC1" w:rsidR="00D93EFA" w:rsidRPr="00D93EFA" w:rsidRDefault="00D93EFA" w:rsidP="004763BA">
      <w:pPr>
        <w:spacing w:after="200" w:line="276" w:lineRule="auto"/>
        <w:jc w:val="both"/>
        <w:rPr>
          <w:rFonts w:ascii="Arial" w:hAnsi="Arial" w:cs="Arial"/>
          <w:b/>
          <w:sz w:val="22"/>
          <w:szCs w:val="22"/>
        </w:rPr>
      </w:pPr>
      <w:r>
        <w:rPr>
          <w:rFonts w:ascii="Arial" w:hAnsi="Arial" w:cs="Arial"/>
          <w:b/>
          <w:sz w:val="22"/>
          <w:szCs w:val="22"/>
        </w:rPr>
        <w:t xml:space="preserve">4.1 Home Page </w:t>
      </w:r>
    </w:p>
    <w:p w14:paraId="27CBD9BF" w14:textId="55112BB5" w:rsidR="00B2227B" w:rsidRDefault="00286366" w:rsidP="004763BA">
      <w:pPr>
        <w:spacing w:after="200" w:line="276" w:lineRule="auto"/>
        <w:jc w:val="both"/>
        <w:rPr>
          <w:rFonts w:ascii="Arial" w:hAnsi="Arial" w:cs="Arial"/>
          <w:b/>
          <w:sz w:val="22"/>
          <w:szCs w:val="22"/>
        </w:rPr>
      </w:pPr>
      <w:r>
        <w:rPr>
          <w:rFonts w:ascii="Arial" w:hAnsi="Arial" w:cs="Arial"/>
          <w:b/>
          <w:noProof/>
          <w:sz w:val="22"/>
          <w:szCs w:val="22"/>
        </w:rPr>
        <w:drawing>
          <wp:inline distT="0" distB="0" distL="0" distR="0" wp14:anchorId="0EC693CD" wp14:editId="77A195C4">
            <wp:extent cx="5040923" cy="2575193"/>
            <wp:effectExtent l="0" t="0" r="1270" b="3175"/>
            <wp:docPr id="1794363157" name="Picture 41" descr="A screenshot of a sports websit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4363157" name="Picture 41" descr="A screenshot of a sports website&#10;&#10;Description automatically generated"/>
                    <pic:cNvPicPr/>
                  </pic:nvPicPr>
                  <pic:blipFill>
                    <a:blip r:embed="rId26" cstate="print">
                      <a:extLst>
                        <a:ext uri="{28A0092B-C50C-407E-A947-70E740481C1C}">
                          <a14:useLocalDpi xmlns:a14="http://schemas.microsoft.com/office/drawing/2010/main" val="0"/>
                        </a:ext>
                      </a:extLst>
                    </a:blip>
                    <a:stretch>
                      <a:fillRect/>
                    </a:stretch>
                  </pic:blipFill>
                  <pic:spPr>
                    <a:xfrm>
                      <a:off x="0" y="0"/>
                      <a:ext cx="5052599" cy="2581158"/>
                    </a:xfrm>
                    <a:prstGeom prst="rect">
                      <a:avLst/>
                    </a:prstGeom>
                  </pic:spPr>
                </pic:pic>
              </a:graphicData>
            </a:graphic>
          </wp:inline>
        </w:drawing>
      </w:r>
    </w:p>
    <w:p w14:paraId="79B489AB" w14:textId="5D7F6CC4" w:rsidR="0023752D" w:rsidRDefault="00286366" w:rsidP="004763BA">
      <w:pPr>
        <w:spacing w:after="200" w:line="276" w:lineRule="auto"/>
        <w:jc w:val="both"/>
        <w:rPr>
          <w:rFonts w:ascii="Arial" w:hAnsi="Arial" w:cs="Arial"/>
          <w:b/>
          <w:sz w:val="22"/>
          <w:szCs w:val="22"/>
        </w:rPr>
      </w:pPr>
      <w:r>
        <w:rPr>
          <w:rFonts w:ascii="Arial" w:hAnsi="Arial" w:cs="Arial"/>
          <w:b/>
          <w:noProof/>
          <w:sz w:val="22"/>
          <w:szCs w:val="22"/>
        </w:rPr>
        <w:drawing>
          <wp:inline distT="0" distB="0" distL="0" distR="0" wp14:anchorId="7C7C7BEF" wp14:editId="636A1481">
            <wp:extent cx="5731510" cy="2927985"/>
            <wp:effectExtent l="0" t="0" r="0" b="5715"/>
            <wp:docPr id="1626593885" name="Picture 42" descr="A screenshot of a video stre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6593885" name="Picture 42" descr="A screenshot of a video stream&#10;&#10;Description automatically generated"/>
                    <pic:cNvPicPr/>
                  </pic:nvPicPr>
                  <pic:blipFill>
                    <a:blip r:embed="rId27" cstate="print">
                      <a:extLst>
                        <a:ext uri="{28A0092B-C50C-407E-A947-70E740481C1C}">
                          <a14:useLocalDpi xmlns:a14="http://schemas.microsoft.com/office/drawing/2010/main" val="0"/>
                        </a:ext>
                      </a:extLst>
                    </a:blip>
                    <a:stretch>
                      <a:fillRect/>
                    </a:stretch>
                  </pic:blipFill>
                  <pic:spPr>
                    <a:xfrm>
                      <a:off x="0" y="0"/>
                      <a:ext cx="5731510" cy="2927985"/>
                    </a:xfrm>
                    <a:prstGeom prst="rect">
                      <a:avLst/>
                    </a:prstGeom>
                  </pic:spPr>
                </pic:pic>
              </a:graphicData>
            </a:graphic>
          </wp:inline>
        </w:drawing>
      </w:r>
    </w:p>
    <w:p w14:paraId="5A68857F" w14:textId="77777777" w:rsidR="004F5237" w:rsidRDefault="00286366" w:rsidP="004763BA">
      <w:pPr>
        <w:tabs>
          <w:tab w:val="left" w:pos="5235"/>
        </w:tabs>
        <w:spacing w:after="200" w:line="276" w:lineRule="auto"/>
        <w:jc w:val="both"/>
        <w:rPr>
          <w:rFonts w:ascii="Arial" w:hAnsi="Arial" w:cs="Arial"/>
          <w:b/>
          <w:sz w:val="22"/>
          <w:szCs w:val="22"/>
        </w:rPr>
      </w:pPr>
      <w:r>
        <w:rPr>
          <w:rFonts w:ascii="Arial" w:hAnsi="Arial" w:cs="Arial"/>
          <w:b/>
          <w:noProof/>
          <w:sz w:val="22"/>
          <w:szCs w:val="22"/>
        </w:rPr>
        <w:lastRenderedPageBreak/>
        <w:drawing>
          <wp:inline distT="0" distB="0" distL="0" distR="0" wp14:anchorId="00C4B9EB" wp14:editId="2BCFF155">
            <wp:extent cx="5731510" cy="3140710"/>
            <wp:effectExtent l="0" t="0" r="0" b="0"/>
            <wp:docPr id="1268823541" name="Picture 43"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68823541" name="Picture 43" descr="A screenshot of a computer&#10;&#10;Description automatically generated"/>
                    <pic:cNvPicPr/>
                  </pic:nvPicPr>
                  <pic:blipFill>
                    <a:blip r:embed="rId28"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p>
    <w:p w14:paraId="7DE4C1EB" w14:textId="4BF03D32" w:rsidR="004F5237" w:rsidRDefault="004F5237" w:rsidP="004763BA">
      <w:pPr>
        <w:tabs>
          <w:tab w:val="left" w:pos="5235"/>
        </w:tabs>
        <w:spacing w:after="200" w:line="276" w:lineRule="auto"/>
        <w:jc w:val="both"/>
        <w:rPr>
          <w:rFonts w:ascii="Arial" w:hAnsi="Arial" w:cs="Arial"/>
          <w:b/>
          <w:sz w:val="22"/>
          <w:szCs w:val="22"/>
        </w:rPr>
      </w:pPr>
      <w:r>
        <w:rPr>
          <w:rFonts w:ascii="Arial" w:hAnsi="Arial" w:cs="Arial"/>
          <w:b/>
          <w:sz w:val="22"/>
          <w:szCs w:val="22"/>
        </w:rPr>
        <w:t xml:space="preserve">4.2 University Sporting Academies </w:t>
      </w:r>
    </w:p>
    <w:p w14:paraId="165F651A" w14:textId="1A2FE069" w:rsidR="004F5237" w:rsidRDefault="004F5237" w:rsidP="004763BA">
      <w:pPr>
        <w:tabs>
          <w:tab w:val="left" w:pos="5235"/>
        </w:tabs>
        <w:spacing w:after="200" w:line="276" w:lineRule="auto"/>
        <w:jc w:val="both"/>
        <w:rPr>
          <w:rFonts w:ascii="Arial" w:hAnsi="Arial" w:cs="Arial"/>
          <w:b/>
          <w:sz w:val="22"/>
          <w:szCs w:val="22"/>
        </w:rPr>
      </w:pPr>
      <w:r>
        <w:rPr>
          <w:rFonts w:ascii="Arial" w:hAnsi="Arial" w:cs="Arial"/>
          <w:b/>
          <w:noProof/>
          <w:sz w:val="22"/>
          <w:szCs w:val="22"/>
        </w:rPr>
        <w:drawing>
          <wp:inline distT="0" distB="0" distL="0" distR="0" wp14:anchorId="39C0DFBB" wp14:editId="16BBA8D8">
            <wp:extent cx="5731510" cy="3140710"/>
            <wp:effectExtent l="0" t="0" r="0" b="0"/>
            <wp:docPr id="809035788" name="Picture 44" descr="A website with a group of peop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9035788" name="Picture 44" descr="A website with a group of people&#10;&#10;Description automatically generated"/>
                    <pic:cNvPicPr/>
                  </pic:nvPicPr>
                  <pic:blipFill>
                    <a:blip r:embed="rId29"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p>
    <w:p w14:paraId="1E126C98" w14:textId="3F0AC013" w:rsidR="0023752D" w:rsidRDefault="00CD28BA" w:rsidP="004763BA">
      <w:pPr>
        <w:tabs>
          <w:tab w:val="left" w:pos="5235"/>
        </w:tabs>
        <w:spacing w:after="200" w:line="276" w:lineRule="auto"/>
        <w:jc w:val="both"/>
        <w:rPr>
          <w:rFonts w:ascii="Arial" w:hAnsi="Arial" w:cs="Arial"/>
          <w:b/>
          <w:sz w:val="22"/>
          <w:szCs w:val="22"/>
        </w:rPr>
      </w:pPr>
      <w:r>
        <w:rPr>
          <w:rFonts w:ascii="Arial" w:hAnsi="Arial" w:cs="Arial"/>
          <w:b/>
          <w:noProof/>
          <w:sz w:val="22"/>
          <w:szCs w:val="22"/>
        </w:rPr>
        <w:lastRenderedPageBreak/>
        <w:drawing>
          <wp:inline distT="0" distB="0" distL="0" distR="0" wp14:anchorId="034731D2" wp14:editId="288AC1A0">
            <wp:extent cx="5731510" cy="3140710"/>
            <wp:effectExtent l="0" t="0" r="0" b="0"/>
            <wp:docPr id="1345551707" name="Picture 45" descr="A screenshot of a computer scree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5551707" name="Picture 45" descr="A screenshot of a computer screen&#10;&#10;Description automatically generated"/>
                    <pic:cNvPicPr/>
                  </pic:nvPicPr>
                  <pic:blipFill>
                    <a:blip r:embed="rId30"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r>
        <w:rPr>
          <w:rFonts w:ascii="Arial" w:hAnsi="Arial" w:cs="Arial"/>
          <w:b/>
          <w:noProof/>
          <w:sz w:val="22"/>
          <w:szCs w:val="22"/>
        </w:rPr>
        <w:drawing>
          <wp:inline distT="0" distB="0" distL="0" distR="0" wp14:anchorId="5DB36405" wp14:editId="0E3F2C14">
            <wp:extent cx="5731510" cy="3140710"/>
            <wp:effectExtent l="0" t="0" r="0" b="0"/>
            <wp:docPr id="1120722646" name="Picture 46" descr="A group of people standing in front of a red bann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0722646" name="Picture 46" descr="A group of people standing in front of a red banner&#10;&#10;Description automatically generated"/>
                    <pic:cNvPicPr/>
                  </pic:nvPicPr>
                  <pic:blipFill>
                    <a:blip r:embed="rId31"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r>
        <w:rPr>
          <w:rFonts w:ascii="Arial" w:hAnsi="Arial" w:cs="Arial"/>
          <w:b/>
          <w:noProof/>
          <w:sz w:val="22"/>
          <w:szCs w:val="22"/>
        </w:rPr>
        <w:lastRenderedPageBreak/>
        <w:drawing>
          <wp:inline distT="0" distB="0" distL="0" distR="0" wp14:anchorId="0DA02853" wp14:editId="0107406C">
            <wp:extent cx="5731510" cy="3140710"/>
            <wp:effectExtent l="0" t="0" r="0" b="0"/>
            <wp:docPr id="875413863" name="Picture 47"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75413863" name="Picture 47" descr="A screenshot of a computer&#10;&#10;Description automatically generated"/>
                    <pic:cNvPicPr/>
                  </pic:nvPicPr>
                  <pic:blipFill>
                    <a:blip r:embed="rId32"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r>
        <w:rPr>
          <w:rFonts w:ascii="Arial" w:hAnsi="Arial" w:cs="Arial"/>
          <w:b/>
          <w:noProof/>
          <w:sz w:val="22"/>
          <w:szCs w:val="22"/>
        </w:rPr>
        <w:drawing>
          <wp:inline distT="0" distB="0" distL="0" distR="0" wp14:anchorId="32710360" wp14:editId="0B9C2A16">
            <wp:extent cx="5731510" cy="3140710"/>
            <wp:effectExtent l="0" t="0" r="0" b="0"/>
            <wp:docPr id="1575920994" name="Picture 48" descr="A group of people posing for a phot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75920994" name="Picture 48" descr="A group of people posing for a photo&#10;&#10;Description automatically generated"/>
                    <pic:cNvPicPr/>
                  </pic:nvPicPr>
                  <pic:blipFill>
                    <a:blip r:embed="rId33"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r>
        <w:rPr>
          <w:rFonts w:ascii="Arial" w:hAnsi="Arial" w:cs="Arial"/>
          <w:b/>
          <w:noProof/>
          <w:sz w:val="22"/>
          <w:szCs w:val="22"/>
        </w:rPr>
        <w:lastRenderedPageBreak/>
        <w:drawing>
          <wp:inline distT="0" distB="0" distL="0" distR="0" wp14:anchorId="6705C291" wp14:editId="1E7BBA06">
            <wp:extent cx="5731510" cy="3140710"/>
            <wp:effectExtent l="0" t="0" r="0" b="0"/>
            <wp:docPr id="134704815" name="Picture 49"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4704815" name="Picture 49" descr="A screenshot of a computer&#10;&#10;Description automatically generated"/>
                    <pic:cNvPicPr/>
                  </pic:nvPicPr>
                  <pic:blipFill>
                    <a:blip r:embed="rId34"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r w:rsidR="00770DC3">
        <w:rPr>
          <w:rFonts w:ascii="Arial" w:hAnsi="Arial" w:cs="Arial"/>
          <w:b/>
          <w:sz w:val="22"/>
          <w:szCs w:val="22"/>
        </w:rPr>
        <w:tab/>
      </w:r>
    </w:p>
    <w:p w14:paraId="41D04998" w14:textId="1061354D" w:rsidR="00BB2EFC" w:rsidRDefault="00CD28BA" w:rsidP="004763BA">
      <w:pPr>
        <w:spacing w:after="200" w:line="276" w:lineRule="auto"/>
        <w:jc w:val="both"/>
        <w:rPr>
          <w:rFonts w:ascii="Arial" w:hAnsi="Arial" w:cs="Arial"/>
          <w:b/>
          <w:sz w:val="22"/>
          <w:szCs w:val="22"/>
        </w:rPr>
      </w:pPr>
      <w:r>
        <w:rPr>
          <w:rFonts w:ascii="Arial" w:hAnsi="Arial" w:cs="Arial"/>
          <w:b/>
          <w:noProof/>
          <w:sz w:val="22"/>
          <w:szCs w:val="22"/>
        </w:rPr>
        <w:drawing>
          <wp:inline distT="0" distB="0" distL="0" distR="0" wp14:anchorId="7C46765A" wp14:editId="097D142D">
            <wp:extent cx="5731510" cy="3140710"/>
            <wp:effectExtent l="0" t="0" r="0" b="0"/>
            <wp:docPr id="692261014" name="Picture 50" descr="A group of girls in a team&#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2261014" name="Picture 50" descr="A group of girls in a team&#10;&#10;Description automatically generated with medium confidence"/>
                    <pic:cNvPicPr/>
                  </pic:nvPicPr>
                  <pic:blipFill>
                    <a:blip r:embed="rId35"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p>
    <w:p w14:paraId="6FD39FB2" w14:textId="203D178A" w:rsidR="005E6F02" w:rsidRDefault="005E6F02" w:rsidP="004763BA">
      <w:pPr>
        <w:spacing w:after="200" w:line="276" w:lineRule="auto"/>
        <w:jc w:val="both"/>
        <w:rPr>
          <w:rFonts w:ascii="Arial" w:hAnsi="Arial" w:cs="Arial"/>
          <w:b/>
          <w:sz w:val="22"/>
          <w:szCs w:val="22"/>
        </w:rPr>
      </w:pPr>
      <w:r>
        <w:rPr>
          <w:rFonts w:ascii="Arial" w:hAnsi="Arial" w:cs="Arial"/>
          <w:b/>
          <w:noProof/>
          <w:sz w:val="22"/>
          <w:szCs w:val="22"/>
        </w:rPr>
        <w:lastRenderedPageBreak/>
        <w:drawing>
          <wp:inline distT="0" distB="0" distL="0" distR="0" wp14:anchorId="62BCC29A" wp14:editId="2B832197">
            <wp:extent cx="5731510" cy="3140710"/>
            <wp:effectExtent l="0" t="0" r="0" b="0"/>
            <wp:docPr id="1181732411" name="Picture 53" descr="A screenshot of a websit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81732411" name="Picture 53" descr="A screenshot of a website&#10;&#10;Description automatically generated"/>
                    <pic:cNvPicPr/>
                  </pic:nvPicPr>
                  <pic:blipFill>
                    <a:blip r:embed="rId36"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p>
    <w:p w14:paraId="22461BC5" w14:textId="77777777" w:rsidR="005E6F02" w:rsidRDefault="005E6F02" w:rsidP="004763BA">
      <w:pPr>
        <w:spacing w:after="200" w:line="276" w:lineRule="auto"/>
        <w:jc w:val="both"/>
        <w:rPr>
          <w:rFonts w:ascii="Arial" w:hAnsi="Arial" w:cs="Arial"/>
          <w:b/>
          <w:sz w:val="22"/>
          <w:szCs w:val="22"/>
        </w:rPr>
      </w:pPr>
    </w:p>
    <w:p w14:paraId="7ADDADCF" w14:textId="77777777" w:rsidR="005E6F02" w:rsidRDefault="005E6F02" w:rsidP="004763BA">
      <w:pPr>
        <w:spacing w:after="200" w:line="276" w:lineRule="auto"/>
        <w:jc w:val="both"/>
        <w:rPr>
          <w:rFonts w:ascii="Arial" w:hAnsi="Arial" w:cs="Arial"/>
          <w:b/>
          <w:noProof/>
          <w:sz w:val="22"/>
          <w:szCs w:val="22"/>
        </w:rPr>
      </w:pPr>
      <w:r>
        <w:rPr>
          <w:rFonts w:ascii="Arial" w:hAnsi="Arial" w:cs="Arial"/>
          <w:b/>
          <w:noProof/>
          <w:sz w:val="22"/>
          <w:szCs w:val="22"/>
        </w:rPr>
        <w:drawing>
          <wp:inline distT="0" distB="0" distL="0" distR="0" wp14:anchorId="5B1258DA" wp14:editId="52F21100">
            <wp:extent cx="5731510" cy="3140710"/>
            <wp:effectExtent l="0" t="0" r="0" b="0"/>
            <wp:docPr id="559622117" name="Picture 54" descr="A group of people standing in front of a bann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9622117" name="Picture 54" descr="A group of people standing in front of a banner&#10;&#10;Description automatically generated"/>
                    <pic:cNvPicPr/>
                  </pic:nvPicPr>
                  <pic:blipFill>
                    <a:blip r:embed="rId37"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p>
    <w:p w14:paraId="79951246" w14:textId="77777777" w:rsidR="004F5237" w:rsidRDefault="005E6F02" w:rsidP="005E6F02">
      <w:pPr>
        <w:tabs>
          <w:tab w:val="left" w:pos="1551"/>
        </w:tabs>
        <w:spacing w:after="200" w:line="276" w:lineRule="auto"/>
        <w:jc w:val="both"/>
        <w:rPr>
          <w:rFonts w:ascii="Arial" w:hAnsi="Arial" w:cs="Arial"/>
          <w:b/>
          <w:noProof/>
          <w:sz w:val="22"/>
          <w:szCs w:val="22"/>
        </w:rPr>
      </w:pPr>
      <w:r>
        <w:rPr>
          <w:rFonts w:ascii="Arial" w:hAnsi="Arial" w:cs="Arial"/>
          <w:b/>
          <w:noProof/>
          <w:sz w:val="22"/>
          <w:szCs w:val="22"/>
        </w:rPr>
        <w:lastRenderedPageBreak/>
        <w:drawing>
          <wp:inline distT="0" distB="0" distL="0" distR="0" wp14:anchorId="22F4C6DB" wp14:editId="275DC241">
            <wp:extent cx="5731510" cy="3140710"/>
            <wp:effectExtent l="0" t="0" r="0" b="0"/>
            <wp:docPr id="338904974" name="Picture 55" descr="A screenshot of a university of nottingh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8904974" name="Picture 55" descr="A screenshot of a university of nottingham&#10;&#10;Description automatically generated"/>
                    <pic:cNvPicPr/>
                  </pic:nvPicPr>
                  <pic:blipFill>
                    <a:blip r:embed="rId38"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p>
    <w:p w14:paraId="4A1FCDF8" w14:textId="0FFFBF85" w:rsidR="004F5237" w:rsidRDefault="004F5237" w:rsidP="004F5237">
      <w:pPr>
        <w:rPr>
          <w:rFonts w:ascii="Arial" w:hAnsi="Arial" w:cs="Arial"/>
          <w:b/>
          <w:bCs/>
          <w:sz w:val="22"/>
          <w:szCs w:val="22"/>
        </w:rPr>
      </w:pPr>
      <w:r>
        <w:rPr>
          <w:rFonts w:ascii="Arial" w:hAnsi="Arial" w:cs="Arial"/>
          <w:b/>
          <w:bCs/>
          <w:sz w:val="22"/>
          <w:szCs w:val="22"/>
        </w:rPr>
        <w:t xml:space="preserve">4.3 Academic Transition </w:t>
      </w:r>
    </w:p>
    <w:p w14:paraId="5C19CDBA" w14:textId="77777777" w:rsidR="00FA27C5" w:rsidRDefault="00FA27C5" w:rsidP="004F5237">
      <w:pPr>
        <w:rPr>
          <w:rFonts w:ascii="Arial" w:hAnsi="Arial" w:cs="Arial"/>
          <w:b/>
          <w:bCs/>
          <w:sz w:val="22"/>
          <w:szCs w:val="22"/>
        </w:rPr>
      </w:pPr>
    </w:p>
    <w:p w14:paraId="31849159" w14:textId="0966D760" w:rsidR="004F5237" w:rsidRPr="004F5237" w:rsidRDefault="004F5237" w:rsidP="004F5237">
      <w:pPr>
        <w:rPr>
          <w:rFonts w:ascii="Arial" w:hAnsi="Arial" w:cs="Arial"/>
          <w:b/>
          <w:bCs/>
          <w:sz w:val="22"/>
          <w:szCs w:val="22"/>
        </w:rPr>
      </w:pPr>
      <w:r>
        <w:rPr>
          <w:rFonts w:ascii="Arial" w:hAnsi="Arial" w:cs="Arial"/>
          <w:b/>
          <w:noProof/>
          <w:sz w:val="22"/>
          <w:szCs w:val="22"/>
        </w:rPr>
        <w:drawing>
          <wp:inline distT="0" distB="0" distL="0" distR="0" wp14:anchorId="496126C9" wp14:editId="45323025">
            <wp:extent cx="5731510" cy="3140710"/>
            <wp:effectExtent l="0" t="0" r="0" b="0"/>
            <wp:docPr id="1215115467" name="Picture 56" descr="A close-up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5115467" name="Picture 56" descr="A close-up of a computer&#10;&#10;Description automatically generated"/>
                    <pic:cNvPicPr/>
                  </pic:nvPicPr>
                  <pic:blipFill>
                    <a:blip r:embed="rId39"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p>
    <w:p w14:paraId="79213845" w14:textId="77777777" w:rsidR="004F5237" w:rsidRDefault="005E6F02" w:rsidP="005E6F02">
      <w:pPr>
        <w:tabs>
          <w:tab w:val="left" w:pos="1551"/>
        </w:tabs>
        <w:spacing w:after="200" w:line="276" w:lineRule="auto"/>
        <w:jc w:val="both"/>
        <w:rPr>
          <w:rFonts w:ascii="Arial" w:hAnsi="Arial" w:cs="Arial"/>
          <w:b/>
          <w:noProof/>
          <w:sz w:val="22"/>
          <w:szCs w:val="22"/>
        </w:rPr>
      </w:pPr>
      <w:r>
        <w:rPr>
          <w:rFonts w:ascii="Arial" w:hAnsi="Arial" w:cs="Arial"/>
          <w:b/>
          <w:noProof/>
          <w:sz w:val="22"/>
          <w:szCs w:val="22"/>
        </w:rPr>
        <w:lastRenderedPageBreak/>
        <w:drawing>
          <wp:inline distT="0" distB="0" distL="0" distR="0" wp14:anchorId="7FD42426" wp14:editId="0BDAFCAB">
            <wp:extent cx="5731510" cy="3140710"/>
            <wp:effectExtent l="0" t="0" r="0" b="0"/>
            <wp:docPr id="1876333469" name="Picture 57" descr="A screenshot of a websit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6333469" name="Picture 57" descr="A screenshot of a website&#10;&#10;Description automatically generated"/>
                    <pic:cNvPicPr/>
                  </pic:nvPicPr>
                  <pic:blipFill>
                    <a:blip r:embed="rId40"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r>
        <w:rPr>
          <w:rFonts w:ascii="Arial" w:hAnsi="Arial" w:cs="Arial"/>
          <w:b/>
          <w:noProof/>
          <w:sz w:val="22"/>
          <w:szCs w:val="22"/>
        </w:rPr>
        <w:drawing>
          <wp:inline distT="0" distB="0" distL="0" distR="0" wp14:anchorId="54033F03" wp14:editId="66A610AF">
            <wp:extent cx="5731510" cy="3140710"/>
            <wp:effectExtent l="0" t="0" r="0" b="0"/>
            <wp:docPr id="1962956517" name="Picture 58" descr="A screenshot of a web pag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62956517" name="Picture 58" descr="A screenshot of a web page&#10;&#10;Description automatically generated"/>
                    <pic:cNvPicPr/>
                  </pic:nvPicPr>
                  <pic:blipFill>
                    <a:blip r:embed="rId41"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r w:rsidR="00971C6A">
        <w:rPr>
          <w:rFonts w:ascii="Arial" w:hAnsi="Arial" w:cs="Arial"/>
          <w:b/>
          <w:noProof/>
          <w:sz w:val="22"/>
          <w:szCs w:val="22"/>
        </w:rPr>
        <w:lastRenderedPageBreak/>
        <w:drawing>
          <wp:inline distT="0" distB="0" distL="0" distR="0" wp14:anchorId="6853F440" wp14:editId="4F1D66B8">
            <wp:extent cx="5731510" cy="3140710"/>
            <wp:effectExtent l="0" t="0" r="0" b="0"/>
            <wp:docPr id="800498016" name="Picture 59" descr="A screenshot of a websit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00498016" name="Picture 59" descr="A screenshot of a website&#10;&#10;Description automatically generated"/>
                    <pic:cNvPicPr/>
                  </pic:nvPicPr>
                  <pic:blipFill>
                    <a:blip r:embed="rId42"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p>
    <w:p w14:paraId="3B72EC4A" w14:textId="77777777" w:rsidR="004F5237" w:rsidRPr="004F5237" w:rsidRDefault="004F5237" w:rsidP="004F5237">
      <w:pPr>
        <w:rPr>
          <w:rFonts w:ascii="Arial" w:hAnsi="Arial" w:cs="Arial"/>
          <w:sz w:val="22"/>
          <w:szCs w:val="22"/>
        </w:rPr>
      </w:pPr>
    </w:p>
    <w:p w14:paraId="6AE83DA0" w14:textId="77777777" w:rsidR="004F5237" w:rsidRDefault="004F5237" w:rsidP="004F5237">
      <w:pPr>
        <w:rPr>
          <w:rFonts w:ascii="Arial" w:hAnsi="Arial" w:cs="Arial"/>
          <w:b/>
          <w:noProof/>
          <w:sz w:val="22"/>
          <w:szCs w:val="22"/>
        </w:rPr>
      </w:pPr>
    </w:p>
    <w:p w14:paraId="5BE88BFD" w14:textId="16B08377" w:rsidR="004F5237" w:rsidRDefault="004F5237" w:rsidP="004F5237">
      <w:pPr>
        <w:rPr>
          <w:rFonts w:ascii="Arial" w:hAnsi="Arial" w:cs="Arial"/>
          <w:b/>
          <w:bCs/>
          <w:sz w:val="22"/>
          <w:szCs w:val="22"/>
        </w:rPr>
      </w:pPr>
      <w:r>
        <w:rPr>
          <w:rFonts w:ascii="Arial" w:hAnsi="Arial" w:cs="Arial"/>
          <w:b/>
          <w:bCs/>
          <w:sz w:val="22"/>
          <w:szCs w:val="22"/>
        </w:rPr>
        <w:t xml:space="preserve">4.4 Personal Development </w:t>
      </w:r>
    </w:p>
    <w:p w14:paraId="5D27AF86" w14:textId="77777777" w:rsidR="00FA27C5" w:rsidRDefault="00FA27C5" w:rsidP="004F5237">
      <w:pPr>
        <w:rPr>
          <w:rFonts w:ascii="Arial" w:hAnsi="Arial" w:cs="Arial"/>
          <w:b/>
          <w:bCs/>
          <w:sz w:val="22"/>
          <w:szCs w:val="22"/>
        </w:rPr>
      </w:pPr>
    </w:p>
    <w:p w14:paraId="5E1039A7" w14:textId="1E58C8F7" w:rsidR="004F5237" w:rsidRPr="004F5237" w:rsidRDefault="004F5237" w:rsidP="004F5237">
      <w:pPr>
        <w:rPr>
          <w:rFonts w:ascii="Arial" w:hAnsi="Arial" w:cs="Arial"/>
          <w:b/>
          <w:bCs/>
          <w:sz w:val="22"/>
          <w:szCs w:val="22"/>
        </w:rPr>
      </w:pPr>
      <w:r>
        <w:rPr>
          <w:rFonts w:ascii="Arial" w:hAnsi="Arial" w:cs="Arial"/>
          <w:b/>
          <w:noProof/>
          <w:sz w:val="22"/>
          <w:szCs w:val="22"/>
        </w:rPr>
        <w:drawing>
          <wp:inline distT="0" distB="0" distL="0" distR="0" wp14:anchorId="4F227BD4" wp14:editId="6CD69ADE">
            <wp:extent cx="5731510" cy="3140710"/>
            <wp:effectExtent l="0" t="0" r="0" b="0"/>
            <wp:docPr id="1564004522" name="Picture 60" descr="A close-up of a websit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64004522" name="Picture 60" descr="A close-up of a website&#10;&#10;Description automatically generated"/>
                    <pic:cNvPicPr/>
                  </pic:nvPicPr>
                  <pic:blipFill>
                    <a:blip r:embed="rId43"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p>
    <w:p w14:paraId="209BD985" w14:textId="77777777" w:rsidR="004F5237" w:rsidRDefault="00971C6A" w:rsidP="005E6F02">
      <w:pPr>
        <w:tabs>
          <w:tab w:val="left" w:pos="1551"/>
        </w:tabs>
        <w:spacing w:after="200" w:line="276" w:lineRule="auto"/>
        <w:jc w:val="both"/>
        <w:rPr>
          <w:rFonts w:ascii="Arial" w:hAnsi="Arial" w:cs="Arial"/>
          <w:b/>
          <w:noProof/>
          <w:sz w:val="22"/>
          <w:szCs w:val="22"/>
        </w:rPr>
      </w:pPr>
      <w:r>
        <w:rPr>
          <w:rFonts w:ascii="Arial" w:hAnsi="Arial" w:cs="Arial"/>
          <w:b/>
          <w:noProof/>
          <w:sz w:val="22"/>
          <w:szCs w:val="22"/>
        </w:rPr>
        <w:lastRenderedPageBreak/>
        <w:drawing>
          <wp:inline distT="0" distB="0" distL="0" distR="0" wp14:anchorId="3A1257EA" wp14:editId="3D71D201">
            <wp:extent cx="5731510" cy="3140710"/>
            <wp:effectExtent l="0" t="0" r="0" b="0"/>
            <wp:docPr id="1282262289" name="Picture 61" descr="A screenshot of a websit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2262289" name="Picture 61" descr="A screenshot of a website&#10;&#10;Description automatically generated"/>
                    <pic:cNvPicPr/>
                  </pic:nvPicPr>
                  <pic:blipFill>
                    <a:blip r:embed="rId44"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r>
        <w:rPr>
          <w:rFonts w:ascii="Arial" w:hAnsi="Arial" w:cs="Arial"/>
          <w:b/>
          <w:noProof/>
          <w:sz w:val="22"/>
          <w:szCs w:val="22"/>
        </w:rPr>
        <w:drawing>
          <wp:inline distT="0" distB="0" distL="0" distR="0" wp14:anchorId="4E1BD57E" wp14:editId="14EF5A8F">
            <wp:extent cx="5731510" cy="3140710"/>
            <wp:effectExtent l="0" t="0" r="0" b="0"/>
            <wp:docPr id="810047190" name="Picture 62"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10047190" name="Picture 62" descr="A screenshot of a computer&#10;&#10;Description automatically generated"/>
                    <pic:cNvPicPr/>
                  </pic:nvPicPr>
                  <pic:blipFill>
                    <a:blip r:embed="rId45"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p>
    <w:p w14:paraId="61106B96" w14:textId="77777777" w:rsidR="004F5237" w:rsidRDefault="004F5237" w:rsidP="005E6F02">
      <w:pPr>
        <w:tabs>
          <w:tab w:val="left" w:pos="1551"/>
        </w:tabs>
        <w:spacing w:after="200" w:line="276" w:lineRule="auto"/>
        <w:jc w:val="both"/>
        <w:rPr>
          <w:rFonts w:ascii="Arial" w:hAnsi="Arial" w:cs="Arial"/>
          <w:b/>
          <w:noProof/>
          <w:sz w:val="22"/>
          <w:szCs w:val="22"/>
        </w:rPr>
      </w:pPr>
    </w:p>
    <w:p w14:paraId="429FF605" w14:textId="77777777" w:rsidR="00FA27C5" w:rsidRDefault="00FA27C5" w:rsidP="005E6F02">
      <w:pPr>
        <w:tabs>
          <w:tab w:val="left" w:pos="1551"/>
        </w:tabs>
        <w:spacing w:after="200" w:line="276" w:lineRule="auto"/>
        <w:jc w:val="both"/>
        <w:rPr>
          <w:rFonts w:ascii="Arial" w:hAnsi="Arial" w:cs="Arial"/>
          <w:b/>
          <w:noProof/>
          <w:sz w:val="22"/>
          <w:szCs w:val="22"/>
        </w:rPr>
      </w:pPr>
    </w:p>
    <w:p w14:paraId="42F0C258" w14:textId="77777777" w:rsidR="00FA27C5" w:rsidRDefault="00FA27C5" w:rsidP="005E6F02">
      <w:pPr>
        <w:tabs>
          <w:tab w:val="left" w:pos="1551"/>
        </w:tabs>
        <w:spacing w:after="200" w:line="276" w:lineRule="auto"/>
        <w:jc w:val="both"/>
        <w:rPr>
          <w:rFonts w:ascii="Arial" w:hAnsi="Arial" w:cs="Arial"/>
          <w:b/>
          <w:noProof/>
          <w:sz w:val="22"/>
          <w:szCs w:val="22"/>
        </w:rPr>
      </w:pPr>
    </w:p>
    <w:p w14:paraId="5C565816" w14:textId="77777777" w:rsidR="00FA27C5" w:rsidRDefault="00FA27C5" w:rsidP="005E6F02">
      <w:pPr>
        <w:tabs>
          <w:tab w:val="left" w:pos="1551"/>
        </w:tabs>
        <w:spacing w:after="200" w:line="276" w:lineRule="auto"/>
        <w:jc w:val="both"/>
        <w:rPr>
          <w:rFonts w:ascii="Arial" w:hAnsi="Arial" w:cs="Arial"/>
          <w:b/>
          <w:noProof/>
          <w:sz w:val="22"/>
          <w:szCs w:val="22"/>
        </w:rPr>
      </w:pPr>
    </w:p>
    <w:p w14:paraId="3F05C6A0" w14:textId="77777777" w:rsidR="00FA27C5" w:rsidRDefault="00FA27C5" w:rsidP="005E6F02">
      <w:pPr>
        <w:tabs>
          <w:tab w:val="left" w:pos="1551"/>
        </w:tabs>
        <w:spacing w:after="200" w:line="276" w:lineRule="auto"/>
        <w:jc w:val="both"/>
        <w:rPr>
          <w:rFonts w:ascii="Arial" w:hAnsi="Arial" w:cs="Arial"/>
          <w:b/>
          <w:noProof/>
          <w:sz w:val="22"/>
          <w:szCs w:val="22"/>
        </w:rPr>
      </w:pPr>
    </w:p>
    <w:p w14:paraId="66F439E7" w14:textId="77777777" w:rsidR="00FA27C5" w:rsidRDefault="00FA27C5" w:rsidP="005E6F02">
      <w:pPr>
        <w:tabs>
          <w:tab w:val="left" w:pos="1551"/>
        </w:tabs>
        <w:spacing w:after="200" w:line="276" w:lineRule="auto"/>
        <w:jc w:val="both"/>
        <w:rPr>
          <w:rFonts w:ascii="Arial" w:hAnsi="Arial" w:cs="Arial"/>
          <w:b/>
          <w:noProof/>
          <w:sz w:val="22"/>
          <w:szCs w:val="22"/>
        </w:rPr>
      </w:pPr>
    </w:p>
    <w:p w14:paraId="3329D1AA" w14:textId="77777777" w:rsidR="00FA27C5" w:rsidRDefault="00FA27C5" w:rsidP="005E6F02">
      <w:pPr>
        <w:tabs>
          <w:tab w:val="left" w:pos="1551"/>
        </w:tabs>
        <w:spacing w:after="200" w:line="276" w:lineRule="auto"/>
        <w:jc w:val="both"/>
        <w:rPr>
          <w:rFonts w:ascii="Arial" w:hAnsi="Arial" w:cs="Arial"/>
          <w:b/>
          <w:noProof/>
          <w:sz w:val="22"/>
          <w:szCs w:val="22"/>
        </w:rPr>
      </w:pPr>
    </w:p>
    <w:p w14:paraId="52032220" w14:textId="2B42438D" w:rsidR="00FA27C5" w:rsidRDefault="00FA27C5" w:rsidP="005E6F02">
      <w:pPr>
        <w:tabs>
          <w:tab w:val="left" w:pos="1551"/>
        </w:tabs>
        <w:spacing w:after="200" w:line="276" w:lineRule="auto"/>
        <w:jc w:val="both"/>
        <w:rPr>
          <w:rFonts w:ascii="Arial" w:hAnsi="Arial" w:cs="Arial"/>
          <w:b/>
          <w:noProof/>
          <w:sz w:val="22"/>
          <w:szCs w:val="22"/>
        </w:rPr>
      </w:pPr>
      <w:r>
        <w:rPr>
          <w:rFonts w:ascii="Arial" w:hAnsi="Arial" w:cs="Arial"/>
          <w:b/>
          <w:noProof/>
          <w:sz w:val="22"/>
          <w:szCs w:val="22"/>
        </w:rPr>
        <w:t xml:space="preserve">4.5 Student Experience </w:t>
      </w:r>
    </w:p>
    <w:p w14:paraId="67242A5D" w14:textId="3059C1E6" w:rsidR="00FA27C5" w:rsidRDefault="00971C6A" w:rsidP="005E6F02">
      <w:pPr>
        <w:tabs>
          <w:tab w:val="left" w:pos="1551"/>
        </w:tabs>
        <w:spacing w:after="200" w:line="276" w:lineRule="auto"/>
        <w:jc w:val="both"/>
        <w:rPr>
          <w:rFonts w:ascii="Arial" w:hAnsi="Arial" w:cs="Arial"/>
          <w:b/>
          <w:noProof/>
          <w:sz w:val="22"/>
          <w:szCs w:val="22"/>
        </w:rPr>
      </w:pPr>
      <w:r>
        <w:rPr>
          <w:rFonts w:ascii="Arial" w:hAnsi="Arial" w:cs="Arial"/>
          <w:b/>
          <w:noProof/>
          <w:sz w:val="22"/>
          <w:szCs w:val="22"/>
        </w:rPr>
        <w:lastRenderedPageBreak/>
        <w:drawing>
          <wp:inline distT="0" distB="0" distL="0" distR="0" wp14:anchorId="1C2BCE73" wp14:editId="42065BF7">
            <wp:extent cx="5731510" cy="3140710"/>
            <wp:effectExtent l="0" t="0" r="0" b="0"/>
            <wp:docPr id="16048491" name="Picture 63" descr="A group of people in graduation cap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48491" name="Picture 63" descr="A group of people in graduation caps&#10;&#10;Description automatically generated"/>
                    <pic:cNvPicPr/>
                  </pic:nvPicPr>
                  <pic:blipFill>
                    <a:blip r:embed="rId46"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r>
        <w:rPr>
          <w:rFonts w:ascii="Arial" w:hAnsi="Arial" w:cs="Arial"/>
          <w:b/>
          <w:noProof/>
          <w:sz w:val="22"/>
          <w:szCs w:val="22"/>
        </w:rPr>
        <w:drawing>
          <wp:inline distT="0" distB="0" distL="0" distR="0" wp14:anchorId="6F1898E2" wp14:editId="30DE6D47">
            <wp:extent cx="5731510" cy="3140710"/>
            <wp:effectExtent l="0" t="0" r="0" b="0"/>
            <wp:docPr id="546742444" name="Picture 64" descr="A person sitting at a desk&#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6742444" name="Picture 64" descr="A person sitting at a desk&#10;&#10;Description automatically generated"/>
                    <pic:cNvPicPr/>
                  </pic:nvPicPr>
                  <pic:blipFill>
                    <a:blip r:embed="rId47" cstate="print">
                      <a:extLst>
                        <a:ext uri="{28A0092B-C50C-407E-A947-70E740481C1C}">
                          <a14:useLocalDpi xmlns:a14="http://schemas.microsoft.com/office/drawing/2010/main" val="0"/>
                        </a:ext>
                      </a:extLst>
                    </a:blip>
                    <a:stretch>
                      <a:fillRect/>
                    </a:stretch>
                  </pic:blipFill>
                  <pic:spPr>
                    <a:xfrm>
                      <a:off x="0" y="0"/>
                      <a:ext cx="5731510" cy="3140710"/>
                    </a:xfrm>
                    <a:prstGeom prst="rect">
                      <a:avLst/>
                    </a:prstGeom>
                  </pic:spPr>
                </pic:pic>
              </a:graphicData>
            </a:graphic>
          </wp:inline>
        </w:drawing>
      </w:r>
    </w:p>
    <w:p w14:paraId="34E8FAD3" w14:textId="2F6F08B7" w:rsidR="005E6F02" w:rsidRDefault="00FA27C5" w:rsidP="005E6F02">
      <w:pPr>
        <w:tabs>
          <w:tab w:val="left" w:pos="1551"/>
        </w:tabs>
        <w:spacing w:after="200" w:line="276" w:lineRule="auto"/>
        <w:jc w:val="both"/>
        <w:rPr>
          <w:rFonts w:ascii="Arial" w:hAnsi="Arial" w:cs="Arial"/>
          <w:b/>
          <w:noProof/>
          <w:sz w:val="22"/>
          <w:szCs w:val="22"/>
        </w:rPr>
      </w:pPr>
      <w:r>
        <w:rPr>
          <w:rFonts w:ascii="Arial" w:hAnsi="Arial" w:cs="Arial"/>
          <w:b/>
          <w:noProof/>
          <w:sz w:val="22"/>
          <w:szCs w:val="22"/>
        </w:rPr>
        <w:lastRenderedPageBreak/>
        <w:drawing>
          <wp:anchor distT="0" distB="0" distL="114300" distR="114300" simplePos="0" relativeHeight="251667968" behindDoc="0" locked="0" layoutInCell="1" allowOverlap="1" wp14:anchorId="1701AEA2" wp14:editId="414DB427">
            <wp:simplePos x="0" y="0"/>
            <wp:positionH relativeFrom="column">
              <wp:posOffset>-175847</wp:posOffset>
            </wp:positionH>
            <wp:positionV relativeFrom="paragraph">
              <wp:posOffset>257712</wp:posOffset>
            </wp:positionV>
            <wp:extent cx="5731510" cy="3223895"/>
            <wp:effectExtent l="0" t="0" r="0" b="1905"/>
            <wp:wrapSquare wrapText="bothSides"/>
            <wp:docPr id="1896673064" name="Picture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6673064" name="Picture 1896673064" descr="movie::/Users/ifan511/Downloads/Dissertation/Transition introduction video.mov"/>
                    <pic:cNvPicPr/>
                  </pic:nvPicPr>
                  <pic:blipFill>
                    <a:blip r:embed="rId48" cstate="print">
                      <a:extLst>
                        <a:ext uri="{28A0092B-C50C-407E-A947-70E740481C1C}">
                          <a14:useLocalDpi xmlns:a14="http://schemas.microsoft.com/office/drawing/2010/main" val="0"/>
                        </a:ext>
                      </a:extLst>
                    </a:blip>
                    <a:stretch>
                      <a:fillRect/>
                    </a:stretch>
                  </pic:blipFill>
                  <pic:spPr>
                    <a:xfrm>
                      <a:off x="0" y="0"/>
                      <a:ext cx="5731510" cy="3223895"/>
                    </a:xfrm>
                    <a:prstGeom prst="rect">
                      <a:avLst/>
                    </a:prstGeom>
                  </pic:spPr>
                </pic:pic>
              </a:graphicData>
            </a:graphic>
          </wp:anchor>
        </w:drawing>
      </w:r>
      <w:r>
        <w:rPr>
          <w:rFonts w:ascii="Arial" w:hAnsi="Arial" w:cs="Arial"/>
          <w:b/>
          <w:noProof/>
          <w:sz w:val="22"/>
          <w:szCs w:val="22"/>
        </w:rPr>
        <w:t xml:space="preserve">4.6 Website Videos </w:t>
      </w:r>
      <w:r w:rsidR="005E6F02">
        <w:rPr>
          <w:rFonts w:ascii="Arial" w:hAnsi="Arial" w:cs="Arial"/>
          <w:b/>
          <w:noProof/>
          <w:sz w:val="22"/>
          <w:szCs w:val="22"/>
        </w:rPr>
        <w:tab/>
      </w:r>
    </w:p>
    <w:p w14:paraId="65A66C0A" w14:textId="51AE1BE3" w:rsidR="00FA27C5" w:rsidRDefault="00FA27C5" w:rsidP="005E6F02">
      <w:pPr>
        <w:tabs>
          <w:tab w:val="left" w:pos="1551"/>
        </w:tabs>
        <w:spacing w:after="200" w:line="276" w:lineRule="auto"/>
        <w:jc w:val="both"/>
        <w:rPr>
          <w:rFonts w:ascii="Arial" w:hAnsi="Arial" w:cs="Arial"/>
          <w:b/>
          <w:noProof/>
          <w:sz w:val="22"/>
          <w:szCs w:val="22"/>
        </w:rPr>
      </w:pPr>
      <w:r>
        <w:rPr>
          <w:rFonts w:ascii="Arial" w:hAnsi="Arial" w:cs="Arial"/>
          <w:b/>
          <w:noProof/>
          <w:sz w:val="22"/>
          <w:szCs w:val="22"/>
        </w:rPr>
        <w:drawing>
          <wp:anchor distT="0" distB="0" distL="114300" distR="114300" simplePos="0" relativeHeight="251668992" behindDoc="0" locked="0" layoutInCell="1" allowOverlap="1" wp14:anchorId="0FF63687" wp14:editId="1F70B147">
            <wp:simplePos x="0" y="0"/>
            <wp:positionH relativeFrom="column">
              <wp:posOffset>-175846</wp:posOffset>
            </wp:positionH>
            <wp:positionV relativeFrom="paragraph">
              <wp:posOffset>3322369</wp:posOffset>
            </wp:positionV>
            <wp:extent cx="2825115" cy="5022850"/>
            <wp:effectExtent l="0" t="0" r="0" b="6350"/>
            <wp:wrapSquare wrapText="bothSides"/>
            <wp:docPr id="793007121" name="Picture 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3007121" name="Picture 793007121" descr="movie::/Users/ifan511/Downloads/Dissertation/0327.mov"/>
                    <pic:cNvPicPr/>
                  </pic:nvPicPr>
                  <pic:blipFill>
                    <a:blip r:embed="rId49" cstate="print">
                      <a:extLst>
                        <a:ext uri="{28A0092B-C50C-407E-A947-70E740481C1C}">
                          <a14:useLocalDpi xmlns:a14="http://schemas.microsoft.com/office/drawing/2010/main" val="0"/>
                        </a:ext>
                      </a:extLst>
                    </a:blip>
                    <a:stretch>
                      <a:fillRect/>
                    </a:stretch>
                  </pic:blipFill>
                  <pic:spPr>
                    <a:xfrm>
                      <a:off x="0" y="0"/>
                      <a:ext cx="2825115" cy="5022850"/>
                    </a:xfrm>
                    <a:prstGeom prst="rect">
                      <a:avLst/>
                    </a:prstGeom>
                  </pic:spPr>
                </pic:pic>
              </a:graphicData>
            </a:graphic>
            <wp14:sizeRelH relativeFrom="margin">
              <wp14:pctWidth>0</wp14:pctWidth>
            </wp14:sizeRelH>
            <wp14:sizeRelV relativeFrom="margin">
              <wp14:pctHeight>0</wp14:pctHeight>
            </wp14:sizeRelV>
          </wp:anchor>
        </w:drawing>
      </w:r>
    </w:p>
    <w:p w14:paraId="24DF197E" w14:textId="0A7A0AE1" w:rsidR="00E82C26" w:rsidRPr="00F519B0" w:rsidRDefault="00BB2EFC" w:rsidP="004763BA">
      <w:pPr>
        <w:spacing w:after="200" w:line="276" w:lineRule="auto"/>
        <w:jc w:val="both"/>
        <w:rPr>
          <w:rFonts w:ascii="Arial" w:hAnsi="Arial" w:cs="Arial"/>
          <w:b/>
          <w:sz w:val="22"/>
          <w:szCs w:val="22"/>
        </w:rPr>
      </w:pPr>
      <w:r w:rsidRPr="005E6F02">
        <w:rPr>
          <w:rFonts w:ascii="Arial" w:hAnsi="Arial" w:cs="Arial"/>
          <w:sz w:val="22"/>
          <w:szCs w:val="22"/>
        </w:rPr>
        <w:br w:type="page"/>
      </w:r>
      <w:r w:rsidR="004763BA" w:rsidRPr="004763BA">
        <w:rPr>
          <w:rFonts w:ascii="Arial" w:hAnsi="Arial" w:cs="Arial"/>
          <w:b/>
          <w:sz w:val="22"/>
          <w:szCs w:val="22"/>
          <w:u w:val="double"/>
        </w:rPr>
        <w:lastRenderedPageBreak/>
        <w:t>5.0</w:t>
      </w:r>
      <w:r w:rsidR="004763BA">
        <w:rPr>
          <w:rFonts w:ascii="Arial" w:hAnsi="Arial" w:cs="Arial"/>
          <w:b/>
          <w:sz w:val="22"/>
          <w:szCs w:val="22"/>
        </w:rPr>
        <w:t xml:space="preserve"> </w:t>
      </w:r>
      <w:r w:rsidR="00E82C26">
        <w:rPr>
          <w:rFonts w:ascii="Arial" w:hAnsi="Arial" w:cs="Arial"/>
          <w:b/>
          <w:sz w:val="22"/>
          <w:szCs w:val="22"/>
          <w:u w:val="single"/>
        </w:rPr>
        <w:t xml:space="preserve">Reflection / Conclusion / Recommendations (key learning points) </w:t>
      </w:r>
    </w:p>
    <w:p w14:paraId="0A13892E" w14:textId="114B5A91" w:rsidR="00624D36" w:rsidRPr="00C61AB0" w:rsidRDefault="00B4526C" w:rsidP="004763BA">
      <w:pPr>
        <w:spacing w:after="200" w:line="276" w:lineRule="auto"/>
        <w:jc w:val="both"/>
        <w:rPr>
          <w:rFonts w:ascii="Times New Roman" w:hAnsi="Times New Roman"/>
          <w:b/>
          <w:bCs/>
          <w:sz w:val="22"/>
          <w:szCs w:val="22"/>
        </w:rPr>
      </w:pPr>
      <w:r>
        <w:rPr>
          <w:rFonts w:ascii="Times New Roman" w:hAnsi="Times New Roman"/>
          <w:b/>
          <w:bCs/>
          <w:sz w:val="22"/>
          <w:szCs w:val="22"/>
        </w:rPr>
        <w:t xml:space="preserve">5.1 </w:t>
      </w:r>
      <w:r w:rsidR="00624D36" w:rsidRPr="00C61AB0">
        <w:rPr>
          <w:rFonts w:ascii="Times New Roman" w:hAnsi="Times New Roman"/>
          <w:b/>
          <w:bCs/>
          <w:sz w:val="22"/>
          <w:szCs w:val="22"/>
        </w:rPr>
        <w:t xml:space="preserve">Conclusion </w:t>
      </w:r>
    </w:p>
    <w:p w14:paraId="2333C61D" w14:textId="47D82BE2" w:rsidR="00624D36" w:rsidRDefault="00C61AB0" w:rsidP="004763BA">
      <w:pPr>
        <w:spacing w:after="200" w:line="276" w:lineRule="auto"/>
        <w:jc w:val="both"/>
        <w:rPr>
          <w:rFonts w:ascii="Times New Roman" w:hAnsi="Times New Roman"/>
          <w:sz w:val="22"/>
          <w:szCs w:val="22"/>
        </w:rPr>
      </w:pPr>
      <w:r w:rsidRPr="00C61AB0">
        <w:rPr>
          <w:rFonts w:ascii="Times New Roman" w:hAnsi="Times New Roman"/>
          <w:sz w:val="22"/>
          <w:szCs w:val="22"/>
        </w:rPr>
        <w:t>The project's goal was to create a website that would help Bridgend College athletes transition into academic and athletic settings at the university level. According to the literature, student-athletes frequently deal with issues like unfamiliar university systems, identity changes, and higher academic expectations. The website's design and content were influenced by these findings, which made sure it covered early peer connections, academic support, personal development, and communication with university coaches. By providing a clear, easily accessible, and athlete-focused resource that closes a gap in the current FE-to-HE transition support, the finished website satisfies the project's goal. It offers athletes at Bridgend College helpful advice and comfort as they get ready for college life.</w:t>
      </w:r>
    </w:p>
    <w:p w14:paraId="4D3342B6" w14:textId="644DE38D" w:rsidR="00C61AB0" w:rsidRDefault="00B4526C" w:rsidP="004763BA">
      <w:pPr>
        <w:spacing w:after="200" w:line="276" w:lineRule="auto"/>
        <w:jc w:val="both"/>
        <w:rPr>
          <w:rFonts w:ascii="Times New Roman" w:hAnsi="Times New Roman"/>
          <w:b/>
          <w:bCs/>
          <w:sz w:val="22"/>
          <w:szCs w:val="22"/>
        </w:rPr>
      </w:pPr>
      <w:r>
        <w:rPr>
          <w:rFonts w:ascii="Times New Roman" w:hAnsi="Times New Roman"/>
          <w:b/>
          <w:bCs/>
          <w:sz w:val="22"/>
          <w:szCs w:val="22"/>
        </w:rPr>
        <w:t xml:space="preserve">5.2 </w:t>
      </w:r>
      <w:r w:rsidR="00C61AB0">
        <w:rPr>
          <w:rFonts w:ascii="Times New Roman" w:hAnsi="Times New Roman"/>
          <w:b/>
          <w:bCs/>
          <w:sz w:val="22"/>
          <w:szCs w:val="22"/>
        </w:rPr>
        <w:t xml:space="preserve">Reflection </w:t>
      </w:r>
    </w:p>
    <w:p w14:paraId="66518858" w14:textId="77777777" w:rsidR="0072295F" w:rsidRDefault="003731FF" w:rsidP="004763BA">
      <w:pPr>
        <w:spacing w:after="200" w:line="276" w:lineRule="auto"/>
        <w:jc w:val="both"/>
        <w:rPr>
          <w:rFonts w:ascii="Times New Roman" w:hAnsi="Times New Roman"/>
          <w:sz w:val="22"/>
          <w:szCs w:val="22"/>
        </w:rPr>
      </w:pPr>
      <w:r w:rsidRPr="003731FF">
        <w:rPr>
          <w:rFonts w:ascii="Times New Roman" w:hAnsi="Times New Roman"/>
          <w:sz w:val="22"/>
          <w:szCs w:val="22"/>
        </w:rPr>
        <w:t xml:space="preserve">Developing this project provided valuable insight into both the needs of transitioning student‑athletes and the process of creating a </w:t>
      </w:r>
      <w:r w:rsidR="0071550C">
        <w:rPr>
          <w:rFonts w:ascii="Times New Roman" w:hAnsi="Times New Roman"/>
          <w:sz w:val="22"/>
          <w:szCs w:val="22"/>
        </w:rPr>
        <w:t>transition-based web tool.</w:t>
      </w:r>
      <w:r w:rsidRPr="003731FF">
        <w:rPr>
          <w:rFonts w:ascii="Times New Roman" w:hAnsi="Times New Roman"/>
          <w:sz w:val="22"/>
          <w:szCs w:val="22"/>
        </w:rPr>
        <w:t xml:space="preserve"> The literature review highlighted how limited </w:t>
      </w:r>
      <w:r w:rsidR="0071550C">
        <w:rPr>
          <w:rFonts w:ascii="Times New Roman" w:hAnsi="Times New Roman"/>
          <w:sz w:val="22"/>
          <w:szCs w:val="22"/>
        </w:rPr>
        <w:t xml:space="preserve">the </w:t>
      </w:r>
      <w:r w:rsidRPr="003731FF">
        <w:rPr>
          <w:rFonts w:ascii="Times New Roman" w:hAnsi="Times New Roman"/>
          <w:sz w:val="22"/>
          <w:szCs w:val="22"/>
        </w:rPr>
        <w:t>existing resources are for FE athletes, which reinforced the importance of designing a website tailored to their experiences. Building the site required careful consideration of accessibility, clarity, and user experience, ensuring that the content was easy to navigate and relevant to the target audience. One of the key reflections is the importance of digital tools in widening access to support, particularly for students who may feel uncertain or underprepared for university</w:t>
      </w:r>
    </w:p>
    <w:p w14:paraId="2447DACF" w14:textId="790EF93A" w:rsidR="0072295F" w:rsidRPr="0072295F" w:rsidRDefault="00B4526C" w:rsidP="004763BA">
      <w:pPr>
        <w:spacing w:after="200" w:line="276" w:lineRule="auto"/>
        <w:jc w:val="both"/>
        <w:rPr>
          <w:rFonts w:ascii="Times New Roman" w:hAnsi="Times New Roman"/>
          <w:b/>
          <w:bCs/>
          <w:sz w:val="22"/>
          <w:szCs w:val="22"/>
        </w:rPr>
      </w:pPr>
      <w:r>
        <w:rPr>
          <w:rFonts w:ascii="Times New Roman" w:hAnsi="Times New Roman"/>
          <w:b/>
          <w:bCs/>
          <w:sz w:val="22"/>
          <w:szCs w:val="22"/>
        </w:rPr>
        <w:t xml:space="preserve">5.3 </w:t>
      </w:r>
      <w:r w:rsidR="0072295F" w:rsidRPr="0072295F">
        <w:rPr>
          <w:rFonts w:ascii="Times New Roman" w:hAnsi="Times New Roman"/>
          <w:b/>
          <w:bCs/>
          <w:sz w:val="22"/>
          <w:szCs w:val="22"/>
        </w:rPr>
        <w:t>Recommendations</w:t>
      </w:r>
    </w:p>
    <w:p w14:paraId="0CBB12D5" w14:textId="77777777" w:rsidR="00B4526C" w:rsidRDefault="009F5429" w:rsidP="004763BA">
      <w:pPr>
        <w:spacing w:after="200" w:line="276" w:lineRule="auto"/>
        <w:jc w:val="both"/>
        <w:rPr>
          <w:rFonts w:ascii="Times New Roman" w:hAnsi="Times New Roman"/>
          <w:sz w:val="22"/>
          <w:szCs w:val="22"/>
        </w:rPr>
      </w:pPr>
      <w:r>
        <w:rPr>
          <w:rFonts w:ascii="Times New Roman" w:hAnsi="Times New Roman"/>
          <w:sz w:val="22"/>
          <w:szCs w:val="22"/>
        </w:rPr>
        <w:t xml:space="preserve">If this website was to be made again there would be several </w:t>
      </w:r>
      <w:r w:rsidR="00D32219">
        <w:rPr>
          <w:rFonts w:ascii="Times New Roman" w:hAnsi="Times New Roman"/>
          <w:sz w:val="22"/>
          <w:szCs w:val="22"/>
        </w:rPr>
        <w:t>recommendations that could help improve the quality of its second attempt. To begin</w:t>
      </w:r>
      <w:r w:rsidR="00B0778F">
        <w:rPr>
          <w:rFonts w:ascii="Times New Roman" w:hAnsi="Times New Roman"/>
          <w:sz w:val="22"/>
          <w:szCs w:val="22"/>
        </w:rPr>
        <w:t>,</w:t>
      </w:r>
      <w:r w:rsidR="00D32219">
        <w:rPr>
          <w:rFonts w:ascii="Times New Roman" w:hAnsi="Times New Roman"/>
          <w:sz w:val="22"/>
          <w:szCs w:val="22"/>
        </w:rPr>
        <w:t xml:space="preserve"> </w:t>
      </w:r>
      <w:r w:rsidR="00B0778F">
        <w:rPr>
          <w:rFonts w:ascii="Times New Roman" w:hAnsi="Times New Roman"/>
          <w:sz w:val="22"/>
          <w:szCs w:val="22"/>
        </w:rPr>
        <w:t xml:space="preserve">using this website to gather structured user feedback from </w:t>
      </w:r>
      <w:r w:rsidR="00BB17E9">
        <w:rPr>
          <w:rFonts w:ascii="Times New Roman" w:hAnsi="Times New Roman"/>
          <w:sz w:val="22"/>
          <w:szCs w:val="22"/>
        </w:rPr>
        <w:t xml:space="preserve">Bridgend College Sports students who accessed the website could help refine the content into becoming more targeted and detailed, </w:t>
      </w:r>
      <w:r w:rsidR="00CE5F06">
        <w:rPr>
          <w:rFonts w:ascii="Times New Roman" w:hAnsi="Times New Roman"/>
          <w:sz w:val="22"/>
          <w:szCs w:val="22"/>
        </w:rPr>
        <w:t xml:space="preserve">and help with the overall navigation and usability of the website. Moreover, the addition of more interactive features could help </w:t>
      </w:r>
      <w:r w:rsidR="001C4720">
        <w:rPr>
          <w:rFonts w:ascii="Times New Roman" w:hAnsi="Times New Roman"/>
          <w:sz w:val="22"/>
          <w:szCs w:val="22"/>
        </w:rPr>
        <w:t>with making the website seem more engaging. Features such as live chat options</w:t>
      </w:r>
      <w:r w:rsidR="0071640B">
        <w:rPr>
          <w:rFonts w:ascii="Times New Roman" w:hAnsi="Times New Roman"/>
          <w:sz w:val="22"/>
          <w:szCs w:val="22"/>
        </w:rPr>
        <w:t xml:space="preserve"> and</w:t>
      </w:r>
      <w:r w:rsidR="001C4720">
        <w:rPr>
          <w:rFonts w:ascii="Times New Roman" w:hAnsi="Times New Roman"/>
          <w:sz w:val="22"/>
          <w:szCs w:val="22"/>
        </w:rPr>
        <w:t xml:space="preserve"> </w:t>
      </w:r>
      <w:r w:rsidR="0071640B">
        <w:rPr>
          <w:rFonts w:ascii="Times New Roman" w:hAnsi="Times New Roman"/>
          <w:sz w:val="22"/>
          <w:szCs w:val="22"/>
        </w:rPr>
        <w:t xml:space="preserve">Q&amp;A sections could have been included. </w:t>
      </w:r>
      <w:r w:rsidR="00467E93">
        <w:rPr>
          <w:rFonts w:ascii="Times New Roman" w:hAnsi="Times New Roman"/>
          <w:sz w:val="22"/>
          <w:szCs w:val="22"/>
        </w:rPr>
        <w:t xml:space="preserve">Finally, the addition of personalised writing guides </w:t>
      </w:r>
      <w:r w:rsidR="00B4526C">
        <w:rPr>
          <w:rFonts w:ascii="Times New Roman" w:hAnsi="Times New Roman"/>
          <w:sz w:val="22"/>
          <w:szCs w:val="22"/>
        </w:rPr>
        <w:t>and sample assignments could help with the understanding of the university writing level for the Bridgend College students</w:t>
      </w:r>
    </w:p>
    <w:p w14:paraId="26522515" w14:textId="77777777" w:rsidR="00B4526C" w:rsidRDefault="00B4526C" w:rsidP="004763BA">
      <w:pPr>
        <w:spacing w:after="200" w:line="276" w:lineRule="auto"/>
        <w:jc w:val="both"/>
        <w:rPr>
          <w:rFonts w:ascii="Times New Roman" w:hAnsi="Times New Roman"/>
          <w:sz w:val="22"/>
          <w:szCs w:val="22"/>
        </w:rPr>
      </w:pPr>
    </w:p>
    <w:p w14:paraId="22936B91" w14:textId="77777777" w:rsidR="00B4526C" w:rsidRDefault="00B4526C" w:rsidP="004763BA">
      <w:pPr>
        <w:spacing w:after="200" w:line="276" w:lineRule="auto"/>
        <w:jc w:val="both"/>
        <w:rPr>
          <w:rFonts w:ascii="Times New Roman" w:hAnsi="Times New Roman"/>
          <w:sz w:val="22"/>
          <w:szCs w:val="22"/>
        </w:rPr>
      </w:pPr>
    </w:p>
    <w:p w14:paraId="6636055A" w14:textId="77777777" w:rsidR="00B4526C" w:rsidRDefault="00B4526C" w:rsidP="004763BA">
      <w:pPr>
        <w:spacing w:after="200" w:line="276" w:lineRule="auto"/>
        <w:jc w:val="both"/>
        <w:rPr>
          <w:rFonts w:ascii="Times New Roman" w:hAnsi="Times New Roman"/>
          <w:sz w:val="22"/>
          <w:szCs w:val="22"/>
        </w:rPr>
      </w:pPr>
    </w:p>
    <w:p w14:paraId="3C6BA398" w14:textId="77777777" w:rsidR="00B4526C" w:rsidRDefault="00B4526C" w:rsidP="004763BA">
      <w:pPr>
        <w:spacing w:after="200" w:line="276" w:lineRule="auto"/>
        <w:jc w:val="both"/>
        <w:rPr>
          <w:rFonts w:ascii="Times New Roman" w:hAnsi="Times New Roman"/>
          <w:sz w:val="22"/>
          <w:szCs w:val="22"/>
        </w:rPr>
      </w:pPr>
    </w:p>
    <w:p w14:paraId="440B9CC7" w14:textId="77777777" w:rsidR="00B4526C" w:rsidRDefault="00B4526C" w:rsidP="004763BA">
      <w:pPr>
        <w:spacing w:after="200" w:line="276" w:lineRule="auto"/>
        <w:jc w:val="both"/>
        <w:rPr>
          <w:rFonts w:ascii="Times New Roman" w:hAnsi="Times New Roman"/>
          <w:sz w:val="22"/>
          <w:szCs w:val="22"/>
        </w:rPr>
      </w:pPr>
    </w:p>
    <w:p w14:paraId="34358D13" w14:textId="77777777" w:rsidR="00B4526C" w:rsidRDefault="00B4526C" w:rsidP="004763BA">
      <w:pPr>
        <w:spacing w:after="200" w:line="276" w:lineRule="auto"/>
        <w:jc w:val="both"/>
        <w:rPr>
          <w:rFonts w:ascii="Times New Roman" w:hAnsi="Times New Roman"/>
          <w:sz w:val="22"/>
          <w:szCs w:val="22"/>
        </w:rPr>
      </w:pPr>
    </w:p>
    <w:p w14:paraId="7C0C451C" w14:textId="77777777" w:rsidR="00B4526C" w:rsidRDefault="00B4526C" w:rsidP="004763BA">
      <w:pPr>
        <w:spacing w:after="200" w:line="276" w:lineRule="auto"/>
        <w:jc w:val="both"/>
        <w:rPr>
          <w:rFonts w:ascii="Times New Roman" w:hAnsi="Times New Roman"/>
          <w:sz w:val="22"/>
          <w:szCs w:val="22"/>
        </w:rPr>
      </w:pPr>
    </w:p>
    <w:p w14:paraId="6BFADB66" w14:textId="77777777" w:rsidR="00B4526C" w:rsidRDefault="00B4526C" w:rsidP="004763BA">
      <w:pPr>
        <w:spacing w:after="200" w:line="276" w:lineRule="auto"/>
        <w:jc w:val="both"/>
        <w:rPr>
          <w:rFonts w:ascii="Times New Roman" w:hAnsi="Times New Roman"/>
          <w:sz w:val="22"/>
          <w:szCs w:val="22"/>
        </w:rPr>
      </w:pPr>
    </w:p>
    <w:p w14:paraId="03B09D94" w14:textId="77777777" w:rsidR="00B4526C" w:rsidRDefault="00B4526C" w:rsidP="004763BA">
      <w:pPr>
        <w:spacing w:after="200" w:line="276" w:lineRule="auto"/>
        <w:jc w:val="both"/>
        <w:rPr>
          <w:rFonts w:ascii="Times New Roman" w:hAnsi="Times New Roman"/>
          <w:sz w:val="22"/>
          <w:szCs w:val="22"/>
        </w:rPr>
      </w:pPr>
    </w:p>
    <w:p w14:paraId="29CCBAA6" w14:textId="11BFBC89" w:rsidR="00C61AB0" w:rsidRPr="003731FF" w:rsidRDefault="00B4526C" w:rsidP="004763BA">
      <w:pPr>
        <w:spacing w:after="200" w:line="276" w:lineRule="auto"/>
        <w:jc w:val="both"/>
        <w:rPr>
          <w:rFonts w:ascii="Times New Roman" w:hAnsi="Times New Roman"/>
          <w:sz w:val="22"/>
          <w:szCs w:val="22"/>
        </w:rPr>
      </w:pPr>
      <w:r>
        <w:rPr>
          <w:rFonts w:ascii="Times New Roman" w:hAnsi="Times New Roman"/>
          <w:sz w:val="22"/>
          <w:szCs w:val="22"/>
        </w:rPr>
        <w:t xml:space="preserve">. </w:t>
      </w:r>
    </w:p>
    <w:p w14:paraId="28FCBACC" w14:textId="3697E2C3" w:rsidR="00E82C26" w:rsidRPr="003F7013" w:rsidRDefault="004763BA" w:rsidP="004763BA">
      <w:pPr>
        <w:spacing w:after="200" w:line="276" w:lineRule="auto"/>
        <w:jc w:val="both"/>
        <w:rPr>
          <w:rFonts w:ascii="Arial" w:hAnsi="Arial" w:cs="Arial"/>
          <w:b/>
          <w:sz w:val="22"/>
          <w:szCs w:val="22"/>
          <w:u w:val="single"/>
        </w:rPr>
      </w:pPr>
      <w:r w:rsidRPr="004763BA">
        <w:rPr>
          <w:rFonts w:ascii="Arial" w:hAnsi="Arial" w:cs="Arial"/>
          <w:b/>
          <w:sz w:val="22"/>
          <w:szCs w:val="22"/>
          <w:u w:val="double"/>
        </w:rPr>
        <w:lastRenderedPageBreak/>
        <w:t>6.0</w:t>
      </w:r>
      <w:r>
        <w:rPr>
          <w:rFonts w:ascii="Arial" w:hAnsi="Arial" w:cs="Arial"/>
          <w:b/>
          <w:sz w:val="22"/>
          <w:szCs w:val="22"/>
          <w:u w:val="single"/>
        </w:rPr>
        <w:t xml:space="preserve"> </w:t>
      </w:r>
      <w:r w:rsidR="00E82C26">
        <w:rPr>
          <w:rFonts w:ascii="Arial" w:hAnsi="Arial" w:cs="Arial"/>
          <w:b/>
          <w:sz w:val="22"/>
          <w:szCs w:val="22"/>
          <w:u w:val="single"/>
        </w:rPr>
        <w:t>Reference List (use relevant numbers of pages)</w:t>
      </w:r>
    </w:p>
    <w:p w14:paraId="41A03281" w14:textId="77777777" w:rsidR="003562E5" w:rsidRPr="003562E5" w:rsidRDefault="003562E5" w:rsidP="004763BA">
      <w:pPr>
        <w:jc w:val="both"/>
        <w:rPr>
          <w:rFonts w:ascii="Times New Roman" w:hAnsi="Times New Roman"/>
        </w:rPr>
      </w:pPr>
      <w:r w:rsidRPr="003562E5">
        <w:rPr>
          <w:rFonts w:ascii="Times New Roman" w:hAnsi="Times New Roman"/>
        </w:rPr>
        <w:t xml:space="preserve">Academies - Coleg Penybont (2024) Bridgend College. Available at: https://www.bridgend.ac.uk/study-with-us/academies/ (Accessed: 14 October 2025). </w:t>
      </w:r>
    </w:p>
    <w:p w14:paraId="39BE612B" w14:textId="77777777" w:rsidR="003562E5" w:rsidRPr="003562E5" w:rsidRDefault="003562E5" w:rsidP="004763BA">
      <w:pPr>
        <w:jc w:val="both"/>
        <w:rPr>
          <w:rFonts w:ascii="Times New Roman" w:hAnsi="Times New Roman"/>
        </w:rPr>
      </w:pPr>
    </w:p>
    <w:p w14:paraId="57A29473" w14:textId="77777777" w:rsidR="003562E5" w:rsidRPr="003562E5" w:rsidRDefault="003562E5" w:rsidP="004763BA">
      <w:pPr>
        <w:jc w:val="both"/>
        <w:rPr>
          <w:rFonts w:ascii="Times New Roman" w:hAnsi="Times New Roman"/>
        </w:rPr>
      </w:pPr>
      <w:r w:rsidRPr="003562E5">
        <w:rPr>
          <w:rFonts w:ascii="Times New Roman" w:hAnsi="Times New Roman"/>
        </w:rPr>
        <w:t xml:space="preserve">Adler P., &amp; Adler P. (1987). Role conflict and identity salience: College athletes and the academic role. The Social Science Journal, 24(4), 443-455. </w:t>
      </w:r>
    </w:p>
    <w:p w14:paraId="1325D3DA" w14:textId="77777777" w:rsidR="003562E5" w:rsidRPr="003562E5" w:rsidRDefault="003562E5" w:rsidP="004763BA">
      <w:pPr>
        <w:jc w:val="both"/>
        <w:rPr>
          <w:rFonts w:ascii="Times New Roman" w:hAnsi="Times New Roman"/>
        </w:rPr>
      </w:pPr>
    </w:p>
    <w:p w14:paraId="2D3CFE08" w14:textId="77777777" w:rsidR="003562E5" w:rsidRPr="003562E5" w:rsidRDefault="003562E5" w:rsidP="004763BA">
      <w:pPr>
        <w:jc w:val="both"/>
        <w:rPr>
          <w:rFonts w:ascii="Times New Roman" w:hAnsi="Times New Roman"/>
        </w:rPr>
      </w:pPr>
      <w:r w:rsidRPr="003562E5">
        <w:rPr>
          <w:rFonts w:ascii="Times New Roman" w:hAnsi="Times New Roman"/>
        </w:rPr>
        <w:t xml:space="preserve">Adler P., &amp; Adler P. (1991). Backboards and blackboards: College athletics and role engulfment. New York: Columbia University Press. </w:t>
      </w:r>
    </w:p>
    <w:p w14:paraId="17EA365A" w14:textId="77777777" w:rsidR="003562E5" w:rsidRPr="003562E5" w:rsidRDefault="003562E5" w:rsidP="004763BA">
      <w:pPr>
        <w:jc w:val="both"/>
        <w:rPr>
          <w:rFonts w:ascii="Times New Roman" w:hAnsi="Times New Roman"/>
        </w:rPr>
      </w:pPr>
    </w:p>
    <w:p w14:paraId="0F33CC14" w14:textId="77777777" w:rsidR="003562E5" w:rsidRPr="003562E5" w:rsidRDefault="003562E5" w:rsidP="004763BA">
      <w:pPr>
        <w:jc w:val="both"/>
        <w:rPr>
          <w:rFonts w:ascii="Times New Roman" w:hAnsi="Times New Roman"/>
        </w:rPr>
      </w:pPr>
      <w:r w:rsidRPr="003562E5">
        <w:rPr>
          <w:rFonts w:ascii="Times New Roman" w:hAnsi="Times New Roman"/>
        </w:rPr>
        <w:t xml:space="preserve">Ashton Sixth Form College (no date) University and Higher Education, Ashton Sixth Form College. Available at: https://www.asfc.ac.uk/home/student-life/careers-and-employability/find-your-next-steps/university-and-higher-education/ (Accessed: 14 October 2025). </w:t>
      </w:r>
    </w:p>
    <w:p w14:paraId="5128C347" w14:textId="77777777" w:rsidR="003562E5" w:rsidRPr="003562E5" w:rsidRDefault="003562E5" w:rsidP="004763BA">
      <w:pPr>
        <w:jc w:val="both"/>
        <w:rPr>
          <w:rFonts w:ascii="Times New Roman" w:hAnsi="Times New Roman"/>
        </w:rPr>
      </w:pPr>
    </w:p>
    <w:p w14:paraId="23D8547C" w14:textId="77777777" w:rsidR="003562E5" w:rsidRPr="003562E5" w:rsidRDefault="003562E5" w:rsidP="004763BA">
      <w:pPr>
        <w:jc w:val="both"/>
        <w:rPr>
          <w:rFonts w:ascii="Times New Roman" w:hAnsi="Times New Roman"/>
        </w:rPr>
      </w:pPr>
      <w:r w:rsidRPr="003562E5">
        <w:rPr>
          <w:rFonts w:ascii="Times New Roman" w:hAnsi="Times New Roman"/>
        </w:rPr>
        <w:t>Bean, J.C. (2011) Engaging Ideas: The Professor’s Guide to Integrating Writing, Critical Thinking, and Active Learning in the Classroom. 2nd edn. San Francisco: Jossey</w:t>
      </w:r>
      <w:r w:rsidRPr="003562E5">
        <w:rPr>
          <w:rFonts w:ascii="Times New Roman" w:hAnsi="Times New Roman"/>
        </w:rPr>
        <w:noBreakHyphen/>
        <w:t>Bass.</w:t>
      </w:r>
    </w:p>
    <w:p w14:paraId="3D2DDCC8" w14:textId="77777777" w:rsidR="003562E5" w:rsidRPr="003562E5" w:rsidRDefault="003562E5" w:rsidP="004763BA">
      <w:pPr>
        <w:jc w:val="both"/>
        <w:rPr>
          <w:rFonts w:ascii="Times New Roman" w:hAnsi="Times New Roman"/>
        </w:rPr>
      </w:pPr>
    </w:p>
    <w:p w14:paraId="237BC64A" w14:textId="77777777" w:rsidR="003562E5" w:rsidRPr="003562E5" w:rsidRDefault="003562E5" w:rsidP="004763BA">
      <w:pPr>
        <w:jc w:val="both"/>
        <w:rPr>
          <w:rFonts w:ascii="Times New Roman" w:hAnsi="Times New Roman"/>
        </w:rPr>
      </w:pPr>
      <w:r w:rsidRPr="003562E5">
        <w:rPr>
          <w:rFonts w:ascii="Times New Roman" w:hAnsi="Times New Roman"/>
        </w:rPr>
        <w:t>Brunel University (no date) The academy programme, Brunel University of London. Available at: https://www.brunel.ac.uk/life/sport/student-sport/scholarships/rugby-scholarship/academy (Accessed: 25 March 2026). </w:t>
      </w:r>
    </w:p>
    <w:p w14:paraId="5E72D25B" w14:textId="77777777" w:rsidR="003562E5" w:rsidRPr="003562E5" w:rsidRDefault="003562E5" w:rsidP="004763BA">
      <w:pPr>
        <w:jc w:val="both"/>
        <w:rPr>
          <w:rFonts w:ascii="Times New Roman" w:hAnsi="Times New Roman"/>
        </w:rPr>
      </w:pPr>
    </w:p>
    <w:p w14:paraId="75FCE637" w14:textId="77777777" w:rsidR="003562E5" w:rsidRPr="003562E5" w:rsidRDefault="003562E5" w:rsidP="004763BA">
      <w:pPr>
        <w:jc w:val="both"/>
        <w:rPr>
          <w:rFonts w:ascii="Times New Roman" w:hAnsi="Times New Roman"/>
        </w:rPr>
      </w:pPr>
      <w:r w:rsidRPr="003562E5">
        <w:rPr>
          <w:rFonts w:ascii="Times New Roman" w:hAnsi="Times New Roman"/>
        </w:rPr>
        <w:t xml:space="preserve">Burnell, I., 2013. Investigating the transition from FE to HE: what are the lived experiences and perspectives of non-traditional learners? (Doctoral dissertation, University of Sheffield). </w:t>
      </w:r>
    </w:p>
    <w:p w14:paraId="0218C12C" w14:textId="77777777" w:rsidR="003562E5" w:rsidRPr="003562E5" w:rsidRDefault="003562E5" w:rsidP="004763BA">
      <w:pPr>
        <w:jc w:val="both"/>
        <w:rPr>
          <w:rFonts w:ascii="Times New Roman" w:hAnsi="Times New Roman"/>
        </w:rPr>
      </w:pPr>
    </w:p>
    <w:p w14:paraId="0AB76BC3" w14:textId="77777777" w:rsidR="003562E5" w:rsidRPr="003562E5" w:rsidRDefault="003562E5" w:rsidP="004763BA">
      <w:pPr>
        <w:jc w:val="both"/>
        <w:rPr>
          <w:rFonts w:ascii="Times New Roman" w:hAnsi="Times New Roman"/>
        </w:rPr>
      </w:pPr>
      <w:r w:rsidRPr="003562E5">
        <w:rPr>
          <w:rFonts w:ascii="Times New Roman" w:hAnsi="Times New Roman"/>
        </w:rPr>
        <w:t>Cardiff Student Union (no date) Men’s Football Club. Available at: https://www.cardiffstudents.com/activities/sport/mensfootball/ (Accessed: 25 March 2026). </w:t>
      </w:r>
    </w:p>
    <w:p w14:paraId="39ADC2DA" w14:textId="77777777" w:rsidR="003562E5" w:rsidRPr="003562E5" w:rsidRDefault="003562E5" w:rsidP="004763BA">
      <w:pPr>
        <w:jc w:val="both"/>
        <w:rPr>
          <w:rFonts w:ascii="Times New Roman" w:hAnsi="Times New Roman"/>
        </w:rPr>
      </w:pPr>
    </w:p>
    <w:p w14:paraId="5A18F9B4" w14:textId="77777777" w:rsidR="003562E5" w:rsidRPr="003562E5" w:rsidRDefault="003562E5" w:rsidP="004763BA">
      <w:pPr>
        <w:jc w:val="both"/>
        <w:rPr>
          <w:rFonts w:ascii="Times New Roman" w:hAnsi="Times New Roman"/>
        </w:rPr>
      </w:pPr>
      <w:r w:rsidRPr="003562E5">
        <w:rPr>
          <w:rFonts w:ascii="Times New Roman" w:hAnsi="Times New Roman"/>
        </w:rPr>
        <w:t xml:space="preserve">Childers , C. (2019) ISU Red: Research and eData, Examination of Student-Athletes’ development Transition from Youth Sport to College Sport. Available at: https://ir.library.illinoisstate.edu/ (Accessed: 07 October 2025). </w:t>
      </w:r>
    </w:p>
    <w:p w14:paraId="0B305B1D" w14:textId="77777777" w:rsidR="003562E5" w:rsidRPr="003562E5" w:rsidRDefault="003562E5" w:rsidP="004763BA">
      <w:pPr>
        <w:jc w:val="both"/>
        <w:rPr>
          <w:rFonts w:ascii="Times New Roman" w:hAnsi="Times New Roman"/>
        </w:rPr>
      </w:pPr>
    </w:p>
    <w:p w14:paraId="59243084" w14:textId="77777777" w:rsidR="003562E5" w:rsidRPr="003562E5" w:rsidRDefault="003562E5" w:rsidP="004763BA">
      <w:pPr>
        <w:jc w:val="both"/>
        <w:rPr>
          <w:rFonts w:ascii="Times New Roman" w:hAnsi="Times New Roman"/>
        </w:rPr>
      </w:pPr>
      <w:r w:rsidRPr="003562E5">
        <w:rPr>
          <w:rFonts w:ascii="Times New Roman" w:hAnsi="Times New Roman"/>
        </w:rPr>
        <w:t xml:space="preserve">Chrysikos, A., Ahmed, E. and Ward, R. (2017) (PDF) analysis of Tinto’s Student Integration Theory in first year undergraduate computing students of a UK Higher Education Institution, ResearchGate. Available at: https://www.researchgate.net/publication/319408384_Analysis_of_Tinto’s_student_integration_theory_in_first_year_undergraduate_computing_students_of_a_UK_Higher_Education_Institution (Accessed: 07 October 2025). </w:t>
      </w:r>
    </w:p>
    <w:p w14:paraId="5C660EA5" w14:textId="77777777" w:rsidR="003562E5" w:rsidRPr="003562E5" w:rsidRDefault="003562E5" w:rsidP="004763BA">
      <w:pPr>
        <w:jc w:val="both"/>
        <w:rPr>
          <w:rFonts w:ascii="Times New Roman" w:hAnsi="Times New Roman"/>
        </w:rPr>
      </w:pPr>
    </w:p>
    <w:p w14:paraId="524CAFD9" w14:textId="77777777" w:rsidR="003562E5" w:rsidRPr="003562E5" w:rsidRDefault="003562E5" w:rsidP="004763BA">
      <w:pPr>
        <w:jc w:val="both"/>
        <w:rPr>
          <w:rFonts w:ascii="Times New Roman" w:hAnsi="Times New Roman"/>
        </w:rPr>
      </w:pPr>
      <w:r w:rsidRPr="003562E5">
        <w:rPr>
          <w:rFonts w:ascii="Times New Roman" w:hAnsi="Times New Roman"/>
        </w:rPr>
        <w:t>Connor KM, Davidson JR. Development of a new resilience scale: the Connor-Davidson Resilience Scale (CD-RISC). Depress Anxiety. 2003;18(2):76-82. doi: 10.1002/da.10113. PMID: 12964174.</w:t>
      </w:r>
    </w:p>
    <w:p w14:paraId="630304DA" w14:textId="77777777" w:rsidR="003562E5" w:rsidRPr="003562E5" w:rsidRDefault="003562E5" w:rsidP="004763BA">
      <w:pPr>
        <w:jc w:val="both"/>
        <w:rPr>
          <w:rFonts w:ascii="Times New Roman" w:hAnsi="Times New Roman"/>
        </w:rPr>
      </w:pPr>
    </w:p>
    <w:p w14:paraId="05DE040D" w14:textId="77777777" w:rsidR="003562E5" w:rsidRPr="003562E5" w:rsidRDefault="003562E5" w:rsidP="004763BA">
      <w:pPr>
        <w:jc w:val="both"/>
        <w:rPr>
          <w:rFonts w:ascii="Times New Roman" w:hAnsi="Times New Roman"/>
        </w:rPr>
      </w:pPr>
      <w:r w:rsidRPr="003562E5">
        <w:rPr>
          <w:rFonts w:ascii="Times New Roman" w:hAnsi="Times New Roman"/>
        </w:rPr>
        <w:t>Cottrell, S. (2019) The Study Skills Handbook. 5th edn. London: Red Globe Press.</w:t>
      </w:r>
    </w:p>
    <w:p w14:paraId="314E2CEF" w14:textId="77777777" w:rsidR="003562E5" w:rsidRPr="003562E5" w:rsidRDefault="003562E5" w:rsidP="004763BA">
      <w:pPr>
        <w:jc w:val="both"/>
        <w:rPr>
          <w:rFonts w:ascii="Times New Roman" w:hAnsi="Times New Roman"/>
        </w:rPr>
      </w:pPr>
      <w:r w:rsidRPr="003562E5">
        <w:rPr>
          <w:rFonts w:ascii="Times New Roman" w:hAnsi="Times New Roman"/>
        </w:rPr>
        <w:t xml:space="preserve">CRABTREE, Ruth (2023). Barriers to Student Engagement: why don't university students engage? Student Engagement in Higher Education Journal, 4 (3), 28-47. </w:t>
      </w:r>
    </w:p>
    <w:p w14:paraId="1F1E87DF" w14:textId="77777777" w:rsidR="003562E5" w:rsidRPr="003562E5" w:rsidRDefault="003562E5" w:rsidP="004763BA">
      <w:pPr>
        <w:jc w:val="both"/>
        <w:rPr>
          <w:rFonts w:ascii="Times New Roman" w:hAnsi="Times New Roman"/>
        </w:rPr>
      </w:pPr>
    </w:p>
    <w:p w14:paraId="714F2E94" w14:textId="77777777" w:rsidR="003562E5" w:rsidRPr="003562E5" w:rsidRDefault="003562E5" w:rsidP="004763BA">
      <w:pPr>
        <w:jc w:val="both"/>
        <w:rPr>
          <w:rFonts w:ascii="Times New Roman" w:hAnsi="Times New Roman"/>
        </w:rPr>
      </w:pPr>
      <w:r w:rsidRPr="003562E5">
        <w:rPr>
          <w:rFonts w:ascii="Times New Roman" w:hAnsi="Times New Roman"/>
        </w:rPr>
        <w:lastRenderedPageBreak/>
        <w:t>Diehl, K., Jansen., C., Ishchanova., K. &amp; Hilger-Kolb, J. (2018) Loneliness at universities: Determinants of emotional and social loneliness among students. International Journal of Environmental Research and Public Health, 15(1865): 1-14</w:t>
      </w:r>
    </w:p>
    <w:p w14:paraId="05BAE94B" w14:textId="77777777" w:rsidR="003562E5" w:rsidRPr="003562E5" w:rsidRDefault="003562E5" w:rsidP="004763BA">
      <w:pPr>
        <w:jc w:val="both"/>
        <w:rPr>
          <w:rFonts w:ascii="Times New Roman" w:hAnsi="Times New Roman"/>
        </w:rPr>
      </w:pPr>
    </w:p>
    <w:p w14:paraId="6E948995" w14:textId="77777777" w:rsidR="003562E5" w:rsidRPr="003562E5" w:rsidRDefault="003562E5" w:rsidP="004763BA">
      <w:pPr>
        <w:jc w:val="both"/>
        <w:rPr>
          <w:rFonts w:ascii="Times New Roman" w:hAnsi="Times New Roman"/>
        </w:rPr>
      </w:pPr>
      <w:r w:rsidRPr="003562E5">
        <w:rPr>
          <w:rFonts w:ascii="Times New Roman" w:hAnsi="Times New Roman"/>
        </w:rPr>
        <w:t xml:space="preserve">Fellingham, A., Shuwara, T.H., Saint Amand, T., Gunawan, F., Gould, S. and Elbediwy, A., 2024. Investigating the transitional barriers university students face when moving from further education; what are the potential issues they may meet?. New Directions in the Teaching of Natural Sciences, (19). </w:t>
      </w:r>
    </w:p>
    <w:p w14:paraId="536F00D4" w14:textId="77777777" w:rsidR="003562E5" w:rsidRPr="003562E5" w:rsidRDefault="003562E5" w:rsidP="004763BA">
      <w:pPr>
        <w:jc w:val="both"/>
        <w:rPr>
          <w:rFonts w:ascii="Times New Roman" w:hAnsi="Times New Roman"/>
        </w:rPr>
      </w:pPr>
    </w:p>
    <w:p w14:paraId="647FADD7" w14:textId="77777777" w:rsidR="003562E5" w:rsidRPr="003562E5" w:rsidRDefault="003562E5" w:rsidP="004763BA">
      <w:pPr>
        <w:jc w:val="both"/>
        <w:rPr>
          <w:rFonts w:ascii="Times New Roman" w:hAnsi="Times New Roman"/>
        </w:rPr>
      </w:pPr>
      <w:r w:rsidRPr="003562E5">
        <w:rPr>
          <w:rFonts w:ascii="Times New Roman" w:hAnsi="Times New Roman"/>
        </w:rPr>
        <w:t xml:space="preserve">Gardner, J.N., (1986) The freshman year experience. College and university, 61(4), pp.261-74. </w:t>
      </w:r>
    </w:p>
    <w:p w14:paraId="113CEF5E" w14:textId="77777777" w:rsidR="003562E5" w:rsidRPr="003562E5" w:rsidRDefault="003562E5" w:rsidP="004763BA">
      <w:pPr>
        <w:jc w:val="both"/>
        <w:rPr>
          <w:rFonts w:ascii="Times New Roman" w:hAnsi="Times New Roman"/>
        </w:rPr>
      </w:pPr>
    </w:p>
    <w:p w14:paraId="69B7AFF4" w14:textId="77777777" w:rsidR="003562E5" w:rsidRPr="003562E5" w:rsidRDefault="003562E5" w:rsidP="004763BA">
      <w:pPr>
        <w:jc w:val="both"/>
        <w:rPr>
          <w:rFonts w:ascii="Times New Roman" w:hAnsi="Times New Roman"/>
        </w:rPr>
      </w:pPr>
      <w:r w:rsidRPr="003562E5">
        <w:rPr>
          <w:rFonts w:ascii="Times New Roman" w:hAnsi="Times New Roman"/>
        </w:rPr>
        <w:t xml:space="preserve">Gov.uk (2025) Universal design principles, Accessibility manual. Available at: https://accessibility.education.gov.uk/guidelines/universal-design (Accessed: 11 January 2026). </w:t>
      </w:r>
    </w:p>
    <w:p w14:paraId="46E6166E" w14:textId="77777777" w:rsidR="003562E5" w:rsidRPr="003562E5" w:rsidRDefault="003562E5" w:rsidP="004763BA">
      <w:pPr>
        <w:jc w:val="both"/>
        <w:rPr>
          <w:rFonts w:ascii="Times New Roman" w:hAnsi="Times New Roman"/>
        </w:rPr>
      </w:pPr>
    </w:p>
    <w:p w14:paraId="03F75E4B" w14:textId="77777777" w:rsidR="003562E5" w:rsidRPr="003562E5" w:rsidRDefault="003562E5" w:rsidP="004763BA">
      <w:pPr>
        <w:jc w:val="both"/>
        <w:rPr>
          <w:rFonts w:ascii="Times New Roman" w:hAnsi="Times New Roman"/>
        </w:rPr>
      </w:pPr>
      <w:r w:rsidRPr="003562E5">
        <w:rPr>
          <w:rFonts w:ascii="Times New Roman" w:hAnsi="Times New Roman"/>
        </w:rPr>
        <w:t xml:space="preserve">Grayson, D., September, J., &amp; Brenner, L. (2025). Gateway to Success: An integrated academic and student life orientation programme for new first-year students. Journal of Student Affairs in Africa, 13(1), 163-175. DOI: 10.24085/jsaa.v13i1.5380. </w:t>
      </w:r>
    </w:p>
    <w:p w14:paraId="43E91F0A" w14:textId="77777777" w:rsidR="003562E5" w:rsidRPr="003562E5" w:rsidRDefault="003562E5" w:rsidP="004763BA">
      <w:pPr>
        <w:jc w:val="both"/>
        <w:rPr>
          <w:rFonts w:ascii="Times New Roman" w:hAnsi="Times New Roman"/>
        </w:rPr>
      </w:pPr>
    </w:p>
    <w:p w14:paraId="61589A86" w14:textId="77777777" w:rsidR="003562E5" w:rsidRPr="003562E5" w:rsidRDefault="003562E5" w:rsidP="004763BA">
      <w:pPr>
        <w:jc w:val="both"/>
        <w:rPr>
          <w:rFonts w:ascii="Times New Roman" w:hAnsi="Times New Roman"/>
        </w:rPr>
      </w:pPr>
      <w:r w:rsidRPr="003562E5">
        <w:rPr>
          <w:rFonts w:ascii="Times New Roman" w:hAnsi="Times New Roman"/>
        </w:rPr>
        <w:t>Hartpury College and University (no date) Men’s Rugby Academy, Men’s Rugby Academy | Hartpury College. Available at: https://www.hartpury.ac.uk/college/playing-sport/academies/mens-rugby-academy (Accessed: 25 March 2026). </w:t>
      </w:r>
    </w:p>
    <w:p w14:paraId="1F2CE2FE" w14:textId="77777777" w:rsidR="003562E5" w:rsidRPr="003562E5" w:rsidRDefault="003562E5" w:rsidP="004763BA">
      <w:pPr>
        <w:jc w:val="both"/>
        <w:rPr>
          <w:rFonts w:ascii="Times New Roman" w:hAnsi="Times New Roman"/>
        </w:rPr>
      </w:pPr>
    </w:p>
    <w:p w14:paraId="180CFBB9" w14:textId="77777777" w:rsidR="003562E5" w:rsidRPr="003562E5" w:rsidRDefault="003562E5" w:rsidP="004763BA">
      <w:pPr>
        <w:jc w:val="both"/>
        <w:rPr>
          <w:rFonts w:ascii="Times New Roman" w:hAnsi="Times New Roman"/>
        </w:rPr>
      </w:pPr>
      <w:r w:rsidRPr="003562E5">
        <w:rPr>
          <w:rFonts w:ascii="Times New Roman" w:hAnsi="Times New Roman"/>
        </w:rPr>
        <w:t>Hartpury University (2026) Netball Academy, Netball Academy | Hartpury University. Available at: https://www.hartpury.ac.uk/university/playing-sport/academies/netball-academy/ (Accessed: 25 March 2026). </w:t>
      </w:r>
    </w:p>
    <w:p w14:paraId="4521ACB1" w14:textId="77777777" w:rsidR="003562E5" w:rsidRPr="003562E5" w:rsidRDefault="003562E5" w:rsidP="004763BA">
      <w:pPr>
        <w:jc w:val="both"/>
        <w:rPr>
          <w:rFonts w:ascii="Times New Roman" w:hAnsi="Times New Roman"/>
        </w:rPr>
      </w:pPr>
    </w:p>
    <w:p w14:paraId="37EADCE4" w14:textId="77777777" w:rsidR="003562E5" w:rsidRPr="003562E5" w:rsidRDefault="003562E5" w:rsidP="004763BA">
      <w:pPr>
        <w:jc w:val="both"/>
        <w:rPr>
          <w:rFonts w:ascii="Times New Roman" w:hAnsi="Times New Roman"/>
        </w:rPr>
      </w:pPr>
      <w:r w:rsidRPr="003562E5">
        <w:rPr>
          <w:rFonts w:ascii="Times New Roman" w:hAnsi="Times New Roman"/>
        </w:rPr>
        <w:t xml:space="preserve">Higgins, N. L., Rathner, J. A. and Frankland, S. (2023) ‘Development of self-regulated learning: a longitudinal study on academic performance in undergraduate science’, Research in Science &amp; Technological Education, 41(4), pp. 1242–1266. doi: 10.1080/02635143.2021.1997978. </w:t>
      </w:r>
    </w:p>
    <w:p w14:paraId="4828E175" w14:textId="77777777" w:rsidR="003562E5" w:rsidRPr="003562E5" w:rsidRDefault="003562E5" w:rsidP="004763BA">
      <w:pPr>
        <w:jc w:val="both"/>
        <w:rPr>
          <w:rFonts w:ascii="Times New Roman" w:hAnsi="Times New Roman"/>
        </w:rPr>
      </w:pPr>
    </w:p>
    <w:p w14:paraId="635E1C0B" w14:textId="77777777" w:rsidR="003562E5" w:rsidRPr="003562E5" w:rsidRDefault="003562E5" w:rsidP="004763BA">
      <w:pPr>
        <w:jc w:val="both"/>
        <w:rPr>
          <w:rFonts w:ascii="Times New Roman" w:hAnsi="Times New Roman"/>
        </w:rPr>
      </w:pPr>
      <w:r w:rsidRPr="003562E5">
        <w:rPr>
          <w:rFonts w:ascii="Times New Roman" w:hAnsi="Times New Roman"/>
        </w:rPr>
        <w:t xml:space="preserve">Hughes, D.G. (2024) Why uncertainty can be stressful, Student Minds. Available at: https://www.studentminds.org.uk/advice-and-info/why-uncertainty-can-be-stressful/ (Accessed: 11 January 2026). </w:t>
      </w:r>
    </w:p>
    <w:p w14:paraId="2C66CA55" w14:textId="77777777" w:rsidR="003562E5" w:rsidRPr="003562E5" w:rsidRDefault="003562E5" w:rsidP="004763BA">
      <w:pPr>
        <w:jc w:val="both"/>
        <w:rPr>
          <w:rFonts w:ascii="Times New Roman" w:hAnsi="Times New Roman"/>
        </w:rPr>
      </w:pPr>
    </w:p>
    <w:p w14:paraId="7E6CEDC6" w14:textId="77777777" w:rsidR="003562E5" w:rsidRPr="003562E5" w:rsidRDefault="003562E5" w:rsidP="004763BA">
      <w:pPr>
        <w:jc w:val="both"/>
        <w:rPr>
          <w:rFonts w:ascii="Times New Roman" w:hAnsi="Times New Roman"/>
        </w:rPr>
      </w:pPr>
      <w:r w:rsidRPr="003562E5">
        <w:rPr>
          <w:rFonts w:ascii="Times New Roman" w:hAnsi="Times New Roman"/>
        </w:rPr>
        <w:t xml:space="preserve">Ishaq, Farah J. and Bass, Jordan (2019) "High Impact Educational Practices and the Student Athlete Experience: The Implementation and Barriers of HIPs in the Student Athlete Support Setting," Journal of Issues in Intercollegiate A thletics: Vol. 12: Iss. 1, Article 15. Available at: </w:t>
      </w:r>
      <w:hyperlink r:id="rId50" w:history="1">
        <w:r w:rsidRPr="003562E5">
          <w:rPr>
            <w:rStyle w:val="Hyperlink"/>
            <w:rFonts w:ascii="Times New Roman" w:hAnsi="Times New Roman"/>
          </w:rPr>
          <w:t>https://scholarcommons.sc.edu/jiia/vol12/iss1/15</w:t>
        </w:r>
      </w:hyperlink>
      <w:r w:rsidRPr="003562E5">
        <w:rPr>
          <w:rFonts w:ascii="Times New Roman" w:hAnsi="Times New Roman"/>
        </w:rPr>
        <w:t xml:space="preserve"> </w:t>
      </w:r>
    </w:p>
    <w:p w14:paraId="33EACF66" w14:textId="77777777" w:rsidR="003562E5" w:rsidRPr="003562E5" w:rsidRDefault="003562E5" w:rsidP="004763BA">
      <w:pPr>
        <w:jc w:val="both"/>
        <w:rPr>
          <w:rFonts w:ascii="Times New Roman" w:hAnsi="Times New Roman"/>
        </w:rPr>
      </w:pPr>
    </w:p>
    <w:p w14:paraId="5223494E" w14:textId="77777777" w:rsidR="003562E5" w:rsidRPr="003562E5" w:rsidRDefault="003562E5" w:rsidP="004763BA">
      <w:pPr>
        <w:jc w:val="both"/>
        <w:rPr>
          <w:rFonts w:ascii="Times New Roman" w:hAnsi="Times New Roman"/>
        </w:rPr>
      </w:pPr>
      <w:r w:rsidRPr="003562E5">
        <w:rPr>
          <w:rFonts w:ascii="Times New Roman" w:hAnsi="Times New Roman"/>
        </w:rPr>
        <w:t xml:space="preserve">Khojanashvili, L., Tsereteli, M., Bakashvili, M., &amp; Aslan, M. (2023). Exploring the challenges of transitioning to higher education for students studying away from home. Educational Psychology in Practice, 39(3), 309–330. https://doi.org/10.1080/02667363.2023.2208343 </w:t>
      </w:r>
    </w:p>
    <w:p w14:paraId="2EC01997" w14:textId="77777777" w:rsidR="003562E5" w:rsidRPr="003562E5" w:rsidRDefault="003562E5" w:rsidP="004763BA">
      <w:pPr>
        <w:jc w:val="both"/>
        <w:rPr>
          <w:rFonts w:ascii="Times New Roman" w:hAnsi="Times New Roman"/>
        </w:rPr>
      </w:pPr>
    </w:p>
    <w:p w14:paraId="1AA2910C" w14:textId="77777777" w:rsidR="003562E5" w:rsidRPr="003562E5" w:rsidRDefault="003562E5" w:rsidP="004763BA">
      <w:pPr>
        <w:jc w:val="both"/>
        <w:rPr>
          <w:rFonts w:ascii="Times New Roman" w:hAnsi="Times New Roman"/>
        </w:rPr>
      </w:pPr>
      <w:r w:rsidRPr="003562E5">
        <w:rPr>
          <w:rFonts w:ascii="Times New Roman" w:hAnsi="Times New Roman"/>
        </w:rPr>
        <w:t>Lea, M.R. and Street, B.V. (1998) ‘Student writing in higher education: An academic literacies approach’, Studies in Higher Education, 23(2), pp. 157–172.</w:t>
      </w:r>
    </w:p>
    <w:p w14:paraId="69A32F01" w14:textId="77777777" w:rsidR="003562E5" w:rsidRPr="003562E5" w:rsidRDefault="003562E5" w:rsidP="004763BA">
      <w:pPr>
        <w:jc w:val="both"/>
        <w:rPr>
          <w:rFonts w:ascii="Times New Roman" w:hAnsi="Times New Roman"/>
        </w:rPr>
      </w:pPr>
    </w:p>
    <w:p w14:paraId="344F3BAA" w14:textId="77777777" w:rsidR="003562E5" w:rsidRPr="003562E5" w:rsidRDefault="003562E5" w:rsidP="004763BA">
      <w:pPr>
        <w:jc w:val="both"/>
        <w:rPr>
          <w:rFonts w:ascii="Times New Roman" w:hAnsi="Times New Roman"/>
        </w:rPr>
      </w:pPr>
      <w:r w:rsidRPr="003562E5">
        <w:rPr>
          <w:rFonts w:ascii="Times New Roman" w:hAnsi="Times New Roman"/>
        </w:rPr>
        <w:t>Locke, E. A., &amp; Latham, G. P. (2002). Building a practically useful theory of goal setting and task motivation: A 35-year odyssey. American Psychologist, 57(9), 705–717.</w:t>
      </w:r>
    </w:p>
    <w:p w14:paraId="5EB0BDBA" w14:textId="77777777" w:rsidR="003562E5" w:rsidRPr="003562E5" w:rsidRDefault="003562E5" w:rsidP="004763BA">
      <w:pPr>
        <w:jc w:val="both"/>
        <w:rPr>
          <w:rFonts w:ascii="Times New Roman" w:hAnsi="Times New Roman"/>
        </w:rPr>
      </w:pPr>
    </w:p>
    <w:p w14:paraId="3D6B61A9" w14:textId="77777777" w:rsidR="003562E5" w:rsidRPr="003562E5" w:rsidRDefault="003562E5" w:rsidP="004763BA">
      <w:pPr>
        <w:jc w:val="both"/>
        <w:rPr>
          <w:rFonts w:ascii="Times New Roman" w:hAnsi="Times New Roman"/>
        </w:rPr>
      </w:pPr>
      <w:r w:rsidRPr="003562E5">
        <w:rPr>
          <w:rFonts w:ascii="Times New Roman" w:hAnsi="Times New Roman"/>
        </w:rPr>
        <w:t>Mienaltowski A. (2011). Everyday problem solving across the adult life span: solution diversity and efficacy. Annals of the New York Academy of Sciences, 1235, 75–85. https://doi.org/10.1111/j.1749-6632.2011.06207.x</w:t>
      </w:r>
    </w:p>
    <w:p w14:paraId="5B8E691C" w14:textId="77777777" w:rsidR="003562E5" w:rsidRPr="003562E5" w:rsidRDefault="003562E5" w:rsidP="004763BA">
      <w:pPr>
        <w:jc w:val="both"/>
        <w:rPr>
          <w:rFonts w:ascii="Times New Roman" w:hAnsi="Times New Roman"/>
        </w:rPr>
      </w:pPr>
    </w:p>
    <w:p w14:paraId="0163336A" w14:textId="77777777" w:rsidR="003562E5" w:rsidRPr="003562E5" w:rsidRDefault="003562E5" w:rsidP="004763BA">
      <w:pPr>
        <w:jc w:val="both"/>
        <w:rPr>
          <w:rFonts w:ascii="Times New Roman" w:hAnsi="Times New Roman"/>
        </w:rPr>
      </w:pPr>
      <w:r w:rsidRPr="003562E5">
        <w:rPr>
          <w:rFonts w:ascii="Times New Roman" w:hAnsi="Times New Roman"/>
        </w:rPr>
        <w:t xml:space="preserve">Milone EdD, J., Risisky PhD, D. and MacGregor EdD , J. (2024) Journal of Athlete Development and Experience, ScholarWorks. Available at: https://scholarworks.bgsu.edu/cgi/viewcontent.cgi?article=1247&amp;context=jade (Accessed: 07 October 2025). </w:t>
      </w:r>
    </w:p>
    <w:p w14:paraId="55B80D9F" w14:textId="77777777" w:rsidR="003562E5" w:rsidRPr="003562E5" w:rsidRDefault="003562E5" w:rsidP="004763BA">
      <w:pPr>
        <w:jc w:val="both"/>
        <w:rPr>
          <w:rFonts w:ascii="Times New Roman" w:hAnsi="Times New Roman"/>
        </w:rPr>
      </w:pPr>
    </w:p>
    <w:p w14:paraId="10EF7BBC" w14:textId="77777777" w:rsidR="003562E5" w:rsidRPr="003562E5" w:rsidRDefault="003562E5" w:rsidP="004763BA">
      <w:pPr>
        <w:jc w:val="both"/>
        <w:rPr>
          <w:rFonts w:ascii="Times New Roman" w:hAnsi="Times New Roman"/>
        </w:rPr>
      </w:pPr>
      <w:r w:rsidRPr="003562E5">
        <w:rPr>
          <w:rFonts w:ascii="Times New Roman" w:hAnsi="Times New Roman"/>
        </w:rPr>
        <w:t>Moon, J. (2013) Reflection and Employability. York: Higher Education Academy.</w:t>
      </w:r>
    </w:p>
    <w:p w14:paraId="4E6A9A9C" w14:textId="77777777" w:rsidR="003562E5" w:rsidRPr="003562E5" w:rsidRDefault="003562E5" w:rsidP="004763BA">
      <w:pPr>
        <w:jc w:val="both"/>
        <w:rPr>
          <w:rFonts w:ascii="Times New Roman" w:hAnsi="Times New Roman"/>
        </w:rPr>
      </w:pPr>
    </w:p>
    <w:p w14:paraId="6ABA3F2A" w14:textId="77777777" w:rsidR="003562E5" w:rsidRPr="003562E5" w:rsidRDefault="003562E5" w:rsidP="004763BA">
      <w:pPr>
        <w:jc w:val="both"/>
        <w:rPr>
          <w:rFonts w:ascii="Times New Roman" w:hAnsi="Times New Roman"/>
        </w:rPr>
      </w:pPr>
      <w:r w:rsidRPr="003562E5">
        <w:rPr>
          <w:rFonts w:ascii="Times New Roman" w:hAnsi="Times New Roman"/>
        </w:rPr>
        <w:t>Newcastle University (no date) How to reference, How to Reference | Academic Skills Kit | Newcastle University. Available at: https://www.ncl.ac.uk/academic-skills-kit/good-academic-practice/referencing/how-to-reference/ (Accessed: 26 March 2026). </w:t>
      </w:r>
    </w:p>
    <w:p w14:paraId="06162F10" w14:textId="77777777" w:rsidR="003562E5" w:rsidRPr="003562E5" w:rsidRDefault="003562E5" w:rsidP="004763BA">
      <w:pPr>
        <w:jc w:val="both"/>
        <w:rPr>
          <w:rFonts w:ascii="Times New Roman" w:hAnsi="Times New Roman"/>
        </w:rPr>
      </w:pPr>
    </w:p>
    <w:p w14:paraId="1C183582" w14:textId="77777777" w:rsidR="003562E5" w:rsidRPr="003562E5" w:rsidRDefault="003562E5" w:rsidP="004763BA">
      <w:pPr>
        <w:jc w:val="both"/>
        <w:rPr>
          <w:rFonts w:ascii="Times New Roman" w:hAnsi="Times New Roman"/>
        </w:rPr>
      </w:pPr>
      <w:r w:rsidRPr="003562E5">
        <w:rPr>
          <w:rFonts w:ascii="Times New Roman" w:hAnsi="Times New Roman"/>
        </w:rPr>
        <w:t xml:space="preserve">Nkomo, L.M., Daniel, B.K. &amp; Butson, R.J. Synthesis of student engagement with digital technologies: a systematic review of the literature. Int J Educ Technol High Educ 18, 34 (2021). </w:t>
      </w:r>
      <w:hyperlink r:id="rId51" w:history="1">
        <w:r w:rsidRPr="003562E5">
          <w:rPr>
            <w:rStyle w:val="Hyperlink"/>
            <w:rFonts w:ascii="Times New Roman" w:hAnsi="Times New Roman"/>
          </w:rPr>
          <w:t>https://doi.org/10.1186/s41239-021-00270-1</w:t>
        </w:r>
      </w:hyperlink>
      <w:r w:rsidRPr="003562E5">
        <w:rPr>
          <w:rFonts w:ascii="Times New Roman" w:hAnsi="Times New Roman"/>
        </w:rPr>
        <w:t xml:space="preserve"> </w:t>
      </w:r>
    </w:p>
    <w:p w14:paraId="67C974A5" w14:textId="77777777" w:rsidR="003562E5" w:rsidRPr="003562E5" w:rsidRDefault="003562E5" w:rsidP="004763BA">
      <w:pPr>
        <w:jc w:val="both"/>
        <w:rPr>
          <w:rFonts w:ascii="Times New Roman" w:hAnsi="Times New Roman"/>
        </w:rPr>
      </w:pPr>
    </w:p>
    <w:p w14:paraId="368CD587" w14:textId="77777777" w:rsidR="003562E5" w:rsidRPr="003562E5" w:rsidRDefault="003562E5" w:rsidP="004763BA">
      <w:pPr>
        <w:jc w:val="both"/>
        <w:rPr>
          <w:rFonts w:ascii="Times New Roman" w:hAnsi="Times New Roman"/>
        </w:rPr>
      </w:pPr>
      <w:r w:rsidRPr="003562E5">
        <w:rPr>
          <w:rFonts w:ascii="Times New Roman" w:hAnsi="Times New Roman"/>
        </w:rPr>
        <w:t>North, J. and Lavallee, D. (2004) ‘An investigation of potential users of career transition services in the United Kingdom’, Psychology of Sport and Exercise, 5(1), pp. 77–84.</w:t>
      </w:r>
    </w:p>
    <w:p w14:paraId="53E871FC" w14:textId="77777777" w:rsidR="003562E5" w:rsidRPr="003562E5" w:rsidRDefault="003562E5" w:rsidP="004763BA">
      <w:pPr>
        <w:jc w:val="both"/>
        <w:rPr>
          <w:rFonts w:ascii="Times New Roman" w:hAnsi="Times New Roman"/>
        </w:rPr>
      </w:pPr>
    </w:p>
    <w:p w14:paraId="1769B780" w14:textId="77777777" w:rsidR="003562E5" w:rsidRPr="003562E5" w:rsidRDefault="003562E5" w:rsidP="004763BA">
      <w:pPr>
        <w:jc w:val="both"/>
        <w:rPr>
          <w:rFonts w:ascii="Times New Roman" w:hAnsi="Times New Roman"/>
        </w:rPr>
      </w:pPr>
      <w:r w:rsidRPr="003562E5">
        <w:rPr>
          <w:rFonts w:ascii="Times New Roman" w:hAnsi="Times New Roman"/>
        </w:rPr>
        <w:t xml:space="preserve">Oliobi, I., Ruddell, D. and Doglio, C., 2024. Tailored Support for First-Year, First-Generation College Students: Findings from an Evaluation of the Kessler Scholars Program. ITHAKA S+ R. </w:t>
      </w:r>
    </w:p>
    <w:p w14:paraId="4DB17301" w14:textId="77777777" w:rsidR="003562E5" w:rsidRPr="003562E5" w:rsidRDefault="003562E5" w:rsidP="004763BA">
      <w:pPr>
        <w:jc w:val="both"/>
        <w:rPr>
          <w:rFonts w:ascii="Times New Roman" w:hAnsi="Times New Roman"/>
        </w:rPr>
      </w:pPr>
    </w:p>
    <w:p w14:paraId="2B95CE79" w14:textId="77777777" w:rsidR="003562E5" w:rsidRPr="003562E5" w:rsidRDefault="003562E5" w:rsidP="004763BA">
      <w:pPr>
        <w:jc w:val="both"/>
        <w:rPr>
          <w:rFonts w:ascii="Times New Roman" w:hAnsi="Times New Roman"/>
        </w:rPr>
      </w:pPr>
      <w:r w:rsidRPr="003562E5">
        <w:rPr>
          <w:rFonts w:ascii="Times New Roman" w:hAnsi="Times New Roman"/>
        </w:rPr>
        <w:t>Oxford University Sport (no date) Football, Oxford University Sport. Available at: https://www.sport.ox.ac.uk/football (Accessed: 25 March 2026). </w:t>
      </w:r>
    </w:p>
    <w:p w14:paraId="2D1EBB05" w14:textId="77777777" w:rsidR="003562E5" w:rsidRPr="003562E5" w:rsidRDefault="003562E5" w:rsidP="004763BA">
      <w:pPr>
        <w:jc w:val="both"/>
        <w:rPr>
          <w:rFonts w:ascii="Times New Roman" w:hAnsi="Times New Roman"/>
        </w:rPr>
      </w:pPr>
    </w:p>
    <w:p w14:paraId="0EF97819" w14:textId="77777777" w:rsidR="003562E5" w:rsidRPr="003562E5" w:rsidRDefault="003562E5" w:rsidP="004763BA">
      <w:pPr>
        <w:jc w:val="both"/>
        <w:rPr>
          <w:rFonts w:ascii="Times New Roman" w:hAnsi="Times New Roman"/>
        </w:rPr>
      </w:pPr>
      <w:r w:rsidRPr="003562E5">
        <w:rPr>
          <w:rFonts w:ascii="Times New Roman" w:hAnsi="Times New Roman"/>
        </w:rPr>
        <w:t xml:space="preserve">Pascarella, E. T., and others. “Cognitive Impacts of Intercollegiate Athletic Participation: Some Further Evidence.” Journal of Higher Education, 1999, 70(1), 1–26. </w:t>
      </w:r>
    </w:p>
    <w:p w14:paraId="1381234A" w14:textId="77777777" w:rsidR="003562E5" w:rsidRPr="003562E5" w:rsidRDefault="003562E5" w:rsidP="004763BA">
      <w:pPr>
        <w:jc w:val="both"/>
        <w:rPr>
          <w:rFonts w:ascii="Times New Roman" w:hAnsi="Times New Roman"/>
        </w:rPr>
      </w:pPr>
    </w:p>
    <w:p w14:paraId="5C3376F1" w14:textId="77777777" w:rsidR="003562E5" w:rsidRPr="003562E5" w:rsidRDefault="003562E5" w:rsidP="004763BA">
      <w:pPr>
        <w:jc w:val="both"/>
        <w:rPr>
          <w:rFonts w:ascii="Times New Roman" w:hAnsi="Times New Roman"/>
        </w:rPr>
      </w:pPr>
      <w:r w:rsidRPr="003562E5">
        <w:rPr>
          <w:rFonts w:ascii="Times New Roman" w:hAnsi="Times New Roman"/>
        </w:rPr>
        <w:t xml:space="preserve">Peck, E. and Shaw, J. (2024) improving the Transition to Higher Education, pp. 19–19. </w:t>
      </w:r>
    </w:p>
    <w:p w14:paraId="3D66EA12" w14:textId="77777777" w:rsidR="003562E5" w:rsidRPr="003562E5" w:rsidRDefault="003562E5" w:rsidP="004763BA">
      <w:pPr>
        <w:jc w:val="both"/>
        <w:rPr>
          <w:rFonts w:ascii="Times New Roman" w:hAnsi="Times New Roman"/>
        </w:rPr>
      </w:pPr>
    </w:p>
    <w:p w14:paraId="302E8B4F" w14:textId="77777777" w:rsidR="003562E5" w:rsidRPr="003562E5" w:rsidRDefault="003562E5" w:rsidP="004763BA">
      <w:pPr>
        <w:jc w:val="both"/>
        <w:rPr>
          <w:rFonts w:ascii="Times New Roman" w:hAnsi="Times New Roman"/>
        </w:rPr>
      </w:pPr>
      <w:r w:rsidRPr="003562E5">
        <w:rPr>
          <w:rFonts w:ascii="Times New Roman" w:hAnsi="Times New Roman"/>
        </w:rPr>
        <w:t xml:space="preserve">Pinto, M. and Leite, C., 2020. Digital technologies in support of students learning in </w:t>
      </w:r>
    </w:p>
    <w:p w14:paraId="04A31637" w14:textId="77777777" w:rsidR="003562E5" w:rsidRPr="003562E5" w:rsidRDefault="003562E5" w:rsidP="004763BA">
      <w:pPr>
        <w:jc w:val="both"/>
        <w:rPr>
          <w:rFonts w:ascii="Times New Roman" w:hAnsi="Times New Roman"/>
        </w:rPr>
      </w:pPr>
      <w:r w:rsidRPr="003562E5">
        <w:rPr>
          <w:rFonts w:ascii="Times New Roman" w:hAnsi="Times New Roman"/>
        </w:rPr>
        <w:t xml:space="preserve">Higher Education: literature review. Digital education review, (37), pp.343-360. </w:t>
      </w:r>
    </w:p>
    <w:p w14:paraId="7F97FE83" w14:textId="77777777" w:rsidR="003562E5" w:rsidRPr="003562E5" w:rsidRDefault="003562E5" w:rsidP="004763BA">
      <w:pPr>
        <w:jc w:val="both"/>
        <w:rPr>
          <w:rFonts w:ascii="Times New Roman" w:hAnsi="Times New Roman"/>
        </w:rPr>
      </w:pPr>
      <w:r w:rsidRPr="003562E5">
        <w:rPr>
          <w:rFonts w:ascii="Times New Roman" w:hAnsi="Times New Roman"/>
        </w:rPr>
        <w:t xml:space="preserve">Rankin, J. A., Paisley, C. A., Mulla. M. M., &amp; Tomeny, T. S. (2018). Unmet social support needs among college students: Relations between social support discrepancy and depressive and anxiety symptoms. Journal of Counseling Psychology, 65, 474-489. doi:10.1037/cou0000269 </w:t>
      </w:r>
    </w:p>
    <w:p w14:paraId="050BF32F" w14:textId="77777777" w:rsidR="003562E5" w:rsidRPr="003562E5" w:rsidRDefault="003562E5" w:rsidP="004763BA">
      <w:pPr>
        <w:jc w:val="both"/>
        <w:rPr>
          <w:rFonts w:ascii="Times New Roman" w:hAnsi="Times New Roman"/>
        </w:rPr>
      </w:pPr>
    </w:p>
    <w:p w14:paraId="367D14D6" w14:textId="77777777" w:rsidR="003562E5" w:rsidRPr="003562E5" w:rsidRDefault="003562E5" w:rsidP="004763BA">
      <w:pPr>
        <w:jc w:val="both"/>
        <w:rPr>
          <w:rFonts w:ascii="Times New Roman" w:hAnsi="Times New Roman"/>
        </w:rPr>
      </w:pPr>
      <w:r w:rsidRPr="003562E5">
        <w:rPr>
          <w:rFonts w:ascii="Times New Roman" w:hAnsi="Times New Roman"/>
        </w:rPr>
        <w:t>Roberts, C. (2015) Communication Skills for Education. London: Sage.</w:t>
      </w:r>
    </w:p>
    <w:p w14:paraId="77952982" w14:textId="77777777" w:rsidR="003562E5" w:rsidRPr="003562E5" w:rsidRDefault="003562E5" w:rsidP="004763BA">
      <w:pPr>
        <w:jc w:val="both"/>
        <w:rPr>
          <w:rFonts w:ascii="Times New Roman" w:hAnsi="Times New Roman"/>
        </w:rPr>
      </w:pPr>
    </w:p>
    <w:p w14:paraId="30666347" w14:textId="77777777" w:rsidR="003562E5" w:rsidRPr="003562E5" w:rsidRDefault="003562E5" w:rsidP="004763BA">
      <w:pPr>
        <w:jc w:val="both"/>
        <w:rPr>
          <w:rFonts w:ascii="Times New Roman" w:hAnsi="Times New Roman"/>
        </w:rPr>
      </w:pPr>
      <w:r w:rsidRPr="003562E5">
        <w:rPr>
          <w:rFonts w:ascii="Times New Roman" w:hAnsi="Times New Roman"/>
        </w:rPr>
        <w:t xml:space="preserve">Schunk, D. H., &amp; Zimmerman, B. J. (2012). Self-regulation and learning. In I. B. Weiner (Ed.), Handbook of psychology (7th ed., pp. 59–78). John Wiley &amp; Sons. </w:t>
      </w:r>
    </w:p>
    <w:p w14:paraId="62FB68CB" w14:textId="77777777" w:rsidR="003562E5" w:rsidRPr="003562E5" w:rsidRDefault="003562E5" w:rsidP="004763BA">
      <w:pPr>
        <w:jc w:val="both"/>
        <w:rPr>
          <w:rFonts w:ascii="Times New Roman" w:hAnsi="Times New Roman"/>
        </w:rPr>
      </w:pPr>
    </w:p>
    <w:p w14:paraId="61F010F5" w14:textId="77777777" w:rsidR="003562E5" w:rsidRPr="003562E5" w:rsidRDefault="003562E5" w:rsidP="004763BA">
      <w:pPr>
        <w:jc w:val="both"/>
        <w:rPr>
          <w:rFonts w:ascii="Times New Roman" w:hAnsi="Times New Roman"/>
        </w:rPr>
      </w:pPr>
      <w:r w:rsidRPr="003562E5">
        <w:rPr>
          <w:rFonts w:ascii="Times New Roman" w:hAnsi="Times New Roman"/>
        </w:rPr>
        <w:t xml:space="preserve">Stoessel, K., Ihme, T., Barbarino, M., Fisseler, B. &amp; Sturmer, S. (2015). Sociodemographic Diversity and Distance Education: Who Drops out from Academic Programs and Why? Research Higher Education. 56, 228-246. </w:t>
      </w:r>
    </w:p>
    <w:p w14:paraId="51C75F58" w14:textId="77777777" w:rsidR="003562E5" w:rsidRPr="003562E5" w:rsidRDefault="003562E5" w:rsidP="004763BA">
      <w:pPr>
        <w:jc w:val="both"/>
        <w:rPr>
          <w:rFonts w:ascii="Times New Roman" w:hAnsi="Times New Roman"/>
        </w:rPr>
      </w:pPr>
    </w:p>
    <w:p w14:paraId="68A192BA" w14:textId="77777777" w:rsidR="003562E5" w:rsidRPr="003562E5" w:rsidRDefault="003562E5" w:rsidP="004763BA">
      <w:pPr>
        <w:jc w:val="both"/>
        <w:rPr>
          <w:rFonts w:ascii="Times New Roman" w:hAnsi="Times New Roman"/>
        </w:rPr>
      </w:pPr>
      <w:r w:rsidRPr="003562E5">
        <w:rPr>
          <w:rFonts w:ascii="Times New Roman" w:hAnsi="Times New Roman"/>
        </w:rPr>
        <w:t xml:space="preserve">Stokoe, M., Nordstokke, D., &amp; Wilcox, G. (2024). First year students’ perceptions of the transition to university: The role of informational, instrumental, and emotional support. International Journal of Research in Education and Science (IJRES), 10(2), 377-393. </w:t>
      </w:r>
      <w:hyperlink r:id="rId52" w:history="1">
        <w:r w:rsidRPr="003562E5">
          <w:rPr>
            <w:rStyle w:val="Hyperlink"/>
            <w:rFonts w:ascii="Times New Roman" w:hAnsi="Times New Roman"/>
          </w:rPr>
          <w:t>https://doi.org/10.46328/ijres.3392</w:t>
        </w:r>
      </w:hyperlink>
      <w:r w:rsidRPr="003562E5">
        <w:rPr>
          <w:rFonts w:ascii="Times New Roman" w:hAnsi="Times New Roman"/>
        </w:rPr>
        <w:t xml:space="preserve"> </w:t>
      </w:r>
    </w:p>
    <w:p w14:paraId="1986C8A8" w14:textId="77777777" w:rsidR="003562E5" w:rsidRPr="003562E5" w:rsidRDefault="003562E5" w:rsidP="004763BA">
      <w:pPr>
        <w:jc w:val="both"/>
        <w:rPr>
          <w:rFonts w:ascii="Times New Roman" w:hAnsi="Times New Roman"/>
        </w:rPr>
      </w:pPr>
    </w:p>
    <w:p w14:paraId="62CC9BC3" w14:textId="77777777" w:rsidR="003562E5" w:rsidRPr="003562E5" w:rsidRDefault="003562E5" w:rsidP="004763BA">
      <w:pPr>
        <w:jc w:val="both"/>
        <w:rPr>
          <w:rFonts w:ascii="Times New Roman" w:hAnsi="Times New Roman"/>
        </w:rPr>
      </w:pPr>
      <w:r w:rsidRPr="003562E5">
        <w:rPr>
          <w:rFonts w:ascii="Times New Roman" w:hAnsi="Times New Roman"/>
        </w:rPr>
        <w:t>Swansea University (no date) Home, Swansea University Rugby. Available at: https://www.swansea.ac.uk/sport/mens-rugby/ (Accessed: 25 March 2026). </w:t>
      </w:r>
    </w:p>
    <w:p w14:paraId="5E8073A9" w14:textId="77777777" w:rsidR="003562E5" w:rsidRPr="003562E5" w:rsidRDefault="003562E5" w:rsidP="004763BA">
      <w:pPr>
        <w:jc w:val="both"/>
        <w:rPr>
          <w:rFonts w:ascii="Times New Roman" w:hAnsi="Times New Roman"/>
        </w:rPr>
      </w:pPr>
    </w:p>
    <w:p w14:paraId="00E202D9" w14:textId="77777777" w:rsidR="003562E5" w:rsidRPr="003562E5" w:rsidRDefault="003562E5" w:rsidP="004763BA">
      <w:pPr>
        <w:jc w:val="both"/>
        <w:rPr>
          <w:rFonts w:ascii="Times New Roman" w:hAnsi="Times New Roman"/>
        </w:rPr>
      </w:pPr>
      <w:r w:rsidRPr="003562E5">
        <w:rPr>
          <w:rFonts w:ascii="Times New Roman" w:hAnsi="Times New Roman"/>
        </w:rPr>
        <w:t xml:space="preserve">Tett, L., Cree, V.E. &amp; Christie, H. From further to higher education: transition as an on-going process. High Educ 73, 389–406 (2017). </w:t>
      </w:r>
      <w:hyperlink r:id="rId53" w:history="1">
        <w:r w:rsidRPr="003562E5">
          <w:rPr>
            <w:rStyle w:val="Hyperlink"/>
            <w:rFonts w:ascii="Times New Roman" w:hAnsi="Times New Roman"/>
          </w:rPr>
          <w:t>https://doi.org/10.1007/s10734-016-0101-1</w:t>
        </w:r>
      </w:hyperlink>
      <w:r w:rsidRPr="003562E5">
        <w:rPr>
          <w:rFonts w:ascii="Times New Roman" w:hAnsi="Times New Roman"/>
        </w:rPr>
        <w:t xml:space="preserve"> </w:t>
      </w:r>
    </w:p>
    <w:p w14:paraId="7993FA3F" w14:textId="77777777" w:rsidR="003562E5" w:rsidRPr="003562E5" w:rsidRDefault="003562E5" w:rsidP="004763BA">
      <w:pPr>
        <w:jc w:val="both"/>
        <w:rPr>
          <w:rFonts w:ascii="Times New Roman" w:hAnsi="Times New Roman"/>
        </w:rPr>
      </w:pPr>
    </w:p>
    <w:p w14:paraId="3CF444AA" w14:textId="77777777" w:rsidR="003562E5" w:rsidRPr="003562E5" w:rsidRDefault="003562E5" w:rsidP="004763BA">
      <w:pPr>
        <w:jc w:val="both"/>
        <w:rPr>
          <w:rFonts w:ascii="Times New Roman" w:hAnsi="Times New Roman"/>
        </w:rPr>
      </w:pPr>
      <w:r w:rsidRPr="003562E5">
        <w:rPr>
          <w:rFonts w:ascii="Times New Roman" w:hAnsi="Times New Roman"/>
        </w:rPr>
        <w:t xml:space="preserve">Thomas, L., Vines, J. &amp; Briggs, P. Exploring digital support for the student transition to university through questionable concepts. Pers Ubiquit Comput 26, 79–92 (2022). </w:t>
      </w:r>
      <w:hyperlink r:id="rId54" w:history="1">
        <w:r w:rsidRPr="003562E5">
          <w:rPr>
            <w:rStyle w:val="Hyperlink"/>
            <w:rFonts w:ascii="Times New Roman" w:hAnsi="Times New Roman"/>
          </w:rPr>
          <w:t>https://doi.org/10.1007/s00779-021-01570-z</w:t>
        </w:r>
      </w:hyperlink>
      <w:r w:rsidRPr="003562E5">
        <w:rPr>
          <w:rFonts w:ascii="Times New Roman" w:hAnsi="Times New Roman"/>
        </w:rPr>
        <w:t xml:space="preserve"> </w:t>
      </w:r>
    </w:p>
    <w:p w14:paraId="01FB03DB" w14:textId="77777777" w:rsidR="003562E5" w:rsidRPr="003562E5" w:rsidRDefault="003562E5" w:rsidP="004763BA">
      <w:pPr>
        <w:jc w:val="both"/>
        <w:rPr>
          <w:rFonts w:ascii="Times New Roman" w:hAnsi="Times New Roman"/>
        </w:rPr>
      </w:pPr>
    </w:p>
    <w:p w14:paraId="15CF90B9" w14:textId="77777777" w:rsidR="003562E5" w:rsidRPr="003562E5" w:rsidRDefault="003562E5" w:rsidP="004763BA">
      <w:pPr>
        <w:jc w:val="both"/>
        <w:rPr>
          <w:rFonts w:ascii="Times New Roman" w:hAnsi="Times New Roman"/>
        </w:rPr>
      </w:pPr>
      <w:r w:rsidRPr="003562E5">
        <w:rPr>
          <w:rFonts w:ascii="Times New Roman" w:hAnsi="Times New Roman"/>
        </w:rPr>
        <w:t xml:space="preserve">Timmis, M.A., Hibbs, A., Polman, R., Hayman, R. and Stephens, D., 2024, November. Previous education experience impacts student expectation and initial experience of transitioning into higher education. In Frontiers in Education (Vol. 9, p. 1479546). Frontiers Media SA. </w:t>
      </w:r>
    </w:p>
    <w:p w14:paraId="56EFCA79" w14:textId="77777777" w:rsidR="003562E5" w:rsidRPr="003562E5" w:rsidRDefault="003562E5" w:rsidP="004763BA">
      <w:pPr>
        <w:jc w:val="both"/>
        <w:rPr>
          <w:rFonts w:ascii="Times New Roman" w:hAnsi="Times New Roman"/>
        </w:rPr>
      </w:pPr>
    </w:p>
    <w:p w14:paraId="48375674" w14:textId="77777777" w:rsidR="003562E5" w:rsidRPr="003562E5" w:rsidRDefault="003562E5" w:rsidP="004763BA">
      <w:pPr>
        <w:jc w:val="both"/>
        <w:rPr>
          <w:rFonts w:ascii="Times New Roman" w:hAnsi="Times New Roman"/>
        </w:rPr>
      </w:pPr>
      <w:r w:rsidRPr="003562E5">
        <w:rPr>
          <w:rFonts w:ascii="Times New Roman" w:hAnsi="Times New Roman"/>
        </w:rPr>
        <w:t xml:space="preserve">Tinto, V., 2017. Through the eyes of students. Journal of college student retention: Research, theory &amp; practice, 19(3), pp.254-269. </w:t>
      </w:r>
    </w:p>
    <w:p w14:paraId="0DFC7975" w14:textId="77777777" w:rsidR="003562E5" w:rsidRPr="003562E5" w:rsidRDefault="003562E5" w:rsidP="004763BA">
      <w:pPr>
        <w:jc w:val="both"/>
        <w:rPr>
          <w:rFonts w:ascii="Times New Roman" w:hAnsi="Times New Roman"/>
        </w:rPr>
      </w:pPr>
    </w:p>
    <w:p w14:paraId="29CC44C3" w14:textId="77777777" w:rsidR="003562E5" w:rsidRPr="003562E5" w:rsidRDefault="003562E5" w:rsidP="004763BA">
      <w:pPr>
        <w:jc w:val="both"/>
        <w:rPr>
          <w:rFonts w:ascii="Times New Roman" w:hAnsi="Times New Roman"/>
        </w:rPr>
      </w:pPr>
      <w:r w:rsidRPr="003562E5">
        <w:rPr>
          <w:rFonts w:ascii="Times New Roman" w:hAnsi="Times New Roman"/>
        </w:rPr>
        <w:t>UCDon (2024) Academy of Sport, University Campus Doncaster. Available at: https://www.ucdon.ac.uk/student-life/academy-of-sport/ (Accessed: 29 October 2025). </w:t>
      </w:r>
    </w:p>
    <w:p w14:paraId="1C76BCB7" w14:textId="77777777" w:rsidR="003562E5" w:rsidRPr="003562E5" w:rsidRDefault="003562E5" w:rsidP="004763BA">
      <w:pPr>
        <w:jc w:val="both"/>
        <w:rPr>
          <w:rFonts w:ascii="Times New Roman" w:hAnsi="Times New Roman"/>
        </w:rPr>
      </w:pPr>
    </w:p>
    <w:p w14:paraId="12328416" w14:textId="77777777" w:rsidR="003562E5" w:rsidRPr="003562E5" w:rsidRDefault="003562E5" w:rsidP="004763BA">
      <w:pPr>
        <w:jc w:val="both"/>
        <w:rPr>
          <w:rFonts w:ascii="Times New Roman" w:hAnsi="Times New Roman"/>
        </w:rPr>
      </w:pPr>
      <w:r w:rsidRPr="003562E5">
        <w:rPr>
          <w:rFonts w:ascii="Times New Roman" w:hAnsi="Times New Roman"/>
        </w:rPr>
        <w:t>University of Bath (no date) Football - team bath, Football. Available at: https://www.teambath.com/sport/football/ (Accessed: 25 March 2026). </w:t>
      </w:r>
    </w:p>
    <w:p w14:paraId="3701FE09" w14:textId="77777777" w:rsidR="003562E5" w:rsidRPr="003562E5" w:rsidRDefault="003562E5" w:rsidP="004763BA">
      <w:pPr>
        <w:jc w:val="both"/>
        <w:rPr>
          <w:rFonts w:ascii="Times New Roman" w:hAnsi="Times New Roman"/>
        </w:rPr>
      </w:pPr>
    </w:p>
    <w:p w14:paraId="627B6207" w14:textId="77777777" w:rsidR="003562E5" w:rsidRPr="003562E5" w:rsidRDefault="003562E5" w:rsidP="004763BA">
      <w:pPr>
        <w:jc w:val="both"/>
        <w:rPr>
          <w:rFonts w:ascii="Times New Roman" w:hAnsi="Times New Roman"/>
        </w:rPr>
      </w:pPr>
      <w:r w:rsidRPr="003562E5">
        <w:rPr>
          <w:rFonts w:ascii="Times New Roman" w:hAnsi="Times New Roman"/>
        </w:rPr>
        <w:t>University of Gloucestershire (2026) Libguides: Education: Referencing support, Referencing Support - Education - LibGuides at University of Gloucestershire. Available at: https://libguides.glos.ac.uk/c.php?g=711101&amp;p=5132274#:~:text=Referencing%20at%20UoG,acknowledge%20these%20sources%20of%20information. (Accessed: 26 March 2026). </w:t>
      </w:r>
    </w:p>
    <w:p w14:paraId="326CA0AD" w14:textId="77777777" w:rsidR="003562E5" w:rsidRPr="003562E5" w:rsidRDefault="003562E5" w:rsidP="004763BA">
      <w:pPr>
        <w:jc w:val="both"/>
        <w:rPr>
          <w:rFonts w:ascii="Times New Roman" w:hAnsi="Times New Roman"/>
        </w:rPr>
      </w:pPr>
    </w:p>
    <w:p w14:paraId="0C5CE98A" w14:textId="77777777" w:rsidR="003562E5" w:rsidRPr="003562E5" w:rsidRDefault="003562E5" w:rsidP="004763BA">
      <w:pPr>
        <w:jc w:val="both"/>
        <w:rPr>
          <w:rFonts w:ascii="Times New Roman" w:hAnsi="Times New Roman"/>
        </w:rPr>
      </w:pPr>
      <w:r w:rsidRPr="003562E5">
        <w:rPr>
          <w:rFonts w:ascii="Times New Roman" w:hAnsi="Times New Roman"/>
        </w:rPr>
        <w:t>The University of Nottingham (no date) Performance Academy: Sport: University of nottingham, Performance Academy | Sport | University of Nottingham. Available at: https://www.nottingham.ac.uk/sport/get-active/student/leadership-academy/performance-academy.aspx (Accessed: 25 March 2026). </w:t>
      </w:r>
    </w:p>
    <w:p w14:paraId="6377FAB1" w14:textId="77777777" w:rsidR="003562E5" w:rsidRPr="003562E5" w:rsidRDefault="003562E5" w:rsidP="004763BA">
      <w:pPr>
        <w:jc w:val="both"/>
        <w:rPr>
          <w:rFonts w:ascii="Times New Roman" w:hAnsi="Times New Roman"/>
        </w:rPr>
      </w:pPr>
    </w:p>
    <w:p w14:paraId="0CD954E9" w14:textId="77777777" w:rsidR="003562E5" w:rsidRPr="003562E5" w:rsidRDefault="003562E5" w:rsidP="004763BA">
      <w:pPr>
        <w:jc w:val="both"/>
        <w:rPr>
          <w:rFonts w:ascii="Times New Roman" w:hAnsi="Times New Roman"/>
        </w:rPr>
      </w:pPr>
      <w:r w:rsidRPr="003562E5">
        <w:rPr>
          <w:rFonts w:ascii="Times New Roman" w:hAnsi="Times New Roman"/>
        </w:rPr>
        <w:t>University of Worcester (no date) Netball, University of Worcester. Available at: https://www.worcester.ac.uk/about/academic-schools/school-of-sport-and-exercise-science/performance-sport-and-sports-scholarships/netball.aspx (Accessed: 25 March 2026). </w:t>
      </w:r>
    </w:p>
    <w:p w14:paraId="089B24BF" w14:textId="77777777" w:rsidR="003562E5" w:rsidRPr="003562E5" w:rsidRDefault="003562E5" w:rsidP="004763BA">
      <w:pPr>
        <w:jc w:val="both"/>
        <w:rPr>
          <w:rFonts w:ascii="Times New Roman" w:hAnsi="Times New Roman"/>
        </w:rPr>
      </w:pPr>
    </w:p>
    <w:p w14:paraId="42DD6C68" w14:textId="77777777" w:rsidR="003562E5" w:rsidRPr="003562E5" w:rsidRDefault="003562E5" w:rsidP="004763BA">
      <w:pPr>
        <w:jc w:val="both"/>
        <w:rPr>
          <w:rFonts w:ascii="Times New Roman" w:hAnsi="Times New Roman"/>
        </w:rPr>
      </w:pPr>
      <w:r w:rsidRPr="003562E5">
        <w:rPr>
          <w:rFonts w:ascii="Times New Roman" w:hAnsi="Times New Roman"/>
        </w:rPr>
        <w:t xml:space="preserve">UOE (2024) Athlete support: Performance sport, Sport. Available at: https://uoesport.ed.ac.uk/performance-sport/athlete-support (Accessed: 14 October 2025). </w:t>
      </w:r>
    </w:p>
    <w:p w14:paraId="4394B463" w14:textId="77777777" w:rsidR="003562E5" w:rsidRPr="003562E5" w:rsidRDefault="003562E5" w:rsidP="004763BA">
      <w:pPr>
        <w:jc w:val="both"/>
        <w:rPr>
          <w:rFonts w:ascii="Times New Roman" w:hAnsi="Times New Roman"/>
        </w:rPr>
      </w:pPr>
    </w:p>
    <w:p w14:paraId="3AD9154E" w14:textId="77777777" w:rsidR="003562E5" w:rsidRPr="003562E5" w:rsidRDefault="003562E5" w:rsidP="004763BA">
      <w:pPr>
        <w:jc w:val="both"/>
        <w:rPr>
          <w:rFonts w:ascii="Times New Roman" w:hAnsi="Times New Roman"/>
        </w:rPr>
      </w:pPr>
      <w:r w:rsidRPr="003562E5">
        <w:rPr>
          <w:rFonts w:ascii="Times New Roman" w:hAnsi="Times New Roman"/>
        </w:rPr>
        <w:t xml:space="preserve">UOL (2025) Support for sixth form and college students, Support for sixth form and college students | Education Outreach. Available at: https://outreachatleeds.leeds.ac.uk/forstudents/post-16-support/ (Accessed: 14 October 2025). </w:t>
      </w:r>
    </w:p>
    <w:p w14:paraId="351314EC" w14:textId="77777777" w:rsidR="003562E5" w:rsidRPr="003562E5" w:rsidRDefault="003562E5" w:rsidP="004763BA">
      <w:pPr>
        <w:jc w:val="both"/>
        <w:rPr>
          <w:rFonts w:ascii="Times New Roman" w:hAnsi="Times New Roman"/>
        </w:rPr>
      </w:pPr>
    </w:p>
    <w:p w14:paraId="3816756E" w14:textId="77777777" w:rsidR="003562E5" w:rsidRPr="003562E5" w:rsidRDefault="003562E5" w:rsidP="004763BA">
      <w:pPr>
        <w:jc w:val="both"/>
        <w:rPr>
          <w:rFonts w:ascii="Times New Roman" w:hAnsi="Times New Roman"/>
        </w:rPr>
      </w:pPr>
      <w:r w:rsidRPr="003562E5">
        <w:rPr>
          <w:rFonts w:ascii="Times New Roman" w:hAnsi="Times New Roman"/>
        </w:rPr>
        <w:t xml:space="preserve">UWTSD (2025a) Academy of Sport, University of Wales Trinity Saint David. Available at: https://www.uwtsd.ac.uk/study/experience-facilities/sport/academy-sport (Accessed: 14 October 2025). </w:t>
      </w:r>
    </w:p>
    <w:p w14:paraId="50A3D2AE" w14:textId="77777777" w:rsidR="003562E5" w:rsidRPr="003562E5" w:rsidRDefault="003562E5" w:rsidP="004763BA">
      <w:pPr>
        <w:jc w:val="both"/>
        <w:rPr>
          <w:rFonts w:ascii="Times New Roman" w:hAnsi="Times New Roman"/>
        </w:rPr>
      </w:pPr>
    </w:p>
    <w:p w14:paraId="37D62F42" w14:textId="77777777" w:rsidR="003562E5" w:rsidRPr="003562E5" w:rsidRDefault="003562E5" w:rsidP="004763BA">
      <w:pPr>
        <w:jc w:val="both"/>
        <w:rPr>
          <w:rFonts w:ascii="Times New Roman" w:hAnsi="Times New Roman"/>
        </w:rPr>
      </w:pPr>
      <w:r w:rsidRPr="003562E5">
        <w:rPr>
          <w:rFonts w:ascii="Times New Roman" w:hAnsi="Times New Roman"/>
        </w:rPr>
        <w:t xml:space="preserve">UWTSD (2025b) Online transition event: Pathway to success: Empowering learners, University of Wales Trinity Saint David. Available at: https://www.uwtsd.ac.uk/events/online-transition-event-pathway-success-empowering-learners-0 (Accessed: 14 October 2025). </w:t>
      </w:r>
    </w:p>
    <w:p w14:paraId="2EDFCCD9" w14:textId="77777777" w:rsidR="003562E5" w:rsidRPr="003562E5" w:rsidRDefault="003562E5" w:rsidP="004763BA">
      <w:pPr>
        <w:jc w:val="both"/>
        <w:rPr>
          <w:rFonts w:ascii="Times New Roman" w:hAnsi="Times New Roman"/>
        </w:rPr>
      </w:pPr>
    </w:p>
    <w:p w14:paraId="5AC25A73" w14:textId="77777777" w:rsidR="003562E5" w:rsidRPr="003562E5" w:rsidRDefault="003562E5" w:rsidP="004763BA">
      <w:pPr>
        <w:jc w:val="both"/>
        <w:rPr>
          <w:rFonts w:ascii="Times New Roman" w:hAnsi="Times New Roman"/>
        </w:rPr>
      </w:pPr>
      <w:r w:rsidRPr="003562E5">
        <w:rPr>
          <w:rFonts w:ascii="Times New Roman" w:hAnsi="Times New Roman"/>
        </w:rPr>
        <w:t>UWTSD Student Union (no date) UWTSD Individual Sports @ UWTSD students’ union, UWTSD Students’ Union. Available at: https://www.uwtsdunion.co.uk/groups/uwtsd-individual-sports (Accessed: 25 March 2026). </w:t>
      </w:r>
    </w:p>
    <w:p w14:paraId="6D14E1C4" w14:textId="77777777" w:rsidR="003562E5" w:rsidRPr="003562E5" w:rsidRDefault="003562E5" w:rsidP="004763BA">
      <w:pPr>
        <w:jc w:val="both"/>
        <w:rPr>
          <w:rFonts w:ascii="Times New Roman" w:hAnsi="Times New Roman"/>
        </w:rPr>
      </w:pPr>
    </w:p>
    <w:p w14:paraId="5525FCEF" w14:textId="77777777" w:rsidR="003562E5" w:rsidRPr="003562E5" w:rsidRDefault="003562E5" w:rsidP="004763BA">
      <w:pPr>
        <w:jc w:val="both"/>
        <w:rPr>
          <w:rFonts w:ascii="Times New Roman" w:hAnsi="Times New Roman"/>
        </w:rPr>
      </w:pPr>
      <w:r w:rsidRPr="003562E5">
        <w:rPr>
          <w:rFonts w:ascii="Times New Roman" w:hAnsi="Times New Roman"/>
        </w:rPr>
        <w:t>Wingate, U. (2015) Academic Literacy and Student Diversity: The Case for Inclusive Practice. Bristol: Multilingual Matters.</w:t>
      </w:r>
    </w:p>
    <w:p w14:paraId="2D6549D9" w14:textId="77777777" w:rsidR="003562E5" w:rsidRPr="003562E5" w:rsidRDefault="003562E5" w:rsidP="004763BA">
      <w:pPr>
        <w:jc w:val="both"/>
        <w:rPr>
          <w:rFonts w:ascii="Times New Roman" w:hAnsi="Times New Roman"/>
        </w:rPr>
      </w:pPr>
    </w:p>
    <w:p w14:paraId="21CEC853" w14:textId="77777777" w:rsidR="003562E5" w:rsidRPr="003562E5" w:rsidRDefault="003562E5" w:rsidP="004763BA">
      <w:pPr>
        <w:jc w:val="both"/>
        <w:rPr>
          <w:rFonts w:ascii="Times New Roman" w:hAnsi="Times New Roman"/>
        </w:rPr>
      </w:pPr>
      <w:r w:rsidRPr="003562E5">
        <w:rPr>
          <w:rFonts w:ascii="Times New Roman" w:hAnsi="Times New Roman"/>
        </w:rPr>
        <w:t>Zimmerman, B.J. (2002) ‘Becoming a self</w:t>
      </w:r>
      <w:r w:rsidRPr="003562E5">
        <w:rPr>
          <w:rFonts w:ascii="Times New Roman" w:hAnsi="Times New Roman"/>
        </w:rPr>
        <w:noBreakHyphen/>
        <w:t>regulated learner: An overview’, Theory Into Practice, 41(2), pp. 64–70.</w:t>
      </w:r>
    </w:p>
    <w:p w14:paraId="19CD5538" w14:textId="718D7F91" w:rsidR="00E82C26" w:rsidRPr="003562E5" w:rsidRDefault="00E82C26" w:rsidP="004763BA">
      <w:pPr>
        <w:spacing w:after="200" w:line="276" w:lineRule="auto"/>
        <w:jc w:val="both"/>
        <w:rPr>
          <w:rFonts w:ascii="Times New Roman" w:hAnsi="Times New Roman"/>
        </w:rPr>
      </w:pPr>
      <w:r w:rsidRPr="003562E5">
        <w:rPr>
          <w:rFonts w:ascii="Times New Roman" w:hAnsi="Times New Roman"/>
        </w:rPr>
        <w:br w:type="page"/>
      </w:r>
    </w:p>
    <w:p w14:paraId="2A29FF40" w14:textId="5560FEF1" w:rsidR="00E82C26" w:rsidRPr="003F7013" w:rsidRDefault="004763BA" w:rsidP="004763BA">
      <w:pPr>
        <w:spacing w:after="200" w:line="276" w:lineRule="auto"/>
        <w:jc w:val="both"/>
        <w:rPr>
          <w:rFonts w:ascii="Arial" w:hAnsi="Arial" w:cs="Arial"/>
          <w:b/>
          <w:sz w:val="22"/>
          <w:szCs w:val="22"/>
          <w:u w:val="single"/>
        </w:rPr>
      </w:pPr>
      <w:r w:rsidRPr="004763BA">
        <w:rPr>
          <w:rFonts w:ascii="Arial" w:hAnsi="Arial" w:cs="Arial"/>
          <w:b/>
          <w:sz w:val="22"/>
          <w:szCs w:val="22"/>
          <w:u w:val="double"/>
        </w:rPr>
        <w:lastRenderedPageBreak/>
        <w:t>7.0</w:t>
      </w:r>
      <w:r>
        <w:rPr>
          <w:rFonts w:ascii="Arial" w:hAnsi="Arial" w:cs="Arial"/>
          <w:b/>
          <w:sz w:val="22"/>
          <w:szCs w:val="22"/>
          <w:u w:val="single"/>
        </w:rPr>
        <w:t xml:space="preserve"> </w:t>
      </w:r>
      <w:r w:rsidR="00E82C26">
        <w:rPr>
          <w:rFonts w:ascii="Arial" w:hAnsi="Arial" w:cs="Arial"/>
          <w:b/>
          <w:sz w:val="22"/>
          <w:szCs w:val="22"/>
          <w:u w:val="single"/>
        </w:rPr>
        <w:t>Bibliography (use relevant numbers of pages)</w:t>
      </w:r>
    </w:p>
    <w:p w14:paraId="15BD87ED" w14:textId="77777777" w:rsidR="00F22BA5" w:rsidRPr="00F22BA5" w:rsidRDefault="00F22BA5" w:rsidP="004763BA">
      <w:pPr>
        <w:jc w:val="both"/>
        <w:rPr>
          <w:rFonts w:ascii="Times New Roman" w:hAnsi="Times New Roman"/>
        </w:rPr>
      </w:pPr>
      <w:r w:rsidRPr="00F22BA5">
        <w:rPr>
          <w:rFonts w:ascii="Times New Roman" w:hAnsi="Times New Roman"/>
        </w:rPr>
        <w:t>Abi‐El‐Mona, I. and Adb‐El‐Khalick, F., 2008. The influence of mind mapping on eighth graders’ science achievement. School Science and mathematics, 108(7), pp.298-312. </w:t>
      </w:r>
    </w:p>
    <w:p w14:paraId="0C68A0A1" w14:textId="77777777" w:rsidR="00F22BA5" w:rsidRPr="00F22BA5" w:rsidRDefault="00F22BA5" w:rsidP="004763BA">
      <w:pPr>
        <w:jc w:val="both"/>
        <w:rPr>
          <w:rFonts w:ascii="Times New Roman" w:hAnsi="Times New Roman"/>
        </w:rPr>
      </w:pPr>
    </w:p>
    <w:p w14:paraId="59DCB521" w14:textId="77777777" w:rsidR="00F22BA5" w:rsidRPr="00F22BA5" w:rsidRDefault="00F22BA5" w:rsidP="004763BA">
      <w:pPr>
        <w:jc w:val="both"/>
        <w:rPr>
          <w:rFonts w:ascii="Times New Roman" w:hAnsi="Times New Roman"/>
        </w:rPr>
      </w:pPr>
      <w:r w:rsidRPr="00F22BA5">
        <w:rPr>
          <w:rFonts w:ascii="Times New Roman" w:hAnsi="Times New Roman"/>
        </w:rPr>
        <w:t xml:space="preserve">Brakespear, G &amp; Cachia, M. (2021) 'Young adults dealing with loneliness at university', New Vistas. 7(1) :31-36. doi: 10.36828/newvistas.23 </w:t>
      </w:r>
    </w:p>
    <w:p w14:paraId="23B2A485" w14:textId="77777777" w:rsidR="00F22BA5" w:rsidRPr="00F22BA5" w:rsidRDefault="00F22BA5" w:rsidP="004763BA">
      <w:pPr>
        <w:jc w:val="both"/>
        <w:rPr>
          <w:rFonts w:ascii="Times New Roman" w:hAnsi="Times New Roman"/>
        </w:rPr>
      </w:pPr>
    </w:p>
    <w:p w14:paraId="231449EB" w14:textId="031DA795" w:rsidR="00F22BA5" w:rsidRPr="00F22BA5" w:rsidRDefault="00F22BA5" w:rsidP="004763BA">
      <w:pPr>
        <w:jc w:val="both"/>
        <w:rPr>
          <w:rFonts w:ascii="Times New Roman" w:hAnsi="Times New Roman"/>
        </w:rPr>
      </w:pPr>
      <w:r w:rsidRPr="00F22BA5">
        <w:rPr>
          <w:rFonts w:ascii="Times New Roman" w:hAnsi="Times New Roman"/>
        </w:rPr>
        <w:t>Brewer, B. W. (1991). Athletic identity as a risk factor for depressive reaction to athletic injury. Ann Arbor, MI: University Microfilms International. </w:t>
      </w:r>
    </w:p>
    <w:p w14:paraId="4B103D91" w14:textId="77777777" w:rsidR="00F22BA5" w:rsidRPr="00F22BA5" w:rsidRDefault="00F22BA5" w:rsidP="004763BA">
      <w:pPr>
        <w:jc w:val="both"/>
        <w:rPr>
          <w:rFonts w:ascii="Times New Roman" w:hAnsi="Times New Roman"/>
        </w:rPr>
      </w:pPr>
    </w:p>
    <w:p w14:paraId="5C648666" w14:textId="77777777" w:rsidR="00F22BA5" w:rsidRPr="00F22BA5" w:rsidRDefault="00F22BA5" w:rsidP="004763BA">
      <w:pPr>
        <w:jc w:val="both"/>
        <w:rPr>
          <w:rFonts w:ascii="Times New Roman" w:hAnsi="Times New Roman"/>
        </w:rPr>
      </w:pPr>
      <w:r w:rsidRPr="00F22BA5">
        <w:rPr>
          <w:rFonts w:ascii="Times New Roman" w:hAnsi="Times New Roman"/>
        </w:rPr>
        <w:t>BUCS (2026) Football, BUCS. Available at: https://www.bucs.org.uk/sports-page/football.html (Accessed: 25 March 2026). </w:t>
      </w:r>
    </w:p>
    <w:p w14:paraId="082F259A" w14:textId="77777777" w:rsidR="00F22BA5" w:rsidRPr="00F22BA5" w:rsidRDefault="00F22BA5" w:rsidP="004763BA">
      <w:pPr>
        <w:jc w:val="both"/>
        <w:rPr>
          <w:rFonts w:ascii="Times New Roman" w:hAnsi="Times New Roman"/>
        </w:rPr>
      </w:pPr>
    </w:p>
    <w:p w14:paraId="1784E294" w14:textId="77777777" w:rsidR="00F22BA5" w:rsidRPr="00F22BA5" w:rsidRDefault="00F22BA5" w:rsidP="004763BA">
      <w:pPr>
        <w:jc w:val="both"/>
        <w:rPr>
          <w:rFonts w:ascii="Times New Roman" w:hAnsi="Times New Roman"/>
        </w:rPr>
      </w:pPr>
      <w:r w:rsidRPr="00F22BA5">
        <w:rPr>
          <w:rFonts w:ascii="Times New Roman" w:hAnsi="Times New Roman"/>
        </w:rPr>
        <w:t>Cardiff University (no date) Netball Development Centre - Community - Cardiff University. Available at: https://www.cardiff.ac.uk/community/use-our-facilities/sport/junior-activities/junior-development/netball (Accessed: 25 March 2026). </w:t>
      </w:r>
    </w:p>
    <w:p w14:paraId="1F9EDA84" w14:textId="77777777" w:rsidR="00F22BA5" w:rsidRPr="00F22BA5" w:rsidRDefault="00F22BA5" w:rsidP="004763BA">
      <w:pPr>
        <w:jc w:val="both"/>
        <w:rPr>
          <w:rFonts w:ascii="Times New Roman" w:hAnsi="Times New Roman"/>
        </w:rPr>
      </w:pPr>
    </w:p>
    <w:p w14:paraId="5FF51457" w14:textId="77777777" w:rsidR="00F22BA5" w:rsidRPr="00F22BA5" w:rsidRDefault="00F22BA5" w:rsidP="004763BA">
      <w:pPr>
        <w:jc w:val="both"/>
        <w:rPr>
          <w:rFonts w:ascii="Times New Roman" w:hAnsi="Times New Roman"/>
        </w:rPr>
      </w:pPr>
      <w:r w:rsidRPr="00F22BA5">
        <w:rPr>
          <w:rFonts w:ascii="Times New Roman" w:hAnsi="Times New Roman"/>
        </w:rPr>
        <w:t>Cavc (no date) Men’s Rugby, cavc.ac.uk. Available at: https://cavc.ac.uk/en/rugbyacademy (Accessed: 25 March 2026). </w:t>
      </w:r>
    </w:p>
    <w:p w14:paraId="0D1E555D" w14:textId="77777777" w:rsidR="00F22BA5" w:rsidRPr="00F22BA5" w:rsidRDefault="00F22BA5" w:rsidP="004763BA">
      <w:pPr>
        <w:jc w:val="both"/>
        <w:rPr>
          <w:rFonts w:ascii="Times New Roman" w:hAnsi="Times New Roman"/>
        </w:rPr>
      </w:pPr>
    </w:p>
    <w:p w14:paraId="581A3FDF" w14:textId="77777777" w:rsidR="00F22BA5" w:rsidRPr="00F22BA5" w:rsidRDefault="00F22BA5" w:rsidP="004763BA">
      <w:pPr>
        <w:jc w:val="both"/>
        <w:rPr>
          <w:rFonts w:ascii="Times New Roman" w:hAnsi="Times New Roman"/>
        </w:rPr>
      </w:pPr>
      <w:r w:rsidRPr="00F22BA5">
        <w:rPr>
          <w:rFonts w:ascii="Times New Roman" w:hAnsi="Times New Roman"/>
        </w:rPr>
        <w:t>Netball Super League (No date) Home | Netball Super League. Available at: https://www.netballsl.com/ (Accessed: 25 March 2026). </w:t>
      </w:r>
    </w:p>
    <w:p w14:paraId="04E0EC02" w14:textId="77777777" w:rsidR="00F22BA5" w:rsidRPr="00F22BA5" w:rsidRDefault="00F22BA5" w:rsidP="004763BA">
      <w:pPr>
        <w:jc w:val="both"/>
        <w:rPr>
          <w:rFonts w:ascii="Times New Roman" w:hAnsi="Times New Roman"/>
        </w:rPr>
      </w:pPr>
    </w:p>
    <w:p w14:paraId="021127EE" w14:textId="77777777" w:rsidR="00F22BA5" w:rsidRPr="00F22BA5" w:rsidRDefault="00F22BA5" w:rsidP="004763BA">
      <w:pPr>
        <w:jc w:val="both"/>
        <w:rPr>
          <w:rFonts w:ascii="Times New Roman" w:hAnsi="Times New Roman"/>
        </w:rPr>
      </w:pPr>
      <w:r w:rsidRPr="00F22BA5">
        <w:rPr>
          <w:rFonts w:ascii="Times New Roman" w:hAnsi="Times New Roman"/>
        </w:rPr>
        <w:t>Team Bath (no date) Netball - Team Bath. Available at: https://www.teambath.com/sport/netball/ (Accessed: 25 March 2026). </w:t>
      </w:r>
    </w:p>
    <w:p w14:paraId="51ABDF32" w14:textId="77777777" w:rsidR="00F22BA5" w:rsidRPr="00F22BA5" w:rsidRDefault="00F22BA5" w:rsidP="004763BA">
      <w:pPr>
        <w:jc w:val="both"/>
        <w:rPr>
          <w:rFonts w:ascii="Times New Roman" w:hAnsi="Times New Roman"/>
        </w:rPr>
      </w:pPr>
    </w:p>
    <w:p w14:paraId="673587BC" w14:textId="77777777" w:rsidR="00F22BA5" w:rsidRPr="00F22BA5" w:rsidRDefault="00F22BA5" w:rsidP="004763BA">
      <w:pPr>
        <w:jc w:val="both"/>
        <w:rPr>
          <w:rFonts w:ascii="Times New Roman" w:hAnsi="Times New Roman"/>
        </w:rPr>
      </w:pPr>
      <w:r w:rsidRPr="00F22BA5">
        <w:rPr>
          <w:rFonts w:ascii="Times New Roman" w:hAnsi="Times New Roman"/>
        </w:rPr>
        <w:t>University of South Devon (no date) Referencing - University Centre South Devon. Available at: https://www.ucsd.ac.uk/student-life/support/study-skills/referencing/ (Accessed: 26 March 2026). </w:t>
      </w:r>
    </w:p>
    <w:p w14:paraId="5A54C9A5" w14:textId="77777777" w:rsidR="00E82C26" w:rsidRPr="00F22BA5" w:rsidRDefault="00E82C26" w:rsidP="004763BA">
      <w:pPr>
        <w:jc w:val="both"/>
      </w:pPr>
    </w:p>
    <w:p w14:paraId="715273C6" w14:textId="0314F4F0" w:rsidR="00BB2EFC" w:rsidRDefault="00BB2EFC" w:rsidP="004763BA">
      <w:pPr>
        <w:spacing w:after="200" w:line="276" w:lineRule="auto"/>
        <w:jc w:val="both"/>
        <w:rPr>
          <w:rFonts w:ascii="Arial" w:hAnsi="Arial" w:cs="Arial"/>
          <w:b/>
          <w:sz w:val="22"/>
          <w:szCs w:val="22"/>
        </w:rPr>
      </w:pPr>
      <w:r>
        <w:rPr>
          <w:rFonts w:ascii="Arial" w:hAnsi="Arial" w:cs="Arial"/>
          <w:b/>
          <w:sz w:val="22"/>
          <w:szCs w:val="22"/>
        </w:rPr>
        <w:br w:type="page"/>
      </w:r>
    </w:p>
    <w:p w14:paraId="20D94830" w14:textId="696A9DE9" w:rsidR="00E82C26" w:rsidRDefault="004763BA" w:rsidP="004763BA">
      <w:pPr>
        <w:spacing w:after="200" w:line="276" w:lineRule="auto"/>
        <w:jc w:val="both"/>
        <w:rPr>
          <w:rFonts w:ascii="Arial" w:hAnsi="Arial" w:cs="Arial"/>
          <w:b/>
          <w:sz w:val="22"/>
          <w:szCs w:val="22"/>
          <w:u w:val="single"/>
        </w:rPr>
      </w:pPr>
      <w:r w:rsidRPr="004763BA">
        <w:rPr>
          <w:rFonts w:ascii="Arial" w:hAnsi="Arial" w:cs="Arial"/>
          <w:b/>
          <w:sz w:val="22"/>
          <w:szCs w:val="22"/>
          <w:u w:val="double"/>
        </w:rPr>
        <w:lastRenderedPageBreak/>
        <w:t>8.0</w:t>
      </w:r>
      <w:r>
        <w:rPr>
          <w:rFonts w:ascii="Arial" w:hAnsi="Arial" w:cs="Arial"/>
          <w:b/>
          <w:sz w:val="22"/>
          <w:szCs w:val="22"/>
          <w:u w:val="single"/>
        </w:rPr>
        <w:t xml:space="preserve"> </w:t>
      </w:r>
      <w:r w:rsidR="00E82C26">
        <w:rPr>
          <w:rFonts w:ascii="Arial" w:hAnsi="Arial" w:cs="Arial"/>
          <w:b/>
          <w:sz w:val="22"/>
          <w:szCs w:val="22"/>
          <w:u w:val="single"/>
        </w:rPr>
        <w:t>Appendices (use relevant numbers of pages)</w:t>
      </w:r>
    </w:p>
    <w:p w14:paraId="040300EB" w14:textId="6309F9D8" w:rsidR="00560577" w:rsidRDefault="00BB2EFC" w:rsidP="004763BA">
      <w:pPr>
        <w:spacing w:after="200" w:line="276" w:lineRule="auto"/>
        <w:jc w:val="both"/>
        <w:rPr>
          <w:rFonts w:ascii="Arial" w:hAnsi="Arial" w:cs="Arial"/>
          <w:b/>
          <w:sz w:val="22"/>
          <w:szCs w:val="22"/>
        </w:rPr>
      </w:pPr>
      <w:r>
        <w:rPr>
          <w:rFonts w:ascii="Arial" w:hAnsi="Arial" w:cs="Arial"/>
          <w:b/>
          <w:sz w:val="22"/>
          <w:szCs w:val="22"/>
        </w:rPr>
        <w:br w:type="page"/>
      </w:r>
    </w:p>
    <w:p w14:paraId="197E01F2" w14:textId="5AF2630F" w:rsidR="006E04C9" w:rsidRPr="003F7013" w:rsidRDefault="006E04C9" w:rsidP="004763BA">
      <w:pPr>
        <w:spacing w:after="200" w:line="276" w:lineRule="auto"/>
        <w:jc w:val="both"/>
        <w:rPr>
          <w:rFonts w:ascii="Arial" w:hAnsi="Arial" w:cs="Arial"/>
          <w:b/>
          <w:sz w:val="22"/>
          <w:szCs w:val="22"/>
        </w:rPr>
      </w:pPr>
    </w:p>
    <w:p w14:paraId="121D6853" w14:textId="1E9FBD78" w:rsidR="006E04C9" w:rsidRDefault="00770DC3" w:rsidP="004763BA">
      <w:pPr>
        <w:spacing w:after="200" w:line="276" w:lineRule="auto"/>
        <w:jc w:val="both"/>
        <w:rPr>
          <w:rFonts w:ascii="Arial" w:hAnsi="Arial" w:cs="Arial"/>
          <w:b/>
          <w:sz w:val="22"/>
          <w:szCs w:val="22"/>
        </w:rPr>
      </w:pPr>
      <w:r>
        <w:rPr>
          <w:rFonts w:ascii="Arial" w:hAnsi="Arial" w:cs="Arial"/>
          <w:noProof/>
          <w:sz w:val="22"/>
          <w:szCs w:val="22"/>
        </w:rPr>
        <w:drawing>
          <wp:anchor distT="0" distB="0" distL="114300" distR="114300" simplePos="0" relativeHeight="251659264" behindDoc="1" locked="0" layoutInCell="1" allowOverlap="1" wp14:anchorId="30C52F19" wp14:editId="247D5761">
            <wp:simplePos x="0" y="0"/>
            <wp:positionH relativeFrom="page">
              <wp:align>right</wp:align>
            </wp:positionH>
            <wp:positionV relativeFrom="paragraph">
              <wp:posOffset>180975</wp:posOffset>
            </wp:positionV>
            <wp:extent cx="7700010" cy="12732717"/>
            <wp:effectExtent l="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olicy_Back.jpg"/>
                    <pic:cNvPicPr/>
                  </pic:nvPicPr>
                  <pic:blipFill>
                    <a:blip r:embed="rId55" cstate="print">
                      <a:extLst>
                        <a:ext uri="{28A0092B-C50C-407E-A947-70E740481C1C}">
                          <a14:useLocalDpi xmlns:a14="http://schemas.microsoft.com/office/drawing/2010/main" val="0"/>
                        </a:ext>
                      </a:extLst>
                    </a:blip>
                    <a:stretch>
                      <a:fillRect/>
                    </a:stretch>
                  </pic:blipFill>
                  <pic:spPr>
                    <a:xfrm>
                      <a:off x="0" y="0"/>
                      <a:ext cx="7700010" cy="12732717"/>
                    </a:xfrm>
                    <a:prstGeom prst="rect">
                      <a:avLst/>
                    </a:prstGeom>
                  </pic:spPr>
                </pic:pic>
              </a:graphicData>
            </a:graphic>
            <wp14:sizeRelH relativeFrom="page">
              <wp14:pctWidth>0</wp14:pctWidth>
            </wp14:sizeRelH>
            <wp14:sizeRelV relativeFrom="page">
              <wp14:pctHeight>0</wp14:pctHeight>
            </wp14:sizeRelV>
          </wp:anchor>
        </w:drawing>
      </w:r>
    </w:p>
    <w:p w14:paraId="0D37EF9A" w14:textId="67CC6151" w:rsidR="00AB6B41" w:rsidRDefault="00770DC3" w:rsidP="004763BA">
      <w:pPr>
        <w:spacing w:after="200" w:line="276" w:lineRule="auto"/>
        <w:jc w:val="both"/>
        <w:rPr>
          <w:rFonts w:ascii="Arial" w:hAnsi="Arial" w:cs="Arial"/>
          <w:b/>
          <w:sz w:val="22"/>
          <w:szCs w:val="22"/>
        </w:rPr>
      </w:pPr>
      <w:r w:rsidRPr="00770DC3">
        <w:rPr>
          <w:rFonts w:ascii="Arial" w:hAnsi="Arial" w:cs="Arial"/>
          <w:b/>
          <w:noProof/>
          <w:sz w:val="22"/>
          <w:szCs w:val="22"/>
        </w:rPr>
        <mc:AlternateContent>
          <mc:Choice Requires="wpg">
            <w:drawing>
              <wp:anchor distT="0" distB="0" distL="228600" distR="228600" simplePos="0" relativeHeight="251666944" behindDoc="1" locked="0" layoutInCell="1" allowOverlap="1" wp14:anchorId="54FBFD89" wp14:editId="6FB6F2BD">
                <wp:simplePos x="0" y="0"/>
                <wp:positionH relativeFrom="margin">
                  <wp:posOffset>1457325</wp:posOffset>
                </wp:positionH>
                <wp:positionV relativeFrom="margin">
                  <wp:posOffset>4305300</wp:posOffset>
                </wp:positionV>
                <wp:extent cx="2876550" cy="3429000"/>
                <wp:effectExtent l="0" t="0" r="0" b="0"/>
                <wp:wrapSquare wrapText="bothSides"/>
                <wp:docPr id="201" name="Group 201"/>
                <wp:cNvGraphicFramePr/>
                <a:graphic xmlns:a="http://schemas.openxmlformats.org/drawingml/2006/main">
                  <a:graphicData uri="http://schemas.microsoft.com/office/word/2010/wordprocessingGroup">
                    <wpg:wgp>
                      <wpg:cNvGrpSpPr/>
                      <wpg:grpSpPr>
                        <a:xfrm>
                          <a:off x="0" y="0"/>
                          <a:ext cx="2876550" cy="3429000"/>
                          <a:chOff x="0" y="-76416"/>
                          <a:chExt cx="1828800" cy="8227455"/>
                        </a:xfrm>
                      </wpg:grpSpPr>
                      <wps:wsp>
                        <wps:cNvPr id="202" name="Rectangle 202"/>
                        <wps:cNvSpPr/>
                        <wps:spPr>
                          <a:xfrm>
                            <a:off x="0" y="-76416"/>
                            <a:ext cx="1828800" cy="228601"/>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03" name="Rectangle 203"/>
                        <wps:cNvSpPr/>
                        <wps:spPr>
                          <a:xfrm>
                            <a:off x="0" y="2917463"/>
                            <a:ext cx="1828800" cy="5233576"/>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2C9B66CF" w14:textId="77777777" w:rsidR="00884824" w:rsidRDefault="00884824" w:rsidP="00770DC3">
                              <w:pPr>
                                <w:jc w:val="center"/>
                                <w:rPr>
                                  <w:color w:val="FFFFFF" w:themeColor="background1"/>
                                  <w:sz w:val="32"/>
                                </w:rPr>
                              </w:pPr>
                            </w:p>
                            <w:p w14:paraId="60C3E8FE" w14:textId="2427B0EA" w:rsidR="00770DC3" w:rsidRDefault="00770DC3" w:rsidP="00770DC3">
                              <w:pPr>
                                <w:jc w:val="center"/>
                                <w:rPr>
                                  <w:color w:val="FFFFFF" w:themeColor="background1"/>
                                  <w:sz w:val="32"/>
                                </w:rPr>
                              </w:pPr>
                              <w:r w:rsidRPr="00770DC3">
                                <w:rPr>
                                  <w:color w:val="FFFFFF" w:themeColor="background1"/>
                                  <w:sz w:val="32"/>
                                </w:rPr>
                                <w:t>Sports Management</w:t>
                              </w:r>
                              <w:r w:rsidR="00884824">
                                <w:rPr>
                                  <w:color w:val="FFFFFF" w:themeColor="background1"/>
                                  <w:sz w:val="32"/>
                                </w:rPr>
                                <w:t xml:space="preserve"> Portfolio</w:t>
                              </w:r>
                            </w:p>
                            <w:p w14:paraId="56CE314A" w14:textId="77777777" w:rsidR="00884824" w:rsidRDefault="00884824" w:rsidP="00770DC3">
                              <w:pPr>
                                <w:jc w:val="center"/>
                                <w:rPr>
                                  <w:color w:val="FFFFFF" w:themeColor="background1"/>
                                  <w:sz w:val="32"/>
                                </w:rPr>
                              </w:pPr>
                            </w:p>
                            <w:p w14:paraId="3F45B5A1" w14:textId="364682A6" w:rsidR="00884824" w:rsidRDefault="003F7013" w:rsidP="00770DC3">
                              <w:pPr>
                                <w:jc w:val="center"/>
                                <w:rPr>
                                  <w:color w:val="FFFFFF" w:themeColor="background1"/>
                                  <w:sz w:val="32"/>
                                </w:rPr>
                              </w:pPr>
                              <w:r>
                                <w:rPr>
                                  <w:color w:val="FFFFFF" w:themeColor="background1"/>
                                  <w:sz w:val="32"/>
                                </w:rPr>
                                <w:t>Independent</w:t>
                              </w:r>
                              <w:r w:rsidR="00884824">
                                <w:rPr>
                                  <w:color w:val="FFFFFF" w:themeColor="background1"/>
                                  <w:sz w:val="32"/>
                                </w:rPr>
                                <w:t xml:space="preserve"> Project </w:t>
                              </w:r>
                            </w:p>
                            <w:p w14:paraId="24FA6BF0" w14:textId="77777777" w:rsidR="00884824" w:rsidRDefault="00884824" w:rsidP="00770DC3">
                              <w:pPr>
                                <w:jc w:val="center"/>
                                <w:rPr>
                                  <w:color w:val="FFFFFF" w:themeColor="background1"/>
                                  <w:sz w:val="32"/>
                                </w:rPr>
                              </w:pPr>
                            </w:p>
                            <w:p w14:paraId="360BA264" w14:textId="77777777" w:rsidR="00884824" w:rsidRPr="00770DC3" w:rsidRDefault="00884824" w:rsidP="00770DC3">
                              <w:pPr>
                                <w:jc w:val="center"/>
                                <w:rPr>
                                  <w:color w:val="FFFFFF" w:themeColor="background1"/>
                                  <w:sz w:val="32"/>
                                </w:rPr>
                              </w:pPr>
                            </w:p>
                          </w:txbxContent>
                        </wps:txbx>
                        <wps:bodyPr rot="0" spcFirstLastPara="0" vertOverflow="overflow" horzOverflow="overflow" vert="horz" wrap="square" lIns="91440" tIns="182880" rIns="109728" bIns="228600" numCol="1" spcCol="0" rtlCol="0" fromWordArt="0" anchor="t" anchorCtr="0" forceAA="0" compatLnSpc="1">
                          <a:prstTxWarp prst="textNoShape">
                            <a:avLst/>
                          </a:prstTxWarp>
                          <a:noAutofit/>
                        </wps:bodyPr>
                      </wps:wsp>
                      <wps:wsp>
                        <wps:cNvPr id="204" name="Text Box 204"/>
                        <wps:cNvSpPr txBox="1"/>
                        <wps:spPr>
                          <a:xfrm>
                            <a:off x="0" y="231820"/>
                            <a:ext cx="1828800" cy="2662790"/>
                          </a:xfrm>
                          <a:prstGeom prst="rect">
                            <a:avLst/>
                          </a:prstGeom>
                          <a:solidFill>
                            <a:schemeClr val="bg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20A544" w14:textId="77777777" w:rsidR="00770DC3" w:rsidRPr="00770DC3" w:rsidRDefault="00770DC3">
                              <w:pPr>
                                <w:pStyle w:val="NoSpacing"/>
                                <w:jc w:val="center"/>
                                <w:rPr>
                                  <w:rFonts w:asciiTheme="majorHAnsi" w:eastAsiaTheme="majorEastAsia" w:hAnsiTheme="majorHAnsi" w:cstheme="majorBidi"/>
                                  <w:caps/>
                                  <w:color w:val="4F81BD" w:themeColor="accent1"/>
                                  <w:sz w:val="36"/>
                                  <w:szCs w:val="28"/>
                                </w:rPr>
                              </w:pPr>
                              <w:r w:rsidRPr="00770DC3">
                                <w:rPr>
                                  <w:rFonts w:asciiTheme="majorHAnsi" w:eastAsiaTheme="majorEastAsia" w:hAnsiTheme="majorHAnsi" w:cstheme="majorBidi"/>
                                  <w:caps/>
                                  <w:color w:val="4F81BD" w:themeColor="accent1"/>
                                  <w:sz w:val="36"/>
                                  <w:szCs w:val="28"/>
                                </w:rPr>
                                <w:t>UWTSDSport</w:t>
                              </w:r>
                            </w:p>
                          </w:txbxContent>
                        </wps:txbx>
                        <wps:bodyPr rot="0" spcFirstLastPara="0" vertOverflow="overflow" horzOverflow="overflow" vert="horz" wrap="square" lIns="91440" tIns="91440" rIns="91440" bIns="9144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4FBFD89" id="Group 201" o:spid="_x0000_s1027" style="position:absolute;left:0;text-align:left;margin-left:114.75pt;margin-top:339pt;width:226.5pt;height:270pt;z-index:-251649536;mso-wrap-distance-left:18pt;mso-wrap-distance-right:18pt;mso-position-horizontal-relative:margin;mso-position-vertical-relative:margin;mso-width-relative:margin;mso-height-relative:margin" coordorigin=",-764" coordsize="18288,82274"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O5FHlwAMAAMcOAAAOAAAAZHJzL2Uyb0RvYy54bWzsV01v2zgQvS/Q/0Do3liSZdkWohTZdBMs&#13;&#10;ELRBk0XPNEVZwkokl6Qjpb9+h6MPx6nSFm7RFmgvEinODDlPw8fH01dtXZF7rk0pReoFJ75HuGAy&#13;&#10;K8U29f65u3y58oixVGS0koKn3gM33quzF3+cNirhoSxklXFNIIgwSaNSr7BWJbOZYQWvqTmRigsY&#13;&#10;zKWuqYWu3s4yTRuIXlez0PfjWSN1prRk3Bj4+rob9M4wfp5zZt/mueGWVKkHa7P41PjcuOfs7JQm&#13;&#10;W01VUbJ+GfSIVdS0FDDpGOo1tZTsdPlRqLpkWhqZ2xMm65nM85JxzAGyCfwn2VxpuVOYyzZptmqE&#13;&#10;CaB9gtPRYdmb+yutbtWNBiQatQUssOdyaXNduzeskrQI2cMIGW8tYfAxXC3jxQKQZTA2j8K17/eg&#13;&#10;sgKQ3/u9XMZREHd4s+Kv3j1YhasVeKD7KgyX0WLhbGbD7LODNTUKqsTsgTBfB8RtQRVHfE0CQNxo&#13;&#10;UmaQkh96RNAaqvUd1A8V24oT9xERQssRL5MYgO5ZsB4nPSB2kHIYrmI/OMiYJkobe8VlTVwj9TQs&#13;&#10;AmuL3l8b24EzmLiZjazK7LKsKuy4jcMvKk3uKZQ8ZYwLO0xwYFkJZy+k8+yCui+A95ATtuxDxZ1d&#13;&#10;Jd7xHOBxvxwXgzv044lwDQXNeDf/AsoB6wF+6OiBvxcDOusc5h9jB5+K3a2yt3euHDf46Ox/3nn0&#13;&#10;wJmlsKNzXQqppwJUI3x5Zz+A1EHjUNrI7AGKR8uOXoxilyX8umtq7A3VwCdQ4MCR9i088ko2qSf7&#13;&#10;lkcKqT9MfXf2UN0w6pEG+Cn1zH87qrlHqr8F1P06iCJHaNiJFssQOvrxyObxiNjVFxLqIQA2Vgyb&#13;&#10;zt5WQzPXsn4PVHruZoUhKhjMnXrM6qFzYTveBDJm/PwczYDEFLXX4lYxF9yh6krzrn1Pterr10Ll&#13;&#10;v5HDXqPJkzLubJ2nkOc7K/MSa3yPa4837HvHUN+FAOZTBDA/ggDCdbCMYvSEcp0ivUU4ny+WSIwj&#13;&#10;6f2mgD1ZTPHYT0gBtt20eHog1+6L9weSQnfQDKwQ+OtlCGKsowU8d2CbH80L9hdkhWhghTu3k/+U&#13;&#10;LaiC6AkpENvCgOPCXi18Uh+Ec/hJvV6aZIcwjsPlejhBB0E2nP7fQCBsts+IAwKnVDwHZdcx86FK&#13;&#10;GI7eXo+4cu/yxNaEZviCo3laEHyB4/dmg+zfAbJnBcHIBqNo/OESodcLExKhHzmaCn4yiYA3Brgt&#13;&#10;ocrsb3buOva4j5Jif/88+x8AAP//AwBQSwMEFAAGAAgAAAAhAJ06nnTlAAAAEQEAAA8AAABkcnMv&#13;&#10;ZG93bnJldi54bWxMT8tqwzAQvBf6D2ILvTWyVeI6juUQ0scpBJoUQm+KtbFNLMlYiu38fben9rKw&#13;&#10;s7PzyFeTadmAvW+clRDPImBoS6cbW0n4Orw/pcB8UFar1lmUcEMPq+L+LleZdqP9xGEfKkYi1mdK&#13;&#10;Qh1Cl3HuyxqN8jPXoaXb2fVGBVr7iutejSRuWi6iKOFGNZYcatXhpsbysr8aCR+jGtfP8duwvZw3&#13;&#10;t+/DfHfcxijl48P0uqSxXgILOIW/D/jtQPmhoGAnd7Xas1aCEIs5USUkLyk1I0aSCkJORBUxQbzI&#13;&#10;+f8mxQ8AAAD//wMAUEsBAi0AFAAGAAgAAAAhALaDOJL+AAAA4QEAABMAAAAAAAAAAAAAAAAAAAAA&#13;&#10;AFtDb250ZW50X1R5cGVzXS54bWxQSwECLQAUAAYACAAAACEAOP0h/9YAAACUAQAACwAAAAAAAAAA&#13;&#10;AAAAAAAvAQAAX3JlbHMvLnJlbHNQSwECLQAUAAYACAAAACEAjuRR5cADAADHDgAADgAAAAAAAAAA&#13;&#10;AAAAAAAuAgAAZHJzL2Uyb0RvYy54bWxQSwECLQAUAAYACAAAACEAnTqedOUAAAARAQAADwAAAAAA&#13;&#10;AAAAAAAAAAAaBgAAZHJzL2Rvd25yZXYueG1sUEsFBgAAAAAEAAQA8wAAACwHAAAAAA==&#13;&#10;">
                <v:rect id="Rectangle 202" o:spid="_x0000_s1028" style="position:absolute;top:-764;width:18288;height:2285;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TjQk9yQAAAOEAAAAPAAAAZHJzL2Rvd25yZXYueG1sRI9PawIx&#13;&#10;FMTvQr9DeIXeNNuFiqxG6R8qPVqVUm+PzXOzuHkJm6y79tObguBlYBjmN8xiNdhGnKkNtWMFz5MM&#13;&#10;BHHpdM2Vgv3uczwDESKyxsYxKbhQgNXyYbTAQruev+m8jZVIEA4FKjAx+kLKUBqyGCbOE6fs6FqL&#13;&#10;Mdm2krrFPsFtI/Msm0qLNacFg57eDZWnbWcV+PV+cziaN99PLz8v66Hqfv/qTqmnx+FjnuR1DiLS&#13;&#10;EO+NG+JLK8izHP4fpTcgl1cAAAD//wMAUEsBAi0AFAAGAAgAAAAhANvh9svuAAAAhQEAABMAAAAA&#13;&#10;AAAAAAAAAAAAAAAAAFtDb250ZW50X1R5cGVzXS54bWxQSwECLQAUAAYACAAAACEAWvQsW78AAAAV&#13;&#10;AQAACwAAAAAAAAAAAAAAAAAfAQAAX3JlbHMvLnJlbHNQSwECLQAUAAYACAAAACEAk40JPckAAADh&#13;&#10;AAAADwAAAAAAAAAAAAAAAAAHAgAAZHJzL2Rvd25yZXYueG1sUEsFBgAAAAADAAMAtwAAAP0CAAAA&#13;&#10;AA==&#13;&#10;" fillcolor="#4f81bd [3204]" stroked="f" strokeweight="2pt"/>
                <v:rect id="Rectangle 203" o:spid="_x0000_s1029" style="position:absolute;top:29174;width:18288;height:52336;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JqhaZygAAAOEAAAAPAAAAZHJzL2Rvd25yZXYueG1sRI9La8Mw&#13;&#10;EITvgf4HsYHeEtkplNaJEkJf9FAoeZHktpW2tqm1ciXFcf99VSjkMjAM8w0zW/S2ER35UDtWkI8z&#13;&#10;EMTamZpLBdvN8+gORIjIBhvHpOCHAizmV4MZFsadeUXdOpYiQTgUqKCKsS2kDLoii2HsWuKUfTpv&#13;&#10;MSbrS2k8nhPcNnKSZbfSYs1pocKWHirSX+uTVfDx4vX3+649bs3pPt8furenvNRKXQ/7x2mS5RRE&#13;&#10;pD5eGv+IV6Ngkt3A36P0BuT8FwAA//8DAFBLAQItABQABgAIAAAAIQDb4fbL7gAAAIUBAAATAAAA&#13;&#10;AAAAAAAAAAAAAAAAAABbQ29udGVudF9UeXBlc10ueG1sUEsBAi0AFAAGAAgAAAAhAFr0LFu/AAAA&#13;&#10;FQEAAAsAAAAAAAAAAAAAAAAAHwEAAF9yZWxzLy5yZWxzUEsBAi0AFAAGAAgAAAAhAImqFpnKAAAA&#13;&#10;4QAAAA8AAAAAAAAAAAAAAAAABwIAAGRycy9kb3ducmV2LnhtbFBLBQYAAAAAAwADALcAAAD+AgAA&#13;&#10;AAA=&#13;&#10;" fillcolor="#4f81bd [3204]" stroked="f" strokeweight="2pt">
                  <v:textbox inset=",14.4pt,8.64pt,18pt">
                    <w:txbxContent>
                      <w:p w14:paraId="2C9B66CF" w14:textId="77777777" w:rsidR="00884824" w:rsidRDefault="00884824" w:rsidP="00770DC3">
                        <w:pPr>
                          <w:jc w:val="center"/>
                          <w:rPr>
                            <w:color w:val="FFFFFF" w:themeColor="background1"/>
                            <w:sz w:val="32"/>
                          </w:rPr>
                        </w:pPr>
                      </w:p>
                      <w:p w14:paraId="60C3E8FE" w14:textId="2427B0EA" w:rsidR="00770DC3" w:rsidRDefault="00770DC3" w:rsidP="00770DC3">
                        <w:pPr>
                          <w:jc w:val="center"/>
                          <w:rPr>
                            <w:color w:val="FFFFFF" w:themeColor="background1"/>
                            <w:sz w:val="32"/>
                          </w:rPr>
                        </w:pPr>
                        <w:r w:rsidRPr="00770DC3">
                          <w:rPr>
                            <w:color w:val="FFFFFF" w:themeColor="background1"/>
                            <w:sz w:val="32"/>
                          </w:rPr>
                          <w:t>Sports Management</w:t>
                        </w:r>
                        <w:r w:rsidR="00884824">
                          <w:rPr>
                            <w:color w:val="FFFFFF" w:themeColor="background1"/>
                            <w:sz w:val="32"/>
                          </w:rPr>
                          <w:t xml:space="preserve"> Portfolio</w:t>
                        </w:r>
                      </w:p>
                      <w:p w14:paraId="56CE314A" w14:textId="77777777" w:rsidR="00884824" w:rsidRDefault="00884824" w:rsidP="00770DC3">
                        <w:pPr>
                          <w:jc w:val="center"/>
                          <w:rPr>
                            <w:color w:val="FFFFFF" w:themeColor="background1"/>
                            <w:sz w:val="32"/>
                          </w:rPr>
                        </w:pPr>
                      </w:p>
                      <w:p w14:paraId="3F45B5A1" w14:textId="364682A6" w:rsidR="00884824" w:rsidRDefault="003F7013" w:rsidP="00770DC3">
                        <w:pPr>
                          <w:jc w:val="center"/>
                          <w:rPr>
                            <w:color w:val="FFFFFF" w:themeColor="background1"/>
                            <w:sz w:val="32"/>
                          </w:rPr>
                        </w:pPr>
                        <w:r>
                          <w:rPr>
                            <w:color w:val="FFFFFF" w:themeColor="background1"/>
                            <w:sz w:val="32"/>
                          </w:rPr>
                          <w:t>Independent</w:t>
                        </w:r>
                        <w:r w:rsidR="00884824">
                          <w:rPr>
                            <w:color w:val="FFFFFF" w:themeColor="background1"/>
                            <w:sz w:val="32"/>
                          </w:rPr>
                          <w:t xml:space="preserve"> Project </w:t>
                        </w:r>
                      </w:p>
                      <w:p w14:paraId="24FA6BF0" w14:textId="77777777" w:rsidR="00884824" w:rsidRDefault="00884824" w:rsidP="00770DC3">
                        <w:pPr>
                          <w:jc w:val="center"/>
                          <w:rPr>
                            <w:color w:val="FFFFFF" w:themeColor="background1"/>
                            <w:sz w:val="32"/>
                          </w:rPr>
                        </w:pPr>
                      </w:p>
                      <w:p w14:paraId="360BA264" w14:textId="77777777" w:rsidR="00884824" w:rsidRPr="00770DC3" w:rsidRDefault="00884824" w:rsidP="00770DC3">
                        <w:pPr>
                          <w:jc w:val="center"/>
                          <w:rPr>
                            <w:color w:val="FFFFFF" w:themeColor="background1"/>
                            <w:sz w:val="32"/>
                          </w:rPr>
                        </w:pPr>
                      </w:p>
                    </w:txbxContent>
                  </v:textbox>
                </v:rect>
                <v:shape id="Text Box 204" o:spid="_x0000_s1030" type="#_x0000_t202" style="position:absolute;top:2318;width:18288;height:2662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5UAhDxQAAAOEAAAAPAAAAZHJzL2Rvd25yZXYueG1sRI9Ba8JA&#13;&#10;FITvhf6H5Qne6kZppERXkUqrV6OX3h7Z1yQ0+zbsvmr8964geBkYhvmGWa4H16kzhdh6NjCdZKCI&#13;&#10;K29brg2cjl9vH6CiIFvsPJOBK0VYr15fllhYf+EDnUupVYJwLNBAI9IXWseqIYdx4nvilP364FCS&#13;&#10;DbW2AS8J7jo9y7K5dthyWmiwp8+Gqr/y3xmQ7zjd5yfZzcNPvs1tqSmQNmY8GraLJJsFKKFBno0H&#13;&#10;Ym8NzLJ3uD9Kb0CvbgAAAP//AwBQSwECLQAUAAYACAAAACEA2+H2y+4AAACFAQAAEwAAAAAAAAAA&#13;&#10;AAAAAAAAAAAAW0NvbnRlbnRfVHlwZXNdLnhtbFBLAQItABQABgAIAAAAIQBa9CxbvwAAABUBAAAL&#13;&#10;AAAAAAAAAAAAAAAAAB8BAABfcmVscy8ucmVsc1BLAQItABQABgAIAAAAIQA5UAhDxQAAAOEAAAAP&#13;&#10;AAAAAAAAAAAAAAAAAAcCAABkcnMvZG93bnJldi54bWxQSwUGAAAAAAMAAwC3AAAA+QIAAAAA&#13;&#10;" fillcolor="white [3212]" stroked="f" strokeweight=".5pt">
                  <v:textbox inset=",7.2pt,,7.2pt">
                    <w:txbxContent>
                      <w:p w14:paraId="7820A544" w14:textId="77777777" w:rsidR="00770DC3" w:rsidRPr="00770DC3" w:rsidRDefault="00770DC3">
                        <w:pPr>
                          <w:pStyle w:val="NoSpacing"/>
                          <w:jc w:val="center"/>
                          <w:rPr>
                            <w:rFonts w:asciiTheme="majorHAnsi" w:eastAsiaTheme="majorEastAsia" w:hAnsiTheme="majorHAnsi" w:cstheme="majorBidi"/>
                            <w:caps/>
                            <w:color w:val="4F81BD" w:themeColor="accent1"/>
                            <w:sz w:val="36"/>
                            <w:szCs w:val="28"/>
                          </w:rPr>
                        </w:pPr>
                        <w:r w:rsidRPr="00770DC3">
                          <w:rPr>
                            <w:rFonts w:asciiTheme="majorHAnsi" w:eastAsiaTheme="majorEastAsia" w:hAnsiTheme="majorHAnsi" w:cstheme="majorBidi"/>
                            <w:caps/>
                            <w:color w:val="4F81BD" w:themeColor="accent1"/>
                            <w:sz w:val="36"/>
                            <w:szCs w:val="28"/>
                          </w:rPr>
                          <w:t>UWTSDSport</w:t>
                        </w:r>
                      </w:p>
                    </w:txbxContent>
                  </v:textbox>
                </v:shape>
                <w10:wrap type="square" anchorx="margin" anchory="margin"/>
              </v:group>
            </w:pict>
          </mc:Fallback>
        </mc:AlternateContent>
      </w:r>
    </w:p>
    <w:sectPr w:rsidR="00AB6B41" w:rsidSect="00884824">
      <w:headerReference w:type="first" r:id="rId56"/>
      <w:pgSz w:w="11906" w:h="16838"/>
      <w:pgMar w:top="1440" w:right="1440" w:bottom="1440" w:left="1440" w:header="708" w:footer="708"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DE5548A" w14:textId="77777777" w:rsidR="00C55EBF" w:rsidRDefault="00C55EBF" w:rsidP="00290BD5">
      <w:r>
        <w:separator/>
      </w:r>
    </w:p>
  </w:endnote>
  <w:endnote w:type="continuationSeparator" w:id="0">
    <w:p w14:paraId="4DE00D4D" w14:textId="77777777" w:rsidR="00C55EBF" w:rsidRDefault="00C55EBF" w:rsidP="00290BD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1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Tahoma">
    <w:panose1 w:val="020B0604030504040204"/>
    <w:charset w:val="00"/>
    <w:family w:val="swiss"/>
    <w:pitch w:val="variable"/>
    <w:sig w:usb0="E1002EFF" w:usb1="C000605B" w:usb2="00000029" w:usb3="00000000" w:csb0="000101F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52397071"/>
      <w:docPartObj>
        <w:docPartGallery w:val="Page Numbers (Bottom of Page)"/>
        <w:docPartUnique/>
      </w:docPartObj>
    </w:sdtPr>
    <w:sdtContent>
      <w:p w14:paraId="483F4006" w14:textId="24C63961" w:rsidR="00782E53" w:rsidRDefault="00782E53" w:rsidP="00543DDE">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679E8AC9" w14:textId="77777777" w:rsidR="00782E53" w:rsidRDefault="00782E53" w:rsidP="00782E53">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184290838"/>
      <w:docPartObj>
        <w:docPartGallery w:val="Page Numbers (Bottom of Page)"/>
        <w:docPartUnique/>
      </w:docPartObj>
    </w:sdtPr>
    <w:sdtContent>
      <w:p w14:paraId="7548BB09" w14:textId="1EF6E782" w:rsidR="00782E53" w:rsidRDefault="00782E53" w:rsidP="00543DDE">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sdtContent>
  </w:sdt>
  <w:p w14:paraId="47B96F94" w14:textId="43F3E3A8" w:rsidR="00884824" w:rsidRDefault="00884824" w:rsidP="00782E53">
    <w:pPr>
      <w:pStyle w:val="Footer"/>
      <w:ind w:right="360"/>
      <w:jc w:val="center"/>
    </w:pPr>
  </w:p>
  <w:p w14:paraId="2FFA64A6" w14:textId="77777777" w:rsidR="00884824" w:rsidRDefault="0088482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9538717" w14:textId="77777777" w:rsidR="00C55EBF" w:rsidRDefault="00C55EBF" w:rsidP="00290BD5">
      <w:r>
        <w:separator/>
      </w:r>
    </w:p>
  </w:footnote>
  <w:footnote w:type="continuationSeparator" w:id="0">
    <w:p w14:paraId="0C7D44E8" w14:textId="77777777" w:rsidR="00C55EBF" w:rsidRDefault="00C55EBF" w:rsidP="00290BD5">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D7C98E" w14:textId="77777777" w:rsidR="00290BD5" w:rsidRDefault="00290BD5">
    <w:pPr>
      <w:pStyle w:val="Header"/>
    </w:pPr>
    <w:r>
      <w:rPr>
        <w:rFonts w:ascii="Arial" w:hAnsi="Arial" w:cs="Arial"/>
        <w:noProof/>
        <w:sz w:val="22"/>
        <w:szCs w:val="22"/>
      </w:rPr>
      <w:drawing>
        <wp:anchor distT="0" distB="0" distL="114300" distR="114300" simplePos="0" relativeHeight="251659264" behindDoc="1" locked="0" layoutInCell="1" allowOverlap="1" wp14:anchorId="6217A061" wp14:editId="4442CC82">
          <wp:simplePos x="0" y="0"/>
          <wp:positionH relativeFrom="column">
            <wp:posOffset>-669073</wp:posOffset>
          </wp:positionH>
          <wp:positionV relativeFrom="paragraph">
            <wp:posOffset>-282312</wp:posOffset>
          </wp:positionV>
          <wp:extent cx="1973766" cy="790008"/>
          <wp:effectExtent l="0" t="0" r="0" b="0"/>
          <wp:wrapNone/>
          <wp:docPr id="1345817121" name="Picture 13458171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984229" cy="794196"/>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825923" w14:textId="77777777" w:rsidR="00AB6B41" w:rsidRDefault="00AB6B41">
    <w:pPr>
      <w:pStyle w:val="Header"/>
    </w:pPr>
    <w:r>
      <w:rPr>
        <w:rFonts w:ascii="Arial" w:hAnsi="Arial" w:cs="Arial"/>
        <w:noProof/>
        <w:sz w:val="22"/>
        <w:szCs w:val="22"/>
      </w:rPr>
      <w:drawing>
        <wp:anchor distT="0" distB="0" distL="114300" distR="114300" simplePos="0" relativeHeight="251661312" behindDoc="1" locked="0" layoutInCell="1" allowOverlap="1" wp14:anchorId="5B727BA6" wp14:editId="51FE8730">
          <wp:simplePos x="0" y="0"/>
          <wp:positionH relativeFrom="column">
            <wp:posOffset>-895350</wp:posOffset>
          </wp:positionH>
          <wp:positionV relativeFrom="paragraph">
            <wp:posOffset>-438785</wp:posOffset>
          </wp:positionV>
          <wp:extent cx="2491569" cy="997261"/>
          <wp:effectExtent l="0" t="0" r="4445" b="0"/>
          <wp:wrapNone/>
          <wp:docPr id="93117527" name="Picture 931175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91569" cy="997261"/>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D94EB6" w14:textId="77777777" w:rsidR="00682E7D" w:rsidRDefault="00AB6B41">
    <w:pPr>
      <w:pStyle w:val="Header"/>
    </w:pPr>
    <w:r>
      <w:rPr>
        <w:rFonts w:ascii="Arial" w:hAnsi="Arial" w:cs="Arial"/>
        <w:noProof/>
        <w:sz w:val="22"/>
        <w:szCs w:val="22"/>
      </w:rPr>
      <w:drawing>
        <wp:anchor distT="0" distB="0" distL="114300" distR="114300" simplePos="0" relativeHeight="251663360" behindDoc="1" locked="0" layoutInCell="1" allowOverlap="1" wp14:anchorId="2C952E41" wp14:editId="721C4A14">
          <wp:simplePos x="0" y="0"/>
          <wp:positionH relativeFrom="page">
            <wp:align>left</wp:align>
          </wp:positionH>
          <wp:positionV relativeFrom="paragraph">
            <wp:posOffset>-448310</wp:posOffset>
          </wp:positionV>
          <wp:extent cx="2491569" cy="997261"/>
          <wp:effectExtent l="0" t="0" r="4445"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91569" cy="997261"/>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B92989"/>
    <w:multiLevelType w:val="multilevel"/>
    <w:tmpl w:val="60FC192A"/>
    <w:lvl w:ilvl="0">
      <w:start w:val="1"/>
      <w:numFmt w:val="decimal"/>
      <w:lvlText w:val="%1."/>
      <w:lvlJc w:val="left"/>
      <w:pPr>
        <w:tabs>
          <w:tab w:val="num" w:pos="360"/>
        </w:tabs>
        <w:ind w:left="360" w:hanging="360"/>
      </w:pPr>
      <w:rPr>
        <w:rFonts w:ascii="Arial" w:hAnsi="Arial" w:hint="default"/>
        <w:b/>
        <w:i w:val="0"/>
        <w:sz w:val="24"/>
      </w:rPr>
    </w:lvl>
    <w:lvl w:ilvl="1">
      <w:start w:val="2"/>
      <w:numFmt w:val="none"/>
      <w:lvlText w:val="2.1"/>
      <w:lvlJc w:val="left"/>
      <w:pPr>
        <w:tabs>
          <w:tab w:val="num" w:pos="576"/>
        </w:tabs>
        <w:ind w:left="576" w:hanging="576"/>
      </w:pPr>
      <w:rPr>
        <w:rFonts w:hint="default"/>
      </w:rPr>
    </w:lvl>
    <w:lvl w:ilvl="2">
      <w:start w:val="1"/>
      <w:numFmt w:val="decimal"/>
      <w:pStyle w:val="Heading3"/>
      <w:lvlText w:val="%1.%2.%3"/>
      <w:lvlJc w:val="left"/>
      <w:pPr>
        <w:tabs>
          <w:tab w:val="num" w:pos="720"/>
        </w:tabs>
        <w:ind w:left="720" w:hanging="720"/>
      </w:pPr>
      <w:rPr>
        <w:rFonts w:hint="default"/>
      </w:rPr>
    </w:lvl>
    <w:lvl w:ilvl="3">
      <w:start w:val="1"/>
      <w:numFmt w:val="decimal"/>
      <w:pStyle w:val="Heading4"/>
      <w:lvlText w:val="%1.%2.%3.%4"/>
      <w:lvlJc w:val="left"/>
      <w:pPr>
        <w:tabs>
          <w:tab w:val="num" w:pos="864"/>
        </w:tabs>
        <w:ind w:left="864" w:hanging="864"/>
      </w:pPr>
      <w:rPr>
        <w:rFonts w:hint="default"/>
      </w:rPr>
    </w:lvl>
    <w:lvl w:ilvl="4">
      <w:start w:val="1"/>
      <w:numFmt w:val="decimal"/>
      <w:pStyle w:val="Heading5"/>
      <w:lvlText w:val="%1.%2.%3.%4.%5"/>
      <w:lvlJc w:val="left"/>
      <w:pPr>
        <w:tabs>
          <w:tab w:val="num" w:pos="1008"/>
        </w:tabs>
        <w:ind w:left="1008" w:hanging="1008"/>
      </w:pPr>
      <w:rPr>
        <w:rFonts w:hint="default"/>
      </w:rPr>
    </w:lvl>
    <w:lvl w:ilvl="5">
      <w:start w:val="1"/>
      <w:numFmt w:val="decimal"/>
      <w:pStyle w:val="Heading6"/>
      <w:lvlText w:val="%1.%2.%3.%4.%5.%6"/>
      <w:lvlJc w:val="left"/>
      <w:pPr>
        <w:tabs>
          <w:tab w:val="num" w:pos="1152"/>
        </w:tabs>
        <w:ind w:left="1152" w:hanging="1152"/>
      </w:pPr>
      <w:rPr>
        <w:rFonts w:hint="default"/>
      </w:rPr>
    </w:lvl>
    <w:lvl w:ilvl="6">
      <w:start w:val="1"/>
      <w:numFmt w:val="decimal"/>
      <w:pStyle w:val="Heading7"/>
      <w:lvlText w:val="%1.%2.%3.%4.%5.%6.%7"/>
      <w:lvlJc w:val="left"/>
      <w:pPr>
        <w:tabs>
          <w:tab w:val="num" w:pos="1296"/>
        </w:tabs>
        <w:ind w:left="1296" w:hanging="1296"/>
      </w:pPr>
      <w:rPr>
        <w:rFonts w:hint="default"/>
        <w:b w:val="0"/>
        <w:i w:val="0"/>
      </w:rPr>
    </w:lvl>
    <w:lvl w:ilvl="7">
      <w:start w:val="1"/>
      <w:numFmt w:val="decimal"/>
      <w:pStyle w:val="Heading8"/>
      <w:lvlText w:val="%1.%2.%3.%4.%5.%6.%7.%8"/>
      <w:lvlJc w:val="left"/>
      <w:pPr>
        <w:tabs>
          <w:tab w:val="num" w:pos="1440"/>
        </w:tabs>
        <w:ind w:left="1440" w:hanging="1440"/>
      </w:pPr>
      <w:rPr>
        <w:rFonts w:hint="default"/>
      </w:rPr>
    </w:lvl>
    <w:lvl w:ilvl="8">
      <w:start w:val="1"/>
      <w:numFmt w:val="decimal"/>
      <w:pStyle w:val="Heading9"/>
      <w:lvlText w:val="%1.%2.%3.%4.%5.%6.%7.%8.%9"/>
      <w:lvlJc w:val="left"/>
      <w:pPr>
        <w:tabs>
          <w:tab w:val="num" w:pos="1584"/>
        </w:tabs>
        <w:ind w:left="1584" w:hanging="1584"/>
      </w:pPr>
      <w:rPr>
        <w:rFonts w:hint="default"/>
      </w:rPr>
    </w:lvl>
  </w:abstractNum>
  <w:abstractNum w:abstractNumId="1" w15:restartNumberingAfterBreak="0">
    <w:nsid w:val="090B0BB5"/>
    <w:multiLevelType w:val="multilevel"/>
    <w:tmpl w:val="B2FE3AC6"/>
    <w:lvl w:ilvl="0">
      <w:start w:val="3"/>
      <w:numFmt w:val="decimal"/>
      <w:lvlText w:val="%1"/>
      <w:lvlJc w:val="left"/>
      <w:pPr>
        <w:ind w:left="360" w:hanging="360"/>
      </w:pPr>
      <w:rPr>
        <w:rFonts w:hint="default"/>
      </w:rPr>
    </w:lvl>
    <w:lvl w:ilvl="1">
      <w:start w:val="9"/>
      <w:numFmt w:val="decimal"/>
      <w:lvlText w:val="%1.%2"/>
      <w:lvlJc w:val="left"/>
      <w:pPr>
        <w:ind w:left="1080" w:hanging="36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2" w15:restartNumberingAfterBreak="0">
    <w:nsid w:val="0A202E5C"/>
    <w:multiLevelType w:val="hybridMultilevel"/>
    <w:tmpl w:val="D8A02768"/>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0CCD36C6"/>
    <w:multiLevelType w:val="hybridMultilevel"/>
    <w:tmpl w:val="130AD7EC"/>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0F735B85"/>
    <w:multiLevelType w:val="hybridMultilevel"/>
    <w:tmpl w:val="837A49D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181B7D68"/>
    <w:multiLevelType w:val="hybridMultilevel"/>
    <w:tmpl w:val="18E688B2"/>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2C7A12C5"/>
    <w:multiLevelType w:val="hybridMultilevel"/>
    <w:tmpl w:val="897CCA3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43862C0E"/>
    <w:multiLevelType w:val="hybridMultilevel"/>
    <w:tmpl w:val="995CDCE4"/>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4C910A56"/>
    <w:multiLevelType w:val="hybridMultilevel"/>
    <w:tmpl w:val="57420F72"/>
    <w:lvl w:ilvl="0" w:tplc="6714C502">
      <w:start w:val="5"/>
      <w:numFmt w:val="bullet"/>
      <w:lvlText w:val="-"/>
      <w:lvlJc w:val="left"/>
      <w:pPr>
        <w:ind w:left="720" w:hanging="360"/>
      </w:pPr>
      <w:rPr>
        <w:rFonts w:ascii="Arial" w:eastAsia="Times New Roman" w:hAnsi="Arial" w:cs="Arial" w:hint="default"/>
        <w:b w:val="0"/>
        <w:sz w:val="2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77BF1BC4"/>
    <w:multiLevelType w:val="hybridMultilevel"/>
    <w:tmpl w:val="B726C86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7BF24DE8"/>
    <w:multiLevelType w:val="hybridMultilevel"/>
    <w:tmpl w:val="F740E50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503015451">
    <w:abstractNumId w:val="0"/>
  </w:num>
  <w:num w:numId="2" w16cid:durableId="926310262">
    <w:abstractNumId w:val="10"/>
  </w:num>
  <w:num w:numId="3" w16cid:durableId="1442644468">
    <w:abstractNumId w:val="7"/>
  </w:num>
  <w:num w:numId="4" w16cid:durableId="1302224268">
    <w:abstractNumId w:val="3"/>
  </w:num>
  <w:num w:numId="5" w16cid:durableId="470485793">
    <w:abstractNumId w:val="4"/>
  </w:num>
  <w:num w:numId="6" w16cid:durableId="231476489">
    <w:abstractNumId w:val="8"/>
  </w:num>
  <w:num w:numId="7" w16cid:durableId="2097245557">
    <w:abstractNumId w:val="9"/>
  </w:num>
  <w:num w:numId="8" w16cid:durableId="1156653443">
    <w:abstractNumId w:val="6"/>
  </w:num>
  <w:num w:numId="9" w16cid:durableId="1711999198">
    <w:abstractNumId w:val="2"/>
  </w:num>
  <w:num w:numId="10" w16cid:durableId="101808232">
    <w:abstractNumId w:val="1"/>
  </w:num>
  <w:num w:numId="11" w16cid:durableId="2086873680">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8"/>
  <w:proofState w:spelling="clean" w:grammar="clean"/>
  <w:attachedTemplate r:id="rId1"/>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02384"/>
    <w:rsid w:val="00001F68"/>
    <w:rsid w:val="00005D23"/>
    <w:rsid w:val="0000755C"/>
    <w:rsid w:val="00011A20"/>
    <w:rsid w:val="00015383"/>
    <w:rsid w:val="000164DE"/>
    <w:rsid w:val="00054667"/>
    <w:rsid w:val="00070CA3"/>
    <w:rsid w:val="00090095"/>
    <w:rsid w:val="00091F76"/>
    <w:rsid w:val="000A39B9"/>
    <w:rsid w:val="000D6C3E"/>
    <w:rsid w:val="000E6187"/>
    <w:rsid w:val="000F0FB8"/>
    <w:rsid w:val="00130C20"/>
    <w:rsid w:val="001C4720"/>
    <w:rsid w:val="001D1817"/>
    <w:rsid w:val="001D1DC8"/>
    <w:rsid w:val="0023752D"/>
    <w:rsid w:val="00286366"/>
    <w:rsid w:val="00290BD5"/>
    <w:rsid w:val="0029415A"/>
    <w:rsid w:val="002A2AF2"/>
    <w:rsid w:val="002C1593"/>
    <w:rsid w:val="002D27ED"/>
    <w:rsid w:val="002F4DC4"/>
    <w:rsid w:val="002F5A8D"/>
    <w:rsid w:val="00314AF3"/>
    <w:rsid w:val="00331743"/>
    <w:rsid w:val="00344945"/>
    <w:rsid w:val="00344C0D"/>
    <w:rsid w:val="003562E5"/>
    <w:rsid w:val="003731FF"/>
    <w:rsid w:val="0037788D"/>
    <w:rsid w:val="003A39E1"/>
    <w:rsid w:val="003D71E9"/>
    <w:rsid w:val="003F7013"/>
    <w:rsid w:val="004302B2"/>
    <w:rsid w:val="004320D4"/>
    <w:rsid w:val="0046704D"/>
    <w:rsid w:val="00467E93"/>
    <w:rsid w:val="004763BA"/>
    <w:rsid w:val="0048189B"/>
    <w:rsid w:val="004973C3"/>
    <w:rsid w:val="004A7962"/>
    <w:rsid w:val="004B7C23"/>
    <w:rsid w:val="004C2AAF"/>
    <w:rsid w:val="004F5237"/>
    <w:rsid w:val="00503491"/>
    <w:rsid w:val="00506CF9"/>
    <w:rsid w:val="0051755D"/>
    <w:rsid w:val="005304FE"/>
    <w:rsid w:val="005305FD"/>
    <w:rsid w:val="00531B46"/>
    <w:rsid w:val="0053259C"/>
    <w:rsid w:val="00543CED"/>
    <w:rsid w:val="00560577"/>
    <w:rsid w:val="00567033"/>
    <w:rsid w:val="00590E4C"/>
    <w:rsid w:val="005A5D17"/>
    <w:rsid w:val="005A70E9"/>
    <w:rsid w:val="005B29E7"/>
    <w:rsid w:val="005E6F02"/>
    <w:rsid w:val="00613B36"/>
    <w:rsid w:val="006149E7"/>
    <w:rsid w:val="00624D36"/>
    <w:rsid w:val="006321A4"/>
    <w:rsid w:val="0064065F"/>
    <w:rsid w:val="00652383"/>
    <w:rsid w:val="00653BC8"/>
    <w:rsid w:val="00682E7D"/>
    <w:rsid w:val="006865B0"/>
    <w:rsid w:val="006B34C6"/>
    <w:rsid w:val="006C0380"/>
    <w:rsid w:val="006C33E1"/>
    <w:rsid w:val="006D1D2E"/>
    <w:rsid w:val="006E04C9"/>
    <w:rsid w:val="006F32E5"/>
    <w:rsid w:val="0071550C"/>
    <w:rsid w:val="0071640B"/>
    <w:rsid w:val="0072295F"/>
    <w:rsid w:val="00723DFC"/>
    <w:rsid w:val="00725602"/>
    <w:rsid w:val="007325A1"/>
    <w:rsid w:val="00734127"/>
    <w:rsid w:val="0073751C"/>
    <w:rsid w:val="00757340"/>
    <w:rsid w:val="00770DC3"/>
    <w:rsid w:val="00780552"/>
    <w:rsid w:val="00782E53"/>
    <w:rsid w:val="007A1F81"/>
    <w:rsid w:val="007A6C05"/>
    <w:rsid w:val="007C0696"/>
    <w:rsid w:val="007D3F04"/>
    <w:rsid w:val="00812442"/>
    <w:rsid w:val="00812849"/>
    <w:rsid w:val="00835539"/>
    <w:rsid w:val="00854966"/>
    <w:rsid w:val="00854BB5"/>
    <w:rsid w:val="0087655A"/>
    <w:rsid w:val="00880BD5"/>
    <w:rsid w:val="00884824"/>
    <w:rsid w:val="00891F02"/>
    <w:rsid w:val="008A786A"/>
    <w:rsid w:val="008B521D"/>
    <w:rsid w:val="008C1F2B"/>
    <w:rsid w:val="008D4C29"/>
    <w:rsid w:val="008F0BC0"/>
    <w:rsid w:val="008F6173"/>
    <w:rsid w:val="00912101"/>
    <w:rsid w:val="0092566E"/>
    <w:rsid w:val="00925AB0"/>
    <w:rsid w:val="00931C07"/>
    <w:rsid w:val="009666E8"/>
    <w:rsid w:val="00971C6A"/>
    <w:rsid w:val="009C7A4B"/>
    <w:rsid w:val="009F5429"/>
    <w:rsid w:val="009F7D99"/>
    <w:rsid w:val="00A02384"/>
    <w:rsid w:val="00A05747"/>
    <w:rsid w:val="00A168ED"/>
    <w:rsid w:val="00A406B5"/>
    <w:rsid w:val="00A63E4B"/>
    <w:rsid w:val="00A70206"/>
    <w:rsid w:val="00A949B1"/>
    <w:rsid w:val="00AB6985"/>
    <w:rsid w:val="00AB6B41"/>
    <w:rsid w:val="00AD6907"/>
    <w:rsid w:val="00AF2F36"/>
    <w:rsid w:val="00AF5180"/>
    <w:rsid w:val="00B00DAD"/>
    <w:rsid w:val="00B0778F"/>
    <w:rsid w:val="00B2227B"/>
    <w:rsid w:val="00B353A7"/>
    <w:rsid w:val="00B4526C"/>
    <w:rsid w:val="00B50AAA"/>
    <w:rsid w:val="00B52A01"/>
    <w:rsid w:val="00B54EF1"/>
    <w:rsid w:val="00B73F13"/>
    <w:rsid w:val="00BB17E9"/>
    <w:rsid w:val="00BB2EFC"/>
    <w:rsid w:val="00BB520D"/>
    <w:rsid w:val="00BF71E0"/>
    <w:rsid w:val="00C028CC"/>
    <w:rsid w:val="00C03B63"/>
    <w:rsid w:val="00C27317"/>
    <w:rsid w:val="00C34B15"/>
    <w:rsid w:val="00C440ED"/>
    <w:rsid w:val="00C4530B"/>
    <w:rsid w:val="00C55EBF"/>
    <w:rsid w:val="00C61AB0"/>
    <w:rsid w:val="00C75F85"/>
    <w:rsid w:val="00C91A95"/>
    <w:rsid w:val="00C96CE7"/>
    <w:rsid w:val="00CA741B"/>
    <w:rsid w:val="00CB3E13"/>
    <w:rsid w:val="00CD28BA"/>
    <w:rsid w:val="00CE5F06"/>
    <w:rsid w:val="00D018F7"/>
    <w:rsid w:val="00D120E0"/>
    <w:rsid w:val="00D21FE8"/>
    <w:rsid w:val="00D32219"/>
    <w:rsid w:val="00D4556D"/>
    <w:rsid w:val="00D53027"/>
    <w:rsid w:val="00D611DA"/>
    <w:rsid w:val="00D93EFA"/>
    <w:rsid w:val="00DC015A"/>
    <w:rsid w:val="00DC140B"/>
    <w:rsid w:val="00DE47A1"/>
    <w:rsid w:val="00E07F86"/>
    <w:rsid w:val="00E170FB"/>
    <w:rsid w:val="00E20D50"/>
    <w:rsid w:val="00E44C56"/>
    <w:rsid w:val="00E46DD1"/>
    <w:rsid w:val="00E507D8"/>
    <w:rsid w:val="00E56065"/>
    <w:rsid w:val="00E62E63"/>
    <w:rsid w:val="00E716FA"/>
    <w:rsid w:val="00E82C26"/>
    <w:rsid w:val="00EC7280"/>
    <w:rsid w:val="00F008C4"/>
    <w:rsid w:val="00F22BA5"/>
    <w:rsid w:val="00F33A67"/>
    <w:rsid w:val="00F519B0"/>
    <w:rsid w:val="00F535B1"/>
    <w:rsid w:val="00F600D4"/>
    <w:rsid w:val="00F76EEB"/>
    <w:rsid w:val="00FA27C5"/>
    <w:rsid w:val="00FB27C7"/>
    <w:rsid w:val="00FE45FC"/>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A7206E9"/>
  <w15:docId w15:val="{43A50973-D806-4EA2-A3D1-CE0912F0716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0"/>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34B15"/>
    <w:pPr>
      <w:spacing w:after="0" w:line="240" w:lineRule="auto"/>
    </w:pPr>
    <w:rPr>
      <w:rFonts w:ascii="Verdana" w:eastAsia="Times New Roman" w:hAnsi="Verdana" w:cs="Times New Roman"/>
      <w:sz w:val="24"/>
      <w:szCs w:val="24"/>
      <w:lang w:eastAsia="en-GB"/>
    </w:rPr>
  </w:style>
  <w:style w:type="paragraph" w:styleId="Heading1">
    <w:name w:val="heading 1"/>
    <w:basedOn w:val="Normal"/>
    <w:next w:val="Normal"/>
    <w:link w:val="Heading1Char"/>
    <w:uiPriority w:val="9"/>
    <w:qFormat/>
    <w:rsid w:val="00653BC8"/>
    <w:pPr>
      <w:keepNext/>
      <w:keepLines/>
      <w:spacing w:before="240"/>
      <w:outlineLvl w:val="0"/>
    </w:pPr>
    <w:rPr>
      <w:rFonts w:asciiTheme="majorHAnsi" w:eastAsiaTheme="majorEastAsia" w:hAnsiTheme="majorHAnsi" w:cstheme="majorBidi"/>
      <w:color w:val="365F91" w:themeColor="accent1" w:themeShade="BF"/>
      <w:sz w:val="32"/>
      <w:szCs w:val="32"/>
    </w:rPr>
  </w:style>
  <w:style w:type="paragraph" w:styleId="Heading3">
    <w:name w:val="heading 3"/>
    <w:basedOn w:val="Normal"/>
    <w:next w:val="Normal"/>
    <w:link w:val="Heading3Char"/>
    <w:qFormat/>
    <w:rsid w:val="00C34B15"/>
    <w:pPr>
      <w:keepNext/>
      <w:numPr>
        <w:ilvl w:val="2"/>
        <w:numId w:val="1"/>
      </w:numPr>
      <w:spacing w:before="240" w:after="60"/>
      <w:outlineLvl w:val="2"/>
    </w:pPr>
    <w:rPr>
      <w:rFonts w:cs="Arial"/>
      <w:b/>
      <w:bCs/>
      <w:sz w:val="26"/>
      <w:szCs w:val="26"/>
      <w:lang w:eastAsia="en-US"/>
    </w:rPr>
  </w:style>
  <w:style w:type="paragraph" w:styleId="Heading4">
    <w:name w:val="heading 4"/>
    <w:basedOn w:val="Normal"/>
    <w:next w:val="Normal"/>
    <w:link w:val="Heading4Char"/>
    <w:qFormat/>
    <w:rsid w:val="00C34B15"/>
    <w:pPr>
      <w:keepNext/>
      <w:numPr>
        <w:ilvl w:val="3"/>
        <w:numId w:val="1"/>
      </w:numPr>
      <w:spacing w:before="240" w:after="60"/>
      <w:outlineLvl w:val="3"/>
    </w:pPr>
    <w:rPr>
      <w:b/>
      <w:bCs/>
      <w:sz w:val="28"/>
      <w:szCs w:val="28"/>
      <w:lang w:eastAsia="en-US"/>
    </w:rPr>
  </w:style>
  <w:style w:type="paragraph" w:styleId="Heading5">
    <w:name w:val="heading 5"/>
    <w:basedOn w:val="Normal"/>
    <w:next w:val="Normal"/>
    <w:link w:val="Heading5Char"/>
    <w:qFormat/>
    <w:rsid w:val="00C34B15"/>
    <w:pPr>
      <w:numPr>
        <w:ilvl w:val="4"/>
        <w:numId w:val="1"/>
      </w:numPr>
      <w:spacing w:before="240" w:after="60"/>
      <w:outlineLvl w:val="4"/>
    </w:pPr>
    <w:rPr>
      <w:b/>
      <w:bCs/>
      <w:i/>
      <w:iCs/>
      <w:sz w:val="26"/>
      <w:szCs w:val="26"/>
      <w:lang w:eastAsia="en-US"/>
    </w:rPr>
  </w:style>
  <w:style w:type="paragraph" w:styleId="Heading6">
    <w:name w:val="heading 6"/>
    <w:basedOn w:val="Normal"/>
    <w:next w:val="Normal"/>
    <w:link w:val="Heading6Char"/>
    <w:qFormat/>
    <w:rsid w:val="00C34B15"/>
    <w:pPr>
      <w:numPr>
        <w:ilvl w:val="5"/>
        <w:numId w:val="1"/>
      </w:numPr>
      <w:spacing w:before="240" w:after="60"/>
      <w:outlineLvl w:val="5"/>
    </w:pPr>
    <w:rPr>
      <w:b/>
      <w:bCs/>
      <w:sz w:val="22"/>
      <w:szCs w:val="22"/>
      <w:lang w:eastAsia="en-US"/>
    </w:rPr>
  </w:style>
  <w:style w:type="paragraph" w:styleId="Heading7">
    <w:name w:val="heading 7"/>
    <w:basedOn w:val="Normal"/>
    <w:next w:val="Normal"/>
    <w:link w:val="Heading7Char"/>
    <w:qFormat/>
    <w:rsid w:val="00C34B15"/>
    <w:pPr>
      <w:numPr>
        <w:ilvl w:val="6"/>
        <w:numId w:val="1"/>
      </w:numPr>
      <w:spacing w:before="240" w:after="60"/>
      <w:outlineLvl w:val="6"/>
    </w:pPr>
    <w:rPr>
      <w:lang w:eastAsia="en-US"/>
    </w:rPr>
  </w:style>
  <w:style w:type="paragraph" w:styleId="Heading8">
    <w:name w:val="heading 8"/>
    <w:basedOn w:val="Normal"/>
    <w:next w:val="Normal"/>
    <w:link w:val="Heading8Char"/>
    <w:qFormat/>
    <w:rsid w:val="00C34B15"/>
    <w:pPr>
      <w:numPr>
        <w:ilvl w:val="7"/>
        <w:numId w:val="1"/>
      </w:numPr>
      <w:spacing w:before="240" w:after="60"/>
      <w:outlineLvl w:val="7"/>
    </w:pPr>
    <w:rPr>
      <w:i/>
      <w:iCs/>
      <w:lang w:eastAsia="en-US"/>
    </w:rPr>
  </w:style>
  <w:style w:type="paragraph" w:styleId="Heading9">
    <w:name w:val="heading 9"/>
    <w:basedOn w:val="Normal"/>
    <w:next w:val="Normal"/>
    <w:link w:val="Heading9Char"/>
    <w:qFormat/>
    <w:rsid w:val="00C34B15"/>
    <w:pPr>
      <w:numPr>
        <w:ilvl w:val="8"/>
        <w:numId w:val="1"/>
      </w:numPr>
      <w:spacing w:before="240" w:after="60"/>
      <w:outlineLvl w:val="8"/>
    </w:pPr>
    <w:rPr>
      <w:rFonts w:cs="Arial"/>
      <w:sz w:val="22"/>
      <w:szCs w:val="22"/>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3Char">
    <w:name w:val="Heading 3 Char"/>
    <w:basedOn w:val="DefaultParagraphFont"/>
    <w:link w:val="Heading3"/>
    <w:rsid w:val="00C34B15"/>
    <w:rPr>
      <w:rFonts w:ascii="Verdana" w:eastAsia="Times New Roman" w:hAnsi="Verdana" w:cs="Arial"/>
      <w:b/>
      <w:bCs/>
      <w:sz w:val="26"/>
      <w:szCs w:val="26"/>
    </w:rPr>
  </w:style>
  <w:style w:type="character" w:customStyle="1" w:styleId="Heading4Char">
    <w:name w:val="Heading 4 Char"/>
    <w:basedOn w:val="DefaultParagraphFont"/>
    <w:link w:val="Heading4"/>
    <w:rsid w:val="00C34B15"/>
    <w:rPr>
      <w:rFonts w:ascii="Verdana" w:eastAsia="Times New Roman" w:hAnsi="Verdana" w:cs="Times New Roman"/>
      <w:b/>
      <w:bCs/>
      <w:sz w:val="28"/>
      <w:szCs w:val="28"/>
    </w:rPr>
  </w:style>
  <w:style w:type="character" w:customStyle="1" w:styleId="Heading5Char">
    <w:name w:val="Heading 5 Char"/>
    <w:basedOn w:val="DefaultParagraphFont"/>
    <w:link w:val="Heading5"/>
    <w:rsid w:val="00C34B15"/>
    <w:rPr>
      <w:rFonts w:ascii="Verdana" w:eastAsia="Times New Roman" w:hAnsi="Verdana" w:cs="Times New Roman"/>
      <w:b/>
      <w:bCs/>
      <w:i/>
      <w:iCs/>
      <w:sz w:val="26"/>
      <w:szCs w:val="26"/>
    </w:rPr>
  </w:style>
  <w:style w:type="character" w:customStyle="1" w:styleId="Heading6Char">
    <w:name w:val="Heading 6 Char"/>
    <w:basedOn w:val="DefaultParagraphFont"/>
    <w:link w:val="Heading6"/>
    <w:rsid w:val="00C34B15"/>
    <w:rPr>
      <w:rFonts w:ascii="Verdana" w:eastAsia="Times New Roman" w:hAnsi="Verdana" w:cs="Times New Roman"/>
      <w:b/>
      <w:bCs/>
    </w:rPr>
  </w:style>
  <w:style w:type="character" w:customStyle="1" w:styleId="Heading7Char">
    <w:name w:val="Heading 7 Char"/>
    <w:basedOn w:val="DefaultParagraphFont"/>
    <w:link w:val="Heading7"/>
    <w:rsid w:val="00C34B15"/>
    <w:rPr>
      <w:rFonts w:ascii="Verdana" w:eastAsia="Times New Roman" w:hAnsi="Verdana" w:cs="Times New Roman"/>
      <w:sz w:val="24"/>
      <w:szCs w:val="24"/>
    </w:rPr>
  </w:style>
  <w:style w:type="character" w:customStyle="1" w:styleId="Heading8Char">
    <w:name w:val="Heading 8 Char"/>
    <w:basedOn w:val="DefaultParagraphFont"/>
    <w:link w:val="Heading8"/>
    <w:rsid w:val="00C34B15"/>
    <w:rPr>
      <w:rFonts w:ascii="Verdana" w:eastAsia="Times New Roman" w:hAnsi="Verdana" w:cs="Times New Roman"/>
      <w:i/>
      <w:iCs/>
      <w:sz w:val="24"/>
      <w:szCs w:val="24"/>
    </w:rPr>
  </w:style>
  <w:style w:type="character" w:customStyle="1" w:styleId="Heading9Char">
    <w:name w:val="Heading 9 Char"/>
    <w:basedOn w:val="DefaultParagraphFont"/>
    <w:link w:val="Heading9"/>
    <w:rsid w:val="00C34B15"/>
    <w:rPr>
      <w:rFonts w:ascii="Verdana" w:eastAsia="Times New Roman" w:hAnsi="Verdana" w:cs="Arial"/>
    </w:rPr>
  </w:style>
  <w:style w:type="table" w:styleId="TableGrid">
    <w:name w:val="Table Grid"/>
    <w:basedOn w:val="TableNormal"/>
    <w:rsid w:val="00290BD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290BD5"/>
    <w:rPr>
      <w:rFonts w:ascii="Tahoma" w:hAnsi="Tahoma" w:cs="Tahoma"/>
      <w:sz w:val="16"/>
      <w:szCs w:val="16"/>
    </w:rPr>
  </w:style>
  <w:style w:type="character" w:customStyle="1" w:styleId="BalloonTextChar">
    <w:name w:val="Balloon Text Char"/>
    <w:basedOn w:val="DefaultParagraphFont"/>
    <w:link w:val="BalloonText"/>
    <w:uiPriority w:val="99"/>
    <w:semiHidden/>
    <w:rsid w:val="00290BD5"/>
    <w:rPr>
      <w:rFonts w:ascii="Tahoma" w:eastAsia="Times New Roman" w:hAnsi="Tahoma" w:cs="Tahoma"/>
      <w:sz w:val="16"/>
      <w:szCs w:val="16"/>
      <w:lang w:eastAsia="en-GB"/>
    </w:rPr>
  </w:style>
  <w:style w:type="paragraph" w:styleId="Header">
    <w:name w:val="header"/>
    <w:basedOn w:val="Normal"/>
    <w:link w:val="HeaderChar"/>
    <w:uiPriority w:val="99"/>
    <w:unhideWhenUsed/>
    <w:rsid w:val="00290BD5"/>
    <w:pPr>
      <w:tabs>
        <w:tab w:val="center" w:pos="4513"/>
        <w:tab w:val="right" w:pos="9026"/>
      </w:tabs>
    </w:pPr>
  </w:style>
  <w:style w:type="character" w:customStyle="1" w:styleId="HeaderChar">
    <w:name w:val="Header Char"/>
    <w:basedOn w:val="DefaultParagraphFont"/>
    <w:link w:val="Header"/>
    <w:uiPriority w:val="99"/>
    <w:rsid w:val="00290BD5"/>
    <w:rPr>
      <w:rFonts w:ascii="Verdana" w:eastAsia="Times New Roman" w:hAnsi="Verdana" w:cs="Times New Roman"/>
      <w:sz w:val="24"/>
      <w:szCs w:val="24"/>
      <w:lang w:eastAsia="en-GB"/>
    </w:rPr>
  </w:style>
  <w:style w:type="paragraph" w:styleId="Footer">
    <w:name w:val="footer"/>
    <w:basedOn w:val="Normal"/>
    <w:link w:val="FooterChar"/>
    <w:uiPriority w:val="99"/>
    <w:unhideWhenUsed/>
    <w:rsid w:val="00290BD5"/>
    <w:pPr>
      <w:tabs>
        <w:tab w:val="center" w:pos="4513"/>
        <w:tab w:val="right" w:pos="9026"/>
      </w:tabs>
    </w:pPr>
  </w:style>
  <w:style w:type="character" w:customStyle="1" w:styleId="FooterChar">
    <w:name w:val="Footer Char"/>
    <w:basedOn w:val="DefaultParagraphFont"/>
    <w:link w:val="Footer"/>
    <w:uiPriority w:val="99"/>
    <w:rsid w:val="00290BD5"/>
    <w:rPr>
      <w:rFonts w:ascii="Verdana" w:eastAsia="Times New Roman" w:hAnsi="Verdana" w:cs="Times New Roman"/>
      <w:sz w:val="24"/>
      <w:szCs w:val="24"/>
      <w:lang w:eastAsia="en-GB"/>
    </w:rPr>
  </w:style>
  <w:style w:type="character" w:styleId="Hyperlink">
    <w:name w:val="Hyperlink"/>
    <w:basedOn w:val="DefaultParagraphFont"/>
    <w:uiPriority w:val="99"/>
    <w:unhideWhenUsed/>
    <w:rsid w:val="00D53027"/>
    <w:rPr>
      <w:color w:val="0000FF" w:themeColor="hyperlink"/>
      <w:u w:val="single"/>
    </w:rPr>
  </w:style>
  <w:style w:type="paragraph" w:styleId="NoSpacing">
    <w:name w:val="No Spacing"/>
    <w:link w:val="NoSpacingChar"/>
    <w:uiPriority w:val="1"/>
    <w:qFormat/>
    <w:rsid w:val="00682E7D"/>
    <w:pPr>
      <w:spacing w:after="0" w:line="240" w:lineRule="auto"/>
    </w:pPr>
    <w:rPr>
      <w:rFonts w:eastAsiaTheme="minorEastAsia"/>
      <w:lang w:val="en-US" w:eastAsia="ja-JP"/>
    </w:rPr>
  </w:style>
  <w:style w:type="character" w:customStyle="1" w:styleId="NoSpacingChar">
    <w:name w:val="No Spacing Char"/>
    <w:basedOn w:val="DefaultParagraphFont"/>
    <w:link w:val="NoSpacing"/>
    <w:uiPriority w:val="1"/>
    <w:rsid w:val="00682E7D"/>
    <w:rPr>
      <w:rFonts w:eastAsiaTheme="minorEastAsia"/>
      <w:lang w:val="en-US" w:eastAsia="ja-JP"/>
    </w:rPr>
  </w:style>
  <w:style w:type="paragraph" w:styleId="ListParagraph">
    <w:name w:val="List Paragraph"/>
    <w:basedOn w:val="Normal"/>
    <w:uiPriority w:val="34"/>
    <w:qFormat/>
    <w:rsid w:val="003F7013"/>
    <w:pPr>
      <w:ind w:left="720"/>
      <w:contextualSpacing/>
    </w:pPr>
  </w:style>
  <w:style w:type="character" w:customStyle="1" w:styleId="Heading1Char">
    <w:name w:val="Heading 1 Char"/>
    <w:basedOn w:val="DefaultParagraphFont"/>
    <w:link w:val="Heading1"/>
    <w:uiPriority w:val="9"/>
    <w:rsid w:val="00653BC8"/>
    <w:rPr>
      <w:rFonts w:asciiTheme="majorHAnsi" w:eastAsiaTheme="majorEastAsia" w:hAnsiTheme="majorHAnsi" w:cstheme="majorBidi"/>
      <w:color w:val="365F91" w:themeColor="accent1" w:themeShade="BF"/>
      <w:sz w:val="32"/>
      <w:szCs w:val="32"/>
      <w:lang w:eastAsia="en-GB"/>
    </w:rPr>
  </w:style>
  <w:style w:type="paragraph" w:styleId="NormalWeb">
    <w:name w:val="Normal (Web)"/>
    <w:basedOn w:val="Normal"/>
    <w:uiPriority w:val="99"/>
    <w:rsid w:val="00A949B1"/>
    <w:pPr>
      <w:spacing w:before="100" w:beforeAutospacing="1" w:after="100" w:afterAutospacing="1"/>
    </w:pPr>
    <w:rPr>
      <w:rFonts w:ascii="Times New Roman" w:hAnsi="Times New Roman"/>
    </w:rPr>
  </w:style>
  <w:style w:type="character" w:styleId="Strong">
    <w:name w:val="Strong"/>
    <w:uiPriority w:val="22"/>
    <w:qFormat/>
    <w:rsid w:val="00A949B1"/>
    <w:rPr>
      <w:b/>
      <w:bCs/>
    </w:rPr>
  </w:style>
  <w:style w:type="character" w:styleId="PageNumber">
    <w:name w:val="page number"/>
    <w:basedOn w:val="DefaultParagraphFont"/>
    <w:uiPriority w:val="99"/>
    <w:semiHidden/>
    <w:unhideWhenUsed/>
    <w:rsid w:val="00782E53"/>
  </w:style>
  <w:style w:type="character" w:styleId="UnresolvedMention">
    <w:name w:val="Unresolved Mention"/>
    <w:basedOn w:val="DefaultParagraphFont"/>
    <w:uiPriority w:val="99"/>
    <w:semiHidden/>
    <w:unhideWhenUsed/>
    <w:rsid w:val="008F6173"/>
    <w:rPr>
      <w:color w:val="605E5C"/>
      <w:shd w:val="clear" w:color="auto" w:fill="E1DFDD"/>
    </w:rPr>
  </w:style>
  <w:style w:type="character" w:styleId="FollowedHyperlink">
    <w:name w:val="FollowedHyperlink"/>
    <w:basedOn w:val="DefaultParagraphFont"/>
    <w:uiPriority w:val="99"/>
    <w:semiHidden/>
    <w:unhideWhenUsed/>
    <w:rsid w:val="008F6173"/>
    <w:rPr>
      <w:color w:val="800080" w:themeColor="followedHyperlink"/>
      <w:u w:val="single"/>
    </w:rPr>
  </w:style>
  <w:style w:type="character" w:customStyle="1" w:styleId="apple-converted-space">
    <w:name w:val="apple-converted-space"/>
    <w:basedOn w:val="DefaultParagraphFont"/>
    <w:rsid w:val="00F22BA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6897021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yperlink" Target="https://www.youtube.com/watch?v=07dfACl61O4&amp;list=PLh80gZvHY8kl4iDKo1BAsJPEjiO6Jkw_T" TargetMode="External"/><Relationship Id="rId26" Type="http://schemas.openxmlformats.org/officeDocument/2006/relationships/image" Target="media/image4.png"/><Relationship Id="rId39" Type="http://schemas.openxmlformats.org/officeDocument/2006/relationships/image" Target="media/image17.png"/><Relationship Id="rId21" Type="http://schemas.openxmlformats.org/officeDocument/2006/relationships/hyperlink" Target="https://eur01.safelinks.protection.outlook.com/?url=https%3A%2F%2Fresearchdata.uwtsd.ac.uk%2F&amp;data=02%7C01%7Cj.venus%40uwtsd.ac.uk%7C981cf28ddfcb48854c9c08d6fa466348%7C4e0f11f9046e45059cb8db2152311e21%7C0%7C0%7C636971577546588290&amp;sdata=GQ7YGAe3R0%2B%2Fb3MjzwgWiPTdMx0%2BDaoMF2MilFdT01I%3D&amp;reserved=0" TargetMode="External"/><Relationship Id="rId34" Type="http://schemas.openxmlformats.org/officeDocument/2006/relationships/image" Target="media/image12.png"/><Relationship Id="rId42" Type="http://schemas.openxmlformats.org/officeDocument/2006/relationships/image" Target="media/image20.png"/><Relationship Id="rId47" Type="http://schemas.openxmlformats.org/officeDocument/2006/relationships/image" Target="media/image25.png"/><Relationship Id="rId50" Type="http://schemas.openxmlformats.org/officeDocument/2006/relationships/hyperlink" Target="https://scholarcommons.sc.edu/jiia/vol12/iss1/15" TargetMode="External"/><Relationship Id="rId55" Type="http://schemas.openxmlformats.org/officeDocument/2006/relationships/image" Target="media/image28.jpeg"/><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www.youtube.com/embed/07dfACl61O4?list=PLh80gZvHY8kl4iDKo1BAsJPEjiO6Jkw_T" TargetMode="External"/><Relationship Id="rId29" Type="http://schemas.openxmlformats.org/officeDocument/2006/relationships/image" Target="media/image7.png"/><Relationship Id="rId11" Type="http://schemas.openxmlformats.org/officeDocument/2006/relationships/image" Target="media/image1.jpeg"/><Relationship Id="rId24" Type="http://schemas.openxmlformats.org/officeDocument/2006/relationships/hyperlink" Target="https://mytsd.uwtsd.ac.uk" TargetMode="External"/><Relationship Id="rId32" Type="http://schemas.openxmlformats.org/officeDocument/2006/relationships/image" Target="media/image10.png"/><Relationship Id="rId37" Type="http://schemas.openxmlformats.org/officeDocument/2006/relationships/image" Target="media/image15.png"/><Relationship Id="rId40" Type="http://schemas.openxmlformats.org/officeDocument/2006/relationships/image" Target="media/image18.png"/><Relationship Id="rId45" Type="http://schemas.openxmlformats.org/officeDocument/2006/relationships/image" Target="media/image23.png"/><Relationship Id="rId53" Type="http://schemas.openxmlformats.org/officeDocument/2006/relationships/hyperlink" Target="https://doi.org/10.1007/s10734-016-0101-1" TargetMode="External"/><Relationship Id="rId58" Type="http://schemas.openxmlformats.org/officeDocument/2006/relationships/theme" Target="theme/theme1.xml"/><Relationship Id="rId5" Type="http://schemas.openxmlformats.org/officeDocument/2006/relationships/numbering" Target="numbering.xml"/><Relationship Id="rId19" Type="http://schemas.openxmlformats.org/officeDocument/2006/relationships/hyperlink" Target="https://www.youtube.com/watch?v=07dfACl61O4&amp;list=PLh80gZvHY8kl4iDKo1BAsJPEjiO6Jkw_T"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hyperlink" Target="https://eur01.safelinks.protection.outlook.com/?url=https%3A%2F%2Fwww.uwtsd.ac.uk%2Flibrary%2Fresearch-data-management%2F&amp;data=02%7C01%7Cj.venus%40uwtsd.ac.uk%7C981cf28ddfcb48854c9c08d6fa466348%7C4e0f11f9046e45059cb8db2152311e21%7C0%7C0%7C636971577546578291&amp;sdata=S32rzsJ04QxDtX1nsg%2F8%2FxIgMGDV2oXG4QBZj5JdIFI%3D&amp;reserved=0" TargetMode="External"/><Relationship Id="rId27" Type="http://schemas.openxmlformats.org/officeDocument/2006/relationships/image" Target="media/image5.png"/><Relationship Id="rId30" Type="http://schemas.openxmlformats.org/officeDocument/2006/relationships/image" Target="media/image8.png"/><Relationship Id="rId35" Type="http://schemas.openxmlformats.org/officeDocument/2006/relationships/image" Target="media/image13.png"/><Relationship Id="rId43" Type="http://schemas.openxmlformats.org/officeDocument/2006/relationships/image" Target="media/image21.png"/><Relationship Id="rId48" Type="http://schemas.openxmlformats.org/officeDocument/2006/relationships/image" Target="media/image26.png"/><Relationship Id="rId56" Type="http://schemas.openxmlformats.org/officeDocument/2006/relationships/header" Target="header3.xml"/><Relationship Id="rId8" Type="http://schemas.openxmlformats.org/officeDocument/2006/relationships/webSettings" Target="webSettings.xml"/><Relationship Id="rId51" Type="http://schemas.openxmlformats.org/officeDocument/2006/relationships/hyperlink" Target="https://doi.org/10.1186/s41239-021-00270-1" TargetMode="Externa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image" Target="media/image3.jpg"/><Relationship Id="rId25" Type="http://schemas.openxmlformats.org/officeDocument/2006/relationships/hyperlink" Target="https://sites.google.com/view/dissertation-final/home" TargetMode="External"/><Relationship Id="rId33" Type="http://schemas.openxmlformats.org/officeDocument/2006/relationships/image" Target="media/image11.png"/><Relationship Id="rId38" Type="http://schemas.openxmlformats.org/officeDocument/2006/relationships/image" Target="media/image16.png"/><Relationship Id="rId46" Type="http://schemas.openxmlformats.org/officeDocument/2006/relationships/image" Target="media/image24.png"/><Relationship Id="rId20" Type="http://schemas.openxmlformats.org/officeDocument/2006/relationships/hyperlink" Target="mailto:2304255@student.uwtsd.ac.uk" TargetMode="External"/><Relationship Id="rId41" Type="http://schemas.openxmlformats.org/officeDocument/2006/relationships/image" Target="media/image19.png"/><Relationship Id="rId54" Type="http://schemas.openxmlformats.org/officeDocument/2006/relationships/hyperlink" Target="https://doi.org/10.1007/s00779-021-01570-z"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eader" Target="header2.xml"/><Relationship Id="rId23" Type="http://schemas.openxmlformats.org/officeDocument/2006/relationships/hyperlink" Target="https://www.uwtsd.ac.uk/research/research-ethics/" TargetMode="External"/><Relationship Id="rId28" Type="http://schemas.openxmlformats.org/officeDocument/2006/relationships/image" Target="media/image6.png"/><Relationship Id="rId36" Type="http://schemas.openxmlformats.org/officeDocument/2006/relationships/image" Target="media/image14.png"/><Relationship Id="rId49" Type="http://schemas.openxmlformats.org/officeDocument/2006/relationships/image" Target="media/image27.png"/><Relationship Id="rId57" Type="http://schemas.openxmlformats.org/officeDocument/2006/relationships/fontTable" Target="fontTable.xml"/><Relationship Id="rId10" Type="http://schemas.openxmlformats.org/officeDocument/2006/relationships/endnotes" Target="endnotes.xml"/><Relationship Id="rId31" Type="http://schemas.openxmlformats.org/officeDocument/2006/relationships/image" Target="media/image9.png"/><Relationship Id="rId44" Type="http://schemas.openxmlformats.org/officeDocument/2006/relationships/image" Target="media/image22.png"/><Relationship Id="rId52" Type="http://schemas.openxmlformats.org/officeDocument/2006/relationships/hyperlink" Target="https://doi.org/10.46328/ijres.3392"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2.jpg"/></Relationships>
</file>

<file path=word/_rels/header2.xml.rels><?xml version="1.0" encoding="UTF-8" standalone="yes"?>
<Relationships xmlns="http://schemas.openxmlformats.org/package/2006/relationships"><Relationship Id="rId1" Type="http://schemas.openxmlformats.org/officeDocument/2006/relationships/image" Target="media/image2.jpg"/></Relationships>
</file>

<file path=word/_rels/header3.xml.rels><?xml version="1.0" encoding="UTF-8" standalone="yes"?>
<Relationships xmlns="http://schemas.openxmlformats.org/package/2006/relationships"><Relationship Id="rId1" Type="http://schemas.openxmlformats.org/officeDocument/2006/relationships/image" Target="media/image2.jp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bus-at\Downloads\Sports%20Industry%20Research%20Project%20Proposal%20Template%20(1).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Sixth Editio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414DB9C-F17F-413E-91F1-E72D3FF2709E}">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A23C5FD-B043-40A9-808F-0323992E69AB}">
  <ds:schemaRefs>
    <ds:schemaRef ds:uri="http://schemas.openxmlformats.org/officeDocument/2006/bibliography"/>
  </ds:schemaRefs>
</ds:datastoreItem>
</file>

<file path=customXml/itemProps3.xml><?xml version="1.0" encoding="utf-8"?>
<ds:datastoreItem xmlns:ds="http://schemas.openxmlformats.org/officeDocument/2006/customXml" ds:itemID="{ADAABD6A-A579-45BE-85E1-97C07897E876}">
  <ds:schemaRefs>
    <ds:schemaRef ds:uri="http://schemas.microsoft.com/sharepoint/v3/contenttype/forms"/>
  </ds:schemaRefs>
</ds:datastoreItem>
</file>

<file path=customXml/itemProps4.xml><?xml version="1.0" encoding="utf-8"?>
<ds:datastoreItem xmlns:ds="http://schemas.openxmlformats.org/officeDocument/2006/customXml" ds:itemID="{0233FE8F-A013-4520-834B-699B204B39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C:\Users\bus-at\Downloads\Sports Industry Research Project Proposal Template (1).dotx</Template>
  <TotalTime>97</TotalTime>
  <Pages>41</Pages>
  <Words>9031</Words>
  <Characters>51483</Characters>
  <Application>Microsoft Office Word</Application>
  <DocSecurity>0</DocSecurity>
  <Lines>429</Lines>
  <Paragraphs>120</Paragraphs>
  <ScaleCrop>false</ScaleCrop>
  <HeadingPairs>
    <vt:vector size="2" baseType="variant">
      <vt:variant>
        <vt:lpstr>Title</vt:lpstr>
      </vt:variant>
      <vt:variant>
        <vt:i4>1</vt:i4>
      </vt:variant>
    </vt:vector>
  </HeadingPairs>
  <TitlesOfParts>
    <vt:vector size="1" baseType="lpstr">
      <vt:lpstr>UWTSD Policy Template with blank pages &amp; covers</vt:lpstr>
    </vt:vector>
  </TitlesOfParts>
  <Company/>
  <LinksUpToDate>false</LinksUpToDate>
  <CharactersWithSpaces>60394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UWTSD Policy Template with blank pages &amp; covers</dc:title>
  <dc:creator>Ifan Rossiter (2304255)</dc:creator>
  <cp:lastModifiedBy>Ifan Rossiter (2304255)</cp:lastModifiedBy>
  <cp:revision>62</cp:revision>
  <cp:lastPrinted>2015-02-09T16:35:00Z</cp:lastPrinted>
  <dcterms:created xsi:type="dcterms:W3CDTF">2026-03-27T05:27:00Z</dcterms:created>
  <dcterms:modified xsi:type="dcterms:W3CDTF">2026-03-27T08:41:00Z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