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56" r:id="rId2"/>
    <p:sldId id="287" r:id="rId3"/>
    <p:sldId id="316" r:id="rId4"/>
    <p:sldId id="317" r:id="rId5"/>
    <p:sldId id="318" r:id="rId6"/>
    <p:sldId id="319" r:id="rId7"/>
    <p:sldId id="320" r:id="rId8"/>
    <p:sldId id="321" r:id="rId9"/>
    <p:sldId id="322" r:id="rId10"/>
    <p:sldId id="323" r:id="rId11"/>
    <p:sldId id="324" r:id="rId12"/>
    <p:sldId id="325" r:id="rId13"/>
    <p:sldId id="326" r:id="rId14"/>
    <p:sldId id="327" r:id="rId15"/>
    <p:sldId id="328" r:id="rId16"/>
    <p:sldId id="329" r:id="rId17"/>
    <p:sldId id="330" r:id="rId18"/>
    <p:sldId id="331" r:id="rId19"/>
    <p:sldId id="332" r:id="rId20"/>
    <p:sldId id="333" r:id="rId21"/>
    <p:sldId id="334" r:id="rId22"/>
    <p:sldId id="335" r:id="rId23"/>
    <p:sldId id="336" r:id="rId24"/>
    <p:sldId id="337" r:id="rId25"/>
    <p:sldId id="286" r:id="rId26"/>
    <p:sldId id="315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122" autoAdjust="0"/>
  </p:normalViewPr>
  <p:slideViewPr>
    <p:cSldViewPr>
      <p:cViewPr varScale="1">
        <p:scale>
          <a:sx n="75" d="100"/>
          <a:sy n="75" d="100"/>
        </p:scale>
        <p:origin x="141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3065E3-F6A4-4752-A995-93A90F81F17D}" type="datetimeFigureOut">
              <a:rPr lang="en-GB" smtClean="0"/>
              <a:pPr/>
              <a:t>02/02/2017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CD1800-AE61-436B-BD56-69B6230B0B2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484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02/02/2017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2417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7" name="Picture 3" descr="C:\Users\arya\Documents\logo\fwdnewuniversityandschoolofappliedcomputinglogos\image005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4007" y="6165304"/>
            <a:ext cx="1509993" cy="541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rya\Documents\logo\fwdnewuniversityandschoolofappliedcomputinglogos\TSD_swan2013.jpg"/>
          <p:cNvPicPr>
            <a:picLocks noChangeAspect="1" noChangeArrowheads="1"/>
          </p:cNvPicPr>
          <p:nvPr userDrawn="1"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237312"/>
            <a:ext cx="1432173" cy="563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 userDrawn="1"/>
        </p:nvSpPr>
        <p:spPr>
          <a:xfrm>
            <a:off x="3059832" y="6309320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Dr. Carlene Campbell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85875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02/02/2017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063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02/02/2017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5405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02/02/2017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29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02/02/2017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751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02/02/2017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271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02/02/2017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400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02/02/2017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5647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02/02/2017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691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02/02/2017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571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16A9B7-0CCE-4F08-82E5-246E41A511DA}" type="datetimeFigureOut">
              <a:rPr lang="en-GB" smtClean="0"/>
              <a:pPr/>
              <a:t>02/02/2017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380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://ceh.vn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9512" y="2130425"/>
            <a:ext cx="8784976" cy="1470025"/>
          </a:xfrm>
        </p:spPr>
        <p:txBody>
          <a:bodyPr>
            <a:normAutofit/>
          </a:bodyPr>
          <a:lstStyle/>
          <a:p>
            <a:pPr lvl="0"/>
            <a:r>
              <a:rPr lang="en-GB" dirty="0" smtClean="0"/>
              <a:t>Network Security:</a:t>
            </a:r>
            <a:br>
              <a:rPr lang="en-GB" dirty="0" smtClean="0"/>
            </a:br>
            <a:r>
              <a:rPr lang="en-GB" sz="3600" dirty="0" smtClean="0"/>
              <a:t>Session Hijacking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4709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706090"/>
          </a:xfrm>
        </p:spPr>
        <p:txBody>
          <a:bodyPr>
            <a:normAutofit/>
          </a:bodyPr>
          <a:lstStyle/>
          <a:p>
            <a:r>
              <a:rPr lang="en-GB" sz="3600" dirty="0" smtClean="0"/>
              <a:t>Learning outcome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31837"/>
            <a:ext cx="8229600" cy="5433467"/>
          </a:xfrm>
        </p:spPr>
        <p:txBody>
          <a:bodyPr>
            <a:normAutofit fontScale="92500" lnSpcReduction="20000"/>
          </a:bodyPr>
          <a:lstStyle/>
          <a:p>
            <a:r>
              <a:rPr lang="en-US" dirty="0" smtClean="0"/>
              <a:t>Upon completion of this material, you should be able to: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what is Session Hijacking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Key session hijacking techniques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Understand the difference between spoofing vs. hijacking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about session hijacking process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types of session hijacking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about session hijacking in OSI model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about application level session hijacking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about network level session hijacking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about TCP/IP hijacking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session hijacking tools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about countermeasures</a:t>
            </a:r>
          </a:p>
          <a:p>
            <a:pPr lvl="1" algn="just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steps to conduct session hijacking penetration testing</a:t>
            </a:r>
          </a:p>
          <a:p>
            <a:pPr lvl="1">
              <a:buFont typeface="Wingdings" pitchFamily="2" charset="2"/>
              <a:buChar char="§"/>
            </a:pPr>
            <a:endParaRPr lang="en-US" altLang="zh-TW" sz="2400" dirty="0">
              <a:ea typeface="新細明體" pitchFamily="18" charset="-120"/>
            </a:endParaRPr>
          </a:p>
          <a:p>
            <a:pPr lvl="1">
              <a:buFont typeface="Wingdings" pitchFamily="2" charset="2"/>
              <a:buChar char="§"/>
            </a:pPr>
            <a:endParaRPr lang="en-US" altLang="zh-TW" sz="2400" dirty="0" smtClean="0">
              <a:ea typeface="新細明體" pitchFamily="18" charset="-120"/>
            </a:endParaRP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session Hijacking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en-GB" dirty="0" smtClean="0"/>
              <a:t>Session hijacking refers to the exploitation of a valid computer session where an attacker takes over a session between two computers.</a:t>
            </a:r>
          </a:p>
          <a:p>
            <a:pPr algn="just"/>
            <a:r>
              <a:rPr lang="en-GB" dirty="0" smtClean="0"/>
              <a:t>The attacker steals a valid session ID which is used to get into system and snoop the data.</a:t>
            </a:r>
          </a:p>
          <a:p>
            <a:pPr algn="just"/>
            <a:r>
              <a:rPr lang="en-GB" dirty="0" smtClean="0"/>
              <a:t>In TCP session hijacking takes over a TCP session between two machines.</a:t>
            </a:r>
          </a:p>
          <a:p>
            <a:pPr algn="just"/>
            <a:r>
              <a:rPr lang="en-GB" dirty="0" smtClean="0"/>
              <a:t>Since most authentication only occurs at the start of a session, this allows the attacker to gain access to a machine.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Dangers Posed by Hijacking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4376" y="1314450"/>
            <a:ext cx="8094087" cy="4706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Session Hijacking is Successful?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 Account lockout for invalid session Ids</a:t>
            </a:r>
          </a:p>
          <a:p>
            <a:r>
              <a:rPr lang="en-GB" dirty="0" smtClean="0"/>
              <a:t>Insecure Handling</a:t>
            </a:r>
          </a:p>
          <a:p>
            <a:r>
              <a:rPr lang="en-GB" dirty="0" smtClean="0"/>
              <a:t>Small session Ids</a:t>
            </a:r>
          </a:p>
          <a:p>
            <a:r>
              <a:rPr lang="en-GB" dirty="0" smtClean="0"/>
              <a:t>Weak session ID generation algorithm</a:t>
            </a:r>
          </a:p>
          <a:p>
            <a:r>
              <a:rPr lang="en-GB" dirty="0" smtClean="0"/>
              <a:t>Indefinite Session Expiration Time</a:t>
            </a:r>
          </a:p>
          <a:p>
            <a:r>
              <a:rPr lang="en-GB" dirty="0" smtClean="0"/>
              <a:t>Clear text transmission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Key Session Hijacking Techniques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467991"/>
            <a:ext cx="8496944" cy="46253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Spoofing vs. Hijacking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0074" y="1176338"/>
            <a:ext cx="8418389" cy="4844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Session Hijacking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257647"/>
            <a:ext cx="8676455" cy="47636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Session Hijacking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0978" y="1543050"/>
            <a:ext cx="8611502" cy="4478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Session Hijacking in OSI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 l="4853" r="1312"/>
          <a:stretch>
            <a:fillRect/>
          </a:stretch>
        </p:blipFill>
        <p:spPr bwMode="auto">
          <a:xfrm>
            <a:off x="395536" y="1231354"/>
            <a:ext cx="8352928" cy="4933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Application Level Session Hijacking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556792"/>
            <a:ext cx="8568952" cy="892695"/>
          </a:xfrm>
        </p:spPr>
        <p:txBody>
          <a:bodyPr>
            <a:normAutofit fontScale="62500" lnSpcReduction="20000"/>
          </a:bodyPr>
          <a:lstStyle/>
          <a:p>
            <a:pPr algn="just">
              <a:buNone/>
            </a:pPr>
            <a:r>
              <a:rPr lang="en-GB" dirty="0" smtClean="0"/>
              <a:t>In a session Hijacking attack, a session token is stolen or a valid session token is predicted to gain unauthorized access to the web server.</a:t>
            </a:r>
            <a:endParaRPr lang="en-GB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2340446"/>
            <a:ext cx="8568952" cy="3752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GB" dirty="0" smtClean="0"/>
              <a:t>Man-in-the-Middle Attack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1540768"/>
          </a:xfrm>
        </p:spPr>
        <p:txBody>
          <a:bodyPr>
            <a:normAutofit fontScale="85000" lnSpcReduction="20000"/>
          </a:bodyPr>
          <a:lstStyle/>
          <a:p>
            <a:pPr algn="just">
              <a:buNone/>
            </a:pPr>
            <a:r>
              <a:rPr lang="en-GB" dirty="0" smtClean="0"/>
              <a:t>The man-in-the-middle attack is used to intrude into an existing connection between systems and to intercept messages being exchanged.</a:t>
            </a:r>
            <a:endParaRPr lang="en-GB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5" y="2469604"/>
            <a:ext cx="8280920" cy="369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Man-in-the-Browser Attack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en-GB" dirty="0" smtClean="0"/>
              <a:t>Man-in-the-Browser Attack uses a Trojan Horse to intercept the calls between the browser and its security mechanism or libraries</a:t>
            </a:r>
          </a:p>
          <a:p>
            <a:pPr algn="just"/>
            <a:r>
              <a:rPr lang="en-GB" dirty="0" smtClean="0"/>
              <a:t>It works with an already installed Trojan horse and acts between the browser and its security mechanism</a:t>
            </a:r>
          </a:p>
          <a:p>
            <a:pPr algn="just"/>
            <a:r>
              <a:rPr lang="en-GB" dirty="0" smtClean="0"/>
              <a:t>Its main objectives is to cause financial deception by manipulating transactions of Internet Banking systems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Steps to perform Man-in-the-Browser Attack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692746"/>
            <a:ext cx="8352928" cy="440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Network Level Session Hijacking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1584175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en-GB" dirty="0" smtClean="0"/>
              <a:t>The network level hijacking is implementing on the data flow of the protocol shared by all web applications.</a:t>
            </a:r>
          </a:p>
          <a:p>
            <a:pPr algn="just"/>
            <a:r>
              <a:rPr lang="en-GB" dirty="0" smtClean="0"/>
              <a:t>By attacking the network level session, the attacker gathers some critical information which is used to attack the application level sessions</a:t>
            </a:r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431504"/>
            <a:ext cx="8496944" cy="373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dirty="0" smtClean="0"/>
              <a:t>The 3-Way Handshake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1440159"/>
          </a:xfrm>
        </p:spPr>
        <p:txBody>
          <a:bodyPr>
            <a:normAutofit fontScale="85000" lnSpcReduction="20000"/>
          </a:bodyPr>
          <a:lstStyle/>
          <a:p>
            <a:pPr algn="just">
              <a:buNone/>
            </a:pPr>
            <a:r>
              <a:rPr lang="en-GB" dirty="0" smtClean="0"/>
              <a:t>If the attacker can anticipate the next sequence and ACK number that bob will send, he/she will spoof Bob’s address and start a communication with the server.</a:t>
            </a:r>
            <a:endParaRPr lang="en-GB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8138" y="2616671"/>
            <a:ext cx="8467725" cy="347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764704"/>
          </a:xfrm>
        </p:spPr>
        <p:txBody>
          <a:bodyPr/>
          <a:lstStyle/>
          <a:p>
            <a:r>
              <a:rPr lang="en-GB" dirty="0" smtClean="0"/>
              <a:t>TCP/IP Hijacking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2592287"/>
          </a:xfrm>
        </p:spPr>
        <p:txBody>
          <a:bodyPr>
            <a:normAutofit fontScale="62500" lnSpcReduction="20000"/>
          </a:bodyPr>
          <a:lstStyle/>
          <a:p>
            <a:pPr algn="just"/>
            <a:r>
              <a:rPr lang="en-GB" dirty="0" smtClean="0"/>
              <a:t>TCP/IP hijacking is a hacking technique that uses spoofed packets to take over a connection between a victim and a target machine.</a:t>
            </a:r>
          </a:p>
          <a:p>
            <a:pPr algn="just"/>
            <a:r>
              <a:rPr lang="en-GB" dirty="0" smtClean="0"/>
              <a:t>The victim’s connection hangs and the attacker is then able to communicate with the host’s machine as if the attacker is the victim.</a:t>
            </a:r>
          </a:p>
          <a:p>
            <a:pPr algn="just"/>
            <a:r>
              <a:rPr lang="en-GB" dirty="0" smtClean="0"/>
              <a:t>To launch a TCP/IP hijacking attack, the attacker must be on the same network as the victim</a:t>
            </a:r>
          </a:p>
          <a:p>
            <a:pPr algn="just"/>
            <a:r>
              <a:rPr lang="en-GB" dirty="0" smtClean="0"/>
              <a:t>The target and the victim machines can be anywhere.</a:t>
            </a:r>
            <a:endParaRPr lang="en-GB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140968"/>
            <a:ext cx="8280919" cy="30243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TCP/IP Hijacking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278979"/>
            <a:ext cx="8424936" cy="488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/>
          <a:lstStyle/>
          <a:p>
            <a:r>
              <a:rPr lang="en-GB" dirty="0" smtClean="0"/>
              <a:t>Session Hijacking tools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980728"/>
            <a:ext cx="8229600" cy="2808311"/>
          </a:xfrm>
        </p:spPr>
        <p:txBody>
          <a:bodyPr>
            <a:normAutofit fontScale="70000" lnSpcReduction="20000"/>
          </a:bodyPr>
          <a:lstStyle/>
          <a:p>
            <a:pPr algn="just"/>
            <a:r>
              <a:rPr lang="en-GB" b="1" dirty="0" smtClean="0"/>
              <a:t>Paros</a:t>
            </a:r>
            <a:r>
              <a:rPr lang="en-GB" dirty="0" smtClean="0"/>
              <a:t>: a man-in-the-middle proxy and application vulnerability scanner</a:t>
            </a:r>
          </a:p>
          <a:p>
            <a:pPr algn="just"/>
            <a:r>
              <a:rPr lang="en-GB" b="1" dirty="0" smtClean="0"/>
              <a:t>Burp Suite</a:t>
            </a:r>
            <a:r>
              <a:rPr lang="en-GB" dirty="0" smtClean="0"/>
              <a:t>: allows attacker to inspect and modify traffic between browsers and the target application.</a:t>
            </a:r>
          </a:p>
          <a:p>
            <a:pPr algn="just"/>
            <a:r>
              <a:rPr lang="en-GB" b="1" dirty="0" err="1" smtClean="0"/>
              <a:t>Firesheep</a:t>
            </a:r>
            <a:r>
              <a:rPr lang="en-GB" dirty="0" smtClean="0"/>
              <a:t>: an extension for the </a:t>
            </a:r>
            <a:r>
              <a:rPr lang="en-GB" dirty="0" err="1" smtClean="0"/>
              <a:t>firefox</a:t>
            </a:r>
            <a:r>
              <a:rPr lang="en-GB" dirty="0" smtClean="0"/>
              <a:t> web browser which allows attacker to steal a valid session ID to get into the system and snoop the data</a:t>
            </a:r>
          </a:p>
          <a:p>
            <a:endParaRPr lang="en-GB" dirty="0" smtClean="0"/>
          </a:p>
          <a:p>
            <a:r>
              <a:rPr lang="en-GB" dirty="0" smtClean="0"/>
              <a:t>More tools:</a:t>
            </a:r>
            <a:endParaRPr lang="en-GB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75856" y="3501008"/>
            <a:ext cx="2686050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3501008"/>
            <a:ext cx="2619375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Countermeasures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6001" y="1268760"/>
            <a:ext cx="7698447" cy="4824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Protecting against Session Hijacking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479004"/>
            <a:ext cx="8352928" cy="468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0368" y="260648"/>
            <a:ext cx="8906128" cy="59306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843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0050" y="188640"/>
            <a:ext cx="8343900" cy="59549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764704"/>
          </a:xfrm>
        </p:spPr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908720"/>
            <a:ext cx="8568952" cy="51125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55776" y="2732168"/>
            <a:ext cx="40324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smtClean="0"/>
              <a:t>Questions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75556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M. T Simpson, K. </a:t>
            </a:r>
            <a:r>
              <a:rPr lang="en-GB" dirty="0" err="1" smtClean="0"/>
              <a:t>Backman</a:t>
            </a:r>
            <a:r>
              <a:rPr lang="en-GB" dirty="0" smtClean="0"/>
              <a:t>, J. Corley, Hands-On Ethical Hacking and Network Defence, </a:t>
            </a:r>
            <a:r>
              <a:rPr lang="en-GB" dirty="0" err="1" smtClean="0"/>
              <a:t>Cengage</a:t>
            </a:r>
            <a:r>
              <a:rPr lang="en-GB" dirty="0" smtClean="0"/>
              <a:t> Learning, 2</a:t>
            </a:r>
            <a:r>
              <a:rPr lang="en-GB" baseline="30000" dirty="0" smtClean="0"/>
              <a:t>nd</a:t>
            </a:r>
            <a:r>
              <a:rPr lang="en-GB" dirty="0" smtClean="0"/>
              <a:t> </a:t>
            </a:r>
            <a:r>
              <a:rPr lang="en-GB" dirty="0" err="1" smtClean="0"/>
              <a:t>ed</a:t>
            </a:r>
            <a:r>
              <a:rPr lang="en-GB" dirty="0" smtClean="0"/>
              <a:t> 2011.</a:t>
            </a:r>
          </a:p>
          <a:p>
            <a:r>
              <a:rPr lang="en-GB" dirty="0" smtClean="0">
                <a:hlinkClick r:id="rId2"/>
              </a:rPr>
              <a:t>http://ceh.vn/</a:t>
            </a:r>
            <a:endParaRPr lang="en-GB" dirty="0" smtClean="0"/>
          </a:p>
          <a:p>
            <a:r>
              <a:rPr lang="en-GB" dirty="0" smtClean="0"/>
              <a:t>S. </a:t>
            </a:r>
            <a:r>
              <a:rPr lang="en-GB" dirty="0" err="1" smtClean="0"/>
              <a:t>Oriyana</a:t>
            </a:r>
            <a:r>
              <a:rPr lang="en-GB" dirty="0" smtClean="0"/>
              <a:t>, M. Gregg, Hacker Techniques, tools and Incident Handling, Jones &amp; Bartlett Learning, 2011</a:t>
            </a:r>
          </a:p>
          <a:p>
            <a:r>
              <a:rPr lang="en-GB" dirty="0" smtClean="0"/>
              <a:t>J. Stewart, Network Security, Firewalls and VPNs,  Jones &amp; Bartlett Learning, 2011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4990</TotalTime>
  <Words>622</Words>
  <Application>Microsoft Office PowerPoint</Application>
  <PresentationFormat>On-screen Show (4:3)</PresentationFormat>
  <Paragraphs>69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新細明體</vt:lpstr>
      <vt:lpstr>Arial</vt:lpstr>
      <vt:lpstr>Calibri</vt:lpstr>
      <vt:lpstr>Lucida Sans Unicode</vt:lpstr>
      <vt:lpstr>Wingdings</vt:lpstr>
      <vt:lpstr>Office Theme</vt:lpstr>
      <vt:lpstr>Network Security: Session Hijacking</vt:lpstr>
      <vt:lpstr>Learning outcome</vt:lpstr>
      <vt:lpstr>What is session Hijacking</vt:lpstr>
      <vt:lpstr>Dangers Posed by Hijacking</vt:lpstr>
      <vt:lpstr>Why Session Hijacking is Successful?</vt:lpstr>
      <vt:lpstr>Key Session Hijacking Techniques</vt:lpstr>
      <vt:lpstr>Spoofing vs. Hijacking</vt:lpstr>
      <vt:lpstr>Session Hijacking Process</vt:lpstr>
      <vt:lpstr>Types of Session Hijacking</vt:lpstr>
      <vt:lpstr>Session Hijacking in OSI Model</vt:lpstr>
      <vt:lpstr>Application Level Session Hijacking</vt:lpstr>
      <vt:lpstr>Man-in-the-Middle Attack</vt:lpstr>
      <vt:lpstr>Man-in-the-Browser Attack</vt:lpstr>
      <vt:lpstr>Steps to perform Man-in-the-Browser Attack</vt:lpstr>
      <vt:lpstr>Network Level Session Hijacking</vt:lpstr>
      <vt:lpstr>The 3-Way Handshake</vt:lpstr>
      <vt:lpstr>TCP/IP Hijacking</vt:lpstr>
      <vt:lpstr>TCP/IP Hijacking</vt:lpstr>
      <vt:lpstr>Session Hijacking tools</vt:lpstr>
      <vt:lpstr>Countermeasures</vt:lpstr>
      <vt:lpstr>Protecting against Session Hijacking</vt:lpstr>
      <vt:lpstr>PowerPoint Presentation</vt:lpstr>
      <vt:lpstr>PowerPoint Presentation</vt:lpstr>
      <vt:lpstr>Summary</vt:lpstr>
      <vt:lpstr>PowerPoint Presentation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Network</dc:title>
  <dc:creator>arya</dc:creator>
  <cp:lastModifiedBy>Carlene Campbell</cp:lastModifiedBy>
  <cp:revision>75</cp:revision>
  <dcterms:created xsi:type="dcterms:W3CDTF">2013-10-01T08:59:03Z</dcterms:created>
  <dcterms:modified xsi:type="dcterms:W3CDTF">2017-02-02T08:49:05Z</dcterms:modified>
</cp:coreProperties>
</file>