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omments/modernComment_102_5643A5D9.xml" ContentType="application/vnd.ms-powerpoint.comments+xml"/>
  <Override PartName="/ppt/comments/modernComment_11F_81DA7C10.xml" ContentType="application/vnd.ms-powerpoint.comments+xml"/>
  <Override PartName="/ppt/comments/modernComment_10A_1651A415.xml" ContentType="application/vnd.ms-powerpoint.comments+xml"/>
  <Override PartName="/ppt/comments/modernComment_13A_27B05996.xml" ContentType="application/vnd.ms-powerpoint.comment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8" r:id="rId3"/>
    <p:sldId id="258" r:id="rId4"/>
    <p:sldId id="270" r:id="rId5"/>
    <p:sldId id="271" r:id="rId6"/>
    <p:sldId id="296" r:id="rId7"/>
    <p:sldId id="272" r:id="rId8"/>
    <p:sldId id="292" r:id="rId9"/>
    <p:sldId id="273" r:id="rId10"/>
    <p:sldId id="287" r:id="rId11"/>
    <p:sldId id="297" r:id="rId12"/>
    <p:sldId id="275" r:id="rId13"/>
    <p:sldId id="266" r:id="rId14"/>
    <p:sldId id="274" r:id="rId15"/>
    <p:sldId id="289" r:id="rId16"/>
    <p:sldId id="291" r:id="rId17"/>
    <p:sldId id="298" r:id="rId18"/>
    <p:sldId id="301" r:id="rId19"/>
    <p:sldId id="314" r:id="rId20"/>
    <p:sldId id="303" r:id="rId21"/>
    <p:sldId id="284" r:id="rId22"/>
    <p:sldId id="300" r:id="rId23"/>
    <p:sldId id="315" r:id="rId24"/>
    <p:sldId id="304" r:id="rId25"/>
    <p:sldId id="261" r:id="rId26"/>
    <p:sldId id="262" r:id="rId27"/>
    <p:sldId id="294" r:id="rId28"/>
    <p:sldId id="276" r:id="rId29"/>
    <p:sldId id="290"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E703F82-7C73-F71C-1036-1C307C6DBD9A}" name="Kirsty Allen" initials="KA" userId="S::kirsty.allen@barnardos.org.uk::02198fc3-6720-4626-ae14-9ca9f2670c7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40" autoAdjust="0"/>
    <p:restoredTop sz="94660"/>
  </p:normalViewPr>
  <p:slideViewPr>
    <p:cSldViewPr snapToGrid="0">
      <p:cViewPr varScale="1">
        <p:scale>
          <a:sx n="65" d="100"/>
          <a:sy n="65" d="100"/>
        </p:scale>
        <p:origin x="672" y="48"/>
      </p:cViewPr>
      <p:guideLst/>
    </p:cSldViewPr>
  </p:slideViewPr>
  <p:notesTextViewPr>
    <p:cViewPr>
      <p:scale>
        <a:sx n="1" d="1"/>
        <a:sy n="1" d="1"/>
      </p:scale>
      <p:origin x="0" y="0"/>
    </p:cViewPr>
  </p:notesTextViewPr>
  <p:sorterViewPr>
    <p:cViewPr>
      <p:scale>
        <a:sx n="160" d="100"/>
        <a:sy n="160" d="100"/>
      </p:scale>
      <p:origin x="0" y="-2343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8"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comments/modernComment_10A_1651A415.xml><?xml version="1.0" encoding="utf-8"?>
<p188:cmLst xmlns:a="http://schemas.openxmlformats.org/drawingml/2006/main" xmlns:r="http://schemas.openxmlformats.org/officeDocument/2006/relationships" xmlns:p188="http://schemas.microsoft.com/office/powerpoint/2018/8/main">
  <p188:cm id="{AD0585E9-8F2B-4A55-B0BF-7BCF76A3E7D4}" authorId="{4E703F82-7C73-F71C-1036-1C307C6DBD9A}" created="2023-05-14T11:14:36.493">
    <pc:sldMkLst xmlns:pc="http://schemas.microsoft.com/office/powerpoint/2013/main/command">
      <pc:docMk/>
      <pc:sldMk cId="374449173" sldId="266"/>
    </pc:sldMkLst>
    <p188:txBody>
      <a:bodyPr/>
      <a:lstStyle/>
      <a:p>
        <a:r>
          <a:rPr lang="en-GB"/>
          <a:t>Add into your comments that this hand out can be taken home for you do at home with your young people this will help my exploring what makes them anxious and introduce them to small social activities.  </a:t>
        </a:r>
      </a:p>
    </p188:txBody>
  </p188:cm>
</p188:cmLst>
</file>

<file path=ppt/comments/modernComment_11F_81DA7C10.xml><?xml version="1.0" encoding="utf-8"?>
<p188:cmLst xmlns:a="http://schemas.openxmlformats.org/drawingml/2006/main" xmlns:r="http://schemas.openxmlformats.org/officeDocument/2006/relationships" xmlns:p188="http://schemas.microsoft.com/office/powerpoint/2018/8/main">
  <p188:cm id="{F4AE2A5B-DC4D-4F6D-B905-378C8328259E}" authorId="{4E703F82-7C73-F71C-1036-1C307C6DBD9A}" created="2023-05-11T12:59:26.718">
    <pc:sldMkLst xmlns:pc="http://schemas.microsoft.com/office/powerpoint/2013/main/command">
      <pc:docMk/>
      <pc:sldMk cId="2178579472" sldId="287"/>
    </pc:sldMkLst>
    <p188:txBody>
      <a:bodyPr/>
      <a:lstStyle/>
      <a:p>
        <a:r>
          <a:rPr lang="en-GB"/>
          <a:t>Black isn't clear. Note to other slide </a:t>
        </a:r>
      </a:p>
    </p188:txBody>
  </p188:cm>
</p188:cmLst>
</file>

<file path=ppt/comments/modernComment_13A_27B05996.xml><?xml version="1.0" encoding="utf-8"?>
<p188:cmLst xmlns:a="http://schemas.openxmlformats.org/drawingml/2006/main" xmlns:r="http://schemas.openxmlformats.org/officeDocument/2006/relationships" xmlns:p188="http://schemas.microsoft.com/office/powerpoint/2018/8/main">
  <p188:cm id="{29153152-7761-45C9-B7D3-7C9BD484FD73}" authorId="{4E703F82-7C73-F71C-1036-1C307C6DBD9A}" created="2023-05-14T11:26:12.860">
    <pc:sldMkLst xmlns:pc="http://schemas.microsoft.com/office/powerpoint/2013/main/command">
      <pc:docMk/>
      <pc:sldMk cId="665868694" sldId="314"/>
    </pc:sldMkLst>
    <p188:txBody>
      <a:bodyPr/>
      <a:lstStyle/>
      <a:p>
        <a:r>
          <a:rPr lang="en-GB"/>
          <a:t>Anyone who supports a young person can have a positive impact, Kirsty will now explore how you as parents and guardians and youth workers and support them further. </a:t>
        </a:r>
      </a:p>
    </p188:txBody>
  </p188:cm>
</p188:cmLst>
</file>

<file path=ppt/comments/modernComment_102_5643A5D9.xml><?xml version="1.0" encoding="utf-8"?>
<p188:cmLst xmlns:a="http://schemas.openxmlformats.org/drawingml/2006/main" xmlns:r="http://schemas.openxmlformats.org/officeDocument/2006/relationships" xmlns:p188="http://schemas.microsoft.com/office/powerpoint/2018/8/main">
  <p188:cm id="{29BAC29C-5A76-4941-A1C2-07832E3F30D9}" authorId="{4E703F82-7C73-F71C-1036-1C307C6DBD9A}" created="2023-05-11T12:57:26.357">
    <pc:sldMkLst xmlns:pc="http://schemas.microsoft.com/office/powerpoint/2013/main/command">
      <pc:docMk/>
      <pc:sldMk cId="1447273945" sldId="258"/>
    </pc:sldMkLst>
    <p188:txBody>
      <a:bodyPr/>
      <a:lstStyle/>
      <a:p>
        <a:r>
          <a:rPr lang="en-GB"/>
          <a:t>A lot of information here, there is a risk that you are going to read directly from the slide. Is there a way of putting 2/3 bullet points and reading this as what you say and bullet points as reminder. </a:t>
        </a:r>
      </a:p>
    </p188:txBody>
  </p188:cm>
</p188: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5/23/2023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5/23/2023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5/23/2023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5/23/2023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5/23/2023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5/23/2023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5/23/2023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microsoft.com/office/2018/10/relationships/comments" Target="../comments/modernComment_102_5643A5D9.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11F_81DA7C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18/10/relationships/comments" Target="../comments/modernComment_10A_1651A415.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microsoft.com/office/2018/10/relationships/comments" Target="../comments/modernComment_13A_27B0599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10398" y="1473811"/>
            <a:ext cx="10328340" cy="1754326"/>
          </a:xfrm>
          <a:prstGeom prst="rect">
            <a:avLst/>
          </a:prstGeom>
          <a:noFill/>
        </p:spPr>
        <p:txBody>
          <a:bodyPr wrap="none" lIns="91440" tIns="45720" rIns="91440" bIns="45720">
            <a:spAutoFit/>
          </a:bodyPr>
          <a:lstStyle/>
          <a:p>
            <a:pPr algn="ctr"/>
            <a:r>
              <a:rPr lang="en-GB"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Young People who experience </a:t>
            </a:r>
          </a:p>
          <a:p>
            <a:pPr algn="ctr"/>
            <a:r>
              <a:rPr lang="en-GB"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Social anxiety </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38626" y="4002810"/>
            <a:ext cx="4011942" cy="2258723"/>
          </a:xfrm>
          <a:prstGeom prst="rect">
            <a:avLst/>
          </a:prstGeom>
        </p:spPr>
      </p:pic>
      <p:sp>
        <p:nvSpPr>
          <p:cNvPr id="6" name="TextBox 5"/>
          <p:cNvSpPr txBox="1"/>
          <p:nvPr/>
        </p:nvSpPr>
        <p:spPr>
          <a:xfrm>
            <a:off x="910205" y="6261533"/>
            <a:ext cx="3648363" cy="369332"/>
          </a:xfrm>
          <a:prstGeom prst="rect">
            <a:avLst/>
          </a:prstGeom>
          <a:noFill/>
        </p:spPr>
        <p:txBody>
          <a:bodyPr wrap="square" rtlCol="0">
            <a:spAutoFit/>
          </a:bodyPr>
          <a:lstStyle/>
          <a:p>
            <a:r>
              <a:rPr lang="en-GB" dirty="0"/>
              <a:t>(Harris, P. 2018) </a:t>
            </a:r>
          </a:p>
        </p:txBody>
      </p:sp>
      <p:sp>
        <p:nvSpPr>
          <p:cNvPr id="2" name="TextBox 1"/>
          <p:cNvSpPr txBox="1"/>
          <p:nvPr/>
        </p:nvSpPr>
        <p:spPr>
          <a:xfrm>
            <a:off x="9542942" y="6154528"/>
            <a:ext cx="3067347" cy="923330"/>
          </a:xfrm>
          <a:prstGeom prst="rect">
            <a:avLst/>
          </a:prstGeom>
          <a:noFill/>
        </p:spPr>
        <p:txBody>
          <a:bodyPr wrap="square" rtlCol="0">
            <a:spAutoFit/>
          </a:bodyPr>
          <a:lstStyle/>
          <a:p>
            <a:r>
              <a:rPr lang="en-GB" dirty="0"/>
              <a:t>Fran Smith |2007217</a:t>
            </a:r>
          </a:p>
          <a:p>
            <a:r>
              <a:rPr lang="en-GB" dirty="0"/>
              <a:t>Kirsty Allen | 2014114</a:t>
            </a:r>
          </a:p>
          <a:p>
            <a:endParaRPr lang="en-GB" dirty="0"/>
          </a:p>
        </p:txBody>
      </p:sp>
      <p:sp>
        <p:nvSpPr>
          <p:cNvPr id="7" name="TextBox 6">
            <a:extLst>
              <a:ext uri="{FF2B5EF4-FFF2-40B4-BE49-F238E27FC236}">
                <a16:creationId xmlns:a16="http://schemas.microsoft.com/office/drawing/2014/main" id="{92E972BE-A365-EB4C-3015-D31998773165}"/>
              </a:ext>
            </a:extLst>
          </p:cNvPr>
          <p:cNvSpPr txBox="1"/>
          <p:nvPr/>
        </p:nvSpPr>
        <p:spPr>
          <a:xfrm>
            <a:off x="2044597" y="2855190"/>
            <a:ext cx="8392539" cy="923330"/>
          </a:xfrm>
          <a:prstGeom prst="rect">
            <a:avLst/>
          </a:prstGeom>
          <a:noFill/>
        </p:spPr>
        <p:txBody>
          <a:bodyPr wrap="square">
            <a:spAutoFit/>
          </a:bodyPr>
          <a:lstStyle/>
          <a:p>
            <a:pPr algn="ctr"/>
            <a:r>
              <a:rPr lang="en-GB" sz="1800" dirty="0">
                <a:effectLst/>
                <a:ea typeface="Times New Roman" panose="02020603050405020304" pitchFamily="18" charset="0"/>
              </a:rPr>
              <a:t>Young People and Society 3: Trauma, Exploitation and Toxic Childhood</a:t>
            </a:r>
            <a:r>
              <a:rPr lang="en-GB" sz="54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endParaRPr lang="en-US" sz="5400"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9" name="TextBox 8">
            <a:extLst>
              <a:ext uri="{FF2B5EF4-FFF2-40B4-BE49-F238E27FC236}">
                <a16:creationId xmlns:a16="http://schemas.microsoft.com/office/drawing/2014/main" id="{3B5C7A5D-B8F5-7702-14D3-D9DA4CF60831}"/>
              </a:ext>
            </a:extLst>
          </p:cNvPr>
          <p:cNvSpPr txBox="1"/>
          <p:nvPr/>
        </p:nvSpPr>
        <p:spPr>
          <a:xfrm>
            <a:off x="5395608" y="738762"/>
            <a:ext cx="1400783" cy="369332"/>
          </a:xfrm>
          <a:prstGeom prst="rect">
            <a:avLst/>
          </a:prstGeom>
          <a:noFill/>
        </p:spPr>
        <p:txBody>
          <a:bodyPr wrap="square">
            <a:spAutoFit/>
          </a:bodyPr>
          <a:lstStyle/>
          <a:p>
            <a:r>
              <a:rPr lang="en-GB" dirty="0"/>
              <a:t>ECYW6004</a:t>
            </a:r>
          </a:p>
        </p:txBody>
      </p:sp>
    </p:spTree>
    <p:extLst>
      <p:ext uri="{BB962C8B-B14F-4D97-AF65-F5344CB8AC3E}">
        <p14:creationId xmlns:p14="http://schemas.microsoft.com/office/powerpoint/2010/main" val="2029858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3420" y="115444"/>
            <a:ext cx="8610600" cy="1293028"/>
          </a:xfrm>
        </p:spPr>
        <p:txBody>
          <a:bodyPr/>
          <a:lstStyle/>
          <a:p>
            <a:r>
              <a:rPr lang="en-GB" dirty="0"/>
              <a:t>What is Social Anxiety?</a:t>
            </a:r>
          </a:p>
        </p:txBody>
      </p:sp>
      <p:sp>
        <p:nvSpPr>
          <p:cNvPr id="3" name="Content Placeholder 2"/>
          <p:cNvSpPr>
            <a:spLocks noGrp="1"/>
          </p:cNvSpPr>
          <p:nvPr>
            <p:ph idx="1"/>
          </p:nvPr>
        </p:nvSpPr>
        <p:spPr>
          <a:xfrm>
            <a:off x="616974" y="1860263"/>
            <a:ext cx="10820400" cy="4024125"/>
          </a:xfrm>
        </p:spPr>
        <p:txBody>
          <a:bodyPr>
            <a:normAutofit fontScale="92500" lnSpcReduction="10000"/>
          </a:bodyPr>
          <a:lstStyle/>
          <a:p>
            <a:pPr marL="0" indent="0">
              <a:lnSpc>
                <a:spcPct val="150000"/>
              </a:lnSpc>
              <a:buNone/>
            </a:pPr>
            <a:r>
              <a:rPr lang="en-GB" dirty="0">
                <a:latin typeface="Arial" panose="020B0604020202020204" pitchFamily="34" charset="0"/>
                <a:cs typeface="Arial" panose="020B0604020202020204" pitchFamily="34" charset="0"/>
              </a:rPr>
              <a:t>According to National Institute of Mental Health (2022) a person with social anxiety disorder has a form of fear in a situation where they may feel they </a:t>
            </a:r>
            <a:r>
              <a:rPr lang="en-GB" dirty="0" smtClean="0">
                <a:latin typeface="Arial" panose="020B0604020202020204" pitchFamily="34" charset="0"/>
                <a:cs typeface="Arial" panose="020B0604020202020204" pitchFamily="34" charset="0"/>
              </a:rPr>
              <a:t>are: </a:t>
            </a:r>
          </a:p>
          <a:p>
            <a:pPr marL="0" indent="0">
              <a:lnSpc>
                <a:spcPct val="150000"/>
              </a:lnSpc>
              <a:buNone/>
            </a:pP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Being inspected</a:t>
            </a:r>
          </a:p>
          <a:p>
            <a:pPr marL="0" indent="0">
              <a:lnSpc>
                <a:spcPct val="150000"/>
              </a:lnSpc>
              <a:buNone/>
            </a:pPr>
            <a:r>
              <a:rPr lang="en-GB" dirty="0" smtClean="0">
                <a:latin typeface="Arial" panose="020B0604020202020204" pitchFamily="34" charset="0"/>
                <a:cs typeface="Arial" panose="020B0604020202020204" pitchFamily="34" charset="0"/>
              </a:rPr>
              <a:t>. Assessed</a:t>
            </a:r>
          </a:p>
          <a:p>
            <a:pPr marL="0" indent="0">
              <a:lnSpc>
                <a:spcPct val="150000"/>
              </a:lnSpc>
              <a:buNone/>
            </a:pPr>
            <a:r>
              <a:rPr lang="en-GB" dirty="0" smtClean="0">
                <a:latin typeface="Arial" panose="020B0604020202020204" pitchFamily="34" charset="0"/>
                <a:cs typeface="Arial" panose="020B0604020202020204" pitchFamily="34" charset="0"/>
              </a:rPr>
              <a:t>. Being judged by other people</a:t>
            </a:r>
          </a:p>
          <a:p>
            <a:pPr marL="0" indent="0">
              <a:lnSpc>
                <a:spcPct val="150000"/>
              </a:lnSpc>
              <a:buNone/>
            </a:pPr>
            <a:r>
              <a:rPr lang="en-GB" dirty="0" smtClean="0">
                <a:latin typeface="Arial" panose="020B0604020202020204" pitchFamily="34" charset="0"/>
                <a:cs typeface="Arial" panose="020B0604020202020204" pitchFamily="34" charset="0"/>
              </a:rPr>
              <a:t>Furthermore</a:t>
            </a:r>
            <a:r>
              <a:rPr lang="en-GB" dirty="0">
                <a:latin typeface="Arial" panose="020B0604020202020204" pitchFamily="34" charset="0"/>
                <a:cs typeface="Arial" panose="020B0604020202020204" pitchFamily="34" charset="0"/>
              </a:rPr>
              <a:t>, National Institute of Mental Health (2022) explains another form of social anxiety is </a:t>
            </a:r>
            <a:r>
              <a:rPr lang="en-GB" dirty="0" smtClean="0">
                <a:latin typeface="Arial" panose="020B0604020202020204" pitchFamily="34" charset="0"/>
                <a:cs typeface="Arial" panose="020B0604020202020204" pitchFamily="34" charset="0"/>
              </a:rPr>
              <a:t>when young </a:t>
            </a:r>
            <a:r>
              <a:rPr lang="en-GB" dirty="0">
                <a:latin typeface="Arial" panose="020B0604020202020204" pitchFamily="34" charset="0"/>
                <a:cs typeface="Arial" panose="020B0604020202020204" pitchFamily="34" charset="0"/>
              </a:rPr>
              <a:t>people do not like to eat or drink in front of other people and using a public toilet.</a:t>
            </a:r>
          </a:p>
        </p:txBody>
      </p:sp>
    </p:spTree>
    <p:extLst>
      <p:ext uri="{BB962C8B-B14F-4D97-AF65-F5344CB8AC3E}">
        <p14:creationId xmlns:p14="http://schemas.microsoft.com/office/powerpoint/2010/main" val="1586608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64654"/>
            <a:ext cx="10820400" cy="6659418"/>
          </a:xfrm>
        </p:spPr>
        <p:txBody>
          <a:bodyPr>
            <a:normAutofit/>
          </a:bodyPr>
          <a:lstStyle/>
          <a:p>
            <a:pPr marL="0" indent="0">
              <a:lnSpc>
                <a:spcPct val="150000"/>
              </a:lnSpc>
              <a:buNone/>
            </a:pPr>
            <a:endParaRPr lang="en-GB" dirty="0"/>
          </a:p>
          <a:p>
            <a:pPr marL="0" indent="0">
              <a:lnSpc>
                <a:spcPct val="150000"/>
              </a:lnSpc>
              <a:buNone/>
            </a:pPr>
            <a:endParaRPr lang="en-GB" dirty="0"/>
          </a:p>
          <a:p>
            <a:pPr marL="0" indent="0">
              <a:lnSpc>
                <a:spcPct val="150000"/>
              </a:lnSpc>
              <a:buNone/>
            </a:pP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National </a:t>
            </a:r>
            <a:r>
              <a:rPr lang="en-GB" dirty="0">
                <a:latin typeface="Arial" panose="020B0604020202020204" pitchFamily="34" charset="0"/>
                <a:cs typeface="Arial" panose="020B0604020202020204" pitchFamily="34" charset="0"/>
              </a:rPr>
              <a:t>Institute of Mental Health (2022</a:t>
            </a:r>
            <a:r>
              <a:rPr lang="en-GB" dirty="0" smtClean="0">
                <a:latin typeface="Arial" panose="020B0604020202020204" pitchFamily="34" charset="0"/>
                <a:cs typeface="Arial" panose="020B0604020202020204" pitchFamily="34" charset="0"/>
              </a:rPr>
              <a:t>) goes on to explain, </a:t>
            </a:r>
            <a:r>
              <a:rPr lang="en-GB" dirty="0">
                <a:latin typeface="Arial" panose="020B0604020202020204" pitchFamily="34" charset="0"/>
                <a:cs typeface="Arial" panose="020B0604020202020204" pitchFamily="34" charset="0"/>
              </a:rPr>
              <a:t>young people who suffer with social anxiety disorder the main fear they find themselves facing is having no control over their </a:t>
            </a:r>
            <a:r>
              <a:rPr lang="en-GB" dirty="0" smtClean="0">
                <a:latin typeface="Arial" panose="020B0604020202020204" pitchFamily="34" charset="0"/>
                <a:cs typeface="Arial" panose="020B0604020202020204" pitchFamily="34" charset="0"/>
              </a:rPr>
              <a:t>emotions. </a:t>
            </a:r>
          </a:p>
          <a:p>
            <a:pPr marL="0" indent="0">
              <a:lnSpc>
                <a:spcPct val="150000"/>
              </a:lnSpc>
              <a:buNone/>
            </a:pPr>
            <a:endParaRPr lang="en-GB" dirty="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is states in the UNICEF. (1989) article 24 every child and young person has the right to the best possible health and support. Where they will be supported correctly and to the best of their ability. </a:t>
            </a:r>
          </a:p>
        </p:txBody>
      </p:sp>
      <p:sp>
        <p:nvSpPr>
          <p:cNvPr id="4" name="Title 3"/>
          <p:cNvSpPr>
            <a:spLocks noGrp="1"/>
          </p:cNvSpPr>
          <p:nvPr>
            <p:ph type="title"/>
          </p:nvPr>
        </p:nvSpPr>
        <p:spPr>
          <a:xfrm>
            <a:off x="2895600" y="136300"/>
            <a:ext cx="8610600" cy="1293028"/>
          </a:xfrm>
        </p:spPr>
        <p:txBody>
          <a:bodyPr/>
          <a:lstStyle/>
          <a:p>
            <a:r>
              <a:rPr lang="en-GB" dirty="0"/>
              <a:t> </a:t>
            </a:r>
          </a:p>
        </p:txBody>
      </p:sp>
    </p:spTree>
    <p:extLst>
      <p:ext uri="{BB962C8B-B14F-4D97-AF65-F5344CB8AC3E}">
        <p14:creationId xmlns:p14="http://schemas.microsoft.com/office/powerpoint/2010/main" val="1447273945"/>
      </p:ext>
    </p:extLst>
  </p:cSld>
  <p:clrMapOvr>
    <a:masterClrMapping/>
  </p:clrMapOvr>
  <p:timing>
    <p:tnLst>
      <p:par>
        <p:cTn id="1" dur="indefinite" restart="never" nodeType="tmRoot"/>
      </p:par>
    </p:tnLst>
  </p:timing>
  <p:extLst mod="1">
    <p:ext uri="{6950BFC3-D8DA-4A85-94F7-54DA5524770B}">
      <p188:commentRel xmlns:p188="http://schemas.microsoft.com/office/powerpoint/2018/8/main" xmlns=""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194" y="1770105"/>
            <a:ext cx="10820400" cy="5329382"/>
          </a:xfrm>
        </p:spPr>
        <p:txBody>
          <a:bodyPr>
            <a:normAutofit/>
          </a:bodyPr>
          <a:lstStyle/>
          <a:p>
            <a:pPr marL="0" indent="0">
              <a:lnSpc>
                <a:spcPct val="150000"/>
              </a:lnSpc>
              <a:buNone/>
            </a:pPr>
            <a:r>
              <a:rPr lang="en-GB" dirty="0"/>
              <a:t> </a:t>
            </a:r>
            <a:r>
              <a:rPr lang="en-GB" dirty="0" smtClean="0">
                <a:latin typeface="Arial" panose="020B0604020202020204" pitchFamily="34" charset="0"/>
                <a:cs typeface="Arial" panose="020B0604020202020204" pitchFamily="34" charset="0"/>
              </a:rPr>
              <a:t>In addition, </a:t>
            </a:r>
            <a:r>
              <a:rPr lang="en-GB" dirty="0">
                <a:latin typeface="Arial" panose="020B0604020202020204" pitchFamily="34" charset="0"/>
                <a:cs typeface="Arial" panose="020B0604020202020204" pitchFamily="34" charset="0"/>
              </a:rPr>
              <a:t>National Institute of Mental Health (2022</a:t>
            </a:r>
            <a:r>
              <a:rPr lang="en-GB" dirty="0" smtClean="0">
                <a:latin typeface="Arial" panose="020B0604020202020204" pitchFamily="34" charset="0"/>
                <a:cs typeface="Arial" panose="020B0604020202020204" pitchFamily="34" charset="0"/>
              </a:rPr>
              <a:t>) believes </a:t>
            </a:r>
            <a:r>
              <a:rPr lang="en-GB" dirty="0">
                <a:latin typeface="Arial" panose="020B0604020202020204" pitchFamily="34" charset="0"/>
                <a:cs typeface="Arial" panose="020B0604020202020204" pitchFamily="34" charset="0"/>
              </a:rPr>
              <a:t>for some young people, this may be a factor of fear that could potentially get in the way of young people being able </a:t>
            </a:r>
            <a:r>
              <a:rPr lang="en-GB" dirty="0" smtClean="0">
                <a:latin typeface="Arial" panose="020B0604020202020204" pitchFamily="34" charset="0"/>
                <a:cs typeface="Arial" panose="020B0604020202020204" pitchFamily="34" charset="0"/>
              </a:rPr>
              <a:t>to:</a:t>
            </a:r>
          </a:p>
          <a:p>
            <a:pPr marL="0" indent="0">
              <a:lnSpc>
                <a:spcPct val="150000"/>
              </a:lnSpc>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ttend school</a:t>
            </a:r>
          </a:p>
          <a:p>
            <a:pPr marL="0" indent="0">
              <a:lnSpc>
                <a:spcPct val="150000"/>
              </a:lnSpc>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ttend </a:t>
            </a:r>
            <a:r>
              <a:rPr lang="en-GB" dirty="0">
                <a:latin typeface="Arial" panose="020B0604020202020204" pitchFamily="34" charset="0"/>
                <a:cs typeface="Arial" panose="020B0604020202020204" pitchFamily="34" charset="0"/>
              </a:rPr>
              <a:t>a job interview </a:t>
            </a: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a:t>
            </a:r>
            <a:r>
              <a:rPr lang="en-GB" dirty="0" smtClean="0">
                <a:latin typeface="Arial" panose="020B0604020202020204" pitchFamily="34" charset="0"/>
                <a:cs typeface="Arial" panose="020B0604020202020204" pitchFamily="34" charset="0"/>
              </a:rPr>
              <a:t>ocialise </a:t>
            </a:r>
            <a:r>
              <a:rPr lang="en-GB" dirty="0">
                <a:latin typeface="Arial" panose="020B0604020202020204" pitchFamily="34" charset="0"/>
                <a:cs typeface="Arial" panose="020B0604020202020204" pitchFamily="34" charset="0"/>
              </a:rPr>
              <a:t>with friends. </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8269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3509" y="1394691"/>
            <a:ext cx="10820400" cy="5394035"/>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According to Hofmann and </a:t>
            </a:r>
            <a:r>
              <a:rPr lang="en-GB" dirty="0" err="1">
                <a:latin typeface="Arial" panose="020B0604020202020204" pitchFamily="34" charset="0"/>
                <a:cs typeface="Arial" panose="020B0604020202020204" pitchFamily="34" charset="0"/>
              </a:rPr>
              <a:t>Dibartolo</a:t>
            </a:r>
            <a:r>
              <a:rPr lang="en-GB" dirty="0">
                <a:latin typeface="Arial" panose="020B0604020202020204" pitchFamily="34" charset="0"/>
                <a:cs typeface="Arial" panose="020B0604020202020204" pitchFamily="34" charset="0"/>
              </a:rPr>
              <a:t> (2014) some young people who experience this disorder do not always suffer with anxiety which is relevant to social connections however, can have this form of anxiety through other things. </a:t>
            </a:r>
            <a:endParaRPr lang="en-GB" dirty="0" smtClean="0">
              <a:latin typeface="Arial" panose="020B0604020202020204" pitchFamily="34" charset="0"/>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Furthermore </a:t>
            </a:r>
            <a:r>
              <a:rPr lang="en-GB" dirty="0">
                <a:latin typeface="Arial" panose="020B0604020202020204" pitchFamily="34" charset="0"/>
                <a:cs typeface="Arial" panose="020B0604020202020204" pitchFamily="34" charset="0"/>
              </a:rPr>
              <a:t>Hofmann and </a:t>
            </a:r>
            <a:r>
              <a:rPr lang="en-GB" dirty="0" err="1">
                <a:latin typeface="Arial" panose="020B0604020202020204" pitchFamily="34" charset="0"/>
                <a:cs typeface="Arial" panose="020B0604020202020204" pitchFamily="34" charset="0"/>
              </a:rPr>
              <a:t>Dibartolo</a:t>
            </a:r>
            <a:r>
              <a:rPr lang="en-GB" dirty="0">
                <a:latin typeface="Arial" panose="020B0604020202020204" pitchFamily="34" charset="0"/>
                <a:cs typeface="Arial" panose="020B0604020202020204" pitchFamily="34" charset="0"/>
              </a:rPr>
              <a:t> (2014) believes social anxiety disorder within young people generally happens during late childhood and may look like extreme shyness and or when young people avoid situations of social interactions. </a:t>
            </a:r>
          </a:p>
          <a:p>
            <a:pPr marL="0" indent="0">
              <a:buNone/>
            </a:pPr>
            <a:endParaRPr lang="en-GB" dirty="0"/>
          </a:p>
        </p:txBody>
      </p:sp>
    </p:spTree>
    <p:extLst>
      <p:ext uri="{BB962C8B-B14F-4D97-AF65-F5344CB8AC3E}">
        <p14:creationId xmlns:p14="http://schemas.microsoft.com/office/powerpoint/2010/main" val="8112991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2780145" y="1184411"/>
            <a:ext cx="6465455" cy="5080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96390" y="3140516"/>
            <a:ext cx="578395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Types of anxiety </a:t>
            </a:r>
          </a:p>
        </p:txBody>
      </p:sp>
    </p:spTree>
    <p:extLst>
      <p:ext uri="{BB962C8B-B14F-4D97-AF65-F5344CB8AC3E}">
        <p14:creationId xmlns:p14="http://schemas.microsoft.com/office/powerpoint/2010/main" val="19267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3673" y="764373"/>
            <a:ext cx="9252527" cy="1293028"/>
          </a:xfrm>
        </p:spPr>
        <p:txBody>
          <a:bodyPr/>
          <a:lstStyle/>
          <a:p>
            <a:r>
              <a:rPr lang="en-GB" dirty="0"/>
              <a:t>Why is social anxiety an issue? </a:t>
            </a:r>
          </a:p>
        </p:txBody>
      </p:sp>
      <p:sp>
        <p:nvSpPr>
          <p:cNvPr id="3" name="Content Placeholder 2"/>
          <p:cNvSpPr>
            <a:spLocks noGrp="1"/>
          </p:cNvSpPr>
          <p:nvPr>
            <p:ph idx="1"/>
          </p:nvPr>
        </p:nvSpPr>
        <p:spPr>
          <a:xfrm>
            <a:off x="951271" y="2607515"/>
            <a:ext cx="10820400" cy="4024125"/>
          </a:xfrm>
        </p:spPr>
        <p:txBody>
          <a:bodyPr/>
          <a:lstStyle/>
          <a:p>
            <a:pPr marL="0" indent="0">
              <a:lnSpc>
                <a:spcPct val="150000"/>
              </a:lnSpc>
              <a:buNone/>
            </a:pPr>
            <a:r>
              <a:rPr lang="en-GB" dirty="0">
                <a:latin typeface="Arial" panose="020B0604020202020204" pitchFamily="34" charset="0"/>
                <a:cs typeface="Arial" panose="020B0604020202020204" pitchFamily="34" charset="0"/>
              </a:rPr>
              <a:t>According to Mineka S, et al (1998) social anxiety can be a negative factor for young people as it is a challenging barrier they face. Having this disorder may contribute to young people not being able to </a:t>
            </a:r>
            <a:r>
              <a:rPr lang="en-GB" dirty="0" smtClean="0">
                <a:latin typeface="Arial" panose="020B0604020202020204" pitchFamily="34" charset="0"/>
                <a:cs typeface="Arial" panose="020B0604020202020204" pitchFamily="34" charset="0"/>
              </a:rPr>
              <a:t>socialise </a:t>
            </a:r>
            <a:r>
              <a:rPr lang="en-GB" dirty="0">
                <a:latin typeface="Arial" panose="020B0604020202020204" pitchFamily="34" charset="0"/>
                <a:cs typeface="Arial" panose="020B0604020202020204" pitchFamily="34" charset="0"/>
              </a:rPr>
              <a:t>with other young people their age, causing them to disconnect from their family and </a:t>
            </a:r>
            <a:r>
              <a:rPr lang="en-GB" dirty="0" smtClean="0">
                <a:latin typeface="Arial" panose="020B0604020202020204" pitchFamily="34" charset="0"/>
                <a:cs typeface="Arial" panose="020B0604020202020204" pitchFamily="34" charset="0"/>
              </a:rPr>
              <a:t>friends. </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7182786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366684"/>
            <a:ext cx="10820400" cy="5378245"/>
          </a:xfrm>
        </p:spPr>
        <p:txBody>
          <a:bodyPr>
            <a:noAutofit/>
          </a:bodyPr>
          <a:lstStyle/>
          <a:p>
            <a:pPr marL="0" indent="0">
              <a:lnSpc>
                <a:spcPct val="150000"/>
              </a:lnSpc>
              <a:buNone/>
            </a:pPr>
            <a:r>
              <a:rPr lang="en-GB" dirty="0" smtClean="0">
                <a:latin typeface="Arial" panose="020B0604020202020204" pitchFamily="34" charset="0"/>
                <a:cs typeface="Arial" panose="020B0604020202020204" pitchFamily="34" charset="0"/>
              </a:rPr>
              <a:t>Furthermore, Mineka </a:t>
            </a:r>
            <a:r>
              <a:rPr lang="en-GB" dirty="0">
                <a:latin typeface="Arial" panose="020B0604020202020204" pitchFamily="34" charset="0"/>
                <a:cs typeface="Arial" panose="020B0604020202020204" pitchFamily="34" charset="0"/>
              </a:rPr>
              <a:t>S, et al (1998) </a:t>
            </a:r>
            <a:r>
              <a:rPr lang="en-GB" dirty="0" smtClean="0">
                <a:latin typeface="Arial" panose="020B0604020202020204" pitchFamily="34" charset="0"/>
                <a:cs typeface="Arial" panose="020B0604020202020204" pitchFamily="34" charset="0"/>
              </a:rPr>
              <a:t>explains the </a:t>
            </a:r>
            <a:r>
              <a:rPr lang="en-GB" dirty="0">
                <a:latin typeface="Arial" panose="020B0604020202020204" pitchFamily="34" charset="0"/>
                <a:cs typeface="Arial" panose="020B0604020202020204" pitchFamily="34" charset="0"/>
              </a:rPr>
              <a:t>impact of social anxiety is </a:t>
            </a:r>
            <a:r>
              <a:rPr lang="en-GB" dirty="0" smtClean="0">
                <a:latin typeface="Arial" panose="020B0604020202020204" pitchFamily="34" charset="0"/>
                <a:cs typeface="Arial" panose="020B0604020202020204" pitchFamily="34" charset="0"/>
              </a:rPr>
              <a:t>high </a:t>
            </a:r>
            <a:r>
              <a:rPr lang="en-GB" dirty="0">
                <a:latin typeface="Arial" panose="020B0604020202020204" pitchFamily="34" charset="0"/>
                <a:cs typeface="Arial" panose="020B0604020202020204" pitchFamily="34" charset="0"/>
              </a:rPr>
              <a:t>amongst young </a:t>
            </a:r>
            <a:r>
              <a:rPr lang="en-GB" dirty="0" smtClean="0">
                <a:latin typeface="Arial" panose="020B0604020202020204" pitchFamily="34" charset="0"/>
                <a:cs typeface="Arial" panose="020B0604020202020204" pitchFamily="34" charset="0"/>
              </a:rPr>
              <a:t>people. </a:t>
            </a:r>
          </a:p>
          <a:p>
            <a:pPr marL="0" indent="0">
              <a:lnSpc>
                <a:spcPct val="150000"/>
              </a:lnSpc>
              <a:buNone/>
            </a:pPr>
            <a:r>
              <a:rPr lang="en-GB" dirty="0" smtClean="0">
                <a:latin typeface="Arial" panose="020B0604020202020204" pitchFamily="34" charset="0"/>
                <a:cs typeface="Arial" panose="020B0604020202020204" pitchFamily="34" charset="0"/>
              </a:rPr>
              <a:t>Mineka </a:t>
            </a:r>
            <a:r>
              <a:rPr lang="en-GB" dirty="0">
                <a:latin typeface="Arial" panose="020B0604020202020204" pitchFamily="34" charset="0"/>
                <a:cs typeface="Arial" panose="020B0604020202020204" pitchFamily="34" charset="0"/>
              </a:rPr>
              <a:t>S, et al (1998) believes that young people who experience social anxiety are more likely to </a:t>
            </a:r>
            <a:r>
              <a:rPr lang="en-GB" dirty="0" smtClean="0">
                <a:latin typeface="Arial" panose="020B0604020202020204" pitchFamily="34" charset="0"/>
                <a:cs typeface="Arial" panose="020B0604020202020204" pitchFamily="34" charset="0"/>
              </a:rPr>
              <a:t>become:</a:t>
            </a:r>
          </a:p>
          <a:p>
            <a:pPr marL="0" indent="0">
              <a:lnSpc>
                <a:spcPct val="150000"/>
              </a:lnSpc>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V</a:t>
            </a:r>
            <a:r>
              <a:rPr lang="en-GB" dirty="0" smtClean="0">
                <a:latin typeface="Arial" panose="020B0604020202020204" pitchFamily="34" charset="0"/>
                <a:cs typeface="Arial" panose="020B0604020202020204" pitchFamily="34" charset="0"/>
              </a:rPr>
              <a:t>ictims </a:t>
            </a:r>
            <a:r>
              <a:rPr lang="en-GB" dirty="0">
                <a:latin typeface="Arial" panose="020B0604020202020204" pitchFamily="34" charset="0"/>
                <a:cs typeface="Arial" panose="020B0604020202020204" pitchFamily="34" charset="0"/>
              </a:rPr>
              <a:t>of </a:t>
            </a:r>
            <a:r>
              <a:rPr lang="en-GB" dirty="0" smtClean="0">
                <a:latin typeface="Arial" panose="020B0604020202020204" pitchFamily="34" charset="0"/>
                <a:cs typeface="Arial" panose="020B0604020202020204" pitchFamily="34" charset="0"/>
              </a:rPr>
              <a:t>bullying </a:t>
            </a:r>
          </a:p>
          <a:p>
            <a:pPr marL="0" indent="0">
              <a:lnSpc>
                <a:spcPct val="150000"/>
              </a:lnSpc>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G</a:t>
            </a:r>
            <a:r>
              <a:rPr lang="en-GB" dirty="0" smtClean="0">
                <a:latin typeface="Arial" panose="020B0604020202020204" pitchFamily="34" charset="0"/>
                <a:cs typeface="Arial" panose="020B0604020202020204" pitchFamily="34" charset="0"/>
              </a:rPr>
              <a:t>reater </a:t>
            </a:r>
            <a:r>
              <a:rPr lang="en-GB" dirty="0">
                <a:latin typeface="Arial" panose="020B0604020202020204" pitchFamily="34" charset="0"/>
                <a:cs typeface="Arial" panose="020B0604020202020204" pitchFamily="34" charset="0"/>
              </a:rPr>
              <a:t>risk of leaving school </a:t>
            </a:r>
            <a:r>
              <a:rPr lang="en-GB" dirty="0" smtClean="0">
                <a:latin typeface="Arial" panose="020B0604020202020204" pitchFamily="34" charset="0"/>
                <a:cs typeface="Arial" panose="020B0604020202020204" pitchFamily="34" charset="0"/>
              </a:rPr>
              <a:t>earlier</a:t>
            </a:r>
          </a:p>
          <a:p>
            <a:pPr marL="0" indent="0">
              <a:lnSpc>
                <a:spcPct val="150000"/>
              </a:lnSpc>
              <a:buNone/>
            </a:pPr>
            <a:r>
              <a:rPr lang="en-GB" dirty="0" smtClean="0">
                <a:latin typeface="Arial" panose="020B0604020202020204" pitchFamily="34" charset="0"/>
                <a:cs typeface="Arial" panose="020B0604020202020204" pitchFamily="34" charset="0"/>
              </a:rPr>
              <a:t>Mineka </a:t>
            </a:r>
            <a:r>
              <a:rPr lang="en-GB" dirty="0">
                <a:latin typeface="Arial" panose="020B0604020202020204" pitchFamily="34" charset="0"/>
                <a:cs typeface="Arial" panose="020B0604020202020204" pitchFamily="34" charset="0"/>
              </a:rPr>
              <a:t>S, et al (1998) goes on to explain how young people with this disorder usually have few friends during their life and therefor, become lonely. </a:t>
            </a:r>
          </a:p>
        </p:txBody>
      </p:sp>
    </p:spTree>
    <p:extLst>
      <p:ext uri="{BB962C8B-B14F-4D97-AF65-F5344CB8AC3E}">
        <p14:creationId xmlns:p14="http://schemas.microsoft.com/office/powerpoint/2010/main" val="4053166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6145" y="1062182"/>
            <a:ext cx="10760364" cy="1272310"/>
          </a:xfrm>
        </p:spPr>
        <p:txBody>
          <a:bodyPr>
            <a:normAutofit fontScale="90000"/>
          </a:bodyPr>
          <a:lstStyle/>
          <a:p>
            <a:r>
              <a:rPr lang="en-GB" dirty="0">
                <a:cs typeface="Arial" panose="020B0604020202020204" pitchFamily="34" charset="0"/>
              </a:rPr>
              <a:t>What social anxiety looks like in young people and signs to look out for </a:t>
            </a:r>
          </a:p>
        </p:txBody>
      </p:sp>
      <p:sp>
        <p:nvSpPr>
          <p:cNvPr id="3" name="Content Placeholder 2"/>
          <p:cNvSpPr>
            <a:spLocks noGrp="1"/>
          </p:cNvSpPr>
          <p:nvPr>
            <p:ph idx="1"/>
          </p:nvPr>
        </p:nvSpPr>
        <p:spPr>
          <a:xfrm>
            <a:off x="4054764" y="2334492"/>
            <a:ext cx="7396018" cy="4019815"/>
          </a:xfrm>
        </p:spPr>
        <p:txBody>
          <a:bodyPr>
            <a:normAutofit lnSpcReduction="10000"/>
          </a:bodyPr>
          <a:lstStyle/>
          <a:p>
            <a:pPr marL="0" indent="0">
              <a:lnSpc>
                <a:spcPct val="150000"/>
              </a:lnSpc>
              <a:buNone/>
            </a:pPr>
            <a:r>
              <a:rPr lang="en-GB" sz="1800" i="1" dirty="0">
                <a:latin typeface="Arial" panose="020B0604020202020204" pitchFamily="34" charset="0"/>
                <a:cs typeface="Arial" panose="020B0604020202020204" pitchFamily="34" charset="0"/>
              </a:rPr>
              <a:t>“Speaking from my own experience, social anxiety in school is hell. I’m labelled as 'anti-social', 'shy' or 'a weirdo,' simply because the mere thought of going to class sends anxious thoughts racing through my head. They cause my heart to pound a million miles a minute.</a:t>
            </a:r>
          </a:p>
          <a:p>
            <a:pPr marL="0" indent="0">
              <a:lnSpc>
                <a:spcPct val="150000"/>
              </a:lnSpc>
              <a:buNone/>
            </a:pPr>
            <a:r>
              <a:rPr lang="en-GB" sz="1800" i="1" dirty="0">
                <a:latin typeface="Arial" panose="020B0604020202020204" pitchFamily="34" charset="0"/>
                <a:cs typeface="Arial" panose="020B0604020202020204" pitchFamily="34" charset="0"/>
              </a:rPr>
              <a:t>Perhaps if people understood just how difficult it is then maybe they wouldn't judge. It's important to remember that everyone is different and can experience things in different ways, but that doesn't mean that we should just walk away from people struggling with social anxiety”.</a:t>
            </a:r>
          </a:p>
          <a:p>
            <a:pPr marL="0" indent="0">
              <a:lnSpc>
                <a:spcPct val="150000"/>
              </a:lnSpc>
              <a:buNone/>
            </a:pPr>
            <a:r>
              <a:rPr lang="en-GB" sz="1800" dirty="0">
                <a:latin typeface="Arial" panose="020B0604020202020204" pitchFamily="34" charset="0"/>
                <a:cs typeface="Arial" panose="020B0604020202020204" pitchFamily="34" charset="0"/>
              </a:rPr>
              <a:t>                                                                (Taryn, Young Minds. 2023)</a:t>
            </a:r>
          </a:p>
        </p:txBody>
      </p:sp>
      <p:sp>
        <p:nvSpPr>
          <p:cNvPr id="5" name="TextBox 4"/>
          <p:cNvSpPr txBox="1"/>
          <p:nvPr/>
        </p:nvSpPr>
        <p:spPr>
          <a:xfrm>
            <a:off x="-31370" y="6349997"/>
            <a:ext cx="3801979" cy="369332"/>
          </a:xfrm>
          <a:prstGeom prst="rect">
            <a:avLst/>
          </a:prstGeom>
          <a:noFill/>
        </p:spPr>
        <p:txBody>
          <a:bodyPr wrap="square" rtlCol="0">
            <a:spAutoFit/>
          </a:bodyPr>
          <a:lstStyle/>
          <a:p>
            <a:r>
              <a:rPr lang="en-GB" dirty="0"/>
              <a:t>(Source: Health </a:t>
            </a:r>
            <a:r>
              <a:rPr lang="en-GB" dirty="0" err="1"/>
              <a:t>Enews</a:t>
            </a:r>
            <a:r>
              <a:rPr lang="en-GB" dirty="0"/>
              <a:t>. 2023) </a:t>
            </a:r>
          </a:p>
        </p:txBody>
      </p:sp>
      <p:pic>
        <p:nvPicPr>
          <p:cNvPr id="6" name="Picture 5"/>
          <p:cNvPicPr>
            <a:picLocks noChangeAspect="1"/>
          </p:cNvPicPr>
          <p:nvPr/>
        </p:nvPicPr>
        <p:blipFill>
          <a:blip r:embed="rId2"/>
          <a:stretch>
            <a:fillRect/>
          </a:stretch>
        </p:blipFill>
        <p:spPr>
          <a:xfrm>
            <a:off x="100713" y="2758003"/>
            <a:ext cx="3537815" cy="3537815"/>
          </a:xfrm>
          <a:prstGeom prst="rect">
            <a:avLst/>
          </a:prstGeom>
        </p:spPr>
      </p:pic>
    </p:spTree>
    <p:extLst>
      <p:ext uri="{BB962C8B-B14F-4D97-AF65-F5344CB8AC3E}">
        <p14:creationId xmlns:p14="http://schemas.microsoft.com/office/powerpoint/2010/main" val="41503882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8851033" y="959707"/>
            <a:ext cx="3325091" cy="369332"/>
          </a:xfrm>
          <a:prstGeom prst="rect">
            <a:avLst/>
          </a:prstGeom>
          <a:noFill/>
        </p:spPr>
        <p:txBody>
          <a:bodyPr wrap="square" rtlCol="0">
            <a:spAutoFit/>
          </a:bodyPr>
          <a:lstStyle/>
          <a:p>
            <a:r>
              <a:rPr lang="en-GB" dirty="0"/>
              <a:t>(Source: Young Minds. 2023)</a:t>
            </a:r>
          </a:p>
        </p:txBody>
      </p:sp>
      <p:sp>
        <p:nvSpPr>
          <p:cNvPr id="6" name="Rectangle 5"/>
          <p:cNvSpPr/>
          <p:nvPr/>
        </p:nvSpPr>
        <p:spPr>
          <a:xfrm>
            <a:off x="3505517" y="387496"/>
            <a:ext cx="5589992"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Signs of anxiety </a:t>
            </a:r>
          </a:p>
        </p:txBody>
      </p:sp>
      <p:sp>
        <p:nvSpPr>
          <p:cNvPr id="9" name="Rectangle 8"/>
          <p:cNvSpPr/>
          <p:nvPr/>
        </p:nvSpPr>
        <p:spPr>
          <a:xfrm>
            <a:off x="147781" y="1292781"/>
            <a:ext cx="11942619" cy="54525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p:cNvCxnSpPr>
            <a:stCxn id="9" idx="0"/>
            <a:endCxn id="9" idx="2"/>
          </p:cNvCxnSpPr>
          <p:nvPr/>
        </p:nvCxnSpPr>
        <p:spPr>
          <a:xfrm>
            <a:off x="6119091" y="1292781"/>
            <a:ext cx="0" cy="5452569"/>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p:cNvCxnSpPr>
            <a:stCxn id="9" idx="1"/>
            <a:endCxn id="9" idx="3"/>
          </p:cNvCxnSpPr>
          <p:nvPr/>
        </p:nvCxnSpPr>
        <p:spPr>
          <a:xfrm>
            <a:off x="147781" y="4019066"/>
            <a:ext cx="11942619" cy="0"/>
          </a:xfrm>
          <a:prstGeom prst="line">
            <a:avLst/>
          </a:prstGeom>
        </p:spPr>
        <p:style>
          <a:lnRef idx="1">
            <a:schemeClr val="dk1"/>
          </a:lnRef>
          <a:fillRef idx="0">
            <a:schemeClr val="dk1"/>
          </a:fillRef>
          <a:effectRef idx="0">
            <a:schemeClr val="dk1"/>
          </a:effectRef>
          <a:fontRef idx="minor">
            <a:schemeClr val="tx1"/>
          </a:fontRef>
        </p:style>
      </p:cxnSp>
      <p:sp>
        <p:nvSpPr>
          <p:cNvPr id="14" name="TextBox 13"/>
          <p:cNvSpPr txBox="1"/>
          <p:nvPr/>
        </p:nvSpPr>
        <p:spPr>
          <a:xfrm>
            <a:off x="1884218" y="1531035"/>
            <a:ext cx="1773382" cy="369332"/>
          </a:xfrm>
          <a:prstGeom prst="rect">
            <a:avLst/>
          </a:prstGeom>
          <a:noFill/>
        </p:spPr>
        <p:txBody>
          <a:bodyPr wrap="square" rtlCol="0">
            <a:spAutoFit/>
          </a:bodyPr>
          <a:lstStyle/>
          <a:p>
            <a:r>
              <a:rPr lang="en-GB" dirty="0"/>
              <a:t>Withdrawing</a:t>
            </a:r>
          </a:p>
        </p:txBody>
      </p:sp>
      <p:sp>
        <p:nvSpPr>
          <p:cNvPr id="15" name="TextBox 14"/>
          <p:cNvSpPr txBox="1"/>
          <p:nvPr/>
        </p:nvSpPr>
        <p:spPr>
          <a:xfrm>
            <a:off x="7691582" y="1365296"/>
            <a:ext cx="2807854" cy="378507"/>
          </a:xfrm>
          <a:prstGeom prst="rect">
            <a:avLst/>
          </a:prstGeom>
          <a:noFill/>
        </p:spPr>
        <p:txBody>
          <a:bodyPr wrap="square" rtlCol="0">
            <a:spAutoFit/>
          </a:bodyPr>
          <a:lstStyle/>
          <a:p>
            <a:r>
              <a:rPr lang="en-GB" dirty="0"/>
              <a:t>Change in behaviour</a:t>
            </a:r>
          </a:p>
        </p:txBody>
      </p:sp>
      <p:sp>
        <p:nvSpPr>
          <p:cNvPr id="16" name="TextBox 15"/>
          <p:cNvSpPr txBox="1"/>
          <p:nvPr/>
        </p:nvSpPr>
        <p:spPr>
          <a:xfrm>
            <a:off x="2067023" y="3968329"/>
            <a:ext cx="1976581" cy="369332"/>
          </a:xfrm>
          <a:prstGeom prst="rect">
            <a:avLst/>
          </a:prstGeom>
          <a:noFill/>
        </p:spPr>
        <p:txBody>
          <a:bodyPr wrap="square" rtlCol="0">
            <a:spAutoFit/>
          </a:bodyPr>
          <a:lstStyle/>
          <a:p>
            <a:r>
              <a:rPr lang="en-GB" dirty="0"/>
              <a:t>Avoidance</a:t>
            </a:r>
          </a:p>
        </p:txBody>
      </p:sp>
      <p:sp>
        <p:nvSpPr>
          <p:cNvPr id="17" name="TextBox 16"/>
          <p:cNvSpPr txBox="1"/>
          <p:nvPr/>
        </p:nvSpPr>
        <p:spPr>
          <a:xfrm>
            <a:off x="7670638" y="4019066"/>
            <a:ext cx="2521527" cy="369332"/>
          </a:xfrm>
          <a:prstGeom prst="rect">
            <a:avLst/>
          </a:prstGeom>
          <a:noFill/>
        </p:spPr>
        <p:txBody>
          <a:bodyPr wrap="square" rtlCol="0">
            <a:spAutoFit/>
          </a:bodyPr>
          <a:lstStyle/>
          <a:p>
            <a:r>
              <a:rPr lang="en-GB" dirty="0"/>
              <a:t>Physical symptoms</a:t>
            </a:r>
          </a:p>
        </p:txBody>
      </p:sp>
      <p:sp>
        <p:nvSpPr>
          <p:cNvPr id="18" name="TextBox 17"/>
          <p:cNvSpPr txBox="1"/>
          <p:nvPr/>
        </p:nvSpPr>
        <p:spPr>
          <a:xfrm>
            <a:off x="147782" y="1798504"/>
            <a:ext cx="5828145" cy="2060885"/>
          </a:xfrm>
          <a:prstGeom prst="rect">
            <a:avLst/>
          </a:prstGeom>
          <a:noFill/>
        </p:spPr>
        <p:txBody>
          <a:bodyPr wrap="square" rtlCol="0">
            <a:spAutoFit/>
          </a:bodyPr>
          <a:lstStyle/>
          <a:p>
            <a:pPr>
              <a:lnSpc>
                <a:spcPct val="150000"/>
              </a:lnSpc>
            </a:pPr>
            <a:r>
              <a:rPr lang="en-GB" dirty="0">
                <a:solidFill>
                  <a:srgbClr val="FFFF00"/>
                </a:solidFill>
              </a:rPr>
              <a:t>. </a:t>
            </a:r>
            <a:r>
              <a:rPr lang="en-GB" sz="2200" dirty="0">
                <a:solidFill>
                  <a:srgbClr val="FFFF00"/>
                </a:solidFill>
                <a:latin typeface="Arial" panose="020B0604020202020204" pitchFamily="34" charset="0"/>
                <a:cs typeface="Arial" panose="020B0604020202020204" pitchFamily="34" charset="0"/>
              </a:rPr>
              <a:t>Becoming more quieter than usual</a:t>
            </a:r>
          </a:p>
          <a:p>
            <a:pPr>
              <a:lnSpc>
                <a:spcPct val="150000"/>
              </a:lnSpc>
            </a:pPr>
            <a:r>
              <a:rPr lang="en-GB" sz="2200" dirty="0">
                <a:solidFill>
                  <a:srgbClr val="FFFF00"/>
                </a:solidFill>
                <a:latin typeface="Arial" panose="020B0604020202020204" pitchFamily="34" charset="0"/>
                <a:cs typeface="Arial" panose="020B0604020202020204" pitchFamily="34" charset="0"/>
              </a:rPr>
              <a:t>. Not participating in certain group activities</a:t>
            </a:r>
          </a:p>
          <a:p>
            <a:pPr>
              <a:lnSpc>
                <a:spcPct val="150000"/>
              </a:lnSpc>
            </a:pPr>
            <a:r>
              <a:rPr lang="en-GB" sz="2200" dirty="0">
                <a:solidFill>
                  <a:srgbClr val="FFFF00"/>
                </a:solidFill>
                <a:latin typeface="Arial" panose="020B0604020202020204" pitchFamily="34" charset="0"/>
                <a:cs typeface="Arial" panose="020B0604020202020204" pitchFamily="34" charset="0"/>
              </a:rPr>
              <a:t>. Would rather be in adult company rather than their own peers.</a:t>
            </a:r>
          </a:p>
        </p:txBody>
      </p:sp>
      <p:sp>
        <p:nvSpPr>
          <p:cNvPr id="19" name="TextBox 18"/>
          <p:cNvSpPr txBox="1"/>
          <p:nvPr/>
        </p:nvSpPr>
        <p:spPr>
          <a:xfrm>
            <a:off x="6119091" y="1802188"/>
            <a:ext cx="5788890" cy="2123658"/>
          </a:xfrm>
          <a:prstGeom prst="rect">
            <a:avLst/>
          </a:prstGeom>
          <a:noFill/>
        </p:spPr>
        <p:txBody>
          <a:bodyPr wrap="square" rtlCol="0">
            <a:spAutoFit/>
          </a:bodyPr>
          <a:lstStyle/>
          <a:p>
            <a:pPr>
              <a:lnSpc>
                <a:spcPct val="150000"/>
              </a:lnSpc>
            </a:pPr>
            <a:r>
              <a:rPr lang="en-GB" sz="2200" dirty="0">
                <a:solidFill>
                  <a:srgbClr val="FFFF00"/>
                </a:solidFill>
                <a:latin typeface="Arial" panose="020B0604020202020204" pitchFamily="34" charset="0"/>
                <a:cs typeface="Arial" panose="020B0604020202020204" pitchFamily="34" charset="0"/>
              </a:rPr>
              <a:t>. Becoming unsettled during a session</a:t>
            </a:r>
          </a:p>
          <a:p>
            <a:pPr>
              <a:lnSpc>
                <a:spcPct val="150000"/>
              </a:lnSpc>
            </a:pPr>
            <a:r>
              <a:rPr lang="en-GB" sz="2200" dirty="0" smtClean="0">
                <a:solidFill>
                  <a:srgbClr val="FFFF00"/>
                </a:solidFill>
                <a:latin typeface="Arial" panose="020B0604020202020204" pitchFamily="34" charset="0"/>
                <a:cs typeface="Arial" panose="020B0604020202020204" pitchFamily="34" charset="0"/>
              </a:rPr>
              <a:t>. </a:t>
            </a:r>
            <a:r>
              <a:rPr lang="en-GB" sz="2200" dirty="0">
                <a:solidFill>
                  <a:srgbClr val="FFFF00"/>
                </a:solidFill>
                <a:latin typeface="Arial" panose="020B0604020202020204" pitchFamily="34" charset="0"/>
                <a:cs typeface="Arial" panose="020B0604020202020204" pitchFamily="34" charset="0"/>
              </a:rPr>
              <a:t>finding it difficult to concentrate</a:t>
            </a:r>
          </a:p>
          <a:p>
            <a:pPr>
              <a:lnSpc>
                <a:spcPct val="150000"/>
              </a:lnSpc>
            </a:pPr>
            <a:r>
              <a:rPr lang="en-GB" sz="2200" dirty="0">
                <a:solidFill>
                  <a:srgbClr val="FFFF00"/>
                </a:solidFill>
                <a:latin typeface="Arial" panose="020B0604020202020204" pitchFamily="34" charset="0"/>
                <a:cs typeface="Arial" panose="020B0604020202020204" pitchFamily="34" charset="0"/>
              </a:rPr>
              <a:t>. having a more visible change in their tone of voice</a:t>
            </a:r>
          </a:p>
        </p:txBody>
      </p:sp>
      <p:sp>
        <p:nvSpPr>
          <p:cNvPr id="20" name="TextBox 19"/>
          <p:cNvSpPr txBox="1"/>
          <p:nvPr/>
        </p:nvSpPr>
        <p:spPr>
          <a:xfrm>
            <a:off x="179532" y="4203732"/>
            <a:ext cx="5746172" cy="2567113"/>
          </a:xfrm>
          <a:prstGeom prst="rect">
            <a:avLst/>
          </a:prstGeom>
          <a:noFill/>
        </p:spPr>
        <p:txBody>
          <a:bodyPr wrap="square" rtlCol="0">
            <a:spAutoFit/>
          </a:bodyPr>
          <a:lstStyle/>
          <a:p>
            <a:pPr>
              <a:lnSpc>
                <a:spcPct val="150000"/>
              </a:lnSpc>
            </a:pPr>
            <a:r>
              <a:rPr lang="en-GB" dirty="0">
                <a:solidFill>
                  <a:srgbClr val="FFFF00"/>
                </a:solidFill>
              </a:rPr>
              <a:t>. </a:t>
            </a:r>
            <a:r>
              <a:rPr lang="en-GB" sz="2200" dirty="0">
                <a:solidFill>
                  <a:srgbClr val="FFFF00"/>
                </a:solidFill>
                <a:latin typeface="Arial" panose="020B0604020202020204" pitchFamily="34" charset="0"/>
                <a:cs typeface="Arial" panose="020B0604020202020204" pitchFamily="34" charset="0"/>
              </a:rPr>
              <a:t>avoiding certain sections of a session or activity</a:t>
            </a:r>
          </a:p>
          <a:p>
            <a:pPr>
              <a:lnSpc>
                <a:spcPct val="150000"/>
              </a:lnSpc>
            </a:pPr>
            <a:r>
              <a:rPr lang="en-GB" sz="2200" dirty="0">
                <a:solidFill>
                  <a:srgbClr val="FFFF00"/>
                </a:solidFill>
                <a:latin typeface="Arial" panose="020B0604020202020204" pitchFamily="34" charset="0"/>
                <a:cs typeface="Arial" panose="020B0604020202020204" pitchFamily="34" charset="0"/>
              </a:rPr>
              <a:t>. avoiding having to take their turn first</a:t>
            </a:r>
          </a:p>
          <a:p>
            <a:pPr>
              <a:lnSpc>
                <a:spcPct val="150000"/>
              </a:lnSpc>
            </a:pPr>
            <a:r>
              <a:rPr lang="en-GB" sz="2200" dirty="0">
                <a:solidFill>
                  <a:srgbClr val="FFFF00"/>
                </a:solidFill>
                <a:latin typeface="Arial" panose="020B0604020202020204" pitchFamily="34" charset="0"/>
                <a:cs typeface="Arial" panose="020B0604020202020204" pitchFamily="34" charset="0"/>
              </a:rPr>
              <a:t>. letting other people go ahead of them instead of taking their turn</a:t>
            </a:r>
          </a:p>
        </p:txBody>
      </p:sp>
      <p:sp>
        <p:nvSpPr>
          <p:cNvPr id="21" name="TextBox 20"/>
          <p:cNvSpPr txBox="1"/>
          <p:nvPr/>
        </p:nvSpPr>
        <p:spPr>
          <a:xfrm rot="10800000" flipV="1">
            <a:off x="6173351" y="4171544"/>
            <a:ext cx="6088498" cy="2631490"/>
          </a:xfrm>
          <a:prstGeom prst="rect">
            <a:avLst/>
          </a:prstGeom>
          <a:noFill/>
        </p:spPr>
        <p:txBody>
          <a:bodyPr wrap="square" rtlCol="0">
            <a:spAutoFit/>
          </a:bodyPr>
          <a:lstStyle/>
          <a:p>
            <a:pPr>
              <a:lnSpc>
                <a:spcPct val="150000"/>
              </a:lnSpc>
            </a:pPr>
            <a:r>
              <a:rPr lang="en-GB" sz="2200" dirty="0">
                <a:solidFill>
                  <a:srgbClr val="FFFF00"/>
                </a:solidFill>
                <a:latin typeface="Arial" panose="020B0604020202020204" pitchFamily="34" charset="0"/>
                <a:cs typeface="Arial" panose="020B0604020202020204" pitchFamily="34" charset="0"/>
              </a:rPr>
              <a:t>. shallow or quicker breathing</a:t>
            </a:r>
          </a:p>
          <a:p>
            <a:pPr>
              <a:lnSpc>
                <a:spcPct val="150000"/>
              </a:lnSpc>
            </a:pPr>
            <a:r>
              <a:rPr lang="en-GB" sz="2200" dirty="0">
                <a:solidFill>
                  <a:srgbClr val="FFFF00"/>
                </a:solidFill>
                <a:latin typeface="Arial" panose="020B0604020202020204" pitchFamily="34" charset="0"/>
                <a:cs typeface="Arial" panose="020B0604020202020204" pitchFamily="34" charset="0"/>
              </a:rPr>
              <a:t>. sweating and becoming flustered</a:t>
            </a:r>
          </a:p>
          <a:p>
            <a:pPr>
              <a:lnSpc>
                <a:spcPct val="150000"/>
              </a:lnSpc>
            </a:pPr>
            <a:r>
              <a:rPr lang="en-GB" sz="2200" dirty="0">
                <a:solidFill>
                  <a:srgbClr val="FFFF00"/>
                </a:solidFill>
                <a:latin typeface="Arial" panose="020B0604020202020204" pitchFamily="34" charset="0"/>
                <a:cs typeface="Arial" panose="020B0604020202020204" pitchFamily="34" charset="0"/>
              </a:rPr>
              <a:t>. Tense body</a:t>
            </a:r>
          </a:p>
          <a:p>
            <a:pPr>
              <a:lnSpc>
                <a:spcPct val="150000"/>
              </a:lnSpc>
            </a:pPr>
            <a:r>
              <a:rPr lang="en-GB" sz="2200" dirty="0">
                <a:solidFill>
                  <a:srgbClr val="FFFF00"/>
                </a:solidFill>
                <a:latin typeface="Arial" panose="020B0604020202020204" pitchFamily="34" charset="0"/>
                <a:cs typeface="Arial" panose="020B0604020202020204" pitchFamily="34" charset="0"/>
              </a:rPr>
              <a:t>. panic attacks</a:t>
            </a:r>
          </a:p>
          <a:p>
            <a:pPr>
              <a:lnSpc>
                <a:spcPct val="150000"/>
              </a:lnSpc>
            </a:pPr>
            <a:r>
              <a:rPr lang="en-GB" sz="2200" dirty="0">
                <a:solidFill>
                  <a:srgbClr val="FFFF00"/>
                </a:solidFill>
                <a:latin typeface="Arial" panose="020B0604020202020204" pitchFamily="34" charset="0"/>
                <a:cs typeface="Arial" panose="020B0604020202020204" pitchFamily="34" charset="0"/>
              </a:rPr>
              <a:t>. Sickness and </a:t>
            </a:r>
            <a:r>
              <a:rPr lang="en-GB" sz="2200" dirty="0" smtClean="0">
                <a:solidFill>
                  <a:srgbClr val="FFFF00"/>
                </a:solidFill>
                <a:latin typeface="Arial" panose="020B0604020202020204" pitchFamily="34" charset="0"/>
                <a:cs typeface="Arial" panose="020B0604020202020204" pitchFamily="34" charset="0"/>
              </a:rPr>
              <a:t>or nausea</a:t>
            </a:r>
            <a:endParaRPr lang="en-GB" sz="22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8579472"/>
      </p:ext>
    </p:extLst>
  </p:cSld>
  <p:clrMapOvr>
    <a:masterClrMapping/>
  </p:clrMapOvr>
  <p:timing>
    <p:tnLst>
      <p:par>
        <p:cTn id="1" dur="indefinite" restart="never" nodeType="tmRoot"/>
      </p:par>
    </p:tnLst>
  </p:timing>
  <p:extLst mod="1">
    <p:ext uri="{6950BFC3-D8DA-4A85-94F7-54DA5524770B}">
      <p188:commentRel xmlns:p188="http://schemas.microsoft.com/office/powerpoint/2018/8/main" xmlns=""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533832"/>
            <a:ext cx="10820400" cy="4684853"/>
          </a:xfrm>
        </p:spPr>
        <p:txBody>
          <a:bodyPr>
            <a:normAutofit lnSpcReduction="10000"/>
          </a:bodyPr>
          <a:lstStyle/>
          <a:p>
            <a:pPr marL="0" indent="0">
              <a:lnSpc>
                <a:spcPct val="150000"/>
              </a:lnSpc>
              <a:buNone/>
            </a:pPr>
            <a:r>
              <a:rPr lang="en-GB" dirty="0">
                <a:latin typeface="Arial" panose="020B0604020202020204" pitchFamily="34" charset="0"/>
                <a:cs typeface="Arial" panose="020B0604020202020204" pitchFamily="34" charset="0"/>
              </a:rPr>
              <a:t>According to </a:t>
            </a:r>
            <a:r>
              <a:rPr lang="en-GB" dirty="0" err="1" smtClean="0">
                <a:latin typeface="Arial" panose="020B0604020202020204" pitchFamily="34" charset="0"/>
                <a:cs typeface="Arial" panose="020B0604020202020204" pitchFamily="34" charset="0"/>
              </a:rPr>
              <a:t>Mckleroy</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(2020</a:t>
            </a:r>
            <a:r>
              <a:rPr lang="en-GB" dirty="0" smtClean="0">
                <a:latin typeface="Arial" panose="020B0604020202020204" pitchFamily="34" charset="0"/>
                <a:cs typeface="Arial" panose="020B0604020202020204" pitchFamily="34" charset="0"/>
              </a:rPr>
              <a:t>) young </a:t>
            </a:r>
            <a:r>
              <a:rPr lang="en-GB" dirty="0">
                <a:latin typeface="Arial" panose="020B0604020202020204" pitchFamily="34" charset="0"/>
                <a:cs typeface="Arial" panose="020B0604020202020204" pitchFamily="34" charset="0"/>
              </a:rPr>
              <a:t>people who live with social anxiety have symptoms of </a:t>
            </a:r>
            <a:r>
              <a:rPr lang="en-GB" dirty="0" smtClean="0">
                <a:latin typeface="Arial" panose="020B0604020202020204" pitchFamily="34" charset="0"/>
                <a:cs typeface="Arial" panose="020B0604020202020204" pitchFamily="34" charset="0"/>
              </a:rPr>
              <a:t>feeling:</a:t>
            </a:r>
          </a:p>
          <a:p>
            <a:pPr marL="0" indent="0">
              <a:lnSpc>
                <a:spcPct val="150000"/>
              </a:lnSpc>
              <a:buNone/>
            </a:pP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Self-conscious</a:t>
            </a:r>
            <a:endParaRPr lang="en-GB" dirty="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 Embarrassed</a:t>
            </a:r>
          </a:p>
          <a:p>
            <a:pPr marL="0" indent="0">
              <a:lnSpc>
                <a:spcPct val="150000"/>
              </a:lnSpc>
              <a:buNone/>
            </a:pPr>
            <a:r>
              <a:rPr lang="en-GB" dirty="0" smtClean="0">
                <a:latin typeface="Arial" panose="020B0604020202020204" pitchFamily="34" charset="0"/>
                <a:cs typeface="Arial" panose="020B0604020202020204" pitchFamily="34" charset="0"/>
              </a:rPr>
              <a:t>. Nervous </a:t>
            </a:r>
          </a:p>
          <a:p>
            <a:pPr marL="0" indent="0">
              <a:lnSpc>
                <a:spcPct val="150000"/>
              </a:lnSpc>
              <a:buNone/>
            </a:pP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Furthermore </a:t>
            </a:r>
            <a:r>
              <a:rPr lang="en-GB" dirty="0" err="1">
                <a:latin typeface="Arial" panose="020B0604020202020204" pitchFamily="34" charset="0"/>
                <a:cs typeface="Arial" panose="020B0604020202020204" pitchFamily="34" charset="0"/>
              </a:rPr>
              <a:t>Mckleroy</a:t>
            </a:r>
            <a:r>
              <a:rPr lang="en-GB" dirty="0">
                <a:latin typeface="Arial" panose="020B0604020202020204" pitchFamily="34" charset="0"/>
                <a:cs typeface="Arial" panose="020B0604020202020204" pitchFamily="34" charset="0"/>
              </a:rPr>
              <a:t> (2020) explains how social anxiety also produces physical symptoms which can be challenging to manage. </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37931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648364" y="2232377"/>
            <a:ext cx="5532582" cy="32234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636654" y="2745230"/>
            <a:ext cx="4461164" cy="2062103"/>
          </a:xfrm>
          <a:prstGeom prst="rect">
            <a:avLst/>
          </a:prstGeom>
          <a:noFill/>
        </p:spPr>
        <p:txBody>
          <a:bodyPr wrap="square" rtlCol="0">
            <a:spAutoFit/>
          </a:bodyPr>
          <a:lstStyle/>
          <a:p>
            <a:r>
              <a:rPr lang="en-GB" sz="3200" dirty="0"/>
              <a:t>Other causes of social anxiety amongst young people</a:t>
            </a:r>
          </a:p>
        </p:txBody>
      </p:sp>
      <p:cxnSp>
        <p:nvCxnSpPr>
          <p:cNvPr id="7" name="Straight Arrow Connector 6"/>
          <p:cNvCxnSpPr/>
          <p:nvPr/>
        </p:nvCxnSpPr>
        <p:spPr>
          <a:xfrm flipV="1">
            <a:off x="6414655" y="1432451"/>
            <a:ext cx="13854" cy="9525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stCxn id="4" idx="6"/>
          </p:cNvCxnSpPr>
          <p:nvPr/>
        </p:nvCxnSpPr>
        <p:spPr>
          <a:xfrm>
            <a:off x="9180946" y="3844123"/>
            <a:ext cx="840509" cy="34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4" idx="4"/>
          </p:cNvCxnSpPr>
          <p:nvPr/>
        </p:nvCxnSpPr>
        <p:spPr>
          <a:xfrm>
            <a:off x="6414655" y="5455868"/>
            <a:ext cx="13854" cy="534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4" idx="2"/>
          </p:cNvCxnSpPr>
          <p:nvPr/>
        </p:nvCxnSpPr>
        <p:spPr>
          <a:xfrm flipH="1" flipV="1">
            <a:off x="2807855" y="3844122"/>
            <a:ext cx="84050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4" idx="1"/>
          </p:cNvCxnSpPr>
          <p:nvPr/>
        </p:nvCxnSpPr>
        <p:spPr>
          <a:xfrm flipH="1" flipV="1">
            <a:off x="4027055" y="2161309"/>
            <a:ext cx="431537" cy="5431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4" idx="7"/>
          </p:cNvCxnSpPr>
          <p:nvPr/>
        </p:nvCxnSpPr>
        <p:spPr>
          <a:xfrm flipV="1">
            <a:off x="8370718" y="2232377"/>
            <a:ext cx="496191" cy="4720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4" idx="3"/>
          </p:cNvCxnSpPr>
          <p:nvPr/>
        </p:nvCxnSpPr>
        <p:spPr>
          <a:xfrm flipH="1">
            <a:off x="4027055" y="4983799"/>
            <a:ext cx="431537" cy="4010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8241409" y="5015099"/>
            <a:ext cx="552896" cy="6903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8866909" y="1960909"/>
            <a:ext cx="2429164"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Early traumatic event  </a:t>
            </a:r>
          </a:p>
        </p:txBody>
      </p:sp>
      <p:sp>
        <p:nvSpPr>
          <p:cNvPr id="33" name="TextBox 32"/>
          <p:cNvSpPr txBox="1"/>
          <p:nvPr/>
        </p:nvSpPr>
        <p:spPr>
          <a:xfrm>
            <a:off x="10169236" y="3668569"/>
            <a:ext cx="1780046"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Isolated upbringing  </a:t>
            </a:r>
          </a:p>
        </p:txBody>
      </p:sp>
      <p:sp>
        <p:nvSpPr>
          <p:cNvPr id="34" name="TextBox 33"/>
          <p:cNvSpPr txBox="1"/>
          <p:nvPr/>
        </p:nvSpPr>
        <p:spPr>
          <a:xfrm>
            <a:off x="8711177" y="5790186"/>
            <a:ext cx="1780046"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Environment</a:t>
            </a:r>
            <a:r>
              <a:rPr lang="en-GB" dirty="0"/>
              <a:t> </a:t>
            </a:r>
          </a:p>
        </p:txBody>
      </p:sp>
      <p:sp>
        <p:nvSpPr>
          <p:cNvPr id="35" name="TextBox 34"/>
          <p:cNvSpPr txBox="1"/>
          <p:nvPr/>
        </p:nvSpPr>
        <p:spPr>
          <a:xfrm>
            <a:off x="5524632" y="6071424"/>
            <a:ext cx="1780046"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Parenting upbringing  </a:t>
            </a:r>
          </a:p>
        </p:txBody>
      </p:sp>
      <p:sp>
        <p:nvSpPr>
          <p:cNvPr id="36" name="TextBox 35"/>
          <p:cNvSpPr txBox="1"/>
          <p:nvPr/>
        </p:nvSpPr>
        <p:spPr>
          <a:xfrm>
            <a:off x="2947687" y="5429123"/>
            <a:ext cx="1780046"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Genetics </a:t>
            </a:r>
          </a:p>
        </p:txBody>
      </p:sp>
      <p:sp>
        <p:nvSpPr>
          <p:cNvPr id="37" name="TextBox 36"/>
          <p:cNvSpPr txBox="1"/>
          <p:nvPr/>
        </p:nvSpPr>
        <p:spPr>
          <a:xfrm>
            <a:off x="5807628" y="966547"/>
            <a:ext cx="1780046"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Brain structure </a:t>
            </a:r>
          </a:p>
        </p:txBody>
      </p:sp>
      <p:sp>
        <p:nvSpPr>
          <p:cNvPr id="38" name="TextBox 37"/>
          <p:cNvSpPr txBox="1"/>
          <p:nvPr/>
        </p:nvSpPr>
        <p:spPr>
          <a:xfrm>
            <a:off x="1167641" y="3384081"/>
            <a:ext cx="1780046"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Poor relationships </a:t>
            </a:r>
          </a:p>
        </p:txBody>
      </p:sp>
      <p:sp>
        <p:nvSpPr>
          <p:cNvPr id="39" name="TextBox 38"/>
          <p:cNvSpPr txBox="1"/>
          <p:nvPr/>
        </p:nvSpPr>
        <p:spPr>
          <a:xfrm>
            <a:off x="2338086" y="1545753"/>
            <a:ext cx="1780046" cy="76944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Victims of abuse</a:t>
            </a:r>
          </a:p>
        </p:txBody>
      </p:sp>
      <p:sp>
        <p:nvSpPr>
          <p:cNvPr id="40" name="TextBox 39"/>
          <p:cNvSpPr txBox="1"/>
          <p:nvPr/>
        </p:nvSpPr>
        <p:spPr>
          <a:xfrm>
            <a:off x="-49513" y="6378526"/>
            <a:ext cx="3754583" cy="369332"/>
          </a:xfrm>
          <a:prstGeom prst="rect">
            <a:avLst/>
          </a:prstGeom>
          <a:noFill/>
        </p:spPr>
        <p:txBody>
          <a:bodyPr wrap="square" rtlCol="0">
            <a:spAutoFit/>
          </a:bodyPr>
          <a:lstStyle/>
          <a:p>
            <a:r>
              <a:rPr lang="en-GB" dirty="0"/>
              <a:t>(Source: Very Well Mind. 2023)</a:t>
            </a:r>
          </a:p>
        </p:txBody>
      </p:sp>
    </p:spTree>
    <p:extLst>
      <p:ext uri="{BB962C8B-B14F-4D97-AF65-F5344CB8AC3E}">
        <p14:creationId xmlns:p14="http://schemas.microsoft.com/office/powerpoint/2010/main" val="23360886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CF5E25D-0AFD-7352-8833-96FE19CCD165}"/>
              </a:ext>
            </a:extLst>
          </p:cNvPr>
          <p:cNvSpPr/>
          <p:nvPr/>
        </p:nvSpPr>
        <p:spPr>
          <a:xfrm>
            <a:off x="1482024" y="1629453"/>
            <a:ext cx="4148893" cy="923330"/>
          </a:xfrm>
          <a:prstGeom prst="rect">
            <a:avLst/>
          </a:prstGeom>
          <a:noFill/>
        </p:spPr>
        <p:txBody>
          <a:bodyPr wrap="none" lIns="91440" tIns="45720" rIns="91440" bIns="45720">
            <a:spAutoFit/>
          </a:bodyPr>
          <a:lstStyle/>
          <a:p>
            <a:pPr algn="ctr"/>
            <a:r>
              <a:rPr lang="en-GB"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Ice-Breaker</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4" name="Picture 3">
            <a:extLst>
              <a:ext uri="{FF2B5EF4-FFF2-40B4-BE49-F238E27FC236}">
                <a16:creationId xmlns:a16="http://schemas.microsoft.com/office/drawing/2014/main" id="{9D3B3F50-3B96-1EB5-71B0-7E6142A0A28C}"/>
              </a:ext>
            </a:extLst>
          </p:cNvPr>
          <p:cNvPicPr>
            <a:picLocks noChangeAspect="1"/>
          </p:cNvPicPr>
          <p:nvPr/>
        </p:nvPicPr>
        <p:blipFill rotWithShape="1">
          <a:blip r:embed="rId2"/>
          <a:srcRect l="22400" t="13516" r="38634" b="4475"/>
          <a:stretch/>
        </p:blipFill>
        <p:spPr>
          <a:xfrm>
            <a:off x="7281797" y="-31630"/>
            <a:ext cx="4910203" cy="6889630"/>
          </a:xfrm>
          <a:prstGeom prst="rect">
            <a:avLst/>
          </a:prstGeom>
        </p:spPr>
      </p:pic>
      <p:sp>
        <p:nvSpPr>
          <p:cNvPr id="6" name="TextBox 5">
            <a:extLst>
              <a:ext uri="{FF2B5EF4-FFF2-40B4-BE49-F238E27FC236}">
                <a16:creationId xmlns:a16="http://schemas.microsoft.com/office/drawing/2014/main" id="{75ADAEDA-A3B8-2809-721E-8E9F36EB94AE}"/>
              </a:ext>
            </a:extLst>
          </p:cNvPr>
          <p:cNvSpPr txBox="1"/>
          <p:nvPr/>
        </p:nvSpPr>
        <p:spPr>
          <a:xfrm>
            <a:off x="3875565" y="6488668"/>
            <a:ext cx="3510704" cy="369332"/>
          </a:xfrm>
          <a:prstGeom prst="rect">
            <a:avLst/>
          </a:prstGeom>
          <a:noFill/>
        </p:spPr>
        <p:txBody>
          <a:bodyPr wrap="square" rtlCol="0">
            <a:spAutoFit/>
          </a:bodyPr>
          <a:lstStyle/>
          <a:p>
            <a:r>
              <a:rPr lang="en-GB" dirty="0"/>
              <a:t>(Authors own resource, 2023).</a:t>
            </a:r>
          </a:p>
        </p:txBody>
      </p:sp>
      <p:sp>
        <p:nvSpPr>
          <p:cNvPr id="7" name="TextBox 6">
            <a:extLst>
              <a:ext uri="{FF2B5EF4-FFF2-40B4-BE49-F238E27FC236}">
                <a16:creationId xmlns:a16="http://schemas.microsoft.com/office/drawing/2014/main" id="{81CA1CD0-2CFB-54FC-0C20-5757E279C310}"/>
              </a:ext>
            </a:extLst>
          </p:cNvPr>
          <p:cNvSpPr txBox="1"/>
          <p:nvPr/>
        </p:nvSpPr>
        <p:spPr>
          <a:xfrm>
            <a:off x="466929" y="2905354"/>
            <a:ext cx="7058535" cy="2800767"/>
          </a:xfrm>
          <a:prstGeom prst="rect">
            <a:avLst/>
          </a:prstGeom>
          <a:noFill/>
        </p:spPr>
        <p:txBody>
          <a:bodyPr wrap="none" rtlCol="0">
            <a:spAutoFit/>
          </a:bodyPr>
          <a:lstStyle/>
          <a:p>
            <a:r>
              <a:rPr lang="en-GB" sz="2200" dirty="0">
                <a:latin typeface="Arial" panose="020B0604020202020204" pitchFamily="34" charset="0"/>
                <a:cs typeface="Arial" panose="020B0604020202020204" pitchFamily="34" charset="0"/>
              </a:rPr>
              <a:t>Take a moment to reflect on these two questions,</a:t>
            </a:r>
          </a:p>
          <a:p>
            <a:r>
              <a:rPr lang="en-GB" sz="2200" dirty="0">
                <a:latin typeface="Arial" panose="020B0604020202020204" pitchFamily="34" charset="0"/>
                <a:cs typeface="Arial" panose="020B0604020202020204" pitchFamily="34" charset="0"/>
              </a:rPr>
              <a:t>We will then go around to learn more about each other.</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Try this at home to:</a:t>
            </a: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Introduce your young person to a social activity</a:t>
            </a: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Help them understand they are not alone </a:t>
            </a: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Learn coping strategies from others </a:t>
            </a:r>
          </a:p>
        </p:txBody>
      </p:sp>
    </p:spTree>
    <p:extLst>
      <p:ext uri="{BB962C8B-B14F-4D97-AF65-F5344CB8AC3E}">
        <p14:creationId xmlns:p14="http://schemas.microsoft.com/office/powerpoint/2010/main" val="374449173"/>
      </p:ext>
    </p:extLst>
  </p:cSld>
  <p:clrMapOvr>
    <a:masterClrMapping/>
  </p:clrMapOvr>
  <p:timing>
    <p:tnLst>
      <p:par>
        <p:cTn id="1" dur="indefinite" restart="never" nodeType="tmRoot"/>
      </p:par>
    </p:tnLst>
  </p:timing>
  <p:extLst mod="1">
    <p:ext uri="{6950BFC3-D8DA-4A85-94F7-54DA5524770B}">
      <p188:commentRel xmlns:p188="http://schemas.microsoft.com/office/powerpoint/2018/8/main" xmlns="" r:id="rId3"/>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292" y="2833318"/>
            <a:ext cx="6063673" cy="1293028"/>
          </a:xfrm>
        </p:spPr>
        <p:txBody>
          <a:bodyPr>
            <a:normAutofit fontScale="90000"/>
          </a:bodyPr>
          <a:lstStyle/>
          <a:p>
            <a:r>
              <a:rPr lang="en-GB" dirty="0"/>
              <a:t>Covid-19 leaving Young People with social anxiety</a:t>
            </a:r>
          </a:p>
        </p:txBody>
      </p:sp>
      <p:sp>
        <p:nvSpPr>
          <p:cNvPr id="3" name="Content Placeholder 2"/>
          <p:cNvSpPr>
            <a:spLocks noGrp="1"/>
          </p:cNvSpPr>
          <p:nvPr>
            <p:ph idx="1"/>
          </p:nvPr>
        </p:nvSpPr>
        <p:spPr>
          <a:xfrm>
            <a:off x="4991808" y="661442"/>
            <a:ext cx="6583217" cy="6317673"/>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According to GOV.UK (2022) it has been proven that some children and young people’s mental health and wellbeing has drastically been impacted due to separation </a:t>
            </a:r>
            <a:r>
              <a:rPr lang="en-GB" dirty="0" smtClean="0">
                <a:latin typeface="Arial" panose="020B0604020202020204" pitchFamily="34" charset="0"/>
                <a:cs typeface="Arial" panose="020B0604020202020204" pitchFamily="34" charset="0"/>
              </a:rPr>
              <a:t>from:</a:t>
            </a:r>
          </a:p>
          <a:p>
            <a:pPr marL="0" indent="0">
              <a:lnSpc>
                <a:spcPct val="150000"/>
              </a:lnSpc>
              <a:buNone/>
            </a:pP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a:t>
            </a:r>
            <a:r>
              <a:rPr lang="en-GB" dirty="0" smtClean="0">
                <a:latin typeface="Arial" panose="020B0604020202020204" pitchFamily="34" charset="0"/>
                <a:cs typeface="Arial" panose="020B0604020202020204" pitchFamily="34" charset="0"/>
              </a:rPr>
              <a:t>amily </a:t>
            </a:r>
            <a:r>
              <a:rPr lang="en-GB" dirty="0">
                <a:latin typeface="Arial" panose="020B0604020202020204" pitchFamily="34" charset="0"/>
                <a:cs typeface="Arial" panose="020B0604020202020204" pitchFamily="34" charset="0"/>
              </a:rPr>
              <a:t>and </a:t>
            </a:r>
            <a:r>
              <a:rPr lang="en-GB" dirty="0" smtClean="0">
                <a:latin typeface="Arial" panose="020B0604020202020204" pitchFamily="34" charset="0"/>
                <a:cs typeface="Arial" panose="020B0604020202020204" pitchFamily="34" charset="0"/>
              </a:rPr>
              <a:t>friends</a:t>
            </a:r>
          </a:p>
          <a:p>
            <a:pPr marL="0" indent="0">
              <a:lnSpc>
                <a:spcPct val="150000"/>
              </a:lnSpc>
              <a:buNone/>
            </a:pPr>
            <a:r>
              <a:rPr lang="en-GB" dirty="0" smtClean="0">
                <a:latin typeface="Arial" panose="020B0604020202020204" pitchFamily="34" charset="0"/>
                <a:cs typeface="Arial" panose="020B0604020202020204" pitchFamily="34" charset="0"/>
              </a:rPr>
              <a:t>. Closure of schools</a:t>
            </a:r>
          </a:p>
          <a:p>
            <a:pPr marL="0" indent="0">
              <a:lnSpc>
                <a:spcPct val="150000"/>
              </a:lnSpc>
              <a:buNone/>
            </a:pPr>
            <a:r>
              <a:rPr lang="en-GB" dirty="0" smtClean="0">
                <a:latin typeface="Arial" panose="020B0604020202020204" pitchFamily="34" charset="0"/>
                <a:cs typeface="Arial" panose="020B0604020202020204" pitchFamily="34" charset="0"/>
              </a:rPr>
              <a:t>. Closure of clubs</a:t>
            </a:r>
          </a:p>
          <a:p>
            <a:pPr marL="0" indent="0">
              <a:lnSpc>
                <a:spcPct val="150000"/>
              </a:lnSpc>
              <a:buNone/>
            </a:pPr>
            <a:r>
              <a:rPr lang="en-GB" dirty="0" smtClean="0">
                <a:latin typeface="Arial" panose="020B0604020202020204" pitchFamily="34" charset="0"/>
                <a:cs typeface="Arial" panose="020B0604020202020204" pitchFamily="34" charset="0"/>
              </a:rPr>
              <a:t>. Young people becoming carers for </a:t>
            </a:r>
            <a:r>
              <a:rPr lang="en-GB" dirty="0">
                <a:latin typeface="Arial" panose="020B0604020202020204" pitchFamily="34" charset="0"/>
                <a:cs typeface="Arial" panose="020B0604020202020204" pitchFamily="34" charset="0"/>
              </a:rPr>
              <a:t>their loved ones since the pandemic. </a:t>
            </a:r>
          </a:p>
          <a:p>
            <a:pPr marL="0" indent="0">
              <a:buNone/>
            </a:pPr>
            <a:endParaRPr lang="en-GB" dirty="0"/>
          </a:p>
        </p:txBody>
      </p:sp>
    </p:spTree>
    <p:extLst>
      <p:ext uri="{BB962C8B-B14F-4D97-AF65-F5344CB8AC3E}">
        <p14:creationId xmlns:p14="http://schemas.microsoft.com/office/powerpoint/2010/main" val="16279456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4626" y="1586570"/>
            <a:ext cx="10820400" cy="5440218"/>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According to Skripkauskaite, S. et al (2021) In 2020, young people aged between sixteen to twenty four who </a:t>
            </a:r>
            <a:r>
              <a:rPr lang="en-GB" dirty="0" smtClean="0">
                <a:latin typeface="Arial" panose="020B0604020202020204" pitchFamily="34" charset="0"/>
                <a:cs typeface="Arial" panose="020B0604020202020204" pitchFamily="34" charset="0"/>
              </a:rPr>
              <a:t>live </a:t>
            </a:r>
            <a:r>
              <a:rPr lang="en-GB" dirty="0">
                <a:latin typeface="Arial" panose="020B0604020202020204" pitchFamily="34" charset="0"/>
                <a:cs typeface="Arial" panose="020B0604020202020204" pitchFamily="34" charset="0"/>
              </a:rPr>
              <a:t>in the most disadvantaged areas of the UK, who experienced increases in emotional distress </a:t>
            </a:r>
            <a:r>
              <a:rPr lang="en-GB" dirty="0" smtClean="0">
                <a:latin typeface="Arial" panose="020B0604020202020204" pitchFamily="34" charset="0"/>
                <a:cs typeface="Arial" panose="020B0604020202020204" pitchFamily="34" charset="0"/>
              </a:rPr>
              <a:t>are 3.4 </a:t>
            </a:r>
            <a:r>
              <a:rPr lang="en-GB" dirty="0">
                <a:latin typeface="Arial" panose="020B0604020202020204" pitchFamily="34" charset="0"/>
                <a:cs typeface="Arial" panose="020B0604020202020204" pitchFamily="34" charset="0"/>
              </a:rPr>
              <a:t>times more </a:t>
            </a:r>
            <a:r>
              <a:rPr lang="en-GB" dirty="0" smtClean="0">
                <a:latin typeface="Arial" panose="020B0604020202020204" pitchFamily="34" charset="0"/>
                <a:cs typeface="Arial" panose="020B0604020202020204" pitchFamily="34" charset="0"/>
              </a:rPr>
              <a:t>higher, than </a:t>
            </a:r>
            <a:r>
              <a:rPr lang="en-GB" dirty="0">
                <a:latin typeface="Arial" panose="020B0604020202020204" pitchFamily="34" charset="0"/>
                <a:cs typeface="Arial" panose="020B0604020202020204" pitchFamily="34" charset="0"/>
              </a:rPr>
              <a:t>those in the least disadvantaged </a:t>
            </a:r>
            <a:r>
              <a:rPr lang="en-GB" dirty="0" smtClean="0">
                <a:latin typeface="Arial" panose="020B0604020202020204" pitchFamily="34" charset="0"/>
                <a:cs typeface="Arial" panose="020B0604020202020204" pitchFamily="34" charset="0"/>
              </a:rPr>
              <a:t>areas.</a:t>
            </a:r>
          </a:p>
          <a:p>
            <a:pPr marL="0" indent="0">
              <a:lnSpc>
                <a:spcPct val="150000"/>
              </a:lnSpc>
              <a:buNone/>
            </a:pPr>
            <a:endParaRPr lang="en-GB" dirty="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Throughout </a:t>
            </a:r>
            <a:r>
              <a:rPr lang="en-GB" dirty="0">
                <a:latin typeface="Arial" panose="020B0604020202020204" pitchFamily="34" charset="0"/>
                <a:cs typeface="Arial" panose="020B0604020202020204" pitchFamily="34" charset="0"/>
              </a:rPr>
              <a:t>the pandemic, parents in households with lower annual incomes reported their children had more symptoms of behavioural, emotional, and attentional difficulties than those with higher annual income. </a:t>
            </a:r>
          </a:p>
          <a:p>
            <a:pPr marL="0" indent="0">
              <a:buNone/>
            </a:pPr>
            <a:endParaRPr lang="en-GB" dirty="0"/>
          </a:p>
        </p:txBody>
      </p:sp>
    </p:spTree>
    <p:extLst>
      <p:ext uri="{BB962C8B-B14F-4D97-AF65-F5344CB8AC3E}">
        <p14:creationId xmlns:p14="http://schemas.microsoft.com/office/powerpoint/2010/main" val="35876286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3200" y="1625600"/>
            <a:ext cx="11813309" cy="369332"/>
          </a:xfrm>
          <a:prstGeom prst="rect">
            <a:avLst/>
          </a:prstGeom>
          <a:noFill/>
        </p:spPr>
        <p:txBody>
          <a:bodyPr wrap="square" rtlCol="0">
            <a:spAutoFit/>
          </a:bodyPr>
          <a:lstStyle/>
          <a:p>
            <a:endParaRPr lang="en-GB" dirty="0"/>
          </a:p>
        </p:txBody>
      </p:sp>
      <p:sp>
        <p:nvSpPr>
          <p:cNvPr id="2" name="TextBox 1"/>
          <p:cNvSpPr txBox="1"/>
          <p:nvPr/>
        </p:nvSpPr>
        <p:spPr>
          <a:xfrm>
            <a:off x="415636" y="2402646"/>
            <a:ext cx="11600873" cy="3944606"/>
          </a:xfrm>
          <a:prstGeom prst="rect">
            <a:avLst/>
          </a:prstGeom>
          <a:noFill/>
        </p:spPr>
        <p:txBody>
          <a:bodyPr wrap="square" rtlCol="0">
            <a:spAutoFit/>
          </a:bodyPr>
          <a:lstStyle/>
          <a:p>
            <a:pPr>
              <a:lnSpc>
                <a:spcPct val="200000"/>
              </a:lnSpc>
            </a:pPr>
            <a:r>
              <a:rPr lang="en-GB" sz="2200" dirty="0">
                <a:latin typeface="Arial" panose="020B0604020202020204" pitchFamily="34" charset="0"/>
                <a:cs typeface="Arial" panose="020B0604020202020204" pitchFamily="34" charset="0"/>
              </a:rPr>
              <a:t>According to Holland (2021) Covid-19 has contributed to young people’s social anxiety, it has taken away their opportunity </a:t>
            </a:r>
            <a:r>
              <a:rPr lang="en-GB" sz="2200" dirty="0" smtClean="0">
                <a:latin typeface="Arial" panose="020B0604020202020204" pitchFamily="34" charset="0"/>
                <a:cs typeface="Arial" panose="020B0604020202020204" pitchFamily="34" charset="0"/>
              </a:rPr>
              <a:t>and confidence to:</a:t>
            </a:r>
          </a:p>
          <a:p>
            <a:pPr>
              <a:lnSpc>
                <a:spcPct val="200000"/>
              </a:lnSpc>
            </a:pPr>
            <a:r>
              <a:rPr lang="en-GB" sz="2200" dirty="0">
                <a:latin typeface="Arial" panose="020B0604020202020204" pitchFamily="34" charset="0"/>
                <a:cs typeface="Arial" panose="020B0604020202020204" pitchFamily="34" charset="0"/>
              </a:rPr>
              <a: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S</a:t>
            </a:r>
            <a:r>
              <a:rPr lang="en-GB" sz="2200" dirty="0" smtClean="0">
                <a:latin typeface="Arial" panose="020B0604020202020204" pitchFamily="34" charset="0"/>
                <a:cs typeface="Arial" panose="020B0604020202020204" pitchFamily="34" charset="0"/>
              </a:rPr>
              <a:t>ocialise </a:t>
            </a:r>
            <a:r>
              <a:rPr lang="en-GB" sz="2200" dirty="0">
                <a:latin typeface="Arial" panose="020B0604020202020204" pitchFamily="34" charset="0"/>
                <a:cs typeface="Arial" panose="020B0604020202020204" pitchFamily="34" charset="0"/>
              </a:rPr>
              <a:t>with other </a:t>
            </a:r>
            <a:r>
              <a:rPr lang="en-GB" sz="2200" dirty="0" smtClean="0">
                <a:latin typeface="Arial" panose="020B0604020202020204" pitchFamily="34" charset="0"/>
                <a:cs typeface="Arial" panose="020B0604020202020204" pitchFamily="34" charset="0"/>
              </a:rPr>
              <a:t>peers</a:t>
            </a:r>
          </a:p>
          <a:p>
            <a:pPr>
              <a:lnSpc>
                <a:spcPct val="200000"/>
              </a:lnSpc>
            </a:pPr>
            <a:r>
              <a:rPr lang="en-GB" sz="2200" dirty="0">
                <a:latin typeface="Arial" panose="020B0604020202020204" pitchFamily="34" charset="0"/>
                <a:cs typeface="Arial" panose="020B0604020202020204" pitchFamily="34" charset="0"/>
              </a:rPr>
              <a: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I</a:t>
            </a:r>
            <a:r>
              <a:rPr lang="en-GB" sz="2200" dirty="0" smtClean="0">
                <a:latin typeface="Arial" panose="020B0604020202020204" pitchFamily="34" charset="0"/>
                <a:cs typeface="Arial" panose="020B0604020202020204" pitchFamily="34" charset="0"/>
              </a:rPr>
              <a:t>nterconnecting </a:t>
            </a:r>
            <a:r>
              <a:rPr lang="en-GB" sz="2200" dirty="0">
                <a:latin typeface="Arial" panose="020B0604020202020204" pitchFamily="34" charset="0"/>
                <a:cs typeface="Arial" panose="020B0604020202020204" pitchFamily="34" charset="0"/>
              </a:rPr>
              <a:t>with various of family members, and </a:t>
            </a:r>
            <a:r>
              <a:rPr lang="en-GB" sz="2200" dirty="0" smtClean="0">
                <a:latin typeface="Arial" panose="020B0604020202020204" pitchFamily="34" charset="0"/>
                <a:cs typeface="Arial" panose="020B0604020202020204" pitchFamily="34" charset="0"/>
              </a:rPr>
              <a:t>friends</a:t>
            </a:r>
          </a:p>
          <a:p>
            <a:pPr>
              <a:lnSpc>
                <a:spcPct val="200000"/>
              </a:lnSpc>
            </a:pPr>
            <a:r>
              <a:rPr lang="en-GB" sz="2200" dirty="0">
                <a:latin typeface="Arial" panose="020B0604020202020204" pitchFamily="34" charset="0"/>
                <a:cs typeface="Arial" panose="020B0604020202020204" pitchFamily="34" charset="0"/>
              </a:rPr>
              <a:t>.</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Their ability to undertake exams in schools and go out on outings with friends. </a:t>
            </a:r>
            <a:endParaRPr lang="en-GB" sz="2200" dirty="0" smtClean="0">
              <a:latin typeface="Arial" panose="020B0604020202020204" pitchFamily="34" charset="0"/>
              <a:cs typeface="Arial" panose="020B0604020202020204" pitchFamily="34" charset="0"/>
            </a:endParaRPr>
          </a:p>
          <a:p>
            <a:pPr>
              <a:lnSpc>
                <a:spcPct val="200000"/>
              </a:lnSpc>
            </a:pPr>
            <a:endParaRPr lang="en-GB" dirty="0"/>
          </a:p>
        </p:txBody>
      </p:sp>
    </p:spTree>
    <p:extLst>
      <p:ext uri="{BB962C8B-B14F-4D97-AF65-F5344CB8AC3E}">
        <p14:creationId xmlns:p14="http://schemas.microsoft.com/office/powerpoint/2010/main" val="1908311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1" y="1325418"/>
            <a:ext cx="10820400" cy="5532582"/>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According to Holland (2021) a survey was undertaken by children and young people if they stayed in touch with friends and family. Majority of children and young people </a:t>
            </a:r>
            <a:r>
              <a:rPr lang="en-GB" dirty="0" smtClean="0">
                <a:latin typeface="Arial" panose="020B0604020202020204" pitchFamily="34" charset="0"/>
                <a:cs typeface="Arial" panose="020B0604020202020204" pitchFamily="34" charset="0"/>
              </a:rPr>
              <a:t>used </a:t>
            </a:r>
            <a:r>
              <a:rPr lang="en-GB" dirty="0">
                <a:latin typeface="Arial" panose="020B0604020202020204" pitchFamily="34" charset="0"/>
                <a:cs typeface="Arial" panose="020B0604020202020204" pitchFamily="34" charset="0"/>
              </a:rPr>
              <a:t>a variety of communication tools, with </a:t>
            </a:r>
            <a:r>
              <a:rPr lang="en-GB" dirty="0" smtClean="0">
                <a:latin typeface="Arial" panose="020B0604020202020204" pitchFamily="34" charset="0"/>
                <a:cs typeface="Arial" panose="020B0604020202020204" pitchFamily="34" charset="0"/>
              </a:rPr>
              <a:t>includes:</a:t>
            </a:r>
          </a:p>
          <a:p>
            <a:pPr marL="0" indent="0">
              <a:lnSpc>
                <a:spcPct val="150000"/>
              </a:lnSpc>
              <a:buNone/>
            </a:pP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U</a:t>
            </a:r>
            <a:r>
              <a:rPr lang="en-GB" dirty="0" smtClean="0">
                <a:latin typeface="Arial" panose="020B0604020202020204" pitchFamily="34" charset="0"/>
                <a:cs typeface="Arial" panose="020B0604020202020204" pitchFamily="34" charset="0"/>
              </a:rPr>
              <a:t>sing </a:t>
            </a:r>
            <a:r>
              <a:rPr lang="en-GB" dirty="0">
                <a:latin typeface="Arial" panose="020B0604020202020204" pitchFamily="34" charset="0"/>
                <a:cs typeface="Arial" panose="020B0604020202020204" pitchFamily="34" charset="0"/>
              </a:rPr>
              <a:t>video </a:t>
            </a:r>
            <a:r>
              <a:rPr lang="en-GB" dirty="0" smtClean="0">
                <a:latin typeface="Arial" panose="020B0604020202020204" pitchFamily="34" charset="0"/>
                <a:cs typeface="Arial" panose="020B0604020202020204" pitchFamily="34" charset="0"/>
              </a:rPr>
              <a:t>calling </a:t>
            </a:r>
          </a:p>
          <a:p>
            <a:pPr marL="0" indent="0">
              <a:lnSpc>
                <a:spcPct val="150000"/>
              </a:lnSpc>
              <a:buNone/>
            </a:pP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ext </a:t>
            </a:r>
            <a:r>
              <a:rPr lang="en-GB" dirty="0">
                <a:latin typeface="Arial" panose="020B0604020202020204" pitchFamily="34" charset="0"/>
                <a:cs typeface="Arial" panose="020B0604020202020204" pitchFamily="34" charset="0"/>
              </a:rPr>
              <a:t>messaging </a:t>
            </a:r>
            <a:r>
              <a:rPr lang="en-GB" dirty="0" smtClean="0">
                <a:latin typeface="Arial" panose="020B0604020202020204" pitchFamily="34" charset="0"/>
                <a:cs typeface="Arial" panose="020B0604020202020204" pitchFamily="34" charset="0"/>
              </a:rPr>
              <a:t> </a:t>
            </a:r>
          </a:p>
          <a:p>
            <a:pPr marL="0" indent="0">
              <a:lnSpc>
                <a:spcPct val="150000"/>
              </a:lnSpc>
              <a:buNone/>
            </a:pP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According </a:t>
            </a:r>
            <a:r>
              <a:rPr lang="en-GB" dirty="0">
                <a:latin typeface="Arial" panose="020B0604020202020204" pitchFamily="34" charset="0"/>
                <a:cs typeface="Arial" panose="020B0604020202020204" pitchFamily="34" charset="0"/>
              </a:rPr>
              <a:t>to UNCRC (1989) article 31, your right to relax and play. Every young person </a:t>
            </a:r>
            <a:r>
              <a:rPr lang="en-GB">
                <a:latin typeface="Arial" panose="020B0604020202020204" pitchFamily="34" charset="0"/>
                <a:cs typeface="Arial" panose="020B0604020202020204" pitchFamily="34" charset="0"/>
              </a:rPr>
              <a:t>has </a:t>
            </a:r>
            <a:r>
              <a:rPr lang="en-GB" smtClean="0">
                <a:latin typeface="Arial" panose="020B0604020202020204" pitchFamily="34" charset="0"/>
                <a:cs typeface="Arial" panose="020B0604020202020204" pitchFamily="34" charset="0"/>
              </a:rPr>
              <a:t>the right to </a:t>
            </a:r>
            <a:r>
              <a:rPr lang="en-GB" dirty="0">
                <a:latin typeface="Arial" panose="020B0604020202020204" pitchFamily="34" charset="0"/>
                <a:cs typeface="Arial" panose="020B0604020202020204" pitchFamily="34" charset="0"/>
              </a:rPr>
              <a:t>take part in a wide range of cultural </a:t>
            </a:r>
            <a:r>
              <a:rPr lang="en-GB">
                <a:latin typeface="Arial" panose="020B0604020202020204" pitchFamily="34" charset="0"/>
                <a:cs typeface="Arial" panose="020B0604020202020204" pitchFamily="34" charset="0"/>
              </a:rPr>
              <a:t>and </a:t>
            </a:r>
            <a:r>
              <a:rPr lang="en-GB" smtClean="0">
                <a:latin typeface="Arial" panose="020B0604020202020204" pitchFamily="34" charset="0"/>
                <a:cs typeface="Arial" panose="020B0604020202020204" pitchFamily="34" charset="0"/>
              </a:rPr>
              <a:t>artistic </a:t>
            </a:r>
            <a:r>
              <a:rPr lang="en-GB" dirty="0">
                <a:latin typeface="Arial" panose="020B0604020202020204" pitchFamily="34" charset="0"/>
                <a:cs typeface="Arial" panose="020B0604020202020204" pitchFamily="34" charset="0"/>
              </a:rPr>
              <a:t>activities.</a:t>
            </a:r>
          </a:p>
        </p:txBody>
      </p:sp>
    </p:spTree>
    <p:extLst>
      <p:ext uri="{BB962C8B-B14F-4D97-AF65-F5344CB8AC3E}">
        <p14:creationId xmlns:p14="http://schemas.microsoft.com/office/powerpoint/2010/main" val="31536718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51693"/>
            <a:ext cx="12192000" cy="5306307"/>
          </a:xfrm>
        </p:spPr>
        <p:txBody>
          <a:bodyPr>
            <a:noAutofit/>
          </a:bodyPr>
          <a:lstStyle/>
          <a:p>
            <a:pPr marL="0" indent="0">
              <a:lnSpc>
                <a:spcPct val="150000"/>
              </a:lnSpc>
              <a:buNone/>
            </a:pPr>
            <a:r>
              <a:rPr lang="en-GB" sz="1800" dirty="0" smtClean="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marL="0" indent="0">
              <a:lnSpc>
                <a:spcPct val="150000"/>
              </a:lnSpc>
              <a:buNone/>
            </a:pPr>
            <a:endParaRPr lang="en-GB" sz="1800" b="1" dirty="0" smtClean="0">
              <a:latin typeface="Arial" panose="020B0604020202020204" pitchFamily="34" charset="0"/>
              <a:cs typeface="Arial" panose="020B0604020202020204" pitchFamily="34" charset="0"/>
            </a:endParaRPr>
          </a:p>
          <a:p>
            <a:pPr marL="0" indent="0">
              <a:lnSpc>
                <a:spcPct val="150000"/>
              </a:lnSpc>
              <a:buNone/>
            </a:pPr>
            <a:endParaRPr lang="en-GB" sz="1800" b="1" dirty="0">
              <a:latin typeface="Arial" panose="020B0604020202020204" pitchFamily="34" charset="0"/>
              <a:cs typeface="Arial" panose="020B0604020202020204" pitchFamily="34" charset="0"/>
            </a:endParaRPr>
          </a:p>
          <a:p>
            <a:pPr marL="0" indent="0">
              <a:lnSpc>
                <a:spcPct val="150000"/>
              </a:lnSpc>
              <a:buNone/>
            </a:pPr>
            <a:endParaRPr lang="en-GB" sz="1800" b="1" dirty="0" smtClean="0">
              <a:latin typeface="Arial" panose="020B0604020202020204" pitchFamily="34" charset="0"/>
              <a:cs typeface="Arial" panose="020B0604020202020204" pitchFamily="34" charset="0"/>
            </a:endParaRPr>
          </a:p>
          <a:p>
            <a:pPr marL="0" indent="0">
              <a:lnSpc>
                <a:spcPct val="150000"/>
              </a:lnSpc>
              <a:buNone/>
            </a:pPr>
            <a:endParaRPr lang="en-GB" sz="1800" b="1" dirty="0">
              <a:latin typeface="Arial" panose="020B0604020202020204" pitchFamily="34" charset="0"/>
              <a:cs typeface="Arial" panose="020B0604020202020204" pitchFamily="34" charset="0"/>
            </a:endParaRPr>
          </a:p>
        </p:txBody>
      </p:sp>
      <p:sp>
        <p:nvSpPr>
          <p:cNvPr id="2" name="Rectangle 1"/>
          <p:cNvSpPr/>
          <p:nvPr/>
        </p:nvSpPr>
        <p:spPr>
          <a:xfrm>
            <a:off x="4699819" y="527190"/>
            <a:ext cx="7301787" cy="707886"/>
          </a:xfrm>
          <a:prstGeom prst="rect">
            <a:avLst/>
          </a:prstGeom>
        </p:spPr>
        <p:txBody>
          <a:bodyPr wrap="square">
            <a:spAutoFit/>
          </a:bodyPr>
          <a:lstStyle/>
          <a:p>
            <a:pPr algn="ctr"/>
            <a:r>
              <a:rPr lang="en-US" sz="4000" b="1" u="sng"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Supporting young people </a:t>
            </a:r>
          </a:p>
        </p:txBody>
      </p:sp>
      <p:sp>
        <p:nvSpPr>
          <p:cNvPr id="5" name="Rectangle 4"/>
          <p:cNvSpPr/>
          <p:nvPr/>
        </p:nvSpPr>
        <p:spPr>
          <a:xfrm>
            <a:off x="1464971" y="2493831"/>
            <a:ext cx="2733442"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Talking </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6" name="Rectangle 5"/>
          <p:cNvSpPr/>
          <p:nvPr/>
        </p:nvSpPr>
        <p:spPr>
          <a:xfrm>
            <a:off x="6095999" y="2493831"/>
            <a:ext cx="4245073" cy="923330"/>
          </a:xfrm>
          <a:prstGeom prst="rect">
            <a:avLst/>
          </a:prstGeom>
          <a:noFill/>
        </p:spPr>
        <p:txBody>
          <a:bodyPr wrap="none" lIns="91440" tIns="45720" rIns="91440" bIns="45720">
            <a:spAutoFit/>
          </a:bodyPr>
          <a:lstStyle/>
          <a:p>
            <a:pPr algn="ctr"/>
            <a:r>
              <a:rPr lang="en-US" sz="5400" b="1" cap="none" spc="0" dirty="0" smtClean="0">
                <a:ln w="12700" cmpd="sng">
                  <a:solidFill>
                    <a:schemeClr val="accent4"/>
                  </a:solidFill>
                  <a:prstDash val="solid"/>
                </a:ln>
                <a:solidFill>
                  <a:srgbClr val="FFC000"/>
                </a:solidFill>
                <a:effectLst/>
              </a:rPr>
              <a:t>Checking in</a:t>
            </a:r>
            <a:endParaRPr lang="en-US" sz="5400" b="1" cap="none" spc="0" dirty="0">
              <a:ln w="12700" cmpd="sng">
                <a:solidFill>
                  <a:schemeClr val="accent4"/>
                </a:solidFill>
                <a:prstDash val="solid"/>
              </a:ln>
              <a:solidFill>
                <a:srgbClr val="FFC000"/>
              </a:solidFill>
              <a:effectLst/>
            </a:endParaRPr>
          </a:p>
        </p:txBody>
      </p:sp>
      <p:sp>
        <p:nvSpPr>
          <p:cNvPr id="8" name="Rectangle 7"/>
          <p:cNvSpPr/>
          <p:nvPr/>
        </p:nvSpPr>
        <p:spPr>
          <a:xfrm>
            <a:off x="2973814" y="4675915"/>
            <a:ext cx="4756431"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Other support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8122628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5464" y="2439294"/>
            <a:ext cx="10820400" cy="4860940"/>
          </a:xfrm>
        </p:spPr>
        <p:txBody>
          <a:bodyPr/>
          <a:lstStyle/>
          <a:p>
            <a:pPr marL="0" indent="0">
              <a:lnSpc>
                <a:spcPct val="150000"/>
              </a:lnSpc>
              <a:buNone/>
            </a:pPr>
            <a:r>
              <a:rPr lang="en-GB" dirty="0">
                <a:latin typeface="Arial" panose="020B0604020202020204" pitchFamily="34" charset="0"/>
                <a:cs typeface="Arial" panose="020B0604020202020204" pitchFamily="34" charset="0"/>
              </a:rPr>
              <a:t>Anyone who has a positive impact in young people’s lives and shows positivity is key, this is the thrive that young people need. </a:t>
            </a:r>
          </a:p>
          <a:p>
            <a:pPr marL="0" indent="0">
              <a:lnSpc>
                <a:spcPct val="150000"/>
              </a:lnSpc>
              <a:buNone/>
            </a:pPr>
            <a:r>
              <a:rPr lang="en-GB" dirty="0">
                <a:latin typeface="Arial" panose="020B0604020202020204" pitchFamily="34" charset="0"/>
                <a:cs typeface="Arial" panose="020B0604020202020204" pitchFamily="34" charset="0"/>
              </a:rPr>
              <a:t>As is states in the UNICEF. (1989) article 18 both </a:t>
            </a:r>
            <a:r>
              <a:rPr lang="en-GB" dirty="0" smtClean="0">
                <a:latin typeface="Arial" panose="020B0604020202020204" pitchFamily="34" charset="0"/>
                <a:cs typeface="Arial" panose="020B0604020202020204" pitchFamily="34" charset="0"/>
              </a:rPr>
              <a:t>parents/ carers </a:t>
            </a:r>
            <a:r>
              <a:rPr lang="en-GB" dirty="0">
                <a:latin typeface="Arial" panose="020B0604020202020204" pitchFamily="34" charset="0"/>
                <a:cs typeface="Arial" panose="020B0604020202020204" pitchFamily="34" charset="0"/>
              </a:rPr>
              <a:t>have a responsibility for bringing up </a:t>
            </a:r>
            <a:r>
              <a:rPr lang="en-GB" dirty="0" smtClean="0">
                <a:latin typeface="Arial" panose="020B0604020202020204" pitchFamily="34" charset="0"/>
                <a:cs typeface="Arial" panose="020B0604020202020204" pitchFamily="34" charset="0"/>
              </a:rPr>
              <a:t>children </a:t>
            </a:r>
            <a:r>
              <a:rPr lang="en-GB" dirty="0">
                <a:latin typeface="Arial" panose="020B0604020202020204" pitchFamily="34" charset="0"/>
                <a:cs typeface="Arial" panose="020B0604020202020204" pitchFamily="34" charset="0"/>
              </a:rPr>
              <a:t>and ensuring their wellbeing is priority. </a:t>
            </a:r>
          </a:p>
          <a:p>
            <a:pPr marL="0" indent="0">
              <a:buNone/>
            </a:pPr>
            <a:endParaRPr lang="en-GB" dirty="0"/>
          </a:p>
        </p:txBody>
      </p:sp>
    </p:spTree>
    <p:extLst>
      <p:ext uri="{BB962C8B-B14F-4D97-AF65-F5344CB8AC3E}">
        <p14:creationId xmlns:p14="http://schemas.microsoft.com/office/powerpoint/2010/main" val="665868694"/>
      </p:ext>
    </p:extLst>
  </p:cSld>
  <p:clrMapOvr>
    <a:masterClrMapping/>
  </p:clrMapOvr>
  <p:timing>
    <p:tnLst>
      <p:par>
        <p:cTn id="1" dur="indefinite" restart="never" nodeType="tmRoot"/>
      </p:par>
    </p:tnLst>
  </p:timing>
  <p:extLst mod="1">
    <p:ext uri="{6950BFC3-D8DA-4A85-94F7-54DA5524770B}">
      <p188:commentRel xmlns:p188="http://schemas.microsoft.com/office/powerpoint/2018/8/main" xmlns="" r:id="rId2"/>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9174" y="2461182"/>
            <a:ext cx="11798936" cy="2585323"/>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Ways you as parents/ guardians can help</a:t>
            </a:r>
          </a:p>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 support young people</a:t>
            </a:r>
          </a:p>
        </p:txBody>
      </p:sp>
    </p:spTree>
    <p:extLst>
      <p:ext uri="{BB962C8B-B14F-4D97-AF65-F5344CB8AC3E}">
        <p14:creationId xmlns:p14="http://schemas.microsoft.com/office/powerpoint/2010/main" val="2139769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eart 3"/>
          <p:cNvSpPr/>
          <p:nvPr/>
        </p:nvSpPr>
        <p:spPr>
          <a:xfrm>
            <a:off x="3269673" y="1364705"/>
            <a:ext cx="5809672" cy="4918364"/>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540929" y="2967335"/>
            <a:ext cx="3110147"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Self care</a:t>
            </a:r>
          </a:p>
        </p:txBody>
      </p:sp>
    </p:spTree>
    <p:extLst>
      <p:ext uri="{BB962C8B-B14F-4D97-AF65-F5344CB8AC3E}">
        <p14:creationId xmlns:p14="http://schemas.microsoft.com/office/powerpoint/2010/main" val="2806523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2096654"/>
            <a:ext cx="10820400" cy="4122031"/>
          </a:xfrm>
        </p:spPr>
        <p:txBody>
          <a:bodyPr>
            <a:normAutofit/>
          </a:bodyPr>
          <a:lstStyle/>
          <a:p>
            <a:pPr marL="0" indent="0">
              <a:buNone/>
            </a:pPr>
            <a:endParaRPr lang="en-GB" dirty="0"/>
          </a:p>
          <a:p>
            <a:pPr marL="0" indent="0">
              <a:lnSpc>
                <a:spcPct val="150000"/>
              </a:lnSpc>
              <a:buNone/>
            </a:pPr>
            <a:r>
              <a:rPr lang="en-GB" dirty="0">
                <a:latin typeface="Arial" panose="020B0604020202020204" pitchFamily="34" charset="0"/>
                <a:cs typeface="Arial" panose="020B0604020202020204" pitchFamily="34" charset="0"/>
              </a:rPr>
              <a:t>According to Noakes (2017) self care is the precautions we take on to look after ourselves: physically, emotionally and mentally. Everyone’s life is a gift, it is a journey, a chain of experiences, opportunities and lessons that we take on to improve in life.</a:t>
            </a:r>
          </a:p>
          <a:p>
            <a:pPr marL="0" indent="0">
              <a:lnSpc>
                <a:spcPct val="150000"/>
              </a:lnSpc>
              <a:buNone/>
            </a:pPr>
            <a:r>
              <a:rPr lang="en-GB" dirty="0">
                <a:latin typeface="Arial" panose="020B0604020202020204" pitchFamily="34" charset="0"/>
                <a:cs typeface="Arial" panose="020B0604020202020204" pitchFamily="34" charset="0"/>
              </a:rPr>
              <a:t>Furthermore, Noakes (2017) believes to be able to truly live our life, people need to appropriately fuel their body’s, mind and soul. People need to discover self care to achieve this</a:t>
            </a:r>
            <a:r>
              <a:rPr lang="en-GB" dirty="0"/>
              <a:t>. </a:t>
            </a:r>
          </a:p>
        </p:txBody>
      </p:sp>
      <p:sp>
        <p:nvSpPr>
          <p:cNvPr id="2" name="Rectangle 1"/>
          <p:cNvSpPr/>
          <p:nvPr/>
        </p:nvSpPr>
        <p:spPr>
          <a:xfrm>
            <a:off x="2640837" y="1258607"/>
            <a:ext cx="6005170"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What is self care?</a:t>
            </a:r>
          </a:p>
        </p:txBody>
      </p:sp>
    </p:spTree>
    <p:extLst>
      <p:ext uri="{BB962C8B-B14F-4D97-AF65-F5344CB8AC3E}">
        <p14:creationId xmlns:p14="http://schemas.microsoft.com/office/powerpoint/2010/main" val="1855881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6564" y="1898996"/>
            <a:ext cx="10820400" cy="4024125"/>
          </a:xfrm>
        </p:spPr>
        <p:txBody>
          <a:bodyPr/>
          <a:lstStyle/>
          <a:p>
            <a:pPr marL="0" indent="0">
              <a:lnSpc>
                <a:spcPct val="150000"/>
              </a:lnSpc>
              <a:buNone/>
            </a:pPr>
            <a:r>
              <a:rPr lang="en-GB" dirty="0">
                <a:latin typeface="Arial" panose="020B0604020202020204" pitchFamily="34" charset="0"/>
                <a:cs typeface="Arial" panose="020B0604020202020204" pitchFamily="34" charset="0"/>
              </a:rPr>
              <a:t>According to CLD Standards Council Scotland (2019)youth workers can support young people’s self care by building on young people’s self-esteem and self-confidence. Helping young people to develop their own ability and help to mange their personal and social relationships will be a positive step forward in creating a more positive outcome for themselves. Furthermore, CLD Standards Council Scotland (2019) states creating a more learning opportunity for young people will enhance them to develop and gain new skills.</a:t>
            </a:r>
          </a:p>
        </p:txBody>
      </p:sp>
    </p:spTree>
    <p:extLst>
      <p:ext uri="{BB962C8B-B14F-4D97-AF65-F5344CB8AC3E}">
        <p14:creationId xmlns:p14="http://schemas.microsoft.com/office/powerpoint/2010/main" val="40929480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miley Face 3"/>
          <p:cNvSpPr/>
          <p:nvPr/>
        </p:nvSpPr>
        <p:spPr>
          <a:xfrm>
            <a:off x="2761673" y="637309"/>
            <a:ext cx="6123709" cy="5648036"/>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722255" y="3241964"/>
            <a:ext cx="4608945" cy="923330"/>
          </a:xfrm>
          <a:prstGeom prst="rect">
            <a:avLst/>
          </a:prstGeom>
          <a:noFill/>
        </p:spPr>
        <p:txBody>
          <a:bodyPr wrap="square" rtlCol="0">
            <a:spAutoFit/>
          </a:bodyPr>
          <a:lstStyle/>
          <a:p>
            <a:r>
              <a:rPr lang="en-GB" sz="5400" dirty="0">
                <a:solidFill>
                  <a:schemeClr val="bg1"/>
                </a:solidFill>
              </a:rPr>
              <a:t>Activity time </a:t>
            </a:r>
          </a:p>
        </p:txBody>
      </p:sp>
    </p:spTree>
    <p:extLst>
      <p:ext uri="{BB962C8B-B14F-4D97-AF65-F5344CB8AC3E}">
        <p14:creationId xmlns:p14="http://schemas.microsoft.com/office/powerpoint/2010/main" val="4885818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685800" y="1750142"/>
            <a:ext cx="10820400" cy="446854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Just to recap we have covered:</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Toxic childhood</a:t>
            </a:r>
          </a:p>
          <a:p>
            <a:pPr marL="0" indent="0">
              <a:buNone/>
            </a:pPr>
            <a:r>
              <a:rPr lang="en-GB" dirty="0">
                <a:latin typeface="Arial" panose="020B0604020202020204" pitchFamily="34" charset="0"/>
                <a:cs typeface="Arial" panose="020B0604020202020204" pitchFamily="34" charset="0"/>
              </a:rPr>
              <a:t>. What is social anxiety</a:t>
            </a:r>
          </a:p>
          <a:p>
            <a:pPr marL="0" indent="0">
              <a:buNone/>
            </a:pPr>
            <a:r>
              <a:rPr lang="en-GB" dirty="0">
                <a:latin typeface="Arial" panose="020B0604020202020204" pitchFamily="34" charset="0"/>
                <a:cs typeface="Arial" panose="020B0604020202020204" pitchFamily="34" charset="0"/>
              </a:rPr>
              <a:t>. Causes of social anxiety</a:t>
            </a:r>
          </a:p>
          <a:p>
            <a:pPr marL="0" indent="0">
              <a:buNone/>
            </a:pPr>
            <a:r>
              <a:rPr lang="en-GB" dirty="0">
                <a:latin typeface="Arial" panose="020B0604020202020204" pitchFamily="34" charset="0"/>
                <a:cs typeface="Arial" panose="020B0604020202020204" pitchFamily="34" charset="0"/>
              </a:rPr>
              <a:t>. Signs of social anxiety</a:t>
            </a:r>
          </a:p>
          <a:p>
            <a:pPr marL="0" indent="0">
              <a:buNone/>
            </a:pPr>
            <a:r>
              <a:rPr lang="en-GB" dirty="0">
                <a:latin typeface="Arial" panose="020B0604020202020204" pitchFamily="34" charset="0"/>
                <a:cs typeface="Arial" panose="020B0604020202020204" pitchFamily="34" charset="0"/>
              </a:rPr>
              <a:t>. Protective and risk factors</a:t>
            </a:r>
          </a:p>
          <a:p>
            <a:pPr marL="0" indent="0">
              <a:buNone/>
            </a:pPr>
            <a:r>
              <a:rPr lang="en-GB" dirty="0">
                <a:latin typeface="Arial" panose="020B0604020202020204" pitchFamily="34" charset="0"/>
                <a:cs typeface="Arial" panose="020B0604020202020204" pitchFamily="34" charset="0"/>
              </a:rPr>
              <a:t>. What youth work can do</a:t>
            </a:r>
          </a:p>
          <a:p>
            <a:pPr marL="0" indent="0">
              <a:buNone/>
            </a:pPr>
            <a:r>
              <a:rPr lang="en-GB" dirty="0">
                <a:latin typeface="Arial" panose="020B0604020202020204" pitchFamily="34" charset="0"/>
                <a:cs typeface="Arial" panose="020B0604020202020204" pitchFamily="34" charset="0"/>
              </a:rPr>
              <a:t>. What you can do as parents and guardians</a:t>
            </a:r>
          </a:p>
          <a:p>
            <a:pPr marL="0" indent="0">
              <a:buNone/>
            </a:pPr>
            <a:r>
              <a:rPr lang="en-GB" dirty="0">
                <a:latin typeface="Arial" panose="020B0604020202020204" pitchFamily="34" charset="0"/>
                <a:cs typeface="Arial" panose="020B0604020202020204" pitchFamily="34" charset="0"/>
              </a:rPr>
              <a:t>. Advice, tips and work sheets</a:t>
            </a:r>
          </a:p>
          <a:p>
            <a:pPr marL="0" indent="0">
              <a:buNone/>
            </a:pPr>
            <a:r>
              <a:rPr lang="en-GB" dirty="0">
                <a:latin typeface="Arial" panose="020B0604020202020204" pitchFamily="34" charset="0"/>
                <a:cs typeface="Arial" panose="020B0604020202020204" pitchFamily="34" charset="0"/>
              </a:rPr>
              <a:t>. The importance of self care</a:t>
            </a:r>
          </a:p>
          <a:p>
            <a:pPr marL="0" indent="0">
              <a:buNone/>
            </a:pPr>
            <a:endParaRPr lang="en-GB" dirty="0"/>
          </a:p>
        </p:txBody>
      </p:sp>
    </p:spTree>
    <p:extLst>
      <p:ext uri="{BB962C8B-B14F-4D97-AF65-F5344CB8AC3E}">
        <p14:creationId xmlns:p14="http://schemas.microsoft.com/office/powerpoint/2010/main" val="3626068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0"/>
            <a:ext cx="8610600" cy="1293028"/>
          </a:xfrm>
        </p:spPr>
        <p:txBody>
          <a:bodyPr/>
          <a:lstStyle/>
          <a:p>
            <a:r>
              <a:rPr lang="en-GB" dirty="0"/>
              <a:t>Reference </a:t>
            </a:r>
          </a:p>
        </p:txBody>
      </p:sp>
      <p:sp>
        <p:nvSpPr>
          <p:cNvPr id="3" name="Content Placeholder 2"/>
          <p:cNvSpPr>
            <a:spLocks noGrp="1"/>
          </p:cNvSpPr>
          <p:nvPr>
            <p:ph idx="1"/>
          </p:nvPr>
        </p:nvSpPr>
        <p:spPr>
          <a:xfrm>
            <a:off x="685800" y="1136072"/>
            <a:ext cx="10820400" cy="5588000"/>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GOV.UK (2023) </a:t>
            </a:r>
            <a:r>
              <a:rPr lang="en-GB" sz="1700" i="1" dirty="0">
                <a:latin typeface="Arial" panose="020B0604020202020204" pitchFamily="34" charset="0"/>
                <a:cs typeface="Arial" panose="020B0604020202020204" pitchFamily="34" charset="0"/>
              </a:rPr>
              <a:t>Children and young people. </a:t>
            </a:r>
          </a:p>
          <a:p>
            <a:pPr marL="0" indent="0">
              <a:buNone/>
            </a:pPr>
            <a:r>
              <a:rPr lang="en-GB" sz="1700" dirty="0">
                <a:latin typeface="Arial" panose="020B0604020202020204" pitchFamily="34" charset="0"/>
                <a:cs typeface="Arial" panose="020B0604020202020204" pitchFamily="34" charset="0"/>
              </a:rPr>
              <a:t>Available at: https://www.gov.uk/government/publications/covid-19-mental-health-and-wellbeing-surveillance-report/7-children-and-young-people</a:t>
            </a:r>
          </a:p>
          <a:p>
            <a:pPr marL="0" indent="0">
              <a:buNone/>
            </a:pPr>
            <a:r>
              <a:rPr lang="en-GB" sz="1700" dirty="0">
                <a:latin typeface="Arial" panose="020B0604020202020204" pitchFamily="34" charset="0"/>
                <a:cs typeface="Arial" panose="020B0604020202020204" pitchFamily="34" charset="0"/>
              </a:rPr>
              <a:t>(Accessed: 27</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2023)</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Harris, P. (2018) </a:t>
            </a:r>
            <a:r>
              <a:rPr lang="en-GB" sz="1700" i="1" dirty="0">
                <a:latin typeface="Arial" panose="020B0604020202020204" pitchFamily="34" charset="0"/>
                <a:cs typeface="Arial" panose="020B0604020202020204" pitchFamily="34" charset="0"/>
              </a:rPr>
              <a:t>New Approach to Over-Writing Trauma Memory. [IMAGE]</a:t>
            </a:r>
          </a:p>
          <a:p>
            <a:pPr marL="0" indent="0">
              <a:buNone/>
            </a:pPr>
            <a:r>
              <a:rPr lang="en-GB" sz="1700" dirty="0">
                <a:latin typeface="Arial" panose="020B0604020202020204" pitchFamily="34" charset="0"/>
                <a:cs typeface="Arial" panose="020B0604020202020204" pitchFamily="34" charset="0"/>
              </a:rPr>
              <a:t>Available at: https://www.philharris.online/post/2018/12/12/new-approach-to-over-writing-trauma-memory</a:t>
            </a:r>
          </a:p>
          <a:p>
            <a:pPr marL="0" indent="0">
              <a:buNone/>
            </a:pPr>
            <a:r>
              <a:rPr lang="en-GB" sz="1700" dirty="0">
                <a:latin typeface="Arial" panose="020B0604020202020204" pitchFamily="34" charset="0"/>
                <a:cs typeface="Arial" panose="020B0604020202020204" pitchFamily="34" charset="0"/>
              </a:rPr>
              <a:t>(Accessed: 26</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2023)</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smtClean="0">
                <a:latin typeface="Arial" panose="020B0604020202020204" pitchFamily="34" charset="0"/>
                <a:cs typeface="Arial" panose="020B0604020202020204" pitchFamily="34" charset="0"/>
              </a:rPr>
              <a:t>Hofmann</a:t>
            </a:r>
            <a:r>
              <a:rPr lang="en-GB" sz="1700" dirty="0">
                <a:latin typeface="Arial" panose="020B0604020202020204" pitchFamily="34" charset="0"/>
                <a:cs typeface="Arial" panose="020B0604020202020204" pitchFamily="34" charset="0"/>
              </a:rPr>
              <a:t>, S &amp; </a:t>
            </a:r>
            <a:r>
              <a:rPr lang="en-GB" sz="1700" dirty="0" err="1">
                <a:latin typeface="Arial" panose="020B0604020202020204" pitchFamily="34" charset="0"/>
                <a:cs typeface="Arial" panose="020B0604020202020204" pitchFamily="34" charset="0"/>
              </a:rPr>
              <a:t>Dibartolo</a:t>
            </a:r>
            <a:r>
              <a:rPr lang="en-GB" sz="1700" dirty="0">
                <a:latin typeface="Arial" panose="020B0604020202020204" pitchFamily="34" charset="0"/>
                <a:cs typeface="Arial" panose="020B0604020202020204" pitchFamily="34" charset="0"/>
              </a:rPr>
              <a:t>, P. (2014) </a:t>
            </a:r>
            <a:r>
              <a:rPr lang="en-GB" sz="1700" i="1" dirty="0">
                <a:latin typeface="Arial" panose="020B0604020202020204" pitchFamily="34" charset="0"/>
                <a:cs typeface="Arial" panose="020B0604020202020204" pitchFamily="34" charset="0"/>
              </a:rPr>
              <a:t>Social Anxiety. </a:t>
            </a:r>
          </a:p>
          <a:p>
            <a:pPr marL="0" indent="0">
              <a:buNone/>
            </a:pPr>
            <a:r>
              <a:rPr lang="en-GB" sz="1700" dirty="0">
                <a:latin typeface="Arial" panose="020B0604020202020204" pitchFamily="34" charset="0"/>
                <a:cs typeface="Arial" panose="020B0604020202020204" pitchFamily="34" charset="0"/>
              </a:rPr>
              <a:t>Third Edition. Oxford: Elsevier</a:t>
            </a:r>
          </a:p>
          <a:p>
            <a:pPr marL="0" indent="0">
              <a:buNone/>
            </a:pPr>
            <a:r>
              <a:rPr lang="en-GB" sz="1700" dirty="0">
                <a:latin typeface="Arial" panose="020B0604020202020204" pitchFamily="34" charset="0"/>
                <a:cs typeface="Arial" panose="020B0604020202020204" pitchFamily="34" charset="0"/>
              </a:rPr>
              <a:t>(Accessed: 27</a:t>
            </a:r>
            <a:r>
              <a:rPr lang="en-GB" sz="1700" baseline="30000" dirty="0">
                <a:latin typeface="Arial" panose="020B0604020202020204" pitchFamily="34" charset="0"/>
                <a:cs typeface="Arial" panose="020B0604020202020204" pitchFamily="34" charset="0"/>
              </a:rPr>
              <a:t>th</a:t>
            </a:r>
            <a:r>
              <a:rPr lang="en-GB" sz="1700" dirty="0">
                <a:latin typeface="Arial" panose="020B0604020202020204" pitchFamily="34" charset="0"/>
                <a:cs typeface="Arial" panose="020B0604020202020204" pitchFamily="34" charset="0"/>
              </a:rPr>
              <a:t> April 2023)</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01240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6303" y="1178979"/>
            <a:ext cx="10820400" cy="5357090"/>
          </a:xfrm>
        </p:spPr>
        <p:txBody>
          <a:bodyPr>
            <a:normAutofit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err="1" smtClean="0">
                <a:latin typeface="Arial" panose="020B0604020202020204" pitchFamily="34" charset="0"/>
                <a:cs typeface="Arial" panose="020B0604020202020204" pitchFamily="34" charset="0"/>
              </a:rPr>
              <a:t>Mckleroy</a:t>
            </a:r>
            <a:r>
              <a:rPr lang="en-GB" sz="1600" dirty="0">
                <a:latin typeface="Arial" panose="020B0604020202020204" pitchFamily="34" charset="0"/>
                <a:cs typeface="Arial" panose="020B0604020202020204" pitchFamily="34" charset="0"/>
              </a:rPr>
              <a:t>, A. (2020) </a:t>
            </a:r>
            <a:r>
              <a:rPr lang="en-GB" sz="1600" i="1" dirty="0">
                <a:latin typeface="Arial" panose="020B0604020202020204" pitchFamily="34" charset="0"/>
                <a:cs typeface="Arial" panose="020B0604020202020204" pitchFamily="34" charset="0"/>
              </a:rPr>
              <a:t>Essential strategies for sexual anxiety</a:t>
            </a:r>
          </a:p>
          <a:p>
            <a:pPr marL="0" indent="0">
              <a:buNone/>
            </a:pPr>
            <a:r>
              <a:rPr lang="en-GB" sz="1600" dirty="0" err="1">
                <a:latin typeface="Arial" panose="020B0604020202020204" pitchFamily="34" charset="0"/>
                <a:cs typeface="Arial" panose="020B0604020202020204" pitchFamily="34" charset="0"/>
              </a:rPr>
              <a:t>Rockbridge</a:t>
            </a:r>
            <a:r>
              <a:rPr lang="en-GB" sz="1600" dirty="0">
                <a:latin typeface="Arial" panose="020B0604020202020204" pitchFamily="34" charset="0"/>
                <a:cs typeface="Arial" panose="020B0604020202020204" pitchFamily="34" charset="0"/>
              </a:rPr>
              <a:t>: California </a:t>
            </a:r>
          </a:p>
          <a:p>
            <a:pPr marL="0" indent="0">
              <a:buNone/>
            </a:pPr>
            <a:r>
              <a:rPr lang="en-GB" sz="1600" dirty="0">
                <a:latin typeface="Arial" panose="020B0604020202020204" pitchFamily="34" charset="0"/>
                <a:cs typeface="Arial" panose="020B0604020202020204" pitchFamily="34" charset="0"/>
              </a:rPr>
              <a:t>(Accessed: 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May 2023) </a:t>
            </a:r>
          </a:p>
          <a:p>
            <a:pPr marL="0" indent="0">
              <a:buNone/>
            </a:pPr>
            <a:endParaRPr lang="en-GB" sz="1600" dirty="0" smtClean="0">
              <a:latin typeface="Arial" panose="020B0604020202020204" pitchFamily="34" charset="0"/>
              <a:cs typeface="Arial" panose="020B0604020202020204" pitchFamily="34" charset="0"/>
            </a:endParaRPr>
          </a:p>
          <a:p>
            <a:pPr marL="0" indent="0">
              <a:buNone/>
            </a:pPr>
            <a:r>
              <a:rPr lang="en-GB" sz="1600" dirty="0" smtClean="0">
                <a:latin typeface="Arial" panose="020B0604020202020204" pitchFamily="34" charset="0"/>
                <a:cs typeface="Arial" panose="020B0604020202020204" pitchFamily="34" charset="0"/>
              </a:rPr>
              <a:t>Mind. (2023) </a:t>
            </a:r>
            <a:r>
              <a:rPr lang="en-GB" sz="1600" i="1" dirty="0" smtClean="0">
                <a:latin typeface="Arial" panose="020B0604020202020204" pitchFamily="34" charset="0"/>
                <a:cs typeface="Arial" panose="020B0604020202020204" pitchFamily="34" charset="0"/>
              </a:rPr>
              <a:t>What is trauma?</a:t>
            </a:r>
          </a:p>
          <a:p>
            <a:pPr marL="0" indent="0">
              <a:buNone/>
            </a:pPr>
            <a:r>
              <a:rPr lang="en-GB" sz="1600" dirty="0">
                <a:latin typeface="Arial" panose="020B0604020202020204" pitchFamily="34" charset="0"/>
                <a:cs typeface="Arial" panose="020B0604020202020204" pitchFamily="34" charset="0"/>
              </a:rPr>
              <a:t>Available at: https://www.mind.org.uk/information-support/types-of-mental-health-problems/trauma/about-trauma</a:t>
            </a:r>
            <a:r>
              <a:rPr lang="en-GB" sz="1600" dirty="0" smtClean="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marL="0" indent="0">
              <a:buNone/>
            </a:pPr>
            <a:r>
              <a:rPr lang="en-GB" sz="1600" dirty="0" smtClean="0">
                <a:latin typeface="Arial" panose="020B0604020202020204" pitchFamily="34" charset="0"/>
                <a:cs typeface="Arial" panose="020B0604020202020204" pitchFamily="34" charset="0"/>
              </a:rPr>
              <a:t>(Accessed: 16</a:t>
            </a:r>
            <a:r>
              <a:rPr lang="en-GB" sz="1600" baseline="30000" dirty="0" smtClean="0">
                <a:latin typeface="Arial" panose="020B0604020202020204" pitchFamily="34" charset="0"/>
                <a:cs typeface="Arial" panose="020B0604020202020204" pitchFamily="34" charset="0"/>
              </a:rPr>
              <a:t>th</a:t>
            </a:r>
            <a:r>
              <a:rPr lang="en-GB" sz="1600" dirty="0" smtClean="0">
                <a:latin typeface="Arial" panose="020B0604020202020204" pitchFamily="34" charset="0"/>
                <a:cs typeface="Arial" panose="020B0604020202020204" pitchFamily="34" charset="0"/>
              </a:rPr>
              <a:t> May 2023)</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National </a:t>
            </a:r>
            <a:r>
              <a:rPr lang="en-GB" sz="1600" dirty="0" err="1">
                <a:latin typeface="Arial" panose="020B0604020202020204" pitchFamily="34" charset="0"/>
                <a:cs typeface="Arial" panose="020B0604020202020204" pitchFamily="34" charset="0"/>
              </a:rPr>
              <a:t>Institite</a:t>
            </a:r>
            <a:r>
              <a:rPr lang="en-GB" sz="1600" dirty="0">
                <a:latin typeface="Arial" panose="020B0604020202020204" pitchFamily="34" charset="0"/>
                <a:cs typeface="Arial" panose="020B0604020202020204" pitchFamily="34" charset="0"/>
              </a:rPr>
              <a:t> of Mental Health (2022) Social Anxiety Disorder: More Than Just Shyness. </a:t>
            </a:r>
          </a:p>
          <a:p>
            <a:pPr marL="0" indent="0">
              <a:buNone/>
            </a:pPr>
            <a:r>
              <a:rPr lang="en-GB" sz="1600" dirty="0">
                <a:latin typeface="Arial" panose="020B0604020202020204" pitchFamily="34" charset="0"/>
                <a:cs typeface="Arial" panose="020B0604020202020204" pitchFamily="34" charset="0"/>
              </a:rPr>
              <a:t>Available at: https://www.nimh.nih.gov/health/publications/social-anxiety-disorder-more-than-just-shyness</a:t>
            </a:r>
          </a:p>
          <a:p>
            <a:pPr marL="0" indent="0">
              <a:buNone/>
            </a:pPr>
            <a:r>
              <a:rPr lang="en-GB" sz="1600" dirty="0">
                <a:latin typeface="Arial" panose="020B0604020202020204" pitchFamily="34" charset="0"/>
                <a:cs typeface="Arial" panose="020B0604020202020204" pitchFamily="34" charset="0"/>
              </a:rPr>
              <a:t>(Accessed: 26th April 2023)</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NHS. (2023) Social anxiety (social phobia). </a:t>
            </a:r>
          </a:p>
          <a:p>
            <a:pPr marL="0" indent="0">
              <a:buNone/>
            </a:pPr>
            <a:r>
              <a:rPr lang="en-GB" sz="1600" dirty="0">
                <a:latin typeface="Arial" panose="020B0604020202020204" pitchFamily="34" charset="0"/>
                <a:cs typeface="Arial" panose="020B0604020202020204" pitchFamily="34" charset="0"/>
              </a:rPr>
              <a:t>Available at: https://www.nhs.uk/mental-health/conditions/social-anxiety/ </a:t>
            </a:r>
          </a:p>
          <a:p>
            <a:pPr marL="0" indent="0">
              <a:buNone/>
            </a:pPr>
            <a:r>
              <a:rPr lang="en-GB" sz="1600" dirty="0">
                <a:latin typeface="Arial" panose="020B0604020202020204" pitchFamily="34" charset="0"/>
                <a:cs typeface="Arial" panose="020B0604020202020204" pitchFamily="34" charset="0"/>
              </a:rPr>
              <a:t>(Accessed: 26th April 2023)</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8740349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7328" y="1102384"/>
            <a:ext cx="10820400" cy="5755616"/>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smtClean="0">
                <a:latin typeface="Arial" panose="020B0604020202020204" pitchFamily="34" charset="0"/>
                <a:cs typeface="Arial" panose="020B0604020202020204" pitchFamily="34" charset="0"/>
              </a:rPr>
              <a:t>NHS. (2022</a:t>
            </a:r>
            <a:r>
              <a:rPr lang="en-GB" sz="1600" dirty="0">
                <a:latin typeface="Arial" panose="020B0604020202020204" pitchFamily="34" charset="0"/>
                <a:cs typeface="Arial" panose="020B0604020202020204" pitchFamily="34" charset="0"/>
              </a:rPr>
              <a:t>) Symptoms of post-traumatic stress disorder (PTSD)</a:t>
            </a:r>
            <a:endParaRPr lang="en-GB" sz="1600" dirty="0" smtClean="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Available at: https://www.nhs.uk/mental-health/conditions/post-traumatic-stress-disorder-ptsd/overview</a:t>
            </a:r>
            <a:r>
              <a:rPr lang="en-GB" sz="1600" dirty="0" smtClean="0">
                <a:latin typeface="Arial" panose="020B0604020202020204" pitchFamily="34" charset="0"/>
                <a:cs typeface="Arial" panose="020B0604020202020204" pitchFamily="34" charset="0"/>
              </a:rPr>
              <a:t>/</a:t>
            </a:r>
          </a:p>
          <a:p>
            <a:pPr marL="0" indent="0">
              <a:buNone/>
            </a:pPr>
            <a:r>
              <a:rPr lang="en-GB" sz="1600" dirty="0" smtClean="0">
                <a:latin typeface="Arial" panose="020B0604020202020204" pitchFamily="34" charset="0"/>
                <a:cs typeface="Arial" panose="020B0604020202020204" pitchFamily="34" charset="0"/>
              </a:rPr>
              <a:t>(Accessed: 16</a:t>
            </a:r>
            <a:r>
              <a:rPr lang="en-GB" sz="1600" baseline="30000" dirty="0" smtClean="0">
                <a:latin typeface="Arial" panose="020B0604020202020204" pitchFamily="34" charset="0"/>
                <a:cs typeface="Arial" panose="020B0604020202020204" pitchFamily="34" charset="0"/>
              </a:rPr>
              <a:t>th</a:t>
            </a:r>
            <a:r>
              <a:rPr lang="en-GB" sz="1600" dirty="0" smtClean="0">
                <a:latin typeface="Arial" panose="020B0604020202020204" pitchFamily="34" charset="0"/>
                <a:cs typeface="Arial" panose="020B0604020202020204" pitchFamily="34" charset="0"/>
              </a:rPr>
              <a:t> May 2023)</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err="1" smtClean="0">
                <a:latin typeface="Arial" panose="020B0604020202020204" pitchFamily="34" charset="0"/>
                <a:cs typeface="Arial" panose="020B0604020202020204" pitchFamily="34" charset="0"/>
              </a:rPr>
              <a:t>Noakes</a:t>
            </a:r>
            <a:r>
              <a:rPr lang="en-GB" sz="1600" dirty="0">
                <a:latin typeface="Arial" panose="020B0604020202020204" pitchFamily="34" charset="0"/>
                <a:cs typeface="Arial" panose="020B0604020202020204" pitchFamily="34" charset="0"/>
              </a:rPr>
              <a:t>, M. (2017) </a:t>
            </a:r>
            <a:r>
              <a:rPr lang="en-GB" sz="1600" i="1" dirty="0">
                <a:latin typeface="Arial" panose="020B0604020202020204" pitchFamily="34" charset="0"/>
                <a:cs typeface="Arial" panose="020B0604020202020204" pitchFamily="34" charset="0"/>
              </a:rPr>
              <a:t>Self Care. </a:t>
            </a:r>
          </a:p>
          <a:p>
            <a:pPr marL="0" indent="0">
              <a:buNone/>
            </a:pPr>
            <a:r>
              <a:rPr lang="en-GB" sz="1600" dirty="0" err="1">
                <a:latin typeface="Arial" panose="020B0604020202020204" pitchFamily="34" charset="0"/>
                <a:cs typeface="Arial" panose="020B0604020202020204" pitchFamily="34" charset="0"/>
              </a:rPr>
              <a:t>Ebury</a:t>
            </a:r>
            <a:r>
              <a:rPr lang="en-GB" sz="1600" dirty="0">
                <a:latin typeface="Arial" panose="020B0604020202020204" pitchFamily="34" charset="0"/>
                <a:cs typeface="Arial" panose="020B0604020202020204" pitchFamily="34" charset="0"/>
              </a:rPr>
              <a:t> Digital</a:t>
            </a:r>
          </a:p>
          <a:p>
            <a:pPr marL="0" indent="0">
              <a:buNone/>
            </a:pPr>
            <a:r>
              <a:rPr lang="en-GB" sz="1600" dirty="0">
                <a:latin typeface="Arial" panose="020B0604020202020204" pitchFamily="34" charset="0"/>
                <a:cs typeface="Arial" panose="020B0604020202020204" pitchFamily="34" charset="0"/>
              </a:rPr>
              <a:t>(Accessed: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May 2023)</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err="1">
                <a:latin typeface="Arial" panose="020B0604020202020204" pitchFamily="34" charset="0"/>
                <a:cs typeface="Arial" panose="020B0604020202020204" pitchFamily="34" charset="0"/>
              </a:rPr>
              <a:t>Skripkauskaite</a:t>
            </a:r>
            <a:r>
              <a:rPr lang="en-GB" sz="1600" dirty="0">
                <a:latin typeface="Arial" panose="020B0604020202020204" pitchFamily="34" charset="0"/>
                <a:cs typeface="Arial" panose="020B0604020202020204" pitchFamily="34" charset="0"/>
              </a:rPr>
              <a:t>, S., Shum, A., </a:t>
            </a:r>
            <a:r>
              <a:rPr lang="en-GB" sz="1600" dirty="0" err="1">
                <a:latin typeface="Arial" panose="020B0604020202020204" pitchFamily="34" charset="0"/>
                <a:cs typeface="Arial" panose="020B0604020202020204" pitchFamily="34" charset="0"/>
              </a:rPr>
              <a:t>Pearcey</a:t>
            </a:r>
            <a:r>
              <a:rPr lang="en-GB" sz="1600" dirty="0">
                <a:latin typeface="Arial" panose="020B0604020202020204" pitchFamily="34" charset="0"/>
                <a:cs typeface="Arial" panose="020B0604020202020204" pitchFamily="34" charset="0"/>
              </a:rPr>
              <a:t>, S., McCall, A., Waite, P., &amp; Creswell, C. (2021) </a:t>
            </a:r>
            <a:r>
              <a:rPr lang="en-GB" sz="1600" i="1" dirty="0">
                <a:latin typeface="Arial" panose="020B0604020202020204" pitchFamily="34" charset="0"/>
                <a:cs typeface="Arial" panose="020B0604020202020204" pitchFamily="34" charset="0"/>
              </a:rPr>
              <a:t>Changes </a:t>
            </a:r>
          </a:p>
          <a:p>
            <a:pPr marL="0" indent="0">
              <a:buNone/>
            </a:pPr>
            <a:r>
              <a:rPr lang="en-GB" sz="1600" i="1" dirty="0">
                <a:latin typeface="Arial" panose="020B0604020202020204" pitchFamily="34" charset="0"/>
                <a:cs typeface="Arial" panose="020B0604020202020204" pitchFamily="34" charset="0"/>
              </a:rPr>
              <a:t>in children’s mental health symptoms from March 2020 to June 2021 </a:t>
            </a:r>
            <a:r>
              <a:rPr lang="en-GB" sz="1600" dirty="0">
                <a:latin typeface="Arial" panose="020B0604020202020204" pitchFamily="34" charset="0"/>
                <a:cs typeface="Arial" panose="020B0604020202020204" pitchFamily="34" charset="0"/>
              </a:rPr>
              <a:t>(Report 11). Co-SPACE study. </a:t>
            </a:r>
          </a:p>
          <a:p>
            <a:pPr marL="0" indent="0">
              <a:buNone/>
            </a:pPr>
            <a:r>
              <a:rPr lang="en-GB" sz="1600" dirty="0">
                <a:latin typeface="Arial" panose="020B0604020202020204" pitchFamily="34" charset="0"/>
                <a:cs typeface="Arial" panose="020B0604020202020204" pitchFamily="34" charset="0"/>
              </a:rPr>
              <a:t>http://cospaceoxford.org/findings/changes-in-childrens-mental-health-symptoms-from-march-2020-to-june2021/</a:t>
            </a:r>
          </a:p>
          <a:p>
            <a:pPr marL="0" indent="0">
              <a:buNone/>
            </a:pPr>
            <a:r>
              <a:rPr lang="en-GB" sz="1600" dirty="0">
                <a:latin typeface="Arial" panose="020B0604020202020204" pitchFamily="34" charset="0"/>
                <a:cs typeface="Arial" panose="020B0604020202020204" pitchFamily="34" charset="0"/>
              </a:rPr>
              <a:t>(Accessed: 27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April 2023)</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67806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03927"/>
            <a:ext cx="10820400" cy="5264727"/>
          </a:xfrm>
        </p:spPr>
        <p:txBody>
          <a:bodyPr>
            <a:normAutofit fontScale="92500" lnSpcReduction="10000"/>
          </a:bodyPr>
          <a:lstStyle/>
          <a:p>
            <a:pPr marL="0" indent="0">
              <a:buNone/>
            </a:pPr>
            <a:r>
              <a:rPr lang="en-GB" sz="1800" dirty="0">
                <a:latin typeface="Arial" panose="020B0604020202020204" pitchFamily="34" charset="0"/>
                <a:cs typeface="Arial" panose="020B0604020202020204" pitchFamily="34" charset="0"/>
              </a:rPr>
              <a:t>UNICEF. (1989). </a:t>
            </a:r>
            <a:r>
              <a:rPr lang="en-GB" sz="1800" i="1" dirty="0">
                <a:latin typeface="Arial" panose="020B0604020202020204" pitchFamily="34" charset="0"/>
                <a:cs typeface="Arial" panose="020B0604020202020204" pitchFamily="34" charset="0"/>
              </a:rPr>
              <a:t>Convention on the rights of the child</a:t>
            </a:r>
            <a:r>
              <a:rPr lang="en-GB" sz="1800" dirty="0">
                <a:latin typeface="Arial" panose="020B0604020202020204" pitchFamily="34" charset="0"/>
                <a:cs typeface="Arial" panose="020B0604020202020204" pitchFamily="34" charset="0"/>
              </a:rPr>
              <a:t>. Treaty no.27531. United </a:t>
            </a:r>
            <a:r>
              <a:rPr lang="en-GB" sz="1800" dirty="0" err="1">
                <a:latin typeface="Arial" panose="020B0604020202020204" pitchFamily="34" charset="0"/>
                <a:cs typeface="Arial" panose="020B0604020202020204" pitchFamily="34" charset="0"/>
              </a:rPr>
              <a:t>Narions</a:t>
            </a:r>
            <a:r>
              <a:rPr lang="en-GB" sz="1800" dirty="0">
                <a:latin typeface="Arial" panose="020B0604020202020204" pitchFamily="34" charset="0"/>
                <a:cs typeface="Arial" panose="020B0604020202020204" pitchFamily="34" charset="0"/>
              </a:rPr>
              <a:t> Treaty Series.</a:t>
            </a:r>
          </a:p>
          <a:p>
            <a:pPr marL="0" indent="0">
              <a:buNone/>
            </a:pPr>
            <a:r>
              <a:rPr lang="en-GB" sz="1800" dirty="0">
                <a:latin typeface="Arial" panose="020B0604020202020204" pitchFamily="34" charset="0"/>
                <a:cs typeface="Arial" panose="020B0604020202020204" pitchFamily="34" charset="0"/>
              </a:rPr>
              <a:t>Available at: https://treaties.un.org/doc/Treaties/1990/09/19900902%2003-14%20AM/Ch_IV_11p.pdf </a:t>
            </a:r>
          </a:p>
          <a:p>
            <a:pPr marL="0" indent="0">
              <a:buNone/>
            </a:pPr>
            <a:r>
              <a:rPr lang="en-GB" sz="1800" dirty="0">
                <a:latin typeface="Arial" panose="020B0604020202020204" pitchFamily="34" charset="0"/>
                <a:cs typeface="Arial" panose="020B0604020202020204" pitchFamily="34" charset="0"/>
              </a:rPr>
              <a:t>(Accessed: 2nd May 2023)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Very Well Mind. (2021) </a:t>
            </a:r>
            <a:r>
              <a:rPr lang="en-GB" sz="1800" i="1" dirty="0">
                <a:latin typeface="Arial" panose="020B0604020202020204" pitchFamily="34" charset="0"/>
                <a:cs typeface="Arial" panose="020B0604020202020204" pitchFamily="34" charset="0"/>
              </a:rPr>
              <a:t>Understanding the Causes of Social Anxiety Disorder.</a:t>
            </a:r>
          </a:p>
          <a:p>
            <a:pPr marL="0" indent="0">
              <a:buNone/>
            </a:pPr>
            <a:r>
              <a:rPr lang="en-GB" sz="1800" dirty="0">
                <a:latin typeface="Arial" panose="020B0604020202020204" pitchFamily="34" charset="0"/>
                <a:cs typeface="Arial" panose="020B0604020202020204" pitchFamily="34" charset="0"/>
              </a:rPr>
              <a:t>Available at: https://www.verywellmind.com/social-anxiety-disorder-causes-3024749</a:t>
            </a:r>
          </a:p>
          <a:p>
            <a:pPr marL="0" indent="0">
              <a:buNone/>
            </a:pPr>
            <a:r>
              <a:rPr lang="en-GB" sz="1800" dirty="0">
                <a:latin typeface="Arial" panose="020B0604020202020204" pitchFamily="34" charset="0"/>
                <a:cs typeface="Arial" panose="020B0604020202020204" pitchFamily="34" charset="0"/>
              </a:rPr>
              <a:t>(Accessed: 26th April 2023)</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Young Minds. (2023) </a:t>
            </a:r>
            <a:r>
              <a:rPr lang="en-GB" sz="1800" i="1" dirty="0">
                <a:latin typeface="Arial" panose="020B0604020202020204" pitchFamily="34" charset="0"/>
                <a:cs typeface="Arial" panose="020B0604020202020204" pitchFamily="34" charset="0"/>
              </a:rPr>
              <a:t>Anxiety. </a:t>
            </a:r>
          </a:p>
          <a:p>
            <a:pPr marL="0" indent="0">
              <a:buNone/>
            </a:pPr>
            <a:r>
              <a:rPr lang="en-GB" sz="1800" dirty="0">
                <a:latin typeface="Arial" panose="020B0604020202020204" pitchFamily="34" charset="0"/>
                <a:cs typeface="Arial" panose="020B0604020202020204" pitchFamily="34" charset="0"/>
              </a:rPr>
              <a:t>Available at: https://www.youngminds.org.uk/professional/resources/supporting-a-young-person-struggling-with-anxiety/</a:t>
            </a:r>
          </a:p>
          <a:p>
            <a:pPr marL="0" indent="0">
              <a:buNone/>
            </a:pPr>
            <a:r>
              <a:rPr lang="en-GB" sz="1800" dirty="0">
                <a:latin typeface="Arial" panose="020B0604020202020204" pitchFamily="34" charset="0"/>
                <a:cs typeface="Arial" panose="020B0604020202020204" pitchFamily="34" charset="0"/>
              </a:rPr>
              <a:t>(Accessed: 27th April 2023)</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Young Minds. (2023) </a:t>
            </a:r>
            <a:r>
              <a:rPr lang="en-GB" sz="1800" i="1" dirty="0">
                <a:latin typeface="Arial" panose="020B0604020202020204" pitchFamily="34" charset="0"/>
                <a:cs typeface="Arial" panose="020B0604020202020204" pitchFamily="34" charset="0"/>
              </a:rPr>
              <a:t>What social anxiety feels like for me. BLOG</a:t>
            </a:r>
          </a:p>
          <a:p>
            <a:pPr marL="0" indent="0">
              <a:buNone/>
            </a:pPr>
            <a:r>
              <a:rPr lang="en-GB" sz="1800" dirty="0">
                <a:latin typeface="Arial" panose="020B0604020202020204" pitchFamily="34" charset="0"/>
                <a:cs typeface="Arial" panose="020B0604020202020204" pitchFamily="34" charset="0"/>
              </a:rPr>
              <a:t>Available at: https://www.youngminds.org.uk/young-person/blog/what-social-anxiety-feels-like-for-me/ </a:t>
            </a:r>
          </a:p>
          <a:p>
            <a:pPr marL="0" indent="0">
              <a:buNone/>
            </a:pPr>
            <a:r>
              <a:rPr lang="en-GB" sz="1800" dirty="0">
                <a:latin typeface="Arial" panose="020B0604020202020204" pitchFamily="34" charset="0"/>
                <a:cs typeface="Arial" panose="020B0604020202020204" pitchFamily="34" charset="0"/>
              </a:rPr>
              <a:t>(Accessed: 27th April 2023)</a:t>
            </a:r>
          </a:p>
          <a:p>
            <a:pPr marL="0" indent="0">
              <a:buNone/>
            </a:pPr>
            <a:endParaRPr lang="en-GB" dirty="0"/>
          </a:p>
        </p:txBody>
      </p:sp>
    </p:spTree>
    <p:extLst>
      <p:ext uri="{BB962C8B-B14F-4D97-AF65-F5344CB8AC3E}">
        <p14:creationId xmlns:p14="http://schemas.microsoft.com/office/powerpoint/2010/main" val="50735020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7769</TotalTime>
  <Words>1865</Words>
  <Application>Microsoft Office PowerPoint</Application>
  <PresentationFormat>Widescreen</PresentationFormat>
  <Paragraphs>195</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Century Gothic</vt:lpstr>
      <vt:lpstr>Times New Roman</vt:lpstr>
      <vt:lpstr>Vapor Trail</vt:lpstr>
      <vt:lpstr>PowerPoint Presentation</vt:lpstr>
      <vt:lpstr>What is Social Anxiety?</vt:lpstr>
      <vt:lpstr> </vt:lpstr>
      <vt:lpstr>PowerPoint Presentation</vt:lpstr>
      <vt:lpstr>PowerPoint Presentation</vt:lpstr>
      <vt:lpstr>PowerPoint Presentation</vt:lpstr>
      <vt:lpstr>Why is social anxiety an issue? </vt:lpstr>
      <vt:lpstr>PowerPoint Presentation</vt:lpstr>
      <vt:lpstr>What social anxiety looks like in young people and signs to look out for </vt:lpstr>
      <vt:lpstr>PowerPoint Presentation</vt:lpstr>
      <vt:lpstr>PowerPoint Presentation</vt:lpstr>
      <vt:lpstr>PowerPoint Presentation</vt:lpstr>
      <vt:lpstr>PowerPoint Presentation</vt:lpstr>
      <vt:lpstr>Covid-19 leaving Young People with social anxiety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 Carter</dc:creator>
  <cp:lastModifiedBy>Fran Carter</cp:lastModifiedBy>
  <cp:revision>119</cp:revision>
  <dcterms:created xsi:type="dcterms:W3CDTF">2023-02-28T11:32:45Z</dcterms:created>
  <dcterms:modified xsi:type="dcterms:W3CDTF">2023-05-23T21:08:02Z</dcterms:modified>
</cp:coreProperties>
</file>