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4" r:id="rId1"/>
  </p:sldMasterIdLst>
  <p:notesMasterIdLst>
    <p:notesMasterId r:id="rId43"/>
  </p:notesMasterIdLst>
  <p:sldIdLst>
    <p:sldId id="552" r:id="rId2"/>
    <p:sldId id="258" r:id="rId3"/>
    <p:sldId id="619" r:id="rId4"/>
    <p:sldId id="617" r:id="rId5"/>
    <p:sldId id="616" r:id="rId6"/>
    <p:sldId id="554" r:id="rId7"/>
    <p:sldId id="576" r:id="rId8"/>
    <p:sldId id="577" r:id="rId9"/>
    <p:sldId id="578" r:id="rId10"/>
    <p:sldId id="627" r:id="rId11"/>
    <p:sldId id="626" r:id="rId12"/>
    <p:sldId id="580" r:id="rId13"/>
    <p:sldId id="579" r:id="rId14"/>
    <p:sldId id="585" r:id="rId15"/>
    <p:sldId id="625" r:id="rId16"/>
    <p:sldId id="582" r:id="rId17"/>
    <p:sldId id="603" r:id="rId18"/>
    <p:sldId id="583" r:id="rId19"/>
    <p:sldId id="584" r:id="rId20"/>
    <p:sldId id="606" r:id="rId21"/>
    <p:sldId id="618" r:id="rId22"/>
    <p:sldId id="620" r:id="rId23"/>
    <p:sldId id="615" r:id="rId24"/>
    <p:sldId id="621" r:id="rId25"/>
    <p:sldId id="612" r:id="rId26"/>
    <p:sldId id="632" r:id="rId27"/>
    <p:sldId id="630" r:id="rId28"/>
    <p:sldId id="631" r:id="rId29"/>
    <p:sldId id="629" r:id="rId30"/>
    <p:sldId id="614" r:id="rId31"/>
    <p:sldId id="636" r:id="rId32"/>
    <p:sldId id="623" r:id="rId33"/>
    <p:sldId id="607" r:id="rId34"/>
    <p:sldId id="613" r:id="rId35"/>
    <p:sldId id="599" r:id="rId36"/>
    <p:sldId id="601" r:id="rId37"/>
    <p:sldId id="587" r:id="rId38"/>
    <p:sldId id="609" r:id="rId39"/>
    <p:sldId id="637" r:id="rId40"/>
    <p:sldId id="638" r:id="rId41"/>
    <p:sldId id="635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1C381"/>
    <a:srgbClr val="35BFAB"/>
    <a:srgbClr val="990033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39" autoAdjust="0"/>
    <p:restoredTop sz="80846" autoAdjust="0"/>
  </p:normalViewPr>
  <p:slideViewPr>
    <p:cSldViewPr snapToGrid="0">
      <p:cViewPr varScale="1">
        <p:scale>
          <a:sx n="92" d="100"/>
          <a:sy n="92" d="100"/>
        </p:scale>
        <p:origin x="9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2480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yn Roberts" userId="2a6d605b-2b21-4ebe-bf92-690f56d7b04a" providerId="ADAL" clId="{427F2646-9B48-454F-98DA-5C4F8DED11E5}"/>
    <pc:docChg chg="modSld">
      <pc:chgData name="Kathryn Roberts" userId="2a6d605b-2b21-4ebe-bf92-690f56d7b04a" providerId="ADAL" clId="{427F2646-9B48-454F-98DA-5C4F8DED11E5}" dt="2022-01-21T18:11:45.585" v="34" actId="20577"/>
      <pc:docMkLst>
        <pc:docMk/>
      </pc:docMkLst>
      <pc:sldChg chg="modNotesTx">
        <pc:chgData name="Kathryn Roberts" userId="2a6d605b-2b21-4ebe-bf92-690f56d7b04a" providerId="ADAL" clId="{427F2646-9B48-454F-98DA-5C4F8DED11E5}" dt="2022-01-21T18:09:47.736" v="3" actId="6549"/>
        <pc:sldMkLst>
          <pc:docMk/>
          <pc:sldMk cId="1834795133" sldId="554"/>
        </pc:sldMkLst>
      </pc:sldChg>
      <pc:sldChg chg="modNotesTx">
        <pc:chgData name="Kathryn Roberts" userId="2a6d605b-2b21-4ebe-bf92-690f56d7b04a" providerId="ADAL" clId="{427F2646-9B48-454F-98DA-5C4F8DED11E5}" dt="2022-01-21T18:09:52.060" v="4" actId="6549"/>
        <pc:sldMkLst>
          <pc:docMk/>
          <pc:sldMk cId="2716072796" sldId="576"/>
        </pc:sldMkLst>
      </pc:sldChg>
      <pc:sldChg chg="modNotesTx">
        <pc:chgData name="Kathryn Roberts" userId="2a6d605b-2b21-4ebe-bf92-690f56d7b04a" providerId="ADAL" clId="{427F2646-9B48-454F-98DA-5C4F8DED11E5}" dt="2022-01-21T18:09:56.699" v="5" actId="6549"/>
        <pc:sldMkLst>
          <pc:docMk/>
          <pc:sldMk cId="2865746695" sldId="577"/>
        </pc:sldMkLst>
      </pc:sldChg>
      <pc:sldChg chg="modNotesTx">
        <pc:chgData name="Kathryn Roberts" userId="2a6d605b-2b21-4ebe-bf92-690f56d7b04a" providerId="ADAL" clId="{427F2646-9B48-454F-98DA-5C4F8DED11E5}" dt="2022-01-21T18:10:01.262" v="6" actId="6549"/>
        <pc:sldMkLst>
          <pc:docMk/>
          <pc:sldMk cId="1676024603" sldId="578"/>
        </pc:sldMkLst>
      </pc:sldChg>
      <pc:sldChg chg="modNotesTx">
        <pc:chgData name="Kathryn Roberts" userId="2a6d605b-2b21-4ebe-bf92-690f56d7b04a" providerId="ADAL" clId="{427F2646-9B48-454F-98DA-5C4F8DED11E5}" dt="2022-01-21T18:10:18.061" v="10" actId="6549"/>
        <pc:sldMkLst>
          <pc:docMk/>
          <pc:sldMk cId="887198941" sldId="579"/>
        </pc:sldMkLst>
      </pc:sldChg>
      <pc:sldChg chg="modNotesTx">
        <pc:chgData name="Kathryn Roberts" userId="2a6d605b-2b21-4ebe-bf92-690f56d7b04a" providerId="ADAL" clId="{427F2646-9B48-454F-98DA-5C4F8DED11E5}" dt="2022-01-21T18:10:15.710" v="9" actId="6549"/>
        <pc:sldMkLst>
          <pc:docMk/>
          <pc:sldMk cId="705772773" sldId="580"/>
        </pc:sldMkLst>
      </pc:sldChg>
      <pc:sldChg chg="modNotesTx">
        <pc:chgData name="Kathryn Roberts" userId="2a6d605b-2b21-4ebe-bf92-690f56d7b04a" providerId="ADAL" clId="{427F2646-9B48-454F-98DA-5C4F8DED11E5}" dt="2022-01-21T18:10:31.785" v="13" actId="6549"/>
        <pc:sldMkLst>
          <pc:docMk/>
          <pc:sldMk cId="2133531083" sldId="582"/>
        </pc:sldMkLst>
      </pc:sldChg>
      <pc:sldChg chg="modNotesTx">
        <pc:chgData name="Kathryn Roberts" userId="2a6d605b-2b21-4ebe-bf92-690f56d7b04a" providerId="ADAL" clId="{427F2646-9B48-454F-98DA-5C4F8DED11E5}" dt="2022-01-21T18:10:39.551" v="15" actId="6549"/>
        <pc:sldMkLst>
          <pc:docMk/>
          <pc:sldMk cId="2048935872" sldId="583"/>
        </pc:sldMkLst>
      </pc:sldChg>
      <pc:sldChg chg="modNotesTx">
        <pc:chgData name="Kathryn Roberts" userId="2a6d605b-2b21-4ebe-bf92-690f56d7b04a" providerId="ADAL" clId="{427F2646-9B48-454F-98DA-5C4F8DED11E5}" dt="2022-01-21T18:10:42.734" v="16" actId="6549"/>
        <pc:sldMkLst>
          <pc:docMk/>
          <pc:sldMk cId="1210562049" sldId="584"/>
        </pc:sldMkLst>
      </pc:sldChg>
      <pc:sldChg chg="modNotesTx">
        <pc:chgData name="Kathryn Roberts" userId="2a6d605b-2b21-4ebe-bf92-690f56d7b04a" providerId="ADAL" clId="{427F2646-9B48-454F-98DA-5C4F8DED11E5}" dt="2022-01-21T18:10:21.708" v="11" actId="6549"/>
        <pc:sldMkLst>
          <pc:docMk/>
          <pc:sldMk cId="3696878967" sldId="585"/>
        </pc:sldMkLst>
      </pc:sldChg>
      <pc:sldChg chg="modNotesTx">
        <pc:chgData name="Kathryn Roberts" userId="2a6d605b-2b21-4ebe-bf92-690f56d7b04a" providerId="ADAL" clId="{427F2646-9B48-454F-98DA-5C4F8DED11E5}" dt="2022-01-21T18:11:43.735" v="33" actId="20577"/>
        <pc:sldMkLst>
          <pc:docMk/>
          <pc:sldMk cId="1294614082" sldId="587"/>
        </pc:sldMkLst>
      </pc:sldChg>
      <pc:sldChg chg="modNotesTx">
        <pc:chgData name="Kathryn Roberts" userId="2a6d605b-2b21-4ebe-bf92-690f56d7b04a" providerId="ADAL" clId="{427F2646-9B48-454F-98DA-5C4F8DED11E5}" dt="2022-01-21T18:11:38.020" v="31" actId="6549"/>
        <pc:sldMkLst>
          <pc:docMk/>
          <pc:sldMk cId="2613420526" sldId="599"/>
        </pc:sldMkLst>
      </pc:sldChg>
      <pc:sldChg chg="modNotesTx">
        <pc:chgData name="Kathryn Roberts" userId="2a6d605b-2b21-4ebe-bf92-690f56d7b04a" providerId="ADAL" clId="{427F2646-9B48-454F-98DA-5C4F8DED11E5}" dt="2022-01-21T18:11:41.785" v="32" actId="6549"/>
        <pc:sldMkLst>
          <pc:docMk/>
          <pc:sldMk cId="3966533760" sldId="601"/>
        </pc:sldMkLst>
      </pc:sldChg>
      <pc:sldChg chg="modNotesTx">
        <pc:chgData name="Kathryn Roberts" userId="2a6d605b-2b21-4ebe-bf92-690f56d7b04a" providerId="ADAL" clId="{427F2646-9B48-454F-98DA-5C4F8DED11E5}" dt="2022-01-21T18:10:36.048" v="14" actId="6549"/>
        <pc:sldMkLst>
          <pc:docMk/>
          <pc:sldMk cId="4212250345" sldId="603"/>
        </pc:sldMkLst>
      </pc:sldChg>
      <pc:sldChg chg="modNotesTx">
        <pc:chgData name="Kathryn Roberts" userId="2a6d605b-2b21-4ebe-bf92-690f56d7b04a" providerId="ADAL" clId="{427F2646-9B48-454F-98DA-5C4F8DED11E5}" dt="2022-01-21T18:10:46.145" v="17" actId="6549"/>
        <pc:sldMkLst>
          <pc:docMk/>
          <pc:sldMk cId="3918998715" sldId="606"/>
        </pc:sldMkLst>
      </pc:sldChg>
      <pc:sldChg chg="modNotesTx">
        <pc:chgData name="Kathryn Roberts" userId="2a6d605b-2b21-4ebe-bf92-690f56d7b04a" providerId="ADAL" clId="{427F2646-9B48-454F-98DA-5C4F8DED11E5}" dt="2022-01-21T18:11:32.238" v="29" actId="6549"/>
        <pc:sldMkLst>
          <pc:docMk/>
          <pc:sldMk cId="2167386623" sldId="607"/>
        </pc:sldMkLst>
      </pc:sldChg>
      <pc:sldChg chg="modNotesTx">
        <pc:chgData name="Kathryn Roberts" userId="2a6d605b-2b21-4ebe-bf92-690f56d7b04a" providerId="ADAL" clId="{427F2646-9B48-454F-98DA-5C4F8DED11E5}" dt="2022-01-21T18:11:45.585" v="34" actId="20577"/>
        <pc:sldMkLst>
          <pc:docMk/>
          <pc:sldMk cId="829096275" sldId="609"/>
        </pc:sldMkLst>
      </pc:sldChg>
      <pc:sldChg chg="modNotesTx">
        <pc:chgData name="Kathryn Roberts" userId="2a6d605b-2b21-4ebe-bf92-690f56d7b04a" providerId="ADAL" clId="{427F2646-9B48-454F-98DA-5C4F8DED11E5}" dt="2022-01-21T18:10:59.801" v="20" actId="6549"/>
        <pc:sldMkLst>
          <pc:docMk/>
          <pc:sldMk cId="1446094546" sldId="612"/>
        </pc:sldMkLst>
      </pc:sldChg>
      <pc:sldChg chg="modNotesTx">
        <pc:chgData name="Kathryn Roberts" userId="2a6d605b-2b21-4ebe-bf92-690f56d7b04a" providerId="ADAL" clId="{427F2646-9B48-454F-98DA-5C4F8DED11E5}" dt="2022-01-21T18:11:35.196" v="30" actId="20577"/>
        <pc:sldMkLst>
          <pc:docMk/>
          <pc:sldMk cId="693050869" sldId="613"/>
        </pc:sldMkLst>
      </pc:sldChg>
      <pc:sldChg chg="modNotesTx">
        <pc:chgData name="Kathryn Roberts" userId="2a6d605b-2b21-4ebe-bf92-690f56d7b04a" providerId="ADAL" clId="{427F2646-9B48-454F-98DA-5C4F8DED11E5}" dt="2022-01-21T18:11:21.689" v="26" actId="20577"/>
        <pc:sldMkLst>
          <pc:docMk/>
          <pc:sldMk cId="3019932249" sldId="614"/>
        </pc:sldMkLst>
      </pc:sldChg>
      <pc:sldChg chg="modNotesTx">
        <pc:chgData name="Kathryn Roberts" userId="2a6d605b-2b21-4ebe-bf92-690f56d7b04a" providerId="ADAL" clId="{427F2646-9B48-454F-98DA-5C4F8DED11E5}" dt="2022-01-21T18:10:51.346" v="18" actId="6549"/>
        <pc:sldMkLst>
          <pc:docMk/>
          <pc:sldMk cId="3772247411" sldId="615"/>
        </pc:sldMkLst>
      </pc:sldChg>
      <pc:sldChg chg="modNotesTx">
        <pc:chgData name="Kathryn Roberts" userId="2a6d605b-2b21-4ebe-bf92-690f56d7b04a" providerId="ADAL" clId="{427F2646-9B48-454F-98DA-5C4F8DED11E5}" dt="2022-01-21T18:09:43.785" v="2" actId="6549"/>
        <pc:sldMkLst>
          <pc:docMk/>
          <pc:sldMk cId="747762160" sldId="616"/>
        </pc:sldMkLst>
      </pc:sldChg>
      <pc:sldChg chg="modNotesTx">
        <pc:chgData name="Kathryn Roberts" userId="2a6d605b-2b21-4ebe-bf92-690f56d7b04a" providerId="ADAL" clId="{427F2646-9B48-454F-98DA-5C4F8DED11E5}" dt="2022-01-21T18:09:39.524" v="1" actId="6549"/>
        <pc:sldMkLst>
          <pc:docMk/>
          <pc:sldMk cId="3664378355" sldId="617"/>
        </pc:sldMkLst>
      </pc:sldChg>
      <pc:sldChg chg="modNotesTx">
        <pc:chgData name="Kathryn Roberts" userId="2a6d605b-2b21-4ebe-bf92-690f56d7b04a" providerId="ADAL" clId="{427F2646-9B48-454F-98DA-5C4F8DED11E5}" dt="2022-01-21T18:09:35.861" v="0" actId="6549"/>
        <pc:sldMkLst>
          <pc:docMk/>
          <pc:sldMk cId="2002911566" sldId="619"/>
        </pc:sldMkLst>
      </pc:sldChg>
      <pc:sldChg chg="modNotesTx">
        <pc:chgData name="Kathryn Roberts" userId="2a6d605b-2b21-4ebe-bf92-690f56d7b04a" providerId="ADAL" clId="{427F2646-9B48-454F-98DA-5C4F8DED11E5}" dt="2022-01-21T18:10:56.121" v="19" actId="6549"/>
        <pc:sldMkLst>
          <pc:docMk/>
          <pc:sldMk cId="312402178" sldId="621"/>
        </pc:sldMkLst>
      </pc:sldChg>
      <pc:sldChg chg="modNotesTx">
        <pc:chgData name="Kathryn Roberts" userId="2a6d605b-2b21-4ebe-bf92-690f56d7b04a" providerId="ADAL" clId="{427F2646-9B48-454F-98DA-5C4F8DED11E5}" dt="2022-01-21T18:11:29.013" v="28" actId="6549"/>
        <pc:sldMkLst>
          <pc:docMk/>
          <pc:sldMk cId="2046270711" sldId="623"/>
        </pc:sldMkLst>
      </pc:sldChg>
      <pc:sldChg chg="modNotesTx">
        <pc:chgData name="Kathryn Roberts" userId="2a6d605b-2b21-4ebe-bf92-690f56d7b04a" providerId="ADAL" clId="{427F2646-9B48-454F-98DA-5C4F8DED11E5}" dt="2022-01-21T18:10:27.596" v="12" actId="6549"/>
        <pc:sldMkLst>
          <pc:docMk/>
          <pc:sldMk cId="3471668737" sldId="625"/>
        </pc:sldMkLst>
      </pc:sldChg>
      <pc:sldChg chg="modNotesTx">
        <pc:chgData name="Kathryn Roberts" userId="2a6d605b-2b21-4ebe-bf92-690f56d7b04a" providerId="ADAL" clId="{427F2646-9B48-454F-98DA-5C4F8DED11E5}" dt="2022-01-21T18:10:12.138" v="8" actId="6549"/>
        <pc:sldMkLst>
          <pc:docMk/>
          <pc:sldMk cId="4157600740" sldId="626"/>
        </pc:sldMkLst>
      </pc:sldChg>
      <pc:sldChg chg="modNotesTx">
        <pc:chgData name="Kathryn Roberts" userId="2a6d605b-2b21-4ebe-bf92-690f56d7b04a" providerId="ADAL" clId="{427F2646-9B48-454F-98DA-5C4F8DED11E5}" dt="2022-01-21T18:10:05.315" v="7" actId="6549"/>
        <pc:sldMkLst>
          <pc:docMk/>
          <pc:sldMk cId="1489265757" sldId="627"/>
        </pc:sldMkLst>
      </pc:sldChg>
      <pc:sldChg chg="modNotesTx">
        <pc:chgData name="Kathryn Roberts" userId="2a6d605b-2b21-4ebe-bf92-690f56d7b04a" providerId="ADAL" clId="{427F2646-9B48-454F-98DA-5C4F8DED11E5}" dt="2022-01-21T18:11:18.675" v="25" actId="6549"/>
        <pc:sldMkLst>
          <pc:docMk/>
          <pc:sldMk cId="705942050" sldId="629"/>
        </pc:sldMkLst>
      </pc:sldChg>
      <pc:sldChg chg="modNotesTx">
        <pc:chgData name="Kathryn Roberts" userId="2a6d605b-2b21-4ebe-bf92-690f56d7b04a" providerId="ADAL" clId="{427F2646-9B48-454F-98DA-5C4F8DED11E5}" dt="2022-01-21T18:11:09.645" v="22" actId="6549"/>
        <pc:sldMkLst>
          <pc:docMk/>
          <pc:sldMk cId="2334080663" sldId="630"/>
        </pc:sldMkLst>
      </pc:sldChg>
      <pc:sldChg chg="modNotesTx">
        <pc:chgData name="Kathryn Roberts" userId="2a6d605b-2b21-4ebe-bf92-690f56d7b04a" providerId="ADAL" clId="{427F2646-9B48-454F-98DA-5C4F8DED11E5}" dt="2022-01-21T18:11:15.763" v="24" actId="6549"/>
        <pc:sldMkLst>
          <pc:docMk/>
          <pc:sldMk cId="1699013429" sldId="631"/>
        </pc:sldMkLst>
      </pc:sldChg>
      <pc:sldChg chg="modNotesTx">
        <pc:chgData name="Kathryn Roberts" userId="2a6d605b-2b21-4ebe-bf92-690f56d7b04a" providerId="ADAL" clId="{427F2646-9B48-454F-98DA-5C4F8DED11E5}" dt="2022-01-21T18:11:06.061" v="21" actId="6549"/>
        <pc:sldMkLst>
          <pc:docMk/>
          <pc:sldMk cId="1681971420" sldId="632"/>
        </pc:sldMkLst>
      </pc:sldChg>
      <pc:sldChg chg="modNotesTx">
        <pc:chgData name="Kathryn Roberts" userId="2a6d605b-2b21-4ebe-bf92-690f56d7b04a" providerId="ADAL" clId="{427F2646-9B48-454F-98DA-5C4F8DED11E5}" dt="2022-01-21T18:11:26.341" v="27" actId="6549"/>
        <pc:sldMkLst>
          <pc:docMk/>
          <pc:sldMk cId="3805465624" sldId="63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311B0A-A7AB-4B9A-BC8D-B13CAEB8FAD1}" type="datetimeFigureOut">
              <a:rPr lang="en-GB" smtClean="0"/>
              <a:t>21/01/2022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CEAF5D-A94A-4955-B82E-8236CC92B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63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22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00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346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1090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715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3082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201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78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43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463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0448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0869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8036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>
              <a:solidFill>
                <a:srgbClr val="0A0A0A"/>
              </a:solidFill>
              <a:latin typeface="Lora"/>
            </a:endParaRPr>
          </a:p>
          <a:p>
            <a:pPr algn="just"/>
            <a:endParaRPr lang="en-GB" dirty="0">
              <a:solidFill>
                <a:srgbClr val="0A0A0A"/>
              </a:solidFill>
              <a:latin typeface="Lora"/>
            </a:endParaRP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3831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9052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227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58595B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210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450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3607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9986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3920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4485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4834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9640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6864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1160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2379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747474"/>
              </a:solidFill>
              <a:effectLst/>
              <a:latin typeface="PT Sans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7950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Expert Sans Light"/>
              </a:rPr>
              <a:t>Following Covid-19, improving health and wellbeing offerings could offer hospitality and leisure businesses £21.1bn in additional revenue by 2023</a:t>
            </a:r>
            <a:endParaRPr lang="en-GB" b="0" i="0" dirty="0">
              <a:solidFill>
                <a:srgbClr val="333333"/>
              </a:solidFill>
              <a:effectLst/>
              <a:latin typeface="Expert Sans Ligh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8078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98468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8309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6819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940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977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83048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19644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7199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CEAF5D-A94A-4955-B82E-8236CC92B90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6399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475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576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548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791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444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44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222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933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293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006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00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109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118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hyperlink" Target="https://westin.marriott.com/wellness/move-runwestin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tiff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tiff"/><Relationship Id="rId5" Type="http://schemas.openxmlformats.org/officeDocument/2006/relationships/image" Target="../media/image17.jpeg"/><Relationship Id="rId4" Type="http://schemas.openxmlformats.org/officeDocument/2006/relationships/image" Target="../media/image16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hRgX0T8njg?feature=oembed" TargetMode="External"/><Relationship Id="rId6" Type="http://schemas.openxmlformats.org/officeDocument/2006/relationships/hyperlink" Target="https://www.ihg.com/evenhotels/hotels/us/en/reservation?_PMID=99634986&amp;cm_mmc=CJ-_-5370367-_-100097331-_-Hotel+Indigo+Brand+Homepage-_-9783c314b32e11ea836101770a18050e&amp;glat=AFFI&amp;setPMCookies=true&amp;cjevent=9783c314b32e11ea836101770a18050e" TargetMode="External"/><Relationship Id="rId5" Type="http://schemas.openxmlformats.org/officeDocument/2006/relationships/hyperlink" Target="https://en.wikipedia.org/wiki/Even_Hotels" TargetMode="External"/><Relationship Id="rId4" Type="http://schemas.openxmlformats.org/officeDocument/2006/relationships/image" Target="../media/image21.png"/><Relationship Id="rId9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3njw0JR_JE" TargetMode="External"/><Relationship Id="rId6" Type="http://schemas.openxmlformats.org/officeDocument/2006/relationships/hyperlink" Target="https://en.wikipedia.org/wiki/Hilton_Hotels_%26_Resorts" TargetMode="Externa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5.tiff"/><Relationship Id="rId7" Type="http://schemas.openxmlformats.org/officeDocument/2006/relationships/image" Target="../media/image26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11" Type="http://schemas.openxmlformats.org/officeDocument/2006/relationships/hyperlink" Target="https://www.standard.co.uk/lifestyle/travel/womb-room-london-zed-rooms-a4013131.html" TargetMode="External"/><Relationship Id="rId5" Type="http://schemas.openxmlformats.org/officeDocument/2006/relationships/image" Target="../media/image6.png"/><Relationship Id="rId10" Type="http://schemas.openxmlformats.org/officeDocument/2006/relationships/image" Target="../media/image29.tiff"/><Relationship Id="rId4" Type="http://schemas.openxmlformats.org/officeDocument/2006/relationships/hyperlink" Target="https://www.cladglobal.com/CLADnews/architecture-design/Lithuanian-spa-to-focus-on-sleep-wellness/340619" TargetMode="External"/><Relationship Id="rId9" Type="http://schemas.openxmlformats.org/officeDocument/2006/relationships/image" Target="../media/image28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notesSlide" Target="../notesSlides/notesSlide19.xml"/><Relationship Id="rId7" Type="http://schemas.openxmlformats.org/officeDocument/2006/relationships/hyperlink" Target="https://equinox-hotels.com/?_ga=2.122975628.689514336.1553868871-581581769.1553868871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JqRLCj_bmQ?feature=oembed" TargetMode="Externa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hyperlink" Target="http://brandchannel.com/2017/06/09/brand-hotels-060917/" TargetMode="External"/><Relationship Id="rId4" Type="http://schemas.openxmlformats.org/officeDocument/2006/relationships/hyperlink" Target="https://www.standard.co.uk/lifestyle/esmagazine/equinox-hotel-new-york-fitness-a4107496.html" TargetMode="External"/><Relationship Id="rId9" Type="http://schemas.openxmlformats.org/officeDocument/2006/relationships/image" Target="../media/image31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cJifQA2rjw?feature=oembed" TargetMode="External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qi7xwMQIc0c?feature=oembed" TargetMode="External"/><Relationship Id="rId4" Type="http://schemas.openxmlformats.org/officeDocument/2006/relationships/image" Target="../media/image3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lGUEQNV_18?feature=oembed" TargetMode="External"/><Relationship Id="rId4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hyperlink" Target="https://www.hospitalitynet.org/video/69001092.html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hyperlink" Target="https://www.boutiquehotelier.com/wellness-related-business-could-unlock-revenue-boost-for-hotel-industry/" TargetMode="External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0.svg"/><Relationship Id="rId5" Type="http://schemas.openxmlformats.org/officeDocument/2006/relationships/image" Target="../media/image7.svg"/><Relationship Id="rId10" Type="http://schemas.openxmlformats.org/officeDocument/2006/relationships/image" Target="../media/image49.png"/><Relationship Id="rId4" Type="http://schemas.openxmlformats.org/officeDocument/2006/relationships/image" Target="../media/image6.png"/><Relationship Id="rId9" Type="http://schemas.openxmlformats.org/officeDocument/2006/relationships/hyperlink" Target="https://www.euronews.com/travel/2021/01/13/what-will-travel-look-like-in-a-post-covid-world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spitalitynet.org/panel/125000051.html" TargetMode="External"/><Relationship Id="rId3" Type="http://schemas.openxmlformats.org/officeDocument/2006/relationships/image" Target="../media/image5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hyperlink" Target="https://www.psdgroup.com/tackling-mental-health-wellbeing-in-the-hospitality-industry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4ewLXpdvXI?feature=oembed" TargetMode="External"/><Relationship Id="rId4" Type="http://schemas.openxmlformats.org/officeDocument/2006/relationships/image" Target="../media/image5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28D55cshAg?start=12&amp;feature=oembed" TargetMode="External"/><Relationship Id="rId5" Type="http://schemas.openxmlformats.org/officeDocument/2006/relationships/image" Target="../media/image54.jpe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fN51EWbbgY?feature=oembed" TargetMode="External"/><Relationship Id="rId6" Type="http://schemas.openxmlformats.org/officeDocument/2006/relationships/image" Target="../media/image56.jpeg"/><Relationship Id="rId5" Type="http://schemas.openxmlformats.org/officeDocument/2006/relationships/hyperlink" Target="https://www.lightcms.com/outbox" TargetMode="External"/><Relationship Id="rId4" Type="http://schemas.openxmlformats.org/officeDocument/2006/relationships/image" Target="../media/image55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glion.edu/magazine/new-normal-new-opportunities-for-the-global-wellness-industry/" TargetMode="External"/><Relationship Id="rId2" Type="http://schemas.openxmlformats.org/officeDocument/2006/relationships/hyperlink" Target="https://global/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1.svg"/><Relationship Id="rId2" Type="http://schemas.openxmlformats.org/officeDocument/2006/relationships/hyperlink" Target="https://www.youtube.com/watch?v=658O3YiA_4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hyperlink" Target="https://www.hotelieracademy.org/hotel-gym-how-to-shape-the-perfect-fitness-experience-in-every-type-of-accommodation/?utm_source=Hotelier+Academy+-+Subscribers+-+International&amp;utm_campaign=3e6524ae5d-EMAIL_CAMPAIGN_2018_02_16_COPY_01&amp;utm_medium=email&amp;utm_term=0_684e1cda66-3e6524ae5d-108072122" TargetMode="External"/><Relationship Id="rId4" Type="http://schemas.openxmlformats.org/officeDocument/2006/relationships/image" Target="../media/image59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481013" y="3521622"/>
            <a:ext cx="3290887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/>
              <a:t>Operating Hotel Facilities</a:t>
            </a:r>
            <a:r>
              <a:rPr lang="en-US" sz="3600" dirty="0"/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B017D2-330F-4CFB-B2C6-42465BA298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613" b="1828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5081738" y="4146165"/>
            <a:ext cx="1872018" cy="20593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latin typeface="+mj-lt"/>
              </a:rPr>
              <a:t>BMIH4006</a:t>
            </a:r>
          </a:p>
          <a:p>
            <a:r>
              <a:rPr lang="en-US" sz="1800" dirty="0">
                <a:latin typeface="+mj-lt"/>
              </a:rPr>
              <a:t>LEVEL 4 </a:t>
            </a:r>
          </a:p>
          <a:p>
            <a:r>
              <a:rPr lang="en-US" sz="1800" b="1" dirty="0">
                <a:latin typeface="+mj-lt"/>
              </a:rPr>
              <a:t>WEEK 3</a:t>
            </a:r>
          </a:p>
          <a:p>
            <a:endParaRPr lang="en-US" sz="1800" b="1" dirty="0">
              <a:latin typeface="+mj-lt"/>
            </a:endParaRPr>
          </a:p>
          <a:p>
            <a:endParaRPr lang="en-US" altLang="en-US" sz="1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396B7A-10F9-453D-8490-5181B3394C84}"/>
              </a:ext>
            </a:extLst>
          </p:cNvPr>
          <p:cNvSpPr txBox="1"/>
          <p:nvPr/>
        </p:nvSpPr>
        <p:spPr>
          <a:xfrm>
            <a:off x="8263594" y="4146165"/>
            <a:ext cx="33107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+mj-lt"/>
              </a:rPr>
              <a:t>Health &amp; Wellbeing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87274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5D26A-889E-4327-96FC-11EB6E9F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1845709"/>
            <a:ext cx="10592174" cy="10006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800" dirty="0"/>
              <a:t>A state of complete physical, mental and social well-being and not merely the absence of disease or infirmity.</a:t>
            </a:r>
            <a:endParaRPr lang="en-US" sz="4800" b="1" dirty="0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33549F-741B-7046-9B18-D3AD5B421CA1}"/>
              </a:ext>
            </a:extLst>
          </p:cNvPr>
          <p:cNvSpPr/>
          <p:nvPr/>
        </p:nvSpPr>
        <p:spPr>
          <a:xfrm>
            <a:off x="7912667" y="4811799"/>
            <a:ext cx="33932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(World Health Organization,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618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Health and Wellbeing: 4 Sadhguru Quotes">
            <a:extLst>
              <a:ext uri="{FF2B5EF4-FFF2-40B4-BE49-F238E27FC236}">
                <a16:creationId xmlns:a16="http://schemas.microsoft.com/office/drawing/2014/main" id="{89192E93-5FBA-4770-8170-7413513368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1D7D1D-5D58-45BE-B7E5-A33786E58F0D}"/>
              </a:ext>
            </a:extLst>
          </p:cNvPr>
          <p:cNvSpPr txBox="1"/>
          <p:nvPr/>
        </p:nvSpPr>
        <p:spPr>
          <a:xfrm>
            <a:off x="838200" y="1690689"/>
            <a:ext cx="10515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+mj-lt"/>
              </a:rPr>
              <a:t>Health is not about being disease free. Health is when every cell in your body is bouncing for joy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EDD41F-A9FF-420C-BE94-B222B2B864DA}"/>
              </a:ext>
            </a:extLst>
          </p:cNvPr>
          <p:cNvSpPr txBox="1"/>
          <p:nvPr/>
        </p:nvSpPr>
        <p:spPr>
          <a:xfrm>
            <a:off x="7266214" y="4865914"/>
            <a:ext cx="4555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(Health and Wellbeing, 2021)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240AE1-F6B4-4142-9B23-3AF862FF6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91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3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247687-008C-4415-B73E-4030D7801F2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6385" y="841248"/>
            <a:ext cx="5129600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does Health and Wellbeing mean to you? What do you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EC86E-9585-49EC-8E35-9D7B15A2A02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64410" y="841247"/>
            <a:ext cx="4484536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Run</a:t>
            </a:r>
          </a:p>
          <a:p>
            <a:r>
              <a:rPr lang="en-US" sz="1800">
                <a:solidFill>
                  <a:schemeClr val="tx2"/>
                </a:solidFill>
              </a:rPr>
              <a:t>Eat healthily</a:t>
            </a:r>
          </a:p>
          <a:p>
            <a:r>
              <a:rPr lang="en-US" sz="1800">
                <a:solidFill>
                  <a:schemeClr val="tx2"/>
                </a:solidFill>
              </a:rPr>
              <a:t>Holistic treatments</a:t>
            </a:r>
          </a:p>
          <a:p>
            <a:r>
              <a:rPr lang="en-US" sz="1800">
                <a:solidFill>
                  <a:schemeClr val="tx2"/>
                </a:solidFill>
              </a:rPr>
              <a:t>Daily steps</a:t>
            </a:r>
          </a:p>
          <a:p>
            <a:r>
              <a:rPr lang="en-US" sz="1800">
                <a:solidFill>
                  <a:schemeClr val="tx2"/>
                </a:solidFill>
              </a:rPr>
              <a:t>Sleep</a:t>
            </a:r>
          </a:p>
          <a:p>
            <a:r>
              <a:rPr lang="en-US" sz="1800">
                <a:solidFill>
                  <a:schemeClr val="tx2"/>
                </a:solidFill>
              </a:rPr>
              <a:t>Rest</a:t>
            </a:r>
          </a:p>
          <a:p>
            <a:r>
              <a:rPr lang="en-US" sz="1800">
                <a:solidFill>
                  <a:schemeClr val="tx2"/>
                </a:solidFill>
              </a:rPr>
              <a:t>Gym</a:t>
            </a:r>
          </a:p>
          <a:p>
            <a:r>
              <a:rPr lang="en-US" sz="1800">
                <a:solidFill>
                  <a:schemeClr val="tx2"/>
                </a:solidFill>
              </a:rPr>
              <a:t>Green smoothies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37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F4073D9-16C8-4161-BC77-4501B0D960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6" t="-1" r="-1" b="16173"/>
          <a:stretch/>
        </p:blipFill>
        <p:spPr bwMode="auto">
          <a:xfrm>
            <a:off x="321733" y="321734"/>
            <a:ext cx="11548534" cy="499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833443-F7D0-4214-8B02-88BB5F9C946D}"/>
              </a:ext>
            </a:extLst>
          </p:cNvPr>
          <p:cNvSpPr txBox="1"/>
          <p:nvPr/>
        </p:nvSpPr>
        <p:spPr>
          <a:xfrm>
            <a:off x="9785131" y="5507421"/>
            <a:ext cx="2026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(Bing images, 2022)</a:t>
            </a:r>
          </a:p>
        </p:txBody>
      </p:sp>
    </p:spTree>
    <p:extLst>
      <p:ext uri="{BB962C8B-B14F-4D97-AF65-F5344CB8AC3E}">
        <p14:creationId xmlns:p14="http://schemas.microsoft.com/office/powerpoint/2010/main" val="747762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building&#10;&#10;Description automatically generated">
            <a:extLst>
              <a:ext uri="{FF2B5EF4-FFF2-40B4-BE49-F238E27FC236}">
                <a16:creationId xmlns:a16="http://schemas.microsoft.com/office/drawing/2014/main" id="{352A301B-4676-4BBB-A338-ECD45F78AE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19429" r="9435" b="-1"/>
          <a:stretch/>
        </p:blipFill>
        <p:spPr>
          <a:xfrm>
            <a:off x="797324" y="0"/>
            <a:ext cx="10648059" cy="5987441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92EAE7-40EE-4F85-ABC9-64314A45E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4230" y="1263747"/>
            <a:ext cx="6718832" cy="439398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000" dirty="0"/>
              <a:t>Wellness is one of the fastest growing sectors in the hospitality industry </a:t>
            </a:r>
          </a:p>
          <a:p>
            <a:pPr marL="0" indent="0" algn="just">
              <a:buNone/>
            </a:pPr>
            <a:r>
              <a:rPr lang="en-GB" sz="2000" dirty="0"/>
              <a:t>When it comes to booking a hotel, cost and location are always top things to consider. But for a growing number of health-conscious  travellers, there’s another determining factor that’s helping them decide where to lay their heads while they’re away from home </a:t>
            </a:r>
            <a:r>
              <a:rPr lang="en-GB" sz="2000" b="1" dirty="0"/>
              <a:t>– leisure and health facilities available.</a:t>
            </a: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It’s hard to maintain healthy habits while travelling—but not impossible. And it’s become exponentially easier in recent years as hotels (both mainstream and boutique) have started offering </a:t>
            </a:r>
            <a:r>
              <a:rPr lang="en-GB" sz="2000" b="1" dirty="0"/>
              <a:t>more wellness amenities to their rosters</a:t>
            </a:r>
            <a:r>
              <a:rPr lang="en-GB" sz="2000" dirty="0"/>
              <a:t>. For example, Westin enables travellers to hit the town running (literally) with one of its running concierges.</a:t>
            </a:r>
          </a:p>
          <a:p>
            <a:pPr marL="0" indent="0" algn="just">
              <a:buNone/>
            </a:pPr>
            <a:endParaRPr lang="en-GB" sz="2000" dirty="0">
              <a:hlinkClick r:id="rId4"/>
            </a:endParaRPr>
          </a:p>
          <a:p>
            <a:pPr marL="0" indent="0" algn="just">
              <a:buNone/>
            </a:pPr>
            <a:endParaRPr lang="en-GB" sz="2000" dirty="0">
              <a:hlinkClick r:id="rId4"/>
            </a:endParaRPr>
          </a:p>
          <a:p>
            <a:pPr marL="0" indent="0" algn="just">
              <a:buNone/>
            </a:pPr>
            <a:endParaRPr lang="en-GB" sz="2000" dirty="0">
              <a:hlinkClick r:id="rId4"/>
            </a:endParaRPr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https://</a:t>
            </a:r>
            <a:r>
              <a:rPr lang="en-GB" sz="2000" dirty="0" err="1"/>
              <a:t>blog.guestrevu.com</a:t>
            </a:r>
            <a:r>
              <a:rPr lang="en-GB" sz="2000" dirty="0"/>
              <a:t>/trend-digest-health-and-wellness-in-hospitality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A233820-D5F9-734A-904E-6127BEA5B656}"/>
              </a:ext>
            </a:extLst>
          </p:cNvPr>
          <p:cNvSpPr/>
          <p:nvPr/>
        </p:nvSpPr>
        <p:spPr>
          <a:xfrm>
            <a:off x="1649843" y="226150"/>
            <a:ext cx="74790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Health and Wellness in Hospitality</a:t>
            </a:r>
          </a:p>
        </p:txBody>
      </p:sp>
      <p:pic>
        <p:nvPicPr>
          <p:cNvPr id="5" name="Graphic 4" descr="Web design">
            <a:extLst>
              <a:ext uri="{FF2B5EF4-FFF2-40B4-BE49-F238E27FC236}">
                <a16:creationId xmlns:a16="http://schemas.microsoft.com/office/drawing/2014/main" id="{80817C17-1FC6-4649-B848-D145233FE6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43966" y="1774376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C31724-20B1-5446-B6B5-DC915CD90C20}"/>
              </a:ext>
            </a:extLst>
          </p:cNvPr>
          <p:cNvSpPr txBox="1"/>
          <p:nvPr/>
        </p:nvSpPr>
        <p:spPr>
          <a:xfrm>
            <a:off x="9743966" y="3262823"/>
            <a:ext cx="11173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WESTIN</a:t>
            </a:r>
          </a:p>
          <a:p>
            <a:r>
              <a:rPr lang="en-GB" dirty="0">
                <a:hlinkClick r:id="rId4"/>
              </a:rPr>
              <a:t>Running</a:t>
            </a:r>
          </a:p>
          <a:p>
            <a:r>
              <a:rPr lang="en-GB" dirty="0">
                <a:hlinkClick r:id="rId4"/>
              </a:rPr>
              <a:t>Concierge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795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0138FE8-DBE7-044F-8545-5D4818653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8625" y="345061"/>
            <a:ext cx="8589134" cy="554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86617" y="146986"/>
            <a:ext cx="4329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36B0E1-4D5A-3744-A35D-EEEEF8927F83}"/>
              </a:ext>
            </a:extLst>
          </p:cNvPr>
          <p:cNvSpPr txBox="1"/>
          <p:nvPr/>
        </p:nvSpPr>
        <p:spPr>
          <a:xfrm>
            <a:off x="359227" y="2899262"/>
            <a:ext cx="31015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the active pursuit of activities, choices, and lifestyles that lead to a state of holistic health</a:t>
            </a:r>
            <a:endParaRPr lang="en-GB" sz="2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01B3-7B40-DF49-92D7-12458895DBD1}"/>
              </a:ext>
            </a:extLst>
          </p:cNvPr>
          <p:cNvSpPr/>
          <p:nvPr/>
        </p:nvSpPr>
        <p:spPr>
          <a:xfrm>
            <a:off x="427063" y="2018483"/>
            <a:ext cx="29379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chemeClr val="accent4"/>
                </a:solidFill>
                <a:effectLst/>
              </a:rPr>
              <a:t>Wellness: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9CF438-873A-8842-A5B1-A9D27E1783FD}"/>
              </a:ext>
            </a:extLst>
          </p:cNvPr>
          <p:cNvSpPr/>
          <p:nvPr/>
        </p:nvSpPr>
        <p:spPr>
          <a:xfrm>
            <a:off x="8623916" y="5521218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072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95137" y="23183"/>
            <a:ext cx="43293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003831-111E-D84D-A45E-F993AEDF6BAE}"/>
              </a:ext>
            </a:extLst>
          </p:cNvPr>
          <p:cNvSpPr/>
          <p:nvPr/>
        </p:nvSpPr>
        <p:spPr>
          <a:xfrm>
            <a:off x="195137" y="585700"/>
            <a:ext cx="93964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AF1E72"/>
                </a:solidFill>
                <a:latin typeface="Gotham"/>
              </a:rPr>
              <a:t>At $639 billion, wellness tourism is a significant and fast- growing segment of global tourism. </a:t>
            </a:r>
            <a:endParaRPr lang="en-GB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C14AE9FC-E6E4-A44E-9DEB-606671A71D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137" y="955032"/>
            <a:ext cx="8326260" cy="49658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F7F0224-EAF8-2242-AE91-D2798B7C058B}"/>
              </a:ext>
            </a:extLst>
          </p:cNvPr>
          <p:cNvSpPr txBox="1"/>
          <p:nvPr/>
        </p:nvSpPr>
        <p:spPr>
          <a:xfrm>
            <a:off x="8828041" y="2546976"/>
            <a:ext cx="31015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travel associated with the pursuit of maintaining or enhancing one’s personal wellbeing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E115A7-A0DC-A441-A5A1-D5FDE4032A8C}"/>
              </a:ext>
            </a:extLst>
          </p:cNvPr>
          <p:cNvSpPr/>
          <p:nvPr/>
        </p:nvSpPr>
        <p:spPr>
          <a:xfrm>
            <a:off x="8973829" y="877427"/>
            <a:ext cx="280998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cap="none" spc="0" dirty="0">
                <a:ln/>
                <a:solidFill>
                  <a:srgbClr val="990033"/>
                </a:solidFill>
                <a:effectLst/>
              </a:rPr>
              <a:t>Wellness tourism: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83D2B35-754C-7540-864B-68B9D59C3FF1}"/>
              </a:ext>
            </a:extLst>
          </p:cNvPr>
          <p:cNvSpPr/>
          <p:nvPr/>
        </p:nvSpPr>
        <p:spPr>
          <a:xfrm>
            <a:off x="8547737" y="5551525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746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89728" y="29108"/>
            <a:ext cx="2322431" cy="14003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4000" b="1" dirty="0"/>
              <a:t>Wellbeing</a:t>
            </a:r>
          </a:p>
        </p:txBody>
      </p:sp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FC5FE5BB-D700-8046-BDE0-5B07AD781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9792" y="29108"/>
            <a:ext cx="9585930" cy="590512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B0B13C1-8819-F04A-85E8-20620F425028}"/>
              </a:ext>
            </a:extLst>
          </p:cNvPr>
          <p:cNvSpPr/>
          <p:nvPr/>
        </p:nvSpPr>
        <p:spPr>
          <a:xfrm>
            <a:off x="161152" y="3132657"/>
            <a:ext cx="23302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AF1E72"/>
                </a:solidFill>
                <a:latin typeface="Gotham"/>
              </a:rPr>
              <a:t>Primary Wellness travellers (11%)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62B4C1A-48EC-464E-825E-A7B4B4AEE8EE}"/>
              </a:ext>
            </a:extLst>
          </p:cNvPr>
          <p:cNvSpPr/>
          <p:nvPr/>
        </p:nvSpPr>
        <p:spPr>
          <a:xfrm>
            <a:off x="189728" y="4210754"/>
            <a:ext cx="23302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AF1E72"/>
                </a:solidFill>
                <a:latin typeface="Gotham"/>
              </a:rPr>
              <a:t>Secondary Wellness travellers (89%)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CC169F-9D84-624F-B5D3-3239E3933F72}"/>
              </a:ext>
            </a:extLst>
          </p:cNvPr>
          <p:cNvSpPr txBox="1"/>
          <p:nvPr/>
        </p:nvSpPr>
        <p:spPr>
          <a:xfrm>
            <a:off x="1138524" y="3667725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+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4A166F-DB20-494E-A8EE-623B5C855178}"/>
              </a:ext>
            </a:extLst>
          </p:cNvPr>
          <p:cNvSpPr/>
          <p:nvPr/>
        </p:nvSpPr>
        <p:spPr>
          <a:xfrm>
            <a:off x="8603262" y="5564899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024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Wellness_Tourism">
            <a:extLst>
              <a:ext uri="{FF2B5EF4-FFF2-40B4-BE49-F238E27FC236}">
                <a16:creationId xmlns:a16="http://schemas.microsoft.com/office/drawing/2014/main" id="{47F630F1-1384-41CC-8B30-D7C9F10D8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404" y="0"/>
            <a:ext cx="8822724" cy="597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AB7CF2D-EE68-427D-94C0-B30464F0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668337"/>
            <a:ext cx="5158316" cy="823912"/>
          </a:xfrm>
        </p:spPr>
        <p:txBody>
          <a:bodyPr/>
          <a:lstStyle/>
          <a:p>
            <a:r>
              <a:rPr lang="en-GB" dirty="0"/>
              <a:t>Primary Wellness Tourism	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E306753-0E71-496B-8AE7-83FCED80FE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083" y="1770289"/>
            <a:ext cx="5158316" cy="3684588"/>
          </a:xfrm>
        </p:spPr>
        <p:txBody>
          <a:bodyPr/>
          <a:lstStyle/>
          <a:p>
            <a:r>
              <a:rPr lang="en-GB" dirty="0"/>
              <a:t>Retreats</a:t>
            </a:r>
          </a:p>
          <a:p>
            <a:r>
              <a:rPr lang="en-GB" dirty="0"/>
              <a:t>Skiing </a:t>
            </a:r>
          </a:p>
          <a:p>
            <a:r>
              <a:rPr lang="en-GB" dirty="0"/>
              <a:t>Trekking holidays</a:t>
            </a:r>
          </a:p>
          <a:p>
            <a:r>
              <a:rPr lang="en-GB" dirty="0"/>
              <a:t>Spa resort packages</a:t>
            </a:r>
          </a:p>
          <a:p>
            <a:r>
              <a:rPr lang="en-GB" dirty="0"/>
              <a:t>Fitness</a:t>
            </a:r>
          </a:p>
          <a:p>
            <a:r>
              <a:rPr lang="en-GB" dirty="0"/>
              <a:t>Life coaching </a:t>
            </a:r>
          </a:p>
          <a:p>
            <a:r>
              <a:rPr lang="en-GB" dirty="0"/>
              <a:t>Seminars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06108E9-BA95-4526-8BE2-223378191E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8" y="668337"/>
            <a:ext cx="5183717" cy="823912"/>
          </a:xfrm>
        </p:spPr>
        <p:txBody>
          <a:bodyPr/>
          <a:lstStyle/>
          <a:p>
            <a:r>
              <a:rPr lang="en-GB" dirty="0"/>
              <a:t>Secondary Wellness Tourism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CF95E1-6624-41ED-887E-08F9DBE1C6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770289"/>
            <a:ext cx="5183717" cy="3684588"/>
          </a:xfrm>
        </p:spPr>
        <p:txBody>
          <a:bodyPr/>
          <a:lstStyle/>
          <a:p>
            <a:r>
              <a:rPr lang="en-GB" dirty="0"/>
              <a:t>Massage</a:t>
            </a:r>
          </a:p>
          <a:p>
            <a:r>
              <a:rPr lang="en-GB" dirty="0"/>
              <a:t>Yoga class</a:t>
            </a:r>
          </a:p>
          <a:p>
            <a:r>
              <a:rPr lang="en-GB" dirty="0"/>
              <a:t>Hair and beauty therapies</a:t>
            </a:r>
          </a:p>
          <a:p>
            <a:r>
              <a:rPr lang="en-GB" dirty="0"/>
              <a:t>Gastronomy</a:t>
            </a:r>
          </a:p>
          <a:p>
            <a:r>
              <a:rPr lang="en-GB" dirty="0"/>
              <a:t>Fitness</a:t>
            </a:r>
          </a:p>
          <a:p>
            <a:r>
              <a:rPr lang="en-GB" dirty="0"/>
              <a:t>Spa days</a:t>
            </a:r>
          </a:p>
          <a:p>
            <a:r>
              <a:rPr lang="en-GB" dirty="0"/>
              <a:t>Hot springs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265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DF66A9B5-AF8F-4841-AD39-AB70A7E723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777"/>
          <a:stretch/>
        </p:blipFill>
        <p:spPr>
          <a:xfrm>
            <a:off x="2007425" y="0"/>
            <a:ext cx="8163971" cy="59272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3DC09A-AA3F-457D-A484-FEE86C50D742}"/>
              </a:ext>
            </a:extLst>
          </p:cNvPr>
          <p:cNvSpPr txBox="1"/>
          <p:nvPr/>
        </p:nvSpPr>
        <p:spPr>
          <a:xfrm rot="10800000" flipV="1">
            <a:off x="130628" y="4473266"/>
            <a:ext cx="3269795" cy="115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3200" b="1" dirty="0"/>
              <a:t>Wellbeing</a:t>
            </a:r>
          </a:p>
        </p:txBody>
      </p:sp>
    </p:spTree>
    <p:extLst>
      <p:ext uri="{BB962C8B-B14F-4D97-AF65-F5344CB8AC3E}">
        <p14:creationId xmlns:p14="http://schemas.microsoft.com/office/powerpoint/2010/main" val="4157600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22661ACA-0005-944C-805D-2A0CBAB4B1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703" y="513455"/>
            <a:ext cx="10944225" cy="51616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49038" y="58809"/>
            <a:ext cx="2322431" cy="14003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4000" b="1" dirty="0"/>
              <a:t>Wellbeing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906E61-73C6-7E49-8FB0-110D20C621F0}"/>
              </a:ext>
            </a:extLst>
          </p:cNvPr>
          <p:cNvSpPr/>
          <p:nvPr/>
        </p:nvSpPr>
        <p:spPr>
          <a:xfrm>
            <a:off x="8574008" y="5615651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772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45250DE-1E52-8B45-BDF4-0D3E83A9CE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3016" y="113124"/>
            <a:ext cx="10050049" cy="57984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98935" y="113124"/>
            <a:ext cx="2322431" cy="14003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</a:t>
            </a:r>
          </a:p>
          <a:p>
            <a:pPr>
              <a:spcAft>
                <a:spcPts val="600"/>
              </a:spcAft>
            </a:pPr>
            <a:r>
              <a:rPr lang="en-GB" sz="4000" b="1" dirty="0"/>
              <a:t>Wellbeing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B6938D-C31E-8647-94B7-A63ABDB4319E}"/>
              </a:ext>
            </a:extLst>
          </p:cNvPr>
          <p:cNvSpPr/>
          <p:nvPr/>
        </p:nvSpPr>
        <p:spPr>
          <a:xfrm>
            <a:off x="8514322" y="5602174"/>
            <a:ext cx="32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(Global Wellness Institute,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198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7735863" y="3269772"/>
            <a:ext cx="3521122" cy="12863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Health &amp; Wellbeing 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Trends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8DF8AE6E-38CD-4B2A-8E02-F099DD30E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126" y="629042"/>
            <a:ext cx="1217216" cy="8595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25A14EB9-0B0C-484C-990D-9A7D1342C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0313" y="742789"/>
            <a:ext cx="842722" cy="632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Right Triangle 192">
            <a:extLst>
              <a:ext uri="{FF2B5EF4-FFF2-40B4-BE49-F238E27FC236}">
                <a16:creationId xmlns:a16="http://schemas.microsoft.com/office/drawing/2014/main" id="{23293907-0F26-4752-BCD0-3AC2C5026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683" y="635538"/>
            <a:ext cx="680408" cy="84974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4CA07809-FD84-4293-BEDA-C920BB2A1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6352" y="8853"/>
            <a:ext cx="1576152" cy="14793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lose-up of a shower head&#10;&#10;Description automatically generated with low confidence">
            <a:extLst>
              <a:ext uri="{FF2B5EF4-FFF2-40B4-BE49-F238E27FC236}">
                <a16:creationId xmlns:a16="http://schemas.microsoft.com/office/drawing/2014/main" id="{1DFBE608-7ED5-42F2-B5F3-6A1C91B998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2013" y="186246"/>
            <a:ext cx="1130087" cy="1130087"/>
          </a:xfrm>
          <a:prstGeom prst="rect">
            <a:avLst/>
          </a:prstGeom>
        </p:spPr>
      </p:pic>
      <p:sp>
        <p:nvSpPr>
          <p:cNvPr id="195" name="Right Triangle 194">
            <a:extLst>
              <a:ext uri="{FF2B5EF4-FFF2-40B4-BE49-F238E27FC236}">
                <a16:creationId xmlns:a16="http://schemas.microsoft.com/office/drawing/2014/main" id="{A06D4B98-7FBD-4771-9C71-AE026D670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3630" y="-1"/>
            <a:ext cx="1092260" cy="147936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1E32D174-F8A9-4FF0-8888-1B4F5E184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070" y="621519"/>
            <a:ext cx="4032504" cy="22037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769201C5-687E-46FB-BA72-23BA40BFE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107" y="2848090"/>
            <a:ext cx="2339075" cy="34160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8" name="Freeform: Shape 197">
            <a:extLst>
              <a:ext uri="{FF2B5EF4-FFF2-40B4-BE49-F238E27FC236}">
                <a16:creationId xmlns:a16="http://schemas.microsoft.com/office/drawing/2014/main" id="{339141A8-FDFD-4ABE-A499-72C9669F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14143" y="991883"/>
            <a:ext cx="1371600" cy="2356777"/>
          </a:xfrm>
          <a:custGeom>
            <a:avLst/>
            <a:gdLst>
              <a:gd name="connsiteX0" fmla="*/ 0 w 1371600"/>
              <a:gd name="connsiteY0" fmla="*/ 0 h 2356777"/>
              <a:gd name="connsiteX1" fmla="*/ 0 w 1371600"/>
              <a:gd name="connsiteY1" fmla="*/ 1216152 h 2356777"/>
              <a:gd name="connsiteX2" fmla="*/ 4495 w 1371600"/>
              <a:gd name="connsiteY2" fmla="*/ 1216152 h 2356777"/>
              <a:gd name="connsiteX3" fmla="*/ 4495 w 1371600"/>
              <a:gd name="connsiteY3" fmla="*/ 2356777 h 2356777"/>
              <a:gd name="connsiteX4" fmla="*/ 1367105 w 1371600"/>
              <a:gd name="connsiteY4" fmla="*/ 2356777 h 2356777"/>
              <a:gd name="connsiteX5" fmla="*/ 1367105 w 1371600"/>
              <a:gd name="connsiteY5" fmla="*/ 1216152 h 2356777"/>
              <a:gd name="connsiteX6" fmla="*/ 1371600 w 1371600"/>
              <a:gd name="connsiteY6" fmla="*/ 1216152 h 2356777"/>
              <a:gd name="connsiteX7" fmla="*/ 1367105 w 1371600"/>
              <a:gd name="connsiteY7" fmla="*/ 1212166 h 2356777"/>
              <a:gd name="connsiteX8" fmla="*/ 1367105 w 1371600"/>
              <a:gd name="connsiteY8" fmla="*/ 1210176 h 2356777"/>
              <a:gd name="connsiteX9" fmla="*/ 1364860 w 1371600"/>
              <a:gd name="connsiteY9" fmla="*/ 1210176 h 235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71600" h="2356777">
                <a:moveTo>
                  <a:pt x="0" y="0"/>
                </a:moveTo>
                <a:lnTo>
                  <a:pt x="0" y="1216152"/>
                </a:lnTo>
                <a:lnTo>
                  <a:pt x="4495" y="1216152"/>
                </a:lnTo>
                <a:lnTo>
                  <a:pt x="4495" y="2356777"/>
                </a:lnTo>
                <a:lnTo>
                  <a:pt x="1367105" y="2356777"/>
                </a:lnTo>
                <a:lnTo>
                  <a:pt x="1367105" y="1216152"/>
                </a:lnTo>
                <a:lnTo>
                  <a:pt x="1371600" y="1216152"/>
                </a:lnTo>
                <a:lnTo>
                  <a:pt x="1367105" y="1212166"/>
                </a:lnTo>
                <a:lnTo>
                  <a:pt x="1367105" y="1210176"/>
                </a:lnTo>
                <a:lnTo>
                  <a:pt x="1364860" y="121017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8A439E11-755A-4258-859D-56A6B6AFC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78372" y="1485831"/>
            <a:ext cx="1990938" cy="1371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1F75F0C4-91C2-49E9-A4CB-86D3A90C87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49767" y="1632106"/>
            <a:ext cx="1602092" cy="106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0" name="Right Triangle 199">
            <a:extLst>
              <a:ext uri="{FF2B5EF4-FFF2-40B4-BE49-F238E27FC236}">
                <a16:creationId xmlns:a16="http://schemas.microsoft.com/office/drawing/2014/main" id="{E916EF49-F958-4F28-A999-F8FA8D09A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06828" y="2437565"/>
            <a:ext cx="325600" cy="406635"/>
          </a:xfrm>
          <a:prstGeom prst="rtTriangle">
            <a:avLst/>
          </a:prstGeom>
          <a:solidFill>
            <a:srgbClr val="CB4D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5A1730F3-41F3-42AA-B527-2C609269D0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5353" y="809886"/>
            <a:ext cx="3716019" cy="1848719"/>
          </a:xfrm>
          <a:prstGeom prst="rect">
            <a:avLst/>
          </a:prstGeom>
        </p:spPr>
      </p:pic>
      <p:sp>
        <p:nvSpPr>
          <p:cNvPr id="201" name="Right Triangle 200">
            <a:extLst>
              <a:ext uri="{FF2B5EF4-FFF2-40B4-BE49-F238E27FC236}">
                <a16:creationId xmlns:a16="http://schemas.microsoft.com/office/drawing/2014/main" id="{A7665D74-DFEA-412C-928C-F090E6708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3914" y="3243055"/>
            <a:ext cx="1881096" cy="1092260"/>
          </a:xfrm>
          <a:prstGeom prst="rtTriangle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3E84BD56-679D-4E0C-9C9B-D694ABF0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2567" y="2843319"/>
            <a:ext cx="3474720" cy="18836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3" name="Right Triangle 202">
            <a:extLst>
              <a:ext uri="{FF2B5EF4-FFF2-40B4-BE49-F238E27FC236}">
                <a16:creationId xmlns:a16="http://schemas.microsoft.com/office/drawing/2014/main" id="{2335FEDF-EF88-4E68-9CF7-5A72EF32A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0435" y="1488222"/>
            <a:ext cx="1092260" cy="1364098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4" name="Freeform: Shape 203">
            <a:extLst>
              <a:ext uri="{FF2B5EF4-FFF2-40B4-BE49-F238E27FC236}">
                <a16:creationId xmlns:a16="http://schemas.microsoft.com/office/drawing/2014/main" id="{03DB71A4-74AA-406D-9553-61C0C6D23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1093" y="1481744"/>
            <a:ext cx="1557796" cy="1362456"/>
          </a:xfrm>
          <a:custGeom>
            <a:avLst/>
            <a:gdLst>
              <a:gd name="connsiteX0" fmla="*/ 0 w 1557796"/>
              <a:gd name="connsiteY0" fmla="*/ 0 h 1362456"/>
              <a:gd name="connsiteX1" fmla="*/ 1557796 w 1557796"/>
              <a:gd name="connsiteY1" fmla="*/ 0 h 1362456"/>
              <a:gd name="connsiteX2" fmla="*/ 1557796 w 1557796"/>
              <a:gd name="connsiteY2" fmla="*/ 1362456 h 1362456"/>
              <a:gd name="connsiteX3" fmla="*/ 1090945 w 1557796"/>
              <a:gd name="connsiteY3" fmla="*/ 1362456 h 1362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57796" h="1362456">
                <a:moveTo>
                  <a:pt x="0" y="0"/>
                </a:moveTo>
                <a:lnTo>
                  <a:pt x="1557796" y="0"/>
                </a:lnTo>
                <a:lnTo>
                  <a:pt x="1557796" y="1362456"/>
                </a:lnTo>
                <a:lnTo>
                  <a:pt x="1090945" y="136245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5" name="Right Triangle 204">
            <a:extLst>
              <a:ext uri="{FF2B5EF4-FFF2-40B4-BE49-F238E27FC236}">
                <a16:creationId xmlns:a16="http://schemas.microsoft.com/office/drawing/2014/main" id="{DA9994C2-211B-4BF6-B6A0-D67471594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6352" y="1480102"/>
            <a:ext cx="1092260" cy="1364098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C783F43-50ED-43B6-8ECB-31AAF66CE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047" y="3060566"/>
            <a:ext cx="2032216" cy="3044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5353F7A-14CF-448C-8A86-1A03E39B2E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0045" y="2979485"/>
            <a:ext cx="2864590" cy="1611332"/>
          </a:xfrm>
          <a:prstGeom prst="rect">
            <a:avLst/>
          </a:prstGeom>
        </p:spPr>
      </p:pic>
      <p:sp>
        <p:nvSpPr>
          <p:cNvPr id="206" name="Right Triangle 205">
            <a:extLst>
              <a:ext uri="{FF2B5EF4-FFF2-40B4-BE49-F238E27FC236}">
                <a16:creationId xmlns:a16="http://schemas.microsoft.com/office/drawing/2014/main" id="{837A7BE2-DF08-4ECE-A520-13927DBF4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782961" y="4947446"/>
            <a:ext cx="1495517" cy="1117075"/>
          </a:xfrm>
          <a:prstGeom prst="rtTriangle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A9653D-3DD7-0D4E-B483-68112FABC1D1}"/>
              </a:ext>
            </a:extLst>
          </p:cNvPr>
          <p:cNvSpPr txBox="1"/>
          <p:nvPr/>
        </p:nvSpPr>
        <p:spPr>
          <a:xfrm>
            <a:off x="7855297" y="3153048"/>
            <a:ext cx="3706577" cy="3061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(Lo, 2019).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A469DE64-F3ED-4EC5-9671-BDA15D1931A9}"/>
              </a:ext>
            </a:extLst>
          </p:cNvPr>
          <p:cNvSpPr txBox="1"/>
          <p:nvPr/>
        </p:nvSpPr>
        <p:spPr>
          <a:xfrm>
            <a:off x="4807297" y="500067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https://www.mckinsey.com/Videos/video?vid=6263845830001&amp;plyrid=HkOJqCPWdb&amp;aid=30A7D578-FE69-4F44-932B-E8A056C786A8</a:t>
            </a:r>
          </a:p>
        </p:txBody>
      </p:sp>
    </p:spTree>
    <p:extLst>
      <p:ext uri="{BB962C8B-B14F-4D97-AF65-F5344CB8AC3E}">
        <p14:creationId xmlns:p14="http://schemas.microsoft.com/office/powerpoint/2010/main" val="36968789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381C79-CFC8-4AB9-81A8-09D901B09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i="0" dirty="0">
                <a:solidFill>
                  <a:srgbClr val="000000"/>
                </a:solidFill>
                <a:effectLst/>
              </a:rPr>
              <a:t>The 20 most popular wellness trends for you to try</a:t>
            </a:r>
            <a:br>
              <a:rPr lang="en-GB" b="1" i="0" dirty="0">
                <a:solidFill>
                  <a:srgbClr val="000000"/>
                </a:solidFill>
                <a:effectLst/>
                <a:latin typeface="Ivar Headline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7D19E7-5254-4E45-BF13-55D77B3A9E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/>
              <a:t>Touchless Spas</a:t>
            </a:r>
          </a:p>
          <a:p>
            <a:r>
              <a:rPr lang="en-GB" sz="1800" dirty="0"/>
              <a:t>Virtual Fitness</a:t>
            </a:r>
          </a:p>
          <a:p>
            <a:r>
              <a:rPr lang="en-GB" sz="1800" dirty="0"/>
              <a:t>Immune Health</a:t>
            </a:r>
          </a:p>
          <a:p>
            <a:r>
              <a:rPr lang="en-GB" sz="1800" dirty="0"/>
              <a:t>Breathwork</a:t>
            </a:r>
          </a:p>
          <a:p>
            <a:r>
              <a:rPr lang="en-GB" sz="1800" dirty="0"/>
              <a:t>Mindful eating</a:t>
            </a:r>
          </a:p>
          <a:p>
            <a:r>
              <a:rPr lang="en-GB" sz="1800" dirty="0"/>
              <a:t>Sleep hygiene</a:t>
            </a:r>
          </a:p>
          <a:p>
            <a:r>
              <a:rPr lang="en-GB" sz="1800" dirty="0"/>
              <a:t>Upcycling food</a:t>
            </a:r>
          </a:p>
          <a:p>
            <a:r>
              <a:rPr lang="en-GB" sz="1800" dirty="0"/>
              <a:t>Functional foods</a:t>
            </a:r>
          </a:p>
          <a:p>
            <a:r>
              <a:rPr lang="en-GB" sz="1800" dirty="0"/>
              <a:t>Mental fitness</a:t>
            </a:r>
          </a:p>
          <a:p>
            <a:r>
              <a:rPr lang="en-GB" sz="1800" dirty="0"/>
              <a:t>Mediation Apps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11B5DE-83A5-4A7E-B645-A374F2AED6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dirty="0"/>
              <a:t>Virtual Hangouts</a:t>
            </a:r>
          </a:p>
          <a:p>
            <a:r>
              <a:rPr lang="en-GB" sz="1800" dirty="0"/>
              <a:t>Outdoor activities</a:t>
            </a:r>
          </a:p>
          <a:p>
            <a:r>
              <a:rPr lang="en-GB" sz="1800" dirty="0"/>
              <a:t>Tracking stress</a:t>
            </a:r>
          </a:p>
          <a:p>
            <a:r>
              <a:rPr lang="en-GB" sz="1800" dirty="0"/>
              <a:t>Digital healthcare</a:t>
            </a:r>
          </a:p>
          <a:p>
            <a:r>
              <a:rPr lang="en-GB" sz="1800" dirty="0"/>
              <a:t>Adaptogens</a:t>
            </a:r>
          </a:p>
          <a:p>
            <a:r>
              <a:rPr lang="en-GB" sz="1800" dirty="0"/>
              <a:t>Cooking</a:t>
            </a:r>
          </a:p>
          <a:p>
            <a:r>
              <a:rPr lang="en-GB" sz="1800" dirty="0"/>
              <a:t>Gentler workouts</a:t>
            </a:r>
          </a:p>
          <a:p>
            <a:r>
              <a:rPr lang="en-GB" sz="1800" dirty="0"/>
              <a:t>Decluttering and decorating</a:t>
            </a:r>
          </a:p>
          <a:p>
            <a:r>
              <a:rPr lang="en-GB" sz="1800" dirty="0"/>
              <a:t>Travel</a:t>
            </a:r>
          </a:p>
          <a:p>
            <a:r>
              <a:rPr lang="en-GB" sz="1800" dirty="0"/>
              <a:t>Financial wellness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668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CE136F3-341E-4B44-9211-15CCA2A5D5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21294" y="289184"/>
            <a:ext cx="2076150" cy="99655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32A4F3-1CEB-A94A-80DB-96C779C42A07}"/>
              </a:ext>
            </a:extLst>
          </p:cNvPr>
          <p:cNvSpPr txBox="1"/>
          <p:nvPr/>
        </p:nvSpPr>
        <p:spPr>
          <a:xfrm>
            <a:off x="9921294" y="5478344"/>
            <a:ext cx="2159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6"/>
              </a:rPr>
              <a:t>EVEN Hotels Website</a:t>
            </a:r>
            <a:endParaRPr lang="en-GB" dirty="0"/>
          </a:p>
        </p:txBody>
      </p:sp>
      <p:pic>
        <p:nvPicPr>
          <p:cNvPr id="4" name="Graphic 3" descr="Web design">
            <a:extLst>
              <a:ext uri="{FF2B5EF4-FFF2-40B4-BE49-F238E27FC236}">
                <a16:creationId xmlns:a16="http://schemas.microsoft.com/office/drawing/2014/main" id="{A2973987-3687-4E43-B94B-FAD6B50528B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502169" y="4563758"/>
            <a:ext cx="914400" cy="914400"/>
          </a:xfrm>
          <a:prstGeom prst="rect">
            <a:avLst/>
          </a:prstGeom>
        </p:spPr>
      </p:pic>
      <p:pic>
        <p:nvPicPr>
          <p:cNvPr id="3" name="Online Media 2" descr="Introducing EVEN® Hotels - where wellness is built in.">
            <a:hlinkClick r:id="" action="ppaction://media"/>
            <a:extLst>
              <a:ext uri="{FF2B5EF4-FFF2-40B4-BE49-F238E27FC236}">
                <a16:creationId xmlns:a16="http://schemas.microsoft.com/office/drawing/2014/main" id="{7ECC4D1B-7189-074A-91F9-89B14C9E317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9"/>
          <a:stretch>
            <a:fillRect/>
          </a:stretch>
        </p:blipFill>
        <p:spPr>
          <a:xfrm>
            <a:off x="194556" y="599053"/>
            <a:ext cx="9330885" cy="5248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3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E8A28-63B9-443A-924E-8A430C4AE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5496" y="3983473"/>
            <a:ext cx="8540852" cy="65753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Five feet to fitness</a:t>
            </a:r>
            <a:br>
              <a:rPr lang="en-GB" sz="3200" dirty="0"/>
            </a:br>
            <a:r>
              <a:rPr lang="en-GB" sz="3200" dirty="0"/>
              <a:t>@ the Hilton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53ED2BCD-AC2A-4920-A9F7-E814F15501A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5990" y="122332"/>
            <a:ext cx="7687725" cy="57649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C67249C-2D62-4532-8E9C-CAD77D729783}"/>
              </a:ext>
            </a:extLst>
          </p:cNvPr>
          <p:cNvSpPr/>
          <p:nvPr/>
        </p:nvSpPr>
        <p:spPr>
          <a:xfrm>
            <a:off x="7925496" y="4849949"/>
            <a:ext cx="41505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Hilton Hotels are moving in another direction — incorporating equipment for fitness into their rooms and offerings.</a:t>
            </a:r>
          </a:p>
        </p:txBody>
      </p:sp>
      <p:pic>
        <p:nvPicPr>
          <p:cNvPr id="6" name="Picture 5" descr="A black sign with white text&#10;&#10;Description automatically generated">
            <a:extLst>
              <a:ext uri="{FF2B5EF4-FFF2-40B4-BE49-F238E27FC236}">
                <a16:creationId xmlns:a16="http://schemas.microsoft.com/office/drawing/2014/main" id="{D2192276-0FB8-D44F-A3D3-E421CAE582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393314" y="125903"/>
            <a:ext cx="2561317" cy="195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250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1944E84-F5B1-5D4A-A70F-FACA1B3046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44" y="3705490"/>
            <a:ext cx="2064207" cy="20642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3110383" y="60734"/>
            <a:ext cx="9136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 – The Science of Sleep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47B6969-40D2-FE47-A3A1-8960E028F4F0}"/>
              </a:ext>
            </a:extLst>
          </p:cNvPr>
          <p:cNvSpPr/>
          <p:nvPr/>
        </p:nvSpPr>
        <p:spPr>
          <a:xfrm>
            <a:off x="1003473" y="5425900"/>
            <a:ext cx="4115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Gotham SSm A"/>
                <a:hlinkClick r:id="rId4"/>
              </a:rPr>
              <a:t>Lithuanian spa to focus on sleep wellness</a:t>
            </a:r>
            <a:endParaRPr lang="en-GB" b="1" i="0" u="none" strike="noStrike" dirty="0">
              <a:solidFill>
                <a:srgbClr val="000000"/>
              </a:solidFill>
              <a:effectLst/>
              <a:latin typeface="Gotham SSm A"/>
            </a:endParaRPr>
          </a:p>
        </p:txBody>
      </p:sp>
      <p:pic>
        <p:nvPicPr>
          <p:cNvPr id="6" name="Graphic 5" descr="Web design">
            <a:extLst>
              <a:ext uri="{FF2B5EF4-FFF2-40B4-BE49-F238E27FC236}">
                <a16:creationId xmlns:a16="http://schemas.microsoft.com/office/drawing/2014/main" id="{4C4BAFF1-4EB3-804A-AEDC-BCA58F0988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7753" y="5153366"/>
            <a:ext cx="914400" cy="914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6BB8E6-58AB-8543-87CB-4BFAAC8AFF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895" y="790234"/>
            <a:ext cx="4855320" cy="3329362"/>
          </a:xfrm>
          <a:prstGeom prst="rect">
            <a:avLst/>
          </a:prstGeom>
        </p:spPr>
      </p:pic>
      <p:pic>
        <p:nvPicPr>
          <p:cNvPr id="11" name="Graphic 10" descr="Sleep">
            <a:extLst>
              <a:ext uri="{FF2B5EF4-FFF2-40B4-BE49-F238E27FC236}">
                <a16:creationId xmlns:a16="http://schemas.microsoft.com/office/drawing/2014/main" id="{BCC9577F-D211-8D47-A4E2-CD82A3D0AE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65005" y="3822752"/>
            <a:ext cx="1763056" cy="17630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9DA3274-D82F-B44C-9659-E2734AE4970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3043" y="1601535"/>
            <a:ext cx="6381657" cy="4254437"/>
          </a:xfrm>
          <a:prstGeom prst="rect">
            <a:avLst/>
          </a:prstGeom>
        </p:spPr>
      </p:pic>
      <p:pic>
        <p:nvPicPr>
          <p:cNvPr id="21" name="Graphic 20" descr="Web design">
            <a:extLst>
              <a:ext uri="{FF2B5EF4-FFF2-40B4-BE49-F238E27FC236}">
                <a16:creationId xmlns:a16="http://schemas.microsoft.com/office/drawing/2014/main" id="{8BE824C3-7F21-E44E-8E90-2FF5F9BD1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52588" y="768620"/>
            <a:ext cx="914400" cy="9144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DD0A1B1-82EB-F640-8D0D-25C021B4E5FE}"/>
              </a:ext>
            </a:extLst>
          </p:cNvPr>
          <p:cNvSpPr/>
          <p:nvPr/>
        </p:nvSpPr>
        <p:spPr>
          <a:xfrm>
            <a:off x="6096000" y="89937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b="1" dirty="0">
                <a:solidFill>
                  <a:srgbClr val="000000"/>
                </a:solidFill>
                <a:latin typeface="inherit"/>
                <a:hlinkClick r:id="rId11"/>
              </a:rPr>
              <a:t>A London hotel has designed a 'womb room' to help you sleep like a baby</a:t>
            </a:r>
            <a:endParaRPr lang="en-GB" b="1" i="0" u="none" strike="noStrike" dirty="0">
              <a:solidFill>
                <a:srgbClr val="000000"/>
              </a:solidFill>
              <a:effectLst/>
              <a:latin typeface="Standard Text"/>
            </a:endParaRPr>
          </a:p>
        </p:txBody>
      </p:sp>
    </p:spTree>
    <p:extLst>
      <p:ext uri="{BB962C8B-B14F-4D97-AF65-F5344CB8AC3E}">
        <p14:creationId xmlns:p14="http://schemas.microsoft.com/office/powerpoint/2010/main" val="2048935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212817" y="170201"/>
            <a:ext cx="8012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 – Gyms and Spas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0F5525-053E-CD4D-A937-1B839C53E39B}"/>
              </a:ext>
            </a:extLst>
          </p:cNvPr>
          <p:cNvSpPr/>
          <p:nvPr/>
        </p:nvSpPr>
        <p:spPr>
          <a:xfrm>
            <a:off x="8987547" y="4511383"/>
            <a:ext cx="26071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>
                <a:solidFill>
                  <a:srgbClr val="000000"/>
                </a:solidFill>
                <a:latin typeface="inherit"/>
                <a:hlinkClick r:id="rId4"/>
              </a:rPr>
              <a:t>Is this the fittest hotel in the world? Equinox to open first of its kind New York hotel</a:t>
            </a:r>
            <a:endParaRPr lang="en-GB" b="1" i="0" u="none" strike="noStrike" dirty="0">
              <a:solidFill>
                <a:srgbClr val="000000"/>
              </a:solidFill>
              <a:effectLst/>
              <a:latin typeface="Standard Text"/>
            </a:endParaRPr>
          </a:p>
        </p:txBody>
      </p:sp>
      <p:pic>
        <p:nvPicPr>
          <p:cNvPr id="12" name="Graphic 11" descr="Web design">
            <a:extLst>
              <a:ext uri="{FF2B5EF4-FFF2-40B4-BE49-F238E27FC236}">
                <a16:creationId xmlns:a16="http://schemas.microsoft.com/office/drawing/2014/main" id="{F2CA370C-904A-DD41-ACF6-906F28803D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87547" y="3774852"/>
            <a:ext cx="914400" cy="91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B1A2A7-F875-514D-99F4-2BA4A1F7CA53}"/>
              </a:ext>
            </a:extLst>
          </p:cNvPr>
          <p:cNvSpPr txBox="1"/>
          <p:nvPr/>
        </p:nvSpPr>
        <p:spPr>
          <a:xfrm>
            <a:off x="10014570" y="3347904"/>
            <a:ext cx="1580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Equinox Hotels</a:t>
            </a:r>
            <a:endParaRPr lang="en-GB" dirty="0"/>
          </a:p>
        </p:txBody>
      </p:sp>
      <p:pic>
        <p:nvPicPr>
          <p:cNvPr id="8" name="Graphic 7" descr="Web design">
            <a:extLst>
              <a:ext uri="{FF2B5EF4-FFF2-40B4-BE49-F238E27FC236}">
                <a16:creationId xmlns:a16="http://schemas.microsoft.com/office/drawing/2014/main" id="{CEE34EE4-D6F3-404D-9D8C-4076B4B62A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14570" y="2563947"/>
            <a:ext cx="914400" cy="914400"/>
          </a:xfrm>
          <a:prstGeom prst="rect">
            <a:avLst/>
          </a:prstGeom>
        </p:spPr>
      </p:pic>
      <p:pic>
        <p:nvPicPr>
          <p:cNvPr id="9" name="Online Media 8" descr="For Those Who Want It All | Equinox Hotels | EQUINOX">
            <a:hlinkClick r:id="" action="ppaction://media"/>
            <a:extLst>
              <a:ext uri="{FF2B5EF4-FFF2-40B4-BE49-F238E27FC236}">
                <a16:creationId xmlns:a16="http://schemas.microsoft.com/office/drawing/2014/main" id="{BE45FCF7-75DC-E74F-AB3B-7F1F15CF433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256418" y="1126693"/>
            <a:ext cx="8281787" cy="4658505"/>
          </a:xfrm>
          <a:prstGeom prst="rect">
            <a:avLst/>
          </a:prstGeom>
        </p:spPr>
      </p:pic>
      <p:pic>
        <p:nvPicPr>
          <p:cNvPr id="11" name="Picture 10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79C76A72-007A-4349-B0D2-BB24A487D7E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701493" y="1074288"/>
            <a:ext cx="3490507" cy="1549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5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98935" y="49816"/>
            <a:ext cx="6059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Health &amp; Wellbeing – Wellness at Accor</a:t>
            </a:r>
          </a:p>
        </p:txBody>
      </p:sp>
      <p:pic>
        <p:nvPicPr>
          <p:cNvPr id="2" name="Online Media 1" descr="Well-being is more than just a trend">
            <a:hlinkClick r:id="" action="ppaction://media"/>
            <a:extLst>
              <a:ext uri="{FF2B5EF4-FFF2-40B4-BE49-F238E27FC236}">
                <a16:creationId xmlns:a16="http://schemas.microsoft.com/office/drawing/2014/main" id="{C110E00D-4EE6-9848-84F2-BAFC54B59C4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8935" y="526896"/>
            <a:ext cx="9652476" cy="542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99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D84EAB0-2DD8-47DF-B54D-E4E845B19889}"/>
              </a:ext>
            </a:extLst>
          </p:cNvPr>
          <p:cNvSpPr txBox="1"/>
          <p:nvPr/>
        </p:nvSpPr>
        <p:spPr>
          <a:xfrm>
            <a:off x="3048000" y="324696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https//youtu.be/qi7xwMQIc0c</a:t>
            </a:r>
          </a:p>
        </p:txBody>
      </p:sp>
      <p:pic>
        <p:nvPicPr>
          <p:cNvPr id="6" name="Online Media 5" title="TOP 10 Health retreats and resorts from around the world">
            <a:hlinkClick r:id="" action="ppaction://media"/>
            <a:extLst>
              <a:ext uri="{FF2B5EF4-FFF2-40B4-BE49-F238E27FC236}">
                <a16:creationId xmlns:a16="http://schemas.microsoft.com/office/drawing/2014/main" id="{0474A440-A5D3-429E-BA28-B9E4E3DD049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83406" y="252029"/>
            <a:ext cx="9604704" cy="5426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8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E32433B7-D3F7-4C23-AAF7-4CAB4C7D2502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5" r="7734" b="-1"/>
          <a:stretch/>
        </p:blipFill>
        <p:spPr bwMode="auto">
          <a:xfrm>
            <a:off x="1618593" y="84083"/>
            <a:ext cx="7336220" cy="579349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5DA770-A308-4B8A-9105-2B1060E692C0}"/>
              </a:ext>
            </a:extLst>
          </p:cNvPr>
          <p:cNvSpPr txBox="1"/>
          <p:nvPr/>
        </p:nvSpPr>
        <p:spPr>
          <a:xfrm>
            <a:off x="9837683" y="5244662"/>
            <a:ext cx="2028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(Bing images, 2022)</a:t>
            </a:r>
          </a:p>
        </p:txBody>
      </p:sp>
    </p:spTree>
    <p:extLst>
      <p:ext uri="{BB962C8B-B14F-4D97-AF65-F5344CB8AC3E}">
        <p14:creationId xmlns:p14="http://schemas.microsoft.com/office/powerpoint/2010/main" val="9813681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0B1774-7D4E-4F7C-9FE7-7DDBE84C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34" y="345061"/>
            <a:ext cx="1865538" cy="621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5D26A-889E-4327-96FC-11EB6E9F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75" y="4605955"/>
            <a:ext cx="11874625" cy="10006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/>
              <a:t>Activity #1</a:t>
            </a:r>
            <a:r>
              <a:rPr lang="en-GB" sz="2000" dirty="0"/>
              <a:t>: Arrange some health &amp; wellness activities for your hotel employees. Provide some examples of what you could do…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Activity #2</a:t>
            </a:r>
            <a:r>
              <a:rPr lang="en-GB" sz="2000" dirty="0"/>
              <a:t>: The power of sleep. Find some facts that promote how important sleep is. </a:t>
            </a:r>
            <a:endParaRPr lang="en-US" sz="2000" dirty="0">
              <a:solidFill>
                <a:schemeClr val="tx2"/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46596AA-6292-4FD0-9CB9-3C51EB367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530" y="683978"/>
            <a:ext cx="85725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59DE09-EAE9-4849-BA9E-E2A4845DDEC9}"/>
              </a:ext>
            </a:extLst>
          </p:cNvPr>
          <p:cNvSpPr txBox="1"/>
          <p:nvPr/>
        </p:nvSpPr>
        <p:spPr>
          <a:xfrm>
            <a:off x="8755117" y="4051738"/>
            <a:ext cx="2722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(Blog spot images, 2021)</a:t>
            </a:r>
          </a:p>
        </p:txBody>
      </p:sp>
    </p:spTree>
    <p:extLst>
      <p:ext uri="{BB962C8B-B14F-4D97-AF65-F5344CB8AC3E}">
        <p14:creationId xmlns:p14="http://schemas.microsoft.com/office/powerpoint/2010/main" val="377224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A4D284DE-37F1-4282-9430-D249C6AEC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67962"/>
            <a:ext cx="8428338" cy="562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431051-D302-4597-B3DA-DF960960FA2E}"/>
              </a:ext>
            </a:extLst>
          </p:cNvPr>
          <p:cNvSpPr txBox="1"/>
          <p:nvPr/>
        </p:nvSpPr>
        <p:spPr>
          <a:xfrm>
            <a:off x="10426262" y="5602014"/>
            <a:ext cx="16080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(Bing Images, 2022)</a:t>
            </a:r>
          </a:p>
        </p:txBody>
      </p:sp>
    </p:spTree>
    <p:extLst>
      <p:ext uri="{BB962C8B-B14F-4D97-AF65-F5344CB8AC3E}">
        <p14:creationId xmlns:p14="http://schemas.microsoft.com/office/powerpoint/2010/main" val="312402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61565" y="0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2" name="Online Media 1" descr="What will travel look like in a post-Covid world?">
            <a:hlinkClick r:id="" action="ppaction://media"/>
            <a:extLst>
              <a:ext uri="{FF2B5EF4-FFF2-40B4-BE49-F238E27FC236}">
                <a16:creationId xmlns:a16="http://schemas.microsoft.com/office/drawing/2014/main" id="{EF55435B-2212-5440-A6E7-A5FAD7CEF98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17370" y="707886"/>
            <a:ext cx="9062317" cy="5120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094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E24E07D-4CB5-43E1-B22F-5F5131C25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121" y="369400"/>
            <a:ext cx="3932767" cy="1600200"/>
          </a:xfrm>
        </p:spPr>
        <p:txBody>
          <a:bodyPr/>
          <a:lstStyle/>
          <a:p>
            <a:r>
              <a:rPr lang="en-GB" dirty="0"/>
              <a:t>The Global Wellness Economy: Looking beyond Covid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D17F8F4-598B-4D72-A351-EF7EBBAB4F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856" t="13190" r="15342" b="66876"/>
          <a:stretch/>
        </p:blipFill>
        <p:spPr>
          <a:xfrm>
            <a:off x="4277888" y="214722"/>
            <a:ext cx="3441757" cy="55967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E7E134-7047-4C02-813B-8FD4502319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770" t="21646" r="12452" b="47170"/>
          <a:stretch/>
        </p:blipFill>
        <p:spPr>
          <a:xfrm>
            <a:off x="8076877" y="1301260"/>
            <a:ext cx="3770002" cy="291904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F1B6E8A-4A45-468F-9B05-DE01E4DC675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2608" t="29014" r="14042" b="50254"/>
          <a:stretch/>
        </p:blipFill>
        <p:spPr>
          <a:xfrm>
            <a:off x="539587" y="2492506"/>
            <a:ext cx="3100427" cy="188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9714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674A3B-4FE1-4796-B3FF-5BFD8AC375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9227" t="23160" r="370" b="55338"/>
          <a:stretch/>
        </p:blipFill>
        <p:spPr>
          <a:xfrm>
            <a:off x="152399" y="668152"/>
            <a:ext cx="11887201" cy="4907896"/>
          </a:xfrm>
        </p:spPr>
      </p:pic>
    </p:spTree>
    <p:extLst>
      <p:ext uri="{BB962C8B-B14F-4D97-AF65-F5344CB8AC3E}">
        <p14:creationId xmlns:p14="http://schemas.microsoft.com/office/powerpoint/2010/main" val="23340806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EDADBAA1-F95E-4AA2-BEA3-E07BE19C6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wellbeing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9EC570A-6E0F-4956-A0E6-764645436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9482" y="457200"/>
            <a:ext cx="6172200" cy="4873625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dirty="0">
                <a:latin typeface="+mj-lt"/>
              </a:rPr>
              <a:t>To</a:t>
            </a:r>
            <a:r>
              <a:rPr lang="en-GB" sz="2600" b="0" i="0" dirty="0">
                <a:effectLst/>
                <a:latin typeface="+mj-lt"/>
              </a:rPr>
              <a:t> return to everyday life feeling rejuvenated – 38%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escape the demands of everyday life – 26%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experience activities outdoors – 25%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look and feel better – 24%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connect with nature – 24%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find peace and quiet – 21%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get a better night’s sleep – 17%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+mj-lt"/>
              </a:rPr>
              <a:t>To learn general ways to improve my health 17%</a:t>
            </a:r>
          </a:p>
          <a:p>
            <a:endParaRPr lang="en-GB" dirty="0"/>
          </a:p>
        </p:txBody>
      </p:sp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A8EE2C3B-3A1E-4B9E-B57D-0C50A4827A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81060" t="6780" r="14606" b="85203"/>
          <a:stretch/>
        </p:blipFill>
        <p:spPr>
          <a:xfrm>
            <a:off x="836083" y="2057399"/>
            <a:ext cx="3098199" cy="2245659"/>
          </a:xfrm>
        </p:spPr>
      </p:pic>
    </p:spTree>
    <p:extLst>
      <p:ext uri="{BB962C8B-B14F-4D97-AF65-F5344CB8AC3E}">
        <p14:creationId xmlns:p14="http://schemas.microsoft.com/office/powerpoint/2010/main" val="1699013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B3144-8878-4035-B167-FCC8C7D39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205" y="76294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7EB6"/>
                </a:solidFill>
                <a:effectLst/>
                <a:latin typeface="Expert Sans Light"/>
              </a:rPr>
              <a:t>“People want to start afresh, leading healthier, happier lives with more accountability for our society’s welfare as well.”</a:t>
            </a:r>
          </a:p>
          <a:p>
            <a:pPr marL="3657600" lvl="8" indent="0">
              <a:buNone/>
            </a:pPr>
            <a:r>
              <a:rPr lang="en-GB" dirty="0">
                <a:solidFill>
                  <a:srgbClr val="007EB6"/>
                </a:solidFill>
                <a:latin typeface="Expert Sans Light"/>
              </a:rPr>
              <a:t>					(Mike Saul, 2021)</a:t>
            </a:r>
            <a:endParaRPr lang="en-GB" b="0" i="0" dirty="0">
              <a:solidFill>
                <a:srgbClr val="007EB6"/>
              </a:solidFill>
              <a:effectLst/>
              <a:latin typeface="Expert Sans Light"/>
            </a:endParaRPr>
          </a:p>
          <a:p>
            <a:endParaRPr lang="en-GB" dirty="0">
              <a:solidFill>
                <a:srgbClr val="007EB6"/>
              </a:solidFill>
              <a:latin typeface="Expert Sans Light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7EB6"/>
                </a:solidFill>
                <a:effectLst/>
                <a:latin typeface="Expert Sans Light"/>
              </a:rPr>
              <a:t>“Wellness practices (healthy habits) are a lifestyle route to an improved state of wellbeing... The decline in human wellbeing that is being witnessed so conspicuously at present means it is more coveted than ever”</a:t>
            </a:r>
          </a:p>
          <a:p>
            <a:pPr marL="0" indent="0">
              <a:buNone/>
            </a:pPr>
            <a:r>
              <a:rPr lang="en-GB" dirty="0">
                <a:solidFill>
                  <a:srgbClr val="007EB6"/>
                </a:solidFill>
                <a:latin typeface="Expert Sans Light"/>
              </a:rPr>
              <a:t>								</a:t>
            </a:r>
            <a:r>
              <a:rPr lang="en-GB" sz="1800" dirty="0">
                <a:solidFill>
                  <a:srgbClr val="007EB6"/>
                </a:solidFill>
                <a:latin typeface="Expert Sans Light"/>
              </a:rPr>
              <a:t>(Anni Hood, 2021</a:t>
            </a:r>
            <a:r>
              <a:rPr lang="en-GB" dirty="0">
                <a:solidFill>
                  <a:srgbClr val="007EB6"/>
                </a:solidFill>
                <a:latin typeface="Expert Sans Light"/>
              </a:rPr>
              <a:t>)</a:t>
            </a:r>
            <a:endParaRPr lang="en-GB" b="0" i="0" dirty="0">
              <a:solidFill>
                <a:srgbClr val="007EB6"/>
              </a:solidFill>
              <a:effectLst/>
              <a:latin typeface="Expert Sans Ligh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9420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349455" y="222142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249757-25CD-C74B-89CF-9B7AF05E0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558" y="1189748"/>
            <a:ext cx="5412201" cy="46146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B23FFF-8E90-2B49-9E1E-A962FCBE8DE4}"/>
              </a:ext>
            </a:extLst>
          </p:cNvPr>
          <p:cNvSpPr txBox="1"/>
          <p:nvPr/>
        </p:nvSpPr>
        <p:spPr>
          <a:xfrm>
            <a:off x="7417596" y="4646102"/>
            <a:ext cx="33820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4"/>
              </a:rPr>
              <a:t>A great webinar about supporting mental health and wellbeing in the industry.</a:t>
            </a:r>
            <a:endParaRPr lang="en-GB" dirty="0"/>
          </a:p>
        </p:txBody>
      </p:sp>
      <p:pic>
        <p:nvPicPr>
          <p:cNvPr id="10" name="Graphic 9" descr="Web design with solid fill">
            <a:extLst>
              <a:ext uri="{FF2B5EF4-FFF2-40B4-BE49-F238E27FC236}">
                <a16:creationId xmlns:a16="http://schemas.microsoft.com/office/drawing/2014/main" id="{889D6710-A65C-4D48-A099-CBDADF6794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41379" y="464036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22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FC14F02-FC80-4AC2-B2C1-B5648CCE2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597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C56BDA-65B5-4F4C-A309-774AC3345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359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6600" dirty="0"/>
              <a:t>What do you think our post Covid-19 , health savvy guests are looking for?</a:t>
            </a:r>
          </a:p>
        </p:txBody>
      </p:sp>
    </p:spTree>
    <p:extLst>
      <p:ext uri="{BB962C8B-B14F-4D97-AF65-F5344CB8AC3E}">
        <p14:creationId xmlns:p14="http://schemas.microsoft.com/office/powerpoint/2010/main" val="380546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7B864C5-7378-4939-A12B-A84EAEBCD2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6267" t="9684" r="8192" b="45548"/>
          <a:stretch/>
        </p:blipFill>
        <p:spPr>
          <a:xfrm>
            <a:off x="1471166" y="0"/>
            <a:ext cx="8701348" cy="59747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6E1BD1-5682-4771-A11D-8B36B2E9FE3C}"/>
              </a:ext>
            </a:extLst>
          </p:cNvPr>
          <p:cNvSpPr txBox="1"/>
          <p:nvPr/>
        </p:nvSpPr>
        <p:spPr>
          <a:xfrm>
            <a:off x="10172514" y="5569527"/>
            <a:ext cx="201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(UK Hospitality, 2021)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47EB1E-1876-490F-BF5D-62CDCFEDBCAF}"/>
              </a:ext>
            </a:extLst>
          </p:cNvPr>
          <p:cNvSpPr txBox="1"/>
          <p:nvPr/>
        </p:nvSpPr>
        <p:spPr>
          <a:xfrm>
            <a:off x="207818" y="280555"/>
            <a:ext cx="11533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Ten consumer behaviours to watch</a:t>
            </a:r>
          </a:p>
        </p:txBody>
      </p:sp>
    </p:spTree>
    <p:extLst>
      <p:ext uri="{BB962C8B-B14F-4D97-AF65-F5344CB8AC3E}">
        <p14:creationId xmlns:p14="http://schemas.microsoft.com/office/powerpoint/2010/main" val="20462707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13506" y="101606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22E7BB-11C6-E345-8B67-56D84C63DC67}"/>
              </a:ext>
            </a:extLst>
          </p:cNvPr>
          <p:cNvSpPr/>
          <p:nvPr/>
        </p:nvSpPr>
        <p:spPr>
          <a:xfrm>
            <a:off x="5335079" y="510104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www.boutiquehotelier.com</a:t>
            </a:r>
            <a:r>
              <a:rPr lang="en-GB" dirty="0">
                <a:hlinkClick r:id="rId3"/>
              </a:rPr>
              <a:t>/wellness-related-business-could-unlock-revenue-boost-for-hotel-industry/</a:t>
            </a:r>
            <a:endParaRPr lang="en-GB" dirty="0"/>
          </a:p>
        </p:txBody>
      </p:sp>
      <p:pic>
        <p:nvPicPr>
          <p:cNvPr id="13" name="Graphic 12" descr="Web design">
            <a:extLst>
              <a:ext uri="{FF2B5EF4-FFF2-40B4-BE49-F238E27FC236}">
                <a16:creationId xmlns:a16="http://schemas.microsoft.com/office/drawing/2014/main" id="{77906A2E-AE84-DB4F-ADBF-14E0C2556B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20679" y="4967014"/>
            <a:ext cx="914400" cy="914400"/>
          </a:xfrm>
          <a:prstGeom prst="rect">
            <a:avLst/>
          </a:prstGeom>
        </p:spPr>
      </p:pic>
      <p:pic>
        <p:nvPicPr>
          <p:cNvPr id="8" name="Picture 7" descr="A screenshot of a social media post of a bed&#10;&#10;Description automatically generated">
            <a:extLst>
              <a:ext uri="{FF2B5EF4-FFF2-40B4-BE49-F238E27FC236}">
                <a16:creationId xmlns:a16="http://schemas.microsoft.com/office/drawing/2014/main" id="{571A6314-3C95-9840-B0C5-7CB53390F4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999" y="2151627"/>
            <a:ext cx="3824945" cy="37042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1B35B540-E6C5-F348-9172-E694925EEF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2268" y="1002089"/>
            <a:ext cx="4149372" cy="37042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2" name="Picture 1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7091F38-8A8E-4844-A151-3E12A99520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28242" y="1275849"/>
            <a:ext cx="4021155" cy="32376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095991-9802-B546-98EF-C19090D0E019}"/>
              </a:ext>
            </a:extLst>
          </p:cNvPr>
          <p:cNvSpPr txBox="1"/>
          <p:nvPr/>
        </p:nvSpPr>
        <p:spPr>
          <a:xfrm>
            <a:off x="1027906" y="1151635"/>
            <a:ext cx="28717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9"/>
              </a:rPr>
              <a:t>What will travel look like in a</a:t>
            </a:r>
          </a:p>
          <a:p>
            <a:r>
              <a:rPr lang="en-GB" dirty="0">
                <a:hlinkClick r:id="rId9"/>
              </a:rPr>
              <a:t>Post-</a:t>
            </a:r>
            <a:r>
              <a:rPr lang="en-GB" dirty="0" err="1">
                <a:hlinkClick r:id="rId9"/>
              </a:rPr>
              <a:t>Covid</a:t>
            </a:r>
            <a:r>
              <a:rPr lang="en-GB" dirty="0">
                <a:hlinkClick r:id="rId9"/>
              </a:rPr>
              <a:t> world?</a:t>
            </a:r>
            <a:endParaRPr lang="en-GB" dirty="0"/>
          </a:p>
        </p:txBody>
      </p:sp>
      <p:pic>
        <p:nvPicPr>
          <p:cNvPr id="7" name="Graphic 6" descr="Newspaper with solid fill">
            <a:extLst>
              <a:ext uri="{FF2B5EF4-FFF2-40B4-BE49-F238E27FC236}">
                <a16:creationId xmlns:a16="http://schemas.microsoft.com/office/drawing/2014/main" id="{F866AC8D-6D12-F34B-B215-50E011391E4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65999" y="10020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3866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11460" y="29672"/>
            <a:ext cx="8614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b="1" dirty="0"/>
              <a:t>Health &amp; Wellbeing: the Covid-19 effect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2B691D-DAC2-8D46-AF08-920ED23477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8" y="674514"/>
            <a:ext cx="5696269" cy="52649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DF13A8-6D36-C348-8F5A-B15A6A19513B}"/>
              </a:ext>
            </a:extLst>
          </p:cNvPr>
          <p:cNvSpPr txBox="1"/>
          <p:nvPr/>
        </p:nvSpPr>
        <p:spPr>
          <a:xfrm>
            <a:off x="6489378" y="5537145"/>
            <a:ext cx="4761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Tackling mental health in the Hospitality industry.</a:t>
            </a:r>
            <a:endParaRPr lang="en-GB" dirty="0"/>
          </a:p>
        </p:txBody>
      </p:sp>
      <p:pic>
        <p:nvPicPr>
          <p:cNvPr id="21" name="Graphic 20" descr="Newspaper with solid fill">
            <a:extLst>
              <a:ext uri="{FF2B5EF4-FFF2-40B4-BE49-F238E27FC236}">
                <a16:creationId xmlns:a16="http://schemas.microsoft.com/office/drawing/2014/main" id="{3B91A2CC-936E-0343-9ACC-4C59DEF973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54412" y="4976536"/>
            <a:ext cx="1083175" cy="1083175"/>
          </a:xfrm>
          <a:prstGeom prst="rect">
            <a:avLst/>
          </a:prstGeom>
        </p:spPr>
      </p:pic>
      <p:pic>
        <p:nvPicPr>
          <p:cNvPr id="22" name="Picture 21" descr="A wooden sign on a beach&#10;&#10;Description automatically generated with medium confidence">
            <a:extLst>
              <a:ext uri="{FF2B5EF4-FFF2-40B4-BE49-F238E27FC236}">
                <a16:creationId xmlns:a16="http://schemas.microsoft.com/office/drawing/2014/main" id="{462856C5-40E2-C646-BE73-E641ED51F0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5058" y="798289"/>
            <a:ext cx="5324008" cy="3455823"/>
          </a:xfrm>
          <a:prstGeom prst="rect">
            <a:avLst/>
          </a:prstGeom>
        </p:spPr>
      </p:pic>
      <p:pic>
        <p:nvPicPr>
          <p:cNvPr id="23" name="Graphic 22" descr="Newspaper with solid fill">
            <a:extLst>
              <a:ext uri="{FF2B5EF4-FFF2-40B4-BE49-F238E27FC236}">
                <a16:creationId xmlns:a16="http://schemas.microsoft.com/office/drawing/2014/main" id="{837E7E2B-5857-5742-93ED-05F7CFE16C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59044" y="4385296"/>
            <a:ext cx="1083175" cy="108317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606876A-6DAB-014C-A606-D742857450D9}"/>
              </a:ext>
            </a:extLst>
          </p:cNvPr>
          <p:cNvSpPr txBox="1"/>
          <p:nvPr/>
        </p:nvSpPr>
        <p:spPr>
          <a:xfrm>
            <a:off x="7981649" y="4453389"/>
            <a:ext cx="378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8"/>
              </a:rPr>
              <a:t>Top Strategies for Post-Crisis Planning in Urgent Times of Wellbeing and Health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0508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Miraval Arizona Resort &amp; Spa">
            <a:hlinkClick r:id="" action="ppaction://media"/>
            <a:extLst>
              <a:ext uri="{FF2B5EF4-FFF2-40B4-BE49-F238E27FC236}">
                <a16:creationId xmlns:a16="http://schemas.microsoft.com/office/drawing/2014/main" id="{2F01C5FB-D0D9-2D42-8B0E-C95B4E52F75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5292" y="229304"/>
            <a:ext cx="9775583" cy="54987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2656C6-8E75-444C-B0AF-F3C569FAE3EC}"/>
              </a:ext>
            </a:extLst>
          </p:cNvPr>
          <p:cNvSpPr txBox="1"/>
          <p:nvPr/>
        </p:nvSpPr>
        <p:spPr>
          <a:xfrm>
            <a:off x="10346207" y="103052"/>
            <a:ext cx="17338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4000" dirty="0"/>
              <a:t>Miraval</a:t>
            </a:r>
          </a:p>
          <a:p>
            <a:pPr algn="r"/>
            <a:r>
              <a:rPr lang="en-GB" sz="4000" dirty="0"/>
              <a:t>Resorts</a:t>
            </a:r>
          </a:p>
        </p:txBody>
      </p:sp>
    </p:spTree>
    <p:extLst>
      <p:ext uri="{BB962C8B-B14F-4D97-AF65-F5344CB8AC3E}">
        <p14:creationId xmlns:p14="http://schemas.microsoft.com/office/powerpoint/2010/main" val="261342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C5FB037-4200-3C48-9392-B4B2381747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2734" y="5997422"/>
            <a:ext cx="1865538" cy="6218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B953BB-EEEB-3C46-8CDF-4B6626568B69}"/>
              </a:ext>
            </a:extLst>
          </p:cNvPr>
          <p:cNvSpPr txBox="1"/>
          <p:nvPr/>
        </p:nvSpPr>
        <p:spPr>
          <a:xfrm>
            <a:off x="9936190" y="352599"/>
            <a:ext cx="22558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3600" dirty="0"/>
              <a:t>The Scarlet</a:t>
            </a:r>
          </a:p>
          <a:p>
            <a:pPr algn="r"/>
            <a:r>
              <a:rPr lang="en-GB" sz="3600" dirty="0"/>
              <a:t>Cornwall</a:t>
            </a:r>
          </a:p>
        </p:txBody>
      </p:sp>
      <p:pic>
        <p:nvPicPr>
          <p:cNvPr id="5" name="Online Media 4" descr="The Scarlet Hotel">
            <a:hlinkClick r:id="" action="ppaction://media"/>
            <a:extLst>
              <a:ext uri="{FF2B5EF4-FFF2-40B4-BE49-F238E27FC236}">
                <a16:creationId xmlns:a16="http://schemas.microsoft.com/office/drawing/2014/main" id="{1E42B8FF-408B-1947-9B62-5FEB06C9C3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36775" y="413019"/>
            <a:ext cx="9654511" cy="543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53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A21D6A-3CDD-2948-BDA4-2FA7A487E305}"/>
              </a:ext>
            </a:extLst>
          </p:cNvPr>
          <p:cNvSpPr txBox="1"/>
          <p:nvPr/>
        </p:nvSpPr>
        <p:spPr>
          <a:xfrm>
            <a:off x="10442787" y="4326869"/>
            <a:ext cx="1678665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2800" b="1" dirty="0"/>
              <a:t>Health</a:t>
            </a:r>
          </a:p>
          <a:p>
            <a:pPr algn="r">
              <a:spcAft>
                <a:spcPts val="600"/>
              </a:spcAft>
            </a:pPr>
            <a:r>
              <a:rPr lang="en-GB" sz="2800" b="1" dirty="0"/>
              <a:t>&amp;</a:t>
            </a:r>
          </a:p>
          <a:p>
            <a:pPr algn="r">
              <a:spcAft>
                <a:spcPts val="600"/>
              </a:spcAft>
            </a:pPr>
            <a:r>
              <a:rPr lang="en-GB" sz="2800" b="1" dirty="0"/>
              <a:t>Wellbeing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9D5A4865-E432-0F45-801E-5FC29972EA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51378" y="284772"/>
            <a:ext cx="1778000" cy="520700"/>
          </a:xfrm>
          <a:prstGeom prst="rect">
            <a:avLst/>
          </a:prstGeom>
        </p:spPr>
      </p:pic>
      <p:pic>
        <p:nvPicPr>
          <p:cNvPr id="2" name="Online Media 1" descr="Wellness Tourism">
            <a:hlinkClick r:id="" action="ppaction://media"/>
            <a:extLst>
              <a:ext uri="{FF2B5EF4-FFF2-40B4-BE49-F238E27FC236}">
                <a16:creationId xmlns:a16="http://schemas.microsoft.com/office/drawing/2014/main" id="{99DC7358-06E1-7443-8BF4-C2F610067C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-347332" y="0"/>
            <a:ext cx="9788132" cy="5505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61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5D26A-889E-4327-96FC-11EB6E9F7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73" y="366339"/>
            <a:ext cx="3438144" cy="112471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 dirty="0"/>
              <a:t>Assignment 1:</a:t>
            </a:r>
            <a:br>
              <a:rPr lang="en-US" sz="4000" b="1" dirty="0"/>
            </a:br>
            <a:r>
              <a:rPr lang="en-US" sz="4000" b="1" dirty="0"/>
              <a:t>Student Journal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FD6A3-81F1-144C-9E09-9393E557A7FB}"/>
              </a:ext>
            </a:extLst>
          </p:cNvPr>
          <p:cNvSpPr txBox="1"/>
          <p:nvPr/>
        </p:nvSpPr>
        <p:spPr>
          <a:xfrm>
            <a:off x="242142" y="2355365"/>
            <a:ext cx="434907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Summarise </a:t>
            </a:r>
            <a:r>
              <a:rPr lang="en-GB" b="1" u="sng" dirty="0"/>
              <a:t>briefly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Expand with further knowledge through wider reading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Include personal reflections. What will you look for in the future, when booking a hotel? Is health &amp; wellbeing of importance to you? Why?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Why is wellness important in this industry moving forward?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How has Covid impacted the wellness tourism industry? Will the industry benefit from the pandemic?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D6E71-697F-D546-B0B0-0889E650BA3F}"/>
              </a:ext>
            </a:extLst>
          </p:cNvPr>
          <p:cNvSpPr txBox="1"/>
          <p:nvPr/>
        </p:nvSpPr>
        <p:spPr>
          <a:xfrm>
            <a:off x="247973" y="1491051"/>
            <a:ext cx="29331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Due: 11</a:t>
            </a:r>
            <a:r>
              <a:rPr lang="en-GB" baseline="30000" dirty="0"/>
              <a:t>th</a:t>
            </a:r>
            <a:r>
              <a:rPr lang="en-GB" dirty="0"/>
              <a:t> February 2022 4pm</a:t>
            </a:r>
          </a:p>
          <a:p>
            <a:r>
              <a:rPr lang="en-GB" dirty="0"/>
              <a:t>750 words (+/- 10%)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E98612-C008-4C20-983E-EA366A817E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568" t="9425" r="12301" b="43691"/>
          <a:stretch/>
        </p:blipFill>
        <p:spPr>
          <a:xfrm>
            <a:off x="6096000" y="64502"/>
            <a:ext cx="5392883" cy="5782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09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E6C10-4861-4537-97E8-28A6733DC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684356"/>
          </a:xfrm>
        </p:spPr>
        <p:txBody>
          <a:bodyPr/>
          <a:lstStyle/>
          <a:p>
            <a:r>
              <a:rPr lang="en-GB" sz="2600" b="1" dirty="0">
                <a:solidFill>
                  <a:schemeClr val="tx1"/>
                </a:solidFill>
              </a:rPr>
              <a:t>Bibliography</a:t>
            </a:r>
            <a:br>
              <a:rPr lang="en-GB" sz="4400" b="1" dirty="0">
                <a:solidFill>
                  <a:schemeClr val="tx1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19351-0A5E-4C53-A7E7-09244BEA7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1269"/>
            <a:ext cx="10515600" cy="4351338"/>
          </a:xfrm>
        </p:spPr>
        <p:txBody>
          <a:bodyPr/>
          <a:lstStyle/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Avison Young (2019) 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The Future Of Wellness In Hospitality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[online] Avisonyoung.co.uk. Available at: https://www.avisonyoung.co.uk/documents/38901/59345308/The+Future+of+Wellness+in+Hospitality+-+Oct+19.pdf/44123f9b-a8d3-40f1-9bd3-2510c6c609e3 (Accessed: 19 March 2020).</a:t>
            </a:r>
            <a:endParaRPr lang="en-GB" sz="1400" dirty="0"/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Global Wellness Institute (2018) 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Europe Wellness Economy Monitor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[online] Globalwellnessinstitute.org. Available at: https://globalwellnessinstitute.org/wp-content/uploads/2019/06/GWI_Europe_WellnessEconomyMonitor2018.pdf (Accessed: 19 March 2020).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Lo, C. (2019) 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Hotel Wellness: Making The Most Of A Rising Hospitality Trend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[online] </a:t>
            </a:r>
            <a:r>
              <a:rPr lang="en-GB" sz="1400" dirty="0" err="1">
                <a:solidFill>
                  <a:srgbClr val="000000"/>
                </a:solidFill>
                <a:latin typeface="Open Sans"/>
              </a:rPr>
              <a:t>Hotelmanagement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. Available at: https://www.hotelmanagement-network.com/features/hotel-wellness-trend/ (Accessed: 19 March 2020).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World Health Organization (2020) 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Constitution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[online] Who.int. Available at: &lt;https://www.who.int/about/who-we-are/constitution&gt; (Accessed: 19 March 2020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Booking.com (2021) 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Spotlight – Digital Detox 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[online] Booking.com. Available </a:t>
            </a:r>
            <a:r>
              <a:rPr lang="en-GB" sz="1400" dirty="0" err="1">
                <a:solidFill>
                  <a:srgbClr val="000000"/>
                </a:solidFill>
                <a:latin typeface="Open Sans"/>
              </a:rPr>
              <a:t>at:https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://partner.booking.com/en-</a:t>
            </a:r>
            <a:r>
              <a:rPr lang="en-GB" sz="1400" dirty="0" err="1">
                <a:solidFill>
                  <a:srgbClr val="000000"/>
                </a:solidFill>
                <a:latin typeface="Open Sans"/>
              </a:rPr>
              <a:t>gb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/click-magazine/spotlight-digital-detox-hotel ( Accessed: 18 January 2022)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Global Wellness Institute (2021)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The Global Wellness Economy: Looking Beyond COVID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[online]. Available at:</a:t>
            </a:r>
            <a:r>
              <a:rPr lang="en-GB" sz="1400" u="sng" dirty="0">
                <a:solidFill>
                  <a:srgbClr val="000000"/>
                </a:solidFill>
                <a:latin typeface="Open Sans"/>
              </a:rPr>
              <a:t> </a:t>
            </a:r>
            <a:r>
              <a:rPr lang="en-GB" sz="1400" u="sng" dirty="0">
                <a:solidFill>
                  <a:srgbClr val="000000"/>
                </a:solidFill>
                <a:latin typeface="Open Sans"/>
                <a:hlinkClick r:id="rId2"/>
              </a:rPr>
              <a:t>https://global</a:t>
            </a:r>
            <a:r>
              <a:rPr lang="en-GB" sz="1400" u="sng" dirty="0">
                <a:solidFill>
                  <a:srgbClr val="000000"/>
                </a:solidFill>
                <a:latin typeface="Open Sans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welnessnstutute.org/</a:t>
            </a:r>
            <a:r>
              <a:rPr lang="en-GB" sz="1400" dirty="0" err="1">
                <a:solidFill>
                  <a:srgbClr val="000000"/>
                </a:solidFill>
                <a:latin typeface="Open Sans"/>
              </a:rPr>
              <a:t>wp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-content/uploads/2021/11/GWI-WE-Monitor-2021_final-digital.pdf ( Accessed: 18 January 2022)</a:t>
            </a: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The Insider (2020) 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New normal, new opportunities for the global wellness industry 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[online] Available at: </a:t>
            </a:r>
            <a:r>
              <a:rPr lang="en-GB" sz="1400" dirty="0">
                <a:solidFill>
                  <a:srgbClr val="000000"/>
                </a:solidFill>
                <a:latin typeface="Open Sans"/>
                <a:hlinkClick r:id="rId3"/>
              </a:rPr>
              <a:t>https://wwwglion.edu/magazine/new-normal-new-opportunities-for-the-global-wellness-industry/</a:t>
            </a:r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Wellness Tourism Association (2021) </a:t>
            </a:r>
            <a:r>
              <a:rPr lang="en-GB" sz="1400" i="1" dirty="0">
                <a:solidFill>
                  <a:srgbClr val="000000"/>
                </a:solidFill>
                <a:latin typeface="Open Sans"/>
              </a:rPr>
              <a:t>WTA’s 2021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survey </a:t>
            </a:r>
            <a:r>
              <a:rPr lang="en-GB" sz="1400" dirty="0" err="1">
                <a:solidFill>
                  <a:srgbClr val="000000"/>
                </a:solidFill>
                <a:latin typeface="Open Sans"/>
              </a:rPr>
              <a:t>revelas</a:t>
            </a:r>
            <a:r>
              <a:rPr lang="en-GB" sz="1400" dirty="0">
                <a:solidFill>
                  <a:srgbClr val="000000"/>
                </a:solidFill>
                <a:latin typeface="Open Sans"/>
              </a:rPr>
              <a:t> key consumer preferences for future wellness tourism and travel</a:t>
            </a:r>
          </a:p>
          <a:p>
            <a:pPr marL="0" indent="0">
              <a:buNone/>
            </a:pPr>
            <a:endParaRPr lang="en-GB" sz="800" b="0" i="0" dirty="0"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sz="1400" dirty="0"/>
          </a:p>
          <a:p>
            <a:endParaRPr lang="en-GB" sz="1400" dirty="0">
              <a:solidFill>
                <a:srgbClr val="000000"/>
              </a:solidFill>
              <a:latin typeface="Open Sans"/>
            </a:endParaRPr>
          </a:p>
          <a:p>
            <a:endParaRPr lang="en-GB" sz="1800" dirty="0">
              <a:solidFill>
                <a:srgbClr val="000000"/>
              </a:solidFill>
              <a:latin typeface="Open Sans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9486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30E7129B-A2F2-4482-A7E6-35B4D48F1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Further Reading / Viewing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19351-0A5E-4C53-A7E7-09244BEA7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909" y="1253331"/>
            <a:ext cx="10515600" cy="4351338"/>
          </a:xfrm>
        </p:spPr>
        <p:txBody>
          <a:bodyPr/>
          <a:lstStyle/>
          <a:p>
            <a:endParaRPr lang="en-GB" sz="1800" dirty="0">
              <a:solidFill>
                <a:srgbClr val="000000"/>
              </a:solidFill>
              <a:latin typeface="Open Sans"/>
            </a:endParaRPr>
          </a:p>
          <a:p>
            <a:endParaRPr lang="en-GB" dirty="0"/>
          </a:p>
          <a:p>
            <a:r>
              <a:rPr lang="en-GB" sz="2000" dirty="0">
                <a:hlinkClick r:id="rId2"/>
              </a:rPr>
              <a:t>https://www.youtube.com/watch?v=658O3YiA_40</a:t>
            </a:r>
            <a:endParaRPr lang="en-GB" sz="2000" dirty="0"/>
          </a:p>
          <a:p>
            <a:r>
              <a:rPr lang="en-GB" sz="2000" dirty="0"/>
              <a:t>https://www.youtube.com/watch?v=RhZIeawE6NY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Graphic 8" descr="Newspaper outline">
            <a:extLst>
              <a:ext uri="{FF2B5EF4-FFF2-40B4-BE49-F238E27FC236}">
                <a16:creationId xmlns:a16="http://schemas.microsoft.com/office/drawing/2014/main" id="{4C296AAF-0745-4327-AEAE-8B63300221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27067" y="3082524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26B8402-BB79-4137-9753-F7E70B3F0908}"/>
              </a:ext>
            </a:extLst>
          </p:cNvPr>
          <p:cNvSpPr txBox="1"/>
          <p:nvPr/>
        </p:nvSpPr>
        <p:spPr>
          <a:xfrm>
            <a:off x="5519304" y="4477631"/>
            <a:ext cx="60942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How to shape the perfect fitness experience in any hotel setting</a:t>
            </a:r>
            <a:endParaRPr lang="en-GB" dirty="0"/>
          </a:p>
        </p:txBody>
      </p:sp>
      <p:pic>
        <p:nvPicPr>
          <p:cNvPr id="12" name="Graphic 11" descr="Arrow Down with solid fill">
            <a:extLst>
              <a:ext uri="{FF2B5EF4-FFF2-40B4-BE49-F238E27FC236}">
                <a16:creationId xmlns:a16="http://schemas.microsoft.com/office/drawing/2014/main" id="{CACAE043-7F77-4B96-BA1D-EF4611F4AA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739418" y="3141107"/>
            <a:ext cx="638282" cy="63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521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481013" y="3521622"/>
            <a:ext cx="3290887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/>
              <a:t>Operating Hotel Facilities</a:t>
            </a:r>
            <a:r>
              <a:rPr lang="en-US" sz="3600" dirty="0"/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B017D2-330F-4CFB-B2C6-42465BA298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613" b="1828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5081738" y="4146165"/>
            <a:ext cx="1872018" cy="20593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latin typeface="+mj-lt"/>
              </a:rPr>
              <a:t>BMIH4006</a:t>
            </a:r>
          </a:p>
          <a:p>
            <a:r>
              <a:rPr lang="en-US" sz="1800" dirty="0">
                <a:latin typeface="+mj-lt"/>
              </a:rPr>
              <a:t>LEVEL 4 </a:t>
            </a:r>
          </a:p>
          <a:p>
            <a:r>
              <a:rPr lang="en-US" sz="1800" b="1" dirty="0">
                <a:latin typeface="+mj-lt"/>
              </a:rPr>
              <a:t>WEEK 3</a:t>
            </a:r>
          </a:p>
          <a:p>
            <a:endParaRPr lang="en-US" sz="1800" b="1" dirty="0">
              <a:latin typeface="+mj-lt"/>
            </a:endParaRPr>
          </a:p>
          <a:p>
            <a:endParaRPr lang="en-US" altLang="en-US" sz="1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396B7A-10F9-453D-8490-5181B3394C84}"/>
              </a:ext>
            </a:extLst>
          </p:cNvPr>
          <p:cNvSpPr txBox="1"/>
          <p:nvPr/>
        </p:nvSpPr>
        <p:spPr>
          <a:xfrm>
            <a:off x="8263594" y="4146165"/>
            <a:ext cx="33107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+mj-lt"/>
              </a:rPr>
              <a:t>Health &amp; Wellbeing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61326037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 Powerpoint Template Standard 4x3</Template>
  <TotalTime>0</TotalTime>
  <Words>1443</Words>
  <Application>Microsoft Office PowerPoint</Application>
  <PresentationFormat>Widescreen</PresentationFormat>
  <Paragraphs>229</Paragraphs>
  <Slides>41</Slides>
  <Notes>39</Notes>
  <HiddenSlides>0</HiddenSlides>
  <MMClips>9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6" baseType="lpstr">
      <vt:lpstr>Expert Sans Light</vt:lpstr>
      <vt:lpstr>Gotham</vt:lpstr>
      <vt:lpstr>Gotham SSm A</vt:lpstr>
      <vt:lpstr>inherit</vt:lpstr>
      <vt:lpstr>Ivar Headline</vt:lpstr>
      <vt:lpstr>Standard Text</vt:lpstr>
      <vt:lpstr>Arial</vt:lpstr>
      <vt:lpstr>Calibri</vt:lpstr>
      <vt:lpstr>Calibri Light</vt:lpstr>
      <vt:lpstr>Georgia</vt:lpstr>
      <vt:lpstr>Lora</vt:lpstr>
      <vt:lpstr>Open Sans</vt:lpstr>
      <vt:lpstr>PT Sans</vt:lpstr>
      <vt:lpstr>Source Sans Pro</vt:lpstr>
      <vt:lpstr>Text 1</vt:lpstr>
      <vt:lpstr>Operating Hotel Facilities </vt:lpstr>
      <vt:lpstr>A state of complete physical, mental and social well-being and not merely the absence of disease or infirmity.</vt:lpstr>
      <vt:lpstr>PowerPoint Presentation</vt:lpstr>
      <vt:lpstr>What does Health and Wellbeing mean to you? What do you do?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20 most popular wellness trends for you to try </vt:lpstr>
      <vt:lpstr>PowerPoint Presentation</vt:lpstr>
      <vt:lpstr>Five feet to fitness @ the Hilton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#1: Arrange some health &amp; wellness activities for your hotel employees. Provide some examples of what you could do…  Activity #2: The power of sleep. Find some facts that promote how important sleep is. </vt:lpstr>
      <vt:lpstr>PowerPoint Presentation</vt:lpstr>
      <vt:lpstr>PowerPoint Presentation</vt:lpstr>
      <vt:lpstr>The Global Wellness Economy: Looking beyond Covid</vt:lpstr>
      <vt:lpstr>PowerPoint Presentation</vt:lpstr>
      <vt:lpstr>Health and wellbeing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Assignment 1: Student Journal</vt:lpstr>
      <vt:lpstr>Bibliography </vt:lpstr>
      <vt:lpstr>Further Reading / Viewing </vt:lpstr>
      <vt:lpstr>Operating Hotel Facilities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</dc:title>
  <dc:creator>Ryan Peters</dc:creator>
  <cp:lastModifiedBy>Kathryn Roberts</cp:lastModifiedBy>
  <cp:revision>15</cp:revision>
  <dcterms:created xsi:type="dcterms:W3CDTF">2020-12-03T21:47:37Z</dcterms:created>
  <dcterms:modified xsi:type="dcterms:W3CDTF">2022-01-21T18:11:48Z</dcterms:modified>
</cp:coreProperties>
</file>