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handoutMasterIdLst>
    <p:handoutMasterId r:id="rId16"/>
  </p:handoutMasterIdLst>
  <p:sldIdLst>
    <p:sldId id="257" r:id="rId2"/>
    <p:sldId id="259" r:id="rId3"/>
    <p:sldId id="298" r:id="rId4"/>
    <p:sldId id="299" r:id="rId5"/>
    <p:sldId id="300" r:id="rId6"/>
    <p:sldId id="301" r:id="rId7"/>
    <p:sldId id="290" r:id="rId8"/>
    <p:sldId id="264" r:id="rId9"/>
    <p:sldId id="297" r:id="rId10"/>
    <p:sldId id="291" r:id="rId11"/>
    <p:sldId id="292" r:id="rId12"/>
    <p:sldId id="282" r:id="rId13"/>
    <p:sldId id="289" r:id="rId14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154" autoAdjust="0"/>
    <p:restoredTop sz="73901" autoAdjust="0"/>
  </p:normalViewPr>
  <p:slideViewPr>
    <p:cSldViewPr snapToGrid="0">
      <p:cViewPr varScale="1">
        <p:scale>
          <a:sx n="67" d="100"/>
          <a:sy n="67" d="100"/>
        </p:scale>
        <p:origin x="1038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6" d="100"/>
          <a:sy n="66" d="100"/>
        </p:scale>
        <p:origin x="2892" y="6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90665" cy="488226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6866" y="0"/>
            <a:ext cx="2890665" cy="488226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F1AD8A75-EB14-4D39-BF3E-7471558B8295}" type="datetimeFigureOut">
              <a:rPr lang="en-GB" smtClean="0"/>
              <a:t>08/11/2021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5374"/>
            <a:ext cx="2890665" cy="488226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6866" y="9265374"/>
            <a:ext cx="2890665" cy="488226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91187954-8EBD-472D-A785-C2038EE5F6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776979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BF6D721B-DE09-4D4C-8DBF-673F459C22D7}" type="datetimeFigureOut">
              <a:rPr lang="en-GB" smtClean="0"/>
              <a:t>08/11/2021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89785" tIns="44892" rIns="89785" bIns="44892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89785" tIns="44892" rIns="89785" bIns="44892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78D1E652-6F55-45ED-94CC-55FE7D5FE1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81827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8D1E652-6F55-45ED-94CC-55FE7D5FE18B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604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8D1E652-6F55-45ED-94CC-55FE7D5FE18B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686487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8D1E652-6F55-45ED-94CC-55FE7D5FE18B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999768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8D1E652-6F55-45ED-94CC-55FE7D5FE18B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854700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When reading the literature do so with your topic in mind. Most literature is produced as a result of their authors research – so are delivering research outcomes if you like – you will find some of this appropriate for you – you select – we judge on that selection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8D1E652-6F55-45ED-94CC-55FE7D5FE18B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267405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8D1E652-6F55-45ED-94CC-55FE7D5FE18B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947268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1" y="0"/>
            <a:ext cx="12191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/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3355848"/>
            <a:ext cx="107696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1828800"/>
            <a:ext cx="107696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E4C05E-85B3-437C-9EC7-69D0B8675A7B}" type="datetimeFigureOut">
              <a:rPr lang="en-GB" smtClean="0">
                <a:solidFill>
                  <a:prstClr val="white">
                    <a:tint val="95000"/>
                  </a:prstClr>
                </a:solidFill>
              </a:rPr>
              <a:pPr/>
              <a:t>08/11/2021</a:t>
            </a:fld>
            <a:endParaRPr lang="en-GB">
              <a:solidFill>
                <a:prstClr val="white">
                  <a:tint val="9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white">
                  <a:tint val="9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06B0FD-EBBF-4A7D-A6B8-316DC3170C0E}" type="slidenum">
              <a:rPr lang="en-GB" smtClean="0">
                <a:solidFill>
                  <a:prstClr val="white">
                    <a:tint val="95000"/>
                  </a:prstClr>
                </a:solidFill>
              </a:rPr>
              <a:pPr/>
              <a:t>‹#›</a:t>
            </a:fld>
            <a:endParaRPr lang="en-GB">
              <a:solidFill>
                <a:prstClr val="white">
                  <a:tint val="95000"/>
                </a:prstClr>
              </a:solidFill>
            </a:endParaRPr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12192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/>
            <a:endParaRPr lang="en-US" sz="180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334864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55448"/>
            <a:ext cx="10972800" cy="1252728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E4C05E-85B3-437C-9EC7-69D0B8675A7B}" type="datetimeFigureOut">
              <a:rPr lang="en-GB" smtClean="0">
                <a:solidFill>
                  <a:prstClr val="white">
                    <a:tint val="95000"/>
                  </a:prstClr>
                </a:solidFill>
              </a:rPr>
              <a:pPr/>
              <a:t>08/11/2021</a:t>
            </a:fld>
            <a:endParaRPr lang="en-GB">
              <a:solidFill>
                <a:prstClr val="white">
                  <a:tint val="9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white">
                  <a:tint val="9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06B0FD-EBBF-4A7D-A6B8-316DC3170C0E}" type="slidenum">
              <a:rPr lang="en-GB" smtClean="0">
                <a:solidFill>
                  <a:prstClr val="white">
                    <a:tint val="95000"/>
                  </a:prstClr>
                </a:solidFill>
              </a:rPr>
              <a:pPr/>
              <a:t>‹#›</a:t>
            </a:fld>
            <a:endParaRPr lang="en-GB">
              <a:solidFill>
                <a:prstClr val="white">
                  <a:tint val="9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75189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12192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/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12192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/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99744" y="118872"/>
            <a:ext cx="10684256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87552" y="1828800"/>
            <a:ext cx="10696448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E4C05E-85B3-437C-9EC7-69D0B8675A7B}" type="datetimeFigureOut">
              <a:rPr lang="en-GB" smtClean="0">
                <a:solidFill>
                  <a:prstClr val="white">
                    <a:tint val="95000"/>
                  </a:prstClr>
                </a:solidFill>
              </a:rPr>
              <a:pPr/>
              <a:t>08/11/2021</a:t>
            </a:fld>
            <a:endParaRPr lang="en-GB">
              <a:solidFill>
                <a:prstClr val="white">
                  <a:tint val="9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white">
                  <a:tint val="9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06B0FD-EBBF-4A7D-A6B8-316DC3170C0E}" type="slidenum">
              <a:rPr lang="en-GB" smtClean="0">
                <a:solidFill>
                  <a:prstClr val="white">
                    <a:tint val="95000"/>
                  </a:prstClr>
                </a:solidFill>
              </a:rPr>
              <a:pPr/>
              <a:t>‹#›</a:t>
            </a:fld>
            <a:endParaRPr lang="en-GB">
              <a:solidFill>
                <a:prstClr val="white">
                  <a:tint val="9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654068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773936"/>
            <a:ext cx="53848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773936"/>
            <a:ext cx="53848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E4C05E-85B3-437C-9EC7-69D0B8675A7B}" type="datetimeFigureOut">
              <a:rPr lang="en-GB" smtClean="0">
                <a:solidFill>
                  <a:prstClr val="white">
                    <a:tint val="95000"/>
                  </a:prstClr>
                </a:solidFill>
              </a:rPr>
              <a:pPr/>
              <a:t>08/11/2021</a:t>
            </a:fld>
            <a:endParaRPr lang="en-GB">
              <a:solidFill>
                <a:prstClr val="white">
                  <a:tint val="9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white">
                  <a:tint val="9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06B0FD-EBBF-4A7D-A6B8-316DC3170C0E}" type="slidenum">
              <a:rPr lang="en-GB" smtClean="0">
                <a:solidFill>
                  <a:prstClr val="white">
                    <a:tint val="95000"/>
                  </a:prstClr>
                </a:solidFill>
              </a:rPr>
              <a:pPr/>
              <a:t>‹#›</a:t>
            </a:fld>
            <a:endParaRPr lang="en-GB">
              <a:solidFill>
                <a:prstClr val="white">
                  <a:tint val="9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904437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98988"/>
            <a:ext cx="5386917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449512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698988"/>
            <a:ext cx="5389033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449512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E4C05E-85B3-437C-9EC7-69D0B8675A7B}" type="datetimeFigureOut">
              <a:rPr lang="en-GB" smtClean="0">
                <a:solidFill>
                  <a:prstClr val="white">
                    <a:tint val="95000"/>
                  </a:prstClr>
                </a:solidFill>
              </a:rPr>
              <a:pPr/>
              <a:t>08/11/2021</a:t>
            </a:fld>
            <a:endParaRPr lang="en-GB">
              <a:solidFill>
                <a:prstClr val="white">
                  <a:tint val="9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white">
                  <a:tint val="9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06B0FD-EBBF-4A7D-A6B8-316DC3170C0E}" type="slidenum">
              <a:rPr lang="en-GB" smtClean="0">
                <a:solidFill>
                  <a:prstClr val="white">
                    <a:tint val="95000"/>
                  </a:prstClr>
                </a:solidFill>
              </a:rPr>
              <a:pPr/>
              <a:t>‹#›</a:t>
            </a:fld>
            <a:endParaRPr lang="en-GB">
              <a:solidFill>
                <a:prstClr val="white">
                  <a:tint val="9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34384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E4C05E-85B3-437C-9EC7-69D0B8675A7B}" type="datetimeFigureOut">
              <a:rPr lang="en-GB" smtClean="0">
                <a:solidFill>
                  <a:prstClr val="white">
                    <a:tint val="95000"/>
                  </a:prstClr>
                </a:solidFill>
              </a:rPr>
              <a:pPr/>
              <a:t>08/11/2021</a:t>
            </a:fld>
            <a:endParaRPr lang="en-GB">
              <a:solidFill>
                <a:prstClr val="white">
                  <a:tint val="9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white">
                  <a:tint val="9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06B0FD-EBBF-4A7D-A6B8-316DC3170C0E}" type="slidenum">
              <a:rPr lang="en-GB" smtClean="0">
                <a:solidFill>
                  <a:prstClr val="white">
                    <a:tint val="95000"/>
                  </a:prstClr>
                </a:solidFill>
              </a:rPr>
              <a:pPr/>
              <a:t>‹#›</a:t>
            </a:fld>
            <a:endParaRPr lang="en-GB">
              <a:solidFill>
                <a:prstClr val="white">
                  <a:tint val="9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445256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E4C05E-85B3-437C-9EC7-69D0B8675A7B}" type="datetimeFigureOut">
              <a:rPr lang="en-GB" smtClean="0">
                <a:solidFill>
                  <a:prstClr val="white">
                    <a:tint val="95000"/>
                  </a:prstClr>
                </a:solidFill>
              </a:rPr>
              <a:pPr/>
              <a:t>08/11/2021</a:t>
            </a:fld>
            <a:endParaRPr lang="en-GB">
              <a:solidFill>
                <a:prstClr val="white">
                  <a:tint val="9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white">
                  <a:tint val="9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06B0FD-EBBF-4A7D-A6B8-316DC3170C0E}" type="slidenum">
              <a:rPr lang="en-GB" smtClean="0">
                <a:solidFill>
                  <a:prstClr val="white">
                    <a:tint val="95000"/>
                  </a:prstClr>
                </a:solidFill>
              </a:rPr>
              <a:pPr/>
              <a:t>‹#›</a:t>
            </a:fld>
            <a:endParaRPr lang="en-GB">
              <a:solidFill>
                <a:prstClr val="white">
                  <a:tint val="9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068250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3784" y="152400"/>
            <a:ext cx="3364992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25837" y="1743134"/>
            <a:ext cx="7894188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23784" y="1730018"/>
            <a:ext cx="329184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E4C05E-85B3-437C-9EC7-69D0B8675A7B}" type="datetimeFigureOut">
              <a:rPr lang="en-GB" smtClean="0">
                <a:solidFill>
                  <a:prstClr val="white">
                    <a:tint val="95000"/>
                  </a:prstClr>
                </a:solidFill>
              </a:rPr>
              <a:pPr/>
              <a:t>08/11/2021</a:t>
            </a:fld>
            <a:endParaRPr lang="en-GB">
              <a:solidFill>
                <a:prstClr val="white">
                  <a:tint val="9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white">
                  <a:tint val="9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06B0FD-EBBF-4A7D-A6B8-316DC3170C0E}" type="slidenum">
              <a:rPr lang="en-GB" smtClean="0">
                <a:solidFill>
                  <a:prstClr val="white">
                    <a:tint val="95000"/>
                  </a:prstClr>
                </a:solidFill>
              </a:rPr>
              <a:pPr/>
              <a:t>‹#›</a:t>
            </a:fld>
            <a:endParaRPr lang="en-GB">
              <a:solidFill>
                <a:prstClr val="white">
                  <a:tint val="95000"/>
                </a:prstClr>
              </a:solidFill>
            </a:endParaRPr>
          </a:p>
        </p:txBody>
      </p:sp>
      <p:sp>
        <p:nvSpPr>
          <p:cNvPr id="12" name="Rectangle 11"/>
          <p:cNvSpPr/>
          <p:nvPr/>
        </p:nvSpPr>
        <p:spPr bwMode="invGray">
          <a:xfrm>
            <a:off x="3807649" y="0"/>
            <a:ext cx="6096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/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 bwMode="invGray">
          <a:xfrm>
            <a:off x="3807649" y="0"/>
            <a:ext cx="6096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/>
            <a:endParaRPr lang="en-US" sz="180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326870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456" y="155448"/>
            <a:ext cx="3366867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71741" y="1484808"/>
            <a:ext cx="8329863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19456" y="1728216"/>
            <a:ext cx="329184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219456" y="1170432"/>
            <a:ext cx="3364992" cy="201168"/>
          </a:xfrm>
        </p:spPr>
        <p:txBody>
          <a:bodyPr/>
          <a:lstStyle/>
          <a:p>
            <a:fld id="{9CE4C05E-85B3-437C-9EC7-69D0B8675A7B}" type="datetimeFigureOut">
              <a:rPr lang="en-GB" smtClean="0">
                <a:solidFill>
                  <a:prstClr val="white">
                    <a:tint val="95000"/>
                  </a:prstClr>
                </a:solidFill>
              </a:rPr>
              <a:pPr/>
              <a:t>08/11/2021</a:t>
            </a:fld>
            <a:endParaRPr lang="en-GB">
              <a:solidFill>
                <a:prstClr val="white">
                  <a:tint val="95000"/>
                </a:prstClr>
              </a:solidFill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3807649" y="0"/>
            <a:ext cx="6096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/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 bwMode="invGray">
          <a:xfrm>
            <a:off x="3807649" y="0"/>
            <a:ext cx="6096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/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047744" y="1170432"/>
            <a:ext cx="6925056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>
              <a:solidFill>
                <a:prstClr val="black">
                  <a:shade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1119104" y="1170432"/>
            <a:ext cx="978485" cy="201168"/>
          </a:xfrm>
        </p:spPr>
        <p:txBody>
          <a:bodyPr/>
          <a:lstStyle/>
          <a:p>
            <a:fld id="{9806B0FD-EBBF-4A7D-A6B8-316DC3170C0E}" type="slidenum">
              <a:rPr lang="en-GB" smtClean="0">
                <a:solidFill>
                  <a:prstClr val="white">
                    <a:tint val="95000"/>
                  </a:prstClr>
                </a:solidFill>
              </a:rPr>
              <a:pPr/>
              <a:t>‹#›</a:t>
            </a:fld>
            <a:endParaRPr lang="en-GB">
              <a:solidFill>
                <a:prstClr val="white">
                  <a:tint val="9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81620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E4C05E-85B3-437C-9EC7-69D0B8675A7B}" type="datetimeFigureOut">
              <a:rPr lang="en-GB" smtClean="0">
                <a:solidFill>
                  <a:prstClr val="white">
                    <a:tint val="95000"/>
                  </a:prstClr>
                </a:solidFill>
              </a:rPr>
              <a:pPr/>
              <a:t>08/11/2021</a:t>
            </a:fld>
            <a:endParaRPr lang="en-GB">
              <a:solidFill>
                <a:prstClr val="white">
                  <a:tint val="9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white">
                  <a:tint val="9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06B0FD-EBBF-4A7D-A6B8-316DC3170C0E}" type="slidenum">
              <a:rPr lang="en-GB" smtClean="0">
                <a:solidFill>
                  <a:prstClr val="white">
                    <a:tint val="95000"/>
                  </a:prstClr>
                </a:solidFill>
              </a:rPr>
              <a:pPr/>
              <a:t>‹#›</a:t>
            </a:fld>
            <a:endParaRPr lang="en-GB">
              <a:solidFill>
                <a:prstClr val="white">
                  <a:tint val="9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8689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8798560" y="0"/>
            <a:ext cx="6096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/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 bwMode="ltGray">
          <a:xfrm>
            <a:off x="8863584" y="0"/>
            <a:ext cx="33528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/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042400" y="274641"/>
            <a:ext cx="25400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304801"/>
            <a:ext cx="80264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E4C05E-85B3-437C-9EC7-69D0B8675A7B}" type="datetimeFigureOut">
              <a:rPr lang="en-GB" smtClean="0">
                <a:solidFill>
                  <a:prstClr val="white">
                    <a:tint val="95000"/>
                  </a:prstClr>
                </a:solidFill>
              </a:rPr>
              <a:pPr/>
              <a:t>08/11/2021</a:t>
            </a:fld>
            <a:endParaRPr lang="en-GB">
              <a:solidFill>
                <a:prstClr val="white">
                  <a:tint val="9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520796" y="6377460"/>
            <a:ext cx="5115205" cy="365125"/>
          </a:xfrm>
        </p:spPr>
        <p:txBody>
          <a:bodyPr/>
          <a:lstStyle/>
          <a:p>
            <a:endParaRPr lang="en-GB">
              <a:solidFill>
                <a:prstClr val="white">
                  <a:tint val="9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06B0FD-EBBF-4A7D-A6B8-316DC3170C0E}" type="slidenum">
              <a:rPr lang="en-GB" smtClean="0">
                <a:solidFill>
                  <a:prstClr val="white">
                    <a:tint val="95000"/>
                  </a:prstClr>
                </a:solidFill>
              </a:rPr>
              <a:pPr/>
              <a:t>‹#›</a:t>
            </a:fld>
            <a:endParaRPr lang="en-GB">
              <a:solidFill>
                <a:prstClr val="white">
                  <a:tint val="9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059520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12192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/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7" name="Rectangle 6"/>
          <p:cNvSpPr/>
          <p:nvPr/>
        </p:nvSpPr>
        <p:spPr bwMode="ltGray">
          <a:xfrm>
            <a:off x="1" y="1"/>
            <a:ext cx="12191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/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152400"/>
            <a:ext cx="109728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775192"/>
            <a:ext cx="109728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600" y="6476999"/>
            <a:ext cx="28448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9CE4C05E-85B3-437C-9EC7-69D0B8675A7B}" type="datetimeFigureOut">
              <a:rPr lang="en-GB" smtClean="0">
                <a:solidFill>
                  <a:prstClr val="white">
                    <a:tint val="95000"/>
                  </a:prstClr>
                </a:solidFill>
              </a:rPr>
              <a:pPr/>
              <a:t>08/11/2021</a:t>
            </a:fld>
            <a:endParaRPr lang="en-GB">
              <a:solidFill>
                <a:prstClr val="white">
                  <a:tint val="9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520796" y="6476999"/>
            <a:ext cx="7343625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>
              <a:solidFill>
                <a:prstClr val="white">
                  <a:tint val="9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39195" y="6476999"/>
            <a:ext cx="978485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9806B0FD-EBBF-4A7D-A6B8-316DC3170C0E}" type="slidenum">
              <a:rPr lang="en-GB" smtClean="0">
                <a:solidFill>
                  <a:prstClr val="white">
                    <a:tint val="95000"/>
                  </a:prstClr>
                </a:solidFill>
              </a:rPr>
              <a:pPr/>
              <a:t>‹#›</a:t>
            </a:fld>
            <a:endParaRPr lang="en-GB">
              <a:solidFill>
                <a:prstClr val="white">
                  <a:tint val="9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214919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C:\Documents and Settings\sw003\Local Settings\Temporary Internet Files\Content.IE5\OK3NZCIS\MC900441734[1].png"/>
          <p:cNvPicPr>
            <a:picLocks noChangeAspect="1" noChangeArrowheads="1"/>
          </p:cNvPicPr>
          <p:nvPr/>
        </p:nvPicPr>
        <p:blipFill>
          <a:blip r:embed="rId3" cstate="print"/>
          <a:stretch>
            <a:fillRect/>
          </a:stretch>
        </p:blipFill>
        <p:spPr bwMode="auto">
          <a:xfrm>
            <a:off x="5579269" y="-147102"/>
            <a:ext cx="5047456" cy="5047456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4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en-GB" sz="4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57488" y="2606040"/>
            <a:ext cx="10769600" cy="1499616"/>
          </a:xfrm>
        </p:spPr>
        <p:txBody>
          <a:bodyPr>
            <a:normAutofit/>
          </a:bodyPr>
          <a:lstStyle/>
          <a:p>
            <a:r>
              <a:rPr lang="en-GB" sz="4000" dirty="0" smtClean="0"/>
              <a:t>Essays, </a:t>
            </a:r>
            <a:r>
              <a:rPr lang="en-GB" sz="4000" dirty="0" smtClean="0"/>
              <a:t>PowerPoints </a:t>
            </a:r>
          </a:p>
          <a:p>
            <a:r>
              <a:rPr lang="en-GB" sz="4000" dirty="0" smtClean="0"/>
              <a:t>and other assessment patterns</a:t>
            </a:r>
            <a:endParaRPr lang="en-GB" sz="4000" dirty="0"/>
          </a:p>
        </p:txBody>
      </p:sp>
      <p:sp>
        <p:nvSpPr>
          <p:cNvPr id="5" name="Rectangle 4"/>
          <p:cNvSpPr/>
          <p:nvPr/>
        </p:nvSpPr>
        <p:spPr>
          <a:xfrm>
            <a:off x="657488" y="4069357"/>
            <a:ext cx="2197461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4800" dirty="0" smtClean="0">
                <a:solidFill>
                  <a:srgbClr val="FFC000"/>
                </a:solidFill>
              </a:rPr>
              <a:t>Top tips</a:t>
            </a:r>
            <a:endParaRPr lang="en-GB" sz="4800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20766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Remember the </a:t>
            </a:r>
            <a:r>
              <a:rPr lang="en-GB" dirty="0" smtClean="0"/>
              <a:t>task structure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60892"/>
            <a:ext cx="10972800" cy="4625609"/>
          </a:xfrm>
        </p:spPr>
        <p:txBody>
          <a:bodyPr>
            <a:normAutofit/>
          </a:bodyPr>
          <a:lstStyle/>
          <a:p>
            <a:pPr lvl="0"/>
            <a:endParaRPr lang="en-GB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0"/>
            <a:r>
              <a:rPr lang="en-GB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Each task or piece of assessment has a structure, designed to elicit a particular skill or set of skills</a:t>
            </a:r>
          </a:p>
          <a:p>
            <a:pPr lvl="0"/>
            <a:r>
              <a:rPr lang="en-GB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Marking criteria are designed to assess your effectiveness of demonstrating your understanding of the task and your knowledge base</a:t>
            </a:r>
          </a:p>
          <a:p>
            <a:pPr lvl="0"/>
            <a:r>
              <a:rPr lang="en-GB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(Warning to the wise: as you go up the ranks expectations rise….) </a:t>
            </a:r>
          </a:p>
          <a:p>
            <a:pPr lvl="0"/>
            <a:endParaRPr lang="en-GB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1372283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Your tasks are themed but different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775192"/>
            <a:ext cx="6662738" cy="4625609"/>
          </a:xfrm>
        </p:spPr>
        <p:txBody>
          <a:bodyPr/>
          <a:lstStyle/>
          <a:p>
            <a:pPr marL="633222" indent="-514350">
              <a:buAutoNum type="arabicPeriod"/>
            </a:pPr>
            <a:r>
              <a:rPr lang="en-GB" dirty="0" smtClean="0"/>
              <a:t>Relate your work to </a:t>
            </a:r>
            <a:r>
              <a:rPr lang="en-GB" dirty="0"/>
              <a:t>the task </a:t>
            </a:r>
            <a:r>
              <a:rPr lang="en-GB" dirty="0">
                <a:solidFill>
                  <a:srgbClr val="FFC000"/>
                </a:solidFill>
              </a:rPr>
              <a:t>as </a:t>
            </a:r>
            <a:r>
              <a:rPr lang="en-GB" dirty="0" smtClean="0">
                <a:solidFill>
                  <a:srgbClr val="FFC000"/>
                </a:solidFill>
              </a:rPr>
              <a:t>set </a:t>
            </a:r>
          </a:p>
          <a:p>
            <a:pPr marL="633222" indent="-514350">
              <a:buAutoNum type="arabicPeriod"/>
            </a:pPr>
            <a:endParaRPr lang="en-GB" dirty="0" smtClean="0">
              <a:solidFill>
                <a:srgbClr val="FFC000"/>
              </a:solidFill>
            </a:endParaRPr>
          </a:p>
          <a:p>
            <a:r>
              <a:rPr lang="en-GB" dirty="0" smtClean="0"/>
              <a:t>Make </a:t>
            </a:r>
            <a:r>
              <a:rPr lang="en-GB" dirty="0"/>
              <a:t>sure you address the theme of </a:t>
            </a:r>
            <a:r>
              <a:rPr lang="en-GB" dirty="0" smtClean="0">
                <a:solidFill>
                  <a:srgbClr val="FFC000"/>
                </a:solidFill>
              </a:rPr>
              <a:t>movement</a:t>
            </a:r>
            <a:r>
              <a:rPr lang="en-GB" dirty="0" smtClean="0"/>
              <a:t> </a:t>
            </a:r>
          </a:p>
          <a:p>
            <a:r>
              <a:rPr lang="en-GB" dirty="0" smtClean="0"/>
              <a:t>Focus </a:t>
            </a:r>
            <a:r>
              <a:rPr lang="en-GB" dirty="0"/>
              <a:t>the topic onto movement not just the topic </a:t>
            </a:r>
            <a:r>
              <a:rPr lang="en-GB" dirty="0" smtClean="0"/>
              <a:t>itself</a:t>
            </a:r>
          </a:p>
          <a:p>
            <a:pPr marL="118872" indent="0">
              <a:buNone/>
            </a:pPr>
            <a:endParaRPr lang="en-GB" dirty="0" smtClean="0">
              <a:solidFill>
                <a:srgbClr val="FFC000"/>
              </a:solidFill>
            </a:endParaRPr>
          </a:p>
          <a:p>
            <a:pPr marL="118872" indent="0">
              <a:buNone/>
            </a:pPr>
            <a:r>
              <a:rPr lang="en-GB" dirty="0" smtClean="0">
                <a:solidFill>
                  <a:srgbClr val="FFC000"/>
                </a:solidFill>
              </a:rPr>
              <a:t> </a:t>
            </a:r>
          </a:p>
          <a:p>
            <a:pPr marL="118872" indent="0">
              <a:buNone/>
            </a:pPr>
            <a:r>
              <a:rPr lang="en-GB" dirty="0" smtClean="0"/>
              <a:t>+ MOVEMENT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b="9822"/>
          <a:stretch/>
        </p:blipFill>
        <p:spPr>
          <a:xfrm>
            <a:off x="7743824" y="2752725"/>
            <a:ext cx="3676650" cy="2405063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7892424" y="5536620"/>
            <a:ext cx="3379451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100" dirty="0"/>
              <a:t>https://www.shutterstock.com/search/task+completed</a:t>
            </a:r>
          </a:p>
        </p:txBody>
      </p:sp>
    </p:spTree>
    <p:extLst>
      <p:ext uri="{BB962C8B-B14F-4D97-AF65-F5344CB8AC3E}">
        <p14:creationId xmlns:p14="http://schemas.microsoft.com/office/powerpoint/2010/main" val="268929243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Set yourself a question, set a direction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5276" y="2032367"/>
            <a:ext cx="5691187" cy="4625609"/>
          </a:xfrm>
        </p:spPr>
        <p:txBody>
          <a:bodyPr>
            <a:normAutofit/>
          </a:bodyPr>
          <a:lstStyle/>
          <a:p>
            <a:pPr marL="118872" indent="0">
              <a:buNone/>
            </a:pPr>
            <a:r>
              <a:rPr lang="en-GB" dirty="0"/>
              <a:t>All of you know </a:t>
            </a:r>
            <a:r>
              <a:rPr lang="en-GB" dirty="0" smtClean="0"/>
              <a:t>'stuff</a:t>
            </a:r>
            <a:r>
              <a:rPr lang="en-GB" dirty="0"/>
              <a:t>', this is clear and </a:t>
            </a:r>
            <a:r>
              <a:rPr lang="en-GB" dirty="0" smtClean="0"/>
              <a:t>commendable</a:t>
            </a:r>
            <a:r>
              <a:rPr lang="en-GB" sz="4000" dirty="0" smtClean="0">
                <a:solidFill>
                  <a:srgbClr val="FF0000"/>
                </a:solidFill>
                <a:sym typeface="Wingdings" panose="05000000000000000000" pitchFamily="2" charset="2"/>
              </a:rPr>
              <a:t></a:t>
            </a:r>
            <a:r>
              <a:rPr lang="en-GB" dirty="0" smtClean="0"/>
              <a:t>- </a:t>
            </a:r>
            <a:r>
              <a:rPr lang="en-GB" dirty="0"/>
              <a:t>you are able to relay the </a:t>
            </a:r>
            <a:r>
              <a:rPr lang="en-GB" dirty="0" smtClean="0"/>
              <a:t>story</a:t>
            </a:r>
            <a:r>
              <a:rPr lang="en-GB" dirty="0">
                <a:solidFill>
                  <a:srgbClr val="FF0000"/>
                </a:solidFill>
                <a:sym typeface="Wingdings" panose="05000000000000000000" pitchFamily="2" charset="2"/>
              </a:rPr>
              <a:t> </a:t>
            </a:r>
            <a:r>
              <a:rPr lang="en-GB" dirty="0" smtClean="0"/>
              <a:t>, </a:t>
            </a:r>
            <a:r>
              <a:rPr lang="en-GB" dirty="0"/>
              <a:t>the general events and issues </a:t>
            </a:r>
            <a:r>
              <a:rPr lang="en-GB" dirty="0">
                <a:solidFill>
                  <a:srgbClr val="FF0000"/>
                </a:solidFill>
                <a:sym typeface="Wingdings" panose="05000000000000000000" pitchFamily="2" charset="2"/>
              </a:rPr>
              <a:t> </a:t>
            </a:r>
            <a:r>
              <a:rPr lang="en-GB" dirty="0" smtClean="0"/>
              <a:t>but </a:t>
            </a:r>
            <a:r>
              <a:rPr lang="en-GB" dirty="0"/>
              <a:t>focus it on the </a:t>
            </a:r>
            <a:r>
              <a:rPr lang="en-GB" dirty="0" smtClean="0">
                <a:solidFill>
                  <a:srgbClr val="FFC000"/>
                </a:solidFill>
              </a:rPr>
              <a:t>research question </a:t>
            </a:r>
            <a:r>
              <a:rPr lang="en-GB" dirty="0"/>
              <a:t>you </a:t>
            </a:r>
            <a:r>
              <a:rPr lang="en-GB" dirty="0" smtClean="0"/>
              <a:t>set yourself….</a:t>
            </a:r>
            <a:endParaRPr lang="en-GB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24600" y="2189530"/>
            <a:ext cx="5257800" cy="3943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39968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Direct yourselves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775192"/>
            <a:ext cx="5676900" cy="4625609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Get the </a:t>
            </a:r>
            <a:r>
              <a:rPr lang="en-GB" dirty="0">
                <a:solidFill>
                  <a:srgbClr val="FFC000"/>
                </a:solidFill>
              </a:rPr>
              <a:t>directive</a:t>
            </a:r>
            <a:r>
              <a:rPr lang="en-GB" dirty="0"/>
              <a:t> </a:t>
            </a:r>
            <a:r>
              <a:rPr lang="en-GB" dirty="0" smtClean="0"/>
              <a:t>or ‘</a:t>
            </a:r>
            <a:r>
              <a:rPr lang="en-GB" dirty="0" smtClean="0">
                <a:solidFill>
                  <a:srgbClr val="FFC000"/>
                </a:solidFill>
              </a:rPr>
              <a:t>process’</a:t>
            </a:r>
            <a:r>
              <a:rPr lang="en-GB" dirty="0" smtClean="0"/>
              <a:t> word </a:t>
            </a:r>
            <a:r>
              <a:rPr lang="en-GB" dirty="0"/>
              <a:t>into your title and </a:t>
            </a:r>
            <a:r>
              <a:rPr lang="en-GB" dirty="0" smtClean="0"/>
              <a:t>work , </a:t>
            </a:r>
          </a:p>
          <a:p>
            <a:endParaRPr lang="en-GB" dirty="0"/>
          </a:p>
          <a:p>
            <a:r>
              <a:rPr lang="en-GB" dirty="0" smtClean="0"/>
              <a:t>make </a:t>
            </a:r>
            <a:r>
              <a:rPr lang="en-GB" dirty="0"/>
              <a:t>yourself 'do' something, give it a direction - again not just </a:t>
            </a:r>
            <a:r>
              <a:rPr lang="en-GB" dirty="0" smtClean="0"/>
              <a:t>rely on </a:t>
            </a:r>
            <a:r>
              <a:rPr lang="en-GB" dirty="0"/>
              <a:t>general facts or </a:t>
            </a:r>
            <a:r>
              <a:rPr lang="en-GB" dirty="0" smtClean="0"/>
              <a:t>events, so,</a:t>
            </a:r>
          </a:p>
          <a:p>
            <a:endParaRPr lang="en-GB" dirty="0"/>
          </a:p>
          <a:p>
            <a:pPr marL="118872" indent="0">
              <a:buNone/>
            </a:pPr>
            <a:r>
              <a:rPr lang="en-GB" dirty="0"/>
              <a:t>…write down your title with your directive or </a:t>
            </a:r>
            <a:r>
              <a:rPr lang="en-GB" dirty="0">
                <a:solidFill>
                  <a:srgbClr val="FF0000"/>
                </a:solidFill>
              </a:rPr>
              <a:t>process</a:t>
            </a:r>
            <a:r>
              <a:rPr lang="en-GB" dirty="0"/>
              <a:t> word</a:t>
            </a:r>
          </a:p>
          <a:p>
            <a:pPr marL="118872" indent="0">
              <a:buNone/>
            </a:pPr>
            <a:endParaRPr lang="en-GB" dirty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86500" y="2419349"/>
            <a:ext cx="5505450" cy="2752725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7474313" y="5631565"/>
            <a:ext cx="161614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100" dirty="0"/>
              <a:t>https://www.york.ac.uk</a:t>
            </a:r>
            <a:r>
              <a:rPr lang="en-GB" dirty="0"/>
              <a:t>/</a:t>
            </a:r>
          </a:p>
        </p:txBody>
      </p:sp>
    </p:spTree>
    <p:extLst>
      <p:ext uri="{BB962C8B-B14F-4D97-AF65-F5344CB8AC3E}">
        <p14:creationId xmlns:p14="http://schemas.microsoft.com/office/powerpoint/2010/main" val="12619376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Points to build the argument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Make some clear points referring to the texts you are using - (only needs three or so), present the evidence for and against, and evaluate the information - if you can</a:t>
            </a:r>
            <a:r>
              <a:rPr lang="en-GB" dirty="0" smtClean="0"/>
              <a:t>.</a:t>
            </a:r>
          </a:p>
          <a:p>
            <a:endParaRPr lang="en-GB" dirty="0"/>
          </a:p>
          <a:p>
            <a:r>
              <a:rPr lang="en-GB" dirty="0" smtClean="0"/>
              <a:t>Use the points to </a:t>
            </a:r>
            <a:r>
              <a:rPr lang="en-GB" dirty="0" smtClean="0">
                <a:solidFill>
                  <a:srgbClr val="FFC000"/>
                </a:solidFill>
              </a:rPr>
              <a:t>build the argument</a:t>
            </a:r>
          </a:p>
          <a:p>
            <a:endParaRPr lang="en-GB" dirty="0">
              <a:solidFill>
                <a:srgbClr val="FFC000"/>
              </a:solidFill>
            </a:endParaRPr>
          </a:p>
          <a:p>
            <a:pPr marL="118872" indent="0">
              <a:buNone/>
            </a:pPr>
            <a:r>
              <a:rPr lang="en-GB" dirty="0" smtClean="0"/>
              <a:t>(usually advice is strongest or main point first but…..)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0264945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Importance of F</a:t>
            </a:r>
            <a:r>
              <a:rPr lang="en-GB" dirty="0" smtClean="0"/>
              <a:t>eedback and feed forward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What are we stressing, what have we said about your previous submissions i.e. USE the feedback – feed this forward into your next iteration</a:t>
            </a:r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So </a:t>
            </a:r>
            <a:r>
              <a:rPr lang="en-GB" b="1" dirty="0" smtClean="0"/>
              <a:t>now</a:t>
            </a:r>
            <a:r>
              <a:rPr lang="en-GB" dirty="0" smtClean="0"/>
              <a:t> – find a piece of feedback and look at it </a:t>
            </a:r>
            <a:r>
              <a:rPr lang="en-GB" b="1" dirty="0" smtClean="0"/>
              <a:t>now</a:t>
            </a:r>
          </a:p>
          <a:p>
            <a:pPr lvl="1"/>
            <a:r>
              <a:rPr lang="en-GB" dirty="0"/>
              <a:t>w</a:t>
            </a:r>
            <a:r>
              <a:rPr lang="en-GB" dirty="0" smtClean="0"/>
              <a:t>hat have you been told.... </a:t>
            </a:r>
          </a:p>
          <a:p>
            <a:pPr lvl="1"/>
            <a:r>
              <a:rPr lang="en-GB" dirty="0" smtClean="0"/>
              <a:t>…what does </a:t>
            </a:r>
            <a:r>
              <a:rPr lang="en-GB" dirty="0" smtClean="0"/>
              <a:t>it </a:t>
            </a:r>
            <a:r>
              <a:rPr lang="en-GB" dirty="0" smtClean="0"/>
              <a:t>mean… …</a:t>
            </a:r>
          </a:p>
          <a:p>
            <a:pPr lvl="1"/>
            <a:r>
              <a:rPr lang="en-GB" dirty="0" smtClean="0"/>
              <a:t>…how can you address it?</a:t>
            </a:r>
          </a:p>
          <a:p>
            <a:pPr lvl="1"/>
            <a:endParaRPr lang="en-GB" dirty="0"/>
          </a:p>
          <a:p>
            <a:pPr marL="457200" lvl="1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8929772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Literature Review</a:t>
            </a:r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18872" indent="0">
              <a:buNone/>
            </a:pPr>
            <a:r>
              <a:rPr lang="en-GB" dirty="0" smtClean="0"/>
              <a:t>In order to perform top class </a:t>
            </a:r>
            <a:r>
              <a:rPr lang="en-GB" dirty="0" smtClean="0"/>
              <a:t>in </a:t>
            </a:r>
            <a:r>
              <a:rPr lang="en-GB" dirty="0" smtClean="0"/>
              <a:t>any </a:t>
            </a:r>
            <a:r>
              <a:rPr lang="en-GB" dirty="0" smtClean="0"/>
              <a:t>task </a:t>
            </a:r>
            <a:r>
              <a:rPr lang="en-GB" dirty="0" smtClean="0"/>
              <a:t>you have to first understand the literature </a:t>
            </a:r>
            <a:r>
              <a:rPr lang="en-GB" dirty="0" smtClean="0"/>
              <a:t>you are using</a:t>
            </a:r>
            <a:endParaRPr lang="en-GB" dirty="0" smtClean="0"/>
          </a:p>
          <a:p>
            <a:r>
              <a:rPr lang="en-GB" dirty="0" smtClean="0"/>
              <a:t>You have to demonstrate you can source appropriate information</a:t>
            </a:r>
          </a:p>
          <a:p>
            <a:r>
              <a:rPr lang="en-GB" dirty="0" smtClean="0"/>
              <a:t>Extract the relevant points from it</a:t>
            </a:r>
          </a:p>
          <a:p>
            <a:r>
              <a:rPr lang="en-GB" dirty="0" smtClean="0"/>
              <a:t>Rearticulate those to focus on your topic</a:t>
            </a:r>
          </a:p>
          <a:p>
            <a:r>
              <a:rPr lang="en-GB" dirty="0" smtClean="0"/>
              <a:t>Evaluate what you find in light of the literature out there</a:t>
            </a:r>
          </a:p>
          <a:p>
            <a:pPr marL="118872" indent="0">
              <a:buNone/>
            </a:pPr>
            <a:r>
              <a:rPr lang="en-GB" dirty="0" smtClean="0"/>
              <a:t>Basically you have to convince us that you know what you are doing and </a:t>
            </a:r>
            <a:r>
              <a:rPr lang="en-GB" dirty="0" smtClean="0"/>
              <a:t>why.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1732097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So, critique a source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0987" y="1775192"/>
            <a:ext cx="10972800" cy="4625609"/>
          </a:xfrm>
        </p:spPr>
        <p:txBody>
          <a:bodyPr/>
          <a:lstStyle/>
          <a:p>
            <a:r>
              <a:rPr lang="en-GB" dirty="0" smtClean="0"/>
              <a:t>Identify a source you are using </a:t>
            </a:r>
          </a:p>
          <a:p>
            <a:r>
              <a:rPr lang="en-GB" dirty="0" smtClean="0"/>
              <a:t>Write it down</a:t>
            </a:r>
            <a:endParaRPr lang="en-GB" dirty="0"/>
          </a:p>
          <a:p>
            <a:r>
              <a:rPr lang="en-GB" dirty="0" smtClean="0"/>
              <a:t>What point are you extracting</a:t>
            </a:r>
          </a:p>
          <a:p>
            <a:pPr lvl="1"/>
            <a:r>
              <a:rPr lang="en-GB" dirty="0" smtClean="0"/>
              <a:t>Keep in mind your source was NOT written for you</a:t>
            </a:r>
          </a:p>
          <a:p>
            <a:pPr lvl="1"/>
            <a:r>
              <a:rPr lang="en-GB" dirty="0" smtClean="0"/>
              <a:t>Who is writing?</a:t>
            </a:r>
          </a:p>
          <a:p>
            <a:pPr lvl="1"/>
            <a:r>
              <a:rPr lang="en-GB" dirty="0" smtClean="0"/>
              <a:t>Who is it written for?</a:t>
            </a:r>
          </a:p>
          <a:p>
            <a:r>
              <a:rPr lang="en-GB" dirty="0" smtClean="0"/>
              <a:t>What is its value and its limitations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05849" y="2181223"/>
            <a:ext cx="3176589" cy="31765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357818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291556" y="1820323"/>
            <a:ext cx="668984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3200" i="1" dirty="0" smtClean="0">
                <a:latin typeface="Corbel" panose="020B0503020204020204" pitchFamily="34" charset="0"/>
              </a:rPr>
              <a:t>“…</a:t>
            </a:r>
            <a:r>
              <a:rPr lang="en-GB" sz="3200" i="1" dirty="0">
                <a:latin typeface="Corbel" panose="020B0503020204020204" pitchFamily="34" charset="0"/>
              </a:rPr>
              <a:t>your task is to build an </a:t>
            </a:r>
            <a:r>
              <a:rPr lang="en-GB" sz="3200" i="1" dirty="0" smtClean="0">
                <a:latin typeface="Corbel" panose="020B0503020204020204" pitchFamily="34" charset="0"/>
              </a:rPr>
              <a:t>argument…..”</a:t>
            </a:r>
          </a:p>
        </p:txBody>
      </p:sp>
      <p:sp>
        <p:nvSpPr>
          <p:cNvPr id="3" name="Rectangle 2"/>
          <p:cNvSpPr/>
          <p:nvPr/>
        </p:nvSpPr>
        <p:spPr>
          <a:xfrm>
            <a:off x="1704974" y="5253335"/>
            <a:ext cx="7224713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i="1" dirty="0" err="1">
                <a:solidFill>
                  <a:schemeClr val="tx1">
                    <a:lumMod val="75000"/>
                  </a:schemeClr>
                </a:solidFill>
                <a:latin typeface="Source Sans Pro"/>
              </a:rPr>
              <a:t>Rudestam</a:t>
            </a:r>
            <a:r>
              <a:rPr lang="en-GB" i="1" dirty="0">
                <a:solidFill>
                  <a:schemeClr val="tx1">
                    <a:lumMod val="75000"/>
                  </a:schemeClr>
                </a:solidFill>
                <a:latin typeface="Source Sans Pro"/>
              </a:rPr>
              <a:t>, K.E. and Newton, R.R. (1992)Surviving your dissertation: A comprehensive guide to content and </a:t>
            </a:r>
            <a:r>
              <a:rPr lang="en-GB" i="1" dirty="0" smtClean="0">
                <a:solidFill>
                  <a:schemeClr val="tx1">
                    <a:lumMod val="75000"/>
                  </a:schemeClr>
                </a:solidFill>
                <a:latin typeface="Source Sans Pro"/>
              </a:rPr>
              <a:t>process. California: Sage p49</a:t>
            </a:r>
            <a:endParaRPr lang="en-GB" dirty="0">
              <a:solidFill>
                <a:schemeClr val="tx1">
                  <a:lumMod val="75000"/>
                </a:schemeClr>
              </a:solidFill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33362" y="2821959"/>
            <a:ext cx="6406234" cy="2081213"/>
          </a:xfrm>
          <a:prstGeom prst="rect">
            <a:avLst/>
          </a:prstGeom>
          <a:ln w="76200">
            <a:solidFill>
              <a:schemeClr val="bg1"/>
            </a:solidFill>
          </a:ln>
        </p:spPr>
      </p:pic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Use Sources  ‘Appeal to authority’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5515775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Building a strong argument from the literature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9575" y="1932355"/>
            <a:ext cx="10972800" cy="4625609"/>
          </a:xfrm>
        </p:spPr>
        <p:txBody>
          <a:bodyPr/>
          <a:lstStyle/>
          <a:p>
            <a:r>
              <a:rPr lang="en-GB" dirty="0" smtClean="0"/>
              <a:t>Situation or topic – what’s the message going to be?</a:t>
            </a:r>
          </a:p>
          <a:p>
            <a:r>
              <a:rPr lang="en-GB" dirty="0" smtClean="0"/>
              <a:t>Clarify your thinking – what point do you want to raise?</a:t>
            </a:r>
          </a:p>
          <a:p>
            <a:pPr marL="633222" indent="-514350">
              <a:buFont typeface="+mj-lt"/>
              <a:buAutoNum type="arabicPeriod"/>
            </a:pPr>
            <a:r>
              <a:rPr lang="en-GB" dirty="0" smtClean="0"/>
              <a:t>Construct a claim</a:t>
            </a:r>
          </a:p>
          <a:p>
            <a:pPr marL="633222" indent="-514350">
              <a:buFont typeface="+mj-lt"/>
              <a:buAutoNum type="arabicPeriod"/>
            </a:pPr>
            <a:r>
              <a:rPr lang="en-GB" dirty="0" smtClean="0"/>
              <a:t>Collect the evidence</a:t>
            </a:r>
          </a:p>
          <a:p>
            <a:pPr marL="633222" indent="-514350">
              <a:buFont typeface="+mj-lt"/>
              <a:buAutoNum type="arabicPeriod"/>
            </a:pPr>
            <a:r>
              <a:rPr lang="en-GB" dirty="0" smtClean="0"/>
              <a:t>Collect the objections</a:t>
            </a:r>
          </a:p>
          <a:p>
            <a:r>
              <a:rPr lang="en-GB" dirty="0" smtClean="0"/>
              <a:t>Consider the outcome</a:t>
            </a:r>
          </a:p>
          <a:p>
            <a:r>
              <a:rPr lang="en-GB" dirty="0"/>
              <a:t>C</a:t>
            </a:r>
            <a:r>
              <a:rPr lang="en-GB" dirty="0" smtClean="0"/>
              <a:t>ome to a conclusion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6695030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Bloom’s Taxonomy of learning</a:t>
            </a:r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63665" y="2447893"/>
            <a:ext cx="5515220" cy="4048185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609600" y="5171669"/>
            <a:ext cx="54974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We all can do this, demonstrate these</a:t>
            </a:r>
            <a:endParaRPr lang="en-GB" sz="2400" dirty="0"/>
          </a:p>
        </p:txBody>
      </p:sp>
      <p:sp>
        <p:nvSpPr>
          <p:cNvPr id="6" name="Up Arrow 5"/>
          <p:cNvSpPr/>
          <p:nvPr/>
        </p:nvSpPr>
        <p:spPr>
          <a:xfrm>
            <a:off x="5297305" y="3036230"/>
            <a:ext cx="484632" cy="1535620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prstTxWarp prst="textButtonPour">
              <a:avLst/>
            </a:prstTxWarp>
          </a:bodyPr>
          <a:lstStyle/>
          <a:p>
            <a:pPr algn="ctr"/>
            <a:endParaRPr lang="en-GB"/>
          </a:p>
        </p:txBody>
      </p:sp>
      <p:sp>
        <p:nvSpPr>
          <p:cNvPr id="7" name="Right Arrow 6"/>
          <p:cNvSpPr/>
          <p:nvPr/>
        </p:nvSpPr>
        <p:spPr>
          <a:xfrm>
            <a:off x="5485257" y="5160186"/>
            <a:ext cx="978408" cy="484632"/>
          </a:xfrm>
          <a:prstGeom prst="rightArrow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7030A0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4871354" y="1582254"/>
            <a:ext cx="553998" cy="3583673"/>
          </a:xfrm>
          <a:prstGeom prst="rect">
            <a:avLst/>
          </a:prstGeom>
          <a:noFill/>
        </p:spPr>
        <p:txBody>
          <a:bodyPr vert="vert270" wrap="none" rtlCol="0">
            <a:spAutoFit/>
          </a:bodyPr>
          <a:lstStyle/>
          <a:p>
            <a:r>
              <a:rPr lang="en-GB" sz="2400" dirty="0" smtClean="0"/>
              <a:t>Need to demonstrate these</a:t>
            </a:r>
            <a:endParaRPr lang="en-GB" sz="2400" dirty="0"/>
          </a:p>
        </p:txBody>
      </p:sp>
      <p:sp>
        <p:nvSpPr>
          <p:cNvPr id="10" name="TextBox 9"/>
          <p:cNvSpPr txBox="1"/>
          <p:nvPr/>
        </p:nvSpPr>
        <p:spPr>
          <a:xfrm>
            <a:off x="-55895" y="3143257"/>
            <a:ext cx="46714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/>
              <a:t>Demonstration of where you are at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53969823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And the presenting? </a:t>
            </a:r>
            <a:r>
              <a:rPr lang="en-GB" dirty="0" smtClean="0"/>
              <a:t>…main </a:t>
            </a:r>
            <a:r>
              <a:rPr lang="en-GB" dirty="0" smtClean="0"/>
              <a:t>ways are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solidFill>
                  <a:srgbClr val="FFC000"/>
                </a:solidFill>
              </a:rPr>
              <a:t>describe and discuss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>
          <a:xfrm>
            <a:off x="609600" y="2449512"/>
            <a:ext cx="5386917" cy="2794001"/>
          </a:xfrm>
        </p:spPr>
        <p:txBody>
          <a:bodyPr/>
          <a:lstStyle/>
          <a:p>
            <a:pPr marL="118872" indent="0">
              <a:buNone/>
            </a:pPr>
            <a:r>
              <a:rPr lang="en-GB" dirty="0" smtClean="0"/>
              <a:t>Present the point</a:t>
            </a:r>
          </a:p>
          <a:p>
            <a:pPr marL="118872" indent="0">
              <a:buNone/>
            </a:pPr>
            <a:endParaRPr lang="en-GB" dirty="0"/>
          </a:p>
          <a:p>
            <a:pPr marL="118872" indent="0">
              <a:buNone/>
            </a:pPr>
            <a:r>
              <a:rPr lang="en-GB" dirty="0" smtClean="0"/>
              <a:t>for and against</a:t>
            </a:r>
          </a:p>
          <a:p>
            <a:pPr marL="118872" indent="0">
              <a:buNone/>
            </a:pPr>
            <a:endParaRPr lang="en-GB" dirty="0" smtClean="0"/>
          </a:p>
          <a:p>
            <a:pPr marL="118872" indent="0">
              <a:buNone/>
            </a:pPr>
            <a:r>
              <a:rPr lang="en-GB" dirty="0" smtClean="0"/>
              <a:t>Conclusion = what you think</a:t>
            </a:r>
          </a:p>
          <a:p>
            <a:pPr marL="118872" indent="0">
              <a:buNone/>
            </a:pPr>
            <a:endParaRPr lang="en-GB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3"/>
          </p:nvPr>
        </p:nvSpPr>
        <p:spPr/>
        <p:txBody>
          <a:bodyPr>
            <a:normAutofit fontScale="92500" lnSpcReduction="20000"/>
          </a:bodyPr>
          <a:lstStyle/>
          <a:p>
            <a:endParaRPr lang="en-GB" dirty="0" smtClean="0"/>
          </a:p>
          <a:p>
            <a:r>
              <a:rPr lang="en-GB" sz="2500" dirty="0" smtClean="0">
                <a:solidFill>
                  <a:srgbClr val="FFC000"/>
                </a:solidFill>
              </a:rPr>
              <a:t>state </a:t>
            </a:r>
            <a:r>
              <a:rPr lang="en-GB" sz="2500" dirty="0">
                <a:solidFill>
                  <a:srgbClr val="FFC000"/>
                </a:solidFill>
              </a:rPr>
              <a:t>and illustrate</a:t>
            </a: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"/>
          </p:nvPr>
        </p:nvSpPr>
        <p:spPr>
          <a:xfrm>
            <a:off x="6096000" y="2235199"/>
            <a:ext cx="5389033" cy="2794001"/>
          </a:xfrm>
        </p:spPr>
        <p:txBody>
          <a:bodyPr/>
          <a:lstStyle/>
          <a:p>
            <a:pPr marL="118872" indent="0">
              <a:buNone/>
            </a:pPr>
            <a:r>
              <a:rPr lang="en-GB" dirty="0" smtClean="0"/>
              <a:t>State the claim – what your position is</a:t>
            </a:r>
          </a:p>
          <a:p>
            <a:endParaRPr lang="en-GB" dirty="0"/>
          </a:p>
          <a:p>
            <a:pPr marL="118872" indent="0">
              <a:buNone/>
            </a:pPr>
            <a:r>
              <a:rPr lang="en-GB" dirty="0" smtClean="0"/>
              <a:t>Present the supporting evidence – for and against</a:t>
            </a:r>
          </a:p>
          <a:p>
            <a:endParaRPr lang="en-GB" dirty="0" smtClean="0"/>
          </a:p>
          <a:p>
            <a:pPr marL="118872" indent="0">
              <a:buNone/>
            </a:pPr>
            <a:r>
              <a:rPr lang="en-GB" dirty="0" smtClean="0"/>
              <a:t>Evaluation and concluding position </a:t>
            </a:r>
            <a:endParaRPr lang="en-GB" dirty="0"/>
          </a:p>
          <a:p>
            <a:pPr marL="118872" indent="0">
              <a:buNone/>
            </a:pPr>
            <a:endParaRPr lang="en-GB" dirty="0" smtClean="0"/>
          </a:p>
          <a:p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1614488" y="5843588"/>
            <a:ext cx="46449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N.B. BOTH have strengths and weaknesses……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9159172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1295</TotalTime>
  <Words>645</Words>
  <Application>Microsoft Office PowerPoint</Application>
  <PresentationFormat>Widescreen</PresentationFormat>
  <Paragraphs>93</Paragraphs>
  <Slides>13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1" baseType="lpstr">
      <vt:lpstr>Arial</vt:lpstr>
      <vt:lpstr>Calibri</vt:lpstr>
      <vt:lpstr>Corbel</vt:lpstr>
      <vt:lpstr>Source Sans Pro</vt:lpstr>
      <vt:lpstr>Wingdings</vt:lpstr>
      <vt:lpstr>Wingdings 2</vt:lpstr>
      <vt:lpstr>Wingdings 3</vt:lpstr>
      <vt:lpstr>Module</vt:lpstr>
      <vt:lpstr> </vt:lpstr>
      <vt:lpstr>Remember the task structure</vt:lpstr>
      <vt:lpstr>Your tasks are themed but different</vt:lpstr>
      <vt:lpstr>Set yourself a question, set a direction</vt:lpstr>
      <vt:lpstr>Direct yourselves</vt:lpstr>
      <vt:lpstr>Points to build the argument</vt:lpstr>
      <vt:lpstr>Importance of Feedback and feed forward </vt:lpstr>
      <vt:lpstr>Literature Review</vt:lpstr>
      <vt:lpstr>So, critique a source</vt:lpstr>
      <vt:lpstr>Use Sources  ‘Appeal to authority’</vt:lpstr>
      <vt:lpstr>Building a strong argument from the literature</vt:lpstr>
      <vt:lpstr>Bloom’s Taxonomy of learning</vt:lpstr>
      <vt:lpstr>And the presenting? …main ways are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Reading and situating your research</dc:title>
  <dc:creator>Ros Coard</dc:creator>
  <cp:lastModifiedBy>Ros Coard</cp:lastModifiedBy>
  <cp:revision>55</cp:revision>
  <cp:lastPrinted>2019-09-24T08:40:01Z</cp:lastPrinted>
  <dcterms:created xsi:type="dcterms:W3CDTF">2016-10-13T16:21:31Z</dcterms:created>
  <dcterms:modified xsi:type="dcterms:W3CDTF">2021-11-08T13:25:24Z</dcterms:modified>
</cp:coreProperties>
</file>