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9"/>
  </p:notesMasterIdLst>
  <p:sldIdLst>
    <p:sldId id="256" r:id="rId2"/>
    <p:sldId id="289" r:id="rId3"/>
    <p:sldId id="267" r:id="rId4"/>
    <p:sldId id="257" r:id="rId5"/>
    <p:sldId id="290" r:id="rId6"/>
    <p:sldId id="266" r:id="rId7"/>
    <p:sldId id="268" r:id="rId8"/>
    <p:sldId id="269" r:id="rId9"/>
    <p:sldId id="270" r:id="rId10"/>
    <p:sldId id="271" r:id="rId11"/>
    <p:sldId id="272" r:id="rId12"/>
    <p:sldId id="275" r:id="rId13"/>
    <p:sldId id="273" r:id="rId14"/>
    <p:sldId id="274" r:id="rId15"/>
    <p:sldId id="278" r:id="rId16"/>
    <p:sldId id="276" r:id="rId17"/>
    <p:sldId id="277" r:id="rId18"/>
    <p:sldId id="281" r:id="rId19"/>
    <p:sldId id="282" r:id="rId20"/>
    <p:sldId id="283" r:id="rId21"/>
    <p:sldId id="284" r:id="rId22"/>
    <p:sldId id="285" r:id="rId23"/>
    <p:sldId id="286" r:id="rId24"/>
    <p:sldId id="297" r:id="rId25"/>
    <p:sldId id="298" r:id="rId26"/>
    <p:sldId id="299" r:id="rId27"/>
    <p:sldId id="300" r:id="rId28"/>
    <p:sldId id="301" r:id="rId29"/>
    <p:sldId id="302" r:id="rId30"/>
    <p:sldId id="287" r:id="rId31"/>
    <p:sldId id="292" r:id="rId32"/>
    <p:sldId id="293" r:id="rId33"/>
    <p:sldId id="294" r:id="rId34"/>
    <p:sldId id="295" r:id="rId35"/>
    <p:sldId id="296" r:id="rId36"/>
    <p:sldId id="291" r:id="rId37"/>
    <p:sldId id="288"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35" autoAdjust="0"/>
  </p:normalViewPr>
  <p:slideViewPr>
    <p:cSldViewPr snapToGrid="0" snapToObjects="1">
      <p:cViewPr varScale="1">
        <p:scale>
          <a:sx n="64" d="100"/>
          <a:sy n="64" d="100"/>
        </p:scale>
        <p:origin x="156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1FDA8C-4334-4ABD-807E-DC599F42906E}" type="datetimeFigureOut">
              <a:rPr lang="en-US" smtClean="0"/>
              <a:t>10/9/2016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B2523-2EC0-487B-B6C3-A288651DED8F}" type="slidenum">
              <a:rPr lang="en-GB" smtClean="0"/>
              <a:t>‹#›</a:t>
            </a:fld>
            <a:endParaRPr lang="en-GB"/>
          </a:p>
        </p:txBody>
      </p:sp>
    </p:spTree>
    <p:extLst>
      <p:ext uri="{BB962C8B-B14F-4D97-AF65-F5344CB8AC3E}">
        <p14:creationId xmlns:p14="http://schemas.microsoft.com/office/powerpoint/2010/main" val="16086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webopedia.com/TERM/N/network.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www.webopedia.com/TERM/B/broadcast_storm.html" TargetMode="External"/><Relationship Id="rId4" Type="http://schemas.openxmlformats.org/officeDocument/2006/relationships/hyperlink" Target="http://www.webopedia.com/TERM/T/traffic.html"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A state in which a </a:t>
            </a:r>
            <a:r>
              <a:rPr lang="en-GB" sz="1200" b="0" i="0" u="none" strike="noStrike" kern="1200" dirty="0" smtClean="0">
                <a:solidFill>
                  <a:schemeClr val="tx1"/>
                </a:solidFill>
                <a:latin typeface="+mn-lt"/>
                <a:ea typeface="+mn-ea"/>
                <a:cs typeface="+mn-cs"/>
                <a:hlinkClick r:id="rId3"/>
              </a:rPr>
              <a:t>network</a:t>
            </a:r>
            <a:r>
              <a:rPr lang="en-GB" sz="1200" b="0" i="0" kern="1200" dirty="0" smtClean="0">
                <a:solidFill>
                  <a:schemeClr val="tx1"/>
                </a:solidFill>
                <a:latin typeface="+mn-lt"/>
                <a:ea typeface="+mn-ea"/>
                <a:cs typeface="+mn-cs"/>
              </a:rPr>
              <a:t> grinds to a halt due to excessive </a:t>
            </a:r>
            <a:r>
              <a:rPr lang="en-GB" sz="1200" b="0" i="0" u="none" strike="noStrike" kern="1200" dirty="0" smtClean="0">
                <a:solidFill>
                  <a:schemeClr val="tx1"/>
                </a:solidFill>
                <a:latin typeface="+mn-lt"/>
                <a:ea typeface="+mn-ea"/>
                <a:cs typeface="+mn-cs"/>
                <a:hlinkClick r:id="rId4"/>
              </a:rPr>
              <a:t>traffic</a:t>
            </a:r>
            <a:r>
              <a:rPr lang="en-GB" sz="1200" b="0" i="0" kern="1200" dirty="0" smtClean="0">
                <a:solidFill>
                  <a:schemeClr val="tx1"/>
                </a:solidFill>
                <a:latin typeface="+mn-lt"/>
                <a:ea typeface="+mn-ea"/>
                <a:cs typeface="+mn-cs"/>
              </a:rPr>
              <a:t>. A network meltdown generally starts as a </a:t>
            </a:r>
            <a:r>
              <a:rPr lang="en-GB" sz="1200" b="0" i="0" u="sng" kern="1200" dirty="0" smtClean="0">
                <a:solidFill>
                  <a:schemeClr val="tx1"/>
                </a:solidFill>
                <a:latin typeface="+mn-lt"/>
                <a:ea typeface="+mn-ea"/>
                <a:cs typeface="+mn-cs"/>
                <a:hlinkClick r:id="rId5"/>
              </a:rPr>
              <a:t>broadcast storm</a:t>
            </a:r>
            <a:r>
              <a:rPr lang="en-GB" sz="1200" b="0" i="0" kern="1200" dirty="0" smtClean="0">
                <a:solidFill>
                  <a:schemeClr val="tx1"/>
                </a:solidFill>
                <a:latin typeface="+mn-lt"/>
                <a:ea typeface="+mn-ea"/>
                <a:cs typeface="+mn-cs"/>
              </a:rPr>
              <a:t> that gets out of control, but even legitimate network messages can cause a meltdown if the network hasn't been designed to accommodate that level of traffic.</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16</a:t>
            </a:fld>
            <a:endParaRPr lang="en-GB"/>
          </a:p>
        </p:txBody>
      </p:sp>
    </p:spTree>
    <p:extLst>
      <p:ext uri="{BB962C8B-B14F-4D97-AF65-F5344CB8AC3E}">
        <p14:creationId xmlns:p14="http://schemas.microsoft.com/office/powerpoint/2010/main" val="159721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SNMPv1 lacks security functions</a:t>
            </a:r>
          </a:p>
          <a:p>
            <a:r>
              <a:rPr lang="en-GB" dirty="0" smtClean="0"/>
              <a:t>SNMPv2c did not has any security enhancements</a:t>
            </a:r>
          </a:p>
          <a:p>
            <a:r>
              <a:rPr lang="en-GB" dirty="0" smtClean="0"/>
              <a:t>SNMPV3 was developed to meet the need for better security in SNMP management.  It addressed more than just security; it provides a framework for all three versions of SNMP and future development in SNMP management</a:t>
            </a:r>
            <a:r>
              <a:rPr lang="en-GB" baseline="0" dirty="0" smtClean="0"/>
              <a:t> with minimum impact on existing operations. RFC 2271-2275 presents documentations for SNMPv3.</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24</a:t>
            </a:fld>
            <a:endParaRPr lang="en-GB"/>
          </a:p>
        </p:txBody>
      </p:sp>
    </p:spTree>
    <p:extLst>
      <p:ext uri="{BB962C8B-B14F-4D97-AF65-F5344CB8AC3E}">
        <p14:creationId xmlns:p14="http://schemas.microsoft.com/office/powerpoint/2010/main" val="719541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SNMP configuration can be set</a:t>
            </a:r>
            <a:r>
              <a:rPr lang="en-GB" baseline="0" dirty="0" smtClean="0"/>
              <a:t> remotely with secure communication links that provide against modification of information and masquerade with encryptions.  The security  feature is intended to ensure against malicious modification of messages by recording and delaying message streams and protect against eavesdropping.</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25</a:t>
            </a:fld>
            <a:endParaRPr lang="en-GB"/>
          </a:p>
        </p:txBody>
      </p:sp>
    </p:spTree>
    <p:extLst>
      <p:ext uri="{BB962C8B-B14F-4D97-AF65-F5344CB8AC3E}">
        <p14:creationId xmlns:p14="http://schemas.microsoft.com/office/powerpoint/2010/main" val="1368463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F:\SMU\Bachelor\NM\Lectures\2015-2016\SolarWinds%20Certified%20Professional%20(SCP)_%20Network%20Management%20Fundamentals%5b1%5d.wmv" TargetMode="External"/><Relationship Id="rId1" Type="http://schemas.microsoft.com/office/2007/relationships/media" Target="file:///F:\SMU\Bachelor\NM\Lectures\2015-2016\SolarWinds%20Certified%20Professional%20(SCP)_%20Network%20Management%20Fundamentals%5b1%5d.wmv" TargetMode="Externa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42227"/>
            <a:ext cx="6498158" cy="1037999"/>
          </a:xfrm>
        </p:spPr>
        <p:txBody>
          <a:bodyPr/>
          <a:lstStyle/>
          <a:p>
            <a:r>
              <a:rPr lang="en-US" dirty="0" smtClean="0">
                <a:solidFill>
                  <a:srgbClr val="0F3661"/>
                </a:solidFill>
                <a:latin typeface="Times New Roman"/>
                <a:cs typeface="Times New Roman"/>
              </a:rPr>
              <a:t>Network Management</a:t>
            </a:r>
            <a:endParaRPr lang="en-US" dirty="0">
              <a:solidFill>
                <a:srgbClr val="0F3661"/>
              </a:solidFill>
              <a:latin typeface="Times New Roman"/>
              <a:cs typeface="Times New Roman"/>
            </a:endParaRPr>
          </a:p>
        </p:txBody>
      </p:sp>
      <p:sp>
        <p:nvSpPr>
          <p:cNvPr id="3" name="TextBox 2"/>
          <p:cNvSpPr txBox="1"/>
          <p:nvPr/>
        </p:nvSpPr>
        <p:spPr>
          <a:xfrm>
            <a:off x="4051496" y="3753711"/>
            <a:ext cx="1355209" cy="461665"/>
          </a:xfrm>
          <a:prstGeom prst="rect">
            <a:avLst/>
          </a:prstGeom>
          <a:noFill/>
        </p:spPr>
        <p:txBody>
          <a:bodyPr wrap="none" rtlCol="0">
            <a:spAutoFit/>
          </a:bodyPr>
          <a:lstStyle/>
          <a:p>
            <a:r>
              <a:rPr lang="en-US" sz="2400" dirty="0" smtClean="0">
                <a:solidFill>
                  <a:srgbClr val="800000"/>
                </a:solidFill>
                <a:latin typeface="Times New Roman"/>
                <a:cs typeface="Times New Roman"/>
              </a:rPr>
              <a:t>Lecture 1</a:t>
            </a:r>
            <a:endParaRPr lang="en-US" sz="2400" dirty="0">
              <a:solidFill>
                <a:srgbClr val="80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4778"/>
          </a:xfrm>
        </p:spPr>
        <p:txBody>
          <a:bodyPr/>
          <a:lstStyle/>
          <a:p>
            <a:r>
              <a:rPr lang="en-GB" dirty="0" smtClean="0"/>
              <a:t>Network Management</a:t>
            </a:r>
            <a:endParaRPr lang="en-GB" dirty="0"/>
          </a:p>
        </p:txBody>
      </p:sp>
      <p:sp>
        <p:nvSpPr>
          <p:cNvPr id="3" name="Content Placeholder 2"/>
          <p:cNvSpPr>
            <a:spLocks noGrp="1"/>
          </p:cNvSpPr>
          <p:nvPr>
            <p:ph idx="1"/>
          </p:nvPr>
        </p:nvSpPr>
        <p:spPr>
          <a:xfrm>
            <a:off x="827067" y="908615"/>
            <a:ext cx="8042276" cy="4343400"/>
          </a:xfrm>
        </p:spPr>
        <p:txBody>
          <a:bodyPr>
            <a:normAutofit fontScale="92500" lnSpcReduction="20000"/>
          </a:bodyPr>
          <a:lstStyle/>
          <a:p>
            <a:pPr algn="just"/>
            <a:r>
              <a:rPr lang="en-US" dirty="0" smtClean="0"/>
              <a:t>Do </a:t>
            </a:r>
            <a:r>
              <a:rPr lang="en-US" dirty="0" smtClean="0"/>
              <a:t>we need network management</a:t>
            </a:r>
            <a:r>
              <a:rPr lang="en-US" dirty="0" smtClean="0"/>
              <a:t>?</a:t>
            </a:r>
          </a:p>
          <a:p>
            <a:pPr algn="just"/>
            <a:r>
              <a:rPr lang="en-US" dirty="0" smtClean="0"/>
              <a:t>Why?</a:t>
            </a:r>
            <a:endParaRPr lang="en-US" dirty="0" smtClean="0"/>
          </a:p>
          <a:p>
            <a:pPr algn="just"/>
            <a:r>
              <a:rPr lang="en-US" dirty="0" smtClean="0"/>
              <a:t>Who should manage the network?</a:t>
            </a:r>
            <a:endParaRPr lang="en-US" dirty="0" smtClean="0"/>
          </a:p>
          <a:p>
            <a:pPr algn="just"/>
            <a:r>
              <a:rPr lang="en-US" dirty="0" smtClean="0"/>
              <a:t>What is network management?</a:t>
            </a:r>
          </a:p>
          <a:p>
            <a:pPr algn="just"/>
            <a:r>
              <a:rPr lang="en-US" dirty="0" smtClean="0"/>
              <a:t>Network management is the process of controlling a complex data network to maximize its efficiency and productivity</a:t>
            </a:r>
          </a:p>
          <a:p>
            <a:pPr algn="just"/>
            <a:r>
              <a:rPr lang="en-US" dirty="0" smtClean="0"/>
              <a:t>The overall goal of network management is to help with the complexity of a data network and to ensure that data can go across it with maximum efficiency and transparency to the </a:t>
            </a:r>
            <a:r>
              <a:rPr lang="en-US" dirty="0" smtClean="0"/>
              <a:t>users.</a:t>
            </a:r>
            <a:endParaRPr lang="en-US"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218" y="2370"/>
            <a:ext cx="4497936" cy="901791"/>
          </a:xfrm>
        </p:spPr>
        <p:txBody>
          <a:bodyPr/>
          <a:lstStyle/>
          <a:p>
            <a:r>
              <a:rPr lang="en-US" sz="3200" b="1" dirty="0" smtClean="0">
                <a:latin typeface="Times New Roman"/>
                <a:cs typeface="Times New Roman"/>
              </a:rPr>
              <a:t>Network Management</a:t>
            </a:r>
            <a:endParaRPr lang="en-US" sz="3200" b="1" dirty="0">
              <a:latin typeface="Times New Roman"/>
              <a:cs typeface="Times New Roman"/>
            </a:endParaRPr>
          </a:p>
        </p:txBody>
      </p:sp>
      <p:sp>
        <p:nvSpPr>
          <p:cNvPr id="3" name="Content Placeholder 2"/>
          <p:cNvSpPr>
            <a:spLocks noGrp="1"/>
          </p:cNvSpPr>
          <p:nvPr>
            <p:ph idx="1"/>
          </p:nvPr>
        </p:nvSpPr>
        <p:spPr>
          <a:xfrm>
            <a:off x="850217" y="988095"/>
            <a:ext cx="7741333" cy="4527231"/>
          </a:xfrm>
        </p:spPr>
        <p:txBody>
          <a:bodyPr/>
          <a:lstStyle/>
          <a:p>
            <a:r>
              <a:rPr lang="en-US" sz="2800" dirty="0" smtClean="0">
                <a:solidFill>
                  <a:srgbClr val="000000"/>
                </a:solidFill>
                <a:latin typeface="Times New Roman"/>
                <a:cs typeface="Times New Roman"/>
              </a:rPr>
              <a:t>Why? </a:t>
            </a:r>
          </a:p>
          <a:p>
            <a:pPr lvl="1"/>
            <a:r>
              <a:rPr lang="en-US" sz="2800" dirty="0" smtClean="0">
                <a:solidFill>
                  <a:srgbClr val="000000"/>
                </a:solidFill>
                <a:latin typeface="Times New Roman"/>
                <a:cs typeface="Times New Roman"/>
              </a:rPr>
              <a:t>Expansion of network</a:t>
            </a:r>
          </a:p>
          <a:p>
            <a:pPr lvl="1"/>
            <a:r>
              <a:rPr lang="en-US" sz="2800" dirty="0" smtClean="0">
                <a:solidFill>
                  <a:srgbClr val="000000"/>
                </a:solidFill>
                <a:latin typeface="Times New Roman"/>
                <a:cs typeface="Times New Roman"/>
              </a:rPr>
              <a:t>Different network technologies</a:t>
            </a:r>
          </a:p>
          <a:p>
            <a:pPr lvl="1"/>
            <a:endParaRPr lang="en-US" sz="2800" dirty="0">
              <a:solidFill>
                <a:srgbClr val="000000"/>
              </a:solidFill>
              <a:latin typeface="Times New Roman"/>
              <a:cs typeface="Times New Roman"/>
            </a:endParaRPr>
          </a:p>
          <a:p>
            <a:r>
              <a:rPr lang="en-US" sz="2800" dirty="0" smtClean="0">
                <a:solidFill>
                  <a:srgbClr val="000000"/>
                </a:solidFill>
                <a:latin typeface="Times New Roman"/>
                <a:cs typeface="Times New Roman"/>
              </a:rPr>
              <a:t>Basic concept</a:t>
            </a:r>
          </a:p>
          <a:p>
            <a:pPr lvl="1"/>
            <a:r>
              <a:rPr lang="en-US" sz="2800" dirty="0" smtClean="0">
                <a:solidFill>
                  <a:srgbClr val="000000"/>
                </a:solidFill>
                <a:latin typeface="Times New Roman"/>
                <a:cs typeface="Times New Roman"/>
              </a:rPr>
              <a:t>Operation</a:t>
            </a:r>
          </a:p>
          <a:p>
            <a:pPr lvl="1"/>
            <a:r>
              <a:rPr lang="en-US" sz="2800" dirty="0" smtClean="0">
                <a:solidFill>
                  <a:srgbClr val="000000"/>
                </a:solidFill>
                <a:latin typeface="Times New Roman"/>
                <a:cs typeface="Times New Roman"/>
              </a:rPr>
              <a:t>Administration</a:t>
            </a:r>
          </a:p>
          <a:p>
            <a:pPr lvl="1"/>
            <a:r>
              <a:rPr lang="en-US" sz="2800" dirty="0" smtClean="0">
                <a:solidFill>
                  <a:srgbClr val="000000"/>
                </a:solidFill>
                <a:latin typeface="Times New Roman"/>
                <a:cs typeface="Times New Roman"/>
              </a:rPr>
              <a:t>Maintenance</a:t>
            </a:r>
          </a:p>
          <a:p>
            <a:pPr lvl="1"/>
            <a:endParaRPr lang="en-US" dirty="0" smtClean="0"/>
          </a:p>
        </p:txBody>
      </p:sp>
    </p:spTree>
    <p:extLst>
      <p:ext uri="{BB962C8B-B14F-4D97-AF65-F5344CB8AC3E}">
        <p14:creationId xmlns:p14="http://schemas.microsoft.com/office/powerpoint/2010/main" val="421550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432" y="151949"/>
            <a:ext cx="7488390" cy="569805"/>
          </a:xfrm>
        </p:spPr>
        <p:txBody>
          <a:bodyPr/>
          <a:lstStyle/>
          <a:p>
            <a:r>
              <a:rPr lang="en-US" sz="3600" b="1" dirty="0" smtClean="0">
                <a:latin typeface="Times New Roman"/>
                <a:cs typeface="Times New Roman"/>
              </a:rPr>
              <a:t>What is Network Management? </a:t>
            </a:r>
            <a:endParaRPr lang="en-US" sz="3600" b="1" dirty="0">
              <a:latin typeface="Times New Roman"/>
              <a:cs typeface="Times New Roman"/>
            </a:endParaRPr>
          </a:p>
        </p:txBody>
      </p:sp>
      <p:sp>
        <p:nvSpPr>
          <p:cNvPr id="3" name="TextBox 2"/>
          <p:cNvSpPr txBox="1"/>
          <p:nvPr/>
        </p:nvSpPr>
        <p:spPr>
          <a:xfrm>
            <a:off x="963790" y="978660"/>
            <a:ext cx="7058343" cy="1015663"/>
          </a:xfrm>
          <a:prstGeom prst="rect">
            <a:avLst/>
          </a:prstGeom>
          <a:noFill/>
        </p:spPr>
        <p:txBody>
          <a:bodyPr wrap="none" rtlCol="0">
            <a:spAutoFit/>
          </a:bodyPr>
          <a:lstStyle/>
          <a:p>
            <a:pPr marL="285750" indent="-285750" algn="just">
              <a:buFont typeface="Arial"/>
              <a:buChar char="•"/>
            </a:pPr>
            <a:r>
              <a:rPr lang="en-US" sz="2000" dirty="0">
                <a:latin typeface="Times New Roman"/>
                <a:cs typeface="Times New Roman"/>
              </a:rPr>
              <a:t>Network management means different things to different people</a:t>
            </a:r>
            <a:endParaRPr lang="en-US" sz="2000" dirty="0" smtClean="0">
              <a:latin typeface="Times New Roman"/>
              <a:cs typeface="Times New Roman"/>
            </a:endParaRPr>
          </a:p>
          <a:p>
            <a:pPr marL="285750" indent="-285750" algn="just">
              <a:buFont typeface="Arial"/>
              <a:buChar char="•"/>
            </a:pPr>
            <a:r>
              <a:rPr lang="en-US" sz="2000" dirty="0" smtClean="0">
                <a:latin typeface="Times New Roman"/>
                <a:cs typeface="Times New Roman"/>
              </a:rPr>
              <a:t>Network Management refers to managing computer networks.</a:t>
            </a:r>
          </a:p>
          <a:p>
            <a:pPr marL="285750" indent="-285750" algn="just">
              <a:buFont typeface="Arial"/>
              <a:buChar char="•"/>
            </a:pPr>
            <a:r>
              <a:rPr lang="en-US" sz="2000" dirty="0" smtClean="0">
                <a:latin typeface="Times New Roman"/>
                <a:cs typeface="Times New Roman"/>
              </a:rPr>
              <a:t>Software and Hardware products</a:t>
            </a:r>
          </a:p>
        </p:txBody>
      </p:sp>
      <p:sp>
        <p:nvSpPr>
          <p:cNvPr id="5" name="Rectangle 4"/>
          <p:cNvSpPr>
            <a:spLocks noGrp="1" noChangeArrowheads="1"/>
          </p:cNvSpPr>
          <p:nvPr/>
        </p:nvSpPr>
        <p:spPr bwMode="auto">
          <a:xfrm>
            <a:off x="494827" y="2265204"/>
            <a:ext cx="8229600" cy="3022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tx2"/>
              </a:buClr>
              <a:buSzPct val="70000"/>
              <a:buFont typeface="Wingdings" charset="0"/>
              <a:buChar char="l"/>
              <a:defRPr sz="3000">
                <a:solidFill>
                  <a:schemeClr val="tx1"/>
                </a:solidFill>
                <a:latin typeface="+mn-lt"/>
                <a:ea typeface="+mn-ea"/>
                <a:cs typeface="+mn-cs"/>
              </a:defRPr>
            </a:lvl1pPr>
            <a:lvl2pPr marL="692150" indent="-347663" algn="l" rtl="0" fontAlgn="base">
              <a:spcBef>
                <a:spcPct val="20000"/>
              </a:spcBef>
              <a:spcAft>
                <a:spcPct val="0"/>
              </a:spcAft>
              <a:buClr>
                <a:schemeClr val="accent2"/>
              </a:buClr>
              <a:buSzPct val="70000"/>
              <a:buFont typeface="Wingdings" charset="0"/>
              <a:buChar char="l"/>
              <a:defRPr sz="2600">
                <a:solidFill>
                  <a:schemeClr val="tx1"/>
                </a:solidFill>
                <a:latin typeface="+mn-lt"/>
                <a:ea typeface="+mn-ea"/>
              </a:defRPr>
            </a:lvl2pPr>
            <a:lvl3pPr marL="987425" indent="-293688" algn="l" rtl="0" fontAlgn="base">
              <a:spcBef>
                <a:spcPct val="20000"/>
              </a:spcBef>
              <a:spcAft>
                <a:spcPct val="0"/>
              </a:spcAft>
              <a:buClr>
                <a:schemeClr val="accent1"/>
              </a:buClr>
              <a:buSzPct val="70000"/>
              <a:buFont typeface="Wingdings" charset="0"/>
              <a:buChar char="l"/>
              <a:defRPr sz="2300">
                <a:solidFill>
                  <a:schemeClr val="tx1"/>
                </a:solidFill>
                <a:latin typeface="+mn-lt"/>
                <a:ea typeface="+mn-ea"/>
              </a:defRPr>
            </a:lvl3pPr>
            <a:lvl4pPr marL="1281113" indent="-292100" algn="l" rtl="0" fontAlgn="base">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9pPr>
          </a:lstStyle>
          <a:p>
            <a:pPr marL="0" indent="0" algn="just">
              <a:lnSpc>
                <a:spcPct val="90000"/>
              </a:lnSpc>
              <a:buNone/>
            </a:pPr>
            <a:r>
              <a:rPr lang="en-US" sz="2000" dirty="0" smtClean="0">
                <a:latin typeface="Times New Roman"/>
                <a:cs typeface="Times New Roman"/>
              </a:rPr>
              <a:t>In </a:t>
            </a:r>
            <a:r>
              <a:rPr lang="en-US" sz="2000" dirty="0">
                <a:latin typeface="Times New Roman"/>
                <a:cs typeface="Times New Roman"/>
              </a:rPr>
              <a:t>some cases, it involves a solitary network consultant monitoring network activity with </a:t>
            </a:r>
            <a:r>
              <a:rPr lang="en-US" sz="2000" dirty="0" smtClean="0">
                <a:latin typeface="Times New Roman"/>
                <a:cs typeface="Times New Roman"/>
              </a:rPr>
              <a:t>a protocol </a:t>
            </a:r>
            <a:r>
              <a:rPr lang="en-US" sz="2000" dirty="0">
                <a:latin typeface="Times New Roman"/>
                <a:cs typeface="Times New Roman"/>
              </a:rPr>
              <a:t>analyzer. In other cases, network management involves a distributed database, </a:t>
            </a:r>
            <a:r>
              <a:rPr lang="en-US" sz="2000" dirty="0" err="1">
                <a:latin typeface="Times New Roman"/>
                <a:cs typeface="Times New Roman"/>
              </a:rPr>
              <a:t>autopolling</a:t>
            </a:r>
            <a:r>
              <a:rPr lang="en-US" sz="2000" dirty="0">
                <a:latin typeface="Times New Roman"/>
                <a:cs typeface="Times New Roman"/>
              </a:rPr>
              <a:t> of network devices, and high-end workstations generating real-time graphical views of network topology changes and traffic. </a:t>
            </a:r>
            <a:endParaRPr lang="en-US" sz="2000" dirty="0" smtClean="0">
              <a:latin typeface="Times New Roman"/>
              <a:cs typeface="Times New Roman"/>
            </a:endParaRPr>
          </a:p>
          <a:p>
            <a:pPr marL="0" indent="0" algn="just">
              <a:lnSpc>
                <a:spcPct val="90000"/>
              </a:lnSpc>
              <a:buNone/>
            </a:pPr>
            <a:endParaRPr lang="en-US" sz="2000" dirty="0" smtClean="0">
              <a:latin typeface="Times New Roman"/>
              <a:cs typeface="Times New Roman"/>
            </a:endParaRPr>
          </a:p>
          <a:p>
            <a:pPr marL="0" indent="0" algn="just">
              <a:lnSpc>
                <a:spcPct val="90000"/>
              </a:lnSpc>
              <a:buNone/>
            </a:pPr>
            <a:r>
              <a:rPr lang="en-US" sz="2000" dirty="0" smtClean="0">
                <a:latin typeface="Times New Roman"/>
                <a:cs typeface="Times New Roman"/>
              </a:rPr>
              <a:t>In </a:t>
            </a:r>
            <a:r>
              <a:rPr lang="en-US" sz="2000" dirty="0">
                <a:latin typeface="Times New Roman"/>
                <a:cs typeface="Times New Roman"/>
              </a:rPr>
              <a:t>general, network management is a service that employs a variety of tools, applications, and devices to assist human network managers in monitoring and maintaining </a:t>
            </a:r>
            <a:r>
              <a:rPr lang="en-US" sz="2000" dirty="0" smtClean="0">
                <a:latin typeface="Times New Roman"/>
                <a:cs typeface="Times New Roman"/>
              </a:rPr>
              <a:t>networks.</a:t>
            </a:r>
            <a:endParaRPr lang="en-US" sz="2000" dirty="0">
              <a:latin typeface="Times New Roman"/>
              <a:cs typeface="Times New Roman"/>
            </a:endParaRPr>
          </a:p>
        </p:txBody>
      </p:sp>
    </p:spTree>
    <p:extLst>
      <p:ext uri="{BB962C8B-B14F-4D97-AF65-F5344CB8AC3E}">
        <p14:creationId xmlns:p14="http://schemas.microsoft.com/office/powerpoint/2010/main" val="4090389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928"/>
          </a:xfrm>
        </p:spPr>
        <p:txBody>
          <a:bodyPr/>
          <a:lstStyle/>
          <a:p>
            <a:r>
              <a:rPr lang="en-GB" dirty="0" smtClean="0"/>
              <a:t>Network Management</a:t>
            </a:r>
            <a:endParaRPr lang="en-GB" dirty="0"/>
          </a:p>
        </p:txBody>
      </p:sp>
      <p:sp>
        <p:nvSpPr>
          <p:cNvPr id="3" name="Content Placeholder 2"/>
          <p:cNvSpPr>
            <a:spLocks noGrp="1"/>
          </p:cNvSpPr>
          <p:nvPr>
            <p:ph idx="1"/>
          </p:nvPr>
        </p:nvSpPr>
        <p:spPr>
          <a:xfrm>
            <a:off x="734470" y="975168"/>
            <a:ext cx="8042276" cy="4343400"/>
          </a:xfrm>
        </p:spPr>
        <p:txBody>
          <a:bodyPr/>
          <a:lstStyle/>
          <a:p>
            <a:pPr algn="just"/>
            <a:r>
              <a:rPr lang="en-US" sz="2800" dirty="0" smtClean="0"/>
              <a:t>The International Organization for Standardization (ISO) Network Management Forum divided network management into five functional areas:</a:t>
            </a:r>
          </a:p>
          <a:p>
            <a:pPr lvl="1" algn="just"/>
            <a:r>
              <a:rPr lang="en-US" dirty="0" smtClean="0"/>
              <a:t>Fault Management</a:t>
            </a:r>
          </a:p>
          <a:p>
            <a:pPr lvl="1" algn="just"/>
            <a:r>
              <a:rPr lang="en-US" dirty="0" smtClean="0"/>
              <a:t>Configuration Management</a:t>
            </a:r>
          </a:p>
          <a:p>
            <a:pPr lvl="1" algn="just"/>
            <a:r>
              <a:rPr lang="en-US" dirty="0" smtClean="0"/>
              <a:t>Security Management</a:t>
            </a:r>
          </a:p>
          <a:p>
            <a:pPr lvl="1" algn="just"/>
            <a:r>
              <a:rPr lang="en-US" dirty="0" smtClean="0"/>
              <a:t>Performance Management</a:t>
            </a:r>
          </a:p>
          <a:p>
            <a:pPr lvl="1" algn="just"/>
            <a:r>
              <a:rPr lang="en-US" dirty="0" smtClean="0"/>
              <a:t>Accounting 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502"/>
          </a:xfrm>
        </p:spPr>
        <p:txBody>
          <a:bodyPr/>
          <a:lstStyle/>
          <a:p>
            <a:r>
              <a:rPr lang="en-US" sz="4000" b="1" dirty="0" smtClean="0">
                <a:latin typeface="Times New Roman"/>
                <a:cs typeface="Times New Roman"/>
              </a:rPr>
              <a:t>Network Management - ISO</a:t>
            </a:r>
            <a:endParaRPr lang="en-US" sz="4000" b="1" dirty="0">
              <a:latin typeface="Times New Roman"/>
              <a:cs typeface="Times New Roman"/>
            </a:endParaRPr>
          </a:p>
        </p:txBody>
      </p:sp>
      <p:grpSp>
        <p:nvGrpSpPr>
          <p:cNvPr id="4" name="Group 3"/>
          <p:cNvGrpSpPr/>
          <p:nvPr/>
        </p:nvGrpSpPr>
        <p:grpSpPr>
          <a:xfrm>
            <a:off x="2235270" y="1207728"/>
            <a:ext cx="4761115" cy="3997871"/>
            <a:chOff x="2235270" y="1624428"/>
            <a:chExt cx="4761115" cy="3997871"/>
          </a:xfrm>
        </p:grpSpPr>
        <p:sp>
          <p:nvSpPr>
            <p:cNvPr id="8" name="TextBox 7"/>
            <p:cNvSpPr txBox="1"/>
            <p:nvPr/>
          </p:nvSpPr>
          <p:spPr>
            <a:xfrm rot="2088621">
              <a:off x="4382873" y="1797400"/>
              <a:ext cx="2613512" cy="584776"/>
            </a:xfrm>
            <a:prstGeom prst="rect">
              <a:avLst/>
            </a:prstGeom>
            <a:noFill/>
          </p:spPr>
          <p:txBody>
            <a:bodyPr wrap="square" rtlCol="0">
              <a:spAutoFit/>
            </a:bodyPr>
            <a:lstStyle/>
            <a:p>
              <a:r>
                <a:rPr lang="en-US" sz="3200" dirty="0" smtClean="0">
                  <a:latin typeface="Times New Roman"/>
                  <a:cs typeface="Times New Roman"/>
                </a:rPr>
                <a:t>    </a:t>
              </a:r>
              <a:r>
                <a:rPr lang="en-US" sz="2800" dirty="0" smtClean="0">
                  <a:latin typeface="Times New Roman"/>
                  <a:cs typeface="Times New Roman"/>
                </a:rPr>
                <a:t>Configuration</a:t>
              </a:r>
              <a:endParaRPr lang="en-US" sz="2800" dirty="0">
                <a:latin typeface="Times New Roman"/>
                <a:cs typeface="Times New Roman"/>
              </a:endParaRPr>
            </a:p>
          </p:txBody>
        </p:sp>
        <p:grpSp>
          <p:nvGrpSpPr>
            <p:cNvPr id="3" name="Group 2"/>
            <p:cNvGrpSpPr/>
            <p:nvPr/>
          </p:nvGrpSpPr>
          <p:grpSpPr>
            <a:xfrm>
              <a:off x="2235270" y="1624428"/>
              <a:ext cx="4429075" cy="3997871"/>
              <a:chOff x="2321599" y="1855935"/>
              <a:chExt cx="4429075" cy="3997871"/>
            </a:xfrm>
          </p:grpSpPr>
          <p:sp>
            <p:nvSpPr>
              <p:cNvPr id="5" name="Regular Pentagon 4"/>
              <p:cNvSpPr/>
              <p:nvPr/>
            </p:nvSpPr>
            <p:spPr>
              <a:xfrm>
                <a:off x="2702700" y="1855935"/>
                <a:ext cx="3793549" cy="3337424"/>
              </a:xfrm>
              <a:prstGeom prst="pentag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rgbClr val="000000"/>
                    </a:solidFill>
                    <a:latin typeface="Times New Roman"/>
                    <a:cs typeface="Times New Roman"/>
                  </a:rPr>
                  <a:t>Network Management</a:t>
                </a:r>
                <a:endParaRPr lang="en-US" sz="3200" dirty="0">
                  <a:solidFill>
                    <a:srgbClr val="000000"/>
                  </a:solidFill>
                  <a:latin typeface="Times New Roman"/>
                  <a:cs typeface="Times New Roman"/>
                </a:endParaRPr>
              </a:p>
            </p:txBody>
          </p:sp>
          <p:sp>
            <p:nvSpPr>
              <p:cNvPr id="6" name="TextBox 5"/>
              <p:cNvSpPr txBox="1"/>
              <p:nvPr/>
            </p:nvSpPr>
            <p:spPr>
              <a:xfrm rot="19462154">
                <a:off x="2382949" y="1957867"/>
                <a:ext cx="1683069" cy="584776"/>
              </a:xfrm>
              <a:prstGeom prst="rect">
                <a:avLst/>
              </a:prstGeom>
              <a:noFill/>
            </p:spPr>
            <p:txBody>
              <a:bodyPr wrap="square" rtlCol="0">
                <a:spAutoFit/>
              </a:bodyPr>
              <a:lstStyle/>
              <a:p>
                <a:r>
                  <a:rPr lang="en-US" sz="3200" dirty="0" smtClean="0">
                    <a:latin typeface="Times New Roman"/>
                    <a:cs typeface="Times New Roman"/>
                  </a:rPr>
                  <a:t>    Fault </a:t>
                </a:r>
                <a:endParaRPr lang="en-US" sz="3200" dirty="0">
                  <a:latin typeface="Times New Roman"/>
                  <a:cs typeface="Times New Roman"/>
                </a:endParaRPr>
              </a:p>
            </p:txBody>
          </p:sp>
          <p:sp>
            <p:nvSpPr>
              <p:cNvPr id="7" name="TextBox 6"/>
              <p:cNvSpPr txBox="1"/>
              <p:nvPr/>
            </p:nvSpPr>
            <p:spPr>
              <a:xfrm rot="15079817">
                <a:off x="1569607" y="4012249"/>
                <a:ext cx="2027204" cy="523220"/>
              </a:xfrm>
              <a:prstGeom prst="rect">
                <a:avLst/>
              </a:prstGeom>
              <a:noFill/>
            </p:spPr>
            <p:txBody>
              <a:bodyPr wrap="square" rtlCol="0">
                <a:spAutoFit/>
              </a:bodyPr>
              <a:lstStyle/>
              <a:p>
                <a:r>
                  <a:rPr lang="en-US" sz="2800" dirty="0" smtClean="0">
                    <a:latin typeface="Times New Roman"/>
                    <a:cs typeface="Times New Roman"/>
                  </a:rPr>
                  <a:t>Performance</a:t>
                </a:r>
                <a:endParaRPr lang="en-US" sz="2800" dirty="0">
                  <a:latin typeface="Times New Roman"/>
                  <a:cs typeface="Times New Roman"/>
                </a:endParaRPr>
              </a:p>
            </p:txBody>
          </p:sp>
          <p:sp>
            <p:nvSpPr>
              <p:cNvPr id="9" name="TextBox 8"/>
              <p:cNvSpPr txBox="1"/>
              <p:nvPr/>
            </p:nvSpPr>
            <p:spPr>
              <a:xfrm rot="17319070">
                <a:off x="5616751" y="3893427"/>
                <a:ext cx="1683069" cy="584776"/>
              </a:xfrm>
              <a:prstGeom prst="rect">
                <a:avLst/>
              </a:prstGeom>
              <a:noFill/>
            </p:spPr>
            <p:txBody>
              <a:bodyPr wrap="square" rtlCol="0">
                <a:spAutoFit/>
              </a:bodyPr>
              <a:lstStyle/>
              <a:p>
                <a:r>
                  <a:rPr lang="en-US" sz="3200" dirty="0" smtClean="0">
                    <a:latin typeface="Times New Roman"/>
                    <a:cs typeface="Times New Roman"/>
                  </a:rPr>
                  <a:t>Security</a:t>
                </a:r>
                <a:endParaRPr lang="en-US" sz="3200" dirty="0">
                  <a:latin typeface="Times New Roman"/>
                  <a:cs typeface="Times New Roman"/>
                </a:endParaRPr>
              </a:p>
            </p:txBody>
          </p:sp>
          <p:sp>
            <p:nvSpPr>
              <p:cNvPr id="10" name="TextBox 9"/>
              <p:cNvSpPr txBox="1"/>
              <p:nvPr/>
            </p:nvSpPr>
            <p:spPr>
              <a:xfrm>
                <a:off x="3483491" y="5269030"/>
                <a:ext cx="2193130" cy="584776"/>
              </a:xfrm>
              <a:prstGeom prst="rect">
                <a:avLst/>
              </a:prstGeom>
              <a:noFill/>
            </p:spPr>
            <p:txBody>
              <a:bodyPr wrap="square" rtlCol="0">
                <a:spAutoFit/>
              </a:bodyPr>
              <a:lstStyle/>
              <a:p>
                <a:r>
                  <a:rPr lang="en-US" sz="3200" dirty="0" smtClean="0">
                    <a:latin typeface="Times New Roman"/>
                    <a:cs typeface="Times New Roman"/>
                  </a:rPr>
                  <a:t>Accounting</a:t>
                </a:r>
                <a:endParaRPr lang="en-US" sz="3200" dirty="0">
                  <a:latin typeface="Times New Roman"/>
                  <a:cs typeface="Times New Roman"/>
                </a:endParaRPr>
              </a:p>
            </p:txBody>
          </p:sp>
        </p:grpSp>
      </p:grpSp>
    </p:spTree>
    <p:extLst>
      <p:ext uri="{BB962C8B-B14F-4D97-AF65-F5344CB8AC3E}">
        <p14:creationId xmlns:p14="http://schemas.microsoft.com/office/powerpoint/2010/main" val="42082004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6611" y="187078"/>
            <a:ext cx="5214315" cy="793327"/>
          </a:xfrm>
        </p:spPr>
        <p:txBody>
          <a:bodyPr/>
          <a:lstStyle/>
          <a:p>
            <a:r>
              <a:rPr lang="en-US" sz="4000" b="1" dirty="0" smtClean="0">
                <a:latin typeface="Times New Roman"/>
                <a:cs typeface="Times New Roman"/>
              </a:rPr>
              <a:t>Fault Management</a:t>
            </a:r>
            <a:endParaRPr lang="en-US" sz="4000" b="1" dirty="0">
              <a:latin typeface="Times New Roman"/>
              <a:cs typeface="Times New Roman"/>
            </a:endParaRPr>
          </a:p>
        </p:txBody>
      </p:sp>
      <p:sp>
        <p:nvSpPr>
          <p:cNvPr id="3" name="Content Placeholder 2"/>
          <p:cNvSpPr>
            <a:spLocks noGrp="1"/>
          </p:cNvSpPr>
          <p:nvPr>
            <p:ph idx="1"/>
          </p:nvPr>
        </p:nvSpPr>
        <p:spPr>
          <a:xfrm>
            <a:off x="722895" y="1145825"/>
            <a:ext cx="8042276" cy="4346791"/>
          </a:xfrm>
        </p:spPr>
        <p:txBody>
          <a:bodyPr>
            <a:noAutofit/>
          </a:bodyPr>
          <a:lstStyle/>
          <a:p>
            <a:pPr algn="just"/>
            <a:r>
              <a:rPr lang="en-US" sz="2800" dirty="0" smtClean="0">
                <a:solidFill>
                  <a:srgbClr val="000000"/>
                </a:solidFill>
                <a:latin typeface="Times New Roman"/>
                <a:cs typeface="Times New Roman"/>
              </a:rPr>
              <a:t>Fault management involves</a:t>
            </a:r>
          </a:p>
          <a:p>
            <a:pPr lvl="1" algn="just"/>
            <a:r>
              <a:rPr lang="en-US" sz="2800" dirty="0" smtClean="0">
                <a:solidFill>
                  <a:srgbClr val="000000"/>
                </a:solidFill>
                <a:latin typeface="Times New Roman"/>
                <a:cs typeface="Times New Roman"/>
              </a:rPr>
              <a:t>Detection of faults found on the network</a:t>
            </a:r>
          </a:p>
          <a:p>
            <a:pPr lvl="1" algn="just"/>
            <a:r>
              <a:rPr lang="en-US" sz="2800" dirty="0" smtClean="0">
                <a:solidFill>
                  <a:srgbClr val="000000"/>
                </a:solidFill>
                <a:latin typeface="Times New Roman"/>
                <a:cs typeface="Times New Roman"/>
              </a:rPr>
              <a:t>Isolating the faults found on the network</a:t>
            </a:r>
          </a:p>
          <a:p>
            <a:pPr lvl="1" algn="just"/>
            <a:r>
              <a:rPr lang="en-US" sz="2800" dirty="0" smtClean="0">
                <a:solidFill>
                  <a:srgbClr val="000000"/>
                </a:solidFill>
                <a:latin typeface="Times New Roman"/>
                <a:cs typeface="Times New Roman"/>
              </a:rPr>
              <a:t>Correction of faults found on the network</a:t>
            </a:r>
          </a:p>
          <a:p>
            <a:pPr algn="just"/>
            <a:r>
              <a:rPr lang="en-US" sz="2800" dirty="0" smtClean="0">
                <a:solidFill>
                  <a:srgbClr val="000000"/>
                </a:solidFill>
                <a:latin typeface="Times New Roman"/>
                <a:cs typeface="Times New Roman"/>
              </a:rPr>
              <a:t>Preemptive approach is better for reducing downtime</a:t>
            </a:r>
          </a:p>
          <a:p>
            <a:pPr algn="just"/>
            <a:r>
              <a:rPr lang="en-US" sz="2800" dirty="0" smtClean="0">
                <a:solidFill>
                  <a:srgbClr val="000000"/>
                </a:solidFill>
                <a:latin typeface="Times New Roman"/>
                <a:cs typeface="Times New Roman"/>
              </a:rPr>
              <a:t>The MOST widely implemented network management elements</a:t>
            </a:r>
            <a:r>
              <a:rPr lang="en-US" sz="2800" dirty="0" smtClean="0">
                <a:latin typeface="Times New Roman"/>
                <a:cs typeface="Times New Roman"/>
              </a:rPr>
              <a:t>.</a:t>
            </a:r>
            <a:endParaRPr lang="en-US" sz="2800" dirty="0">
              <a:latin typeface="Times New Roman"/>
              <a:cs typeface="Times New Roman"/>
            </a:endParaRPr>
          </a:p>
        </p:txBody>
      </p:sp>
    </p:spTree>
    <p:extLst>
      <p:ext uri="{BB962C8B-B14F-4D97-AF65-F5344CB8AC3E}">
        <p14:creationId xmlns:p14="http://schemas.microsoft.com/office/powerpoint/2010/main" val="164431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3911" y="156860"/>
            <a:ext cx="6891291" cy="793327"/>
          </a:xfrm>
        </p:spPr>
        <p:txBody>
          <a:bodyPr/>
          <a:lstStyle/>
          <a:p>
            <a:r>
              <a:rPr lang="en-US" sz="4000" b="1" dirty="0" smtClean="0">
                <a:latin typeface="Times New Roman"/>
                <a:cs typeface="Times New Roman"/>
              </a:rPr>
              <a:t>Performance Management</a:t>
            </a:r>
            <a:endParaRPr lang="en-US" sz="4000" b="1" dirty="0">
              <a:latin typeface="Times New Roman"/>
              <a:cs typeface="Times New Roman"/>
            </a:endParaRPr>
          </a:p>
        </p:txBody>
      </p:sp>
      <p:sp>
        <p:nvSpPr>
          <p:cNvPr id="3" name="Content Placeholder 2"/>
          <p:cNvSpPr>
            <a:spLocks noGrp="1"/>
          </p:cNvSpPr>
          <p:nvPr>
            <p:ph idx="1"/>
          </p:nvPr>
        </p:nvSpPr>
        <p:spPr>
          <a:xfrm>
            <a:off x="752353" y="1064791"/>
            <a:ext cx="7839197" cy="4346791"/>
          </a:xfrm>
        </p:spPr>
        <p:txBody>
          <a:bodyPr>
            <a:noAutofit/>
          </a:bodyPr>
          <a:lstStyle/>
          <a:p>
            <a:r>
              <a:rPr lang="en-US" sz="2800" dirty="0" smtClean="0">
                <a:solidFill>
                  <a:srgbClr val="000000"/>
                </a:solidFill>
                <a:latin typeface="Times New Roman"/>
                <a:cs typeface="Times New Roman"/>
              </a:rPr>
              <a:t>Involves monitoring performance aspects of the network including:</a:t>
            </a:r>
          </a:p>
          <a:p>
            <a:pPr lvl="1"/>
            <a:r>
              <a:rPr lang="en-US" sz="2600" dirty="0" smtClean="0">
                <a:solidFill>
                  <a:srgbClr val="000000"/>
                </a:solidFill>
                <a:latin typeface="Times New Roman"/>
                <a:cs typeface="Times New Roman"/>
              </a:rPr>
              <a:t>Downtime</a:t>
            </a:r>
          </a:p>
          <a:p>
            <a:pPr lvl="1"/>
            <a:r>
              <a:rPr lang="en-US" sz="2600" dirty="0" smtClean="0">
                <a:solidFill>
                  <a:srgbClr val="000000"/>
                </a:solidFill>
                <a:latin typeface="Times New Roman"/>
                <a:cs typeface="Times New Roman"/>
              </a:rPr>
              <a:t>Available Bandwidth</a:t>
            </a:r>
          </a:p>
          <a:p>
            <a:pPr lvl="1"/>
            <a:r>
              <a:rPr lang="en-US" sz="2600" dirty="0" smtClean="0">
                <a:solidFill>
                  <a:srgbClr val="000000"/>
                </a:solidFill>
                <a:latin typeface="Times New Roman"/>
                <a:cs typeface="Times New Roman"/>
              </a:rPr>
              <a:t>Latency</a:t>
            </a:r>
          </a:p>
          <a:p>
            <a:pPr lvl="1"/>
            <a:r>
              <a:rPr lang="en-US" sz="2600" dirty="0" smtClean="0">
                <a:solidFill>
                  <a:srgbClr val="000000"/>
                </a:solidFill>
                <a:latin typeface="Times New Roman"/>
                <a:cs typeface="Times New Roman"/>
              </a:rPr>
              <a:t>Broadcast storms</a:t>
            </a:r>
          </a:p>
          <a:p>
            <a:r>
              <a:rPr lang="en-US" sz="2800" dirty="0" smtClean="0">
                <a:solidFill>
                  <a:srgbClr val="000000"/>
                </a:solidFill>
                <a:latin typeface="Times New Roman"/>
                <a:cs typeface="Times New Roman"/>
              </a:rPr>
              <a:t>Maintain at a certain level, have a system to notify if level falling</a:t>
            </a:r>
            <a:endParaRPr lang="en-US" sz="2800" dirty="0">
              <a:solidFill>
                <a:srgbClr val="000000"/>
              </a:solidFill>
              <a:latin typeface="Times New Roman"/>
              <a:cs typeface="Times New Roman"/>
            </a:endParaRPr>
          </a:p>
        </p:txBody>
      </p:sp>
    </p:spTree>
    <p:extLst>
      <p:ext uri="{BB962C8B-B14F-4D97-AF65-F5344CB8AC3E}">
        <p14:creationId xmlns:p14="http://schemas.microsoft.com/office/powerpoint/2010/main" val="299962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67" y="287306"/>
            <a:ext cx="6891291" cy="793327"/>
          </a:xfrm>
        </p:spPr>
        <p:txBody>
          <a:bodyPr/>
          <a:lstStyle/>
          <a:p>
            <a:r>
              <a:rPr lang="en-US" sz="4000" b="1" dirty="0" smtClean="0">
                <a:latin typeface="Times New Roman"/>
                <a:cs typeface="Times New Roman"/>
              </a:rPr>
              <a:t>Performance Management</a:t>
            </a:r>
            <a:endParaRPr lang="en-US" sz="4000" b="1" dirty="0">
              <a:latin typeface="Times New Roman"/>
              <a:cs typeface="Times New Roman"/>
            </a:endParaRPr>
          </a:p>
        </p:txBody>
      </p:sp>
      <p:sp>
        <p:nvSpPr>
          <p:cNvPr id="3" name="Content Placeholder 2"/>
          <p:cNvSpPr>
            <a:spLocks noGrp="1"/>
          </p:cNvSpPr>
          <p:nvPr>
            <p:ph idx="1"/>
          </p:nvPr>
        </p:nvSpPr>
        <p:spPr>
          <a:xfrm>
            <a:off x="885567" y="1342595"/>
            <a:ext cx="8042276" cy="4346791"/>
          </a:xfrm>
        </p:spPr>
        <p:txBody>
          <a:bodyPr>
            <a:noAutofit/>
          </a:bodyPr>
          <a:lstStyle/>
          <a:p>
            <a:r>
              <a:rPr lang="en-US" sz="2800" dirty="0" smtClean="0">
                <a:solidFill>
                  <a:srgbClr val="000000"/>
                </a:solidFill>
                <a:latin typeface="Times New Roman"/>
                <a:cs typeface="Times New Roman"/>
              </a:rPr>
              <a:t>Performance metrics</a:t>
            </a:r>
          </a:p>
          <a:p>
            <a:pPr lvl="1"/>
            <a:r>
              <a:rPr lang="en-US" sz="2600" dirty="0" smtClean="0">
                <a:solidFill>
                  <a:srgbClr val="000000"/>
                </a:solidFill>
                <a:latin typeface="Times New Roman"/>
                <a:cs typeface="Times New Roman"/>
              </a:rPr>
              <a:t>Throughput</a:t>
            </a:r>
          </a:p>
          <a:p>
            <a:pPr lvl="1"/>
            <a:r>
              <a:rPr lang="en-US" sz="2600" dirty="0" smtClean="0">
                <a:solidFill>
                  <a:srgbClr val="000000"/>
                </a:solidFill>
                <a:latin typeface="Times New Roman"/>
                <a:cs typeface="Times New Roman"/>
              </a:rPr>
              <a:t>Response time</a:t>
            </a:r>
          </a:p>
          <a:p>
            <a:pPr lvl="1"/>
            <a:r>
              <a:rPr lang="en-US" sz="2600" dirty="0" smtClean="0">
                <a:solidFill>
                  <a:srgbClr val="000000"/>
                </a:solidFill>
                <a:latin typeface="Times New Roman"/>
                <a:cs typeface="Times New Roman"/>
              </a:rPr>
              <a:t>Utilization</a:t>
            </a:r>
          </a:p>
          <a:p>
            <a:r>
              <a:rPr lang="en-US" sz="2800" dirty="0" smtClean="0">
                <a:solidFill>
                  <a:srgbClr val="000000"/>
                </a:solidFill>
                <a:latin typeface="Times New Roman"/>
                <a:cs typeface="Times New Roman"/>
              </a:rPr>
              <a:t>Steps involved</a:t>
            </a:r>
          </a:p>
          <a:p>
            <a:pPr marL="0" indent="0">
              <a:buNone/>
            </a:pPr>
            <a:r>
              <a:rPr lang="en-US" sz="2000" dirty="0" smtClean="0">
                <a:solidFill>
                  <a:srgbClr val="000000"/>
                </a:solidFill>
                <a:latin typeface="Times New Roman"/>
                <a:cs typeface="Times New Roman"/>
              </a:rPr>
              <a:t>Gather data 	     Analyze	     Set threshold		Monitor </a:t>
            </a:r>
            <a:r>
              <a:rPr lang="en-US" sz="2000" dirty="0" smtClean="0">
                <a:latin typeface="Times New Roman"/>
                <a:cs typeface="Times New Roman"/>
              </a:rPr>
              <a:t>	     </a:t>
            </a:r>
          </a:p>
        </p:txBody>
      </p:sp>
      <p:sp>
        <p:nvSpPr>
          <p:cNvPr id="4" name="Right Arrow 3"/>
          <p:cNvSpPr/>
          <p:nvPr/>
        </p:nvSpPr>
        <p:spPr>
          <a:xfrm>
            <a:off x="2301788" y="4263592"/>
            <a:ext cx="781504" cy="1991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ight Arrow 4"/>
          <p:cNvSpPr/>
          <p:nvPr/>
        </p:nvSpPr>
        <p:spPr>
          <a:xfrm flipV="1">
            <a:off x="4021994" y="4298512"/>
            <a:ext cx="781504" cy="1828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ight Arrow 5"/>
          <p:cNvSpPr/>
          <p:nvPr/>
        </p:nvSpPr>
        <p:spPr>
          <a:xfrm>
            <a:off x="6453273" y="4263058"/>
            <a:ext cx="781504" cy="1828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6946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849" y="303380"/>
            <a:ext cx="7781323" cy="793327"/>
          </a:xfrm>
        </p:spPr>
        <p:txBody>
          <a:bodyPr/>
          <a:lstStyle/>
          <a:p>
            <a:r>
              <a:rPr lang="en-US" sz="4000" b="1" dirty="0" smtClean="0">
                <a:latin typeface="Times New Roman"/>
                <a:cs typeface="Times New Roman"/>
              </a:rPr>
              <a:t>Proactive and Reactive Analysis</a:t>
            </a:r>
            <a:endParaRPr lang="en-US" sz="4000" b="1" dirty="0">
              <a:latin typeface="Times New Roman"/>
              <a:cs typeface="Times New Roman"/>
            </a:endParaRPr>
          </a:p>
        </p:txBody>
      </p:sp>
      <p:sp>
        <p:nvSpPr>
          <p:cNvPr id="3" name="Content Placeholder 2"/>
          <p:cNvSpPr>
            <a:spLocks noGrp="1"/>
          </p:cNvSpPr>
          <p:nvPr>
            <p:ph idx="1"/>
          </p:nvPr>
        </p:nvSpPr>
        <p:spPr>
          <a:xfrm>
            <a:off x="722896" y="1218570"/>
            <a:ext cx="8042276" cy="4135150"/>
          </a:xfrm>
        </p:spPr>
        <p:txBody>
          <a:bodyPr>
            <a:noAutofit/>
          </a:bodyPr>
          <a:lstStyle/>
          <a:p>
            <a:pPr algn="just"/>
            <a:r>
              <a:rPr lang="en-US" sz="2800" dirty="0" smtClean="0">
                <a:solidFill>
                  <a:srgbClr val="000000"/>
                </a:solidFill>
                <a:latin typeface="Times New Roman"/>
                <a:cs typeface="Times New Roman"/>
              </a:rPr>
              <a:t>Reactive System: </a:t>
            </a:r>
            <a:r>
              <a:rPr lang="en-GB" sz="2800" dirty="0">
                <a:solidFill>
                  <a:srgbClr val="000000"/>
                </a:solidFill>
                <a:latin typeface="Times New Roman"/>
                <a:cs typeface="Times New Roman"/>
              </a:rPr>
              <a:t>When performance becomes unacceptable because of an exceeded user-defined threshold, the system reacts by sending a message. </a:t>
            </a:r>
            <a:endParaRPr lang="en-GB" sz="2800" dirty="0" smtClean="0">
              <a:solidFill>
                <a:srgbClr val="000000"/>
              </a:solidFill>
              <a:latin typeface="Times New Roman"/>
              <a:cs typeface="Times New Roman"/>
            </a:endParaRPr>
          </a:p>
          <a:p>
            <a:pPr algn="just"/>
            <a:r>
              <a:rPr lang="en-GB" sz="2800" dirty="0" smtClean="0">
                <a:solidFill>
                  <a:srgbClr val="000000"/>
                </a:solidFill>
                <a:latin typeface="Times New Roman"/>
                <a:cs typeface="Times New Roman"/>
              </a:rPr>
              <a:t>Proactive System: </a:t>
            </a:r>
            <a:r>
              <a:rPr lang="en-GB" sz="2800" dirty="0">
                <a:solidFill>
                  <a:srgbClr val="000000"/>
                </a:solidFill>
                <a:latin typeface="Times New Roman"/>
                <a:cs typeface="Times New Roman"/>
              </a:rPr>
              <a:t>N</a:t>
            </a:r>
            <a:r>
              <a:rPr lang="en-GB" sz="2800" dirty="0" smtClean="0">
                <a:solidFill>
                  <a:srgbClr val="000000"/>
                </a:solidFill>
                <a:latin typeface="Times New Roman"/>
                <a:cs typeface="Times New Roman"/>
              </a:rPr>
              <a:t>etwork </a:t>
            </a:r>
            <a:r>
              <a:rPr lang="en-GB" sz="2800" dirty="0">
                <a:solidFill>
                  <a:srgbClr val="000000"/>
                </a:solidFill>
                <a:latin typeface="Times New Roman"/>
                <a:cs typeface="Times New Roman"/>
              </a:rPr>
              <a:t>simulation can be used to </a:t>
            </a:r>
            <a:r>
              <a:rPr lang="en-GB" sz="2800" dirty="0" smtClean="0">
                <a:solidFill>
                  <a:srgbClr val="000000"/>
                </a:solidFill>
                <a:latin typeface="Times New Roman"/>
                <a:cs typeface="Times New Roman"/>
              </a:rPr>
              <a:t>analyse </a:t>
            </a:r>
            <a:r>
              <a:rPr lang="en-GB" sz="2800" dirty="0">
                <a:solidFill>
                  <a:srgbClr val="000000"/>
                </a:solidFill>
                <a:latin typeface="Times New Roman"/>
                <a:cs typeface="Times New Roman"/>
              </a:rPr>
              <a:t>how network growth will affect performance metrics. Such simulation can alert administrators to impending problems so that counteractive measures can be taken.</a:t>
            </a:r>
            <a:endParaRPr lang="en-US" sz="2800" dirty="0">
              <a:solidFill>
                <a:srgbClr val="000000"/>
              </a:solidFill>
              <a:latin typeface="Times New Roman"/>
              <a:cs typeface="Times New Roman"/>
            </a:endParaRPr>
          </a:p>
          <a:p>
            <a:endParaRPr lang="en-US" sz="2000" dirty="0" smtClean="0">
              <a:solidFill>
                <a:srgbClr val="000000"/>
              </a:solidFill>
              <a:latin typeface="Times New Roman"/>
              <a:cs typeface="Times New Roman"/>
            </a:endParaRPr>
          </a:p>
        </p:txBody>
      </p:sp>
    </p:spTree>
    <p:extLst>
      <p:ext uri="{BB962C8B-B14F-4D97-AF65-F5344CB8AC3E}">
        <p14:creationId xmlns:p14="http://schemas.microsoft.com/office/powerpoint/2010/main" val="202467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5801"/>
          </a:xfrm>
        </p:spPr>
        <p:txBody>
          <a:bodyPr/>
          <a:lstStyle/>
          <a:p>
            <a:r>
              <a:rPr lang="en-US" b="1" dirty="0" smtClean="0">
                <a:latin typeface="Times New Roman"/>
                <a:cs typeface="Times New Roman"/>
              </a:rPr>
              <a:t>Configuration Management</a:t>
            </a:r>
            <a:endParaRPr lang="en-US" b="1" dirty="0">
              <a:latin typeface="Times New Roman"/>
              <a:cs typeface="Times New Roman"/>
            </a:endParaRPr>
          </a:p>
        </p:txBody>
      </p:sp>
      <p:sp>
        <p:nvSpPr>
          <p:cNvPr id="3" name="Content Placeholder 2"/>
          <p:cNvSpPr>
            <a:spLocks noGrp="1"/>
          </p:cNvSpPr>
          <p:nvPr>
            <p:ph idx="1"/>
          </p:nvPr>
        </p:nvSpPr>
        <p:spPr>
          <a:xfrm>
            <a:off x="688172" y="1114064"/>
            <a:ext cx="8042276" cy="4343400"/>
          </a:xfrm>
        </p:spPr>
        <p:txBody>
          <a:bodyPr/>
          <a:lstStyle/>
          <a:p>
            <a:pPr marL="577850" indent="-457200">
              <a:buFont typeface="Arial"/>
              <a:buChar char="•"/>
            </a:pPr>
            <a:r>
              <a:rPr lang="en-GB" sz="2800" dirty="0" smtClean="0">
                <a:solidFill>
                  <a:srgbClr val="000000"/>
                </a:solidFill>
                <a:latin typeface="Times New Roman"/>
                <a:cs typeface="Times New Roman"/>
              </a:rPr>
              <a:t>Monitor network and system configuration. </a:t>
            </a:r>
          </a:p>
          <a:p>
            <a:pPr marL="577850" indent="-457200">
              <a:buFont typeface="Arial"/>
              <a:buChar char="•"/>
            </a:pPr>
            <a:r>
              <a:rPr lang="en-GB" sz="2800" dirty="0" smtClean="0">
                <a:solidFill>
                  <a:srgbClr val="000000"/>
                </a:solidFill>
                <a:latin typeface="Times New Roman"/>
                <a:cs typeface="Times New Roman"/>
              </a:rPr>
              <a:t>Involves </a:t>
            </a:r>
            <a:r>
              <a:rPr lang="en-GB" sz="2800" dirty="0">
                <a:solidFill>
                  <a:srgbClr val="000000"/>
                </a:solidFill>
                <a:latin typeface="Times New Roman"/>
                <a:cs typeface="Times New Roman"/>
              </a:rPr>
              <a:t>all configuration aspects of the network including:</a:t>
            </a:r>
          </a:p>
          <a:p>
            <a:pPr marL="1295400" lvl="2" indent="-381000">
              <a:buFont typeface="Arial"/>
              <a:buChar char="•"/>
            </a:pPr>
            <a:r>
              <a:rPr lang="en-GB" sz="2800" dirty="0">
                <a:solidFill>
                  <a:srgbClr val="000000"/>
                </a:solidFill>
                <a:latin typeface="Times New Roman"/>
                <a:cs typeface="Times New Roman"/>
              </a:rPr>
              <a:t>Configuration file management</a:t>
            </a:r>
          </a:p>
          <a:p>
            <a:pPr marL="1295400" lvl="2" indent="-381000">
              <a:buFont typeface="Arial"/>
              <a:buChar char="•"/>
            </a:pPr>
            <a:r>
              <a:rPr lang="en-GB" sz="2800" dirty="0">
                <a:solidFill>
                  <a:srgbClr val="000000"/>
                </a:solidFill>
                <a:latin typeface="Times New Roman"/>
                <a:cs typeface="Times New Roman"/>
              </a:rPr>
              <a:t>Inventory management</a:t>
            </a:r>
          </a:p>
          <a:p>
            <a:pPr marL="1295400" lvl="2" indent="-381000">
              <a:buFont typeface="Arial"/>
              <a:buChar char="•"/>
            </a:pPr>
            <a:r>
              <a:rPr lang="en-GB" sz="2800" dirty="0">
                <a:solidFill>
                  <a:srgbClr val="000000"/>
                </a:solidFill>
                <a:latin typeface="Times New Roman"/>
                <a:cs typeface="Times New Roman"/>
              </a:rPr>
              <a:t>Software management</a:t>
            </a:r>
          </a:p>
          <a:p>
            <a:pPr marL="1295400" lvl="2" indent="-381000">
              <a:buFont typeface="Arial"/>
              <a:buChar char="•"/>
            </a:pPr>
            <a:r>
              <a:rPr lang="en-GB" sz="2800" dirty="0">
                <a:solidFill>
                  <a:srgbClr val="000000"/>
                </a:solidFill>
                <a:latin typeface="Times New Roman"/>
                <a:cs typeface="Times New Roman"/>
              </a:rPr>
              <a:t>Known naming conventions</a:t>
            </a:r>
          </a:p>
          <a:p>
            <a:pPr marL="1295400" lvl="2" indent="-381000">
              <a:buFont typeface="Arial"/>
              <a:buChar char="•"/>
            </a:pPr>
            <a:r>
              <a:rPr lang="en-GB" sz="2800" dirty="0">
                <a:solidFill>
                  <a:srgbClr val="000000"/>
                </a:solidFill>
                <a:latin typeface="Times New Roman"/>
                <a:cs typeface="Times New Roman"/>
              </a:rPr>
              <a:t>Contact </a:t>
            </a:r>
            <a:r>
              <a:rPr lang="en-GB" sz="2800" dirty="0" smtClean="0">
                <a:solidFill>
                  <a:srgbClr val="000000"/>
                </a:solidFill>
                <a:latin typeface="Times New Roman"/>
                <a:cs typeface="Times New Roman"/>
              </a:rPr>
              <a:t>person</a:t>
            </a:r>
          </a:p>
          <a:p>
            <a:pPr marL="676275" indent="-381000">
              <a:buFont typeface="Arial"/>
              <a:buChar char="•"/>
            </a:pPr>
            <a:endParaRPr lang="en-GB" dirty="0">
              <a:latin typeface="Times New Roman"/>
              <a:cs typeface="Times New Roman"/>
            </a:endParaRPr>
          </a:p>
          <a:p>
            <a:pPr>
              <a:buFont typeface="Arial"/>
              <a:buChar char="•"/>
            </a:pPr>
            <a:endParaRPr lang="en-US" dirty="0">
              <a:latin typeface="Times New Roman"/>
              <a:cs typeface="Times New Roman"/>
            </a:endParaRPr>
          </a:p>
        </p:txBody>
      </p:sp>
    </p:spTree>
    <p:extLst>
      <p:ext uri="{BB962C8B-B14F-4D97-AF65-F5344CB8AC3E}">
        <p14:creationId xmlns:p14="http://schemas.microsoft.com/office/powerpoint/2010/main" val="154767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091" y="147761"/>
            <a:ext cx="5433927" cy="604593"/>
          </a:xfrm>
        </p:spPr>
        <p:txBody>
          <a:bodyPr/>
          <a:lstStyle/>
          <a:p>
            <a:r>
              <a:rPr lang="en-US" sz="3200" b="1" dirty="0" smtClean="0">
                <a:latin typeface="Times New Roman"/>
                <a:cs typeface="Times New Roman"/>
              </a:rPr>
              <a:t>Configuration Management</a:t>
            </a:r>
            <a:endParaRPr lang="en-US" sz="3200" b="1" dirty="0">
              <a:latin typeface="Times New Roman"/>
              <a:cs typeface="Times New Roman"/>
            </a:endParaRPr>
          </a:p>
        </p:txBody>
      </p:sp>
      <p:grpSp>
        <p:nvGrpSpPr>
          <p:cNvPr id="4" name="Group 3"/>
          <p:cNvGrpSpPr/>
          <p:nvPr/>
        </p:nvGrpSpPr>
        <p:grpSpPr>
          <a:xfrm>
            <a:off x="3321391" y="1066955"/>
            <a:ext cx="2633993" cy="3864266"/>
            <a:chOff x="3321391" y="1066955"/>
            <a:chExt cx="2633993" cy="3864266"/>
          </a:xfrm>
        </p:grpSpPr>
        <p:sp>
          <p:nvSpPr>
            <p:cNvPr id="5" name="Rounded Rectangle 4"/>
            <p:cNvSpPr/>
            <p:nvPr/>
          </p:nvSpPr>
          <p:spPr>
            <a:xfrm>
              <a:off x="3321391" y="1066955"/>
              <a:ext cx="2621293" cy="39072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Create Standards</a:t>
              </a:r>
              <a:endParaRPr lang="en-US" b="1" dirty="0">
                <a:solidFill>
                  <a:srgbClr val="000000"/>
                </a:solidFill>
              </a:endParaRPr>
            </a:p>
          </p:txBody>
        </p:sp>
        <p:sp>
          <p:nvSpPr>
            <p:cNvPr id="6" name="Rounded Rectangle 5"/>
            <p:cNvSpPr/>
            <p:nvPr/>
          </p:nvSpPr>
          <p:spPr>
            <a:xfrm>
              <a:off x="3321391" y="2044438"/>
              <a:ext cx="2621293" cy="336005"/>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Implement</a:t>
              </a:r>
              <a:endParaRPr lang="en-US" b="1" dirty="0">
                <a:solidFill>
                  <a:srgbClr val="000000"/>
                </a:solidFill>
              </a:endParaRPr>
            </a:p>
          </p:txBody>
        </p:sp>
        <p:sp>
          <p:nvSpPr>
            <p:cNvPr id="7" name="Rounded Rectangle 6"/>
            <p:cNvSpPr/>
            <p:nvPr/>
          </p:nvSpPr>
          <p:spPr>
            <a:xfrm>
              <a:off x="3321391" y="2922889"/>
              <a:ext cx="2621293" cy="39072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b="1" dirty="0" smtClean="0">
                  <a:solidFill>
                    <a:srgbClr val="000000"/>
                  </a:solidFill>
                </a:rPr>
                <a:t>Maintain Documentation</a:t>
              </a:r>
              <a:endParaRPr lang="en-US" sz="1600" b="1" dirty="0">
                <a:solidFill>
                  <a:srgbClr val="000000"/>
                </a:solidFill>
              </a:endParaRPr>
            </a:p>
          </p:txBody>
        </p:sp>
        <p:sp>
          <p:nvSpPr>
            <p:cNvPr id="8" name="Rounded Rectangle 7"/>
            <p:cNvSpPr/>
            <p:nvPr/>
          </p:nvSpPr>
          <p:spPr>
            <a:xfrm>
              <a:off x="3321391" y="3753174"/>
              <a:ext cx="2621293" cy="34188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Validate &amp; Audit</a:t>
              </a:r>
              <a:endParaRPr lang="en-US" b="1" dirty="0">
                <a:solidFill>
                  <a:srgbClr val="000000"/>
                </a:solidFill>
              </a:endParaRPr>
            </a:p>
          </p:txBody>
        </p:sp>
        <p:sp>
          <p:nvSpPr>
            <p:cNvPr id="9" name="Rounded Rectangle 8"/>
            <p:cNvSpPr/>
            <p:nvPr/>
          </p:nvSpPr>
          <p:spPr>
            <a:xfrm>
              <a:off x="3321391" y="4589338"/>
              <a:ext cx="2621293" cy="34188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Review Standards</a:t>
              </a:r>
              <a:endParaRPr lang="en-US" b="1" dirty="0">
                <a:solidFill>
                  <a:srgbClr val="000000"/>
                </a:solidFill>
              </a:endParaRPr>
            </a:p>
          </p:txBody>
        </p:sp>
        <p:cxnSp>
          <p:nvCxnSpPr>
            <p:cNvPr id="11" name="Straight Arrow Connector 10"/>
            <p:cNvCxnSpPr>
              <a:stCxn id="5" idx="2"/>
              <a:endCxn id="6" idx="0"/>
            </p:cNvCxnSpPr>
            <p:nvPr/>
          </p:nvCxnSpPr>
          <p:spPr>
            <a:xfrm>
              <a:off x="4632038" y="1457679"/>
              <a:ext cx="0" cy="586759"/>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a:stCxn id="6" idx="2"/>
              <a:endCxn id="7" idx="0"/>
            </p:cNvCxnSpPr>
            <p:nvPr/>
          </p:nvCxnSpPr>
          <p:spPr>
            <a:xfrm>
              <a:off x="4632038" y="2380443"/>
              <a:ext cx="0" cy="542446"/>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a:stCxn id="7" idx="2"/>
              <a:endCxn id="8" idx="0"/>
            </p:cNvCxnSpPr>
            <p:nvPr/>
          </p:nvCxnSpPr>
          <p:spPr>
            <a:xfrm>
              <a:off x="4632038" y="3313612"/>
              <a:ext cx="0" cy="439562"/>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a:stCxn id="8" idx="2"/>
              <a:endCxn id="9" idx="0"/>
            </p:cNvCxnSpPr>
            <p:nvPr/>
          </p:nvCxnSpPr>
          <p:spPr>
            <a:xfrm>
              <a:off x="4632038" y="4095057"/>
              <a:ext cx="0" cy="49428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22" name="Elbow Connector 21"/>
            <p:cNvCxnSpPr>
              <a:stCxn id="9" idx="3"/>
              <a:endCxn id="5" idx="3"/>
            </p:cNvCxnSpPr>
            <p:nvPr/>
          </p:nvCxnSpPr>
          <p:spPr>
            <a:xfrm flipV="1">
              <a:off x="5942684" y="1262317"/>
              <a:ext cx="12700" cy="3497963"/>
            </a:xfrm>
            <a:prstGeom prst="bentConnector3">
              <a:avLst>
                <a:gd name="adj1" fmla="val 6286976"/>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256408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3204"/>
          </a:xfrm>
        </p:spPr>
        <p:txBody>
          <a:bodyPr/>
          <a:lstStyle/>
          <a:p>
            <a:r>
              <a:rPr lang="en-US" b="1" dirty="0" smtClean="0">
                <a:latin typeface="Times New Roman"/>
                <a:cs typeface="Times New Roman"/>
              </a:rPr>
              <a:t>Accounting Management</a:t>
            </a:r>
            <a:endParaRPr lang="en-US" b="1" dirty="0">
              <a:latin typeface="Times New Roman"/>
              <a:cs typeface="Times New Roman"/>
            </a:endParaRPr>
          </a:p>
        </p:txBody>
      </p:sp>
      <p:sp>
        <p:nvSpPr>
          <p:cNvPr id="3" name="Content Placeholder 2"/>
          <p:cNvSpPr>
            <a:spLocks noGrp="1"/>
          </p:cNvSpPr>
          <p:nvPr>
            <p:ph idx="1"/>
          </p:nvPr>
        </p:nvSpPr>
        <p:spPr>
          <a:xfrm>
            <a:off x="884944" y="1090916"/>
            <a:ext cx="8042276" cy="4106118"/>
          </a:xfrm>
        </p:spPr>
        <p:txBody>
          <a:bodyPr>
            <a:normAutofit/>
          </a:bodyPr>
          <a:lstStyle/>
          <a:p>
            <a:r>
              <a:rPr lang="en-US" dirty="0" smtClean="0">
                <a:solidFill>
                  <a:srgbClr val="000000"/>
                </a:solidFill>
                <a:latin typeface="Times New Roman"/>
                <a:cs typeface="Times New Roman"/>
              </a:rPr>
              <a:t>Involves monitoring usage aspects of the network including: </a:t>
            </a:r>
          </a:p>
          <a:p>
            <a:pPr lvl="1"/>
            <a:r>
              <a:rPr lang="en-US" sz="2400" dirty="0" smtClean="0">
                <a:solidFill>
                  <a:srgbClr val="000000"/>
                </a:solidFill>
                <a:latin typeface="Times New Roman"/>
                <a:cs typeface="Times New Roman"/>
              </a:rPr>
              <a:t>What services are used?</a:t>
            </a:r>
          </a:p>
          <a:p>
            <a:pPr lvl="1"/>
            <a:r>
              <a:rPr lang="en-US" sz="2400" dirty="0" smtClean="0">
                <a:solidFill>
                  <a:srgbClr val="000000"/>
                </a:solidFill>
                <a:latin typeface="Times New Roman"/>
                <a:cs typeface="Times New Roman"/>
              </a:rPr>
              <a:t>When are they used?</a:t>
            </a:r>
          </a:p>
          <a:p>
            <a:pPr lvl="1"/>
            <a:r>
              <a:rPr lang="en-US" sz="2400" dirty="0" smtClean="0">
                <a:solidFill>
                  <a:srgbClr val="000000"/>
                </a:solidFill>
                <a:latin typeface="Times New Roman"/>
                <a:cs typeface="Times New Roman"/>
              </a:rPr>
              <a:t>Who uses the services?</a:t>
            </a:r>
          </a:p>
          <a:p>
            <a:pPr lvl="1"/>
            <a:r>
              <a:rPr lang="en-US" sz="2400" dirty="0" smtClean="0">
                <a:solidFill>
                  <a:srgbClr val="000000"/>
                </a:solidFill>
                <a:latin typeface="Times New Roman"/>
                <a:cs typeface="Times New Roman"/>
              </a:rPr>
              <a:t>All aspects of logging and auditing</a:t>
            </a:r>
          </a:p>
          <a:p>
            <a:r>
              <a:rPr lang="en-US" dirty="0" smtClean="0">
                <a:solidFill>
                  <a:srgbClr val="000000"/>
                </a:solidFill>
                <a:latin typeface="Times New Roman"/>
                <a:cs typeface="Times New Roman"/>
              </a:rPr>
              <a:t>Measure utilization of all important network resources</a:t>
            </a:r>
          </a:p>
          <a:p>
            <a:r>
              <a:rPr lang="en-US" dirty="0" smtClean="0">
                <a:solidFill>
                  <a:srgbClr val="000000"/>
                </a:solidFill>
                <a:latin typeface="Times New Roman"/>
                <a:cs typeface="Times New Roman"/>
              </a:rPr>
              <a:t>Analysis of the results provides insight into current usage </a:t>
            </a:r>
          </a:p>
          <a:p>
            <a:endParaRPr lang="en-US" dirty="0"/>
          </a:p>
        </p:txBody>
      </p:sp>
    </p:spTree>
    <p:extLst>
      <p:ext uri="{BB962C8B-B14F-4D97-AF65-F5344CB8AC3E}">
        <p14:creationId xmlns:p14="http://schemas.microsoft.com/office/powerpoint/2010/main" val="27034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1548"/>
          </a:xfrm>
        </p:spPr>
        <p:txBody>
          <a:bodyPr/>
          <a:lstStyle/>
          <a:p>
            <a:r>
              <a:rPr lang="en-US" sz="4000" b="1" dirty="0" smtClean="0">
                <a:latin typeface="Times New Roman"/>
                <a:cs typeface="Times New Roman"/>
              </a:rPr>
              <a:t>Security Management</a:t>
            </a:r>
            <a:endParaRPr lang="en-US" sz="4000" b="1" dirty="0">
              <a:latin typeface="Times New Roman"/>
              <a:cs typeface="Times New Roman"/>
            </a:endParaRPr>
          </a:p>
        </p:txBody>
      </p:sp>
      <p:sp>
        <p:nvSpPr>
          <p:cNvPr id="3" name="Content Placeholder 2"/>
          <p:cNvSpPr>
            <a:spLocks noGrp="1"/>
          </p:cNvSpPr>
          <p:nvPr>
            <p:ph idx="1"/>
          </p:nvPr>
        </p:nvSpPr>
        <p:spPr>
          <a:xfrm>
            <a:off x="891251" y="1206663"/>
            <a:ext cx="7873920" cy="4036670"/>
          </a:xfrm>
        </p:spPr>
        <p:txBody>
          <a:bodyPr/>
          <a:lstStyle/>
          <a:p>
            <a:pPr algn="just"/>
            <a:r>
              <a:rPr lang="en-US" dirty="0" smtClean="0">
                <a:solidFill>
                  <a:srgbClr val="000000"/>
                </a:solidFill>
                <a:latin typeface="Times New Roman"/>
                <a:cs typeface="Times New Roman"/>
              </a:rPr>
              <a:t>Control access to the network resources</a:t>
            </a:r>
          </a:p>
          <a:p>
            <a:pPr algn="just"/>
            <a:r>
              <a:rPr lang="en-US" dirty="0" smtClean="0">
                <a:solidFill>
                  <a:srgbClr val="000000"/>
                </a:solidFill>
                <a:latin typeface="Times New Roman"/>
                <a:cs typeface="Times New Roman"/>
              </a:rPr>
              <a:t>Involves monitoring security aspects of the network including:</a:t>
            </a:r>
          </a:p>
          <a:p>
            <a:pPr lvl="1" algn="just"/>
            <a:r>
              <a:rPr lang="en-US" dirty="0" smtClean="0">
                <a:solidFill>
                  <a:srgbClr val="000000"/>
                </a:solidFill>
                <a:latin typeface="Times New Roman"/>
                <a:cs typeface="Times New Roman"/>
              </a:rPr>
              <a:t>Access to network devices by only authorized individuals</a:t>
            </a:r>
          </a:p>
          <a:p>
            <a:pPr lvl="1" algn="just"/>
            <a:r>
              <a:rPr lang="en-US" dirty="0" smtClean="0">
                <a:solidFill>
                  <a:srgbClr val="000000"/>
                </a:solidFill>
                <a:latin typeface="Times New Roman"/>
                <a:cs typeface="Times New Roman"/>
              </a:rPr>
              <a:t>Access to corporate resources by only authorized individuals</a:t>
            </a:r>
          </a:p>
          <a:p>
            <a:pPr algn="just"/>
            <a:r>
              <a:rPr lang="en-US" dirty="0" smtClean="0">
                <a:solidFill>
                  <a:srgbClr val="000000"/>
                </a:solidFill>
                <a:latin typeface="Times New Roman"/>
                <a:cs typeface="Times New Roman"/>
              </a:rPr>
              <a:t>Notify the administrator if anyone trying to breach security not after malicious aftermath</a:t>
            </a:r>
          </a:p>
          <a:p>
            <a:endParaRPr lang="en-US" dirty="0" smtClean="0">
              <a:solidFill>
                <a:srgbClr val="000000"/>
              </a:solidFill>
              <a:latin typeface="Times New Roman"/>
              <a:cs typeface="Times New Roman"/>
            </a:endParaRPr>
          </a:p>
          <a:p>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58009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653" y="107576"/>
            <a:ext cx="7792898" cy="887847"/>
          </a:xfrm>
        </p:spPr>
        <p:txBody>
          <a:bodyPr/>
          <a:lstStyle/>
          <a:p>
            <a:r>
              <a:rPr lang="en-US" sz="4000" b="1" dirty="0" smtClean="0">
                <a:latin typeface="Times New Roman"/>
                <a:cs typeface="Times New Roman"/>
              </a:rPr>
              <a:t>Network Management Meltdown</a:t>
            </a:r>
            <a:endParaRPr lang="en-US" sz="4000" b="1" dirty="0">
              <a:latin typeface="Times New Roman"/>
              <a:cs typeface="Times New Roman"/>
            </a:endParaRPr>
          </a:p>
        </p:txBody>
      </p:sp>
      <p:sp>
        <p:nvSpPr>
          <p:cNvPr id="3" name="Content Placeholder 2"/>
          <p:cNvSpPr>
            <a:spLocks noGrp="1"/>
          </p:cNvSpPr>
          <p:nvPr>
            <p:ph idx="1"/>
          </p:nvPr>
        </p:nvSpPr>
        <p:spPr>
          <a:xfrm>
            <a:off x="901744" y="1218649"/>
            <a:ext cx="8042276" cy="4018896"/>
          </a:xfrm>
        </p:spPr>
        <p:txBody>
          <a:bodyPr>
            <a:normAutofit/>
          </a:bodyPr>
          <a:lstStyle/>
          <a:p>
            <a:pPr algn="just"/>
            <a:r>
              <a:rPr lang="en-GB" sz="2800" dirty="0">
                <a:solidFill>
                  <a:srgbClr val="000000"/>
                </a:solidFill>
                <a:latin typeface="Times New Roman"/>
                <a:cs typeface="Times New Roman"/>
              </a:rPr>
              <a:t>Network management is in use in any organisation deploying networks, many include both local and wide area networking technologies</a:t>
            </a:r>
            <a:r>
              <a:rPr lang="en-GB" sz="2800" dirty="0" smtClean="0">
                <a:solidFill>
                  <a:srgbClr val="000000"/>
                </a:solidFill>
                <a:latin typeface="Times New Roman"/>
                <a:cs typeface="Times New Roman"/>
              </a:rPr>
              <a:t>.</a:t>
            </a:r>
          </a:p>
          <a:p>
            <a:pPr algn="just"/>
            <a:r>
              <a:rPr lang="en-GB" sz="2800" dirty="0" smtClean="0">
                <a:solidFill>
                  <a:srgbClr val="000000"/>
                </a:solidFill>
                <a:latin typeface="Times New Roman"/>
                <a:cs typeface="Times New Roman"/>
              </a:rPr>
              <a:t>Network </a:t>
            </a:r>
            <a:r>
              <a:rPr lang="en-GB" sz="2800" dirty="0">
                <a:solidFill>
                  <a:srgbClr val="000000"/>
                </a:solidFill>
                <a:latin typeface="Times New Roman"/>
                <a:cs typeface="Times New Roman"/>
              </a:rPr>
              <a:t>Management tools are important in day-to-day network operations to control network faults, configurations, performance, or security.</a:t>
            </a:r>
            <a:endParaRPr lang="en-US" sz="2800" dirty="0">
              <a:solidFill>
                <a:srgbClr val="000000"/>
              </a:solidFill>
              <a:latin typeface="Times New Roman"/>
              <a:cs typeface="Times New Roman"/>
            </a:endParaRPr>
          </a:p>
        </p:txBody>
      </p:sp>
      <p:sp>
        <p:nvSpPr>
          <p:cNvPr id="4" name="TextBox 3"/>
          <p:cNvSpPr txBox="1"/>
          <p:nvPr/>
        </p:nvSpPr>
        <p:spPr>
          <a:xfrm>
            <a:off x="8759354" y="358162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9401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941" y="107576"/>
            <a:ext cx="8042276" cy="783675"/>
          </a:xfrm>
        </p:spPr>
        <p:txBody>
          <a:bodyPr/>
          <a:lstStyle/>
          <a:p>
            <a:r>
              <a:rPr lang="en-US" sz="4000" b="1" dirty="0" smtClean="0">
                <a:latin typeface="Times New Roman"/>
                <a:cs typeface="Times New Roman"/>
              </a:rPr>
              <a:t>Network Management Meltdown</a:t>
            </a:r>
            <a:endParaRPr lang="en-US" sz="4000" b="1" dirty="0">
              <a:latin typeface="Times New Roman"/>
              <a:cs typeface="Times New Roman"/>
            </a:endParaRPr>
          </a:p>
        </p:txBody>
      </p:sp>
      <p:sp>
        <p:nvSpPr>
          <p:cNvPr id="3" name="Content Placeholder 2"/>
          <p:cNvSpPr>
            <a:spLocks noGrp="1"/>
          </p:cNvSpPr>
          <p:nvPr>
            <p:ph idx="1"/>
          </p:nvPr>
        </p:nvSpPr>
        <p:spPr>
          <a:xfrm>
            <a:off x="665022" y="1222898"/>
            <a:ext cx="8042276" cy="4315589"/>
          </a:xfrm>
        </p:spPr>
        <p:txBody>
          <a:bodyPr>
            <a:normAutofit/>
          </a:bodyPr>
          <a:lstStyle/>
          <a:p>
            <a:pPr algn="just"/>
            <a:r>
              <a:rPr lang="en-GB" dirty="0">
                <a:solidFill>
                  <a:srgbClr val="000000"/>
                </a:solidFill>
                <a:latin typeface="Times New Roman"/>
                <a:cs typeface="Times New Roman"/>
              </a:rPr>
              <a:t>With wide and local area networks, computing power moved from typically centralised to distributed.  Combined with an exponential increase in the number of networks, a plethora of network devices from a variety of vendors and increasing customer demands &amp; </a:t>
            </a:r>
            <a:r>
              <a:rPr lang="ja-JP" altLang="en-GB" dirty="0">
                <a:solidFill>
                  <a:srgbClr val="000000"/>
                </a:solidFill>
                <a:latin typeface="Times New Roman"/>
                <a:cs typeface="Times New Roman"/>
              </a:rPr>
              <a:t>“</a:t>
            </a:r>
            <a:r>
              <a:rPr lang="en-GB" dirty="0">
                <a:solidFill>
                  <a:srgbClr val="000000"/>
                </a:solidFill>
                <a:latin typeface="Times New Roman"/>
                <a:cs typeface="Times New Roman"/>
              </a:rPr>
              <a:t>intelligence</a:t>
            </a:r>
            <a:r>
              <a:rPr lang="ja-JP" altLang="en-GB" dirty="0">
                <a:solidFill>
                  <a:srgbClr val="000000"/>
                </a:solidFill>
                <a:latin typeface="Times New Roman"/>
                <a:cs typeface="Times New Roman"/>
              </a:rPr>
              <a:t>”</a:t>
            </a:r>
            <a:r>
              <a:rPr lang="en-GB" dirty="0">
                <a:solidFill>
                  <a:srgbClr val="000000"/>
                </a:solidFill>
                <a:latin typeface="Times New Roman"/>
                <a:cs typeface="Times New Roman"/>
              </a:rPr>
              <a:t>, there has been a vast increase in network complexity.  This has resulted in not only </a:t>
            </a:r>
            <a:r>
              <a:rPr lang="en-GB" dirty="0" smtClean="0">
                <a:solidFill>
                  <a:srgbClr val="000000"/>
                </a:solidFill>
                <a:latin typeface="Times New Roman"/>
                <a:cs typeface="Times New Roman"/>
              </a:rPr>
              <a:t>need </a:t>
            </a:r>
            <a:r>
              <a:rPr lang="en-GB" dirty="0">
                <a:solidFill>
                  <a:srgbClr val="000000"/>
                </a:solidFill>
                <a:latin typeface="Times New Roman"/>
                <a:cs typeface="Times New Roman"/>
              </a:rPr>
              <a:t>to manage these resources, but to do so effectively.</a:t>
            </a:r>
          </a:p>
          <a:p>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15773418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896" y="103626"/>
            <a:ext cx="4546780" cy="885511"/>
          </a:xfrm>
        </p:spPr>
        <p:txBody>
          <a:bodyPr/>
          <a:lstStyle/>
          <a:p>
            <a:r>
              <a:rPr lang="en-US" sz="4000" b="1" dirty="0" smtClean="0">
                <a:latin typeface="Times New Roman"/>
                <a:cs typeface="Times New Roman"/>
              </a:rPr>
              <a:t>MELTDOWN</a:t>
            </a:r>
            <a:endParaRPr lang="en-US" sz="4000" b="1" dirty="0">
              <a:latin typeface="Times New Roman"/>
              <a:cs typeface="Times New Roman"/>
            </a:endParaRPr>
          </a:p>
        </p:txBody>
      </p:sp>
      <p:sp>
        <p:nvSpPr>
          <p:cNvPr id="3" name="Content Placeholder 2"/>
          <p:cNvSpPr>
            <a:spLocks noGrp="1"/>
          </p:cNvSpPr>
          <p:nvPr>
            <p:ph idx="1"/>
          </p:nvPr>
        </p:nvSpPr>
        <p:spPr>
          <a:xfrm>
            <a:off x="1319514" y="1049904"/>
            <a:ext cx="7387784" cy="3902479"/>
          </a:xfrm>
        </p:spPr>
        <p:txBody>
          <a:bodyPr>
            <a:normAutofit fontScale="85000" lnSpcReduction="20000"/>
          </a:bodyPr>
          <a:lstStyle/>
          <a:p>
            <a:pPr algn="just"/>
            <a:r>
              <a:rPr lang="en-GB" b="1" u="sng" dirty="0">
                <a:solidFill>
                  <a:srgbClr val="000000"/>
                </a:solidFill>
                <a:latin typeface="Times New Roman"/>
                <a:cs typeface="Times New Roman"/>
              </a:rPr>
              <a:t>M</a:t>
            </a:r>
            <a:r>
              <a:rPr lang="en-GB" dirty="0">
                <a:solidFill>
                  <a:srgbClr val="000000"/>
                </a:solidFill>
                <a:latin typeface="Times New Roman"/>
                <a:cs typeface="Times New Roman"/>
              </a:rPr>
              <a:t>ultiple network appliances</a:t>
            </a:r>
          </a:p>
          <a:p>
            <a:pPr algn="just"/>
            <a:r>
              <a:rPr lang="en-GB" b="1" u="sng" dirty="0">
                <a:solidFill>
                  <a:srgbClr val="000000"/>
                </a:solidFill>
                <a:latin typeface="Times New Roman"/>
                <a:cs typeface="Times New Roman"/>
              </a:rPr>
              <a:t>E</a:t>
            </a:r>
            <a:r>
              <a:rPr lang="en-GB" dirty="0">
                <a:solidFill>
                  <a:srgbClr val="000000"/>
                </a:solidFill>
                <a:latin typeface="Times New Roman"/>
                <a:cs typeface="Times New Roman"/>
              </a:rPr>
              <a:t>xponential increase in size &amp; complexity</a:t>
            </a:r>
          </a:p>
          <a:p>
            <a:pPr algn="just"/>
            <a:r>
              <a:rPr lang="en-GB" b="1" u="sng" dirty="0">
                <a:solidFill>
                  <a:srgbClr val="000000"/>
                </a:solidFill>
                <a:latin typeface="Times New Roman"/>
                <a:cs typeface="Times New Roman"/>
              </a:rPr>
              <a:t>L</a:t>
            </a:r>
            <a:r>
              <a:rPr lang="en-GB" dirty="0">
                <a:solidFill>
                  <a:srgbClr val="000000"/>
                </a:solidFill>
                <a:latin typeface="Times New Roman"/>
                <a:cs typeface="Times New Roman"/>
              </a:rPr>
              <a:t>udicrous number of management tools</a:t>
            </a:r>
          </a:p>
          <a:p>
            <a:pPr algn="just"/>
            <a:r>
              <a:rPr lang="en-GB" b="1" u="sng" dirty="0">
                <a:solidFill>
                  <a:srgbClr val="000000"/>
                </a:solidFill>
                <a:latin typeface="Times New Roman"/>
                <a:cs typeface="Times New Roman"/>
              </a:rPr>
              <a:t>T</a:t>
            </a:r>
            <a:r>
              <a:rPr lang="en-GB" dirty="0">
                <a:solidFill>
                  <a:srgbClr val="000000"/>
                </a:solidFill>
                <a:latin typeface="Times New Roman"/>
                <a:cs typeface="Times New Roman"/>
              </a:rPr>
              <a:t>ime &amp; money being lost</a:t>
            </a:r>
          </a:p>
          <a:p>
            <a:pPr algn="just"/>
            <a:r>
              <a:rPr lang="en-GB" b="1" u="sng" dirty="0">
                <a:solidFill>
                  <a:srgbClr val="000000"/>
                </a:solidFill>
                <a:latin typeface="Times New Roman"/>
                <a:cs typeface="Times New Roman"/>
              </a:rPr>
              <a:t>D</a:t>
            </a:r>
            <a:r>
              <a:rPr lang="en-GB" dirty="0">
                <a:solidFill>
                  <a:srgbClr val="000000"/>
                </a:solidFill>
                <a:latin typeface="Times New Roman"/>
                <a:cs typeface="Times New Roman"/>
              </a:rPr>
              <a:t>owntime has to be reduced</a:t>
            </a:r>
          </a:p>
          <a:p>
            <a:pPr algn="just"/>
            <a:r>
              <a:rPr lang="en-GB" b="1" u="sng" dirty="0">
                <a:solidFill>
                  <a:srgbClr val="000000"/>
                </a:solidFill>
                <a:latin typeface="Times New Roman"/>
                <a:cs typeface="Times New Roman"/>
              </a:rPr>
              <a:t>O</a:t>
            </a:r>
            <a:r>
              <a:rPr lang="en-GB" dirty="0">
                <a:solidFill>
                  <a:srgbClr val="000000"/>
                </a:solidFill>
                <a:latin typeface="Times New Roman"/>
                <a:cs typeface="Times New Roman"/>
              </a:rPr>
              <a:t>n Own management solutions inadequate</a:t>
            </a:r>
          </a:p>
          <a:p>
            <a:pPr algn="just"/>
            <a:r>
              <a:rPr lang="en-GB" b="1" u="sng" dirty="0">
                <a:solidFill>
                  <a:srgbClr val="000000"/>
                </a:solidFill>
                <a:latin typeface="Times New Roman"/>
                <a:cs typeface="Times New Roman"/>
              </a:rPr>
              <a:t>W</a:t>
            </a:r>
            <a:r>
              <a:rPr lang="en-GB" dirty="0">
                <a:solidFill>
                  <a:srgbClr val="000000"/>
                </a:solidFill>
                <a:latin typeface="Times New Roman"/>
                <a:cs typeface="Times New Roman"/>
              </a:rPr>
              <a:t>eb-like, combined platform of tools</a:t>
            </a:r>
          </a:p>
          <a:p>
            <a:pPr algn="just"/>
            <a:r>
              <a:rPr lang="en-GB" b="1" u="sng" dirty="0">
                <a:solidFill>
                  <a:srgbClr val="000000"/>
                </a:solidFill>
                <a:latin typeface="Times New Roman"/>
                <a:cs typeface="Times New Roman"/>
              </a:rPr>
              <a:t>N</a:t>
            </a:r>
            <a:r>
              <a:rPr lang="en-GB" dirty="0">
                <a:solidFill>
                  <a:srgbClr val="000000"/>
                </a:solidFill>
                <a:latin typeface="Times New Roman"/>
                <a:cs typeface="Times New Roman"/>
              </a:rPr>
              <a:t>OW</a:t>
            </a:r>
          </a:p>
          <a:p>
            <a:endParaRPr lang="en-US" dirty="0"/>
          </a:p>
        </p:txBody>
      </p:sp>
    </p:spTree>
    <p:extLst>
      <p:ext uri="{BB962C8B-B14F-4D97-AF65-F5344CB8AC3E}">
        <p14:creationId xmlns:p14="http://schemas.microsoft.com/office/powerpoint/2010/main" val="62827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9584" y="122555"/>
            <a:ext cx="4302560" cy="896017"/>
          </a:xfrm>
        </p:spPr>
        <p:txBody>
          <a:bodyPr/>
          <a:lstStyle/>
          <a:p>
            <a:r>
              <a:rPr lang="en-US" sz="4000" b="1" dirty="0" smtClean="0">
                <a:latin typeface="Times New Roman"/>
                <a:cs typeface="Times New Roman"/>
              </a:rPr>
              <a:t>NM Protocols</a:t>
            </a:r>
            <a:endParaRPr lang="en-US" sz="4000" b="1" dirty="0">
              <a:latin typeface="Times New Roman"/>
              <a:cs typeface="Times New Roman"/>
            </a:endParaRPr>
          </a:p>
        </p:txBody>
      </p:sp>
      <p:sp>
        <p:nvSpPr>
          <p:cNvPr id="3" name="Content Placeholder 2"/>
          <p:cNvSpPr>
            <a:spLocks noGrp="1"/>
          </p:cNvSpPr>
          <p:nvPr>
            <p:ph idx="1"/>
          </p:nvPr>
        </p:nvSpPr>
        <p:spPr>
          <a:xfrm>
            <a:off x="838642" y="1497345"/>
            <a:ext cx="8042276" cy="3559658"/>
          </a:xfrm>
        </p:spPr>
        <p:txBody>
          <a:bodyPr>
            <a:normAutofit/>
          </a:bodyPr>
          <a:lstStyle/>
          <a:p>
            <a:pPr algn="just">
              <a:lnSpc>
                <a:spcPct val="80000"/>
              </a:lnSpc>
            </a:pPr>
            <a:r>
              <a:rPr lang="en-GB" sz="3200" dirty="0">
                <a:solidFill>
                  <a:srgbClr val="000000"/>
                </a:solidFill>
                <a:latin typeface="Times New Roman"/>
                <a:cs typeface="Times New Roman"/>
              </a:rPr>
              <a:t>SNMP (</a:t>
            </a:r>
            <a:r>
              <a:rPr lang="en-GB" sz="3200" i="1" dirty="0">
                <a:solidFill>
                  <a:srgbClr val="000000"/>
                </a:solidFill>
                <a:latin typeface="Times New Roman"/>
                <a:cs typeface="Times New Roman"/>
              </a:rPr>
              <a:t>Simple Network Management Protocol</a:t>
            </a:r>
            <a:r>
              <a:rPr lang="en-GB" sz="3200" dirty="0" smtClean="0">
                <a:solidFill>
                  <a:srgbClr val="000000"/>
                </a:solidFill>
                <a:latin typeface="Times New Roman"/>
                <a:cs typeface="Times New Roman"/>
              </a:rPr>
              <a:t>)</a:t>
            </a:r>
          </a:p>
          <a:p>
            <a:pPr algn="just">
              <a:lnSpc>
                <a:spcPct val="80000"/>
              </a:lnSpc>
            </a:pPr>
            <a:r>
              <a:rPr lang="en-GB" sz="3200" dirty="0" smtClean="0">
                <a:solidFill>
                  <a:srgbClr val="000000"/>
                </a:solidFill>
                <a:latin typeface="Times New Roman"/>
                <a:cs typeface="Times New Roman"/>
              </a:rPr>
              <a:t>CMIP </a:t>
            </a:r>
            <a:r>
              <a:rPr lang="en-GB" sz="3200" dirty="0">
                <a:solidFill>
                  <a:srgbClr val="000000"/>
                </a:solidFill>
                <a:latin typeface="Times New Roman"/>
                <a:cs typeface="Times New Roman"/>
              </a:rPr>
              <a:t>(</a:t>
            </a:r>
            <a:r>
              <a:rPr lang="en-GB" sz="3200" i="1" dirty="0">
                <a:solidFill>
                  <a:srgbClr val="000000"/>
                </a:solidFill>
                <a:latin typeface="Times New Roman"/>
                <a:cs typeface="Times New Roman"/>
              </a:rPr>
              <a:t>Common Management Information Protocol</a:t>
            </a:r>
            <a:r>
              <a:rPr lang="en-GB" sz="3200" dirty="0" smtClean="0">
                <a:solidFill>
                  <a:srgbClr val="000000"/>
                </a:solidFill>
                <a:latin typeface="Times New Roman"/>
                <a:cs typeface="Times New Roman"/>
              </a:rPr>
              <a:t>)</a:t>
            </a:r>
          </a:p>
          <a:p>
            <a:pPr algn="just">
              <a:lnSpc>
                <a:spcPct val="80000"/>
              </a:lnSpc>
            </a:pPr>
            <a:r>
              <a:rPr lang="en-GB" sz="3200" dirty="0" smtClean="0">
                <a:solidFill>
                  <a:srgbClr val="000000"/>
                </a:solidFill>
                <a:latin typeface="Times New Roman"/>
                <a:cs typeface="Times New Roman"/>
              </a:rPr>
              <a:t>RMON </a:t>
            </a:r>
            <a:r>
              <a:rPr lang="en-GB" sz="3200" dirty="0">
                <a:solidFill>
                  <a:srgbClr val="000000"/>
                </a:solidFill>
                <a:latin typeface="Times New Roman"/>
                <a:cs typeface="Times New Roman"/>
              </a:rPr>
              <a:t>(</a:t>
            </a:r>
            <a:r>
              <a:rPr lang="en-GB" sz="3200" i="1" dirty="0">
                <a:solidFill>
                  <a:srgbClr val="000000"/>
                </a:solidFill>
                <a:latin typeface="Times New Roman"/>
                <a:cs typeface="Times New Roman"/>
              </a:rPr>
              <a:t>Remote Monitoring</a:t>
            </a:r>
            <a:r>
              <a:rPr lang="en-GB" sz="3200" dirty="0" smtClean="0">
                <a:solidFill>
                  <a:srgbClr val="000000"/>
                </a:solidFill>
                <a:latin typeface="Times New Roman"/>
                <a:cs typeface="Times New Roman"/>
              </a:rPr>
              <a:t>)</a:t>
            </a:r>
          </a:p>
        </p:txBody>
      </p:sp>
    </p:spTree>
    <p:extLst>
      <p:ext uri="{BB962C8B-B14F-4D97-AF65-F5344CB8AC3E}">
        <p14:creationId xmlns:p14="http://schemas.microsoft.com/office/powerpoint/2010/main" val="254882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1077"/>
          </a:xfrm>
        </p:spPr>
        <p:txBody>
          <a:bodyPr/>
          <a:lstStyle/>
          <a:p>
            <a:r>
              <a:rPr lang="en-US" sz="3200" b="1" dirty="0" smtClean="0">
                <a:latin typeface="Times New Roman"/>
                <a:cs typeface="Times New Roman"/>
              </a:rPr>
              <a:t>Simple Network Management Protocol</a:t>
            </a:r>
            <a:endParaRPr lang="en-US" sz="3200" b="1" dirty="0">
              <a:latin typeface="Times New Roman"/>
              <a:cs typeface="Times New Roman"/>
            </a:endParaRPr>
          </a:p>
        </p:txBody>
      </p:sp>
      <p:sp>
        <p:nvSpPr>
          <p:cNvPr id="3" name="Content Placeholder 2"/>
          <p:cNvSpPr>
            <a:spLocks noGrp="1"/>
          </p:cNvSpPr>
          <p:nvPr>
            <p:ph idx="1"/>
          </p:nvPr>
        </p:nvSpPr>
        <p:spPr>
          <a:xfrm>
            <a:off x="722895" y="1183512"/>
            <a:ext cx="8042276" cy="4343400"/>
          </a:xfrm>
        </p:spPr>
        <p:txBody>
          <a:bodyPr>
            <a:normAutofit fontScale="92500" lnSpcReduction="20000"/>
          </a:bodyPr>
          <a:lstStyle/>
          <a:p>
            <a:pPr algn="just"/>
            <a:r>
              <a:rPr lang="en-GB" dirty="0">
                <a:solidFill>
                  <a:srgbClr val="000000"/>
                </a:solidFill>
                <a:latin typeface="Times New Roman"/>
                <a:cs typeface="Times New Roman"/>
              </a:rPr>
              <a:t>An application-layer protocol that provides a message format for communication between SNMP managers and </a:t>
            </a:r>
            <a:r>
              <a:rPr lang="en-GB" dirty="0" smtClean="0">
                <a:solidFill>
                  <a:srgbClr val="000000"/>
                </a:solidFill>
                <a:latin typeface="Times New Roman"/>
                <a:cs typeface="Times New Roman"/>
              </a:rPr>
              <a:t>agents</a:t>
            </a:r>
          </a:p>
          <a:p>
            <a:pPr algn="just"/>
            <a:r>
              <a:rPr lang="en-GB" dirty="0">
                <a:solidFill>
                  <a:srgbClr val="000000"/>
                </a:solidFill>
                <a:latin typeface="Times New Roman"/>
                <a:cs typeface="Times New Roman"/>
              </a:rPr>
              <a:t>SNMP provides a standardised framework and a common language used for the monitoring and management of devices in a network. </a:t>
            </a:r>
          </a:p>
          <a:p>
            <a:pPr algn="just"/>
            <a:r>
              <a:rPr lang="en-GB" dirty="0">
                <a:solidFill>
                  <a:srgbClr val="000000"/>
                </a:solidFill>
                <a:latin typeface="Times New Roman"/>
                <a:cs typeface="Times New Roman"/>
              </a:rPr>
              <a:t>Facilitates the exchange of management information between network </a:t>
            </a:r>
            <a:r>
              <a:rPr lang="en-GB" dirty="0" smtClean="0">
                <a:solidFill>
                  <a:srgbClr val="000000"/>
                </a:solidFill>
                <a:latin typeface="Times New Roman"/>
                <a:cs typeface="Times New Roman"/>
              </a:rPr>
              <a:t>devices.</a:t>
            </a:r>
          </a:p>
          <a:p>
            <a:pPr algn="just"/>
            <a:r>
              <a:rPr lang="en-GB" dirty="0">
                <a:solidFill>
                  <a:srgbClr val="000000"/>
                </a:solidFill>
                <a:latin typeface="Times New Roman"/>
                <a:cs typeface="Times New Roman"/>
              </a:rPr>
              <a:t>It is part of the TCP/IP protocol suite. </a:t>
            </a:r>
            <a:endParaRPr lang="en-GB" dirty="0" smtClean="0">
              <a:solidFill>
                <a:srgbClr val="000000"/>
              </a:solidFill>
              <a:latin typeface="Times New Roman"/>
              <a:cs typeface="Times New Roman"/>
            </a:endParaRPr>
          </a:p>
          <a:p>
            <a:pPr algn="just"/>
            <a:r>
              <a:rPr lang="en-GB" dirty="0" smtClean="0">
                <a:solidFill>
                  <a:srgbClr val="000000"/>
                </a:solidFill>
                <a:latin typeface="Times New Roman"/>
                <a:cs typeface="Times New Roman"/>
              </a:rPr>
              <a:t>SNMP </a:t>
            </a:r>
            <a:r>
              <a:rPr lang="en-GB" dirty="0">
                <a:solidFill>
                  <a:srgbClr val="000000"/>
                </a:solidFill>
                <a:latin typeface="Times New Roman"/>
                <a:cs typeface="Times New Roman"/>
              </a:rPr>
              <a:t>enables network administrators to manage network performance, find and solve network problems, and plan for network growth. </a:t>
            </a:r>
          </a:p>
          <a:p>
            <a:endParaRPr lang="en-US" dirty="0"/>
          </a:p>
        </p:txBody>
      </p:sp>
    </p:spTree>
    <p:extLst>
      <p:ext uri="{BB962C8B-B14F-4D97-AF65-F5344CB8AC3E}">
        <p14:creationId xmlns:p14="http://schemas.microsoft.com/office/powerpoint/2010/main" val="57984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378" y="107576"/>
            <a:ext cx="8310622" cy="667928"/>
          </a:xfrm>
        </p:spPr>
        <p:txBody>
          <a:bodyPr/>
          <a:lstStyle/>
          <a:p>
            <a:r>
              <a:rPr lang="en-US" sz="3000" b="1" dirty="0" smtClean="0">
                <a:latin typeface="Times New Roman"/>
                <a:cs typeface="Times New Roman"/>
              </a:rPr>
              <a:t>Simple Network Management Protocol  (Cont.) </a:t>
            </a:r>
            <a:endParaRPr lang="en-US" sz="3000" b="1" dirty="0">
              <a:latin typeface="Times New Roman"/>
              <a:cs typeface="Times New Roman"/>
            </a:endParaRPr>
          </a:p>
        </p:txBody>
      </p:sp>
      <p:sp>
        <p:nvSpPr>
          <p:cNvPr id="3" name="Content Placeholder 2"/>
          <p:cNvSpPr>
            <a:spLocks noGrp="1"/>
          </p:cNvSpPr>
          <p:nvPr>
            <p:ph idx="1"/>
          </p:nvPr>
        </p:nvSpPr>
        <p:spPr>
          <a:xfrm>
            <a:off x="965975" y="1090915"/>
            <a:ext cx="7758174" cy="4343400"/>
          </a:xfrm>
        </p:spPr>
        <p:txBody>
          <a:bodyPr>
            <a:normAutofit/>
          </a:bodyPr>
          <a:lstStyle/>
          <a:p>
            <a:pPr algn="just"/>
            <a:r>
              <a:rPr lang="en-GB" dirty="0">
                <a:solidFill>
                  <a:srgbClr val="000000"/>
                </a:solidFill>
                <a:latin typeface="Times New Roman"/>
                <a:cs typeface="Times New Roman"/>
              </a:rPr>
              <a:t>SNMP traps are used by managed devices to asynchronously report events to the Network Management Station (NMS). When certain types of events occur, a managed device sends a trap to the NMS. </a:t>
            </a:r>
          </a:p>
          <a:p>
            <a:pPr algn="just">
              <a:lnSpc>
                <a:spcPct val="90000"/>
              </a:lnSpc>
            </a:pPr>
            <a:r>
              <a:rPr lang="en-GB" sz="2100" dirty="0">
                <a:solidFill>
                  <a:srgbClr val="000000"/>
                </a:solidFill>
                <a:latin typeface="Times New Roman"/>
                <a:cs typeface="Times New Roman"/>
              </a:rPr>
              <a:t>The SNMP framework has three parts: </a:t>
            </a:r>
          </a:p>
          <a:p>
            <a:pPr lvl="1" algn="just">
              <a:lnSpc>
                <a:spcPct val="90000"/>
              </a:lnSpc>
            </a:pPr>
            <a:r>
              <a:rPr lang="en-GB" sz="2000" dirty="0">
                <a:solidFill>
                  <a:srgbClr val="000000"/>
                </a:solidFill>
                <a:latin typeface="Times New Roman"/>
                <a:cs typeface="Times New Roman"/>
              </a:rPr>
              <a:t>An SNMP manager </a:t>
            </a:r>
          </a:p>
          <a:p>
            <a:pPr lvl="1" algn="just">
              <a:lnSpc>
                <a:spcPct val="90000"/>
              </a:lnSpc>
            </a:pPr>
            <a:r>
              <a:rPr lang="en-GB" sz="2000" dirty="0">
                <a:solidFill>
                  <a:srgbClr val="000000"/>
                </a:solidFill>
                <a:latin typeface="Times New Roman"/>
                <a:cs typeface="Times New Roman"/>
              </a:rPr>
              <a:t>An SNMP agent </a:t>
            </a:r>
          </a:p>
          <a:p>
            <a:pPr lvl="1" algn="just">
              <a:lnSpc>
                <a:spcPct val="90000"/>
              </a:lnSpc>
            </a:pPr>
            <a:r>
              <a:rPr lang="en-GB" sz="2000" dirty="0">
                <a:solidFill>
                  <a:srgbClr val="000000"/>
                </a:solidFill>
                <a:latin typeface="Times New Roman"/>
                <a:cs typeface="Times New Roman"/>
              </a:rPr>
              <a:t>A MIB </a:t>
            </a:r>
          </a:p>
          <a:p>
            <a:endParaRPr lang="en-US" dirty="0"/>
          </a:p>
        </p:txBody>
      </p:sp>
    </p:spTree>
    <p:extLst>
      <p:ext uri="{BB962C8B-B14F-4D97-AF65-F5344CB8AC3E}">
        <p14:creationId xmlns:p14="http://schemas.microsoft.com/office/powerpoint/2010/main" val="51566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200" y="107577"/>
            <a:ext cx="3748995" cy="738990"/>
          </a:xfrm>
        </p:spPr>
        <p:txBody>
          <a:bodyPr/>
          <a:lstStyle/>
          <a:p>
            <a:r>
              <a:rPr lang="en-US" sz="3200" b="1" dirty="0" smtClean="0">
                <a:latin typeface="Times New Roman"/>
                <a:cs typeface="Times New Roman"/>
              </a:rPr>
              <a:t>SNMP Manager</a:t>
            </a:r>
            <a:endParaRPr lang="en-US" sz="3200" b="1" dirty="0">
              <a:latin typeface="Times New Roman"/>
              <a:cs typeface="Times New Roman"/>
            </a:endParaRPr>
          </a:p>
        </p:txBody>
      </p:sp>
      <p:sp>
        <p:nvSpPr>
          <p:cNvPr id="3" name="Content Placeholder 2"/>
          <p:cNvSpPr>
            <a:spLocks noGrp="1"/>
          </p:cNvSpPr>
          <p:nvPr>
            <p:ph idx="1"/>
          </p:nvPr>
        </p:nvSpPr>
        <p:spPr>
          <a:xfrm>
            <a:off x="769200" y="1008715"/>
            <a:ext cx="8042276" cy="4576071"/>
          </a:xfrm>
        </p:spPr>
        <p:txBody>
          <a:bodyPr>
            <a:normAutofit lnSpcReduction="10000"/>
          </a:bodyPr>
          <a:lstStyle/>
          <a:p>
            <a:pPr algn="just"/>
            <a:r>
              <a:rPr lang="en-GB" dirty="0">
                <a:solidFill>
                  <a:srgbClr val="000000"/>
                </a:solidFill>
                <a:latin typeface="Times New Roman"/>
                <a:cs typeface="Times New Roman"/>
              </a:rPr>
              <a:t>The SNMP manager is the system used to control and monitor the activities of network hosts using SNMP. </a:t>
            </a:r>
            <a:endParaRPr lang="en-GB" dirty="0" smtClean="0">
              <a:solidFill>
                <a:srgbClr val="000000"/>
              </a:solidFill>
              <a:latin typeface="Times New Roman"/>
              <a:cs typeface="Times New Roman"/>
            </a:endParaRPr>
          </a:p>
          <a:p>
            <a:pPr algn="just"/>
            <a:r>
              <a:rPr lang="en-GB" dirty="0">
                <a:solidFill>
                  <a:srgbClr val="000000"/>
                </a:solidFill>
                <a:latin typeface="Times New Roman"/>
                <a:cs typeface="Times New Roman"/>
              </a:rPr>
              <a:t>The most common managing system is called a Network Management System (NMS). The term NMS can be applied to either a dedicated device used for network management, or the applications used on such a </a:t>
            </a:r>
            <a:r>
              <a:rPr lang="en-GB" dirty="0" smtClean="0">
                <a:solidFill>
                  <a:srgbClr val="000000"/>
                </a:solidFill>
                <a:latin typeface="Times New Roman"/>
                <a:cs typeface="Times New Roman"/>
              </a:rPr>
              <a:t>device.</a:t>
            </a:r>
          </a:p>
          <a:p>
            <a:pPr algn="just"/>
            <a:r>
              <a:rPr lang="en-GB" dirty="0">
                <a:solidFill>
                  <a:srgbClr val="000000"/>
                </a:solidFill>
                <a:latin typeface="Times New Roman"/>
                <a:cs typeface="Times New Roman"/>
              </a:rPr>
              <a:t>A variety of network management applications are available for use with SNMP. These features range from simple command-line applications to feature-rich graphical user interfaces (such as the </a:t>
            </a:r>
            <a:r>
              <a:rPr lang="en-GB" dirty="0" err="1" smtClean="0">
                <a:solidFill>
                  <a:srgbClr val="000000"/>
                </a:solidFill>
                <a:latin typeface="Times New Roman"/>
                <a:cs typeface="Times New Roman"/>
              </a:rPr>
              <a:t>CiscoWorks</a:t>
            </a:r>
            <a:r>
              <a:rPr lang="en-GB" dirty="0" smtClean="0">
                <a:solidFill>
                  <a:srgbClr val="000000"/>
                </a:solidFill>
                <a:latin typeface="Times New Roman"/>
                <a:cs typeface="Times New Roman"/>
              </a:rPr>
              <a:t> </a:t>
            </a:r>
            <a:r>
              <a:rPr lang="en-GB" dirty="0">
                <a:solidFill>
                  <a:srgbClr val="000000"/>
                </a:solidFill>
                <a:latin typeface="Times New Roman"/>
                <a:cs typeface="Times New Roman"/>
              </a:rPr>
              <a:t>line of </a:t>
            </a:r>
            <a:r>
              <a:rPr lang="en-GB" dirty="0" smtClean="0">
                <a:solidFill>
                  <a:srgbClr val="000000"/>
                </a:solidFill>
                <a:latin typeface="Times New Roman"/>
                <a:cs typeface="Times New Roman"/>
              </a:rPr>
              <a:t>products, </a:t>
            </a:r>
            <a:r>
              <a:rPr lang="en-GB" dirty="0" err="1" smtClean="0">
                <a:solidFill>
                  <a:srgbClr val="000000"/>
                </a:solidFill>
                <a:latin typeface="Times New Roman"/>
                <a:cs typeface="Times New Roman"/>
              </a:rPr>
              <a:t>wireshark</a:t>
            </a:r>
            <a:r>
              <a:rPr lang="en-GB" dirty="0" smtClean="0">
                <a:solidFill>
                  <a:srgbClr val="000000"/>
                </a:solidFill>
                <a:latin typeface="Times New Roman"/>
                <a:cs typeface="Times New Roman"/>
              </a:rPr>
              <a:t>)</a:t>
            </a:r>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651256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3748995" cy="738990"/>
          </a:xfrm>
        </p:spPr>
        <p:txBody>
          <a:bodyPr/>
          <a:lstStyle/>
          <a:p>
            <a:r>
              <a:rPr lang="en-US" sz="3200" b="1" dirty="0" smtClean="0">
                <a:latin typeface="Times New Roman"/>
                <a:cs typeface="Times New Roman"/>
              </a:rPr>
              <a:t>SNMP Agent</a:t>
            </a:r>
            <a:endParaRPr lang="en-US" sz="3200" b="1" dirty="0">
              <a:latin typeface="Times New Roman"/>
              <a:cs typeface="Times New Roman"/>
            </a:endParaRPr>
          </a:p>
        </p:txBody>
      </p:sp>
      <p:sp>
        <p:nvSpPr>
          <p:cNvPr id="3" name="Content Placeholder 2"/>
          <p:cNvSpPr>
            <a:spLocks noGrp="1"/>
          </p:cNvSpPr>
          <p:nvPr>
            <p:ph idx="1"/>
          </p:nvPr>
        </p:nvSpPr>
        <p:spPr>
          <a:xfrm>
            <a:off x="746045" y="1159185"/>
            <a:ext cx="8042276" cy="4576071"/>
          </a:xfrm>
        </p:spPr>
        <p:txBody>
          <a:bodyPr>
            <a:noAutofit/>
          </a:bodyPr>
          <a:lstStyle/>
          <a:p>
            <a:pPr algn="just"/>
            <a:r>
              <a:rPr lang="en-GB" sz="2800" dirty="0">
                <a:solidFill>
                  <a:srgbClr val="000000"/>
                </a:solidFill>
                <a:latin typeface="Times New Roman"/>
                <a:cs typeface="Times New Roman"/>
              </a:rPr>
              <a:t>The SNMP agent is the software component within the managed device that maintains the data for the device and reports these data, as needed, to managing systems. </a:t>
            </a:r>
            <a:endParaRPr lang="en-GB" sz="2800" dirty="0" smtClean="0">
              <a:solidFill>
                <a:srgbClr val="000000"/>
              </a:solidFill>
              <a:latin typeface="Times New Roman"/>
              <a:cs typeface="Times New Roman"/>
            </a:endParaRPr>
          </a:p>
          <a:p>
            <a:pPr algn="just"/>
            <a:r>
              <a:rPr lang="en-GB" sz="2800" dirty="0">
                <a:solidFill>
                  <a:srgbClr val="000000"/>
                </a:solidFill>
                <a:latin typeface="Times New Roman"/>
                <a:cs typeface="Times New Roman"/>
              </a:rPr>
              <a:t>The agent and MIB reside on the routing device (router, access server, or switch). To enable the SNMP agent on a Cisco routing device, you must define the relationship between the manager and the agent. </a:t>
            </a:r>
          </a:p>
          <a:p>
            <a:endParaRPr lang="en-US" sz="2800" dirty="0">
              <a:solidFill>
                <a:srgbClr val="000000"/>
              </a:solidFill>
              <a:latin typeface="Times New Roman"/>
              <a:cs typeface="Times New Roman"/>
            </a:endParaRPr>
          </a:p>
        </p:txBody>
      </p:sp>
    </p:spTree>
    <p:extLst>
      <p:ext uri="{BB962C8B-B14F-4D97-AF65-F5344CB8AC3E}">
        <p14:creationId xmlns:p14="http://schemas.microsoft.com/office/powerpoint/2010/main" val="62413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768" y="177645"/>
            <a:ext cx="7542544" cy="563135"/>
          </a:xfrm>
        </p:spPr>
        <p:txBody>
          <a:bodyPr/>
          <a:lstStyle/>
          <a:p>
            <a:r>
              <a:rPr lang="en-US" sz="3200" b="1" dirty="0" smtClean="0">
                <a:latin typeface="Times New Roman"/>
                <a:cs typeface="Times New Roman"/>
              </a:rPr>
              <a:t>Management Information Base (MIB)</a:t>
            </a:r>
            <a:endParaRPr lang="en-US" sz="3200" b="1" dirty="0">
              <a:latin typeface="Times New Roman"/>
              <a:cs typeface="Times New Roman"/>
            </a:endParaRPr>
          </a:p>
        </p:txBody>
      </p:sp>
      <p:sp>
        <p:nvSpPr>
          <p:cNvPr id="3" name="Content Placeholder 2"/>
          <p:cNvSpPr>
            <a:spLocks noGrp="1"/>
          </p:cNvSpPr>
          <p:nvPr>
            <p:ph idx="1"/>
          </p:nvPr>
        </p:nvSpPr>
        <p:spPr>
          <a:xfrm>
            <a:off x="780768" y="869819"/>
            <a:ext cx="8042276" cy="4576071"/>
          </a:xfrm>
        </p:spPr>
        <p:txBody>
          <a:bodyPr>
            <a:noAutofit/>
          </a:bodyPr>
          <a:lstStyle/>
          <a:p>
            <a:pPr algn="just"/>
            <a:r>
              <a:rPr lang="en-GB" sz="2000" dirty="0">
                <a:solidFill>
                  <a:srgbClr val="000000"/>
                </a:solidFill>
                <a:latin typeface="Times New Roman"/>
                <a:cs typeface="Times New Roman"/>
              </a:rPr>
              <a:t>The Management Information Base (MIB) is a virtual information storage area for network management information, which consists of collections of managed objects. Within the MIB there are collections of related objects, defined in MIB modules. </a:t>
            </a:r>
          </a:p>
          <a:p>
            <a:pPr algn="just"/>
            <a:r>
              <a:rPr lang="en-GB" sz="2000" dirty="0">
                <a:solidFill>
                  <a:srgbClr val="000000"/>
                </a:solidFill>
                <a:latin typeface="Times New Roman"/>
                <a:cs typeface="Times New Roman"/>
              </a:rPr>
              <a:t>Management information is viewed as a collection of managed objects. Collections of related objects are defined in Management Information Base (MIB) modules. These modules are written using a subset of OSI's Abstract Syntax Notation One (ASN.1), termed the Structure of Management Information (SMI). </a:t>
            </a:r>
          </a:p>
          <a:p>
            <a:pPr algn="just"/>
            <a:r>
              <a:rPr lang="en-GB" sz="2000" dirty="0">
                <a:solidFill>
                  <a:srgbClr val="000000"/>
                </a:solidFill>
                <a:latin typeface="Times New Roman"/>
                <a:cs typeface="Times New Roman"/>
              </a:rPr>
              <a:t>A MIB is a collection of information that is organised hierarchically. MIBs are accessed using a network management protocol such as SNMP. They are comprised of managed objects and are identified by object identifiers. </a:t>
            </a:r>
          </a:p>
          <a:p>
            <a:endParaRPr lang="en-US" sz="2000" dirty="0">
              <a:solidFill>
                <a:srgbClr val="000000"/>
              </a:solidFill>
              <a:latin typeface="Times New Roman"/>
              <a:cs typeface="Times New Roman"/>
            </a:endParaRPr>
          </a:p>
        </p:txBody>
      </p:sp>
    </p:spTree>
    <p:extLst>
      <p:ext uri="{BB962C8B-B14F-4D97-AF65-F5344CB8AC3E}">
        <p14:creationId xmlns:p14="http://schemas.microsoft.com/office/powerpoint/2010/main" val="119932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10996"/>
          </a:xfrm>
        </p:spPr>
        <p:txBody>
          <a:bodyPr/>
          <a:lstStyle/>
          <a:p>
            <a:r>
              <a:rPr lang="en-GB" dirty="0" smtClean="0"/>
              <a:t>Different versions of SNMP</a:t>
            </a:r>
            <a:endParaRPr lang="en-GB" dirty="0"/>
          </a:p>
        </p:txBody>
      </p:sp>
      <p:sp>
        <p:nvSpPr>
          <p:cNvPr id="3" name="Content Placeholder 2"/>
          <p:cNvSpPr>
            <a:spLocks noGrp="1"/>
          </p:cNvSpPr>
          <p:nvPr>
            <p:ph idx="1"/>
          </p:nvPr>
        </p:nvSpPr>
        <p:spPr>
          <a:xfrm>
            <a:off x="995423" y="1600201"/>
            <a:ext cx="7596128" cy="3735728"/>
          </a:xfrm>
        </p:spPr>
        <p:txBody>
          <a:bodyPr>
            <a:normAutofit/>
          </a:bodyPr>
          <a:lstStyle/>
          <a:p>
            <a:pPr lvl="1"/>
            <a:r>
              <a:rPr lang="en-US" altLang="en-US" sz="3200" dirty="0"/>
              <a:t>SNMPv1</a:t>
            </a:r>
          </a:p>
          <a:p>
            <a:pPr lvl="1"/>
            <a:r>
              <a:rPr lang="en-US" altLang="en-US" sz="3200" dirty="0"/>
              <a:t>SNMPv2c</a:t>
            </a:r>
          </a:p>
          <a:p>
            <a:pPr lvl="1"/>
            <a:r>
              <a:rPr lang="en-US" altLang="en-US" sz="3200" dirty="0"/>
              <a:t>SNMPv3</a:t>
            </a:r>
          </a:p>
        </p:txBody>
      </p:sp>
    </p:spTree>
    <p:extLst>
      <p:ext uri="{BB962C8B-B14F-4D97-AF65-F5344CB8AC3E}">
        <p14:creationId xmlns:p14="http://schemas.microsoft.com/office/powerpoint/2010/main" val="399515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4227"/>
          </a:xfrm>
        </p:spPr>
        <p:txBody>
          <a:bodyPr/>
          <a:lstStyle/>
          <a:p>
            <a:r>
              <a:rPr lang="en-GB" dirty="0" smtClean="0"/>
              <a:t>SNMPv3</a:t>
            </a:r>
            <a:endParaRPr lang="en-GB" dirty="0"/>
          </a:p>
        </p:txBody>
      </p:sp>
      <p:sp>
        <p:nvSpPr>
          <p:cNvPr id="3" name="Content Placeholder 2"/>
          <p:cNvSpPr>
            <a:spLocks noGrp="1"/>
          </p:cNvSpPr>
          <p:nvPr>
            <p:ph idx="1"/>
          </p:nvPr>
        </p:nvSpPr>
        <p:spPr>
          <a:xfrm>
            <a:off x="734470" y="1148789"/>
            <a:ext cx="8042276" cy="4025095"/>
          </a:xfrm>
        </p:spPr>
        <p:txBody>
          <a:bodyPr/>
          <a:lstStyle/>
          <a:p>
            <a:pPr algn="just">
              <a:lnSpc>
                <a:spcPct val="90000"/>
              </a:lnSpc>
            </a:pPr>
            <a:r>
              <a:rPr lang="en-US" altLang="en-US" dirty="0"/>
              <a:t>SNMPv3 provides several compelling advantages over previous versions. </a:t>
            </a:r>
            <a:endParaRPr lang="en-US" altLang="en-US" dirty="0" smtClean="0"/>
          </a:p>
          <a:p>
            <a:pPr algn="just"/>
            <a:r>
              <a:rPr lang="en-US" altLang="en-US" dirty="0"/>
              <a:t>SNMPv3 entity consists of two main components:</a:t>
            </a:r>
          </a:p>
          <a:p>
            <a:pPr lvl="1" algn="just">
              <a:buFont typeface="Wingdings" panose="05000000000000000000" pitchFamily="2" charset="2"/>
              <a:buChar char="§"/>
            </a:pPr>
            <a:r>
              <a:rPr lang="en-US" altLang="en-US" dirty="0" smtClean="0">
                <a:cs typeface="Times New Roman" pitchFamily="18" charset="0"/>
              </a:rPr>
              <a:t>An </a:t>
            </a:r>
            <a:r>
              <a:rPr lang="en-US" altLang="en-US" dirty="0">
                <a:cs typeface="Times New Roman" pitchFamily="18" charset="0"/>
              </a:rPr>
              <a:t>SNMP </a:t>
            </a:r>
            <a:r>
              <a:rPr lang="en-US" altLang="en-US" dirty="0" smtClean="0">
                <a:cs typeface="Times New Roman" pitchFamily="18" charset="0"/>
              </a:rPr>
              <a:t>engine</a:t>
            </a:r>
            <a:endParaRPr lang="en-US" altLang="en-US" dirty="0">
              <a:cs typeface="Times New Roman" pitchFamily="18" charset="0"/>
            </a:endParaRPr>
          </a:p>
          <a:p>
            <a:pPr lvl="1" algn="just">
              <a:buFont typeface="Wingdings" panose="05000000000000000000" pitchFamily="2" charset="2"/>
              <a:buChar char="§"/>
            </a:pPr>
            <a:r>
              <a:rPr lang="en-US" altLang="en-US" dirty="0">
                <a:cs typeface="Times New Roman" pitchFamily="18" charset="0"/>
              </a:rPr>
              <a:t>A collection of SNMP applications</a:t>
            </a:r>
          </a:p>
          <a:p>
            <a:pPr>
              <a:lnSpc>
                <a:spcPct val="90000"/>
              </a:lnSpc>
            </a:pPr>
            <a:endParaRPr lang="en-US" altLang="en-US" dirty="0"/>
          </a:p>
        </p:txBody>
      </p:sp>
    </p:spTree>
    <p:extLst>
      <p:ext uri="{BB962C8B-B14F-4D97-AF65-F5344CB8AC3E}">
        <p14:creationId xmlns:p14="http://schemas.microsoft.com/office/powerpoint/2010/main" val="94960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33204"/>
          </a:xfrm>
        </p:spPr>
        <p:txBody>
          <a:bodyPr/>
          <a:lstStyle/>
          <a:p>
            <a:r>
              <a:rPr lang="en-GB" sz="3600" dirty="0" smtClean="0"/>
              <a:t>SNMPv3 Engine</a:t>
            </a:r>
            <a:endParaRPr lang="en-GB" sz="3600" dirty="0"/>
          </a:p>
        </p:txBody>
      </p:sp>
      <p:sp>
        <p:nvSpPr>
          <p:cNvPr id="3" name="Content Placeholder 2"/>
          <p:cNvSpPr>
            <a:spLocks noGrp="1"/>
          </p:cNvSpPr>
          <p:nvPr>
            <p:ph idx="1"/>
          </p:nvPr>
        </p:nvSpPr>
        <p:spPr>
          <a:xfrm>
            <a:off x="653446" y="937549"/>
            <a:ext cx="8247485" cy="4786133"/>
          </a:xfrm>
        </p:spPr>
        <p:txBody>
          <a:bodyPr/>
          <a:lstStyle/>
          <a:p>
            <a:pPr algn="just">
              <a:lnSpc>
                <a:spcPct val="90000"/>
              </a:lnSpc>
            </a:pPr>
            <a:r>
              <a:rPr lang="en-US" altLang="en-US" sz="2800" dirty="0"/>
              <a:t>The SNMPv3 engine is made up of four subcomponents: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Dispatcher</a:t>
            </a:r>
            <a:r>
              <a:rPr lang="en-US" altLang="en-US" sz="2400" dirty="0">
                <a:cs typeface="Times New Roman" pitchFamily="18" charset="0"/>
              </a:rPr>
              <a:t> handles message sending and receiving.</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Message subsystem</a:t>
            </a:r>
            <a:r>
              <a:rPr lang="en-US" altLang="en-US" sz="2400" dirty="0">
                <a:cs typeface="Times New Roman" pitchFamily="18" charset="0"/>
              </a:rPr>
              <a:t> handles message processing for SNMPv3, SNMPv2c, SNMPv1, and any other models.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Security subsystem</a:t>
            </a:r>
            <a:r>
              <a:rPr lang="en-US" altLang="en-US" sz="2400" dirty="0">
                <a:cs typeface="Times New Roman" pitchFamily="18" charset="0"/>
              </a:rPr>
              <a:t> handles security processing for SNMPv3 </a:t>
            </a:r>
            <a:r>
              <a:rPr lang="en-US" altLang="en-US" sz="2400" dirty="0">
                <a:solidFill>
                  <a:srgbClr val="800000"/>
                </a:solidFill>
                <a:cs typeface="Times New Roman" pitchFamily="18" charset="0"/>
              </a:rPr>
              <a:t>user-based security model (USM),</a:t>
            </a:r>
            <a:r>
              <a:rPr lang="en-US" altLang="en-US" sz="2400" dirty="0">
                <a:cs typeface="Times New Roman" pitchFamily="18" charset="0"/>
              </a:rPr>
              <a:t> SNMPv1/v2c </a:t>
            </a:r>
            <a:r>
              <a:rPr lang="en-US" altLang="en-US" sz="2400" dirty="0">
                <a:solidFill>
                  <a:srgbClr val="800000"/>
                </a:solidFill>
                <a:cs typeface="Times New Roman" pitchFamily="18" charset="0"/>
              </a:rPr>
              <a:t>community-based security model</a:t>
            </a:r>
            <a:r>
              <a:rPr lang="en-US" altLang="en-US" sz="2400" dirty="0">
                <a:cs typeface="Times New Roman" pitchFamily="18" charset="0"/>
              </a:rPr>
              <a:t>, and any additional (newly defined) models.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Access control subsystem</a:t>
            </a:r>
            <a:r>
              <a:rPr lang="en-US" altLang="en-US" sz="2400" dirty="0">
                <a:cs typeface="Times New Roman" pitchFamily="18" charset="0"/>
              </a:rPr>
              <a:t> handles the granting/rejecting of access to specific managed objects.</a:t>
            </a:r>
          </a:p>
          <a:p>
            <a:endParaRPr lang="en-GB" dirty="0"/>
          </a:p>
        </p:txBody>
      </p:sp>
    </p:spTree>
    <p:extLst>
      <p:ext uri="{BB962C8B-B14F-4D97-AF65-F5344CB8AC3E}">
        <p14:creationId xmlns:p14="http://schemas.microsoft.com/office/powerpoint/2010/main" val="264308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3675"/>
          </a:xfrm>
        </p:spPr>
        <p:txBody>
          <a:bodyPr/>
          <a:lstStyle/>
          <a:p>
            <a:r>
              <a:rPr lang="en-US" altLang="en-US" dirty="0">
                <a:cs typeface="Times New Roman" pitchFamily="18" charset="0"/>
              </a:rPr>
              <a:t>SNMPv3 Engine (cont.)</a:t>
            </a:r>
            <a:endParaRPr lang="en-GB" dirty="0"/>
          </a:p>
        </p:txBody>
      </p:sp>
      <p:sp>
        <p:nvSpPr>
          <p:cNvPr id="3" name="Content Placeholder 2"/>
          <p:cNvSpPr>
            <a:spLocks noGrp="1"/>
          </p:cNvSpPr>
          <p:nvPr>
            <p:ph idx="1"/>
          </p:nvPr>
        </p:nvSpPr>
        <p:spPr>
          <a:xfrm>
            <a:off x="757620" y="1299259"/>
            <a:ext cx="8042276" cy="3805176"/>
          </a:xfrm>
        </p:spPr>
        <p:txBody>
          <a:bodyPr>
            <a:normAutofit/>
          </a:bodyPr>
          <a:lstStyle/>
          <a:p>
            <a:pPr marL="609600" indent="-609600" algn="just"/>
            <a:r>
              <a:rPr lang="en-US" altLang="en-US" sz="3200" dirty="0"/>
              <a:t>Two important points to note about the engine subcomponents are that they:</a:t>
            </a:r>
          </a:p>
          <a:p>
            <a:pPr marL="990600" lvl="1" indent="-533400" algn="just">
              <a:buFont typeface="Wingdings" panose="05000000000000000000" pitchFamily="2" charset="2"/>
              <a:buChar char="§"/>
            </a:pPr>
            <a:r>
              <a:rPr lang="en-US" altLang="en-US" sz="2800" dirty="0" smtClean="0"/>
              <a:t>Can </a:t>
            </a:r>
            <a:r>
              <a:rPr lang="en-US" altLang="en-US" sz="2800" dirty="0"/>
              <a:t>hand off the message processing to each other as required.</a:t>
            </a:r>
          </a:p>
          <a:p>
            <a:pPr marL="990600" lvl="1" indent="-533400" algn="just">
              <a:buFont typeface="Wingdings" panose="05000000000000000000" pitchFamily="2" charset="2"/>
              <a:buChar char="§"/>
            </a:pPr>
            <a:r>
              <a:rPr lang="en-US" altLang="en-US" sz="2800" dirty="0" smtClean="0"/>
              <a:t>They themselves are extensible </a:t>
            </a:r>
            <a:r>
              <a:rPr lang="en-US" altLang="en-US" sz="2800" dirty="0"/>
              <a:t>entities.</a:t>
            </a:r>
          </a:p>
        </p:txBody>
      </p:sp>
    </p:spTree>
    <p:extLst>
      <p:ext uri="{BB962C8B-B14F-4D97-AF65-F5344CB8AC3E}">
        <p14:creationId xmlns:p14="http://schemas.microsoft.com/office/powerpoint/2010/main" val="1077800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1548"/>
          </a:xfrm>
        </p:spPr>
        <p:txBody>
          <a:bodyPr/>
          <a:lstStyle/>
          <a:p>
            <a:r>
              <a:rPr lang="en-GB" dirty="0" smtClean="0"/>
              <a:t>SNMPv3 Applications</a:t>
            </a:r>
            <a:endParaRPr lang="en-GB" dirty="0"/>
          </a:p>
        </p:txBody>
      </p:sp>
      <p:sp>
        <p:nvSpPr>
          <p:cNvPr id="3" name="Content Placeholder 2"/>
          <p:cNvSpPr>
            <a:spLocks noGrp="1"/>
          </p:cNvSpPr>
          <p:nvPr>
            <p:ph idx="1"/>
          </p:nvPr>
        </p:nvSpPr>
        <p:spPr>
          <a:xfrm>
            <a:off x="827068" y="1148789"/>
            <a:ext cx="8042276" cy="4343400"/>
          </a:xfrm>
        </p:spPr>
        <p:txBody>
          <a:bodyPr>
            <a:normAutofit lnSpcReduction="10000"/>
          </a:bodyPr>
          <a:lstStyle/>
          <a:p>
            <a:pPr algn="just"/>
            <a:r>
              <a:rPr lang="en-US" altLang="en-US" sz="2800" dirty="0"/>
              <a:t>There are currently five SNMPv3 applications defined:</a:t>
            </a:r>
          </a:p>
          <a:p>
            <a:pPr lvl="1" algn="just">
              <a:buFont typeface="Wingdings" panose="05000000000000000000" pitchFamily="2" charset="2"/>
              <a:buChar char="§"/>
            </a:pPr>
            <a:r>
              <a:rPr lang="en-US" altLang="en-US" sz="2400" b="1" dirty="0">
                <a:solidFill>
                  <a:schemeClr val="accent2"/>
                </a:solidFill>
                <a:cs typeface="Times New Roman" pitchFamily="18" charset="0"/>
              </a:rPr>
              <a:t>Command generators</a:t>
            </a:r>
            <a:r>
              <a:rPr lang="en-US" altLang="en-US" sz="2400" dirty="0">
                <a:solidFill>
                  <a:schemeClr val="accent2"/>
                </a:solidFill>
                <a:cs typeface="Times New Roman" pitchFamily="18" charset="0"/>
              </a:rPr>
              <a:t>,</a:t>
            </a:r>
            <a:r>
              <a:rPr lang="en-US" altLang="en-US" sz="2400" dirty="0">
                <a:cs typeface="Times New Roman" pitchFamily="18" charset="0"/>
              </a:rPr>
              <a:t> create SNMP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Command responders</a:t>
            </a:r>
            <a:r>
              <a:rPr lang="en-US" altLang="en-US" sz="2400" dirty="0">
                <a:solidFill>
                  <a:schemeClr val="accent2"/>
                </a:solidFill>
                <a:cs typeface="Times New Roman" pitchFamily="18" charset="0"/>
              </a:rPr>
              <a:t>,</a:t>
            </a:r>
            <a:r>
              <a:rPr lang="en-US" altLang="en-US" sz="2400" dirty="0">
                <a:cs typeface="Times New Roman" pitchFamily="18" charset="0"/>
              </a:rPr>
              <a:t> respond to SNMP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Notification originators</a:t>
            </a:r>
            <a:r>
              <a:rPr lang="en-US" altLang="en-US" sz="2400" dirty="0">
                <a:solidFill>
                  <a:schemeClr val="accent2"/>
                </a:solidFill>
                <a:cs typeface="Times New Roman" pitchFamily="18" charset="0"/>
              </a:rPr>
              <a:t>,</a:t>
            </a:r>
            <a:r>
              <a:rPr lang="en-US" altLang="en-US" sz="2400" dirty="0">
                <a:cs typeface="Times New Roman" pitchFamily="18" charset="0"/>
              </a:rPr>
              <a:t> send trap or inform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Notification receivers</a:t>
            </a:r>
            <a:r>
              <a:rPr lang="en-US" altLang="en-US" sz="2400" dirty="0">
                <a:solidFill>
                  <a:schemeClr val="accent2"/>
                </a:solidFill>
                <a:cs typeface="Times New Roman" pitchFamily="18" charset="0"/>
              </a:rPr>
              <a:t>,</a:t>
            </a:r>
            <a:r>
              <a:rPr lang="en-US" altLang="en-US" sz="2400" dirty="0">
                <a:cs typeface="Times New Roman" pitchFamily="18" charset="0"/>
              </a:rPr>
              <a:t> receive and process trap or inform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Proxy forwarders</a:t>
            </a:r>
            <a:r>
              <a:rPr lang="en-US" altLang="en-US" sz="2400" dirty="0">
                <a:solidFill>
                  <a:schemeClr val="accent2"/>
                </a:solidFill>
                <a:cs typeface="Times New Roman" pitchFamily="18" charset="0"/>
              </a:rPr>
              <a:t>,</a:t>
            </a:r>
            <a:r>
              <a:rPr lang="en-US" altLang="en-US" sz="2400" dirty="0">
                <a:cs typeface="Times New Roman" pitchFamily="18" charset="0"/>
              </a:rPr>
              <a:t> forward messages between SNMP entity components.</a:t>
            </a:r>
            <a:endParaRPr lang="en-GB" dirty="0"/>
          </a:p>
        </p:txBody>
      </p:sp>
    </p:spTree>
    <p:extLst>
      <p:ext uri="{BB962C8B-B14F-4D97-AF65-F5344CB8AC3E}">
        <p14:creationId xmlns:p14="http://schemas.microsoft.com/office/powerpoint/2010/main" val="287098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45720"/>
          </a:xfrm>
        </p:spPr>
        <p:txBody>
          <a:bodyPr/>
          <a:lstStyle/>
          <a:p>
            <a:r>
              <a:rPr lang="en-US" altLang="en-US" dirty="0"/>
              <a:t>SNMPv3 Message Formats </a:t>
            </a:r>
            <a:endParaRPr lang="en-GB" dirty="0"/>
          </a:p>
        </p:txBody>
      </p:sp>
      <p:sp>
        <p:nvSpPr>
          <p:cNvPr id="3" name="Content Placeholder 2"/>
          <p:cNvSpPr>
            <a:spLocks noGrp="1"/>
          </p:cNvSpPr>
          <p:nvPr>
            <p:ph idx="1"/>
          </p:nvPr>
        </p:nvSpPr>
        <p:spPr>
          <a:xfrm>
            <a:off x="792343" y="1264535"/>
            <a:ext cx="8042276" cy="4343400"/>
          </a:xfrm>
        </p:spPr>
        <p:txBody>
          <a:bodyPr/>
          <a:lstStyle/>
          <a:p>
            <a:pPr algn="just">
              <a:lnSpc>
                <a:spcPct val="80000"/>
              </a:lnSpc>
            </a:pPr>
            <a:r>
              <a:rPr lang="en-US" altLang="en-US" sz="2800" dirty="0"/>
              <a:t>The message format is broken down into </a:t>
            </a:r>
            <a:r>
              <a:rPr lang="en-US" altLang="en-US" sz="2800" b="1" dirty="0"/>
              <a:t>four</a:t>
            </a:r>
            <a:r>
              <a:rPr lang="en-US" altLang="en-US" sz="2800" dirty="0"/>
              <a:t> overall sections made up of the following: </a:t>
            </a:r>
          </a:p>
          <a:p>
            <a:pPr lvl="1" algn="just">
              <a:lnSpc>
                <a:spcPct val="80000"/>
              </a:lnSpc>
              <a:buFont typeface="Wingdings" panose="05000000000000000000" pitchFamily="2" charset="2"/>
              <a:buChar char="§"/>
            </a:pPr>
            <a:r>
              <a:rPr lang="en-US" altLang="en-US" sz="2400" b="1" dirty="0">
                <a:solidFill>
                  <a:schemeClr val="accent2"/>
                </a:solidFill>
              </a:rPr>
              <a:t>Common data</a:t>
            </a:r>
            <a:r>
              <a:rPr lang="en-US" altLang="en-US" sz="2400" dirty="0"/>
              <a:t>: These fields occur in all SNMPv3 messages.</a:t>
            </a:r>
          </a:p>
          <a:p>
            <a:pPr lvl="1" algn="just">
              <a:lnSpc>
                <a:spcPct val="80000"/>
              </a:lnSpc>
              <a:buFont typeface="Wingdings" panose="05000000000000000000" pitchFamily="2" charset="2"/>
              <a:buChar char="§"/>
            </a:pPr>
            <a:r>
              <a:rPr lang="en-US" altLang="en-US" sz="2400" b="1" dirty="0">
                <a:solidFill>
                  <a:schemeClr val="accent2"/>
                </a:solidFill>
              </a:rPr>
              <a:t>Security model data</a:t>
            </a:r>
            <a:r>
              <a:rPr lang="en-US" altLang="en-US" sz="2400" b="1" dirty="0"/>
              <a:t>: </a:t>
            </a:r>
            <a:r>
              <a:rPr lang="en-US" altLang="en-US" sz="2400" dirty="0"/>
              <a:t>This area has three subsections—one general, one for authentication, and one for privacy data.</a:t>
            </a:r>
          </a:p>
          <a:p>
            <a:pPr lvl="1" algn="just">
              <a:lnSpc>
                <a:spcPct val="80000"/>
              </a:lnSpc>
              <a:buFont typeface="Wingdings" panose="05000000000000000000" pitchFamily="2" charset="2"/>
              <a:buChar char="§"/>
            </a:pPr>
            <a:r>
              <a:rPr lang="en-US" altLang="en-US" sz="2400" b="1" dirty="0">
                <a:solidFill>
                  <a:schemeClr val="accent2"/>
                </a:solidFill>
              </a:rPr>
              <a:t>Context</a:t>
            </a:r>
            <a:r>
              <a:rPr lang="en-US" altLang="en-US" sz="2400" b="1" dirty="0"/>
              <a:t>:</a:t>
            </a:r>
            <a:r>
              <a:rPr lang="en-US" altLang="en-US" sz="2400" dirty="0"/>
              <a:t> These two fields are used to provide the correct context in which the </a:t>
            </a:r>
            <a:r>
              <a:rPr lang="en-US" altLang="en-US" sz="2400" dirty="0">
                <a:solidFill>
                  <a:srgbClr val="800000"/>
                </a:solidFill>
              </a:rPr>
              <a:t>protocol data unit (PDU)</a:t>
            </a:r>
            <a:r>
              <a:rPr lang="en-US" altLang="en-US" sz="2400" dirty="0"/>
              <a:t> should be processed.</a:t>
            </a:r>
          </a:p>
          <a:p>
            <a:pPr lvl="1" algn="just">
              <a:lnSpc>
                <a:spcPct val="80000"/>
              </a:lnSpc>
              <a:buFont typeface="Wingdings" panose="05000000000000000000" pitchFamily="2" charset="2"/>
              <a:buChar char="§"/>
            </a:pPr>
            <a:r>
              <a:rPr lang="en-US" altLang="en-US" sz="2400" b="1" dirty="0">
                <a:solidFill>
                  <a:schemeClr val="accent2"/>
                </a:solidFill>
              </a:rPr>
              <a:t>PDU</a:t>
            </a:r>
            <a:r>
              <a:rPr lang="en-US" altLang="en-US" sz="2400" b="1" dirty="0"/>
              <a:t>:</a:t>
            </a:r>
            <a:r>
              <a:rPr lang="en-US" altLang="en-US" sz="2400" dirty="0"/>
              <a:t> This area contains an SNMPv2c PDU.</a:t>
            </a:r>
          </a:p>
          <a:p>
            <a:endParaRPr lang="en-GB" dirty="0"/>
          </a:p>
        </p:txBody>
      </p:sp>
    </p:spTree>
    <p:extLst>
      <p:ext uri="{BB962C8B-B14F-4D97-AF65-F5344CB8AC3E}">
        <p14:creationId xmlns:p14="http://schemas.microsoft.com/office/powerpoint/2010/main" val="153408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447" y="300015"/>
            <a:ext cx="8042276" cy="646806"/>
          </a:xfrm>
        </p:spPr>
        <p:txBody>
          <a:bodyPr/>
          <a:lstStyle/>
          <a:p>
            <a:r>
              <a:rPr lang="en-US" sz="3200" b="1" dirty="0" smtClean="0">
                <a:latin typeface="Times New Roman"/>
                <a:cs typeface="Times New Roman"/>
              </a:rPr>
              <a:t>Beyond the OSI standards</a:t>
            </a:r>
            <a:endParaRPr lang="en-US" sz="3200" b="1" dirty="0">
              <a:latin typeface="Times New Roman"/>
              <a:cs typeface="Times New Roman"/>
            </a:endParaRPr>
          </a:p>
        </p:txBody>
      </p:sp>
      <p:sp>
        <p:nvSpPr>
          <p:cNvPr id="3" name="Content Placeholder 2"/>
          <p:cNvSpPr>
            <a:spLocks noGrp="1"/>
          </p:cNvSpPr>
          <p:nvPr>
            <p:ph idx="1"/>
          </p:nvPr>
        </p:nvSpPr>
        <p:spPr>
          <a:xfrm>
            <a:off x="1101724" y="1287684"/>
            <a:ext cx="7162600" cy="4343400"/>
          </a:xfrm>
        </p:spPr>
        <p:txBody>
          <a:bodyPr/>
          <a:lstStyle/>
          <a:p>
            <a:r>
              <a:rPr lang="en-US" dirty="0" smtClean="0">
                <a:solidFill>
                  <a:srgbClr val="000000"/>
                </a:solidFill>
                <a:latin typeface="Times New Roman"/>
                <a:cs typeface="Times New Roman"/>
              </a:rPr>
              <a:t>HP </a:t>
            </a:r>
            <a:r>
              <a:rPr lang="en-US" dirty="0" err="1" smtClean="0">
                <a:solidFill>
                  <a:srgbClr val="000000"/>
                </a:solidFill>
                <a:latin typeface="Times New Roman"/>
                <a:cs typeface="Times New Roman"/>
              </a:rPr>
              <a:t>Openview</a:t>
            </a:r>
            <a:endParaRPr lang="en-US" dirty="0" smtClean="0">
              <a:solidFill>
                <a:srgbClr val="000000"/>
              </a:solidFill>
              <a:latin typeface="Times New Roman"/>
              <a:cs typeface="Times New Roman"/>
            </a:endParaRPr>
          </a:p>
          <a:p>
            <a:r>
              <a:rPr lang="en-US" dirty="0" smtClean="0">
                <a:solidFill>
                  <a:srgbClr val="000000"/>
                </a:solidFill>
                <a:latin typeface="Times New Roman"/>
                <a:cs typeface="Times New Roman"/>
              </a:rPr>
              <a:t>Cisco Systems – </a:t>
            </a:r>
            <a:r>
              <a:rPr lang="en-US" dirty="0" err="1" smtClean="0">
                <a:solidFill>
                  <a:srgbClr val="000000"/>
                </a:solidFill>
                <a:latin typeface="Times New Roman"/>
                <a:cs typeface="Times New Roman"/>
              </a:rPr>
              <a:t>CiscoWorks</a:t>
            </a:r>
            <a:endParaRPr lang="en-US" dirty="0" smtClean="0">
              <a:solidFill>
                <a:srgbClr val="000000"/>
              </a:solidFill>
              <a:latin typeface="Times New Roman"/>
              <a:cs typeface="Times New Roman"/>
            </a:endParaRPr>
          </a:p>
          <a:p>
            <a:r>
              <a:rPr lang="en-US" dirty="0" smtClean="0">
                <a:solidFill>
                  <a:srgbClr val="000000"/>
                </a:solidFill>
                <a:latin typeface="Times New Roman"/>
                <a:cs typeface="Times New Roman"/>
              </a:rPr>
              <a:t>IBM Network Management </a:t>
            </a:r>
          </a:p>
          <a:p>
            <a:pPr lvl="1"/>
            <a:r>
              <a:rPr lang="en-US" sz="2400" dirty="0" smtClean="0">
                <a:solidFill>
                  <a:srgbClr val="000000"/>
                </a:solidFill>
                <a:latin typeface="Times New Roman"/>
                <a:cs typeface="Times New Roman"/>
              </a:rPr>
              <a:t>Configuration</a:t>
            </a:r>
          </a:p>
          <a:p>
            <a:pPr lvl="1"/>
            <a:r>
              <a:rPr lang="en-US" sz="2400" dirty="0" smtClean="0">
                <a:solidFill>
                  <a:srgbClr val="000000"/>
                </a:solidFill>
                <a:latin typeface="Times New Roman"/>
                <a:cs typeface="Times New Roman"/>
              </a:rPr>
              <a:t>Performance &amp; Accounting</a:t>
            </a:r>
          </a:p>
          <a:p>
            <a:pPr lvl="1"/>
            <a:r>
              <a:rPr lang="en-US" sz="2400" dirty="0" smtClean="0">
                <a:solidFill>
                  <a:srgbClr val="000000"/>
                </a:solidFill>
                <a:latin typeface="Times New Roman"/>
                <a:cs typeface="Times New Roman"/>
              </a:rPr>
              <a:t>Problem</a:t>
            </a:r>
          </a:p>
          <a:p>
            <a:pPr lvl="1"/>
            <a:r>
              <a:rPr lang="en-US" sz="2400" dirty="0" smtClean="0">
                <a:solidFill>
                  <a:srgbClr val="000000"/>
                </a:solidFill>
                <a:latin typeface="Times New Roman"/>
                <a:cs typeface="Times New Roman"/>
              </a:rPr>
              <a:t>Operations</a:t>
            </a:r>
          </a:p>
          <a:p>
            <a:pPr lvl="1"/>
            <a:r>
              <a:rPr lang="en-US" sz="2400" dirty="0" smtClean="0">
                <a:solidFill>
                  <a:srgbClr val="000000"/>
                </a:solidFill>
                <a:latin typeface="Times New Roman"/>
                <a:cs typeface="Times New Roman"/>
              </a:rPr>
              <a:t>Change.</a:t>
            </a:r>
          </a:p>
          <a:p>
            <a:endParaRPr lang="en-US" dirty="0" smtClean="0"/>
          </a:p>
        </p:txBody>
      </p:sp>
    </p:spTree>
    <p:extLst>
      <p:ext uri="{BB962C8B-B14F-4D97-AF65-F5344CB8AC3E}">
        <p14:creationId xmlns:p14="http://schemas.microsoft.com/office/powerpoint/2010/main" val="133926687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699" y="324091"/>
            <a:ext cx="7434082" cy="659757"/>
          </a:xfrm>
        </p:spPr>
        <p:txBody>
          <a:bodyPr/>
          <a:lstStyle/>
          <a:p>
            <a:r>
              <a:rPr lang="en-GB" sz="3600" b="1" dirty="0" smtClean="0"/>
              <a:t>Network Management Platform</a:t>
            </a:r>
            <a:endParaRPr lang="en-GB" sz="3600" b="1" dirty="0"/>
          </a:p>
        </p:txBody>
      </p:sp>
      <p:sp>
        <p:nvSpPr>
          <p:cNvPr id="3" name="Content Placeholder 2"/>
          <p:cNvSpPr>
            <a:spLocks noGrp="1"/>
          </p:cNvSpPr>
          <p:nvPr>
            <p:ph idx="1"/>
          </p:nvPr>
        </p:nvSpPr>
        <p:spPr>
          <a:xfrm>
            <a:off x="861792" y="1319513"/>
            <a:ext cx="8042276" cy="4126376"/>
          </a:xfrm>
        </p:spPr>
        <p:txBody>
          <a:bodyPr/>
          <a:lstStyle/>
          <a:p>
            <a:pPr algn="just"/>
            <a:r>
              <a:rPr lang="en-US" dirty="0" smtClean="0"/>
              <a:t>A network management platform is a software package that provides the basic functionality of network management for different network components</a:t>
            </a:r>
          </a:p>
          <a:p>
            <a:pPr algn="just"/>
            <a:r>
              <a:rPr lang="en-US" dirty="0" smtClean="0"/>
              <a:t>The goal for the platform is to provide generic functionality for managing a variety of network devices</a:t>
            </a:r>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691" y="70549"/>
            <a:ext cx="8042276" cy="739679"/>
          </a:xfrm>
        </p:spPr>
        <p:txBody>
          <a:bodyPr/>
          <a:lstStyle/>
          <a:p>
            <a:r>
              <a:rPr lang="en-GB" sz="3600" b="1" dirty="0" smtClean="0"/>
              <a:t>Network Management Platform</a:t>
            </a:r>
            <a:endParaRPr lang="en-GB" sz="3600" b="1" dirty="0"/>
          </a:p>
        </p:txBody>
      </p:sp>
      <p:sp>
        <p:nvSpPr>
          <p:cNvPr id="3" name="Content Placeholder 2"/>
          <p:cNvSpPr>
            <a:spLocks noGrp="1"/>
          </p:cNvSpPr>
          <p:nvPr>
            <p:ph idx="1"/>
          </p:nvPr>
        </p:nvSpPr>
        <p:spPr>
          <a:xfrm>
            <a:off x="861791" y="1125639"/>
            <a:ext cx="8042276" cy="4343400"/>
          </a:xfrm>
        </p:spPr>
        <p:txBody>
          <a:bodyPr>
            <a:normAutofit fontScale="92500" lnSpcReduction="20000"/>
          </a:bodyPr>
          <a:lstStyle/>
          <a:p>
            <a:pPr algn="just"/>
            <a:r>
              <a:rPr lang="en-US" dirty="0" smtClean="0"/>
              <a:t>Basic features for any platform to include are:</a:t>
            </a:r>
          </a:p>
          <a:p>
            <a:pPr lvl="1" algn="just"/>
            <a:r>
              <a:rPr lang="en-US" dirty="0" smtClean="0"/>
              <a:t>Graphical User Interface (GUI)</a:t>
            </a:r>
          </a:p>
          <a:p>
            <a:pPr lvl="1" algn="just"/>
            <a:r>
              <a:rPr lang="en-US" dirty="0" smtClean="0"/>
              <a:t>Network Map</a:t>
            </a:r>
          </a:p>
          <a:p>
            <a:pPr lvl="1" algn="just"/>
            <a:r>
              <a:rPr lang="en-US" dirty="0" smtClean="0"/>
              <a:t>Database Management System (DBMS)</a:t>
            </a:r>
          </a:p>
          <a:p>
            <a:pPr lvl="1" algn="just"/>
            <a:r>
              <a:rPr lang="en-US" dirty="0" smtClean="0"/>
              <a:t>Standard Method to Query Devices</a:t>
            </a:r>
          </a:p>
          <a:p>
            <a:pPr lvl="1" algn="just"/>
            <a:r>
              <a:rPr lang="en-US" dirty="0" smtClean="0"/>
              <a:t>Customizable Menu System</a:t>
            </a:r>
          </a:p>
          <a:p>
            <a:pPr lvl="1" algn="just"/>
            <a:r>
              <a:rPr lang="en-US" dirty="0" smtClean="0"/>
              <a:t>Event Log</a:t>
            </a:r>
          </a:p>
          <a:p>
            <a:pPr algn="just"/>
            <a:r>
              <a:rPr lang="en-US" dirty="0" smtClean="0"/>
              <a:t>Management Platforms examples</a:t>
            </a:r>
          </a:p>
          <a:p>
            <a:pPr lvl="1" algn="just"/>
            <a:r>
              <a:rPr lang="en-US" dirty="0" smtClean="0"/>
              <a:t>Sun’s </a:t>
            </a:r>
            <a:r>
              <a:rPr lang="en-US" dirty="0" err="1" smtClean="0"/>
              <a:t>SunNet</a:t>
            </a:r>
            <a:r>
              <a:rPr lang="en-US" dirty="0" smtClean="0"/>
              <a:t> Manager</a:t>
            </a:r>
          </a:p>
          <a:p>
            <a:pPr lvl="1" algn="just"/>
            <a:r>
              <a:rPr lang="en-US" dirty="0" smtClean="0"/>
              <a:t>HP’s </a:t>
            </a:r>
            <a:r>
              <a:rPr lang="en-US" dirty="0" err="1" smtClean="0"/>
              <a:t>OpenView</a:t>
            </a:r>
            <a:endParaRPr lang="en-US" dirty="0" smtClean="0"/>
          </a:p>
          <a:p>
            <a:pPr lvl="1" algn="just"/>
            <a:r>
              <a:rPr lang="en-US" dirty="0" smtClean="0"/>
              <a:t>IBM’s </a:t>
            </a:r>
            <a:r>
              <a:rPr lang="en-US" dirty="0" err="1" smtClean="0"/>
              <a:t>Netview</a:t>
            </a:r>
            <a:r>
              <a:rPr lang="en-US" dirty="0" smtClean="0"/>
              <a:t> for AIX</a:t>
            </a:r>
          </a:p>
          <a:p>
            <a:pPr lvl="1" algn="just"/>
            <a:r>
              <a:rPr lang="en-US" dirty="0" smtClean="0"/>
              <a:t>Cabletron’s Spectrum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7002" y="208344"/>
            <a:ext cx="7804473" cy="787079"/>
          </a:xfrm>
        </p:spPr>
        <p:txBody>
          <a:bodyPr/>
          <a:lstStyle/>
          <a:p>
            <a:r>
              <a:rPr lang="en-GB" sz="3600" b="1" dirty="0" smtClean="0"/>
              <a:t>Network Management Application</a:t>
            </a:r>
            <a:endParaRPr lang="en-GB" sz="3600" b="1" dirty="0"/>
          </a:p>
        </p:txBody>
      </p:sp>
      <p:sp>
        <p:nvSpPr>
          <p:cNvPr id="3" name="Content Placeholder 2"/>
          <p:cNvSpPr>
            <a:spLocks noGrp="1"/>
          </p:cNvSpPr>
          <p:nvPr>
            <p:ph idx="1"/>
          </p:nvPr>
        </p:nvSpPr>
        <p:spPr>
          <a:xfrm>
            <a:off x="1007002" y="1299259"/>
            <a:ext cx="7711875" cy="4152417"/>
          </a:xfrm>
        </p:spPr>
        <p:txBody>
          <a:bodyPr/>
          <a:lstStyle/>
          <a:p>
            <a:r>
              <a:rPr lang="en-US" dirty="0" smtClean="0"/>
              <a:t>Goals</a:t>
            </a:r>
          </a:p>
          <a:p>
            <a:pPr lvl="1" algn="just"/>
            <a:r>
              <a:rPr lang="en-US" dirty="0" smtClean="0"/>
              <a:t>Effectively manage a specific set of devices</a:t>
            </a:r>
          </a:p>
          <a:p>
            <a:pPr lvl="1" algn="just"/>
            <a:r>
              <a:rPr lang="en-US" dirty="0" smtClean="0"/>
              <a:t>Avoid functionality overlap with the platform</a:t>
            </a:r>
          </a:p>
          <a:p>
            <a:pPr lvl="1" algn="just"/>
            <a:r>
              <a:rPr lang="en-US" dirty="0" smtClean="0"/>
              <a:t>Integrate with a platform through the API and menu system</a:t>
            </a:r>
          </a:p>
          <a:p>
            <a:pPr lvl="1" algn="just"/>
            <a:r>
              <a:rPr lang="en-US" dirty="0" smtClean="0"/>
              <a:t>Reside on multiple platforms</a:t>
            </a:r>
          </a:p>
          <a:p>
            <a:pPr algn="just"/>
            <a:r>
              <a:rPr lang="en-US" dirty="0" smtClean="0"/>
              <a:t>Applications do not share information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490" y="107576"/>
            <a:ext cx="7662441" cy="841548"/>
          </a:xfrm>
        </p:spPr>
        <p:txBody>
          <a:bodyPr/>
          <a:lstStyle/>
          <a:p>
            <a:r>
              <a:rPr lang="en-GB" sz="3600" b="1" dirty="0" smtClean="0"/>
              <a:t>Network Management Application</a:t>
            </a:r>
            <a:endParaRPr lang="en-GB" sz="3600" b="1" dirty="0"/>
          </a:p>
        </p:txBody>
      </p:sp>
      <p:sp>
        <p:nvSpPr>
          <p:cNvPr id="3" name="Content Placeholder 2"/>
          <p:cNvSpPr>
            <a:spLocks noGrp="1"/>
          </p:cNvSpPr>
          <p:nvPr>
            <p:ph idx="1"/>
          </p:nvPr>
        </p:nvSpPr>
        <p:spPr>
          <a:xfrm>
            <a:off x="995423" y="1183513"/>
            <a:ext cx="7596128" cy="3897774"/>
          </a:xfrm>
        </p:spPr>
        <p:txBody>
          <a:bodyPr/>
          <a:lstStyle/>
          <a:p>
            <a:r>
              <a:rPr lang="en-US" dirty="0" smtClean="0"/>
              <a:t>Applications Examples</a:t>
            </a:r>
          </a:p>
          <a:p>
            <a:pPr lvl="1"/>
            <a:r>
              <a:rPr lang="en-US" dirty="0" smtClean="0"/>
              <a:t>Open NMS projects</a:t>
            </a:r>
          </a:p>
          <a:p>
            <a:pPr lvl="1"/>
            <a:r>
              <a:rPr lang="en-US" dirty="0" smtClean="0"/>
              <a:t>HP Network</a:t>
            </a:r>
          </a:p>
          <a:p>
            <a:pPr lvl="1"/>
            <a:r>
              <a:rPr lang="en-US" dirty="0" err="1" smtClean="0"/>
              <a:t>Solarwinds</a:t>
            </a:r>
            <a:endParaRPr lang="en-US" dirty="0" smtClean="0"/>
          </a:p>
          <a:p>
            <a:pPr lvl="1"/>
            <a:r>
              <a:rPr lang="en-US" dirty="0" err="1" smtClean="0"/>
              <a:t>BayNetworks</a:t>
            </a:r>
            <a:r>
              <a:rPr lang="en-US" dirty="0" smtClean="0"/>
              <a:t>’ </a:t>
            </a:r>
            <a:r>
              <a:rPr lang="en-US" dirty="0" err="1" smtClean="0"/>
              <a:t>Optivity</a:t>
            </a:r>
            <a:endParaRPr lang="en-US" dirty="0" smtClean="0"/>
          </a:p>
          <a:p>
            <a:pPr lvl="1"/>
            <a:r>
              <a:rPr lang="en-US" dirty="0" smtClean="0"/>
              <a:t>Cisco’s </a:t>
            </a:r>
            <a:r>
              <a:rPr lang="en-US" dirty="0" err="1" smtClean="0"/>
              <a:t>CiscoWorks</a:t>
            </a:r>
            <a:endParaRPr lang="en-US" dirty="0" smtClean="0"/>
          </a:p>
          <a:p>
            <a:pPr lvl="1"/>
            <a:r>
              <a:rPr lang="en-US" dirty="0" smtClean="0"/>
              <a:t>3Com’s Transcend</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655" y="107576"/>
            <a:ext cx="8125426" cy="783675"/>
          </a:xfrm>
        </p:spPr>
        <p:txBody>
          <a:bodyPr/>
          <a:lstStyle/>
          <a:p>
            <a:r>
              <a:rPr lang="en-US" sz="3000" b="1" dirty="0" smtClean="0"/>
              <a:t>Choosing a Network Management System</a:t>
            </a:r>
            <a:endParaRPr lang="en-GB" sz="3000" b="1" dirty="0"/>
          </a:p>
        </p:txBody>
      </p:sp>
      <p:sp>
        <p:nvSpPr>
          <p:cNvPr id="3" name="Content Placeholder 2"/>
          <p:cNvSpPr>
            <a:spLocks noGrp="1"/>
          </p:cNvSpPr>
          <p:nvPr>
            <p:ph idx="1"/>
          </p:nvPr>
        </p:nvSpPr>
        <p:spPr>
          <a:xfrm>
            <a:off x="1006999" y="1169043"/>
            <a:ext cx="7792896" cy="4343400"/>
          </a:xfrm>
        </p:spPr>
        <p:txBody>
          <a:bodyPr/>
          <a:lstStyle/>
          <a:p>
            <a:pPr algn="just"/>
            <a:r>
              <a:rPr lang="en-US" dirty="0" smtClean="0"/>
              <a:t>Built from two major components: </a:t>
            </a:r>
          </a:p>
          <a:p>
            <a:pPr lvl="1" algn="just"/>
            <a:r>
              <a:rPr lang="en-US" dirty="0" smtClean="0"/>
              <a:t>the Platform </a:t>
            </a:r>
          </a:p>
          <a:p>
            <a:pPr lvl="1" algn="just"/>
            <a:r>
              <a:rPr lang="en-US" dirty="0" smtClean="0"/>
              <a:t>and Applications</a:t>
            </a:r>
          </a:p>
          <a:p>
            <a:pPr algn="just"/>
            <a:r>
              <a:rPr lang="en-US" dirty="0" smtClean="0"/>
              <a:t>A practical approach follows these steps:</a:t>
            </a:r>
          </a:p>
          <a:p>
            <a:pPr lvl="1" algn="just"/>
            <a:r>
              <a:rPr lang="en-US" dirty="0" smtClean="0"/>
              <a:t>Perform device inventory</a:t>
            </a:r>
          </a:p>
          <a:p>
            <a:pPr lvl="1" algn="just"/>
            <a:r>
              <a:rPr lang="en-US" dirty="0" smtClean="0"/>
              <a:t>Prioritize the functional areas of network management</a:t>
            </a:r>
          </a:p>
          <a:p>
            <a:pPr lvl="1" algn="just"/>
            <a:r>
              <a:rPr lang="en-US" dirty="0" smtClean="0"/>
              <a:t>Survey network management applications</a:t>
            </a:r>
          </a:p>
          <a:p>
            <a:pPr lvl="1" algn="just"/>
            <a:r>
              <a:rPr lang="en-US" dirty="0" smtClean="0"/>
              <a:t>Choose the network management platform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8480"/>
          </a:xfrm>
        </p:spPr>
        <p:txBody>
          <a:bodyPr/>
          <a:lstStyle/>
          <a:p>
            <a:r>
              <a:rPr lang="en-GB" dirty="0" smtClean="0"/>
              <a:t>Summary</a:t>
            </a:r>
            <a:endParaRPr lang="en-GB" dirty="0"/>
          </a:p>
        </p:txBody>
      </p:sp>
      <p:pic>
        <p:nvPicPr>
          <p:cNvPr id="4" name="SolarWinds Certified Professional (SCP)_ Network Management Fundamentals[1].wmv">
            <a:hlinkClick r:id="" action="ppaction://media"/>
          </p:cNvPr>
          <p:cNvPicPr>
            <a:picLocks noGrp="1" noChangeAspect="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653447" y="1055633"/>
            <a:ext cx="8166883" cy="4367108"/>
          </a:xfrm>
          <a:prstGeom prst="rect">
            <a:avLst/>
          </a:prstGeom>
        </p:spPr>
      </p:pic>
      <p:sp>
        <p:nvSpPr>
          <p:cNvPr id="3" name="Rectangle 2"/>
          <p:cNvSpPr/>
          <p:nvPr/>
        </p:nvSpPr>
        <p:spPr>
          <a:xfrm>
            <a:off x="2285999" y="733025"/>
            <a:ext cx="5920451" cy="369332"/>
          </a:xfrm>
          <a:prstGeom prst="rect">
            <a:avLst/>
          </a:prstGeom>
        </p:spPr>
        <p:txBody>
          <a:bodyPr wrap="square">
            <a:spAutoFit/>
          </a:bodyPr>
          <a:lstStyle/>
          <a:p>
            <a:r>
              <a:rPr lang="en-GB" dirty="0"/>
              <a:t>http://www.youtube.com/watch?v=yoL_T7WJHyc</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p>
          <a:p>
            <a:pPr marL="0" indent="0" algn="ctr">
              <a:buNone/>
            </a:pPr>
            <a:endParaRPr lang="en-US" sz="4800" dirty="0" smtClean="0">
              <a:solidFill>
                <a:schemeClr val="tx2">
                  <a:lumMod val="90000"/>
                  <a:lumOff val="10000"/>
                </a:schemeClr>
              </a:solidFill>
              <a:latin typeface="Times New Roman"/>
              <a:cs typeface="Times New Roman"/>
            </a:endParaRPr>
          </a:p>
          <a:p>
            <a:pPr marL="0" indent="0" algn="ctr">
              <a:buNone/>
            </a:pPr>
            <a:r>
              <a:rPr lang="en-US" sz="4800" dirty="0" smtClean="0">
                <a:solidFill>
                  <a:schemeClr val="tx2">
                    <a:lumMod val="90000"/>
                    <a:lumOff val="10000"/>
                  </a:schemeClr>
                </a:solidFill>
                <a:latin typeface="Times New Roman"/>
                <a:cs typeface="Times New Roman"/>
              </a:rPr>
              <a:t>Questions?</a:t>
            </a:r>
            <a:endParaRPr lang="en-US" sz="4800" dirty="0">
              <a:solidFill>
                <a:schemeClr val="tx2">
                  <a:lumMod val="90000"/>
                  <a:lumOff val="10000"/>
                </a:schemeClr>
              </a:solidFill>
              <a:latin typeface="Times New Roman"/>
              <a:cs typeface="Times New Roman"/>
            </a:endParaRPr>
          </a:p>
        </p:txBody>
      </p:sp>
    </p:spTree>
    <p:extLst>
      <p:ext uri="{BB962C8B-B14F-4D97-AF65-F5344CB8AC3E}">
        <p14:creationId xmlns:p14="http://schemas.microsoft.com/office/powerpoint/2010/main" val="37875683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4659</TotalTime>
  <Words>1751</Words>
  <Application>Microsoft Office PowerPoint</Application>
  <PresentationFormat>On-screen Show (4:3)</PresentationFormat>
  <Paragraphs>226</Paragraphs>
  <Slides>37</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ＭＳ Ｐゴシック</vt:lpstr>
      <vt:lpstr>Arial</vt:lpstr>
      <vt:lpstr>Calibri</vt:lpstr>
      <vt:lpstr>News Gothic MT</vt:lpstr>
      <vt:lpstr>Times New Roman</vt:lpstr>
      <vt:lpstr>Wingdings</vt:lpstr>
      <vt:lpstr>Wingdings 2</vt:lpstr>
      <vt:lpstr>Breeze</vt:lpstr>
      <vt:lpstr>Network Management</vt:lpstr>
      <vt:lpstr>Network Management</vt:lpstr>
      <vt:lpstr>Network Management</vt:lpstr>
      <vt:lpstr>What is Network Management? </vt:lpstr>
      <vt:lpstr>Network Management</vt:lpstr>
      <vt:lpstr>Network Management - ISO</vt:lpstr>
      <vt:lpstr>Fault Management</vt:lpstr>
      <vt:lpstr>Performance Management</vt:lpstr>
      <vt:lpstr>Performance Management</vt:lpstr>
      <vt:lpstr>Proactive and Reactive Analysis</vt:lpstr>
      <vt:lpstr>Configuration Management</vt:lpstr>
      <vt:lpstr>Configuration Management</vt:lpstr>
      <vt:lpstr>Accounting Management</vt:lpstr>
      <vt:lpstr>Security Management</vt:lpstr>
      <vt:lpstr>Network Management Meltdown</vt:lpstr>
      <vt:lpstr>Network Management Meltdown</vt:lpstr>
      <vt:lpstr>MELTDOWN</vt:lpstr>
      <vt:lpstr>NM Protocols</vt:lpstr>
      <vt:lpstr>Simple Network Management Protocol</vt:lpstr>
      <vt:lpstr>Simple Network Management Protocol  (Cont.) </vt:lpstr>
      <vt:lpstr>SNMP Manager</vt:lpstr>
      <vt:lpstr>SNMP Agent</vt:lpstr>
      <vt:lpstr>Management Information Base (MIB)</vt:lpstr>
      <vt:lpstr>Different versions of SNMP</vt:lpstr>
      <vt:lpstr>SNMPv3</vt:lpstr>
      <vt:lpstr>SNMPv3 Engine</vt:lpstr>
      <vt:lpstr>SNMPv3 Engine (cont.)</vt:lpstr>
      <vt:lpstr>SNMPv3 Applications</vt:lpstr>
      <vt:lpstr>SNMPv3 Message Formats </vt:lpstr>
      <vt:lpstr>Beyond the OSI standards</vt:lpstr>
      <vt:lpstr>Network Management Platform</vt:lpstr>
      <vt:lpstr>Network Management Platform</vt:lpstr>
      <vt:lpstr>Network Management Application</vt:lpstr>
      <vt:lpstr>Network Management Application</vt:lpstr>
      <vt:lpstr>Choosing a Network Management System</vt:lpstr>
      <vt:lpstr>Summary</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132</cp:revision>
  <dcterms:created xsi:type="dcterms:W3CDTF">2011-10-03T10:20:59Z</dcterms:created>
  <dcterms:modified xsi:type="dcterms:W3CDTF">2016-10-09T11:27:47Z</dcterms:modified>
</cp:coreProperties>
</file>