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17068800" cy="96012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5" d="100"/>
          <a:sy n="45" d="100"/>
        </p:scale>
        <p:origin x="81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SHAJAHAN Emperor" userId="da4e413e8bf3707a" providerId="LiveId" clId="{9F77DCA0-6BBD-41E9-A9D7-8DDC8E37AF9B}"/>
    <pc:docChg chg="modSld">
      <pc:chgData name="MD. SHAJAHAN Emperor" userId="da4e413e8bf3707a" providerId="LiveId" clId="{9F77DCA0-6BBD-41E9-A9D7-8DDC8E37AF9B}" dt="2025-12-02T18:09:13.773" v="42" actId="1076"/>
      <pc:docMkLst>
        <pc:docMk/>
      </pc:docMkLst>
      <pc:sldChg chg="addSp delSp modSp">
        <pc:chgData name="MD. SHAJAHAN Emperor" userId="da4e413e8bf3707a" providerId="LiveId" clId="{9F77DCA0-6BBD-41E9-A9D7-8DDC8E37AF9B}" dt="2025-12-02T18:09:13.773" v="42" actId="1076"/>
        <pc:sldMkLst>
          <pc:docMk/>
          <pc:sldMk cId="2044483385" sldId="256"/>
        </pc:sldMkLst>
        <pc:spChg chg="mod">
          <ac:chgData name="MD. SHAJAHAN Emperor" userId="da4e413e8bf3707a" providerId="LiveId" clId="{9F77DCA0-6BBD-41E9-A9D7-8DDC8E37AF9B}" dt="2025-12-02T18:00:28.160" v="3" actId="1076"/>
          <ac:spMkLst>
            <pc:docMk/>
            <pc:sldMk cId="2044483385" sldId="256"/>
            <ac:spMk id="4" creationId="{E3F529B7-C4D2-4820-85D9-DCF51D82D859}"/>
          </ac:spMkLst>
        </pc:spChg>
        <pc:spChg chg="mod">
          <ac:chgData name="MD. SHAJAHAN Emperor" userId="da4e413e8bf3707a" providerId="LiveId" clId="{9F77DCA0-6BBD-41E9-A9D7-8DDC8E37AF9B}" dt="2025-12-02T18:03:44.646" v="19" actId="1076"/>
          <ac:spMkLst>
            <pc:docMk/>
            <pc:sldMk cId="2044483385" sldId="256"/>
            <ac:spMk id="5" creationId="{E4FC0F7E-040E-4DC9-AD1C-F91C812F3E28}"/>
          </ac:spMkLst>
        </pc:spChg>
        <pc:spChg chg="mod">
          <ac:chgData name="MD. SHAJAHAN Emperor" userId="da4e413e8bf3707a" providerId="LiveId" clId="{9F77DCA0-6BBD-41E9-A9D7-8DDC8E37AF9B}" dt="2025-12-02T18:03:41.269" v="18" actId="1076"/>
          <ac:spMkLst>
            <pc:docMk/>
            <pc:sldMk cId="2044483385" sldId="256"/>
            <ac:spMk id="6" creationId="{E2C57E5C-4B33-4827-9444-777AE4D943F5}"/>
          </ac:spMkLst>
        </pc:spChg>
        <pc:spChg chg="mod">
          <ac:chgData name="MD. SHAJAHAN Emperor" userId="da4e413e8bf3707a" providerId="LiveId" clId="{9F77DCA0-6BBD-41E9-A9D7-8DDC8E37AF9B}" dt="2025-12-02T18:03:34.673" v="17" actId="1076"/>
          <ac:spMkLst>
            <pc:docMk/>
            <pc:sldMk cId="2044483385" sldId="256"/>
            <ac:spMk id="7" creationId="{C5BD220A-ACD6-491C-B2F4-67B19CD7B38F}"/>
          </ac:spMkLst>
        </pc:spChg>
        <pc:spChg chg="mod">
          <ac:chgData name="MD. SHAJAHAN Emperor" userId="da4e413e8bf3707a" providerId="LiveId" clId="{9F77DCA0-6BBD-41E9-A9D7-8DDC8E37AF9B}" dt="2025-12-02T18:00:31.929" v="4" actId="1076"/>
          <ac:spMkLst>
            <pc:docMk/>
            <pc:sldMk cId="2044483385" sldId="256"/>
            <ac:spMk id="12" creationId="{645532FB-BDF0-4F31-9B06-235CA9C1310B}"/>
          </ac:spMkLst>
        </pc:spChg>
        <pc:spChg chg="mod">
          <ac:chgData name="MD. SHAJAHAN Emperor" userId="da4e413e8bf3707a" providerId="LiveId" clId="{9F77DCA0-6BBD-41E9-A9D7-8DDC8E37AF9B}" dt="2025-12-02T18:00:35.477" v="5" actId="1076"/>
          <ac:spMkLst>
            <pc:docMk/>
            <pc:sldMk cId="2044483385" sldId="256"/>
            <ac:spMk id="14" creationId="{54B37A82-FA08-49FD-9491-A1543023D6A3}"/>
          </ac:spMkLst>
        </pc:spChg>
        <pc:spChg chg="mod">
          <ac:chgData name="MD. SHAJAHAN Emperor" userId="da4e413e8bf3707a" providerId="LiveId" clId="{9F77DCA0-6BBD-41E9-A9D7-8DDC8E37AF9B}" dt="2025-12-02T18:04:49.742" v="30" actId="1076"/>
          <ac:spMkLst>
            <pc:docMk/>
            <pc:sldMk cId="2044483385" sldId="256"/>
            <ac:spMk id="16" creationId="{FF9223A7-307A-41C3-AF98-636ACF662AD0}"/>
          </ac:spMkLst>
        </pc:spChg>
        <pc:spChg chg="mod">
          <ac:chgData name="MD. SHAJAHAN Emperor" userId="da4e413e8bf3707a" providerId="LiveId" clId="{9F77DCA0-6BBD-41E9-A9D7-8DDC8E37AF9B}" dt="2025-12-02T18:07:31.702" v="31" actId="14100"/>
          <ac:spMkLst>
            <pc:docMk/>
            <pc:sldMk cId="2044483385" sldId="256"/>
            <ac:spMk id="17" creationId="{949A9BFD-2B04-452F-9629-D1198FEA113C}"/>
          </ac:spMkLst>
        </pc:spChg>
        <pc:spChg chg="mod">
          <ac:chgData name="MD. SHAJAHAN Emperor" userId="da4e413e8bf3707a" providerId="LiveId" clId="{9F77DCA0-6BBD-41E9-A9D7-8DDC8E37AF9B}" dt="2025-12-02T18:08:27.365" v="36" actId="1076"/>
          <ac:spMkLst>
            <pc:docMk/>
            <pc:sldMk cId="2044483385" sldId="256"/>
            <ac:spMk id="18" creationId="{E446D553-D74E-46B6-9A3F-31926970E083}"/>
          </ac:spMkLst>
        </pc:spChg>
        <pc:spChg chg="add del">
          <ac:chgData name="MD. SHAJAHAN Emperor" userId="da4e413e8bf3707a" providerId="LiveId" clId="{9F77DCA0-6BBD-41E9-A9D7-8DDC8E37AF9B}" dt="2025-12-02T18:02:42.511" v="7"/>
          <ac:spMkLst>
            <pc:docMk/>
            <pc:sldMk cId="2044483385" sldId="256"/>
            <ac:spMk id="20" creationId="{D2ADFC74-4942-4E3D-945E-8F0EBC70BB1D}"/>
          </ac:spMkLst>
        </pc:spChg>
        <pc:picChg chg="add mod">
          <ac:chgData name="MD. SHAJAHAN Emperor" userId="da4e413e8bf3707a" providerId="LiveId" clId="{9F77DCA0-6BBD-41E9-A9D7-8DDC8E37AF9B}" dt="2025-12-02T18:07:59.181" v="33" actId="1076"/>
          <ac:picMkLst>
            <pc:docMk/>
            <pc:sldMk cId="2044483385" sldId="256"/>
            <ac:picMk id="21" creationId="{125F6674-4567-46D1-9138-3F442B6549F0}"/>
          </ac:picMkLst>
        </pc:picChg>
        <pc:picChg chg="add mod">
          <ac:chgData name="MD. SHAJAHAN Emperor" userId="da4e413e8bf3707a" providerId="LiveId" clId="{9F77DCA0-6BBD-41E9-A9D7-8DDC8E37AF9B}" dt="2025-12-02T18:09:13.773" v="42" actId="1076"/>
          <ac:picMkLst>
            <pc:docMk/>
            <pc:sldMk cId="2044483385" sldId="256"/>
            <ac:picMk id="22" creationId="{B612E923-777F-4197-B30C-F5391385100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28F03968-FE45-45A7-B264-3A5BBF25BD5D}" type="datetimeFigureOut">
              <a:rPr lang="en-US" smtClean="0"/>
              <a:t>12/3/2025</a:t>
            </a:fld>
            <a:endParaRPr lang="en-US"/>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8A44F646-DAAB-4AE3-92CA-5CDACF1877F1}" type="slidenum">
              <a:rPr lang="en-US" smtClean="0"/>
              <a:t>‹#›</a:t>
            </a:fld>
            <a:endParaRPr lang="en-US"/>
          </a:p>
        </p:txBody>
      </p:sp>
    </p:spTree>
    <p:extLst>
      <p:ext uri="{BB962C8B-B14F-4D97-AF65-F5344CB8AC3E}">
        <p14:creationId xmlns:p14="http://schemas.microsoft.com/office/powerpoint/2010/main" val="728845189"/>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11" b="1" kern="1200" dirty="0">
                <a:solidFill>
                  <a:schemeClr val="tx1"/>
                </a:solidFill>
                <a:effectLst/>
                <a:latin typeface="+mn-lt"/>
                <a:ea typeface="+mn-ea"/>
                <a:cs typeface="+mn-cs"/>
              </a:rPr>
              <a:t>Introduction</a:t>
            </a:r>
          </a:p>
          <a:p>
            <a:r>
              <a:rPr lang="en-US" sz="1411" kern="1200" dirty="0">
                <a:solidFill>
                  <a:schemeClr val="tx1"/>
                </a:solidFill>
                <a:effectLst/>
                <a:latin typeface="+mn-lt"/>
                <a:ea typeface="+mn-ea"/>
                <a:cs typeface="+mn-cs"/>
              </a:rPr>
              <a:t>One of the fundamental digital skills that will enhance efficiency in the workplace is the ability to use charts in Excel to transform complex numerical data into a visual format that is easy to use (Wadi, 2023). Clear graphs also aid in making informed decisions, communication and better reporting. This poster presents the key actions to follow to create a chart using Excel and reflects good practice, pitfalls, and their use in </a:t>
            </a:r>
            <a:r>
              <a:rPr lang="en-US" sz="1411" kern="1200" dirty="0" err="1">
                <a:solidFill>
                  <a:schemeClr val="tx1"/>
                </a:solidFill>
                <a:effectLst/>
                <a:latin typeface="+mn-lt"/>
                <a:ea typeface="+mn-ea"/>
                <a:cs typeface="+mn-cs"/>
              </a:rPr>
              <a:t>organisational</a:t>
            </a:r>
            <a:r>
              <a:rPr lang="en-US" sz="1411" kern="1200" dirty="0">
                <a:solidFill>
                  <a:schemeClr val="tx1"/>
                </a:solidFill>
                <a:effectLst/>
                <a:latin typeface="+mn-lt"/>
                <a:ea typeface="+mn-ea"/>
                <a:cs typeface="+mn-cs"/>
              </a:rPr>
              <a:t> environments.</a:t>
            </a:r>
          </a:p>
          <a:p>
            <a:r>
              <a:rPr lang="en-US" sz="1411" kern="1200" dirty="0">
                <a:solidFill>
                  <a:schemeClr val="tx1"/>
                </a:solidFill>
                <a:effectLst/>
                <a:latin typeface="+mn-lt"/>
                <a:ea typeface="+mn-ea"/>
                <a:cs typeface="+mn-cs"/>
              </a:rPr>
              <a:t> </a:t>
            </a:r>
          </a:p>
          <a:p>
            <a:br>
              <a:rPr lang="en-US" sz="1411" kern="1200" dirty="0">
                <a:solidFill>
                  <a:schemeClr val="tx1"/>
                </a:solidFill>
                <a:effectLst/>
                <a:latin typeface="+mn-lt"/>
                <a:ea typeface="+mn-ea"/>
                <a:cs typeface="+mn-cs"/>
              </a:rPr>
            </a:br>
            <a:r>
              <a:rPr lang="en-US" sz="1411" b="1" kern="1200" dirty="0">
                <a:solidFill>
                  <a:schemeClr val="tx1"/>
                </a:solidFill>
                <a:effectLst/>
                <a:latin typeface="+mn-lt"/>
                <a:ea typeface="+mn-ea"/>
                <a:cs typeface="+mn-cs"/>
              </a:rPr>
              <a:t> </a:t>
            </a:r>
            <a:endParaRPr lang="en-US" sz="1411" kern="1200" dirty="0">
              <a:solidFill>
                <a:schemeClr val="tx1"/>
              </a:solidFill>
              <a:effectLst/>
              <a:latin typeface="+mn-lt"/>
              <a:ea typeface="+mn-ea"/>
              <a:cs typeface="+mn-cs"/>
            </a:endParaRPr>
          </a:p>
          <a:p>
            <a:r>
              <a:rPr lang="en-US" sz="1411" b="1" kern="1200" dirty="0">
                <a:solidFill>
                  <a:schemeClr val="tx1"/>
                </a:solidFill>
                <a:effectLst/>
                <a:latin typeface="+mn-lt"/>
                <a:ea typeface="+mn-ea"/>
                <a:cs typeface="+mn-cs"/>
              </a:rPr>
              <a:t>Purpose of a Chart in Excel</a:t>
            </a:r>
          </a:p>
          <a:p>
            <a:r>
              <a:rPr lang="en-US" sz="1411" kern="1200" dirty="0">
                <a:solidFill>
                  <a:schemeClr val="tx1"/>
                </a:solidFill>
                <a:effectLst/>
                <a:latin typeface="+mn-lt"/>
                <a:ea typeface="+mn-ea"/>
                <a:cs typeface="+mn-cs"/>
              </a:rPr>
              <a:t>Charts provide a visual representation of data and thus are faster to interpret patterns, compare and relate the data (</a:t>
            </a:r>
            <a:r>
              <a:rPr lang="en-US" sz="1411" kern="1200" dirty="0" err="1">
                <a:solidFill>
                  <a:schemeClr val="tx1"/>
                </a:solidFill>
                <a:effectLst/>
                <a:latin typeface="+mn-lt"/>
                <a:ea typeface="+mn-ea"/>
                <a:cs typeface="+mn-cs"/>
              </a:rPr>
              <a:t>GeeksforGeeks</a:t>
            </a:r>
            <a:r>
              <a:rPr lang="en-US" sz="1411" kern="1200" dirty="0">
                <a:solidFill>
                  <a:schemeClr val="tx1"/>
                </a:solidFill>
                <a:effectLst/>
                <a:latin typeface="+mn-lt"/>
                <a:ea typeface="+mn-ea"/>
                <a:cs typeface="+mn-cs"/>
              </a:rPr>
              <a:t>, 2024). A chart is well developed, which facilitates the teams through the presentation of information at the time of presentations, meetings and reports. Good pictures decrease the wrong interpretation and help implement justifiable decisions (</a:t>
            </a:r>
            <a:r>
              <a:rPr lang="en-US" sz="1411" kern="1200" dirty="0" err="1">
                <a:solidFill>
                  <a:schemeClr val="tx1"/>
                </a:solidFill>
                <a:effectLst/>
                <a:latin typeface="+mn-lt"/>
                <a:ea typeface="+mn-ea"/>
                <a:cs typeface="+mn-cs"/>
              </a:rPr>
              <a:t>Dror</a:t>
            </a:r>
            <a:r>
              <a:rPr lang="en-US" sz="1411" kern="1200" dirty="0">
                <a:solidFill>
                  <a:schemeClr val="tx1"/>
                </a:solidFill>
                <a:effectLst/>
                <a:latin typeface="+mn-lt"/>
                <a:ea typeface="+mn-ea"/>
                <a:cs typeface="+mn-cs"/>
              </a:rPr>
              <a:t>, 2020). In most places of work, the development of charts is a common task to track performance measures, financial patterns, customer numbers, or even outputs of the operations.</a:t>
            </a:r>
          </a:p>
          <a:p>
            <a:r>
              <a:rPr lang="en-US" sz="1411" kern="1200" dirty="0">
                <a:solidFill>
                  <a:schemeClr val="tx1"/>
                </a:solidFill>
                <a:effectLst/>
                <a:latin typeface="+mn-lt"/>
                <a:ea typeface="+mn-ea"/>
                <a:cs typeface="+mn-cs"/>
              </a:rPr>
              <a:t> </a:t>
            </a:r>
          </a:p>
          <a:p>
            <a:r>
              <a:rPr lang="en-US" sz="1411" b="1" kern="1200" dirty="0">
                <a:solidFill>
                  <a:schemeClr val="tx1"/>
                </a:solidFill>
                <a:effectLst/>
                <a:latin typeface="+mn-lt"/>
                <a:ea typeface="+mn-ea"/>
                <a:cs typeface="+mn-cs"/>
              </a:rPr>
              <a:t>Step-by-Step Process</a:t>
            </a:r>
          </a:p>
          <a:p>
            <a:r>
              <a:rPr lang="en-US" sz="1411" b="1" kern="1200" dirty="0">
                <a:solidFill>
                  <a:schemeClr val="tx1"/>
                </a:solidFill>
                <a:effectLst/>
                <a:latin typeface="+mn-lt"/>
                <a:ea typeface="+mn-ea"/>
                <a:cs typeface="+mn-cs"/>
              </a:rPr>
              <a:t>Step 1: Prepare the Data</a:t>
            </a:r>
            <a:endParaRPr lang="en-US" sz="1411" kern="1200" dirty="0">
              <a:solidFill>
                <a:schemeClr val="tx1"/>
              </a:solidFill>
              <a:effectLst/>
              <a:latin typeface="+mn-lt"/>
              <a:ea typeface="+mn-ea"/>
              <a:cs typeface="+mn-cs"/>
            </a:endParaRPr>
          </a:p>
          <a:p>
            <a:r>
              <a:rPr lang="en-US" sz="1411" kern="1200" dirty="0">
                <a:solidFill>
                  <a:schemeClr val="tx1"/>
                </a:solidFill>
                <a:effectLst/>
                <a:latin typeface="+mn-lt"/>
                <a:ea typeface="+mn-ea"/>
                <a:cs typeface="+mn-cs"/>
              </a:rPr>
              <a:t>Information should have the right headings and formatting. Formatted and clean data eliminates errors and guarantees precision in chart output.</a:t>
            </a:r>
          </a:p>
          <a:p>
            <a:r>
              <a:rPr lang="en-US" sz="1411" b="1" kern="1200" dirty="0">
                <a:solidFill>
                  <a:schemeClr val="tx1"/>
                </a:solidFill>
                <a:effectLst/>
                <a:latin typeface="+mn-lt"/>
                <a:ea typeface="+mn-ea"/>
                <a:cs typeface="+mn-cs"/>
              </a:rPr>
              <a:t>Step 2: Select the Data Range</a:t>
            </a:r>
            <a:endParaRPr lang="en-US" sz="1411" kern="1200" dirty="0">
              <a:solidFill>
                <a:schemeClr val="tx1"/>
              </a:solidFill>
              <a:effectLst/>
              <a:latin typeface="+mn-lt"/>
              <a:ea typeface="+mn-ea"/>
              <a:cs typeface="+mn-cs"/>
            </a:endParaRPr>
          </a:p>
          <a:p>
            <a:r>
              <a:rPr lang="en-US" sz="1411" kern="1200" dirty="0">
                <a:solidFill>
                  <a:schemeClr val="tx1"/>
                </a:solidFill>
                <a:effectLst/>
                <a:latin typeface="+mn-lt"/>
                <a:ea typeface="+mn-ea"/>
                <a:cs typeface="+mn-cs"/>
              </a:rPr>
              <a:t>Only the appropriate data should be brought into focus (Microsoft, 2024). And over-selection results in false images, redundant labelling, or false axis drawing.</a:t>
            </a:r>
          </a:p>
          <a:p>
            <a:r>
              <a:rPr lang="en-US" sz="1411" b="1" kern="1200" dirty="0">
                <a:solidFill>
                  <a:schemeClr val="tx1"/>
                </a:solidFill>
                <a:effectLst/>
                <a:latin typeface="+mn-lt"/>
                <a:ea typeface="+mn-ea"/>
                <a:cs typeface="+mn-cs"/>
              </a:rPr>
              <a:t>Step 3: Insert a Chart</a:t>
            </a:r>
            <a:endParaRPr lang="en-US" sz="1411" kern="1200" dirty="0">
              <a:solidFill>
                <a:schemeClr val="tx1"/>
              </a:solidFill>
              <a:effectLst/>
              <a:latin typeface="+mn-lt"/>
              <a:ea typeface="+mn-ea"/>
              <a:cs typeface="+mn-cs"/>
            </a:endParaRPr>
          </a:p>
          <a:p>
            <a:r>
              <a:rPr lang="en-US" sz="1411" kern="1200" dirty="0">
                <a:solidFill>
                  <a:schemeClr val="tx1"/>
                </a:solidFill>
                <a:effectLst/>
                <a:latin typeface="+mn-lt"/>
                <a:ea typeface="+mn-ea"/>
                <a:cs typeface="+mn-cs"/>
              </a:rPr>
              <a:t>Cluck on the tab of insert, and choose a chart type.</a:t>
            </a:r>
          </a:p>
          <a:p>
            <a:pPr lvl="0"/>
            <a:r>
              <a:rPr lang="en-US" sz="1411" kern="1200" dirty="0">
                <a:solidFill>
                  <a:schemeClr val="tx1"/>
                </a:solidFill>
                <a:effectLst/>
                <a:latin typeface="+mn-lt"/>
                <a:ea typeface="+mn-ea"/>
                <a:cs typeface="+mn-cs"/>
              </a:rPr>
              <a:t>Column charts compare data sets.</a:t>
            </a:r>
          </a:p>
          <a:p>
            <a:pPr lvl="0"/>
            <a:r>
              <a:rPr lang="en-US" sz="1411" kern="1200" dirty="0">
                <a:solidFill>
                  <a:schemeClr val="tx1"/>
                </a:solidFill>
                <a:effectLst/>
                <a:latin typeface="+mn-lt"/>
                <a:ea typeface="+mn-ea"/>
                <a:cs typeface="+mn-cs"/>
              </a:rPr>
              <a:t>Line charts reveal the time movements (Sue and Griffin, 2015).</a:t>
            </a:r>
          </a:p>
          <a:p>
            <a:pPr lvl="0"/>
            <a:r>
              <a:rPr lang="en-US" sz="1411" kern="1200" dirty="0">
                <a:solidFill>
                  <a:schemeClr val="tx1"/>
                </a:solidFill>
                <a:effectLst/>
                <a:latin typeface="+mn-lt"/>
                <a:ea typeface="+mn-ea"/>
                <a:cs typeface="+mn-cs"/>
              </a:rPr>
              <a:t>Proportions are shown using pie charts.</a:t>
            </a:r>
          </a:p>
          <a:p>
            <a:r>
              <a:rPr lang="en-US" sz="1411" kern="1200" dirty="0">
                <a:solidFill>
                  <a:schemeClr val="tx1"/>
                </a:solidFill>
                <a:effectLst/>
                <a:latin typeface="+mn-lt"/>
                <a:ea typeface="+mn-ea"/>
                <a:cs typeface="+mn-cs"/>
              </a:rPr>
              <a:t>An improper chart type may be confusing to the audience and undermine communication.</a:t>
            </a:r>
          </a:p>
          <a:p>
            <a:r>
              <a:rPr lang="en-US" sz="1411" kern="1200" dirty="0">
                <a:solidFill>
                  <a:schemeClr val="tx1"/>
                </a:solidFill>
                <a:effectLst/>
                <a:latin typeface="+mn-lt"/>
                <a:ea typeface="+mn-ea"/>
                <a:cs typeface="+mn-cs"/>
              </a:rPr>
              <a:t> </a:t>
            </a:r>
          </a:p>
          <a:p>
            <a:r>
              <a:rPr lang="en-US" sz="1411" kern="1200" dirty="0">
                <a:solidFill>
                  <a:schemeClr val="tx1"/>
                </a:solidFill>
                <a:effectLst/>
                <a:latin typeface="+mn-lt"/>
                <a:ea typeface="+mn-ea"/>
                <a:cs typeface="+mn-cs"/>
              </a:rPr>
              <a:t>Table 1: Choosing the Right Chart Type</a:t>
            </a:r>
          </a:p>
          <a:p>
            <a:r>
              <a:rPr lang="en-US" sz="1411" kern="1200" dirty="0">
                <a:solidFill>
                  <a:schemeClr val="tx1"/>
                </a:solidFill>
                <a:effectLst/>
                <a:latin typeface="+mn-lt"/>
                <a:ea typeface="+mn-ea"/>
                <a:cs typeface="+mn-cs"/>
              </a:rPr>
              <a:t>Source: Author</a:t>
            </a:r>
          </a:p>
          <a:p>
            <a:r>
              <a:rPr lang="en-US" sz="1411" b="1" kern="1200" dirty="0">
                <a:solidFill>
                  <a:schemeClr val="tx1"/>
                </a:solidFill>
                <a:effectLst/>
                <a:latin typeface="+mn-lt"/>
                <a:ea typeface="+mn-ea"/>
                <a:cs typeface="+mn-cs"/>
              </a:rPr>
              <a:t> </a:t>
            </a:r>
            <a:endParaRPr lang="en-US" sz="1411" kern="1200" dirty="0">
              <a:solidFill>
                <a:schemeClr val="tx1"/>
              </a:solidFill>
              <a:effectLst/>
              <a:latin typeface="+mn-lt"/>
              <a:ea typeface="+mn-ea"/>
              <a:cs typeface="+mn-cs"/>
            </a:endParaRPr>
          </a:p>
          <a:p>
            <a:r>
              <a:rPr lang="en-US" sz="1411" b="1" kern="1200" dirty="0">
                <a:solidFill>
                  <a:schemeClr val="tx1"/>
                </a:solidFill>
                <a:effectLst/>
                <a:latin typeface="+mn-lt"/>
                <a:ea typeface="+mn-ea"/>
                <a:cs typeface="+mn-cs"/>
              </a:rPr>
              <a:t>Step 4: Chart Elements </a:t>
            </a:r>
            <a:r>
              <a:rPr lang="en-US" sz="1411" b="1" kern="1200" dirty="0" err="1">
                <a:solidFill>
                  <a:schemeClr val="tx1"/>
                </a:solidFill>
                <a:effectLst/>
                <a:latin typeface="+mn-lt"/>
                <a:ea typeface="+mn-ea"/>
                <a:cs typeface="+mn-cs"/>
              </a:rPr>
              <a:t>Customisation</a:t>
            </a:r>
            <a:endParaRPr lang="en-US" sz="1411" kern="1200" dirty="0">
              <a:solidFill>
                <a:schemeClr val="tx1"/>
              </a:solidFill>
              <a:effectLst/>
              <a:latin typeface="+mn-lt"/>
              <a:ea typeface="+mn-ea"/>
              <a:cs typeface="+mn-cs"/>
            </a:endParaRPr>
          </a:p>
          <a:p>
            <a:r>
              <a:rPr lang="en-US" sz="1411" kern="1200" dirty="0">
                <a:solidFill>
                  <a:schemeClr val="tx1"/>
                </a:solidFill>
                <a:effectLst/>
                <a:latin typeface="+mn-lt"/>
                <a:ea typeface="+mn-ea"/>
                <a:cs typeface="+mn-cs"/>
              </a:rPr>
              <a:t>Add titles, axis labels, legends, and data markers using the tools of Chart Design and Format. Good </a:t>
            </a:r>
            <a:r>
              <a:rPr lang="en-US" sz="1411" kern="1200" dirty="0" err="1">
                <a:solidFill>
                  <a:schemeClr val="tx1"/>
                </a:solidFill>
                <a:effectLst/>
                <a:latin typeface="+mn-lt"/>
                <a:ea typeface="+mn-ea"/>
                <a:cs typeface="+mn-cs"/>
              </a:rPr>
              <a:t>customisation</a:t>
            </a:r>
            <a:r>
              <a:rPr lang="en-US" sz="1411" kern="1200" dirty="0">
                <a:solidFill>
                  <a:schemeClr val="tx1"/>
                </a:solidFill>
                <a:effectLst/>
                <a:latin typeface="+mn-lt"/>
                <a:ea typeface="+mn-ea"/>
                <a:cs typeface="+mn-cs"/>
              </a:rPr>
              <a:t> will increase clarity and make the message visible at once.</a:t>
            </a:r>
          </a:p>
          <a:p>
            <a:r>
              <a:rPr lang="en-US" sz="1411" b="1" kern="1200" dirty="0">
                <a:solidFill>
                  <a:schemeClr val="tx1"/>
                </a:solidFill>
                <a:effectLst/>
                <a:latin typeface="+mn-lt"/>
                <a:ea typeface="+mn-ea"/>
                <a:cs typeface="+mn-cs"/>
              </a:rPr>
              <a:t>Step 5: Evaluate the Output</a:t>
            </a:r>
            <a:endParaRPr lang="en-US" sz="1411" kern="1200" dirty="0">
              <a:solidFill>
                <a:schemeClr val="tx1"/>
              </a:solidFill>
              <a:effectLst/>
              <a:latin typeface="+mn-lt"/>
              <a:ea typeface="+mn-ea"/>
              <a:cs typeface="+mn-cs"/>
            </a:endParaRPr>
          </a:p>
          <a:p>
            <a:r>
              <a:rPr lang="en-US" sz="1411" kern="1200" dirty="0">
                <a:solidFill>
                  <a:schemeClr val="tx1"/>
                </a:solidFill>
                <a:effectLst/>
                <a:latin typeface="+mn-lt"/>
                <a:ea typeface="+mn-ea"/>
                <a:cs typeface="+mn-cs"/>
              </a:rPr>
              <a:t>Make sure that the chart displays the dataset correctly and rationally. There must be validation because scaling, labelling or data selection errors decrease credibility and can result in erroneous decisions in the workplace (Moussa and </a:t>
            </a:r>
            <a:r>
              <a:rPr lang="en-US" sz="1411" kern="1200" dirty="0" err="1">
                <a:solidFill>
                  <a:schemeClr val="tx1"/>
                </a:solidFill>
                <a:effectLst/>
                <a:latin typeface="+mn-lt"/>
                <a:ea typeface="+mn-ea"/>
                <a:cs typeface="+mn-cs"/>
              </a:rPr>
              <a:t>Touzani</a:t>
            </a:r>
            <a:r>
              <a:rPr lang="en-US" sz="1411" kern="1200" dirty="0">
                <a:solidFill>
                  <a:schemeClr val="tx1"/>
                </a:solidFill>
                <a:effectLst/>
                <a:latin typeface="+mn-lt"/>
                <a:ea typeface="+mn-ea"/>
                <a:cs typeface="+mn-cs"/>
              </a:rPr>
              <a:t>, 2011).</a:t>
            </a:r>
          </a:p>
          <a:p>
            <a:br>
              <a:rPr lang="en-US" sz="1411" b="1" kern="1200" dirty="0">
                <a:solidFill>
                  <a:schemeClr val="tx1"/>
                </a:solidFill>
                <a:effectLst/>
                <a:latin typeface="+mn-lt"/>
                <a:ea typeface="+mn-ea"/>
                <a:cs typeface="+mn-cs"/>
              </a:rPr>
            </a:br>
            <a:r>
              <a:rPr lang="en-US" sz="1411" kern="1200" dirty="0">
                <a:solidFill>
                  <a:schemeClr val="tx1"/>
                </a:solidFill>
                <a:effectLst/>
                <a:latin typeface="+mn-lt"/>
                <a:ea typeface="+mn-ea"/>
                <a:cs typeface="+mn-cs"/>
              </a:rPr>
              <a:t> </a:t>
            </a:r>
          </a:p>
          <a:p>
            <a:r>
              <a:rPr lang="en-US" sz="1411" b="1" kern="1200" dirty="0">
                <a:solidFill>
                  <a:schemeClr val="tx1"/>
                </a:solidFill>
                <a:effectLst/>
                <a:latin typeface="+mn-lt"/>
                <a:ea typeface="+mn-ea"/>
                <a:cs typeface="+mn-cs"/>
              </a:rPr>
              <a:t>Critical Insight</a:t>
            </a:r>
          </a:p>
          <a:p>
            <a:r>
              <a:rPr lang="en-US" sz="1411" kern="1200" dirty="0">
                <a:solidFill>
                  <a:schemeClr val="tx1"/>
                </a:solidFill>
                <a:effectLst/>
                <a:latin typeface="+mn-lt"/>
                <a:ea typeface="+mn-ea"/>
                <a:cs typeface="+mn-cs"/>
              </a:rPr>
              <a:t>The same charts can facilitate or be an obstacle to communication based on the design decisions. Too many </a:t>
            </a:r>
            <a:r>
              <a:rPr lang="en-US" sz="1411" kern="1200" dirty="0" err="1">
                <a:solidFill>
                  <a:schemeClr val="tx1"/>
                </a:solidFill>
                <a:effectLst/>
                <a:latin typeface="+mn-lt"/>
                <a:ea typeface="+mn-ea"/>
                <a:cs typeface="+mn-cs"/>
              </a:rPr>
              <a:t>colours</a:t>
            </a:r>
            <a:r>
              <a:rPr lang="en-US" sz="1411" kern="1200" dirty="0">
                <a:solidFill>
                  <a:schemeClr val="tx1"/>
                </a:solidFill>
                <a:effectLst/>
                <a:latin typeface="+mn-lt"/>
                <a:ea typeface="+mn-ea"/>
                <a:cs typeface="+mn-cs"/>
              </a:rPr>
              <a:t>, inaccurate axes or unsuited formats reduce clarity. An example is when a pie chart is used to indicate the change in monthly income because key changes may be concealed but a line chart indicates the direction (Evergreen, 2020). A critical appraisal of the type of chart, accuracy and some presentation improves the communication of a professional and eliminates misleading interpretations that can be used to make decisions in </a:t>
            </a:r>
            <a:r>
              <a:rPr lang="en-US" sz="1411" kern="1200" dirty="0" err="1">
                <a:solidFill>
                  <a:schemeClr val="tx1"/>
                </a:solidFill>
                <a:effectLst/>
                <a:latin typeface="+mn-lt"/>
                <a:ea typeface="+mn-ea"/>
                <a:cs typeface="+mn-cs"/>
              </a:rPr>
              <a:t>organisations</a:t>
            </a:r>
            <a:r>
              <a:rPr lang="en-US" sz="1411" kern="1200" dirty="0">
                <a:solidFill>
                  <a:schemeClr val="tx1"/>
                </a:solidFill>
                <a:effectLst/>
                <a:latin typeface="+mn-lt"/>
                <a:ea typeface="+mn-ea"/>
                <a:cs typeface="+mn-cs"/>
              </a:rPr>
              <a:t>.</a:t>
            </a:r>
          </a:p>
          <a:p>
            <a:r>
              <a:rPr lang="en-US" sz="1411" kern="1200" dirty="0">
                <a:solidFill>
                  <a:schemeClr val="tx1"/>
                </a:solidFill>
                <a:effectLst/>
                <a:latin typeface="+mn-lt"/>
                <a:ea typeface="+mn-ea"/>
                <a:cs typeface="+mn-cs"/>
              </a:rPr>
              <a:t> </a:t>
            </a:r>
          </a:p>
          <a:p>
            <a:r>
              <a:rPr lang="en-US" sz="1411" b="1" kern="1200" dirty="0">
                <a:solidFill>
                  <a:schemeClr val="tx1"/>
                </a:solidFill>
                <a:effectLst/>
                <a:latin typeface="+mn-lt"/>
                <a:ea typeface="+mn-ea"/>
                <a:cs typeface="+mn-cs"/>
              </a:rPr>
              <a:t>Example Scenario</a:t>
            </a:r>
          </a:p>
          <a:p>
            <a:r>
              <a:rPr lang="en-US" sz="1411" kern="1200" dirty="0">
                <a:solidFill>
                  <a:schemeClr val="tx1"/>
                </a:solidFill>
                <a:effectLst/>
                <a:latin typeface="+mn-lt"/>
                <a:ea typeface="+mn-ea"/>
                <a:cs typeface="+mn-cs"/>
              </a:rPr>
              <a:t>A catering company has the number of customers per week and a line chart is used to monitor demand (Chowdhury, 2023). The visual demonstrates a steady increase on weekends, which allows the managers to adjust the staffing and inventory planning according to the definite evidence.</a:t>
            </a:r>
          </a:p>
          <a:p>
            <a:r>
              <a:rPr lang="en-US" sz="1411" kern="1200" dirty="0">
                <a:solidFill>
                  <a:schemeClr val="tx1"/>
                </a:solidFill>
                <a:effectLst/>
                <a:latin typeface="+mn-lt"/>
                <a:ea typeface="+mn-ea"/>
                <a:cs typeface="+mn-cs"/>
              </a:rPr>
              <a:t> </a:t>
            </a:r>
          </a:p>
          <a:p>
            <a:br>
              <a:rPr lang="en-US" sz="1411" kern="1200" dirty="0">
                <a:solidFill>
                  <a:schemeClr val="tx1"/>
                </a:solidFill>
                <a:effectLst/>
                <a:latin typeface="+mn-lt"/>
                <a:ea typeface="+mn-ea"/>
                <a:cs typeface="+mn-cs"/>
              </a:rPr>
            </a:br>
            <a:r>
              <a:rPr lang="en-US" sz="1411" b="1" kern="1200" dirty="0">
                <a:solidFill>
                  <a:schemeClr val="tx1"/>
                </a:solidFill>
                <a:effectLst/>
                <a:latin typeface="+mn-lt"/>
                <a:ea typeface="+mn-ea"/>
                <a:cs typeface="+mn-cs"/>
              </a:rPr>
              <a:t> </a:t>
            </a:r>
            <a:endParaRPr lang="en-US" sz="1411" kern="1200" dirty="0">
              <a:solidFill>
                <a:schemeClr val="tx1"/>
              </a:solidFill>
              <a:effectLst/>
              <a:latin typeface="+mn-lt"/>
              <a:ea typeface="+mn-ea"/>
              <a:cs typeface="+mn-cs"/>
            </a:endParaRPr>
          </a:p>
          <a:p>
            <a:r>
              <a:rPr lang="en-US" sz="1411" b="1" kern="1200" dirty="0">
                <a:solidFill>
                  <a:schemeClr val="tx1"/>
                </a:solidFill>
                <a:effectLst/>
                <a:latin typeface="+mn-lt"/>
                <a:ea typeface="+mn-ea"/>
                <a:cs typeface="+mn-cs"/>
              </a:rPr>
              <a:t>Conclusion</a:t>
            </a:r>
          </a:p>
          <a:p>
            <a:r>
              <a:rPr lang="en-US" sz="1411" kern="1200" dirty="0">
                <a:solidFill>
                  <a:schemeClr val="tx1"/>
                </a:solidFill>
                <a:effectLst/>
                <a:latin typeface="+mn-lt"/>
                <a:ea typeface="+mn-ea"/>
                <a:cs typeface="+mn-cs"/>
              </a:rPr>
              <a:t>Preparation of proper charts using Excel builds better communication in the workplace, increased decision making and effective reporting (Sharma, 2019). The proper choice of chart types, keeping it understandable, and justifying findings will guarantee the professionalism of the choice and encourage the successful use of data in </a:t>
            </a:r>
            <a:r>
              <a:rPr lang="en-US" sz="1411" kern="1200" dirty="0" err="1">
                <a:solidFill>
                  <a:schemeClr val="tx1"/>
                </a:solidFill>
                <a:effectLst/>
                <a:latin typeface="+mn-lt"/>
                <a:ea typeface="+mn-ea"/>
                <a:cs typeface="+mn-cs"/>
              </a:rPr>
              <a:t>organisational</a:t>
            </a:r>
            <a:r>
              <a:rPr lang="en-US" sz="1411" kern="1200" dirty="0">
                <a:solidFill>
                  <a:schemeClr val="tx1"/>
                </a:solidFill>
                <a:effectLst/>
                <a:latin typeface="+mn-lt"/>
                <a:ea typeface="+mn-ea"/>
                <a:cs typeface="+mn-cs"/>
              </a:rPr>
              <a:t> processes.</a:t>
            </a:r>
          </a:p>
          <a:p>
            <a:br>
              <a:rPr lang="en-US" sz="1411" kern="1200" dirty="0">
                <a:solidFill>
                  <a:schemeClr val="tx1"/>
                </a:solidFill>
                <a:effectLst/>
                <a:latin typeface="+mn-lt"/>
                <a:ea typeface="+mn-ea"/>
                <a:cs typeface="+mn-cs"/>
              </a:rPr>
            </a:br>
            <a:r>
              <a:rPr lang="en-US" sz="1411" kern="1200" dirty="0">
                <a:solidFill>
                  <a:schemeClr val="tx1"/>
                </a:solidFill>
                <a:effectLst/>
                <a:latin typeface="+mn-lt"/>
                <a:ea typeface="+mn-ea"/>
                <a:cs typeface="+mn-cs"/>
              </a:rPr>
              <a:t> </a:t>
            </a:r>
          </a:p>
          <a:p>
            <a:r>
              <a:rPr lang="en-US" sz="1411" b="1" kern="1200" dirty="0">
                <a:solidFill>
                  <a:schemeClr val="tx1"/>
                </a:solidFill>
                <a:effectLst/>
                <a:latin typeface="+mn-lt"/>
                <a:ea typeface="+mn-ea"/>
                <a:cs typeface="+mn-cs"/>
              </a:rPr>
              <a:t>References</a:t>
            </a:r>
          </a:p>
          <a:p>
            <a:r>
              <a:rPr lang="en-US" sz="1411" kern="1200" dirty="0">
                <a:solidFill>
                  <a:schemeClr val="tx1"/>
                </a:solidFill>
                <a:effectLst/>
                <a:latin typeface="+mn-lt"/>
                <a:ea typeface="+mn-ea"/>
                <a:cs typeface="+mn-cs"/>
              </a:rPr>
              <a:t>Chowdhury, T.E. (2023). </a:t>
            </a:r>
            <a:r>
              <a:rPr lang="en-US" sz="1411" i="1" kern="1200" dirty="0">
                <a:solidFill>
                  <a:schemeClr val="tx1"/>
                </a:solidFill>
                <a:effectLst/>
                <a:latin typeface="+mn-lt"/>
                <a:ea typeface="+mn-ea"/>
                <a:cs typeface="+mn-cs"/>
              </a:rPr>
              <a:t>7 Types of Comparison Charts for Effective Data Visualization</a:t>
            </a:r>
            <a:r>
              <a:rPr lang="en-US" sz="1411" kern="1200" dirty="0">
                <a:solidFill>
                  <a:schemeClr val="tx1"/>
                </a:solidFill>
                <a:effectLst/>
                <a:latin typeface="+mn-lt"/>
                <a:ea typeface="+mn-ea"/>
                <a:cs typeface="+mn-cs"/>
              </a:rPr>
              <a:t>. [online] Ninja Tables. Available at: https://ninjatables.com/types-of-comparison-charts/?srsltid=AfmBOop2V2hHeSRQA23R3nvwupeaF4AtMSsTBWvv9JE5FLzV7dr00rQz [Accessed 2 Dec. 2025].</a:t>
            </a:r>
          </a:p>
          <a:p>
            <a:r>
              <a:rPr lang="en-US" sz="1411" kern="1200" dirty="0" err="1">
                <a:solidFill>
                  <a:schemeClr val="tx1"/>
                </a:solidFill>
                <a:effectLst/>
                <a:latin typeface="+mn-lt"/>
                <a:ea typeface="+mn-ea"/>
                <a:cs typeface="+mn-cs"/>
              </a:rPr>
              <a:t>Dror</a:t>
            </a:r>
            <a:r>
              <a:rPr lang="en-US" sz="1411" kern="1200" dirty="0">
                <a:solidFill>
                  <a:schemeClr val="tx1"/>
                </a:solidFill>
                <a:effectLst/>
                <a:latin typeface="+mn-lt"/>
                <a:ea typeface="+mn-ea"/>
                <a:cs typeface="+mn-cs"/>
              </a:rPr>
              <a:t>, I.E. (2020). Cognitive and Human Factors in Expert Decision Making: Six Fallacies and the Eight Sources of Bias. </a:t>
            </a:r>
            <a:r>
              <a:rPr lang="en-US" sz="1411" i="1" kern="1200" dirty="0">
                <a:solidFill>
                  <a:schemeClr val="tx1"/>
                </a:solidFill>
                <a:effectLst/>
                <a:latin typeface="+mn-lt"/>
                <a:ea typeface="+mn-ea"/>
                <a:cs typeface="+mn-cs"/>
              </a:rPr>
              <a:t>Analytical Chemistry</a:t>
            </a:r>
            <a:r>
              <a:rPr lang="en-US" sz="1411" kern="1200" dirty="0">
                <a:solidFill>
                  <a:schemeClr val="tx1"/>
                </a:solidFill>
                <a:effectLst/>
                <a:latin typeface="+mn-lt"/>
                <a:ea typeface="+mn-ea"/>
                <a:cs typeface="+mn-cs"/>
              </a:rPr>
              <a:t>, [online] 92(12), pp.7998–8004. </a:t>
            </a:r>
            <a:r>
              <a:rPr lang="en-US" sz="1411" kern="1200" dirty="0" err="1">
                <a:solidFill>
                  <a:schemeClr val="tx1"/>
                </a:solidFill>
                <a:effectLst/>
                <a:latin typeface="+mn-lt"/>
                <a:ea typeface="+mn-ea"/>
                <a:cs typeface="+mn-cs"/>
              </a:rPr>
              <a:t>doi:https</a:t>
            </a:r>
            <a:r>
              <a:rPr lang="en-US" sz="1411" kern="1200" dirty="0">
                <a:solidFill>
                  <a:schemeClr val="tx1"/>
                </a:solidFill>
                <a:effectLst/>
                <a:latin typeface="+mn-lt"/>
                <a:ea typeface="+mn-ea"/>
                <a:cs typeface="+mn-cs"/>
              </a:rPr>
              <a:t>://doi.org/10.1021/acs.analchem.0c00704.</a:t>
            </a:r>
          </a:p>
          <a:p>
            <a:r>
              <a:rPr lang="en-US" sz="1411" kern="1200" dirty="0">
                <a:solidFill>
                  <a:schemeClr val="tx1"/>
                </a:solidFill>
                <a:effectLst/>
                <a:latin typeface="+mn-lt"/>
                <a:ea typeface="+mn-ea"/>
                <a:cs typeface="+mn-cs"/>
              </a:rPr>
              <a:t>Evergreen, S.D.H. (2020). </a:t>
            </a:r>
            <a:r>
              <a:rPr lang="en-US" sz="1411" i="1" kern="1200" dirty="0">
                <a:solidFill>
                  <a:schemeClr val="tx1"/>
                </a:solidFill>
                <a:effectLst/>
                <a:latin typeface="+mn-lt"/>
                <a:ea typeface="+mn-ea"/>
                <a:cs typeface="+mn-cs"/>
              </a:rPr>
              <a:t>Effective data visualization : the right chart for the right data</a:t>
            </a:r>
            <a:r>
              <a:rPr lang="en-US" sz="1411" kern="1200" dirty="0">
                <a:solidFill>
                  <a:schemeClr val="tx1"/>
                </a:solidFill>
                <a:effectLst/>
                <a:latin typeface="+mn-lt"/>
                <a:ea typeface="+mn-ea"/>
                <a:cs typeface="+mn-cs"/>
              </a:rPr>
              <a:t>. Thousand Oaks, California: Sage Publications, Inc.</a:t>
            </a:r>
          </a:p>
          <a:p>
            <a:r>
              <a:rPr lang="en-US" sz="1411" kern="1200" dirty="0" err="1">
                <a:solidFill>
                  <a:schemeClr val="tx1"/>
                </a:solidFill>
                <a:effectLst/>
                <a:latin typeface="+mn-lt"/>
                <a:ea typeface="+mn-ea"/>
                <a:cs typeface="+mn-cs"/>
              </a:rPr>
              <a:t>GeeksforGeeks</a:t>
            </a:r>
            <a:r>
              <a:rPr lang="en-US" sz="1411" kern="1200" dirty="0">
                <a:solidFill>
                  <a:schemeClr val="tx1"/>
                </a:solidFill>
                <a:effectLst/>
                <a:latin typeface="+mn-lt"/>
                <a:ea typeface="+mn-ea"/>
                <a:cs typeface="+mn-cs"/>
              </a:rPr>
              <a:t> (2024). </a:t>
            </a:r>
            <a:r>
              <a:rPr lang="en-US" sz="1411" i="1" kern="1200" dirty="0">
                <a:solidFill>
                  <a:schemeClr val="tx1"/>
                </a:solidFill>
                <a:effectLst/>
                <a:latin typeface="+mn-lt"/>
                <a:ea typeface="+mn-ea"/>
                <a:cs typeface="+mn-cs"/>
              </a:rPr>
              <a:t>Charts and Graphs for Data Visualization</a:t>
            </a:r>
            <a:r>
              <a:rPr lang="en-US" sz="1411" kern="1200" dirty="0">
                <a:solidFill>
                  <a:schemeClr val="tx1"/>
                </a:solidFill>
                <a:effectLst/>
                <a:latin typeface="+mn-lt"/>
                <a:ea typeface="+mn-ea"/>
                <a:cs typeface="+mn-cs"/>
              </a:rPr>
              <a:t>. [online] </a:t>
            </a:r>
            <a:r>
              <a:rPr lang="en-US" sz="1411" kern="1200" dirty="0" err="1">
                <a:solidFill>
                  <a:schemeClr val="tx1"/>
                </a:solidFill>
                <a:effectLst/>
                <a:latin typeface="+mn-lt"/>
                <a:ea typeface="+mn-ea"/>
                <a:cs typeface="+mn-cs"/>
              </a:rPr>
              <a:t>GeeksforGeeks</a:t>
            </a:r>
            <a:r>
              <a:rPr lang="en-US" sz="1411" kern="1200" dirty="0">
                <a:solidFill>
                  <a:schemeClr val="tx1"/>
                </a:solidFill>
                <a:effectLst/>
                <a:latin typeface="+mn-lt"/>
                <a:ea typeface="+mn-ea"/>
                <a:cs typeface="+mn-cs"/>
              </a:rPr>
              <a:t>. Available at: https://www.geeksforgeeks.org/data-visualization/charts-and-graphs-for-data-visualization/ [Accessed 23 Jun. 2025].</a:t>
            </a:r>
          </a:p>
          <a:p>
            <a:r>
              <a:rPr lang="en-US" sz="1411" kern="1200" dirty="0">
                <a:solidFill>
                  <a:schemeClr val="tx1"/>
                </a:solidFill>
                <a:effectLst/>
                <a:latin typeface="+mn-lt"/>
                <a:ea typeface="+mn-ea"/>
                <a:cs typeface="+mn-cs"/>
              </a:rPr>
              <a:t>Microsoft (2024). </a:t>
            </a:r>
            <a:r>
              <a:rPr lang="en-US" sz="1411" i="1" kern="1200" dirty="0">
                <a:solidFill>
                  <a:schemeClr val="tx1"/>
                </a:solidFill>
                <a:effectLst/>
                <a:latin typeface="+mn-lt"/>
                <a:ea typeface="+mn-ea"/>
                <a:cs typeface="+mn-cs"/>
              </a:rPr>
              <a:t>Filter data in a range or table in Excel - Microsoft Support</a:t>
            </a:r>
            <a:r>
              <a:rPr lang="en-US" sz="1411" kern="1200" dirty="0">
                <a:solidFill>
                  <a:schemeClr val="tx1"/>
                </a:solidFill>
                <a:effectLst/>
                <a:latin typeface="+mn-lt"/>
                <a:ea typeface="+mn-ea"/>
                <a:cs typeface="+mn-cs"/>
              </a:rPr>
              <a:t>. [online] Microsoft.com. Available at: https://support.microsoft.com/en-us/office/filter-data-in-a-range-or-table-in-excel-01832226-31b5-4568-8806-38c37dcc180e [Accessed 9 Nov. 2025].</a:t>
            </a:r>
          </a:p>
          <a:p>
            <a:r>
              <a:rPr lang="en-US" sz="1411" kern="1200" dirty="0">
                <a:solidFill>
                  <a:schemeClr val="tx1"/>
                </a:solidFill>
                <a:effectLst/>
                <a:latin typeface="+mn-lt"/>
                <a:ea typeface="+mn-ea"/>
                <a:cs typeface="+mn-cs"/>
              </a:rPr>
              <a:t>Moussa, S. and </a:t>
            </a:r>
            <a:r>
              <a:rPr lang="en-US" sz="1411" kern="1200" dirty="0" err="1">
                <a:solidFill>
                  <a:schemeClr val="tx1"/>
                </a:solidFill>
                <a:effectLst/>
                <a:latin typeface="+mn-lt"/>
                <a:ea typeface="+mn-ea"/>
                <a:cs typeface="+mn-cs"/>
              </a:rPr>
              <a:t>Touzani</a:t>
            </a:r>
            <a:r>
              <a:rPr lang="en-US" sz="1411" kern="1200" dirty="0">
                <a:solidFill>
                  <a:schemeClr val="tx1"/>
                </a:solidFill>
                <a:effectLst/>
                <a:latin typeface="+mn-lt"/>
                <a:ea typeface="+mn-ea"/>
                <a:cs typeface="+mn-cs"/>
              </a:rPr>
              <a:t>, M. (2011). The perceived credibility of quality labels: a scale validation with refinement. </a:t>
            </a:r>
            <a:r>
              <a:rPr lang="en-US" sz="1411" i="1" kern="1200" dirty="0">
                <a:solidFill>
                  <a:schemeClr val="tx1"/>
                </a:solidFill>
                <a:effectLst/>
                <a:latin typeface="+mn-lt"/>
                <a:ea typeface="+mn-ea"/>
                <a:cs typeface="+mn-cs"/>
              </a:rPr>
              <a:t>International Journal of Consumer Studies</a:t>
            </a:r>
            <a:r>
              <a:rPr lang="en-US" sz="1411" kern="1200" dirty="0">
                <a:solidFill>
                  <a:schemeClr val="tx1"/>
                </a:solidFill>
                <a:effectLst/>
                <a:latin typeface="+mn-lt"/>
                <a:ea typeface="+mn-ea"/>
                <a:cs typeface="+mn-cs"/>
              </a:rPr>
              <a:t>, 32(5), pp.526–533. </a:t>
            </a:r>
            <a:r>
              <a:rPr lang="en-US" sz="1411" kern="1200" dirty="0" err="1">
                <a:solidFill>
                  <a:schemeClr val="tx1"/>
                </a:solidFill>
                <a:effectLst/>
                <a:latin typeface="+mn-lt"/>
                <a:ea typeface="+mn-ea"/>
                <a:cs typeface="+mn-cs"/>
              </a:rPr>
              <a:t>doi:https</a:t>
            </a:r>
            <a:r>
              <a:rPr lang="en-US" sz="1411" kern="1200" dirty="0">
                <a:solidFill>
                  <a:schemeClr val="tx1"/>
                </a:solidFill>
                <a:effectLst/>
                <a:latin typeface="+mn-lt"/>
                <a:ea typeface="+mn-ea"/>
                <a:cs typeface="+mn-cs"/>
              </a:rPr>
              <a:t>://doi.org/10.1111/j.1470-6431.2008.00713.x.</a:t>
            </a:r>
          </a:p>
          <a:p>
            <a:r>
              <a:rPr lang="en-US" sz="1411" kern="1200" dirty="0">
                <a:solidFill>
                  <a:schemeClr val="tx1"/>
                </a:solidFill>
                <a:effectLst/>
                <a:latin typeface="+mn-lt"/>
                <a:ea typeface="+mn-ea"/>
                <a:cs typeface="+mn-cs"/>
              </a:rPr>
              <a:t>Sharma, H. (2019). </a:t>
            </a:r>
            <a:r>
              <a:rPr lang="en-US" sz="1411" i="1" kern="1200" dirty="0">
                <a:solidFill>
                  <a:schemeClr val="tx1"/>
                </a:solidFill>
                <a:effectLst/>
                <a:latin typeface="+mn-lt"/>
                <a:ea typeface="+mn-ea"/>
                <a:cs typeface="+mn-cs"/>
              </a:rPr>
              <a:t>Optimize Smart</a:t>
            </a:r>
            <a:r>
              <a:rPr lang="en-US" sz="1411" kern="1200" dirty="0">
                <a:solidFill>
                  <a:schemeClr val="tx1"/>
                </a:solidFill>
                <a:effectLst/>
                <a:latin typeface="+mn-lt"/>
                <a:ea typeface="+mn-ea"/>
                <a:cs typeface="+mn-cs"/>
              </a:rPr>
              <a:t>. [online] Optimize Smart. Available at: https://www.optimizesmart.com/how-to-select-best-excel-charts-for-your-data-analysis-reporting/.</a:t>
            </a:r>
          </a:p>
          <a:p>
            <a:r>
              <a:rPr lang="en-US" sz="1411" kern="1200" dirty="0">
                <a:solidFill>
                  <a:schemeClr val="tx1"/>
                </a:solidFill>
                <a:effectLst/>
                <a:latin typeface="+mn-lt"/>
                <a:ea typeface="+mn-ea"/>
                <a:cs typeface="+mn-cs"/>
              </a:rPr>
              <a:t>Sue, V.M. and Griffin, M.T. (2015). </a:t>
            </a:r>
            <a:r>
              <a:rPr lang="en-US" sz="1411" i="1" kern="1200" dirty="0">
                <a:solidFill>
                  <a:schemeClr val="tx1"/>
                </a:solidFill>
                <a:effectLst/>
                <a:latin typeface="+mn-lt"/>
                <a:ea typeface="+mn-ea"/>
                <a:cs typeface="+mn-cs"/>
              </a:rPr>
              <a:t>Data Visualization &amp; Presentation With Microsoft Office</a:t>
            </a:r>
            <a:r>
              <a:rPr lang="en-US" sz="1411" kern="1200" dirty="0">
                <a:solidFill>
                  <a:schemeClr val="tx1"/>
                </a:solidFill>
                <a:effectLst/>
                <a:latin typeface="+mn-lt"/>
                <a:ea typeface="+mn-ea"/>
                <a:cs typeface="+mn-cs"/>
              </a:rPr>
              <a:t>. SAGE Publications.</a:t>
            </a:r>
          </a:p>
          <a:p>
            <a:r>
              <a:rPr lang="en-US" sz="1411" kern="1200" dirty="0">
                <a:solidFill>
                  <a:schemeClr val="tx1"/>
                </a:solidFill>
                <a:effectLst/>
                <a:latin typeface="+mn-lt"/>
                <a:ea typeface="+mn-ea"/>
                <a:cs typeface="+mn-cs"/>
              </a:rPr>
              <a:t>Wadi, Y. (2023). </a:t>
            </a:r>
            <a:r>
              <a:rPr lang="en-US" sz="1411" i="1" kern="1200" dirty="0">
                <a:solidFill>
                  <a:schemeClr val="tx1"/>
                </a:solidFill>
                <a:effectLst/>
                <a:latin typeface="+mn-lt"/>
                <a:ea typeface="+mn-ea"/>
                <a:cs typeface="+mn-cs"/>
              </a:rPr>
              <a:t>The Power of Microsoft Excel: ‘ Why Microsoft Excel Skills are Essential for Today’s Job Market’ - </a:t>
            </a:r>
            <a:r>
              <a:rPr lang="en-US" sz="1411" i="1" kern="1200" dirty="0" err="1">
                <a:solidFill>
                  <a:schemeClr val="tx1"/>
                </a:solidFill>
                <a:effectLst/>
                <a:latin typeface="+mn-lt"/>
                <a:ea typeface="+mn-ea"/>
                <a:cs typeface="+mn-cs"/>
              </a:rPr>
              <a:t>Ezi</a:t>
            </a:r>
            <a:r>
              <a:rPr lang="en-US" sz="1411" i="1" kern="1200" dirty="0">
                <a:solidFill>
                  <a:schemeClr val="tx1"/>
                </a:solidFill>
                <a:effectLst/>
                <a:latin typeface="+mn-lt"/>
                <a:ea typeface="+mn-ea"/>
                <a:cs typeface="+mn-cs"/>
              </a:rPr>
              <a:t> Learn Online</a:t>
            </a:r>
            <a:r>
              <a:rPr lang="en-US" sz="1411" kern="1200" dirty="0">
                <a:solidFill>
                  <a:schemeClr val="tx1"/>
                </a:solidFill>
                <a:effectLst/>
                <a:latin typeface="+mn-lt"/>
                <a:ea typeface="+mn-ea"/>
                <a:cs typeface="+mn-cs"/>
              </a:rPr>
              <a:t>. [online] </a:t>
            </a:r>
            <a:r>
              <a:rPr lang="en-US" sz="1411" kern="1200" dirty="0" err="1">
                <a:solidFill>
                  <a:schemeClr val="tx1"/>
                </a:solidFill>
                <a:effectLst/>
                <a:latin typeface="+mn-lt"/>
                <a:ea typeface="+mn-ea"/>
                <a:cs typeface="+mn-cs"/>
              </a:rPr>
              <a:t>Ezi</a:t>
            </a:r>
            <a:r>
              <a:rPr lang="en-US" sz="1411" kern="1200" dirty="0">
                <a:solidFill>
                  <a:schemeClr val="tx1"/>
                </a:solidFill>
                <a:effectLst/>
                <a:latin typeface="+mn-lt"/>
                <a:ea typeface="+mn-ea"/>
                <a:cs typeface="+mn-cs"/>
              </a:rPr>
              <a:t> Learn Online - Learning Made Easy. Available at: https://ezilearnonline.com/the-power-of-microsoft-excel-why-microsoft-excel-skills-are-essential-for-todays-job-market/ [Accessed 2 Dec. 2025].</a:t>
            </a:r>
          </a:p>
          <a:p>
            <a:r>
              <a:rPr lang="en-US" sz="1411"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8A44F646-DAAB-4AE3-92CA-5CDACF1877F1}" type="slidenum">
              <a:rPr lang="en-US" smtClean="0"/>
              <a:t>1</a:t>
            </a:fld>
            <a:endParaRPr lang="en-US"/>
          </a:p>
        </p:txBody>
      </p:sp>
    </p:spTree>
    <p:extLst>
      <p:ext uri="{BB962C8B-B14F-4D97-AF65-F5344CB8AC3E}">
        <p14:creationId xmlns:p14="http://schemas.microsoft.com/office/powerpoint/2010/main" val="2985122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33600" y="1571308"/>
            <a:ext cx="1280160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2133600" y="5042853"/>
            <a:ext cx="128016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938B7B-44BA-4285-8B75-F51EE7CFBA08}"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3485809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38B7B-44BA-4285-8B75-F51EE7CFBA08}"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246406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64590" y="2393634"/>
            <a:ext cx="1472184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1164590" y="6425249"/>
            <a:ext cx="14721840" cy="2100262"/>
          </a:xfrm>
        </p:spPr>
        <p:txBody>
          <a:bodyPr/>
          <a:lstStyle>
            <a:lvl1pPr marL="0" indent="0">
              <a:buNone/>
              <a:defRPr sz="336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938B7B-44BA-4285-8B75-F51EE7CFBA08}"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92871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3480" y="2555875"/>
            <a:ext cx="725424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641080" y="2555875"/>
            <a:ext cx="725424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938B7B-44BA-4285-8B75-F51EE7CFBA08}"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1493497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75703" y="511176"/>
            <a:ext cx="1472184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75704" y="2353628"/>
            <a:ext cx="7220902"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1175704" y="3507105"/>
            <a:ext cx="7220902"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641080" y="2353628"/>
            <a:ext cx="7256463"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8641080" y="3507105"/>
            <a:ext cx="7256463"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938B7B-44BA-4285-8B75-F51EE7CFBA08}" type="datetimeFigureOut">
              <a:rPr lang="en-US" smtClean="0"/>
              <a:t>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395712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938B7B-44BA-4285-8B75-F51EE7CFBA08}" type="datetimeFigureOut">
              <a:rPr lang="en-US" smtClean="0"/>
              <a:t>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1208581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938B7B-44BA-4285-8B75-F51EE7CFBA08}" type="datetimeFigureOut">
              <a:rPr lang="en-US" smtClean="0"/>
              <a:t>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2165668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7256463" y="1382396"/>
            <a:ext cx="864108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5B938B7B-44BA-4285-8B75-F51EE7CFBA08}"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1466840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7256463" y="1382396"/>
            <a:ext cx="864108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5B938B7B-44BA-4285-8B75-F51EE7CFBA08}"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2025660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38B7B-44BA-4285-8B75-F51EE7CFBA08}"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1628986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14860" y="511175"/>
            <a:ext cx="3680460"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3480" y="511175"/>
            <a:ext cx="10828020"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38B7B-44BA-4285-8B75-F51EE7CFBA08}"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060A07-D12C-4C63-82DD-3A37A1C299A2}" type="slidenum">
              <a:rPr lang="en-US" smtClean="0"/>
              <a:t>‹#›</a:t>
            </a:fld>
            <a:endParaRPr lang="en-US"/>
          </a:p>
        </p:txBody>
      </p:sp>
    </p:spTree>
    <p:extLst>
      <p:ext uri="{BB962C8B-B14F-4D97-AF65-F5344CB8AC3E}">
        <p14:creationId xmlns:p14="http://schemas.microsoft.com/office/powerpoint/2010/main" val="1484888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gs>
            <a:gs pos="0">
              <a:schemeClr val="accent1">
                <a:lumMod val="45000"/>
                <a:lumOff val="55000"/>
              </a:schemeClr>
            </a:gs>
            <a:gs pos="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73480" y="511176"/>
            <a:ext cx="1472184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3480" y="2555875"/>
            <a:ext cx="1472184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73480" y="8898891"/>
            <a:ext cx="384048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5B938B7B-44BA-4285-8B75-F51EE7CFBA08}" type="datetimeFigureOut">
              <a:rPr lang="en-US" smtClean="0"/>
              <a:t>12/2/2025</a:t>
            </a:fld>
            <a:endParaRPr lang="en-US"/>
          </a:p>
        </p:txBody>
      </p:sp>
      <p:sp>
        <p:nvSpPr>
          <p:cNvPr id="5" name="Footer Placeholder 4"/>
          <p:cNvSpPr>
            <a:spLocks noGrp="1"/>
          </p:cNvSpPr>
          <p:nvPr>
            <p:ph type="ftr" sz="quarter" idx="3"/>
          </p:nvPr>
        </p:nvSpPr>
        <p:spPr>
          <a:xfrm>
            <a:off x="5654040" y="8898891"/>
            <a:ext cx="576072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054840" y="8898891"/>
            <a:ext cx="384048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C060A07-D12C-4C63-82DD-3A37A1C299A2}" type="slidenum">
              <a:rPr lang="en-US" smtClean="0"/>
              <a:t>‹#›</a:t>
            </a:fld>
            <a:endParaRPr lang="en-US"/>
          </a:p>
        </p:txBody>
      </p:sp>
    </p:spTree>
    <p:extLst>
      <p:ext uri="{BB962C8B-B14F-4D97-AF65-F5344CB8AC3E}">
        <p14:creationId xmlns:p14="http://schemas.microsoft.com/office/powerpoint/2010/main" val="227216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F529B7-C4D2-4820-85D9-DCF51D82D859}"/>
              </a:ext>
            </a:extLst>
          </p:cNvPr>
          <p:cNvSpPr/>
          <p:nvPr/>
        </p:nvSpPr>
        <p:spPr>
          <a:xfrm>
            <a:off x="4241630" y="244246"/>
            <a:ext cx="9170075" cy="584775"/>
          </a:xfrm>
          <a:prstGeom prst="rect">
            <a:avLst/>
          </a:prstGeom>
          <a:solidFill>
            <a:schemeClr val="accent4"/>
          </a:solidFill>
        </p:spPr>
        <p:txBody>
          <a:bodyPr wrap="none">
            <a:spAutoFit/>
          </a:bodyPr>
          <a:lstStyle/>
          <a:p>
            <a:pPr algn="ctr"/>
            <a:r>
              <a:rPr lang="en-US" sz="3200" b="1" dirty="0">
                <a:latin typeface="Arial" panose="020B0604020202020204" pitchFamily="34" charset="0"/>
                <a:ea typeface="Times New Roman" panose="02020603050405020304" pitchFamily="18" charset="0"/>
                <a:cs typeface="Times New Roman" panose="02020603050405020304" pitchFamily="18" charset="0"/>
              </a:rPr>
              <a:t>Title: How to Create a Chart in Microsoft Excel</a:t>
            </a:r>
            <a:endParaRPr lang="en-US" sz="3200" dirty="0"/>
          </a:p>
        </p:txBody>
      </p:sp>
      <p:sp>
        <p:nvSpPr>
          <p:cNvPr id="5" name="Rectangle 4">
            <a:extLst>
              <a:ext uri="{FF2B5EF4-FFF2-40B4-BE49-F238E27FC236}">
                <a16:creationId xmlns:a16="http://schemas.microsoft.com/office/drawing/2014/main" id="{E4FC0F7E-040E-4DC9-AD1C-F91C812F3E28}"/>
              </a:ext>
            </a:extLst>
          </p:cNvPr>
          <p:cNvSpPr/>
          <p:nvPr/>
        </p:nvSpPr>
        <p:spPr>
          <a:xfrm>
            <a:off x="232287" y="1003414"/>
            <a:ext cx="5399325" cy="2089483"/>
          </a:xfrm>
          <a:prstGeom prst="rect">
            <a:avLst/>
          </a:prstGeom>
          <a:solidFill>
            <a:schemeClr val="accent2">
              <a:lumMod val="20000"/>
              <a:lumOff val="80000"/>
            </a:schemeClr>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Introduction</a:t>
            </a: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One of the fundamental digital skills that will enhance efficiency in the workplace is the ability to use charts in Excel to transform complex numerical data into a visual format that is easy to use (Wadi, 2023). Clear graphs also aid in making informed decisions, communication and better reporting. This poster presents the key actions to follow to create a chart using Excel and reflects good practice, pitfalls, and their use in </a:t>
            </a:r>
            <a:r>
              <a:rPr lang="en-US" sz="1200" dirty="0" err="1">
                <a:latin typeface="Arial" panose="020B0604020202020204" pitchFamily="34" charset="0"/>
                <a:ea typeface="Times New Roman" panose="02020603050405020304" pitchFamily="18" charset="0"/>
                <a:cs typeface="Times New Roman" panose="02020603050405020304" pitchFamily="18" charset="0"/>
              </a:rPr>
              <a:t>organisational</a:t>
            </a:r>
            <a:r>
              <a:rPr lang="en-US" sz="1200" dirty="0">
                <a:latin typeface="Arial" panose="020B0604020202020204" pitchFamily="34" charset="0"/>
                <a:ea typeface="Times New Roman" panose="02020603050405020304" pitchFamily="18" charset="0"/>
                <a:cs typeface="Times New Roman" panose="02020603050405020304" pitchFamily="18" charset="0"/>
              </a:rPr>
              <a:t> environments.</a:t>
            </a:r>
          </a:p>
        </p:txBody>
      </p:sp>
      <p:sp>
        <p:nvSpPr>
          <p:cNvPr id="6" name="Rectangle 5">
            <a:extLst>
              <a:ext uri="{FF2B5EF4-FFF2-40B4-BE49-F238E27FC236}">
                <a16:creationId xmlns:a16="http://schemas.microsoft.com/office/drawing/2014/main" id="{E2C57E5C-4B33-4827-9444-777AE4D943F5}"/>
              </a:ext>
            </a:extLst>
          </p:cNvPr>
          <p:cNvSpPr/>
          <p:nvPr/>
        </p:nvSpPr>
        <p:spPr>
          <a:xfrm>
            <a:off x="232287" y="3305358"/>
            <a:ext cx="5399325" cy="2643481"/>
          </a:xfrm>
          <a:prstGeom prst="rect">
            <a:avLst/>
          </a:prstGeom>
          <a:solidFill>
            <a:schemeClr val="tx2">
              <a:lumMod val="20000"/>
              <a:lumOff val="80000"/>
            </a:schemeClr>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Purpose of a Chart in Excel</a:t>
            </a: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Charts provide a visual representation of data and thus are faster to interpret patterns, compare and relate the data (</a:t>
            </a:r>
            <a:r>
              <a:rPr lang="en-US" sz="1200" dirty="0" err="1">
                <a:latin typeface="Arial" panose="020B0604020202020204" pitchFamily="34" charset="0"/>
                <a:ea typeface="Times New Roman" panose="02020603050405020304" pitchFamily="18" charset="0"/>
                <a:cs typeface="Times New Roman" panose="02020603050405020304" pitchFamily="18" charset="0"/>
              </a:rPr>
              <a:t>GeeksforGeeks</a:t>
            </a:r>
            <a:r>
              <a:rPr lang="en-US" sz="1200" dirty="0">
                <a:latin typeface="Arial" panose="020B0604020202020204" pitchFamily="34" charset="0"/>
                <a:ea typeface="Times New Roman" panose="02020603050405020304" pitchFamily="18" charset="0"/>
                <a:cs typeface="Times New Roman" panose="02020603050405020304" pitchFamily="18" charset="0"/>
              </a:rPr>
              <a:t>, 2024). A chart is well developed, which facilitates the teams through the presentation of information at the time of presentations, meetings and reports. Good pictures decrease the wrong interpretation and help implement justifiable decisions (</a:t>
            </a:r>
            <a:r>
              <a:rPr lang="en-US" sz="1200" dirty="0" err="1">
                <a:latin typeface="Arial" panose="020B0604020202020204" pitchFamily="34" charset="0"/>
                <a:ea typeface="Times New Roman" panose="02020603050405020304" pitchFamily="18" charset="0"/>
                <a:cs typeface="Times New Roman" panose="02020603050405020304" pitchFamily="18" charset="0"/>
              </a:rPr>
              <a:t>Dror</a:t>
            </a:r>
            <a:r>
              <a:rPr lang="en-US" sz="1200" dirty="0">
                <a:latin typeface="Arial" panose="020B0604020202020204" pitchFamily="34" charset="0"/>
                <a:ea typeface="Times New Roman" panose="02020603050405020304" pitchFamily="18" charset="0"/>
                <a:cs typeface="Times New Roman" panose="02020603050405020304" pitchFamily="18" charset="0"/>
              </a:rPr>
              <a:t>, 2020). In most places of work, the development of charts is a common task to track performance measures, financial patterns, customer numbers, or even outputs of the operations.</a:t>
            </a:r>
          </a:p>
        </p:txBody>
      </p:sp>
      <p:sp>
        <p:nvSpPr>
          <p:cNvPr id="7" name="Rectangle 6">
            <a:extLst>
              <a:ext uri="{FF2B5EF4-FFF2-40B4-BE49-F238E27FC236}">
                <a16:creationId xmlns:a16="http://schemas.microsoft.com/office/drawing/2014/main" id="{C5BD220A-ACD6-491C-B2F4-67B19CD7B38F}"/>
              </a:ext>
            </a:extLst>
          </p:cNvPr>
          <p:cNvSpPr/>
          <p:nvPr/>
        </p:nvSpPr>
        <p:spPr>
          <a:xfrm>
            <a:off x="232287" y="6022907"/>
            <a:ext cx="3345238" cy="3197478"/>
          </a:xfrm>
          <a:prstGeom prst="rect">
            <a:avLst/>
          </a:prstGeom>
          <a:solidFill>
            <a:schemeClr val="accent1">
              <a:lumMod val="20000"/>
              <a:lumOff val="80000"/>
            </a:schemeClr>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Step-by-Step Process</a:t>
            </a:r>
          </a:p>
          <a:p>
            <a:pPr algn="just">
              <a:lnSpc>
                <a:spcPct val="150000"/>
              </a:lnSpc>
            </a:pPr>
            <a:r>
              <a:rPr lang="en-US" sz="1200" b="1" dirty="0">
                <a:latin typeface="Arial" panose="020B0604020202020204" pitchFamily="34" charset="0"/>
                <a:ea typeface="Times New Roman" panose="02020603050405020304" pitchFamily="18" charset="0"/>
                <a:cs typeface="Times New Roman" panose="02020603050405020304" pitchFamily="18" charset="0"/>
              </a:rPr>
              <a:t>Step 1: Prepare the Data</a:t>
            </a:r>
            <a:endParaRPr lang="en-US" sz="1200" dirty="0">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Information should have the right headings and formatting. Formatted and clean data eliminates errors and guarantees precision in chart output.</a:t>
            </a:r>
          </a:p>
          <a:p>
            <a:pPr algn="just">
              <a:lnSpc>
                <a:spcPct val="150000"/>
              </a:lnSpc>
            </a:pPr>
            <a:r>
              <a:rPr lang="en-US" sz="1200" b="1" dirty="0">
                <a:latin typeface="Arial" panose="020B0604020202020204" pitchFamily="34" charset="0"/>
                <a:ea typeface="Times New Roman" panose="02020603050405020304" pitchFamily="18" charset="0"/>
                <a:cs typeface="Times New Roman" panose="02020603050405020304" pitchFamily="18" charset="0"/>
              </a:rPr>
              <a:t>Step 2: Select the Data Range</a:t>
            </a:r>
            <a:endParaRPr lang="en-US" sz="1200" dirty="0">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Only the appropriate data should be brought into focus (Microsoft, 2024). And over-selection results in false images, redundant labelling, or false axis drawing.</a:t>
            </a:r>
          </a:p>
        </p:txBody>
      </p:sp>
      <p:sp>
        <p:nvSpPr>
          <p:cNvPr id="12" name="Rectangle 11">
            <a:extLst>
              <a:ext uri="{FF2B5EF4-FFF2-40B4-BE49-F238E27FC236}">
                <a16:creationId xmlns:a16="http://schemas.microsoft.com/office/drawing/2014/main" id="{645532FB-BDF0-4F31-9B06-235CA9C1310B}"/>
              </a:ext>
            </a:extLst>
          </p:cNvPr>
          <p:cNvSpPr/>
          <p:nvPr/>
        </p:nvSpPr>
        <p:spPr>
          <a:xfrm>
            <a:off x="5944537" y="1007891"/>
            <a:ext cx="5399325" cy="1846659"/>
          </a:xfrm>
          <a:prstGeom prst="rect">
            <a:avLst/>
          </a:prstGeom>
          <a:solidFill>
            <a:schemeClr val="accent4">
              <a:lumMod val="20000"/>
              <a:lumOff val="80000"/>
            </a:schemeClr>
          </a:solidFill>
        </p:spPr>
        <p:txBody>
          <a:bodyPr wrap="square">
            <a:spAutoFit/>
          </a:bodyPr>
          <a:lstStyle/>
          <a:p>
            <a:pPr algn="just">
              <a:lnSpc>
                <a:spcPct val="150000"/>
              </a:lnSpc>
            </a:pPr>
            <a:r>
              <a:rPr lang="en-US" sz="1200" b="1" dirty="0">
                <a:latin typeface="Arial" panose="020B0604020202020204" pitchFamily="34" charset="0"/>
                <a:ea typeface="Times New Roman" panose="02020603050405020304" pitchFamily="18" charset="0"/>
                <a:cs typeface="Times New Roman" panose="02020603050405020304" pitchFamily="18" charset="0"/>
              </a:rPr>
              <a:t>Step 3: Insert a Chart</a:t>
            </a:r>
            <a:endParaRPr lang="en-US" sz="1200" dirty="0">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Cluck on the tab of insert, and choose a chart type.</a:t>
            </a:r>
          </a:p>
          <a:p>
            <a:pPr marL="342900" marR="0" lvl="0" indent="-342900" algn="just">
              <a:lnSpc>
                <a:spcPct val="150000"/>
              </a:lnSpc>
              <a:spcAft>
                <a:spcPts val="0"/>
              </a:spcAft>
              <a:buFont typeface="Wingdings" panose="05000000000000000000" pitchFamily="2" charset="2"/>
              <a:buChar char=""/>
            </a:pPr>
            <a:r>
              <a:rPr lang="en-US" sz="1200" dirty="0">
                <a:latin typeface="Arial" panose="020B0604020202020204" pitchFamily="34" charset="0"/>
                <a:ea typeface="Times New Roman" panose="02020603050405020304" pitchFamily="18" charset="0"/>
                <a:cs typeface="Times New Roman" panose="02020603050405020304" pitchFamily="18" charset="0"/>
              </a:rPr>
              <a:t>Column charts compare data sets.</a:t>
            </a:r>
          </a:p>
          <a:p>
            <a:pPr marL="342900" marR="0" lvl="0" indent="-342900" algn="just">
              <a:lnSpc>
                <a:spcPct val="150000"/>
              </a:lnSpc>
              <a:spcAft>
                <a:spcPts val="0"/>
              </a:spcAft>
              <a:buFont typeface="Wingdings" panose="05000000000000000000" pitchFamily="2" charset="2"/>
              <a:buChar char=""/>
            </a:pPr>
            <a:r>
              <a:rPr lang="en-US" sz="1200" dirty="0">
                <a:latin typeface="Arial" panose="020B0604020202020204" pitchFamily="34" charset="0"/>
                <a:ea typeface="Times New Roman" panose="02020603050405020304" pitchFamily="18" charset="0"/>
                <a:cs typeface="Times New Roman" panose="02020603050405020304" pitchFamily="18" charset="0"/>
              </a:rPr>
              <a:t>Line charts reveal the time movements (Sue and Griffin, 2015).</a:t>
            </a:r>
          </a:p>
          <a:p>
            <a:pPr marL="342900" marR="0" lvl="0" indent="-342900" algn="just">
              <a:lnSpc>
                <a:spcPct val="150000"/>
              </a:lnSpc>
              <a:spcAft>
                <a:spcPts val="0"/>
              </a:spcAft>
              <a:buFont typeface="Wingdings" panose="05000000000000000000" pitchFamily="2" charset="2"/>
              <a:buChar char=""/>
            </a:pPr>
            <a:r>
              <a:rPr lang="en-US" sz="1200" dirty="0">
                <a:latin typeface="Arial" panose="020B0604020202020204" pitchFamily="34" charset="0"/>
                <a:ea typeface="Times New Roman" panose="02020603050405020304" pitchFamily="18" charset="0"/>
                <a:cs typeface="Times New Roman" panose="02020603050405020304" pitchFamily="18" charset="0"/>
              </a:rPr>
              <a:t>Proportions are shown using pie charts.</a:t>
            </a:r>
          </a:p>
          <a:p>
            <a:r>
              <a:rPr lang="en-US" sz="1200" dirty="0">
                <a:latin typeface="Arial" panose="020B0604020202020204" pitchFamily="34" charset="0"/>
                <a:ea typeface="Times New Roman" panose="02020603050405020304" pitchFamily="18" charset="0"/>
                <a:cs typeface="Times New Roman" panose="02020603050405020304" pitchFamily="18" charset="0"/>
              </a:rPr>
              <a:t>An improper chart type may be confusing to the audience and undermine communication</a:t>
            </a:r>
            <a:endParaRPr lang="en-US" sz="1200" dirty="0"/>
          </a:p>
        </p:txBody>
      </p:sp>
      <p:pic>
        <p:nvPicPr>
          <p:cNvPr id="15" name="Picture 14">
            <a:extLst>
              <a:ext uri="{FF2B5EF4-FFF2-40B4-BE49-F238E27FC236}">
                <a16:creationId xmlns:a16="http://schemas.microsoft.com/office/drawing/2014/main" id="{F6A33627-D435-4DF0-AE26-5EC7D1E55630}"/>
              </a:ext>
            </a:extLst>
          </p:cNvPr>
          <p:cNvPicPr/>
          <p:nvPr/>
        </p:nvPicPr>
        <p:blipFill>
          <a:blip r:embed="rId3"/>
          <a:stretch>
            <a:fillRect/>
          </a:stretch>
        </p:blipFill>
        <p:spPr>
          <a:xfrm>
            <a:off x="11748988" y="1012582"/>
            <a:ext cx="4405250" cy="1580456"/>
          </a:xfrm>
          <a:prstGeom prst="rect">
            <a:avLst/>
          </a:prstGeom>
        </p:spPr>
      </p:pic>
      <p:sp>
        <p:nvSpPr>
          <p:cNvPr id="13" name="Rectangle 12">
            <a:extLst>
              <a:ext uri="{FF2B5EF4-FFF2-40B4-BE49-F238E27FC236}">
                <a16:creationId xmlns:a16="http://schemas.microsoft.com/office/drawing/2014/main" id="{9447B519-D025-48CE-829E-A321DD29012B}"/>
              </a:ext>
            </a:extLst>
          </p:cNvPr>
          <p:cNvSpPr/>
          <p:nvPr/>
        </p:nvSpPr>
        <p:spPr>
          <a:xfrm>
            <a:off x="9449305" y="2728200"/>
            <a:ext cx="8534400" cy="400110"/>
          </a:xfrm>
          <a:prstGeom prst="rect">
            <a:avLst/>
          </a:prstGeom>
        </p:spPr>
        <p:txBody>
          <a:bodyPr>
            <a:spAutoFit/>
          </a:bodyPr>
          <a:lstStyle/>
          <a:p>
            <a:pPr algn="ctr"/>
            <a:r>
              <a:rPr lang="en-US" sz="1000" dirty="0">
                <a:latin typeface="Arial" panose="020B0604020202020204" pitchFamily="34" charset="0"/>
                <a:ea typeface="Times New Roman" panose="02020603050405020304" pitchFamily="18" charset="0"/>
                <a:cs typeface="Times New Roman" panose="02020603050405020304" pitchFamily="18" charset="0"/>
              </a:rPr>
              <a:t>Table 1: Choosing the Right Chart Type</a:t>
            </a:r>
          </a:p>
          <a:p>
            <a:pPr algn="ctr"/>
            <a:r>
              <a:rPr lang="en-US" sz="1000" dirty="0">
                <a:latin typeface="Arial" panose="020B0604020202020204" pitchFamily="34" charset="0"/>
                <a:ea typeface="Times New Roman" panose="02020603050405020304" pitchFamily="18" charset="0"/>
                <a:cs typeface="Times New Roman" panose="02020603050405020304" pitchFamily="18" charset="0"/>
              </a:rPr>
              <a:t>Source: Author</a:t>
            </a:r>
          </a:p>
        </p:txBody>
      </p:sp>
      <p:sp>
        <p:nvSpPr>
          <p:cNvPr id="14" name="Rectangle 13">
            <a:extLst>
              <a:ext uri="{FF2B5EF4-FFF2-40B4-BE49-F238E27FC236}">
                <a16:creationId xmlns:a16="http://schemas.microsoft.com/office/drawing/2014/main" id="{54B37A82-FA08-49FD-9491-A1543023D6A3}"/>
              </a:ext>
            </a:extLst>
          </p:cNvPr>
          <p:cNvSpPr/>
          <p:nvPr/>
        </p:nvSpPr>
        <p:spPr>
          <a:xfrm>
            <a:off x="5944537" y="3102055"/>
            <a:ext cx="5399325" cy="2551148"/>
          </a:xfrm>
          <a:prstGeom prst="rect">
            <a:avLst/>
          </a:prstGeom>
          <a:solidFill>
            <a:schemeClr val="accent6">
              <a:lumMod val="20000"/>
              <a:lumOff val="80000"/>
            </a:schemeClr>
          </a:solidFill>
        </p:spPr>
        <p:txBody>
          <a:bodyPr wrap="square">
            <a:spAutoFit/>
          </a:bodyPr>
          <a:lstStyle/>
          <a:p>
            <a:pPr algn="just">
              <a:lnSpc>
                <a:spcPct val="150000"/>
              </a:lnSpc>
            </a:pPr>
            <a:r>
              <a:rPr lang="en-US" sz="1200" b="1" dirty="0">
                <a:latin typeface="Arial" panose="020B0604020202020204" pitchFamily="34" charset="0"/>
                <a:ea typeface="Times New Roman" panose="02020603050405020304" pitchFamily="18" charset="0"/>
                <a:cs typeface="Times New Roman" panose="02020603050405020304" pitchFamily="18" charset="0"/>
              </a:rPr>
              <a:t>Step 4: Chart Elements </a:t>
            </a:r>
            <a:r>
              <a:rPr lang="en-US" sz="1200" b="1" dirty="0" err="1">
                <a:latin typeface="Arial" panose="020B0604020202020204" pitchFamily="34" charset="0"/>
                <a:ea typeface="Times New Roman" panose="02020603050405020304" pitchFamily="18" charset="0"/>
                <a:cs typeface="Times New Roman" panose="02020603050405020304" pitchFamily="18" charset="0"/>
              </a:rPr>
              <a:t>Customisation</a:t>
            </a:r>
            <a:endParaRPr lang="en-US" sz="1200" dirty="0">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Add titles, axis labels, legends, and data markers using the tools of Chart Design and Format. Good </a:t>
            </a:r>
            <a:r>
              <a:rPr lang="en-US" sz="1200" dirty="0" err="1">
                <a:latin typeface="Arial" panose="020B0604020202020204" pitchFamily="34" charset="0"/>
                <a:ea typeface="Times New Roman" panose="02020603050405020304" pitchFamily="18" charset="0"/>
                <a:cs typeface="Times New Roman" panose="02020603050405020304" pitchFamily="18" charset="0"/>
              </a:rPr>
              <a:t>customisation</a:t>
            </a:r>
            <a:r>
              <a:rPr lang="en-US" sz="1200" dirty="0">
                <a:latin typeface="Arial" panose="020B0604020202020204" pitchFamily="34" charset="0"/>
                <a:ea typeface="Times New Roman" panose="02020603050405020304" pitchFamily="18" charset="0"/>
                <a:cs typeface="Times New Roman" panose="02020603050405020304" pitchFamily="18" charset="0"/>
              </a:rPr>
              <a:t> will increase clarity and make the message visible at once.</a:t>
            </a:r>
          </a:p>
          <a:p>
            <a:pPr algn="just">
              <a:lnSpc>
                <a:spcPct val="150000"/>
              </a:lnSpc>
            </a:pPr>
            <a:r>
              <a:rPr lang="en-US" sz="1200" b="1" dirty="0">
                <a:latin typeface="Arial" panose="020B0604020202020204" pitchFamily="34" charset="0"/>
                <a:ea typeface="Times New Roman" panose="02020603050405020304" pitchFamily="18" charset="0"/>
                <a:cs typeface="Times New Roman" panose="02020603050405020304" pitchFamily="18" charset="0"/>
              </a:rPr>
              <a:t>Step 5: Evaluate the Output</a:t>
            </a:r>
            <a:endParaRPr lang="en-US" sz="1200" dirty="0">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Make sure that the chart displays the dataset correctly and rationally. There must be validation because scaling, labelling or data selection errors decrease credibility and can result in erroneous decisions in the workplace (Moussa and </a:t>
            </a:r>
            <a:r>
              <a:rPr lang="en-US" sz="1200" dirty="0" err="1">
                <a:latin typeface="Arial" panose="020B0604020202020204" pitchFamily="34" charset="0"/>
                <a:ea typeface="Times New Roman" panose="02020603050405020304" pitchFamily="18" charset="0"/>
                <a:cs typeface="Times New Roman" panose="02020603050405020304" pitchFamily="18" charset="0"/>
              </a:rPr>
              <a:t>Touzani</a:t>
            </a:r>
            <a:r>
              <a:rPr lang="en-US" sz="1200" dirty="0">
                <a:latin typeface="Arial" panose="020B0604020202020204" pitchFamily="34" charset="0"/>
                <a:ea typeface="Times New Roman" panose="02020603050405020304" pitchFamily="18" charset="0"/>
                <a:cs typeface="Times New Roman" panose="02020603050405020304" pitchFamily="18" charset="0"/>
              </a:rPr>
              <a:t>, 2011).</a:t>
            </a:r>
          </a:p>
        </p:txBody>
      </p:sp>
      <p:sp>
        <p:nvSpPr>
          <p:cNvPr id="16" name="Rectangle 15">
            <a:extLst>
              <a:ext uri="{FF2B5EF4-FFF2-40B4-BE49-F238E27FC236}">
                <a16:creationId xmlns:a16="http://schemas.microsoft.com/office/drawing/2014/main" id="{FF9223A7-307A-41C3-AF98-636ACF662AD0}"/>
              </a:ext>
            </a:extLst>
          </p:cNvPr>
          <p:cNvSpPr/>
          <p:nvPr/>
        </p:nvSpPr>
        <p:spPr>
          <a:xfrm>
            <a:off x="5944537" y="5890355"/>
            <a:ext cx="5399325" cy="1535485"/>
          </a:xfrm>
          <a:prstGeom prst="rect">
            <a:avLst/>
          </a:prstGeom>
          <a:solidFill>
            <a:schemeClr val="bg2">
              <a:lumMod val="90000"/>
            </a:schemeClr>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Example Scenario</a:t>
            </a: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A catering company has the number of customers per week and a line chart is used to monitor demand (Chowdhury, 2023). The visual demonstrates a steady increase on weekends, which allows the managers to adjust the staffing and inventory planning according to the definite evidence.</a:t>
            </a:r>
          </a:p>
        </p:txBody>
      </p:sp>
      <p:sp>
        <p:nvSpPr>
          <p:cNvPr id="17" name="Rectangle 16">
            <a:extLst>
              <a:ext uri="{FF2B5EF4-FFF2-40B4-BE49-F238E27FC236}">
                <a16:creationId xmlns:a16="http://schemas.microsoft.com/office/drawing/2014/main" id="{949A9BFD-2B04-452F-9629-D1198FEA113C}"/>
              </a:ext>
            </a:extLst>
          </p:cNvPr>
          <p:cNvSpPr/>
          <p:nvPr/>
        </p:nvSpPr>
        <p:spPr>
          <a:xfrm>
            <a:off x="11563462" y="3222136"/>
            <a:ext cx="5141339" cy="2643481"/>
          </a:xfrm>
          <a:prstGeom prst="rect">
            <a:avLst/>
          </a:prstGeom>
          <a:solidFill>
            <a:schemeClr val="accent3">
              <a:lumMod val="20000"/>
              <a:lumOff val="80000"/>
            </a:schemeClr>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Critical Insight</a:t>
            </a: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The same charts can facilitate or be an obstacle to communication based on the design decisions. Too many </a:t>
            </a:r>
            <a:r>
              <a:rPr lang="en-US" sz="1200" dirty="0" err="1">
                <a:latin typeface="Arial" panose="020B0604020202020204" pitchFamily="34" charset="0"/>
                <a:ea typeface="Times New Roman" panose="02020603050405020304" pitchFamily="18" charset="0"/>
                <a:cs typeface="Times New Roman" panose="02020603050405020304" pitchFamily="18" charset="0"/>
              </a:rPr>
              <a:t>colours</a:t>
            </a:r>
            <a:r>
              <a:rPr lang="en-US" sz="1200" dirty="0">
                <a:latin typeface="Arial" panose="020B0604020202020204" pitchFamily="34" charset="0"/>
                <a:ea typeface="Times New Roman" panose="02020603050405020304" pitchFamily="18" charset="0"/>
                <a:cs typeface="Times New Roman" panose="02020603050405020304" pitchFamily="18" charset="0"/>
              </a:rPr>
              <a:t>, inaccurate axes or unsuited formats reduce clarity. An example is when a pie chart is used to indicate the change in monthly income because key changes may be concealed but a line chart indicates the direction (Evergreen, 2020). A critical appraisal of the type of chart, accuracy and some presentation improves the communication of a professional and eliminates misleading interpretations that can be used to make decisions in </a:t>
            </a:r>
            <a:r>
              <a:rPr lang="en-US" sz="1200" dirty="0" err="1">
                <a:latin typeface="Arial" panose="020B0604020202020204" pitchFamily="34" charset="0"/>
                <a:ea typeface="Times New Roman" panose="02020603050405020304" pitchFamily="18" charset="0"/>
                <a:cs typeface="Times New Roman" panose="02020603050405020304" pitchFamily="18" charset="0"/>
              </a:rPr>
              <a:t>organisations</a:t>
            </a:r>
            <a:r>
              <a:rPr lang="en-US" sz="1200" dirty="0">
                <a:latin typeface="Arial" panose="020B0604020202020204" pitchFamily="34" charset="0"/>
                <a:ea typeface="Times New Roman" panose="02020603050405020304" pitchFamily="18" charset="0"/>
                <a:cs typeface="Times New Roman" panose="02020603050405020304" pitchFamily="18" charset="0"/>
              </a:rPr>
              <a:t>.</a:t>
            </a:r>
          </a:p>
        </p:txBody>
      </p:sp>
      <p:sp>
        <p:nvSpPr>
          <p:cNvPr id="18" name="Rectangle 17">
            <a:extLst>
              <a:ext uri="{FF2B5EF4-FFF2-40B4-BE49-F238E27FC236}">
                <a16:creationId xmlns:a16="http://schemas.microsoft.com/office/drawing/2014/main" id="{E446D553-D74E-46B6-9A3F-31926970E083}"/>
              </a:ext>
            </a:extLst>
          </p:cNvPr>
          <p:cNvSpPr/>
          <p:nvPr/>
        </p:nvSpPr>
        <p:spPr>
          <a:xfrm>
            <a:off x="3670852" y="7687067"/>
            <a:ext cx="5652180" cy="1812484"/>
          </a:xfrm>
          <a:prstGeom prst="rect">
            <a:avLst/>
          </a:prstGeom>
          <a:solidFill>
            <a:schemeClr val="accent2">
              <a:lumMod val="20000"/>
              <a:lumOff val="80000"/>
            </a:schemeClr>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Conclusion</a:t>
            </a:r>
          </a:p>
          <a:p>
            <a:pPr algn="just">
              <a:lnSpc>
                <a:spcPct val="150000"/>
              </a:lnSpc>
            </a:pPr>
            <a:r>
              <a:rPr lang="en-US" sz="1200" dirty="0">
                <a:latin typeface="Arial" panose="020B0604020202020204" pitchFamily="34" charset="0"/>
                <a:ea typeface="Times New Roman" panose="02020603050405020304" pitchFamily="18" charset="0"/>
                <a:cs typeface="Times New Roman" panose="02020603050405020304" pitchFamily="18" charset="0"/>
              </a:rPr>
              <a:t>Preparation of proper charts using Excel builds better communication in the workplace, increased decision making and effective reporting (Sharma, 2019). The proper choice of chart types, keeping it understandable, and justifying findings will guarantee the professionalism of the choice and encourage the successful use of data in </a:t>
            </a:r>
            <a:r>
              <a:rPr lang="en-US" sz="1200" dirty="0" err="1">
                <a:latin typeface="Arial" panose="020B0604020202020204" pitchFamily="34" charset="0"/>
                <a:ea typeface="Times New Roman" panose="02020603050405020304" pitchFamily="18" charset="0"/>
                <a:cs typeface="Times New Roman" panose="02020603050405020304" pitchFamily="18" charset="0"/>
              </a:rPr>
              <a:t>organisational</a:t>
            </a:r>
            <a:r>
              <a:rPr lang="en-US" sz="1200" dirty="0">
                <a:latin typeface="Arial" panose="020B0604020202020204" pitchFamily="34" charset="0"/>
                <a:ea typeface="Times New Roman" panose="02020603050405020304" pitchFamily="18" charset="0"/>
                <a:cs typeface="Times New Roman" panose="02020603050405020304" pitchFamily="18" charset="0"/>
              </a:rPr>
              <a:t> processes.</a:t>
            </a:r>
          </a:p>
        </p:txBody>
      </p:sp>
      <p:sp>
        <p:nvSpPr>
          <p:cNvPr id="19" name="Rectangle 18">
            <a:extLst>
              <a:ext uri="{FF2B5EF4-FFF2-40B4-BE49-F238E27FC236}">
                <a16:creationId xmlns:a16="http://schemas.microsoft.com/office/drawing/2014/main" id="{36A0496E-B207-4DA8-B3C8-AD1B16A1E250}"/>
              </a:ext>
            </a:extLst>
          </p:cNvPr>
          <p:cNvSpPr/>
          <p:nvPr/>
        </p:nvSpPr>
        <p:spPr>
          <a:xfrm>
            <a:off x="11563462" y="6419419"/>
            <a:ext cx="5141339" cy="2937535"/>
          </a:xfrm>
          <a:prstGeom prst="rect">
            <a:avLst/>
          </a:prstGeom>
          <a:solidFill>
            <a:schemeClr val="bg2"/>
          </a:solidFill>
        </p:spPr>
        <p:txBody>
          <a:bodyPr wrap="square">
            <a:spAutoFit/>
          </a:bodyPr>
          <a:lstStyle/>
          <a:p>
            <a:pPr algn="just">
              <a:lnSpc>
                <a:spcPct val="150000"/>
              </a:lnSpc>
            </a:pPr>
            <a:r>
              <a:rPr lang="en-US" sz="1600" b="1" kern="0"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References</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Chowdhury, T.E. (2023). </a:t>
            </a:r>
            <a:r>
              <a:rPr lang="en-US" sz="600" i="1" dirty="0">
                <a:latin typeface="Arial" panose="020B0604020202020204" pitchFamily="34" charset="0"/>
                <a:ea typeface="Times New Roman" panose="02020603050405020304" pitchFamily="18" charset="0"/>
                <a:cs typeface="Times New Roman" panose="02020603050405020304" pitchFamily="18" charset="0"/>
              </a:rPr>
              <a:t>7 Types of Comparison Charts for Effective Data Visualization</a:t>
            </a:r>
            <a:r>
              <a:rPr lang="en-US" sz="600" dirty="0">
                <a:latin typeface="Arial" panose="020B0604020202020204" pitchFamily="34" charset="0"/>
                <a:ea typeface="Times New Roman" panose="02020603050405020304" pitchFamily="18" charset="0"/>
                <a:cs typeface="Times New Roman" panose="02020603050405020304" pitchFamily="18" charset="0"/>
              </a:rPr>
              <a:t>. [online] Ninja Tables. Available at: https://ninjatables.com/types-of-comparison-charts/?srsltid=AfmBOop2V2hHeSRQA23R3nvwupeaF4AtMSsTBWvv9JE5FLzV7dr00rQz [Accessed 2 Dec. 2025].</a:t>
            </a:r>
          </a:p>
          <a:p>
            <a:pPr algn="just">
              <a:lnSpc>
                <a:spcPct val="150000"/>
              </a:lnSpc>
            </a:pPr>
            <a:r>
              <a:rPr lang="en-US" sz="600" dirty="0" err="1">
                <a:latin typeface="Arial" panose="020B0604020202020204" pitchFamily="34" charset="0"/>
                <a:ea typeface="Times New Roman" panose="02020603050405020304" pitchFamily="18" charset="0"/>
                <a:cs typeface="Times New Roman" panose="02020603050405020304" pitchFamily="18" charset="0"/>
              </a:rPr>
              <a:t>Dror</a:t>
            </a:r>
            <a:r>
              <a:rPr lang="en-US" sz="600" dirty="0">
                <a:latin typeface="Arial" panose="020B0604020202020204" pitchFamily="34" charset="0"/>
                <a:ea typeface="Times New Roman" panose="02020603050405020304" pitchFamily="18" charset="0"/>
                <a:cs typeface="Times New Roman" panose="02020603050405020304" pitchFamily="18" charset="0"/>
              </a:rPr>
              <a:t>, I.E. (2020). Cognitive and Human Factors in Expert Decision Making: Six Fallacies and the Eight Sources of Bias. </a:t>
            </a:r>
            <a:r>
              <a:rPr lang="en-US" sz="600" i="1" dirty="0">
                <a:latin typeface="Arial" panose="020B0604020202020204" pitchFamily="34" charset="0"/>
                <a:ea typeface="Times New Roman" panose="02020603050405020304" pitchFamily="18" charset="0"/>
                <a:cs typeface="Times New Roman" panose="02020603050405020304" pitchFamily="18" charset="0"/>
              </a:rPr>
              <a:t>Analytical Chemistry</a:t>
            </a:r>
            <a:r>
              <a:rPr lang="en-US" sz="600" dirty="0">
                <a:latin typeface="Arial" panose="020B0604020202020204" pitchFamily="34" charset="0"/>
                <a:ea typeface="Times New Roman" panose="02020603050405020304" pitchFamily="18" charset="0"/>
                <a:cs typeface="Times New Roman" panose="02020603050405020304" pitchFamily="18" charset="0"/>
              </a:rPr>
              <a:t>, [online] 92(12), pp.7998–8004. </a:t>
            </a:r>
            <a:r>
              <a:rPr lang="en-US" sz="600" dirty="0" err="1">
                <a:latin typeface="Arial" panose="020B0604020202020204" pitchFamily="34" charset="0"/>
                <a:ea typeface="Times New Roman" panose="02020603050405020304" pitchFamily="18" charset="0"/>
                <a:cs typeface="Times New Roman" panose="02020603050405020304" pitchFamily="18" charset="0"/>
              </a:rPr>
              <a:t>doi:https</a:t>
            </a:r>
            <a:r>
              <a:rPr lang="en-US" sz="600" dirty="0">
                <a:latin typeface="Arial" panose="020B0604020202020204" pitchFamily="34" charset="0"/>
                <a:ea typeface="Times New Roman" panose="02020603050405020304" pitchFamily="18" charset="0"/>
                <a:cs typeface="Times New Roman" panose="02020603050405020304" pitchFamily="18" charset="0"/>
              </a:rPr>
              <a:t>://doi.org/10.1021/acs.analchem.0c00704.</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Evergreen, S.D.H. (2020). </a:t>
            </a:r>
            <a:r>
              <a:rPr lang="en-US" sz="600" i="1" dirty="0">
                <a:latin typeface="Arial" panose="020B0604020202020204" pitchFamily="34" charset="0"/>
                <a:ea typeface="Times New Roman" panose="02020603050405020304" pitchFamily="18" charset="0"/>
                <a:cs typeface="Times New Roman" panose="02020603050405020304" pitchFamily="18" charset="0"/>
              </a:rPr>
              <a:t>Effective data visualization : the right chart for the right data</a:t>
            </a:r>
            <a:r>
              <a:rPr lang="en-US" sz="600" dirty="0">
                <a:latin typeface="Arial" panose="020B0604020202020204" pitchFamily="34" charset="0"/>
                <a:ea typeface="Times New Roman" panose="02020603050405020304" pitchFamily="18" charset="0"/>
                <a:cs typeface="Times New Roman" panose="02020603050405020304" pitchFamily="18" charset="0"/>
              </a:rPr>
              <a:t>. Thousand Oaks, California: Sage Publications, Inc.</a:t>
            </a:r>
          </a:p>
          <a:p>
            <a:pPr algn="just">
              <a:lnSpc>
                <a:spcPct val="150000"/>
              </a:lnSpc>
            </a:pPr>
            <a:r>
              <a:rPr lang="en-US" sz="600" dirty="0" err="1">
                <a:latin typeface="Arial" panose="020B0604020202020204" pitchFamily="34" charset="0"/>
                <a:ea typeface="Times New Roman" panose="02020603050405020304" pitchFamily="18" charset="0"/>
                <a:cs typeface="Times New Roman" panose="02020603050405020304" pitchFamily="18" charset="0"/>
              </a:rPr>
              <a:t>GeeksforGeeks</a:t>
            </a:r>
            <a:r>
              <a:rPr lang="en-US" sz="600" dirty="0">
                <a:latin typeface="Arial" panose="020B0604020202020204" pitchFamily="34" charset="0"/>
                <a:ea typeface="Times New Roman" panose="02020603050405020304" pitchFamily="18" charset="0"/>
                <a:cs typeface="Times New Roman" panose="02020603050405020304" pitchFamily="18" charset="0"/>
              </a:rPr>
              <a:t> (2024). </a:t>
            </a:r>
            <a:r>
              <a:rPr lang="en-US" sz="600" i="1" dirty="0">
                <a:latin typeface="Arial" panose="020B0604020202020204" pitchFamily="34" charset="0"/>
                <a:ea typeface="Times New Roman" panose="02020603050405020304" pitchFamily="18" charset="0"/>
                <a:cs typeface="Times New Roman" panose="02020603050405020304" pitchFamily="18" charset="0"/>
              </a:rPr>
              <a:t>Charts and Graphs for Data Visualization</a:t>
            </a:r>
            <a:r>
              <a:rPr lang="en-US" sz="600" dirty="0">
                <a:latin typeface="Arial" panose="020B0604020202020204" pitchFamily="34" charset="0"/>
                <a:ea typeface="Times New Roman" panose="02020603050405020304" pitchFamily="18" charset="0"/>
                <a:cs typeface="Times New Roman" panose="02020603050405020304" pitchFamily="18" charset="0"/>
              </a:rPr>
              <a:t>. [online] </a:t>
            </a:r>
            <a:r>
              <a:rPr lang="en-US" sz="600" dirty="0" err="1">
                <a:latin typeface="Arial" panose="020B0604020202020204" pitchFamily="34" charset="0"/>
                <a:ea typeface="Times New Roman" panose="02020603050405020304" pitchFamily="18" charset="0"/>
                <a:cs typeface="Times New Roman" panose="02020603050405020304" pitchFamily="18" charset="0"/>
              </a:rPr>
              <a:t>GeeksforGeeks</a:t>
            </a:r>
            <a:r>
              <a:rPr lang="en-US" sz="600" dirty="0">
                <a:latin typeface="Arial" panose="020B0604020202020204" pitchFamily="34" charset="0"/>
                <a:ea typeface="Times New Roman" panose="02020603050405020304" pitchFamily="18" charset="0"/>
                <a:cs typeface="Times New Roman" panose="02020603050405020304" pitchFamily="18" charset="0"/>
              </a:rPr>
              <a:t>. Available at: https://www.geeksforgeeks.org/data-visualization/charts-and-graphs-for-data-visualization/ [Accessed 23 Jun. 2025].</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Microsoft (2024). </a:t>
            </a:r>
            <a:r>
              <a:rPr lang="en-US" sz="600" i="1" dirty="0">
                <a:latin typeface="Arial" panose="020B0604020202020204" pitchFamily="34" charset="0"/>
                <a:ea typeface="Times New Roman" panose="02020603050405020304" pitchFamily="18" charset="0"/>
                <a:cs typeface="Times New Roman" panose="02020603050405020304" pitchFamily="18" charset="0"/>
              </a:rPr>
              <a:t>Filter data in a range or table in Excel - Microsoft Support</a:t>
            </a:r>
            <a:r>
              <a:rPr lang="en-US" sz="600" dirty="0">
                <a:latin typeface="Arial" panose="020B0604020202020204" pitchFamily="34" charset="0"/>
                <a:ea typeface="Times New Roman" panose="02020603050405020304" pitchFamily="18" charset="0"/>
                <a:cs typeface="Times New Roman" panose="02020603050405020304" pitchFamily="18" charset="0"/>
              </a:rPr>
              <a:t>. [online] Microsoft.com. Available at: https://support.microsoft.com/en-us/office/filter-data-in-a-range-or-table-in-excel-01832226-31b5-4568-8806-38c37dcc180e [Accessed 9 Nov. 2025].</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Moussa, S. and </a:t>
            </a:r>
            <a:r>
              <a:rPr lang="en-US" sz="600" dirty="0" err="1">
                <a:latin typeface="Arial" panose="020B0604020202020204" pitchFamily="34" charset="0"/>
                <a:ea typeface="Times New Roman" panose="02020603050405020304" pitchFamily="18" charset="0"/>
                <a:cs typeface="Times New Roman" panose="02020603050405020304" pitchFamily="18" charset="0"/>
              </a:rPr>
              <a:t>Touzani</a:t>
            </a:r>
            <a:r>
              <a:rPr lang="en-US" sz="600" dirty="0">
                <a:latin typeface="Arial" panose="020B0604020202020204" pitchFamily="34" charset="0"/>
                <a:ea typeface="Times New Roman" panose="02020603050405020304" pitchFamily="18" charset="0"/>
                <a:cs typeface="Times New Roman" panose="02020603050405020304" pitchFamily="18" charset="0"/>
              </a:rPr>
              <a:t>, M. (2011). The perceived credibility of quality labels: a scale validation with refinement. </a:t>
            </a:r>
            <a:r>
              <a:rPr lang="en-US" sz="600" i="1" dirty="0">
                <a:latin typeface="Arial" panose="020B0604020202020204" pitchFamily="34" charset="0"/>
                <a:ea typeface="Times New Roman" panose="02020603050405020304" pitchFamily="18" charset="0"/>
                <a:cs typeface="Times New Roman" panose="02020603050405020304" pitchFamily="18" charset="0"/>
              </a:rPr>
              <a:t>International Journal of Consumer Studies</a:t>
            </a:r>
            <a:r>
              <a:rPr lang="en-US" sz="600" dirty="0">
                <a:latin typeface="Arial" panose="020B0604020202020204" pitchFamily="34" charset="0"/>
                <a:ea typeface="Times New Roman" panose="02020603050405020304" pitchFamily="18" charset="0"/>
                <a:cs typeface="Times New Roman" panose="02020603050405020304" pitchFamily="18" charset="0"/>
              </a:rPr>
              <a:t>, 32(5), pp.526–533. </a:t>
            </a:r>
            <a:r>
              <a:rPr lang="en-US" sz="600" dirty="0" err="1">
                <a:latin typeface="Arial" panose="020B0604020202020204" pitchFamily="34" charset="0"/>
                <a:ea typeface="Times New Roman" panose="02020603050405020304" pitchFamily="18" charset="0"/>
                <a:cs typeface="Times New Roman" panose="02020603050405020304" pitchFamily="18" charset="0"/>
              </a:rPr>
              <a:t>doi:https</a:t>
            </a:r>
            <a:r>
              <a:rPr lang="en-US" sz="600" dirty="0">
                <a:latin typeface="Arial" panose="020B0604020202020204" pitchFamily="34" charset="0"/>
                <a:ea typeface="Times New Roman" panose="02020603050405020304" pitchFamily="18" charset="0"/>
                <a:cs typeface="Times New Roman" panose="02020603050405020304" pitchFamily="18" charset="0"/>
              </a:rPr>
              <a:t>://doi.org/10.1111/j.1470-6431.2008.00713.x.</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Sharma, H. (2019). </a:t>
            </a:r>
            <a:r>
              <a:rPr lang="en-US" sz="600" i="1" dirty="0">
                <a:latin typeface="Arial" panose="020B0604020202020204" pitchFamily="34" charset="0"/>
                <a:ea typeface="Times New Roman" panose="02020603050405020304" pitchFamily="18" charset="0"/>
                <a:cs typeface="Times New Roman" panose="02020603050405020304" pitchFamily="18" charset="0"/>
              </a:rPr>
              <a:t>Optimize Smart</a:t>
            </a:r>
            <a:r>
              <a:rPr lang="en-US" sz="600" dirty="0">
                <a:latin typeface="Arial" panose="020B0604020202020204" pitchFamily="34" charset="0"/>
                <a:ea typeface="Times New Roman" panose="02020603050405020304" pitchFamily="18" charset="0"/>
                <a:cs typeface="Times New Roman" panose="02020603050405020304" pitchFamily="18" charset="0"/>
              </a:rPr>
              <a:t>. [online] Optimize Smart. Available at: https://www.optimizesmart.com/how-to-select-best-excel-charts-for-your-data-analysis-reporting/.</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Sue, V.M. and Griffin, M.T. (2015). </a:t>
            </a:r>
            <a:r>
              <a:rPr lang="en-US" sz="600" i="1" dirty="0">
                <a:latin typeface="Arial" panose="020B0604020202020204" pitchFamily="34" charset="0"/>
                <a:ea typeface="Times New Roman" panose="02020603050405020304" pitchFamily="18" charset="0"/>
                <a:cs typeface="Times New Roman" panose="02020603050405020304" pitchFamily="18" charset="0"/>
              </a:rPr>
              <a:t>Data Visualization &amp; Presentation With Microsoft Office</a:t>
            </a:r>
            <a:r>
              <a:rPr lang="en-US" sz="600" dirty="0">
                <a:latin typeface="Arial" panose="020B0604020202020204" pitchFamily="34" charset="0"/>
                <a:ea typeface="Times New Roman" panose="02020603050405020304" pitchFamily="18" charset="0"/>
                <a:cs typeface="Times New Roman" panose="02020603050405020304" pitchFamily="18" charset="0"/>
              </a:rPr>
              <a:t>. SAGE Publications.</a:t>
            </a:r>
          </a:p>
          <a:p>
            <a:pPr algn="just">
              <a:lnSpc>
                <a:spcPct val="150000"/>
              </a:lnSpc>
            </a:pPr>
            <a:r>
              <a:rPr lang="en-US" sz="600" dirty="0">
                <a:latin typeface="Arial" panose="020B0604020202020204" pitchFamily="34" charset="0"/>
                <a:ea typeface="Times New Roman" panose="02020603050405020304" pitchFamily="18" charset="0"/>
                <a:cs typeface="Times New Roman" panose="02020603050405020304" pitchFamily="18" charset="0"/>
              </a:rPr>
              <a:t>Wadi, Y. (2023). </a:t>
            </a:r>
            <a:r>
              <a:rPr lang="en-US" sz="600" i="1" dirty="0">
                <a:latin typeface="Arial" panose="020B0604020202020204" pitchFamily="34" charset="0"/>
                <a:ea typeface="Times New Roman" panose="02020603050405020304" pitchFamily="18" charset="0"/>
                <a:cs typeface="Times New Roman" panose="02020603050405020304" pitchFamily="18" charset="0"/>
              </a:rPr>
              <a:t>The Power of Microsoft Excel: ‘ Why Microsoft Excel Skills are Essential for Today’s Job Market’ - </a:t>
            </a:r>
            <a:r>
              <a:rPr lang="en-US" sz="600" i="1" dirty="0" err="1">
                <a:latin typeface="Arial" panose="020B0604020202020204" pitchFamily="34" charset="0"/>
                <a:ea typeface="Times New Roman" panose="02020603050405020304" pitchFamily="18" charset="0"/>
                <a:cs typeface="Times New Roman" panose="02020603050405020304" pitchFamily="18" charset="0"/>
              </a:rPr>
              <a:t>Ezi</a:t>
            </a:r>
            <a:r>
              <a:rPr lang="en-US" sz="600" i="1" dirty="0">
                <a:latin typeface="Arial" panose="020B0604020202020204" pitchFamily="34" charset="0"/>
                <a:ea typeface="Times New Roman" panose="02020603050405020304" pitchFamily="18" charset="0"/>
                <a:cs typeface="Times New Roman" panose="02020603050405020304" pitchFamily="18" charset="0"/>
              </a:rPr>
              <a:t> Learn Online</a:t>
            </a:r>
            <a:r>
              <a:rPr lang="en-US" sz="600" dirty="0">
                <a:latin typeface="Arial" panose="020B0604020202020204" pitchFamily="34" charset="0"/>
                <a:ea typeface="Times New Roman" panose="02020603050405020304" pitchFamily="18" charset="0"/>
                <a:cs typeface="Times New Roman" panose="02020603050405020304" pitchFamily="18" charset="0"/>
              </a:rPr>
              <a:t>. [online] </a:t>
            </a:r>
            <a:r>
              <a:rPr lang="en-US" sz="600" dirty="0" err="1">
                <a:latin typeface="Arial" panose="020B0604020202020204" pitchFamily="34" charset="0"/>
                <a:ea typeface="Times New Roman" panose="02020603050405020304" pitchFamily="18" charset="0"/>
                <a:cs typeface="Times New Roman" panose="02020603050405020304" pitchFamily="18" charset="0"/>
              </a:rPr>
              <a:t>Ezi</a:t>
            </a:r>
            <a:r>
              <a:rPr lang="en-US" sz="600" dirty="0">
                <a:latin typeface="Arial" panose="020B0604020202020204" pitchFamily="34" charset="0"/>
                <a:ea typeface="Times New Roman" panose="02020603050405020304" pitchFamily="18" charset="0"/>
                <a:cs typeface="Times New Roman" panose="02020603050405020304" pitchFamily="18" charset="0"/>
              </a:rPr>
              <a:t> Learn Online - Learning Made Easy. Available at: https://ezilearnonline.com/the-power-of-microsoft-excel-why-microsoft-excel-skills-are-essential-for-todays-job-market/ [Accessed 2 Dec. 2025].</a:t>
            </a:r>
          </a:p>
        </p:txBody>
      </p:sp>
      <p:pic>
        <p:nvPicPr>
          <p:cNvPr id="21" name="Picture 20">
            <a:extLst>
              <a:ext uri="{FF2B5EF4-FFF2-40B4-BE49-F238E27FC236}">
                <a16:creationId xmlns:a16="http://schemas.microsoft.com/office/drawing/2014/main" id="{125F6674-4567-46D1-9138-3F442B6549F0}"/>
              </a:ext>
            </a:extLst>
          </p:cNvPr>
          <p:cNvPicPr>
            <a:picLocks noChangeAspect="1"/>
          </p:cNvPicPr>
          <p:nvPr/>
        </p:nvPicPr>
        <p:blipFill>
          <a:blip r:embed="rId4"/>
          <a:stretch>
            <a:fillRect/>
          </a:stretch>
        </p:blipFill>
        <p:spPr>
          <a:xfrm>
            <a:off x="3670852" y="6168075"/>
            <a:ext cx="2180357" cy="1453571"/>
          </a:xfrm>
          <a:prstGeom prst="rect">
            <a:avLst/>
          </a:prstGeom>
        </p:spPr>
      </p:pic>
      <p:pic>
        <p:nvPicPr>
          <p:cNvPr id="22" name="Picture 21">
            <a:extLst>
              <a:ext uri="{FF2B5EF4-FFF2-40B4-BE49-F238E27FC236}">
                <a16:creationId xmlns:a16="http://schemas.microsoft.com/office/drawing/2014/main" id="{B612E923-777F-4197-B30C-F5391385100D}"/>
              </a:ext>
            </a:extLst>
          </p:cNvPr>
          <p:cNvPicPr>
            <a:picLocks noChangeAspect="1"/>
          </p:cNvPicPr>
          <p:nvPr/>
        </p:nvPicPr>
        <p:blipFill>
          <a:blip r:embed="rId5"/>
          <a:stretch>
            <a:fillRect/>
          </a:stretch>
        </p:blipFill>
        <p:spPr>
          <a:xfrm>
            <a:off x="9449305" y="7747655"/>
            <a:ext cx="2015658" cy="1343772"/>
          </a:xfrm>
          <a:prstGeom prst="rect">
            <a:avLst/>
          </a:prstGeom>
          <a:solidFill>
            <a:srgbClr val="FFC000"/>
          </a:solidFill>
        </p:spPr>
      </p:pic>
    </p:spTree>
    <p:extLst>
      <p:ext uri="{BB962C8B-B14F-4D97-AF65-F5344CB8AC3E}">
        <p14:creationId xmlns:p14="http://schemas.microsoft.com/office/powerpoint/2010/main" val="20444833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776</Words>
  <Application>Microsoft Office PowerPoint</Application>
  <PresentationFormat>Custom</PresentationFormat>
  <Paragraphs>87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MD. SHAJAHAN Emperor</cp:lastModifiedBy>
  <cp:revision>4</cp:revision>
  <dcterms:created xsi:type="dcterms:W3CDTF">2025-12-02T17:36:01Z</dcterms:created>
  <dcterms:modified xsi:type="dcterms:W3CDTF">2025-12-02T18:12:32Z</dcterms:modified>
</cp:coreProperties>
</file>