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0" r:id="rId2"/>
    <p:sldId id="256" r:id="rId3"/>
    <p:sldId id="257" r:id="rId4"/>
    <p:sldId id="259" r:id="rId5"/>
    <p:sldId id="264" r:id="rId6"/>
    <p:sldId id="265" r:id="rId7"/>
    <p:sldId id="268" r:id="rId8"/>
    <p:sldId id="269" r:id="rId9"/>
    <p:sldId id="261" r:id="rId10"/>
    <p:sldId id="258"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9CF88C7-9562-49DE-86C6-C6C129F7BE84}">
          <p14:sldIdLst>
            <p14:sldId id="260"/>
            <p14:sldId id="256"/>
            <p14:sldId id="257"/>
            <p14:sldId id="259"/>
            <p14:sldId id="264"/>
            <p14:sldId id="265"/>
            <p14:sldId id="268"/>
            <p14:sldId id="269"/>
            <p14:sldId id="261"/>
            <p14:sldId id="258"/>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07" autoAdjust="0"/>
    <p:restoredTop sz="86400" autoAdjust="0"/>
  </p:normalViewPr>
  <p:slideViewPr>
    <p:cSldViewPr snapToGrid="0">
      <p:cViewPr>
        <p:scale>
          <a:sx n="65" d="100"/>
          <a:sy n="65" d="100"/>
        </p:scale>
        <p:origin x="756" y="40"/>
      </p:cViewPr>
      <p:guideLst/>
    </p:cSldViewPr>
  </p:slideViewPr>
  <p:outlineViewPr>
    <p:cViewPr>
      <p:scale>
        <a:sx n="33" d="100"/>
        <a:sy n="33" d="100"/>
      </p:scale>
      <p:origin x="0" y="-13852"/>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B5F8B9-B54D-4B42-B437-91591960D496}" type="datetimeFigureOut">
              <a:rPr lang="en-GB" smtClean="0"/>
              <a:t>17/01/2018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D7C19D-2075-4005-A1F1-CAC0D1F710FD}" type="slidenum">
              <a:rPr lang="en-GB" smtClean="0"/>
              <a:t>‹#›</a:t>
            </a:fld>
            <a:endParaRPr lang="en-GB"/>
          </a:p>
        </p:txBody>
      </p:sp>
    </p:spTree>
    <p:extLst>
      <p:ext uri="{BB962C8B-B14F-4D97-AF65-F5344CB8AC3E}">
        <p14:creationId xmlns:p14="http://schemas.microsoft.com/office/powerpoint/2010/main" val="55559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D7C19D-2075-4005-A1F1-CAC0D1F710FD}" type="slidenum">
              <a:rPr lang="en-GB" smtClean="0"/>
              <a:t>2</a:t>
            </a:fld>
            <a:endParaRPr lang="en-GB"/>
          </a:p>
        </p:txBody>
      </p:sp>
    </p:spTree>
    <p:extLst>
      <p:ext uri="{BB962C8B-B14F-4D97-AF65-F5344CB8AC3E}">
        <p14:creationId xmlns:p14="http://schemas.microsoft.com/office/powerpoint/2010/main" val="3689242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D7C19D-2075-4005-A1F1-CAC0D1F710FD}" type="slidenum">
              <a:rPr lang="en-GB" smtClean="0"/>
              <a:t>6</a:t>
            </a:fld>
            <a:endParaRPr lang="en-GB"/>
          </a:p>
        </p:txBody>
      </p:sp>
    </p:spTree>
    <p:extLst>
      <p:ext uri="{BB962C8B-B14F-4D97-AF65-F5344CB8AC3E}">
        <p14:creationId xmlns:p14="http://schemas.microsoft.com/office/powerpoint/2010/main" val="3857487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0E8A5-1E4A-4F92-8A8C-5DC31901A6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4E699C-F14D-4146-981A-BA3E98686A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80D170-14A7-4F69-AC9E-20F4A029698D}"/>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5" name="Footer Placeholder 4">
            <a:extLst>
              <a:ext uri="{FF2B5EF4-FFF2-40B4-BE49-F238E27FC236}">
                <a16:creationId xmlns:a16="http://schemas.microsoft.com/office/drawing/2014/main" id="{C95F6F86-F090-4FD4-B015-AD9323CCEE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D71031-276A-4162-9D94-D98C40DCB23A}"/>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273376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31DE-7DF8-48B7-9CA3-F8A3B66296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3524FD-6E44-4B23-B05F-555DF4C476F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D1FB9E-D57D-476F-B4EE-A36FFBED4451}"/>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5" name="Footer Placeholder 4">
            <a:extLst>
              <a:ext uri="{FF2B5EF4-FFF2-40B4-BE49-F238E27FC236}">
                <a16:creationId xmlns:a16="http://schemas.microsoft.com/office/drawing/2014/main" id="{3B31CBEC-210F-4C83-A8D4-925B17B29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5D3FE-DDEB-495B-9522-26BA7C9A1592}"/>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1664989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5C78C-5229-48CE-8FB0-8822AC4C48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BEF499-6FC0-444D-A478-56D85FD14D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6F7805F-C2C7-4B59-BA8A-1ADFBF89C849}"/>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5" name="Footer Placeholder 4">
            <a:extLst>
              <a:ext uri="{FF2B5EF4-FFF2-40B4-BE49-F238E27FC236}">
                <a16:creationId xmlns:a16="http://schemas.microsoft.com/office/drawing/2014/main" id="{60A72280-36D0-4673-9A1C-3F53085585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B7657F-B1CB-4A91-A835-640EC1C17785}"/>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1999413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6BED1-D6A9-4FDE-8CBF-758ADD05D3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F96A28-1149-4482-9BCF-D9F3EC44A10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159C7C-776D-4ADC-ADCE-43AB9CBCB51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924AC9-D5F2-4B6E-AAE7-170731B758EA}"/>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6" name="Footer Placeholder 5">
            <a:extLst>
              <a:ext uri="{FF2B5EF4-FFF2-40B4-BE49-F238E27FC236}">
                <a16:creationId xmlns:a16="http://schemas.microsoft.com/office/drawing/2014/main" id="{A308F15F-AC64-4E5D-914E-25367C75B2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A3D0E2-531B-4D33-9F4E-08FDB05E2042}"/>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356160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7B041-7183-4F20-84CD-D4004D3F12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1083EE-96F6-4BD5-A87B-C1DFDC5FB8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4413C6A-0ABC-4A27-9899-988872091C1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438982-A4A0-4645-84DE-0633217910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A1AF085-65A3-4673-973F-124E6498EB7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2D3BA3-3E3D-49EC-9FE0-DEBBBAA1AF8A}"/>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8" name="Footer Placeholder 7">
            <a:extLst>
              <a:ext uri="{FF2B5EF4-FFF2-40B4-BE49-F238E27FC236}">
                <a16:creationId xmlns:a16="http://schemas.microsoft.com/office/drawing/2014/main" id="{BE96E128-0FB8-45B2-97FA-76298200DA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6EBA50-5EEC-4190-8D41-05EC7038BB36}"/>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1518678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6468A-32B5-4033-B62E-A41215CC15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6BE642-480B-459F-A8D9-5CB7AC8FBD3D}"/>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4" name="Footer Placeholder 3">
            <a:extLst>
              <a:ext uri="{FF2B5EF4-FFF2-40B4-BE49-F238E27FC236}">
                <a16:creationId xmlns:a16="http://schemas.microsoft.com/office/drawing/2014/main" id="{4F5D9440-8155-4389-82AC-60EE918190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44C49A-D0A8-46BF-93E9-CEF3C93B4417}"/>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2986653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674FA7-5372-4340-BF5D-9E5C7583467D}"/>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3" name="Footer Placeholder 2">
            <a:extLst>
              <a:ext uri="{FF2B5EF4-FFF2-40B4-BE49-F238E27FC236}">
                <a16:creationId xmlns:a16="http://schemas.microsoft.com/office/drawing/2014/main" id="{46E5C6F6-33F6-46B3-896F-E1A8D9AACE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9CA108-9A9A-4EF5-B54A-4770FB99691D}"/>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1502850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C5A05-2FA3-4606-A25D-DB39AE80FB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BDBA8F-165F-4E9F-BD8E-7C504A0597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F206609-D1EC-4E97-9928-8AE5D522FC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C791631-FA4F-4AE2-9DA0-F9CF17266AC7}"/>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6" name="Footer Placeholder 5">
            <a:extLst>
              <a:ext uri="{FF2B5EF4-FFF2-40B4-BE49-F238E27FC236}">
                <a16:creationId xmlns:a16="http://schemas.microsoft.com/office/drawing/2014/main" id="{1B2CF43A-1CDE-4197-B320-69B3BDFD7E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B2F4FD-A2DD-45BD-976A-4EAAF8635EEC}"/>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3799593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07B38-264D-4A1B-9CF3-42149278E6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F7968F-E06E-4B69-9F95-A04C457CB5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7B97DD-7BD7-4D86-817E-4295966911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B4A6C4D-7FEF-4E0F-A152-E8278D91872C}"/>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6" name="Footer Placeholder 5">
            <a:extLst>
              <a:ext uri="{FF2B5EF4-FFF2-40B4-BE49-F238E27FC236}">
                <a16:creationId xmlns:a16="http://schemas.microsoft.com/office/drawing/2014/main" id="{62475C3A-8341-40AE-9F90-24DCFD1542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AE90D2-9DB4-4DFB-8539-908F9A4D4955}"/>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991054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8AC24-280D-48E6-9C5B-35825C8FC2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65AA02-5E04-4D22-B38F-F5915BF779A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117382-7BA9-4EBB-B6B1-59C1D70C7FC7}"/>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5" name="Footer Placeholder 4">
            <a:extLst>
              <a:ext uri="{FF2B5EF4-FFF2-40B4-BE49-F238E27FC236}">
                <a16:creationId xmlns:a16="http://schemas.microsoft.com/office/drawing/2014/main" id="{10D259A3-EA30-43C9-AF00-F16E8AB17E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2B8475-B61A-4AF3-8455-70AAF36C323D}"/>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1370928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CD6634-0BF7-4EF9-BF68-76C08C3396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2D045C-1B1E-4C36-854B-91E562FCFC2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FF68E1-9F19-4A80-BCF1-76AA074F47FA}"/>
              </a:ext>
            </a:extLst>
          </p:cNvPr>
          <p:cNvSpPr>
            <a:spLocks noGrp="1"/>
          </p:cNvSpPr>
          <p:nvPr>
            <p:ph type="dt" sz="half" idx="10"/>
          </p:nvPr>
        </p:nvSpPr>
        <p:spPr/>
        <p:txBody>
          <a:bodyPr/>
          <a:lstStyle/>
          <a:p>
            <a:fld id="{0ABC56C1-FF82-4626-B049-99B42D4ADC0B}" type="datetimeFigureOut">
              <a:rPr lang="en-GB" smtClean="0"/>
              <a:t>17/01/2018</a:t>
            </a:fld>
            <a:endParaRPr lang="en-GB"/>
          </a:p>
        </p:txBody>
      </p:sp>
      <p:sp>
        <p:nvSpPr>
          <p:cNvPr id="5" name="Footer Placeholder 4">
            <a:extLst>
              <a:ext uri="{FF2B5EF4-FFF2-40B4-BE49-F238E27FC236}">
                <a16:creationId xmlns:a16="http://schemas.microsoft.com/office/drawing/2014/main" id="{5A4668F6-92A2-43FB-84C9-F041E1979F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D29149-6753-4260-9AD9-8CCF2BD337E3}"/>
              </a:ext>
            </a:extLst>
          </p:cNvPr>
          <p:cNvSpPr>
            <a:spLocks noGrp="1"/>
          </p:cNvSpPr>
          <p:nvPr>
            <p:ph type="sldNum" sz="quarter" idx="12"/>
          </p:nvPr>
        </p:nvSpPr>
        <p:spPr/>
        <p:txBody>
          <a:bodyPr/>
          <a:lstStyle/>
          <a:p>
            <a:fld id="{FD1381EE-4943-437A-B3FE-88678DA77DBD}" type="slidenum">
              <a:rPr lang="en-GB" smtClean="0"/>
              <a:t>‹#›</a:t>
            </a:fld>
            <a:endParaRPr lang="en-GB"/>
          </a:p>
        </p:txBody>
      </p:sp>
    </p:spTree>
    <p:extLst>
      <p:ext uri="{BB962C8B-B14F-4D97-AF65-F5344CB8AC3E}">
        <p14:creationId xmlns:p14="http://schemas.microsoft.com/office/powerpoint/2010/main" val="3090222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838BF0-FF8A-4733-9879-2A6AB4969A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54DCF3-B099-4E88-901B-2690F73334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5C8731-F3F0-4164-B4EB-F358548FF2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BC56C1-FF82-4626-B049-99B42D4ADC0B}" type="datetimeFigureOut">
              <a:rPr lang="en-GB" smtClean="0"/>
              <a:t>17/01/2018</a:t>
            </a:fld>
            <a:endParaRPr lang="en-GB"/>
          </a:p>
        </p:txBody>
      </p:sp>
      <p:sp>
        <p:nvSpPr>
          <p:cNvPr id="5" name="Footer Placeholder 4">
            <a:extLst>
              <a:ext uri="{FF2B5EF4-FFF2-40B4-BE49-F238E27FC236}">
                <a16:creationId xmlns:a16="http://schemas.microsoft.com/office/drawing/2014/main" id="{8BC19677-3D34-4DBE-8A0D-4E2328D7AC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C37D51B-A1EF-4E9D-8E00-ED80D6AC5C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1381EE-4943-437A-B3FE-88678DA77DBD}" type="slidenum">
              <a:rPr lang="en-GB" smtClean="0"/>
              <a:t>‹#›</a:t>
            </a:fld>
            <a:endParaRPr lang="en-GB"/>
          </a:p>
        </p:txBody>
      </p:sp>
    </p:spTree>
    <p:extLst>
      <p:ext uri="{BB962C8B-B14F-4D97-AF65-F5344CB8AC3E}">
        <p14:creationId xmlns:p14="http://schemas.microsoft.com/office/powerpoint/2010/main" val="10028683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celestialcarellc.com/wp-content/uploads/2010/08/ccare_home_img.jpg" TargetMode="External"/><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original-political-cartoon.com/media/filer_public_thumbnails/filer_public/2014/08/16/artist_238-3167-6001.jpg__600x400_q85.jpg"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file:///C:\Users\User\AppData\Local\Packages\Microsoft.MicrosoftEdge_8wekyb3d8bbwe\TempState\Downloads\facts-about-carers-2014.pdf(Accessed" TargetMode="External"/><Relationship Id="rId2" Type="http://schemas.openxmlformats.org/officeDocument/2006/relationships/hyperlink" Target="https://carers.org/key-facts-about-carers-and-people-they-care" TargetMode="External"/><Relationship Id="rId1" Type="http://schemas.openxmlformats.org/officeDocument/2006/relationships/slideLayout" Target="../slideLayouts/slideLayout6.xml"/><Relationship Id="rId6" Type="http://schemas.openxmlformats.org/officeDocument/2006/relationships/hyperlink" Target="https://www.sciencedirect.com/science/article/pii/S0378512217309118" TargetMode="External"/><Relationship Id="rId5" Type="http://schemas.openxmlformats.org/officeDocument/2006/relationships/hyperlink" Target="https://www.gov.uk/government/uploads/system/uploads/attachment_data/file/454514/gs-15-18-future-ageing-family-care-er09.pdf" TargetMode="External"/><Relationship Id="rId4" Type="http://schemas.openxmlformats.org/officeDocument/2006/relationships/hyperlink" Target="https://www.gov.uk/government/publications/care-act-2014-part-1-factsheets/care-act-factshee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hildrenssociety.org.uk/" TargetMode="External"/><Relationship Id="rId7" Type="http://schemas.openxmlformats.org/officeDocument/2006/relationships/hyperlink" Target="https://www.unforgettable.org/blog/carer-burnout-90-of-dementia-carers-experience-stress-or-anxiety/" TargetMode="External"/><Relationship Id="rId2" Type="http://schemas.openxmlformats.org/officeDocument/2006/relationships/hyperlink" Target="http://www.celestialcarellc.com/wp-content/uploads/2010/08/ccare_home_img.jpg" TargetMode="External"/><Relationship Id="rId1" Type="http://schemas.openxmlformats.org/officeDocument/2006/relationships/slideLayout" Target="../slideLayouts/slideLayout6.xml"/><Relationship Id="rId6" Type="http://schemas.openxmlformats.org/officeDocument/2006/relationships/hyperlink" Target="http://www.communitycare.co.uk/2016/05/07/care-act-failing-deliver-carers-face-long-waits-assessments/" TargetMode="External"/><Relationship Id="rId5" Type="http://schemas.openxmlformats.org/officeDocument/2006/relationships/hyperlink" Target="http://www.original-political-cartoon.com/media/filer_public_thumbnails/filer_public/2014/08/16/artist_238-3167-6001.jpg__600x400_q85.jpg" TargetMode="External"/><Relationship Id="rId4" Type="http://schemas.openxmlformats.org/officeDocument/2006/relationships/hyperlink" Target="http://www.fleximobility.co.uk/wp-content/uploads/2014/07/Families-inner-page-image.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43B76-95E6-47DE-BB31-15FD5CEA4AD6}"/>
              </a:ext>
            </a:extLst>
          </p:cNvPr>
          <p:cNvSpPr>
            <a:spLocks noGrp="1"/>
          </p:cNvSpPr>
          <p:nvPr>
            <p:ph type="title"/>
          </p:nvPr>
        </p:nvSpPr>
        <p:spPr/>
        <p:txBody>
          <a:bodyPr/>
          <a:lstStyle/>
          <a:p>
            <a:pPr algn="ctr"/>
            <a:r>
              <a:rPr lang="en-GB" b="1" dirty="0"/>
              <a:t>Introduction</a:t>
            </a:r>
            <a:br>
              <a:rPr lang="en-GB" dirty="0"/>
            </a:br>
            <a:endParaRPr lang="en-GB" dirty="0"/>
          </a:p>
        </p:txBody>
      </p:sp>
      <p:sp>
        <p:nvSpPr>
          <p:cNvPr id="3" name="Content Placeholder 2">
            <a:extLst>
              <a:ext uri="{FF2B5EF4-FFF2-40B4-BE49-F238E27FC236}">
                <a16:creationId xmlns:a16="http://schemas.microsoft.com/office/drawing/2014/main" id="{A6307386-A2F9-4ADD-9144-FA1C1E441ABA}"/>
              </a:ext>
            </a:extLst>
          </p:cNvPr>
          <p:cNvSpPr>
            <a:spLocks noGrp="1"/>
          </p:cNvSpPr>
          <p:nvPr>
            <p:ph idx="1"/>
          </p:nvPr>
        </p:nvSpPr>
        <p:spPr/>
        <p:txBody>
          <a:bodyPr>
            <a:normAutofit lnSpcReduction="10000"/>
          </a:bodyPr>
          <a:lstStyle/>
          <a:p>
            <a:pPr marL="0" indent="0" algn="ctr">
              <a:lnSpc>
                <a:spcPct val="150000"/>
              </a:lnSpc>
              <a:buNone/>
            </a:pPr>
            <a:r>
              <a:rPr lang="en-GB" sz="3200" dirty="0"/>
              <a:t>This power point will look at carers in the UK, it will discuss the role of the carer and look at the complications and impact  on the well-being of individuals providing care for family relatives or friends. It will also discuss the  National Assistance Act that came into force in 1948 and most recently the Care Act 2014.</a:t>
            </a:r>
          </a:p>
          <a:p>
            <a:endParaRPr lang="en-GB" dirty="0"/>
          </a:p>
        </p:txBody>
      </p:sp>
    </p:spTree>
    <p:extLst>
      <p:ext uri="{BB962C8B-B14F-4D97-AF65-F5344CB8AC3E}">
        <p14:creationId xmlns:p14="http://schemas.microsoft.com/office/powerpoint/2010/main" val="1336222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E0C56-0044-4BAF-BA87-4B6F188FC9A9}"/>
              </a:ext>
            </a:extLst>
          </p:cNvPr>
          <p:cNvSpPr>
            <a:spLocks noGrp="1"/>
          </p:cNvSpPr>
          <p:nvPr>
            <p:ph type="ctrTitle"/>
          </p:nvPr>
        </p:nvSpPr>
        <p:spPr>
          <a:xfrm>
            <a:off x="1524000" y="1600199"/>
            <a:ext cx="9144000" cy="1909763"/>
          </a:xfrm>
        </p:spPr>
        <p:txBody>
          <a:bodyPr>
            <a:normAutofit/>
          </a:bodyPr>
          <a:lstStyle/>
          <a:p>
            <a:r>
              <a:rPr lang="en-GB" sz="4000" dirty="0"/>
              <a:t>Explore the Barriers to wellbeing and inclusion for the informal carers, refer to policy, theory and practice.</a:t>
            </a:r>
          </a:p>
        </p:txBody>
      </p:sp>
      <p:sp>
        <p:nvSpPr>
          <p:cNvPr id="3" name="Subtitle 2">
            <a:extLst>
              <a:ext uri="{FF2B5EF4-FFF2-40B4-BE49-F238E27FC236}">
                <a16:creationId xmlns:a16="http://schemas.microsoft.com/office/drawing/2014/main" id="{66A39BDD-F4B2-4720-9FB1-8AA9408BCB04}"/>
              </a:ext>
            </a:extLst>
          </p:cNvPr>
          <p:cNvSpPr>
            <a:spLocks noGrp="1"/>
          </p:cNvSpPr>
          <p:nvPr>
            <p:ph type="subTitle" idx="1"/>
          </p:nvPr>
        </p:nvSpPr>
        <p:spPr/>
        <p:txBody>
          <a:bodyPr/>
          <a:lstStyle/>
          <a:p>
            <a:endParaRPr lang="en-GB" dirty="0"/>
          </a:p>
          <a:p>
            <a:r>
              <a:rPr lang="en-GB" dirty="0"/>
              <a:t>By Donna Thomas</a:t>
            </a:r>
          </a:p>
          <a:p>
            <a:r>
              <a:rPr lang="en-GB" dirty="0"/>
              <a:t>January 2018.</a:t>
            </a:r>
          </a:p>
        </p:txBody>
      </p:sp>
    </p:spTree>
    <p:extLst>
      <p:ext uri="{BB962C8B-B14F-4D97-AF65-F5344CB8AC3E}">
        <p14:creationId xmlns:p14="http://schemas.microsoft.com/office/powerpoint/2010/main" val="1578843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person sitting on a chair&#10;&#10;Description generated with very high confidence">
            <a:extLst>
              <a:ext uri="{FF2B5EF4-FFF2-40B4-BE49-F238E27FC236}">
                <a16:creationId xmlns:a16="http://schemas.microsoft.com/office/drawing/2014/main" id="{667FD781-67CD-43E0-A1FF-B98C9DA626D1}"/>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10804" r="10458"/>
          <a:stretch/>
        </p:blipFill>
        <p:spPr>
          <a:xfrm>
            <a:off x="4636008" y="640082"/>
            <a:ext cx="6916329" cy="5577837"/>
          </a:xfrm>
          <a:prstGeom prst="rect">
            <a:avLst/>
          </a:prstGeom>
          <a:effectLst/>
        </p:spPr>
      </p:pic>
      <p:sp>
        <p:nvSpPr>
          <p:cNvPr id="2" name="Title 1">
            <a:extLst>
              <a:ext uri="{FF2B5EF4-FFF2-40B4-BE49-F238E27FC236}">
                <a16:creationId xmlns:a16="http://schemas.microsoft.com/office/drawing/2014/main" id="{86BF0E3C-48D6-4751-B508-B157A7D994C4}"/>
              </a:ext>
            </a:extLst>
          </p:cNvPr>
          <p:cNvSpPr>
            <a:spLocks noGrp="1"/>
          </p:cNvSpPr>
          <p:nvPr>
            <p:ph type="title"/>
          </p:nvPr>
        </p:nvSpPr>
        <p:spPr>
          <a:xfrm>
            <a:off x="648929" y="629266"/>
            <a:ext cx="3667039" cy="1676603"/>
          </a:xfrm>
        </p:spPr>
        <p:txBody>
          <a:bodyPr vert="horz" lIns="91440" tIns="45720" rIns="91440" bIns="45720" rtlCol="0" anchor="ctr">
            <a:normAutofit/>
          </a:bodyPr>
          <a:lstStyle/>
          <a:p>
            <a:r>
              <a:rPr lang="en-US" sz="4100" b="1" dirty="0"/>
              <a:t>Who are informal carers?</a:t>
            </a:r>
          </a:p>
        </p:txBody>
      </p:sp>
      <p:sp>
        <p:nvSpPr>
          <p:cNvPr id="4" name="Text Placeholder 3">
            <a:extLst>
              <a:ext uri="{FF2B5EF4-FFF2-40B4-BE49-F238E27FC236}">
                <a16:creationId xmlns:a16="http://schemas.microsoft.com/office/drawing/2014/main" id="{CC08CAEB-8A2E-4E35-BFDD-39ADB22D4FEE}"/>
              </a:ext>
            </a:extLst>
          </p:cNvPr>
          <p:cNvSpPr>
            <a:spLocks noGrp="1"/>
          </p:cNvSpPr>
          <p:nvPr>
            <p:ph type="body" sz="half" idx="2"/>
          </p:nvPr>
        </p:nvSpPr>
        <p:spPr>
          <a:xfrm>
            <a:off x="648930" y="2438400"/>
            <a:ext cx="3667037" cy="3785419"/>
          </a:xfrm>
        </p:spPr>
        <p:txBody>
          <a:bodyPr vert="horz" lIns="91440" tIns="45720" rIns="91440" bIns="45720" rtlCol="0">
            <a:normAutofit fontScale="92500" lnSpcReduction="10000"/>
          </a:bodyPr>
          <a:lstStyle/>
          <a:p>
            <a:pPr indent="-228600">
              <a:buFont typeface="Arial" panose="020B0604020202020204" pitchFamily="34" charset="0"/>
              <a:buChar char="•"/>
            </a:pPr>
            <a:r>
              <a:rPr lang="en-US" sz="2000" dirty="0"/>
              <a:t>A carer is someone who provides care to someone else, a member of family or family friend, someone who maybe </a:t>
            </a:r>
            <a:r>
              <a:rPr lang="en-US" sz="2000" u="sng" dirty="0"/>
              <a:t>older,</a:t>
            </a:r>
            <a:r>
              <a:rPr lang="en-US" sz="2000" dirty="0"/>
              <a:t> disabled or ill. This care is often delivered by the labour of love and the carer unpaid.</a:t>
            </a:r>
          </a:p>
          <a:p>
            <a:pPr indent="-228600">
              <a:buFont typeface="Arial" panose="020B0604020202020204" pitchFamily="34" charset="0"/>
              <a:buChar char="•"/>
            </a:pPr>
            <a:r>
              <a:rPr lang="en-US" sz="2000" dirty="0"/>
              <a:t>Unpaid carers are the highest providers of care to people with support needs and save the NHS and social Services an estimated £119 billion pounds each year.</a:t>
            </a:r>
          </a:p>
          <a:p>
            <a:pPr indent="-228600">
              <a:buFont typeface="Arial" panose="020B0604020202020204" pitchFamily="34" charset="0"/>
              <a:buChar char="•"/>
            </a:pPr>
            <a:r>
              <a:rPr lang="en-US" dirty="0"/>
              <a:t>(Carers trust)</a:t>
            </a:r>
          </a:p>
          <a:p>
            <a:pPr indent="-228600">
              <a:buFont typeface="Arial" panose="020B0604020202020204" pitchFamily="34" charset="0"/>
              <a:buChar char="•"/>
            </a:pPr>
            <a:r>
              <a:rPr lang="en-US" dirty="0"/>
              <a:t>Image; </a:t>
            </a:r>
            <a:r>
              <a:rPr lang="en-GB" i="1" dirty="0">
                <a:solidFill>
                  <a:prstClr val="black"/>
                </a:solidFill>
                <a:hlinkClick r:id="rId3"/>
              </a:rPr>
              <a:t>www.celestialcarellc.com</a:t>
            </a:r>
            <a:endParaRPr lang="en-US" dirty="0"/>
          </a:p>
        </p:txBody>
      </p:sp>
    </p:spTree>
    <p:extLst>
      <p:ext uri="{BB962C8B-B14F-4D97-AF65-F5344CB8AC3E}">
        <p14:creationId xmlns:p14="http://schemas.microsoft.com/office/powerpoint/2010/main" val="2985733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person sitting on a bed&#10;&#10;Description generated with high confidence">
            <a:extLst>
              <a:ext uri="{FF2B5EF4-FFF2-40B4-BE49-F238E27FC236}">
                <a16:creationId xmlns:a16="http://schemas.microsoft.com/office/drawing/2014/main" id="{702AF04E-B870-4E85-A8EC-D0CCCAD9CA7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9341" r="9591"/>
          <a:stretch/>
        </p:blipFill>
        <p:spPr>
          <a:xfrm>
            <a:off x="4636008" y="640082"/>
            <a:ext cx="6916329" cy="5577837"/>
          </a:xfrm>
          <a:prstGeom prst="rect">
            <a:avLst/>
          </a:prstGeom>
          <a:effectLst/>
        </p:spPr>
      </p:pic>
      <p:sp>
        <p:nvSpPr>
          <p:cNvPr id="2" name="Title 1">
            <a:extLst>
              <a:ext uri="{FF2B5EF4-FFF2-40B4-BE49-F238E27FC236}">
                <a16:creationId xmlns:a16="http://schemas.microsoft.com/office/drawing/2014/main" id="{EBBDC275-EFF6-45A1-8CC2-E4E415F70563}"/>
              </a:ext>
            </a:extLst>
          </p:cNvPr>
          <p:cNvSpPr>
            <a:spLocks noGrp="1"/>
          </p:cNvSpPr>
          <p:nvPr>
            <p:ph type="title"/>
          </p:nvPr>
        </p:nvSpPr>
        <p:spPr>
          <a:xfrm>
            <a:off x="648929" y="629266"/>
            <a:ext cx="3667039" cy="1676603"/>
          </a:xfrm>
        </p:spPr>
        <p:txBody>
          <a:bodyPr vert="horz" lIns="91440" tIns="45720" rIns="91440" bIns="45720" rtlCol="0" anchor="ctr">
            <a:normAutofit/>
          </a:bodyPr>
          <a:lstStyle/>
          <a:p>
            <a:r>
              <a:rPr lang="en-US" b="1" dirty="0"/>
              <a:t>Children and young carers</a:t>
            </a:r>
          </a:p>
        </p:txBody>
      </p:sp>
      <p:sp>
        <p:nvSpPr>
          <p:cNvPr id="3" name="Content Placeholder 2">
            <a:extLst>
              <a:ext uri="{FF2B5EF4-FFF2-40B4-BE49-F238E27FC236}">
                <a16:creationId xmlns:a16="http://schemas.microsoft.com/office/drawing/2014/main" id="{680FB843-7ECB-482C-A382-2F608E13F08D}"/>
              </a:ext>
            </a:extLst>
          </p:cNvPr>
          <p:cNvSpPr>
            <a:spLocks noGrp="1"/>
          </p:cNvSpPr>
          <p:nvPr>
            <p:ph sz="half" idx="1"/>
          </p:nvPr>
        </p:nvSpPr>
        <p:spPr>
          <a:xfrm>
            <a:off x="648930" y="2438400"/>
            <a:ext cx="3667037" cy="3785419"/>
          </a:xfrm>
        </p:spPr>
        <p:txBody>
          <a:bodyPr vert="horz" lIns="91440" tIns="45720" rIns="91440" bIns="45720" rtlCol="0">
            <a:normAutofit lnSpcReduction="10000"/>
          </a:bodyPr>
          <a:lstStyle/>
          <a:p>
            <a:r>
              <a:rPr lang="en-US" sz="1500" dirty="0"/>
              <a:t>There are an estimated 370,000 children or young carers in Wales.</a:t>
            </a:r>
          </a:p>
          <a:p>
            <a:r>
              <a:rPr lang="en-US" sz="1500" dirty="0"/>
              <a:t>Young Carers- typically between the age of 16-25. Providing care and support to parents and siblings or other relative.</a:t>
            </a:r>
          </a:p>
          <a:p>
            <a:r>
              <a:rPr lang="en-US" sz="1500" dirty="0"/>
              <a:t>45% reported to have mental health issues.</a:t>
            </a:r>
          </a:p>
          <a:p>
            <a:r>
              <a:rPr lang="en-US" sz="1500" dirty="0"/>
              <a:t>Young carers miss on average 48 days a year of school.</a:t>
            </a:r>
          </a:p>
          <a:p>
            <a:r>
              <a:rPr lang="en-US" sz="1500" dirty="0"/>
              <a:t>Around half are known to teachers to be carers.</a:t>
            </a:r>
          </a:p>
          <a:p>
            <a:r>
              <a:rPr lang="en-US" sz="1500" dirty="0"/>
              <a:t>Around 68% are bullied in school.</a:t>
            </a:r>
          </a:p>
          <a:p>
            <a:endParaRPr lang="en-US" sz="1500" dirty="0"/>
          </a:p>
          <a:p>
            <a:r>
              <a:rPr lang="en-US" sz="1200" dirty="0"/>
              <a:t>Carers uk</a:t>
            </a:r>
          </a:p>
          <a:p>
            <a:r>
              <a:rPr lang="en-US" sz="1200" dirty="0"/>
              <a:t>Image; Children society.org.uk</a:t>
            </a:r>
          </a:p>
          <a:p>
            <a:endParaRPr lang="en-US" sz="1500" dirty="0"/>
          </a:p>
          <a:p>
            <a:endParaRPr lang="en-US" sz="1500" dirty="0"/>
          </a:p>
        </p:txBody>
      </p:sp>
    </p:spTree>
    <p:extLst>
      <p:ext uri="{BB962C8B-B14F-4D97-AF65-F5344CB8AC3E}">
        <p14:creationId xmlns:p14="http://schemas.microsoft.com/office/powerpoint/2010/main" val="1442064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Arrow Connector 10">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6" name="Content Placeholder 5" descr="A group of people posing for the camera&#10;&#10;Description generated with very high confidence">
            <a:extLst>
              <a:ext uri="{FF2B5EF4-FFF2-40B4-BE49-F238E27FC236}">
                <a16:creationId xmlns:a16="http://schemas.microsoft.com/office/drawing/2014/main" id="{72226497-59D7-4541-A6DA-56BC0EB1586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 b="21515"/>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2" name="Title 1">
            <a:extLst>
              <a:ext uri="{FF2B5EF4-FFF2-40B4-BE49-F238E27FC236}">
                <a16:creationId xmlns:a16="http://schemas.microsoft.com/office/drawing/2014/main" id="{7BB8D30C-C49A-47C9-A799-CC6F099DDCED}"/>
              </a:ext>
            </a:extLst>
          </p:cNvPr>
          <p:cNvSpPr>
            <a:spLocks noGrp="1"/>
          </p:cNvSpPr>
          <p:nvPr>
            <p:ph type="title"/>
          </p:nvPr>
        </p:nvSpPr>
        <p:spPr>
          <a:xfrm>
            <a:off x="655320" y="365125"/>
            <a:ext cx="5120114" cy="1692794"/>
          </a:xfrm>
        </p:spPr>
        <p:txBody>
          <a:bodyPr vert="horz" lIns="91440" tIns="45720" rIns="91440" bIns="45720" rtlCol="0" anchor="ctr">
            <a:normAutofit/>
          </a:bodyPr>
          <a:lstStyle/>
          <a:p>
            <a:pPr algn="ctr"/>
            <a:r>
              <a:rPr lang="en-US" b="1" dirty="0"/>
              <a:t>Older Carers</a:t>
            </a:r>
          </a:p>
        </p:txBody>
      </p:sp>
      <p:sp>
        <p:nvSpPr>
          <p:cNvPr id="3" name="Content Placeholder 2">
            <a:extLst>
              <a:ext uri="{FF2B5EF4-FFF2-40B4-BE49-F238E27FC236}">
                <a16:creationId xmlns:a16="http://schemas.microsoft.com/office/drawing/2014/main" id="{490CFF4B-499E-40D6-B04E-22FFC627828C}"/>
              </a:ext>
            </a:extLst>
          </p:cNvPr>
          <p:cNvSpPr>
            <a:spLocks noGrp="1"/>
          </p:cNvSpPr>
          <p:nvPr>
            <p:ph sz="half" idx="1"/>
          </p:nvPr>
        </p:nvSpPr>
        <p:spPr>
          <a:xfrm>
            <a:off x="655321" y="2575033"/>
            <a:ext cx="5120113" cy="4282961"/>
          </a:xfrm>
        </p:spPr>
        <p:txBody>
          <a:bodyPr vert="horz" lIns="91440" tIns="45720" rIns="91440" bIns="45720" rtlCol="0">
            <a:normAutofit/>
          </a:bodyPr>
          <a:lstStyle/>
          <a:p>
            <a:r>
              <a:rPr lang="en-US" sz="1800" dirty="0"/>
              <a:t>There are over 2 million carers aged between 50-64  (1 in 5)</a:t>
            </a:r>
          </a:p>
          <a:p>
            <a:r>
              <a:rPr lang="en-US" sz="1800" dirty="0"/>
              <a:t>There are 1.3 million carers aged 65 and over.</a:t>
            </a:r>
          </a:p>
          <a:p>
            <a:r>
              <a:rPr lang="en-US" sz="1800" dirty="0"/>
              <a:t>Daughters remain the main source of carers for parents aged 75+ unless a son is an only child or from a family of boys.</a:t>
            </a:r>
          </a:p>
          <a:p>
            <a:r>
              <a:rPr lang="en-US" sz="1800" dirty="0"/>
              <a:t>Family care is most common in rural areas of North and South Wales, parts of the North West, North East and East England.</a:t>
            </a:r>
          </a:p>
          <a:p>
            <a:r>
              <a:rPr lang="en-US" sz="1800" dirty="0"/>
              <a:t>1 in 5 carers give up employment in order to  provide care for family members or relatives.</a:t>
            </a:r>
          </a:p>
          <a:p>
            <a:r>
              <a:rPr lang="en-US" sz="1400" dirty="0"/>
              <a:t>Carers UK</a:t>
            </a:r>
          </a:p>
          <a:p>
            <a:r>
              <a:rPr lang="en-US" sz="1400" dirty="0"/>
              <a:t>Image; flexi mobility.co.uk</a:t>
            </a:r>
          </a:p>
          <a:p>
            <a:endParaRPr lang="en-US" sz="1800" dirty="0"/>
          </a:p>
          <a:p>
            <a:endParaRPr lang="en-US" sz="1400" dirty="0"/>
          </a:p>
        </p:txBody>
      </p:sp>
    </p:spTree>
    <p:extLst>
      <p:ext uri="{BB962C8B-B14F-4D97-AF65-F5344CB8AC3E}">
        <p14:creationId xmlns:p14="http://schemas.microsoft.com/office/powerpoint/2010/main" val="1255967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9DE8-0656-4804-AB74-416EA182B6AE}"/>
              </a:ext>
            </a:extLst>
          </p:cNvPr>
          <p:cNvSpPr>
            <a:spLocks noGrp="1"/>
          </p:cNvSpPr>
          <p:nvPr>
            <p:ph type="title"/>
          </p:nvPr>
        </p:nvSpPr>
        <p:spPr/>
        <p:txBody>
          <a:bodyPr/>
          <a:lstStyle/>
          <a:p>
            <a:pPr algn="ctr"/>
            <a:r>
              <a:rPr lang="en-GB" b="1" dirty="0"/>
              <a:t>National Assistance Act 1948</a:t>
            </a:r>
          </a:p>
        </p:txBody>
      </p:sp>
      <p:sp>
        <p:nvSpPr>
          <p:cNvPr id="3" name="Content Placeholder 2">
            <a:extLst>
              <a:ext uri="{FF2B5EF4-FFF2-40B4-BE49-F238E27FC236}">
                <a16:creationId xmlns:a16="http://schemas.microsoft.com/office/drawing/2014/main" id="{41C2B854-37B8-4E0C-A19A-A5EC427000F7}"/>
              </a:ext>
            </a:extLst>
          </p:cNvPr>
          <p:cNvSpPr>
            <a:spLocks noGrp="1"/>
          </p:cNvSpPr>
          <p:nvPr>
            <p:ph sz="half" idx="1"/>
          </p:nvPr>
        </p:nvSpPr>
        <p:spPr/>
        <p:txBody>
          <a:bodyPr>
            <a:normAutofit fontScale="85000" lnSpcReduction="20000"/>
          </a:bodyPr>
          <a:lstStyle/>
          <a:p>
            <a:r>
              <a:rPr lang="en-GB" dirty="0"/>
              <a:t>This act provided means tested support to those not covered by National Insurance act.</a:t>
            </a:r>
          </a:p>
          <a:p>
            <a:r>
              <a:rPr lang="en-GB" dirty="0"/>
              <a:t>Local authorities had to provide basic residential accommodation to disabled and older people who had no one else to care for them, or could not afford the care themselves.</a:t>
            </a:r>
          </a:p>
          <a:p>
            <a:r>
              <a:rPr lang="en-GB" dirty="0"/>
              <a:t>The Poor Law became abolished.</a:t>
            </a:r>
          </a:p>
          <a:p>
            <a:r>
              <a:rPr lang="en-GB" dirty="0"/>
              <a:t>Sadly homecare givers were not part of the Act.</a:t>
            </a:r>
          </a:p>
          <a:p>
            <a:r>
              <a:rPr lang="en-GB" sz="2000" dirty="0"/>
              <a:t>Legislation.gov.uk</a:t>
            </a:r>
          </a:p>
          <a:p>
            <a:r>
              <a:rPr lang="en-GB" sz="2000" dirty="0"/>
              <a:t>Image; </a:t>
            </a:r>
            <a:r>
              <a:rPr lang="en-GB" sz="2000" i="1" dirty="0">
                <a:solidFill>
                  <a:prstClr val="black"/>
                </a:solidFill>
                <a:hlinkClick r:id="rId3"/>
              </a:rPr>
              <a:t>original-political-cartoon.com</a:t>
            </a:r>
            <a:endParaRPr lang="en-GB" sz="2000" dirty="0"/>
          </a:p>
          <a:p>
            <a:endParaRPr lang="en-GB" dirty="0"/>
          </a:p>
        </p:txBody>
      </p:sp>
      <p:pic>
        <p:nvPicPr>
          <p:cNvPr id="6" name="Content Placeholder 5" descr="An old photo of a person&#10;&#10;Description generated with very high confidence">
            <a:extLst>
              <a:ext uri="{FF2B5EF4-FFF2-40B4-BE49-F238E27FC236}">
                <a16:creationId xmlns:a16="http://schemas.microsoft.com/office/drawing/2014/main" id="{8194D845-11FE-449E-A381-89E15970DB0F}"/>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340937" y="2096294"/>
            <a:ext cx="4867275" cy="3810000"/>
          </a:xfrm>
        </p:spPr>
      </p:pic>
    </p:spTree>
    <p:extLst>
      <p:ext uri="{BB962C8B-B14F-4D97-AF65-F5344CB8AC3E}">
        <p14:creationId xmlns:p14="http://schemas.microsoft.com/office/powerpoint/2010/main" val="2312637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6C17-0A48-4641-BA64-3C2DF1E933CA}"/>
              </a:ext>
            </a:extLst>
          </p:cNvPr>
          <p:cNvSpPr>
            <a:spLocks noGrp="1"/>
          </p:cNvSpPr>
          <p:nvPr>
            <p:ph type="title"/>
          </p:nvPr>
        </p:nvSpPr>
        <p:spPr/>
        <p:txBody>
          <a:bodyPr/>
          <a:lstStyle/>
          <a:p>
            <a:pPr algn="ctr"/>
            <a:r>
              <a:rPr lang="en-GB" b="1" dirty="0"/>
              <a:t>The Care Act 2014</a:t>
            </a:r>
          </a:p>
        </p:txBody>
      </p:sp>
      <p:sp>
        <p:nvSpPr>
          <p:cNvPr id="3" name="Content Placeholder 2">
            <a:extLst>
              <a:ext uri="{FF2B5EF4-FFF2-40B4-BE49-F238E27FC236}">
                <a16:creationId xmlns:a16="http://schemas.microsoft.com/office/drawing/2014/main" id="{5F058C99-6B7D-47E2-8FEB-1948220D2C27}"/>
              </a:ext>
            </a:extLst>
          </p:cNvPr>
          <p:cNvSpPr>
            <a:spLocks noGrp="1"/>
          </p:cNvSpPr>
          <p:nvPr>
            <p:ph sz="half" idx="1"/>
          </p:nvPr>
        </p:nvSpPr>
        <p:spPr>
          <a:xfrm>
            <a:off x="838200" y="1265129"/>
            <a:ext cx="5181600" cy="4911834"/>
          </a:xfrm>
        </p:spPr>
        <p:txBody>
          <a:bodyPr/>
          <a:lstStyle/>
          <a:p>
            <a:r>
              <a:rPr lang="en-GB" dirty="0"/>
              <a:t>For the first time carers are recognised in the law in the same way as those who are cared for.</a:t>
            </a:r>
          </a:p>
          <a:p>
            <a:r>
              <a:rPr lang="en-GB" dirty="0"/>
              <a:t>This law mainly protects adults over the age of eighteen, along with adults caring for disabled children. Children and young carers are supported by Children’s law.</a:t>
            </a:r>
          </a:p>
          <a:p>
            <a:r>
              <a:rPr lang="en-GB" sz="2000" dirty="0"/>
              <a:t>Gov.uk</a:t>
            </a:r>
          </a:p>
          <a:p>
            <a:r>
              <a:rPr lang="en-GB" sz="2000" dirty="0"/>
              <a:t>Image; Gary Brigden; Communitycare.co.uk</a:t>
            </a:r>
          </a:p>
          <a:p>
            <a:endParaRPr lang="en-GB" dirty="0"/>
          </a:p>
        </p:txBody>
      </p:sp>
      <p:pic>
        <p:nvPicPr>
          <p:cNvPr id="6" name="Content Placeholder 5" descr="A picture containing text&#10;&#10;Description generated with high confidence">
            <a:extLst>
              <a:ext uri="{FF2B5EF4-FFF2-40B4-BE49-F238E27FC236}">
                <a16:creationId xmlns:a16="http://schemas.microsoft.com/office/drawing/2014/main" id="{361543ED-A90D-4C2C-8A7B-8549709B09E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1265129"/>
            <a:ext cx="5181600" cy="4911834"/>
          </a:xfrm>
          <a:prstGeom prst="rect">
            <a:avLst/>
          </a:prstGeom>
        </p:spPr>
      </p:pic>
    </p:spTree>
    <p:extLst>
      <p:ext uri="{BB962C8B-B14F-4D97-AF65-F5344CB8AC3E}">
        <p14:creationId xmlns:p14="http://schemas.microsoft.com/office/powerpoint/2010/main" val="4179939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58ECB-440F-496C-A3A6-C85C6AF0A00D}"/>
              </a:ext>
            </a:extLst>
          </p:cNvPr>
          <p:cNvSpPr>
            <a:spLocks noGrp="1"/>
          </p:cNvSpPr>
          <p:nvPr>
            <p:ph type="title"/>
          </p:nvPr>
        </p:nvSpPr>
        <p:spPr/>
        <p:txBody>
          <a:bodyPr/>
          <a:lstStyle/>
          <a:p>
            <a:pPr algn="ctr"/>
            <a:r>
              <a:rPr lang="en-GB" b="1" dirty="0"/>
              <a:t>Affects of well-being and employment</a:t>
            </a:r>
          </a:p>
        </p:txBody>
      </p:sp>
      <p:sp>
        <p:nvSpPr>
          <p:cNvPr id="3" name="Content Placeholder 2">
            <a:extLst>
              <a:ext uri="{FF2B5EF4-FFF2-40B4-BE49-F238E27FC236}">
                <a16:creationId xmlns:a16="http://schemas.microsoft.com/office/drawing/2014/main" id="{ACE0545E-4869-4F4F-B389-CF1BD0BB9AC8}"/>
              </a:ext>
            </a:extLst>
          </p:cNvPr>
          <p:cNvSpPr>
            <a:spLocks noGrp="1"/>
          </p:cNvSpPr>
          <p:nvPr>
            <p:ph sz="half" idx="1"/>
          </p:nvPr>
        </p:nvSpPr>
        <p:spPr>
          <a:xfrm>
            <a:off x="838200" y="1371600"/>
            <a:ext cx="5181600" cy="5121275"/>
          </a:xfrm>
        </p:spPr>
        <p:txBody>
          <a:bodyPr>
            <a:normAutofit fontScale="85000" lnSpcReduction="10000"/>
          </a:bodyPr>
          <a:lstStyle/>
          <a:p>
            <a:r>
              <a:rPr lang="en-GB" dirty="0"/>
              <a:t>65% of older carers (age 60-94) have long term problems or disabilities themselves.</a:t>
            </a:r>
          </a:p>
          <a:p>
            <a:r>
              <a:rPr lang="en-GB" dirty="0"/>
              <a:t>68.8% say that being a carer has had an adverse effect on their mental health.</a:t>
            </a:r>
          </a:p>
          <a:p>
            <a:r>
              <a:rPr lang="en-GB" dirty="0"/>
              <a:t>33.3% have had to cancel treatments or operations for themselves due to their caring responsibilities.</a:t>
            </a:r>
          </a:p>
          <a:p>
            <a:r>
              <a:rPr lang="en-GB" dirty="0"/>
              <a:t>1 in 5 give up employment in order to provide care.</a:t>
            </a:r>
          </a:p>
          <a:p>
            <a:r>
              <a:rPr lang="en-GB" dirty="0"/>
              <a:t>Many reporting feeling excluded and isolated from their surroundings.</a:t>
            </a:r>
          </a:p>
          <a:p>
            <a:r>
              <a:rPr lang="en-GB" sz="1800" dirty="0"/>
              <a:t>Carers.uk</a:t>
            </a:r>
          </a:p>
          <a:p>
            <a:r>
              <a:rPr lang="en-GB" sz="1800" dirty="0"/>
              <a:t>Image; Unforgettable.org</a:t>
            </a:r>
          </a:p>
          <a:p>
            <a:endParaRPr lang="en-GB" dirty="0"/>
          </a:p>
          <a:p>
            <a:endParaRPr lang="en-GB" dirty="0"/>
          </a:p>
        </p:txBody>
      </p:sp>
      <p:pic>
        <p:nvPicPr>
          <p:cNvPr id="6" name="Content Placeholder 5" descr="A picture containing person, indoor, clothing, wall&#10;&#10;Description generated with very high confidence">
            <a:extLst>
              <a:ext uri="{FF2B5EF4-FFF2-40B4-BE49-F238E27FC236}">
                <a16:creationId xmlns:a16="http://schemas.microsoft.com/office/drawing/2014/main" id="{158B6239-6D02-444F-8469-5281FDCDE5B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690688"/>
            <a:ext cx="5181600" cy="4367211"/>
          </a:xfrm>
        </p:spPr>
      </p:pic>
    </p:spTree>
    <p:extLst>
      <p:ext uri="{BB962C8B-B14F-4D97-AF65-F5344CB8AC3E}">
        <p14:creationId xmlns:p14="http://schemas.microsoft.com/office/powerpoint/2010/main" val="3889222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0F94-FC26-4318-AE2A-1A408286D1F5}"/>
              </a:ext>
            </a:extLst>
          </p:cNvPr>
          <p:cNvSpPr>
            <a:spLocks noGrp="1"/>
          </p:cNvSpPr>
          <p:nvPr>
            <p:ph type="ctrTitle"/>
          </p:nvPr>
        </p:nvSpPr>
        <p:spPr>
          <a:xfrm>
            <a:off x="1524000" y="214133"/>
            <a:ext cx="9144000" cy="1454412"/>
          </a:xfrm>
        </p:spPr>
        <p:txBody>
          <a:bodyPr/>
          <a:lstStyle/>
          <a:p>
            <a:r>
              <a:rPr lang="en-GB" dirty="0"/>
              <a:t>Conclusion</a:t>
            </a:r>
          </a:p>
        </p:txBody>
      </p:sp>
      <p:sp>
        <p:nvSpPr>
          <p:cNvPr id="3" name="Subtitle 2">
            <a:extLst>
              <a:ext uri="{FF2B5EF4-FFF2-40B4-BE49-F238E27FC236}">
                <a16:creationId xmlns:a16="http://schemas.microsoft.com/office/drawing/2014/main" id="{91449BB0-7DC3-40ED-9833-E7DD27EA59F3}"/>
              </a:ext>
            </a:extLst>
          </p:cNvPr>
          <p:cNvSpPr>
            <a:spLocks noGrp="1"/>
          </p:cNvSpPr>
          <p:nvPr>
            <p:ph type="subTitle" idx="1"/>
          </p:nvPr>
        </p:nvSpPr>
        <p:spPr>
          <a:xfrm>
            <a:off x="1524000" y="1857080"/>
            <a:ext cx="9144000" cy="4786788"/>
          </a:xfrm>
        </p:spPr>
        <p:txBody>
          <a:bodyPr>
            <a:normAutofit fontScale="85000" lnSpcReduction="10000"/>
          </a:bodyPr>
          <a:lstStyle/>
          <a:p>
            <a:pPr lvl="1" algn="l">
              <a:lnSpc>
                <a:spcPct val="150000"/>
              </a:lnSpc>
            </a:pPr>
            <a:r>
              <a:rPr lang="en-GB" sz="2400" dirty="0"/>
              <a:t>With the ageing population on the increase and the oldest old being the fastest growing age group in the UK, the demand for carers will be in greater demand. With one in five carers  between the age of 50-64, of which many are in part or full time employment as well as providing care,  along with younger carers  still in education, many  juggling their caring duties with their personal lives, it is imperative that they maintain a healthy balance of their social time and time caring for someone in order to maintain their well-being.</a:t>
            </a:r>
          </a:p>
          <a:p>
            <a:pPr lvl="1" algn="l">
              <a:lnSpc>
                <a:spcPct val="150000"/>
              </a:lnSpc>
            </a:pPr>
            <a:r>
              <a:rPr lang="en-GB" sz="2400" dirty="0"/>
              <a:t>With the Carers Act 2014 now in force this will hopefully mean that all carers will be able to benefit from the Act and receive the support they require as well as the person being cared for.</a:t>
            </a:r>
          </a:p>
          <a:p>
            <a:pPr algn="l"/>
            <a:endParaRPr lang="en-GB" dirty="0"/>
          </a:p>
          <a:p>
            <a:endParaRPr lang="en-GB" dirty="0"/>
          </a:p>
        </p:txBody>
      </p:sp>
    </p:spTree>
    <p:extLst>
      <p:ext uri="{BB962C8B-B14F-4D97-AF65-F5344CB8AC3E}">
        <p14:creationId xmlns:p14="http://schemas.microsoft.com/office/powerpoint/2010/main" val="3815140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EC98E-640C-4BFD-8309-E34CEF29784E}"/>
              </a:ext>
            </a:extLst>
          </p:cNvPr>
          <p:cNvSpPr>
            <a:spLocks noGrp="1"/>
          </p:cNvSpPr>
          <p:nvPr>
            <p:ph type="title"/>
          </p:nvPr>
        </p:nvSpPr>
        <p:spPr/>
        <p:txBody>
          <a:bodyPr>
            <a:normAutofit/>
          </a:bodyPr>
          <a:lstStyle/>
          <a:p>
            <a:pPr algn="ctr"/>
            <a:r>
              <a:rPr lang="en-GB" sz="5400" b="1" dirty="0"/>
              <a:t>References</a:t>
            </a:r>
          </a:p>
        </p:txBody>
      </p:sp>
      <p:sp>
        <p:nvSpPr>
          <p:cNvPr id="4" name="Rectangle 3">
            <a:extLst>
              <a:ext uri="{FF2B5EF4-FFF2-40B4-BE49-F238E27FC236}">
                <a16:creationId xmlns:a16="http://schemas.microsoft.com/office/drawing/2014/main" id="{0D6C78D6-2942-48E4-9127-A5840D491FAB}"/>
              </a:ext>
            </a:extLst>
          </p:cNvPr>
          <p:cNvSpPr/>
          <p:nvPr/>
        </p:nvSpPr>
        <p:spPr>
          <a:xfrm>
            <a:off x="0" y="1377387"/>
            <a:ext cx="12191999" cy="7629179"/>
          </a:xfrm>
          <a:prstGeom prst="rect">
            <a:avLst/>
          </a:prstGeom>
          <a:solidFill>
            <a:schemeClr val="accent6">
              <a:lumMod val="20000"/>
              <a:lumOff val="80000"/>
            </a:schemeClr>
          </a:solidFill>
        </p:spPr>
        <p:txBody>
          <a:bodyPr wrap="square">
            <a:spAutoFit/>
          </a:bodyPr>
          <a:lstStyle/>
          <a:p>
            <a:r>
              <a:rPr lang="en-GB" i="1" dirty="0"/>
              <a:t> </a:t>
            </a:r>
          </a:p>
          <a:p>
            <a:pPr marL="285750" indent="-285750">
              <a:buFont typeface="Arial" panose="020B0604020202020204" pitchFamily="34" charset="0"/>
              <a:buChar char="•"/>
            </a:pPr>
            <a:r>
              <a:rPr lang="en-GB" i="1" dirty="0"/>
              <a:t>Carers trust Key fact about carers and the people they care for (date unknown) Available at; </a:t>
            </a:r>
            <a:r>
              <a:rPr lang="en-GB" i="1" dirty="0">
                <a:hlinkClick r:id="rId2"/>
              </a:rPr>
              <a:t>https://carers.org/key-facts-about-carers-and-people-they-care</a:t>
            </a:r>
            <a:endParaRPr lang="en-GB" i="1" dirty="0"/>
          </a:p>
          <a:p>
            <a:endParaRPr lang="en-GB" i="1" dirty="0"/>
          </a:p>
          <a:p>
            <a:pPr marL="285750" indent="-285750">
              <a:buFont typeface="Arial" panose="020B0604020202020204" pitchFamily="34" charset="0"/>
              <a:buChar char="•"/>
            </a:pPr>
            <a:r>
              <a:rPr lang="en-GB" dirty="0"/>
              <a:t>Carers UK. </a:t>
            </a:r>
            <a:r>
              <a:rPr lang="en-GB" i="1" dirty="0"/>
              <a:t>Making life better for carers</a:t>
            </a:r>
            <a:r>
              <a:rPr lang="en-GB" dirty="0"/>
              <a:t> (May 2014) Available at; </a:t>
            </a:r>
            <a:r>
              <a:rPr lang="en-GB" dirty="0">
                <a:hlinkClick r:id="rId3" action="ppaction://hlinkfile"/>
              </a:rPr>
              <a:t>file:///C:/Users/User/AppData/Local/Packages/Microsoft.MicrosoftEdge_8wekyb3d8bbwe/TempState/Downloads/facts-about-carers-2014.pdf(Accessed</a:t>
            </a:r>
            <a:r>
              <a:rPr lang="en-GB" dirty="0"/>
              <a:t> 13 January 2018).</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Fine, M. (2007), A caring society?, </a:t>
            </a:r>
            <a:r>
              <a:rPr lang="en-GB" i="1" dirty="0"/>
              <a:t>Care and the Dilemmas of Human Services in the 21</a:t>
            </a:r>
            <a:r>
              <a:rPr lang="en-GB" i="1" baseline="30000" dirty="0"/>
              <a:t>st</a:t>
            </a:r>
            <a:r>
              <a:rPr lang="en-GB" i="1" dirty="0"/>
              <a:t> century, Palgrave, </a:t>
            </a:r>
            <a:r>
              <a:rPr lang="en-GB" i="1" dirty="0" err="1"/>
              <a:t>Macmilan</a:t>
            </a:r>
            <a:r>
              <a:rPr lang="en-GB" i="1" dirty="0"/>
              <a:t>.</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dirty="0"/>
              <a:t>Gov.uk Guidance </a:t>
            </a:r>
            <a:r>
              <a:rPr lang="en-GB" i="1" dirty="0"/>
              <a:t>Care Act Factsheets </a:t>
            </a:r>
            <a:r>
              <a:rPr lang="en-GB" dirty="0"/>
              <a:t>(19 April 2016) Available at; </a:t>
            </a:r>
            <a:r>
              <a:rPr lang="en-GB" dirty="0">
                <a:hlinkClick r:id="rId4"/>
              </a:rPr>
              <a:t>https://www.gov.uk/government/publications/care-act-2014-part-1-factsheets/care-act-factsheets</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Government Office For Science  </a:t>
            </a:r>
            <a:r>
              <a:rPr lang="en-GB" i="1" dirty="0"/>
              <a:t>Current and future challenges of family care in the UK (2015) Available at ; </a:t>
            </a:r>
            <a:r>
              <a:rPr lang="en-GB" i="1" dirty="0">
                <a:hlinkClick r:id="rId5"/>
              </a:rPr>
              <a:t>https://www.gov.uk/government/uploads/system/uploads/attachment_data/file/454514/gs-15-18-future-ageing-family-care-er09.pdf</a:t>
            </a:r>
            <a:r>
              <a:rPr lang="en-GB" i="1" dirty="0"/>
              <a:t> (Accessed 13 January 2018)</a:t>
            </a:r>
          </a:p>
          <a:p>
            <a:endParaRPr lang="en-GB" dirty="0"/>
          </a:p>
          <a:p>
            <a:pPr marL="285750" indent="-285750">
              <a:buFont typeface="Arial" panose="020B0604020202020204" pitchFamily="34" charset="0"/>
              <a:buChar char="•"/>
            </a:pPr>
            <a:r>
              <a:rPr lang="en-GB" dirty="0" err="1"/>
              <a:t>Maturitas</a:t>
            </a:r>
            <a:r>
              <a:rPr lang="en-GB" dirty="0"/>
              <a:t> </a:t>
            </a:r>
            <a:r>
              <a:rPr lang="en-GB" dirty="0" err="1"/>
              <a:t>vol</a:t>
            </a:r>
            <a:r>
              <a:rPr lang="en-GB" dirty="0"/>
              <a:t> 109 </a:t>
            </a:r>
            <a:r>
              <a:rPr lang="en-GB" i="1" dirty="0"/>
              <a:t>Science direct (2018) Available at; </a:t>
            </a:r>
            <a:r>
              <a:rPr lang="en-GB" i="1" dirty="0">
                <a:hlinkClick r:id="rId6"/>
              </a:rPr>
              <a:t>https://www.sciencedirect.com/science/article/pii/S0378512217309118</a:t>
            </a:r>
            <a:r>
              <a:rPr lang="en-GB" i="1" dirty="0"/>
              <a:t> (Accessed 13 January 2018)</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i="1" dirty="0"/>
              <a:t>The National Archives National Assistance Act 1948 (12 January 2018) Available at; http://www.legislation.gov.uk/ukpga/Geo6/11-12/29</a:t>
            </a:r>
          </a:p>
          <a:p>
            <a:endParaRPr lang="en-GB" i="1" dirty="0"/>
          </a:p>
          <a:p>
            <a:endParaRPr lang="en-GB" i="1" dirty="0"/>
          </a:p>
          <a:p>
            <a:endParaRPr lang="en-GB" i="1" dirty="0"/>
          </a:p>
          <a:p>
            <a:endParaRPr lang="en-GB" i="1" dirty="0"/>
          </a:p>
          <a:p>
            <a:endParaRPr lang="en-GB" dirty="0"/>
          </a:p>
        </p:txBody>
      </p:sp>
    </p:spTree>
    <p:extLst>
      <p:ext uri="{BB962C8B-B14F-4D97-AF65-F5344CB8AC3E}">
        <p14:creationId xmlns:p14="http://schemas.microsoft.com/office/powerpoint/2010/main" val="3186980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030D5-B22B-4535-9E3F-AFA3A4D4FCC8}"/>
              </a:ext>
            </a:extLst>
          </p:cNvPr>
          <p:cNvSpPr>
            <a:spLocks noGrp="1"/>
          </p:cNvSpPr>
          <p:nvPr>
            <p:ph type="title"/>
          </p:nvPr>
        </p:nvSpPr>
        <p:spPr>
          <a:xfrm>
            <a:off x="838200" y="365125"/>
            <a:ext cx="10515600" cy="6045835"/>
          </a:xfrm>
        </p:spPr>
        <p:txBody>
          <a:bodyPr/>
          <a:lstStyle/>
          <a:p>
            <a:pPr lvl="0">
              <a:lnSpc>
                <a:spcPct val="100000"/>
              </a:lnSpc>
              <a:spcBef>
                <a:spcPts val="0"/>
              </a:spcBef>
            </a:pPr>
            <a:r>
              <a:rPr lang="en-GB" sz="1800" i="1" dirty="0">
                <a:solidFill>
                  <a:prstClr val="black"/>
                </a:solidFill>
                <a:latin typeface="Calibri" panose="020F0502020204030204"/>
                <a:ea typeface="+mn-ea"/>
                <a:cs typeface="+mn-cs"/>
              </a:rPr>
              <a:t>Image 1; available at </a:t>
            </a:r>
            <a:r>
              <a:rPr lang="en-GB" sz="1800" i="1" dirty="0">
                <a:solidFill>
                  <a:prstClr val="black"/>
                </a:solidFill>
                <a:latin typeface="Calibri" panose="020F0502020204030204"/>
                <a:ea typeface="+mn-ea"/>
                <a:cs typeface="+mn-cs"/>
                <a:hlinkClick r:id="rId2"/>
              </a:rPr>
              <a:t>http://www.celestialcarellc.com/wp-content/uploads/2010/08/ccare_home_img.jpg</a:t>
            </a:r>
            <a:r>
              <a:rPr lang="en-GB" sz="1800" i="1" dirty="0">
                <a:solidFill>
                  <a:prstClr val="black"/>
                </a:solidFill>
                <a:latin typeface="Calibri" panose="020F0502020204030204"/>
                <a:ea typeface="+mn-ea"/>
                <a:cs typeface="+mn-cs"/>
              </a:rPr>
              <a:t> (Accessed 14 January 2018)</a:t>
            </a:r>
            <a:br>
              <a:rPr lang="en-GB" sz="1800" i="1" dirty="0">
                <a:solidFill>
                  <a:prstClr val="black"/>
                </a:solidFill>
                <a:latin typeface="Calibri" panose="020F0502020204030204"/>
                <a:ea typeface="+mn-ea"/>
                <a:cs typeface="+mn-cs"/>
              </a:rPr>
            </a:br>
            <a:br>
              <a:rPr lang="en-GB" sz="1800" i="1" dirty="0">
                <a:solidFill>
                  <a:prstClr val="black"/>
                </a:solidFill>
                <a:latin typeface="Calibri" panose="020F0502020204030204"/>
                <a:ea typeface="+mn-ea"/>
                <a:cs typeface="+mn-cs"/>
              </a:rPr>
            </a:br>
            <a:r>
              <a:rPr lang="en-GB" sz="1800" i="1" dirty="0">
                <a:solidFill>
                  <a:prstClr val="black"/>
                </a:solidFill>
                <a:latin typeface="Calibri" panose="020F0502020204030204"/>
                <a:ea typeface="+mn-ea"/>
                <a:cs typeface="+mn-cs"/>
              </a:rPr>
              <a:t>Image 2; available at </a:t>
            </a:r>
            <a:r>
              <a:rPr lang="en-GB" sz="1800" i="1" dirty="0">
                <a:solidFill>
                  <a:prstClr val="black"/>
                </a:solidFill>
                <a:latin typeface="Calibri" panose="020F0502020204030204"/>
                <a:ea typeface="+mn-ea"/>
                <a:cs typeface="+mn-cs"/>
                <a:hlinkClick r:id="rId3"/>
              </a:rPr>
              <a:t>https://www.childrenssociety.org.uk</a:t>
            </a:r>
            <a:r>
              <a:rPr lang="en-GB" sz="1800" i="1" dirty="0">
                <a:solidFill>
                  <a:prstClr val="black"/>
                </a:solidFill>
                <a:latin typeface="Calibri" panose="020F0502020204030204"/>
                <a:ea typeface="+mn-ea"/>
                <a:cs typeface="+mn-cs"/>
              </a:rPr>
              <a:t> (Accessed 14 January 2018)</a:t>
            </a:r>
            <a:br>
              <a:rPr lang="en-GB" sz="1800" i="1" dirty="0">
                <a:solidFill>
                  <a:prstClr val="black"/>
                </a:solidFill>
                <a:latin typeface="Calibri" panose="020F0502020204030204"/>
                <a:ea typeface="+mn-ea"/>
                <a:cs typeface="+mn-cs"/>
              </a:rPr>
            </a:br>
            <a:br>
              <a:rPr lang="en-GB" sz="1800" i="1" dirty="0">
                <a:solidFill>
                  <a:prstClr val="black"/>
                </a:solidFill>
                <a:latin typeface="Calibri" panose="020F0502020204030204"/>
                <a:ea typeface="+mn-ea"/>
                <a:cs typeface="+mn-cs"/>
              </a:rPr>
            </a:br>
            <a:r>
              <a:rPr lang="en-GB" sz="1800" i="1" dirty="0">
                <a:solidFill>
                  <a:prstClr val="black"/>
                </a:solidFill>
                <a:latin typeface="Calibri" panose="020F0502020204030204"/>
                <a:ea typeface="+mn-ea"/>
                <a:cs typeface="+mn-cs"/>
              </a:rPr>
              <a:t>Image 3; available at </a:t>
            </a:r>
            <a:r>
              <a:rPr lang="en-GB" sz="1800" i="1" dirty="0">
                <a:solidFill>
                  <a:prstClr val="black"/>
                </a:solidFill>
                <a:latin typeface="Calibri" panose="020F0502020204030204"/>
                <a:ea typeface="+mn-ea"/>
                <a:cs typeface="+mn-cs"/>
                <a:hlinkClick r:id="rId4"/>
              </a:rPr>
              <a:t>http://www.fleximobility.co.uk/wp-content/uploads/2014/07/Families-inner-page-image.jpg</a:t>
            </a:r>
            <a:r>
              <a:rPr lang="en-GB" sz="1800" i="1" dirty="0">
                <a:solidFill>
                  <a:prstClr val="black"/>
                </a:solidFill>
                <a:latin typeface="Calibri" panose="020F0502020204030204"/>
                <a:ea typeface="+mn-ea"/>
                <a:cs typeface="+mn-cs"/>
              </a:rPr>
              <a:t> (Accessed 14 January 2018)</a:t>
            </a:r>
            <a:br>
              <a:rPr lang="en-GB" sz="1800" i="1" dirty="0">
                <a:solidFill>
                  <a:prstClr val="black"/>
                </a:solidFill>
                <a:latin typeface="Calibri" panose="020F0502020204030204"/>
                <a:ea typeface="+mn-ea"/>
                <a:cs typeface="+mn-cs"/>
              </a:rPr>
            </a:br>
            <a:br>
              <a:rPr lang="en-GB" sz="1800" i="1" dirty="0">
                <a:solidFill>
                  <a:prstClr val="black"/>
                </a:solidFill>
                <a:latin typeface="Calibri" panose="020F0502020204030204"/>
                <a:ea typeface="+mn-ea"/>
                <a:cs typeface="+mn-cs"/>
              </a:rPr>
            </a:br>
            <a:r>
              <a:rPr lang="en-GB" sz="1800" i="1" dirty="0">
                <a:solidFill>
                  <a:prstClr val="black"/>
                </a:solidFill>
                <a:latin typeface="Calibri" panose="020F0502020204030204"/>
                <a:ea typeface="+mn-ea"/>
                <a:cs typeface="+mn-cs"/>
              </a:rPr>
              <a:t>Image 4; available at </a:t>
            </a:r>
            <a:r>
              <a:rPr lang="en-GB" sz="1800" i="1" dirty="0">
                <a:solidFill>
                  <a:prstClr val="black"/>
                </a:solidFill>
                <a:latin typeface="Calibri" panose="020F0502020204030204"/>
                <a:ea typeface="+mn-ea"/>
                <a:cs typeface="+mn-cs"/>
                <a:hlinkClick r:id="rId5"/>
              </a:rPr>
              <a:t>http://www.original-political-cartoon.com/media/filer_public_thumbnails/filer_public/2014/08/16/artist_238-3167-6001.jpg__600x400_q85.jpg</a:t>
            </a:r>
            <a:r>
              <a:rPr lang="en-GB" sz="1800" i="1" dirty="0">
                <a:solidFill>
                  <a:prstClr val="black"/>
                </a:solidFill>
                <a:latin typeface="Calibri" panose="020F0502020204030204"/>
                <a:ea typeface="+mn-ea"/>
                <a:cs typeface="+mn-cs"/>
              </a:rPr>
              <a:t> (Accessed 14 January 2018).</a:t>
            </a:r>
            <a:br>
              <a:rPr lang="en-GB" sz="1800" i="1" dirty="0">
                <a:solidFill>
                  <a:prstClr val="black"/>
                </a:solidFill>
                <a:latin typeface="Calibri" panose="020F0502020204030204"/>
                <a:ea typeface="+mn-ea"/>
                <a:cs typeface="+mn-cs"/>
              </a:rPr>
            </a:br>
            <a:br>
              <a:rPr lang="en-GB" sz="1800" i="1" dirty="0">
                <a:solidFill>
                  <a:prstClr val="black"/>
                </a:solidFill>
                <a:latin typeface="Calibri" panose="020F0502020204030204"/>
                <a:ea typeface="+mn-ea"/>
                <a:cs typeface="+mn-cs"/>
              </a:rPr>
            </a:br>
            <a:r>
              <a:rPr lang="en-GB" sz="1800" i="1" dirty="0">
                <a:solidFill>
                  <a:prstClr val="black"/>
                </a:solidFill>
                <a:latin typeface="Calibri" panose="020F0502020204030204"/>
                <a:ea typeface="+mn-ea"/>
                <a:cs typeface="+mn-cs"/>
              </a:rPr>
              <a:t>Image 5; available at </a:t>
            </a:r>
            <a:r>
              <a:rPr lang="en-GB" sz="1800" i="1" dirty="0">
                <a:solidFill>
                  <a:prstClr val="black"/>
                </a:solidFill>
                <a:latin typeface="Calibri" panose="020F0502020204030204"/>
                <a:ea typeface="+mn-ea"/>
                <a:cs typeface="+mn-cs"/>
                <a:hlinkClick r:id="rId6"/>
              </a:rPr>
              <a:t>http://www.communitycare.co.uk/2016/05/07/care-act-failing-deliver-carers-face-long-waits-assessments/</a:t>
            </a:r>
            <a:r>
              <a:rPr lang="en-GB" sz="1800" i="1" dirty="0">
                <a:solidFill>
                  <a:prstClr val="black"/>
                </a:solidFill>
                <a:latin typeface="Calibri" panose="020F0502020204030204"/>
                <a:ea typeface="+mn-ea"/>
                <a:cs typeface="+mn-cs"/>
              </a:rPr>
              <a:t> (Accessed 15 January 2018).</a:t>
            </a:r>
            <a:br>
              <a:rPr lang="en-GB" sz="1800" i="1" dirty="0">
                <a:solidFill>
                  <a:prstClr val="black"/>
                </a:solidFill>
                <a:latin typeface="Calibri" panose="020F0502020204030204"/>
                <a:ea typeface="+mn-ea"/>
                <a:cs typeface="+mn-cs"/>
              </a:rPr>
            </a:br>
            <a:br>
              <a:rPr lang="en-GB" sz="1800" i="1" dirty="0">
                <a:solidFill>
                  <a:prstClr val="black"/>
                </a:solidFill>
                <a:latin typeface="Calibri" panose="020F0502020204030204"/>
                <a:ea typeface="+mn-ea"/>
                <a:cs typeface="+mn-cs"/>
              </a:rPr>
            </a:br>
            <a:r>
              <a:rPr lang="en-GB" sz="1800" i="1" dirty="0">
                <a:solidFill>
                  <a:prstClr val="black"/>
                </a:solidFill>
                <a:latin typeface="Calibri" panose="020F0502020204030204"/>
                <a:ea typeface="+mn-ea"/>
                <a:cs typeface="+mn-cs"/>
              </a:rPr>
              <a:t>Image 6; available at; </a:t>
            </a:r>
            <a:r>
              <a:rPr lang="en-GB" sz="1800" i="1" dirty="0">
                <a:solidFill>
                  <a:prstClr val="black"/>
                </a:solidFill>
                <a:latin typeface="Calibri" panose="020F0502020204030204"/>
                <a:ea typeface="+mn-ea"/>
                <a:cs typeface="+mn-cs"/>
                <a:hlinkClick r:id="rId7"/>
              </a:rPr>
              <a:t>https://www.unforgettable.org/blog/carer-burnout-90-of-dementia-carers-experience-stress-or-anxiety/</a:t>
            </a:r>
            <a:r>
              <a:rPr lang="en-GB" sz="1800" i="1" dirty="0">
                <a:solidFill>
                  <a:prstClr val="black"/>
                </a:solidFill>
                <a:latin typeface="Calibri" panose="020F0502020204030204"/>
                <a:ea typeface="+mn-ea"/>
                <a:cs typeface="+mn-cs"/>
              </a:rPr>
              <a:t> (Accessed 15 January 2018).</a:t>
            </a:r>
            <a:endParaRPr lang="en-GB" dirty="0"/>
          </a:p>
        </p:txBody>
      </p:sp>
    </p:spTree>
    <p:extLst>
      <p:ext uri="{BB962C8B-B14F-4D97-AF65-F5344CB8AC3E}">
        <p14:creationId xmlns:p14="http://schemas.microsoft.com/office/powerpoint/2010/main" val="2757029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7405</TotalTime>
  <Words>1017</Words>
  <Application>Microsoft Office PowerPoint</Application>
  <PresentationFormat>Widescreen</PresentationFormat>
  <Paragraphs>73</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Introduction </vt:lpstr>
      <vt:lpstr>Explore the Barriers to wellbeing and inclusion for the informal carers, refer to policy, theory and practice.</vt:lpstr>
      <vt:lpstr>Who are informal carers?</vt:lpstr>
      <vt:lpstr>Children and young carers</vt:lpstr>
      <vt:lpstr>Older Carers</vt:lpstr>
      <vt:lpstr>National Assistance Act 1948</vt:lpstr>
      <vt:lpstr>The Care Act 2014</vt:lpstr>
      <vt:lpstr>Affects of well-being and employment</vt:lpstr>
      <vt:lpstr>Conclusion</vt:lpstr>
      <vt:lpstr>References</vt:lpstr>
      <vt:lpstr>Image 1; available at http://www.celestialcarellc.com/wp-content/uploads/2010/08/ccare_home_img.jpg (Accessed 14 January 2018)  Image 2; available at https://www.childrenssociety.org.uk (Accessed 14 January 2018)  Image 3; available at http://www.fleximobility.co.uk/wp-content/uploads/2014/07/Families-inner-page-image.jpg (Accessed 14 January 2018)  Image 4; available at http://www.original-political-cartoon.com/media/filer_public_thumbnails/filer_public/2014/08/16/artist_238-3167-6001.jpg__600x400_q85.jpg (Accessed 14 January 2018).  Image 5; available at http://www.communitycare.co.uk/2016/05/07/care-act-failing-deliver-carers-face-long-waits-assessments/ (Accessed 15 January 2018).  Image 6; available at; https://www.unforgettable.org/blog/carer-burnout-90-of-dementia-carers-experience-stress-or-anxiety/ (Accessed 15 January 2018).</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Explore the Barriers to wellbeing and inclusion for the informal carers, refer to policy, theory and practice.</dc:title>
  <dc:creator>Donna Thomas (1703478)</dc:creator>
  <cp:lastModifiedBy>Donna Thomas (1703478)</cp:lastModifiedBy>
  <cp:revision>49</cp:revision>
  <dcterms:created xsi:type="dcterms:W3CDTF">2018-01-10T18:55:56Z</dcterms:created>
  <dcterms:modified xsi:type="dcterms:W3CDTF">2018-01-17T19:21:59Z</dcterms:modified>
</cp:coreProperties>
</file>