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92" r:id="rId5"/>
    <p:sldId id="261" r:id="rId6"/>
    <p:sldId id="262" r:id="rId7"/>
    <p:sldId id="259" r:id="rId8"/>
    <p:sldId id="263" r:id="rId9"/>
    <p:sldId id="265" r:id="rId10"/>
    <p:sldId id="264" r:id="rId11"/>
    <p:sldId id="270" r:id="rId12"/>
    <p:sldId id="272" r:id="rId13"/>
    <p:sldId id="274" r:id="rId14"/>
    <p:sldId id="281" r:id="rId15"/>
    <p:sldId id="282" r:id="rId16"/>
    <p:sldId id="283" r:id="rId17"/>
    <p:sldId id="284" r:id="rId18"/>
    <p:sldId id="288" r:id="rId19"/>
    <p:sldId id="285" r:id="rId20"/>
    <p:sldId id="286" r:id="rId21"/>
    <p:sldId id="289" r:id="rId22"/>
    <p:sldId id="287" r:id="rId23"/>
    <p:sldId id="293" r:id="rId24"/>
    <p:sldId id="295" r:id="rId25"/>
    <p:sldId id="294" r:id="rId26"/>
    <p:sldId id="290" r:id="rId27"/>
    <p:sldId id="291" r:id="rId28"/>
    <p:sldId id="296"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029" autoAdjust="0"/>
    <p:restoredTop sz="94660"/>
  </p:normalViewPr>
  <p:slideViewPr>
    <p:cSldViewPr snapToGrid="0">
      <p:cViewPr varScale="1">
        <p:scale>
          <a:sx n="73" d="100"/>
          <a:sy n="73" d="100"/>
        </p:scale>
        <p:origin x="72" y="8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8467B65-F572-42CD-B6B3-639DA0BB723C}" type="datetimeFigureOut">
              <a:rPr lang="en-GB" smtClean="0"/>
              <a:t>16/10/2023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722993-F4E9-4CC1-89AC-D98E8ED22A41}" type="slidenum">
              <a:rPr lang="en-GB" smtClean="0"/>
              <a:t>‹#›</a:t>
            </a:fld>
            <a:endParaRPr lang="en-GB"/>
          </a:p>
        </p:txBody>
      </p:sp>
    </p:spTree>
    <p:extLst>
      <p:ext uri="{BB962C8B-B14F-4D97-AF65-F5344CB8AC3E}">
        <p14:creationId xmlns:p14="http://schemas.microsoft.com/office/powerpoint/2010/main" val="15421756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467B65-F572-42CD-B6B3-639DA0BB723C}" type="datetimeFigureOut">
              <a:rPr lang="en-GB" smtClean="0"/>
              <a:t>16/10/2023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722993-F4E9-4CC1-89AC-D98E8ED22A41}" type="slidenum">
              <a:rPr lang="en-GB" smtClean="0"/>
              <a:t>‹#›</a:t>
            </a:fld>
            <a:endParaRPr lang="en-GB"/>
          </a:p>
        </p:txBody>
      </p:sp>
    </p:spTree>
    <p:extLst>
      <p:ext uri="{BB962C8B-B14F-4D97-AF65-F5344CB8AC3E}">
        <p14:creationId xmlns:p14="http://schemas.microsoft.com/office/powerpoint/2010/main" val="18328699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8467B65-F572-42CD-B6B3-639DA0BB723C}" type="datetimeFigureOut">
              <a:rPr lang="en-GB" smtClean="0"/>
              <a:t>16/10/2023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722993-F4E9-4CC1-89AC-D98E8ED22A41}" type="slidenum">
              <a:rPr lang="en-GB" smtClean="0"/>
              <a:t>‹#›</a:t>
            </a:fld>
            <a:endParaRPr lang="en-GB"/>
          </a:p>
        </p:txBody>
      </p:sp>
    </p:spTree>
    <p:extLst>
      <p:ext uri="{BB962C8B-B14F-4D97-AF65-F5344CB8AC3E}">
        <p14:creationId xmlns:p14="http://schemas.microsoft.com/office/powerpoint/2010/main" val="37479725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8467B65-F572-42CD-B6B3-639DA0BB723C}" type="datetimeFigureOut">
              <a:rPr lang="en-GB" smtClean="0"/>
              <a:t>16/10/2023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2722993-F4E9-4CC1-89AC-D98E8ED22A41}" type="slidenum">
              <a:rPr lang="en-GB" smtClean="0"/>
              <a:t>‹#›</a:t>
            </a:fld>
            <a:endParaRPr lang="en-GB"/>
          </a:p>
        </p:txBody>
      </p:sp>
    </p:spTree>
    <p:extLst>
      <p:ext uri="{BB962C8B-B14F-4D97-AF65-F5344CB8AC3E}">
        <p14:creationId xmlns:p14="http://schemas.microsoft.com/office/powerpoint/2010/main" val="16096305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8467B65-F572-42CD-B6B3-639DA0BB723C}" type="datetimeFigureOut">
              <a:rPr lang="en-GB" smtClean="0"/>
              <a:t>16/10/2023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2722993-F4E9-4CC1-89AC-D98E8ED22A41}" type="slidenum">
              <a:rPr lang="en-GB" smtClean="0"/>
              <a:t>‹#›</a:t>
            </a:fld>
            <a:endParaRPr lang="en-GB"/>
          </a:p>
        </p:txBody>
      </p:sp>
    </p:spTree>
    <p:extLst>
      <p:ext uri="{BB962C8B-B14F-4D97-AF65-F5344CB8AC3E}">
        <p14:creationId xmlns:p14="http://schemas.microsoft.com/office/powerpoint/2010/main" val="17860330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8467B65-F572-42CD-B6B3-639DA0BB723C}" type="datetimeFigureOut">
              <a:rPr lang="en-GB" smtClean="0"/>
              <a:t>16/10/2023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2722993-F4E9-4CC1-89AC-D98E8ED22A41}" type="slidenum">
              <a:rPr lang="en-GB" smtClean="0"/>
              <a:t>‹#›</a:t>
            </a:fld>
            <a:endParaRPr lang="en-GB"/>
          </a:p>
        </p:txBody>
      </p:sp>
    </p:spTree>
    <p:extLst>
      <p:ext uri="{BB962C8B-B14F-4D97-AF65-F5344CB8AC3E}">
        <p14:creationId xmlns:p14="http://schemas.microsoft.com/office/powerpoint/2010/main" val="7246675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8467B65-F572-42CD-B6B3-639DA0BB723C}" type="datetimeFigureOut">
              <a:rPr lang="en-GB" smtClean="0"/>
              <a:t>16/10/2023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2722993-F4E9-4CC1-89AC-D98E8ED22A41}" type="slidenum">
              <a:rPr lang="en-GB" smtClean="0"/>
              <a:t>‹#›</a:t>
            </a:fld>
            <a:endParaRPr lang="en-GB"/>
          </a:p>
        </p:txBody>
      </p:sp>
    </p:spTree>
    <p:extLst>
      <p:ext uri="{BB962C8B-B14F-4D97-AF65-F5344CB8AC3E}">
        <p14:creationId xmlns:p14="http://schemas.microsoft.com/office/powerpoint/2010/main" val="33080418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8467B65-F572-42CD-B6B3-639DA0BB723C}" type="datetimeFigureOut">
              <a:rPr lang="en-GB" smtClean="0"/>
              <a:t>16/10/2023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2722993-F4E9-4CC1-89AC-D98E8ED22A41}" type="slidenum">
              <a:rPr lang="en-GB" smtClean="0"/>
              <a:t>‹#›</a:t>
            </a:fld>
            <a:endParaRPr lang="en-GB"/>
          </a:p>
        </p:txBody>
      </p:sp>
    </p:spTree>
    <p:extLst>
      <p:ext uri="{BB962C8B-B14F-4D97-AF65-F5344CB8AC3E}">
        <p14:creationId xmlns:p14="http://schemas.microsoft.com/office/powerpoint/2010/main" val="12561624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8467B65-F572-42CD-B6B3-639DA0BB723C}" type="datetimeFigureOut">
              <a:rPr lang="en-GB" smtClean="0"/>
              <a:t>16/10/2023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2722993-F4E9-4CC1-89AC-D98E8ED22A41}" type="slidenum">
              <a:rPr lang="en-GB" smtClean="0"/>
              <a:t>‹#›</a:t>
            </a:fld>
            <a:endParaRPr lang="en-GB"/>
          </a:p>
        </p:txBody>
      </p:sp>
    </p:spTree>
    <p:extLst>
      <p:ext uri="{BB962C8B-B14F-4D97-AF65-F5344CB8AC3E}">
        <p14:creationId xmlns:p14="http://schemas.microsoft.com/office/powerpoint/2010/main" val="42403024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467B65-F572-42CD-B6B3-639DA0BB723C}" type="datetimeFigureOut">
              <a:rPr lang="en-GB" smtClean="0"/>
              <a:t>16/10/2023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722993-F4E9-4CC1-89AC-D98E8ED22A41}" type="slidenum">
              <a:rPr lang="en-GB" smtClean="0"/>
              <a:t>‹#›</a:t>
            </a:fld>
            <a:endParaRPr lang="en-GB"/>
          </a:p>
        </p:txBody>
      </p:sp>
    </p:spTree>
    <p:extLst>
      <p:ext uri="{BB962C8B-B14F-4D97-AF65-F5344CB8AC3E}">
        <p14:creationId xmlns:p14="http://schemas.microsoft.com/office/powerpoint/2010/main" val="13763937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467B65-F572-42CD-B6B3-639DA0BB723C}" type="datetimeFigureOut">
              <a:rPr lang="en-GB" smtClean="0"/>
              <a:t>16/10/2023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2722993-F4E9-4CC1-89AC-D98E8ED22A41}" type="slidenum">
              <a:rPr lang="en-GB" smtClean="0"/>
              <a:t>‹#›</a:t>
            </a:fld>
            <a:endParaRPr lang="en-GB"/>
          </a:p>
        </p:txBody>
      </p:sp>
    </p:spTree>
    <p:extLst>
      <p:ext uri="{BB962C8B-B14F-4D97-AF65-F5344CB8AC3E}">
        <p14:creationId xmlns:p14="http://schemas.microsoft.com/office/powerpoint/2010/main" val="35958159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467B65-F572-42CD-B6B3-639DA0BB723C}" type="datetimeFigureOut">
              <a:rPr lang="en-GB" smtClean="0"/>
              <a:t>16/10/2023</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2722993-F4E9-4CC1-89AC-D98E8ED22A41}" type="slidenum">
              <a:rPr lang="en-GB" smtClean="0"/>
              <a:t>‹#›</a:t>
            </a:fld>
            <a:endParaRPr lang="en-GB"/>
          </a:p>
        </p:txBody>
      </p:sp>
    </p:spTree>
    <p:extLst>
      <p:ext uri="{BB962C8B-B14F-4D97-AF65-F5344CB8AC3E}">
        <p14:creationId xmlns:p14="http://schemas.microsoft.com/office/powerpoint/2010/main" val="257532183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bihr.org.uk/history"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2.xml"/><Relationship Id="rId4" Type="http://schemas.openxmlformats.org/officeDocument/2006/relationships/image" Target="../media/image9.jpg"/></Relationships>
</file>

<file path=ppt/slides/_rels/slide16.xml.rels><?xml version="1.0" encoding="UTF-8" standalone="yes"?>
<Relationships xmlns="http://schemas.openxmlformats.org/package/2006/relationships"><Relationship Id="rId3" Type="http://schemas.openxmlformats.org/officeDocument/2006/relationships/hyperlink" Target="https://en.wikipedia.org/wiki/La_Amistad" TargetMode="External"/><Relationship Id="rId2" Type="http://schemas.openxmlformats.org/officeDocument/2006/relationships/hyperlink" Target="https://www.youtube.com/watch?v=BJFDOvGMD0U" TargetMode="External"/><Relationship Id="rId1" Type="http://schemas.openxmlformats.org/officeDocument/2006/relationships/slideLayout" Target="../slideLayouts/slideLayout2.xml"/><Relationship Id="rId4" Type="http://schemas.openxmlformats.org/officeDocument/2006/relationships/image" Target="../media/image10.jp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hyperlink" Target="https://www.youtube.com/watch?v=KJVuqYkI2jQ"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4.jpg"/><Relationship Id="rId1" Type="http://schemas.openxmlformats.org/officeDocument/2006/relationships/slideLayout" Target="../slideLayouts/slideLayout2.xml"/><Relationship Id="rId4" Type="http://schemas.openxmlformats.org/officeDocument/2006/relationships/hyperlink" Target="https://en.wikipedia.org/wiki/Olympe_de_Gouges"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a:off x="628650" y="365126"/>
            <a:ext cx="7886700" cy="2223528"/>
          </a:xfrm>
        </p:spPr>
        <p:txBody>
          <a:bodyPr>
            <a:normAutofit fontScale="90000"/>
          </a:bodyPr>
          <a:lstStyle/>
          <a:p>
            <a:br>
              <a:rPr lang="en-GB" dirty="0"/>
            </a:br>
            <a:br>
              <a:rPr lang="en-GB" dirty="0"/>
            </a:br>
            <a:r>
              <a:rPr lang="en-GB" b="1" dirty="0">
                <a:solidFill>
                  <a:schemeClr val="accent1">
                    <a:lumMod val="50000"/>
                  </a:schemeClr>
                </a:solidFill>
                <a:latin typeface="+mn-lt"/>
              </a:rPr>
              <a:t>Humanitarian Intervention </a:t>
            </a:r>
            <a:r>
              <a:rPr lang="en-GB" sz="2700" b="1" dirty="0">
                <a:solidFill>
                  <a:schemeClr val="accent1">
                    <a:lumMod val="50000"/>
                  </a:schemeClr>
                </a:solidFill>
                <a:latin typeface="+mn-lt"/>
              </a:rPr>
              <a:t>HPAN4004</a:t>
            </a:r>
            <a:br>
              <a:rPr lang="en-GB" b="1" dirty="0">
                <a:solidFill>
                  <a:schemeClr val="accent1">
                    <a:lumMod val="50000"/>
                  </a:schemeClr>
                </a:solidFill>
                <a:latin typeface="+mn-lt"/>
              </a:rPr>
            </a:br>
            <a:r>
              <a:rPr lang="en-GB" sz="3300" b="1" dirty="0">
                <a:solidFill>
                  <a:schemeClr val="accent1">
                    <a:lumMod val="50000"/>
                  </a:schemeClr>
                </a:solidFill>
                <a:latin typeface="+mn-lt"/>
              </a:rPr>
              <a:t>Introduction and Overview: </a:t>
            </a:r>
            <a:br>
              <a:rPr lang="en-GB" sz="3300" b="1" dirty="0">
                <a:solidFill>
                  <a:schemeClr val="accent1">
                    <a:lumMod val="50000"/>
                  </a:schemeClr>
                </a:solidFill>
                <a:latin typeface="+mn-lt"/>
              </a:rPr>
            </a:br>
            <a:r>
              <a:rPr lang="en-GB" sz="3300" b="1" dirty="0">
                <a:solidFill>
                  <a:schemeClr val="accent1">
                    <a:lumMod val="50000"/>
                  </a:schemeClr>
                </a:solidFill>
                <a:latin typeface="+mn-lt"/>
              </a:rPr>
              <a:t>Current Humanitarian Crises and Human Rights</a:t>
            </a:r>
            <a:br>
              <a:rPr lang="en-GB" sz="3300" b="1" dirty="0">
                <a:solidFill>
                  <a:schemeClr val="accent1">
                    <a:lumMod val="50000"/>
                  </a:schemeClr>
                </a:solidFill>
                <a:latin typeface="+mn-lt"/>
              </a:rPr>
            </a:br>
            <a:endParaRPr lang="en-GB" sz="3300" b="1" dirty="0">
              <a:solidFill>
                <a:schemeClr val="accent1">
                  <a:lumMod val="50000"/>
                </a:schemeClr>
              </a:solidFill>
              <a:latin typeface="+mn-lt"/>
            </a:endParaRPr>
          </a:p>
        </p:txBody>
      </p:sp>
      <p:pic>
        <p:nvPicPr>
          <p:cNvPr id="7"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bwMode="auto">
          <a:xfrm>
            <a:off x="1571222" y="2588654"/>
            <a:ext cx="5212207" cy="33202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250106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1">
                    <a:lumMod val="50000"/>
                  </a:schemeClr>
                </a:solidFill>
                <a:latin typeface="+mn-lt"/>
              </a:rPr>
              <a:t>Timetable</a:t>
            </a:r>
          </a:p>
        </p:txBody>
      </p:sp>
      <p:sp>
        <p:nvSpPr>
          <p:cNvPr id="4" name="Content Placeholder 3">
            <a:extLst>
              <a:ext uri="{FF2B5EF4-FFF2-40B4-BE49-F238E27FC236}">
                <a16:creationId xmlns:a16="http://schemas.microsoft.com/office/drawing/2014/main" id="{B15DFE83-088A-34C6-D174-BEF7B914DAE8}"/>
              </a:ext>
            </a:extLst>
          </p:cNvPr>
          <p:cNvSpPr>
            <a:spLocks noGrp="1"/>
          </p:cNvSpPr>
          <p:nvPr>
            <p:ph idx="1"/>
          </p:nvPr>
        </p:nvSpPr>
        <p:spPr/>
        <p:txBody>
          <a:bodyPr/>
          <a:lstStyle/>
          <a:p>
            <a:endParaRPr lang="en-GB"/>
          </a:p>
        </p:txBody>
      </p:sp>
      <p:pic>
        <p:nvPicPr>
          <p:cNvPr id="6" name="Picture 5">
            <a:extLst>
              <a:ext uri="{FF2B5EF4-FFF2-40B4-BE49-F238E27FC236}">
                <a16:creationId xmlns:a16="http://schemas.microsoft.com/office/drawing/2014/main" id="{3E106BF2-5A22-6FA2-E843-E2BB8EA15CE6}"/>
              </a:ext>
            </a:extLst>
          </p:cNvPr>
          <p:cNvPicPr>
            <a:picLocks noChangeAspect="1"/>
          </p:cNvPicPr>
          <p:nvPr/>
        </p:nvPicPr>
        <p:blipFill>
          <a:blip r:embed="rId2"/>
          <a:stretch>
            <a:fillRect/>
          </a:stretch>
        </p:blipFill>
        <p:spPr>
          <a:xfrm>
            <a:off x="-679270" y="1282586"/>
            <a:ext cx="9610380" cy="6006487"/>
          </a:xfrm>
          <a:prstGeom prst="rect">
            <a:avLst/>
          </a:prstGeom>
        </p:spPr>
      </p:pic>
    </p:spTree>
    <p:extLst>
      <p:ext uri="{BB962C8B-B14F-4D97-AF65-F5344CB8AC3E}">
        <p14:creationId xmlns:p14="http://schemas.microsoft.com/office/powerpoint/2010/main" val="11839403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solidFill>
                  <a:schemeClr val="accent1">
                    <a:lumMod val="50000"/>
                  </a:schemeClr>
                </a:solidFill>
                <a:latin typeface="+mn-lt"/>
              </a:rPr>
              <a:t>Module Descriptor: HPAN4004 Humanitarian Intervention</a:t>
            </a:r>
          </a:p>
        </p:txBody>
      </p:sp>
      <p:sp>
        <p:nvSpPr>
          <p:cNvPr id="3" name="Content Placeholder 2"/>
          <p:cNvSpPr>
            <a:spLocks noGrp="1"/>
          </p:cNvSpPr>
          <p:nvPr>
            <p:ph idx="1"/>
          </p:nvPr>
        </p:nvSpPr>
        <p:spPr>
          <a:xfrm>
            <a:off x="628650" y="1690690"/>
            <a:ext cx="7886700" cy="4890414"/>
          </a:xfrm>
        </p:spPr>
        <p:txBody>
          <a:bodyPr>
            <a:normAutofit fontScale="55000" lnSpcReduction="20000"/>
          </a:bodyPr>
          <a:lstStyle/>
          <a:p>
            <a:pPr marL="0" indent="0">
              <a:buNone/>
            </a:pPr>
            <a:r>
              <a:rPr lang="en-GB" sz="3300" b="1" dirty="0">
                <a:solidFill>
                  <a:schemeClr val="accent1">
                    <a:lumMod val="50000"/>
                  </a:schemeClr>
                </a:solidFill>
              </a:rPr>
              <a:t>Aims</a:t>
            </a:r>
            <a:endParaRPr lang="en-GB" sz="3300" dirty="0">
              <a:solidFill>
                <a:schemeClr val="accent1">
                  <a:lumMod val="50000"/>
                </a:schemeClr>
              </a:solidFill>
            </a:endParaRPr>
          </a:p>
          <a:p>
            <a:pPr lvl="0"/>
            <a:r>
              <a:rPr lang="en-GB" sz="3300" dirty="0">
                <a:solidFill>
                  <a:schemeClr val="accent1">
                    <a:lumMod val="50000"/>
                  </a:schemeClr>
                </a:solidFill>
              </a:rPr>
              <a:t>To survey the modern history of international humanitarianism and its agencies</a:t>
            </a:r>
          </a:p>
          <a:p>
            <a:pPr lvl="0"/>
            <a:r>
              <a:rPr lang="en-GB" sz="3300" dirty="0">
                <a:solidFill>
                  <a:schemeClr val="accent1">
                    <a:lumMod val="50000"/>
                  </a:schemeClr>
                </a:solidFill>
              </a:rPr>
              <a:t>To consider the scope of humanitarian relief interventions, especially since 1945</a:t>
            </a:r>
          </a:p>
          <a:p>
            <a:pPr lvl="0"/>
            <a:r>
              <a:rPr lang="en-GB" sz="3300" dirty="0">
                <a:solidFill>
                  <a:schemeClr val="accent1">
                    <a:lumMod val="50000"/>
                  </a:schemeClr>
                </a:solidFill>
              </a:rPr>
              <a:t>To examine current ethical and political issues in the field of humanitarian relief</a:t>
            </a:r>
          </a:p>
          <a:p>
            <a:pPr lvl="0"/>
            <a:r>
              <a:rPr lang="en-GB" sz="3300" dirty="0">
                <a:solidFill>
                  <a:schemeClr val="accent1">
                    <a:lumMod val="50000"/>
                  </a:schemeClr>
                </a:solidFill>
              </a:rPr>
              <a:t>To critique the balance and priority of humanitarian relief, preventive measures  and planned disaster mitigation</a:t>
            </a:r>
            <a:r>
              <a:rPr lang="en-GB" sz="3300" b="1" dirty="0">
                <a:solidFill>
                  <a:schemeClr val="accent1">
                    <a:lumMod val="50000"/>
                  </a:schemeClr>
                </a:solidFill>
              </a:rPr>
              <a:t> </a:t>
            </a:r>
            <a:endParaRPr lang="en-GB" sz="3300" dirty="0">
              <a:solidFill>
                <a:schemeClr val="accent1">
                  <a:lumMod val="50000"/>
                </a:schemeClr>
              </a:solidFill>
            </a:endParaRPr>
          </a:p>
          <a:p>
            <a:pPr marL="0" indent="0">
              <a:buNone/>
            </a:pPr>
            <a:r>
              <a:rPr lang="en-GB" sz="3300" b="1" dirty="0">
                <a:solidFill>
                  <a:schemeClr val="accent1">
                    <a:lumMod val="50000"/>
                  </a:schemeClr>
                </a:solidFill>
              </a:rPr>
              <a:t>Learning Outcomes</a:t>
            </a:r>
            <a:endParaRPr lang="en-GB" sz="3300" dirty="0">
              <a:solidFill>
                <a:schemeClr val="accent1">
                  <a:lumMod val="50000"/>
                </a:schemeClr>
              </a:solidFill>
            </a:endParaRPr>
          </a:p>
          <a:p>
            <a:pPr marL="0" indent="0">
              <a:buNone/>
            </a:pPr>
            <a:r>
              <a:rPr lang="en-GB" sz="3300" dirty="0">
                <a:solidFill>
                  <a:schemeClr val="accent1">
                    <a:lumMod val="50000"/>
                  </a:schemeClr>
                </a:solidFill>
              </a:rPr>
              <a:t>On successful completion of this module, the student should be able to demonstrate: </a:t>
            </a:r>
          </a:p>
          <a:p>
            <a:pPr lvl="0"/>
            <a:r>
              <a:rPr lang="en-GB" sz="3300" dirty="0">
                <a:solidFill>
                  <a:schemeClr val="accent1">
                    <a:lumMod val="50000"/>
                  </a:schemeClr>
                </a:solidFill>
              </a:rPr>
              <a:t>a broad understanding of the development of national and international agencies which have delivered humanitarian relief since the founding of the International Committee of the Red Cross in 1863</a:t>
            </a:r>
          </a:p>
          <a:p>
            <a:pPr lvl="0"/>
            <a:r>
              <a:rPr lang="en-GB" sz="3300" dirty="0">
                <a:solidFill>
                  <a:schemeClr val="accent1">
                    <a:lumMod val="50000"/>
                  </a:schemeClr>
                </a:solidFill>
              </a:rPr>
              <a:t>an awareness of large-scale humanitarian crises involving war refugees, famine, natural disasters and other causes, and the humanitarian response to those crises</a:t>
            </a:r>
          </a:p>
          <a:p>
            <a:pPr lvl="0"/>
            <a:r>
              <a:rPr lang="en-GB" sz="3300" dirty="0">
                <a:solidFill>
                  <a:schemeClr val="accent1">
                    <a:lumMod val="50000"/>
                  </a:schemeClr>
                </a:solidFill>
              </a:rPr>
              <a:t>an appreciation of current political and economic dilemmas and debates in the humanitarian field</a:t>
            </a:r>
          </a:p>
          <a:p>
            <a:pPr marL="0" indent="0">
              <a:buNone/>
            </a:pPr>
            <a:r>
              <a:rPr lang="en-GB" sz="3300" dirty="0"/>
              <a:t> </a:t>
            </a:r>
          </a:p>
          <a:p>
            <a:pPr marL="0" indent="0">
              <a:buNone/>
            </a:pPr>
            <a:endParaRPr lang="en-GB" dirty="0"/>
          </a:p>
        </p:txBody>
      </p:sp>
    </p:spTree>
    <p:extLst>
      <p:ext uri="{BB962C8B-B14F-4D97-AF65-F5344CB8AC3E}">
        <p14:creationId xmlns:p14="http://schemas.microsoft.com/office/powerpoint/2010/main" val="12755474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br>
              <a:rPr lang="en-GB" sz="4800" b="1" dirty="0">
                <a:solidFill>
                  <a:schemeClr val="accent1">
                    <a:lumMod val="50000"/>
                  </a:schemeClr>
                </a:solidFill>
                <a:latin typeface="+mn-lt"/>
              </a:rPr>
            </a:br>
            <a:r>
              <a:rPr lang="en-GB" sz="4800" b="1" dirty="0">
                <a:solidFill>
                  <a:schemeClr val="accent1">
                    <a:lumMod val="50000"/>
                  </a:schemeClr>
                </a:solidFill>
                <a:latin typeface="+mn-lt"/>
              </a:rPr>
              <a:t>Module Descriptor </a:t>
            </a:r>
            <a:r>
              <a:rPr lang="en-GB" sz="3200" b="1" dirty="0">
                <a:solidFill>
                  <a:schemeClr val="accent1">
                    <a:lumMod val="50000"/>
                  </a:schemeClr>
                </a:solidFill>
                <a:latin typeface="+mn-lt"/>
              </a:rPr>
              <a:t>(Continued)</a:t>
            </a:r>
            <a:br>
              <a:rPr lang="en-GB" sz="4800" b="1" dirty="0">
                <a:solidFill>
                  <a:schemeClr val="accent1">
                    <a:lumMod val="50000"/>
                  </a:schemeClr>
                </a:solidFill>
                <a:latin typeface="+mn-lt"/>
              </a:rPr>
            </a:br>
            <a:endParaRPr lang="en-GB" sz="4800" b="1" dirty="0">
              <a:latin typeface="+mn-lt"/>
            </a:endParaRPr>
          </a:p>
        </p:txBody>
      </p:sp>
      <p:sp>
        <p:nvSpPr>
          <p:cNvPr id="3" name="Content Placeholder 2"/>
          <p:cNvSpPr>
            <a:spLocks noGrp="1"/>
          </p:cNvSpPr>
          <p:nvPr>
            <p:ph idx="1"/>
          </p:nvPr>
        </p:nvSpPr>
        <p:spPr>
          <a:xfrm>
            <a:off x="628650" y="1690688"/>
            <a:ext cx="7886700" cy="4826021"/>
          </a:xfrm>
        </p:spPr>
        <p:txBody>
          <a:bodyPr>
            <a:normAutofit fontScale="62500" lnSpcReduction="20000"/>
          </a:bodyPr>
          <a:lstStyle/>
          <a:p>
            <a:pPr marL="0" indent="0">
              <a:buNone/>
            </a:pPr>
            <a:r>
              <a:rPr lang="en-GB" b="1" dirty="0">
                <a:solidFill>
                  <a:schemeClr val="accent1">
                    <a:lumMod val="50000"/>
                  </a:schemeClr>
                </a:solidFill>
              </a:rPr>
              <a:t>Indicative Content</a:t>
            </a:r>
            <a:endParaRPr lang="en-GB" dirty="0">
              <a:solidFill>
                <a:schemeClr val="accent1">
                  <a:lumMod val="50000"/>
                </a:schemeClr>
              </a:solidFill>
            </a:endParaRPr>
          </a:p>
          <a:p>
            <a:pPr marL="0" indent="0">
              <a:buNone/>
            </a:pPr>
            <a:r>
              <a:rPr lang="en-GB" dirty="0">
                <a:solidFill>
                  <a:schemeClr val="accent1">
                    <a:lumMod val="50000"/>
                  </a:schemeClr>
                </a:solidFill>
              </a:rPr>
              <a:t>The module will examine the history of humanitarian conventions governing the conduct of war, the treatment of prisoners of war and displaced civilians. It will consider how these early humanitarian initiatives developed, especially in the late twentieth century, into a UN-led network of specialist humanitarian agencies. The module will include a number of specific in-depth case studies, examining humanitarian interventions as diverse as UNRRA at the end of World War II and the Indian Ocean Tsunami of 2004. It will consider emergency relief needs in refugee situations worldwide and will also examine the respective roles and specialisms of NGO, civil and military emergency relief teams.</a:t>
            </a:r>
            <a:endParaRPr lang="en-GB" b="1" dirty="0">
              <a:solidFill>
                <a:schemeClr val="accent1">
                  <a:lumMod val="50000"/>
                </a:schemeClr>
              </a:solidFill>
            </a:endParaRPr>
          </a:p>
          <a:p>
            <a:pPr marL="0" indent="0">
              <a:buNone/>
            </a:pPr>
            <a:r>
              <a:rPr lang="en-GB" b="1" dirty="0">
                <a:solidFill>
                  <a:schemeClr val="accent1">
                    <a:lumMod val="50000"/>
                  </a:schemeClr>
                </a:solidFill>
              </a:rPr>
              <a:t>Learning and Teaching Strategy</a:t>
            </a:r>
            <a:endParaRPr lang="en-GB" dirty="0">
              <a:solidFill>
                <a:schemeClr val="accent1">
                  <a:lumMod val="50000"/>
                </a:schemeClr>
              </a:solidFill>
            </a:endParaRPr>
          </a:p>
          <a:p>
            <a:pPr marL="0" indent="0" fontAlgn="base" hangingPunct="0">
              <a:buNone/>
            </a:pPr>
            <a:r>
              <a:rPr lang="en-GB" b="1" dirty="0">
                <a:solidFill>
                  <a:schemeClr val="accent1">
                    <a:lumMod val="50000"/>
                  </a:schemeClr>
                </a:solidFill>
              </a:rPr>
              <a:t>Lectures </a:t>
            </a:r>
            <a:r>
              <a:rPr lang="en-GB" dirty="0">
                <a:solidFill>
                  <a:schemeClr val="accent1">
                    <a:lumMod val="50000"/>
                  </a:schemeClr>
                </a:solidFill>
              </a:rPr>
              <a:t>will introduce the students to the concepts, principles, and practices of the topics studied for the module. Case studies may be used to provide examples and will be used to develop further understanding of what has been learned.</a:t>
            </a:r>
          </a:p>
          <a:p>
            <a:pPr marL="0" indent="0" fontAlgn="base" hangingPunct="0">
              <a:buNone/>
            </a:pPr>
            <a:r>
              <a:rPr lang="en-GB" b="1" dirty="0">
                <a:solidFill>
                  <a:schemeClr val="accent1">
                    <a:lumMod val="50000"/>
                  </a:schemeClr>
                </a:solidFill>
              </a:rPr>
              <a:t>Tutorials and seminars</a:t>
            </a:r>
            <a:r>
              <a:rPr lang="en-GB" dirty="0">
                <a:solidFill>
                  <a:schemeClr val="accent1">
                    <a:lumMod val="50000"/>
                  </a:schemeClr>
                </a:solidFill>
              </a:rPr>
              <a:t> are used to support the discussion and critical evaluation of what has been learned, normally in a smaller group size than a lecture. </a:t>
            </a:r>
          </a:p>
          <a:p>
            <a:pPr marL="0" indent="0" fontAlgn="base" hangingPunct="0">
              <a:buNone/>
            </a:pPr>
            <a:r>
              <a:rPr lang="en-GB" b="1" dirty="0">
                <a:solidFill>
                  <a:schemeClr val="accent1">
                    <a:lumMod val="50000"/>
                  </a:schemeClr>
                </a:solidFill>
              </a:rPr>
              <a:t>Guided independent study</a:t>
            </a:r>
            <a:r>
              <a:rPr lang="en-GB" dirty="0">
                <a:solidFill>
                  <a:schemeClr val="accent1">
                    <a:lumMod val="50000"/>
                  </a:schemeClr>
                </a:solidFill>
              </a:rPr>
              <a:t> allows students to further their independent learning skills with appropriate support provided by the module tutor(s) (e.g. preparation for lectures and seminars, follow-up work, background reading, revision, completion of assessment tasks).</a:t>
            </a:r>
            <a:r>
              <a:rPr lang="en-GB" b="1" dirty="0">
                <a:solidFill>
                  <a:schemeClr val="accent1">
                    <a:lumMod val="50000"/>
                  </a:schemeClr>
                </a:solidFill>
              </a:rPr>
              <a:t> </a:t>
            </a:r>
            <a:endParaRPr lang="en-GB" dirty="0">
              <a:solidFill>
                <a:schemeClr val="accent1">
                  <a:lumMod val="50000"/>
                </a:schemeClr>
              </a:solidFill>
            </a:endParaRPr>
          </a:p>
          <a:p>
            <a:pPr marL="0" indent="0">
              <a:buNone/>
            </a:pPr>
            <a:endParaRPr lang="en-GB" dirty="0"/>
          </a:p>
        </p:txBody>
      </p:sp>
    </p:spTree>
    <p:extLst>
      <p:ext uri="{BB962C8B-B14F-4D97-AF65-F5344CB8AC3E}">
        <p14:creationId xmlns:p14="http://schemas.microsoft.com/office/powerpoint/2010/main" val="29968673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1">
                    <a:lumMod val="50000"/>
                  </a:schemeClr>
                </a:solidFill>
                <a:latin typeface="+mn-lt"/>
              </a:rPr>
              <a:t>Assignments</a:t>
            </a:r>
          </a:p>
        </p:txBody>
      </p:sp>
      <p:sp>
        <p:nvSpPr>
          <p:cNvPr id="3" name="Content Placeholder 2"/>
          <p:cNvSpPr>
            <a:spLocks noGrp="1"/>
          </p:cNvSpPr>
          <p:nvPr>
            <p:ph idx="1"/>
          </p:nvPr>
        </p:nvSpPr>
        <p:spPr/>
        <p:txBody>
          <a:bodyPr/>
          <a:lstStyle/>
          <a:p>
            <a:pPr marL="0" indent="0">
              <a:buNone/>
            </a:pPr>
            <a:r>
              <a:rPr lang="en-GB" b="1" dirty="0">
                <a:solidFill>
                  <a:schemeClr val="accent1">
                    <a:lumMod val="50000"/>
                  </a:schemeClr>
                </a:solidFill>
              </a:rPr>
              <a:t>Assignment 1 - 50%</a:t>
            </a:r>
            <a:r>
              <a:rPr lang="en-GB" dirty="0">
                <a:solidFill>
                  <a:schemeClr val="accent1">
                    <a:lumMod val="50000"/>
                  </a:schemeClr>
                </a:solidFill>
              </a:rPr>
              <a:t>: 10  minute presentation</a:t>
            </a:r>
          </a:p>
          <a:p>
            <a:pPr marL="0" indent="0">
              <a:buNone/>
            </a:pPr>
            <a:r>
              <a:rPr lang="en-GB" b="1" dirty="0">
                <a:solidFill>
                  <a:schemeClr val="accent1">
                    <a:lumMod val="50000"/>
                  </a:schemeClr>
                </a:solidFill>
              </a:rPr>
              <a:t>Prepare and deliver a 10 min. </a:t>
            </a:r>
            <a:r>
              <a:rPr lang="en-GB" b="1" dirty="0" err="1">
                <a:solidFill>
                  <a:schemeClr val="accent1">
                    <a:lumMod val="50000"/>
                  </a:schemeClr>
                </a:solidFill>
              </a:rPr>
              <a:t>Powerpoint</a:t>
            </a:r>
            <a:r>
              <a:rPr lang="en-GB" b="1" dirty="0">
                <a:solidFill>
                  <a:schemeClr val="accent1">
                    <a:lumMod val="50000"/>
                  </a:schemeClr>
                </a:solidFill>
              </a:rPr>
              <a:t> presentation, suitable for a local group of sixth-formers, explaining a current humanitarian crisis.</a:t>
            </a:r>
            <a:endParaRPr lang="en-GB" dirty="0">
              <a:solidFill>
                <a:schemeClr val="accent1">
                  <a:lumMod val="50000"/>
                </a:schemeClr>
              </a:solidFill>
            </a:endParaRPr>
          </a:p>
          <a:p>
            <a:pPr marL="0" indent="0">
              <a:buNone/>
            </a:pPr>
            <a:endParaRPr lang="en-GB" dirty="0">
              <a:solidFill>
                <a:schemeClr val="accent1">
                  <a:lumMod val="50000"/>
                </a:schemeClr>
              </a:solidFill>
            </a:endParaRPr>
          </a:p>
          <a:p>
            <a:pPr marL="0" indent="0">
              <a:buNone/>
            </a:pPr>
            <a:r>
              <a:rPr lang="en-GB" b="1" dirty="0">
                <a:solidFill>
                  <a:schemeClr val="accent1">
                    <a:lumMod val="50000"/>
                  </a:schemeClr>
                </a:solidFill>
              </a:rPr>
              <a:t>SUBMISSION DETAILS: to be delivered in class on Thursday, 9 November 2023</a:t>
            </a:r>
            <a:endParaRPr lang="en-GB" dirty="0">
              <a:solidFill>
                <a:schemeClr val="accent1">
                  <a:lumMod val="50000"/>
                </a:schemeClr>
              </a:solidFill>
            </a:endParaRPr>
          </a:p>
          <a:p>
            <a:pPr marL="0" indent="0">
              <a:buNone/>
            </a:pPr>
            <a:endParaRPr lang="en-GB" dirty="0">
              <a:solidFill>
                <a:schemeClr val="accent1">
                  <a:lumMod val="50000"/>
                </a:schemeClr>
              </a:solidFill>
            </a:endParaRPr>
          </a:p>
        </p:txBody>
      </p:sp>
    </p:spTree>
    <p:extLst>
      <p:ext uri="{BB962C8B-B14F-4D97-AF65-F5344CB8AC3E}">
        <p14:creationId xmlns:p14="http://schemas.microsoft.com/office/powerpoint/2010/main" val="42326988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1">
                    <a:lumMod val="50000"/>
                  </a:schemeClr>
                </a:solidFill>
                <a:latin typeface="+mn-lt"/>
              </a:rPr>
              <a:t>Assignment 2</a:t>
            </a:r>
          </a:p>
        </p:txBody>
      </p:sp>
      <p:sp>
        <p:nvSpPr>
          <p:cNvPr id="3" name="Content Placeholder 2"/>
          <p:cNvSpPr>
            <a:spLocks noGrp="1"/>
          </p:cNvSpPr>
          <p:nvPr>
            <p:ph idx="1"/>
          </p:nvPr>
        </p:nvSpPr>
        <p:spPr/>
        <p:txBody>
          <a:bodyPr>
            <a:normAutofit fontScale="85000" lnSpcReduction="20000"/>
          </a:bodyPr>
          <a:lstStyle/>
          <a:p>
            <a:pPr marL="0" lvl="0" indent="0">
              <a:buNone/>
            </a:pPr>
            <a:r>
              <a:rPr lang="en-GB" b="1" cap="all" dirty="0">
                <a:solidFill>
                  <a:schemeClr val="accent1">
                    <a:lumMod val="50000"/>
                  </a:schemeClr>
                </a:solidFill>
              </a:rPr>
              <a:t>Essay – 50%   </a:t>
            </a:r>
            <a:r>
              <a:rPr lang="en-GB" b="1" dirty="0">
                <a:solidFill>
                  <a:schemeClr val="accent1">
                    <a:lumMod val="50000"/>
                  </a:schemeClr>
                </a:solidFill>
              </a:rPr>
              <a:t>WORD COUNT: 2000 words</a:t>
            </a:r>
            <a:endParaRPr lang="en-GB" dirty="0">
              <a:solidFill>
                <a:schemeClr val="accent1">
                  <a:lumMod val="50000"/>
                </a:schemeClr>
              </a:solidFill>
            </a:endParaRPr>
          </a:p>
          <a:p>
            <a:pPr marL="0" indent="0">
              <a:buNone/>
            </a:pPr>
            <a:r>
              <a:rPr lang="en-GB" dirty="0">
                <a:solidFill>
                  <a:schemeClr val="accent1">
                    <a:lumMod val="50000"/>
                  </a:schemeClr>
                </a:solidFill>
              </a:rPr>
              <a:t>Choose any </a:t>
            </a:r>
            <a:r>
              <a:rPr lang="en-GB" i="1" dirty="0">
                <a:solidFill>
                  <a:schemeClr val="accent1">
                    <a:lumMod val="50000"/>
                  </a:schemeClr>
                </a:solidFill>
              </a:rPr>
              <a:t>one</a:t>
            </a:r>
            <a:r>
              <a:rPr lang="en-GB" dirty="0">
                <a:solidFill>
                  <a:schemeClr val="accent1">
                    <a:lumMod val="50000"/>
                  </a:schemeClr>
                </a:solidFill>
              </a:rPr>
              <a:t> of the following four topics:</a:t>
            </a:r>
          </a:p>
          <a:p>
            <a:pPr lvl="0"/>
            <a:r>
              <a:rPr lang="en-GB" dirty="0">
                <a:solidFill>
                  <a:schemeClr val="accent1">
                    <a:lumMod val="50000"/>
                  </a:schemeClr>
                </a:solidFill>
              </a:rPr>
              <a:t>In trying to understand contemporary international relations, is it most useful to think of the world as unipolar, bipolar or multipolar?</a:t>
            </a:r>
          </a:p>
          <a:p>
            <a:pPr lvl="0"/>
            <a:r>
              <a:rPr lang="en-GB" dirty="0">
                <a:solidFill>
                  <a:schemeClr val="accent1">
                    <a:lumMod val="50000"/>
                  </a:schemeClr>
                </a:solidFill>
              </a:rPr>
              <a:t>Has the role of the UN changed significantly since the end of the Cold War and, if so, how?</a:t>
            </a:r>
          </a:p>
          <a:p>
            <a:pPr lvl="0"/>
            <a:r>
              <a:rPr lang="en-GB" dirty="0">
                <a:solidFill>
                  <a:schemeClr val="accent1">
                    <a:lumMod val="50000"/>
                  </a:schemeClr>
                </a:solidFill>
              </a:rPr>
              <a:t>What drives migration worldwide?</a:t>
            </a:r>
          </a:p>
          <a:p>
            <a:pPr lvl="0"/>
            <a:r>
              <a:rPr lang="en-GB" dirty="0">
                <a:solidFill>
                  <a:schemeClr val="accent1">
                    <a:lumMod val="50000"/>
                  </a:schemeClr>
                </a:solidFill>
              </a:rPr>
              <a:t>Should the UN concentrate on development goals, humanitarian relief, peacekeeping or conflict resolution?</a:t>
            </a:r>
          </a:p>
          <a:p>
            <a:pPr marL="0" indent="0">
              <a:buNone/>
            </a:pPr>
            <a:endParaRPr lang="en-GB" dirty="0">
              <a:solidFill>
                <a:schemeClr val="accent1">
                  <a:lumMod val="50000"/>
                </a:schemeClr>
              </a:solidFill>
            </a:endParaRPr>
          </a:p>
          <a:p>
            <a:pPr marL="0" indent="0">
              <a:buNone/>
            </a:pPr>
            <a:r>
              <a:rPr lang="en-GB" b="1" dirty="0">
                <a:solidFill>
                  <a:schemeClr val="accent1">
                    <a:lumMod val="50000"/>
                  </a:schemeClr>
                </a:solidFill>
              </a:rPr>
              <a:t>SUBMISSION DETAILS: due in by 23:59, Sunday, 19 Nov. 2023</a:t>
            </a:r>
          </a:p>
          <a:p>
            <a:pPr marL="0" indent="0">
              <a:buNone/>
            </a:pPr>
            <a:endParaRPr lang="en-GB" dirty="0"/>
          </a:p>
        </p:txBody>
      </p:sp>
    </p:spTree>
    <p:extLst>
      <p:ext uri="{BB962C8B-B14F-4D97-AF65-F5344CB8AC3E}">
        <p14:creationId xmlns:p14="http://schemas.microsoft.com/office/powerpoint/2010/main" val="34719637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1">
                    <a:lumMod val="50000"/>
                  </a:schemeClr>
                </a:solidFill>
                <a:latin typeface="+mn-lt"/>
              </a:rPr>
              <a:t>Module Planner</a:t>
            </a:r>
          </a:p>
        </p:txBody>
      </p:sp>
      <p:sp>
        <p:nvSpPr>
          <p:cNvPr id="3" name="Content Placeholder 2"/>
          <p:cNvSpPr>
            <a:spLocks noGrp="1"/>
          </p:cNvSpPr>
          <p:nvPr>
            <p:ph idx="1"/>
          </p:nvPr>
        </p:nvSpPr>
        <p:spPr/>
        <p:txBody>
          <a:bodyPr>
            <a:normAutofit fontScale="92500" lnSpcReduction="10000"/>
          </a:bodyPr>
          <a:lstStyle/>
          <a:p>
            <a:pPr marL="0" indent="0">
              <a:buNone/>
            </a:pPr>
            <a:r>
              <a:rPr lang="en-GB" b="1" dirty="0">
                <a:solidFill>
                  <a:schemeClr val="accent1">
                    <a:lumMod val="50000"/>
                  </a:schemeClr>
                </a:solidFill>
              </a:rPr>
              <a:t>1. Introduction and Overview: Current Humanitarian Crises and Human Rights</a:t>
            </a:r>
            <a:endParaRPr lang="en-GB" dirty="0">
              <a:solidFill>
                <a:schemeClr val="accent1">
                  <a:lumMod val="50000"/>
                </a:schemeClr>
              </a:solidFill>
            </a:endParaRPr>
          </a:p>
          <a:p>
            <a:pPr marL="0" indent="0">
              <a:buNone/>
            </a:pPr>
            <a:r>
              <a:rPr lang="en-GB" b="1" dirty="0">
                <a:solidFill>
                  <a:schemeClr val="accent1">
                    <a:lumMod val="50000"/>
                  </a:schemeClr>
                </a:solidFill>
              </a:rPr>
              <a:t>2. Modern Humanitarianism: Dilemmas and Controversies</a:t>
            </a:r>
          </a:p>
          <a:p>
            <a:pPr marL="0" indent="0">
              <a:buNone/>
            </a:pPr>
            <a:r>
              <a:rPr lang="en-GB" b="1" dirty="0">
                <a:solidFill>
                  <a:schemeClr val="accent1">
                    <a:lumMod val="50000"/>
                  </a:schemeClr>
                </a:solidFill>
              </a:rPr>
              <a:t>3. The Era of the UN and Military Intervention </a:t>
            </a:r>
            <a:endParaRPr lang="en-GB" dirty="0">
              <a:solidFill>
                <a:schemeClr val="accent1">
                  <a:lumMod val="50000"/>
                </a:schemeClr>
              </a:solidFill>
            </a:endParaRPr>
          </a:p>
          <a:p>
            <a:pPr marL="0" indent="0">
              <a:buNone/>
            </a:pPr>
            <a:r>
              <a:rPr lang="en-GB" b="1" dirty="0">
                <a:solidFill>
                  <a:schemeClr val="accent1">
                    <a:lumMod val="50000"/>
                  </a:schemeClr>
                </a:solidFill>
              </a:rPr>
              <a:t>4. Disaster Relief</a:t>
            </a:r>
            <a:endParaRPr lang="en-GB" dirty="0">
              <a:solidFill>
                <a:schemeClr val="accent1">
                  <a:lumMod val="50000"/>
                </a:schemeClr>
              </a:solidFill>
            </a:endParaRPr>
          </a:p>
          <a:p>
            <a:pPr marL="0" indent="0">
              <a:buNone/>
            </a:pPr>
            <a:r>
              <a:rPr lang="en-GB" b="1" dirty="0">
                <a:solidFill>
                  <a:schemeClr val="accent1">
                    <a:lumMod val="50000"/>
                  </a:schemeClr>
                </a:solidFill>
              </a:rPr>
              <a:t>5. Case Study in depth: Somalia</a:t>
            </a:r>
            <a:endParaRPr lang="en-GB" dirty="0">
              <a:solidFill>
                <a:schemeClr val="accent1">
                  <a:lumMod val="50000"/>
                </a:schemeClr>
              </a:solidFill>
            </a:endParaRPr>
          </a:p>
          <a:p>
            <a:pPr marL="0" indent="0">
              <a:buNone/>
            </a:pPr>
            <a:r>
              <a:rPr lang="en-GB" b="1" dirty="0">
                <a:solidFill>
                  <a:schemeClr val="accent1">
                    <a:lumMod val="50000"/>
                  </a:schemeClr>
                </a:solidFill>
              </a:rPr>
              <a:t>6. Refugees and Migration</a:t>
            </a:r>
            <a:endParaRPr lang="en-GB" dirty="0">
              <a:solidFill>
                <a:schemeClr val="accent1">
                  <a:lumMod val="50000"/>
                </a:schemeClr>
              </a:solidFill>
            </a:endParaRPr>
          </a:p>
          <a:p>
            <a:pPr marL="0" indent="0">
              <a:buNone/>
            </a:pPr>
            <a:r>
              <a:rPr lang="en-GB" b="1" dirty="0">
                <a:solidFill>
                  <a:schemeClr val="accent1">
                    <a:lumMod val="50000"/>
                  </a:schemeClr>
                </a:solidFill>
              </a:rPr>
              <a:t>7. Global Citizenship, Human Rights and Global Justice</a:t>
            </a:r>
            <a:endParaRPr lang="en-GB" dirty="0">
              <a:solidFill>
                <a:schemeClr val="accent1">
                  <a:lumMod val="50000"/>
                </a:schemeClr>
              </a:solidFill>
            </a:endParaRPr>
          </a:p>
          <a:p>
            <a:pPr marL="0" indent="0">
              <a:buNone/>
            </a:pPr>
            <a:r>
              <a:rPr lang="en-GB" b="1" dirty="0">
                <a:solidFill>
                  <a:schemeClr val="accent1">
                    <a:lumMod val="50000"/>
                  </a:schemeClr>
                </a:solidFill>
              </a:rPr>
              <a:t>8. Review and Conclusions</a:t>
            </a:r>
            <a:endParaRPr lang="en-GB" dirty="0">
              <a:solidFill>
                <a:schemeClr val="accent1">
                  <a:lumMod val="50000"/>
                </a:schemeClr>
              </a:solidFill>
            </a:endParaRPr>
          </a:p>
          <a:p>
            <a:pPr marL="0" indent="0">
              <a:buNone/>
            </a:pPr>
            <a:endParaRPr lang="en-GB" dirty="0"/>
          </a:p>
        </p:txBody>
      </p:sp>
    </p:spTree>
    <p:extLst>
      <p:ext uri="{BB962C8B-B14F-4D97-AF65-F5344CB8AC3E}">
        <p14:creationId xmlns:p14="http://schemas.microsoft.com/office/powerpoint/2010/main" val="27926608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1862919"/>
          </a:xfrm>
        </p:spPr>
        <p:txBody>
          <a:bodyPr/>
          <a:lstStyle/>
          <a:p>
            <a:r>
              <a:rPr lang="en-GB" b="1" dirty="0">
                <a:solidFill>
                  <a:schemeClr val="accent1">
                    <a:lumMod val="50000"/>
                  </a:schemeClr>
                </a:solidFill>
                <a:latin typeface="+mn-lt"/>
              </a:rPr>
              <a:t>What do we understand by Humanitarianism?</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81742" y="2021982"/>
            <a:ext cx="7119257" cy="4036711"/>
          </a:xfrm>
          <a:prstGeom prst="rect">
            <a:avLst/>
          </a:prstGeom>
        </p:spPr>
      </p:pic>
    </p:spTree>
    <p:extLst>
      <p:ext uri="{BB962C8B-B14F-4D97-AF65-F5344CB8AC3E}">
        <p14:creationId xmlns:p14="http://schemas.microsoft.com/office/powerpoint/2010/main" val="11396347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1">
                    <a:lumMod val="50000"/>
                  </a:schemeClr>
                </a:solidFill>
                <a:latin typeface="+mn-lt"/>
              </a:rPr>
              <a:t>Contemporary Humanitarian Crises?    Class Exercise</a:t>
            </a:r>
            <a:endParaRPr lang="en-GB" b="1" dirty="0">
              <a:latin typeface="+mn-lt"/>
            </a:endParaRPr>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bwMode="auto">
          <a:xfrm>
            <a:off x="907596" y="2016692"/>
            <a:ext cx="7607754" cy="40002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702158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1">
                    <a:lumMod val="50000"/>
                  </a:schemeClr>
                </a:solidFill>
                <a:latin typeface="+mn-lt"/>
              </a:rPr>
              <a:t>Contemporary Humanitarian Crises</a:t>
            </a:r>
            <a:endParaRPr lang="en-GB" b="1" dirty="0">
              <a:latin typeface="+mn-lt"/>
            </a:endParaRPr>
          </a:p>
        </p:txBody>
      </p:sp>
      <p:sp>
        <p:nvSpPr>
          <p:cNvPr id="3" name="Content Placeholder 2"/>
          <p:cNvSpPr>
            <a:spLocks noGrp="1"/>
          </p:cNvSpPr>
          <p:nvPr>
            <p:ph idx="1"/>
          </p:nvPr>
        </p:nvSpPr>
        <p:spPr/>
        <p:txBody>
          <a:bodyPr>
            <a:normAutofit lnSpcReduction="10000"/>
          </a:bodyPr>
          <a:lstStyle/>
          <a:p>
            <a:pPr marL="0" indent="0">
              <a:buNone/>
            </a:pPr>
            <a:r>
              <a:rPr lang="en-GB" dirty="0">
                <a:solidFill>
                  <a:schemeClr val="accent1">
                    <a:lumMod val="50000"/>
                  </a:schemeClr>
                </a:solidFill>
              </a:rPr>
              <a:t>Syria</a:t>
            </a:r>
          </a:p>
          <a:p>
            <a:pPr marL="0" indent="0">
              <a:buNone/>
            </a:pPr>
            <a:r>
              <a:rPr lang="en-GB" dirty="0">
                <a:solidFill>
                  <a:schemeClr val="accent1">
                    <a:lumMod val="50000"/>
                  </a:schemeClr>
                </a:solidFill>
              </a:rPr>
              <a:t>Myanmar/Bangladesh</a:t>
            </a:r>
          </a:p>
          <a:p>
            <a:pPr marL="0" indent="0">
              <a:buNone/>
            </a:pPr>
            <a:r>
              <a:rPr lang="en-GB" dirty="0">
                <a:solidFill>
                  <a:schemeClr val="accent1">
                    <a:lumMod val="50000"/>
                  </a:schemeClr>
                </a:solidFill>
              </a:rPr>
              <a:t>Somalia/Kenya                 </a:t>
            </a:r>
          </a:p>
          <a:p>
            <a:pPr marL="0" indent="0">
              <a:buNone/>
            </a:pPr>
            <a:r>
              <a:rPr lang="en-GB" dirty="0">
                <a:solidFill>
                  <a:schemeClr val="accent1">
                    <a:lumMod val="50000"/>
                  </a:schemeClr>
                </a:solidFill>
              </a:rPr>
              <a:t>Yemen</a:t>
            </a:r>
          </a:p>
          <a:p>
            <a:pPr marL="0" indent="0">
              <a:buNone/>
            </a:pPr>
            <a:r>
              <a:rPr lang="en-GB" i="1" dirty="0">
                <a:solidFill>
                  <a:schemeClr val="accent1">
                    <a:lumMod val="50000"/>
                  </a:schemeClr>
                </a:solidFill>
              </a:rPr>
              <a:t>Others….</a:t>
            </a:r>
          </a:p>
          <a:p>
            <a:pPr marL="0" indent="0">
              <a:buNone/>
            </a:pPr>
            <a:endParaRPr lang="en-GB" b="1" i="1" dirty="0">
              <a:solidFill>
                <a:schemeClr val="accent1">
                  <a:lumMod val="50000"/>
                </a:schemeClr>
              </a:solidFill>
            </a:endParaRPr>
          </a:p>
          <a:p>
            <a:r>
              <a:rPr lang="en-GB" b="1" dirty="0">
                <a:solidFill>
                  <a:schemeClr val="accent1">
                    <a:lumMod val="50000"/>
                  </a:schemeClr>
                </a:solidFill>
              </a:rPr>
              <a:t>Issues around humanitarian relief and “development”</a:t>
            </a:r>
          </a:p>
          <a:p>
            <a:r>
              <a:rPr lang="en-GB" b="1" dirty="0">
                <a:solidFill>
                  <a:schemeClr val="accent1">
                    <a:lumMod val="50000"/>
                  </a:schemeClr>
                </a:solidFill>
              </a:rPr>
              <a:t>Issues around conflict and “natural” disasters</a:t>
            </a:r>
          </a:p>
          <a:p>
            <a:pPr marL="0" indent="0">
              <a:buNone/>
            </a:pP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17100" y="1825624"/>
            <a:ext cx="4298250" cy="2681981"/>
          </a:xfrm>
          <a:prstGeom prst="rect">
            <a:avLst/>
          </a:prstGeom>
        </p:spPr>
      </p:pic>
    </p:spTree>
    <p:extLst>
      <p:ext uri="{BB962C8B-B14F-4D97-AF65-F5344CB8AC3E}">
        <p14:creationId xmlns:p14="http://schemas.microsoft.com/office/powerpoint/2010/main" val="1838622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solidFill>
                  <a:schemeClr val="accent1">
                    <a:lumMod val="50000"/>
                  </a:schemeClr>
                </a:solidFill>
                <a:latin typeface="+mn-lt"/>
              </a:rPr>
              <a:t>Humanitarianism </a:t>
            </a:r>
            <a:br>
              <a:rPr lang="en-GB" b="1" dirty="0">
                <a:solidFill>
                  <a:schemeClr val="accent1">
                    <a:lumMod val="50000"/>
                  </a:schemeClr>
                </a:solidFill>
                <a:latin typeface="+mn-lt"/>
              </a:rPr>
            </a:br>
            <a:r>
              <a:rPr lang="en-GB" b="1" dirty="0">
                <a:solidFill>
                  <a:schemeClr val="accent1">
                    <a:lumMod val="50000"/>
                  </a:schemeClr>
                </a:solidFill>
                <a:latin typeface="+mn-lt"/>
              </a:rPr>
              <a:t>and…Human Rights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42950" y="2628405"/>
            <a:ext cx="5608864" cy="2804432"/>
          </a:xfrm>
          <a:prstGeom prst="rect">
            <a:avLst/>
          </a:prstGeom>
        </p:spPr>
      </p:pic>
      <p:sp>
        <p:nvSpPr>
          <p:cNvPr id="5" name="Rectangle 4"/>
          <p:cNvSpPr/>
          <p:nvPr/>
        </p:nvSpPr>
        <p:spPr>
          <a:xfrm>
            <a:off x="628650" y="2967335"/>
            <a:ext cx="6229350" cy="3416320"/>
          </a:xfrm>
          <a:prstGeom prst="rect">
            <a:avLst/>
          </a:prstGeom>
        </p:spPr>
        <p:txBody>
          <a:bodyPr wrap="square">
            <a:spAutoFit/>
          </a:bodyPr>
          <a:lstStyle/>
          <a:p>
            <a:endParaRPr lang="en-GB" i="1" dirty="0">
              <a:solidFill>
                <a:schemeClr val="accent1">
                  <a:lumMod val="50000"/>
                </a:schemeClr>
              </a:solidFill>
            </a:endParaRPr>
          </a:p>
          <a:p>
            <a:endParaRPr lang="en-GB" i="1" dirty="0">
              <a:solidFill>
                <a:schemeClr val="accent1">
                  <a:lumMod val="50000"/>
                </a:schemeClr>
              </a:solidFill>
            </a:endParaRPr>
          </a:p>
          <a:p>
            <a:endParaRPr lang="en-GB" i="1" dirty="0">
              <a:solidFill>
                <a:schemeClr val="accent1">
                  <a:lumMod val="50000"/>
                </a:schemeClr>
              </a:solidFill>
            </a:endParaRPr>
          </a:p>
          <a:p>
            <a:endParaRPr lang="en-GB" i="1" dirty="0">
              <a:solidFill>
                <a:schemeClr val="accent1">
                  <a:lumMod val="50000"/>
                </a:schemeClr>
              </a:solidFill>
            </a:endParaRPr>
          </a:p>
          <a:p>
            <a:endParaRPr lang="en-GB" i="1" dirty="0">
              <a:solidFill>
                <a:schemeClr val="accent1">
                  <a:lumMod val="50000"/>
                </a:schemeClr>
              </a:solidFill>
            </a:endParaRPr>
          </a:p>
          <a:p>
            <a:endParaRPr lang="en-GB" i="1" dirty="0">
              <a:solidFill>
                <a:schemeClr val="accent1">
                  <a:lumMod val="50000"/>
                </a:schemeClr>
              </a:solidFill>
            </a:endParaRPr>
          </a:p>
          <a:p>
            <a:endParaRPr lang="en-GB" i="1" dirty="0">
              <a:solidFill>
                <a:schemeClr val="accent1">
                  <a:lumMod val="50000"/>
                </a:schemeClr>
              </a:solidFill>
            </a:endParaRPr>
          </a:p>
          <a:p>
            <a:endParaRPr lang="en-GB" i="1" dirty="0">
              <a:solidFill>
                <a:schemeClr val="accent1">
                  <a:lumMod val="50000"/>
                </a:schemeClr>
              </a:solidFill>
            </a:endParaRPr>
          </a:p>
          <a:p>
            <a:endParaRPr lang="en-GB" i="1" dirty="0">
              <a:solidFill>
                <a:schemeClr val="accent1">
                  <a:lumMod val="50000"/>
                </a:schemeClr>
              </a:solidFill>
            </a:endParaRPr>
          </a:p>
          <a:p>
            <a:r>
              <a:rPr lang="en-GB" i="1" dirty="0">
                <a:solidFill>
                  <a:schemeClr val="accent1">
                    <a:lumMod val="50000"/>
                  </a:schemeClr>
                </a:solidFill>
              </a:rPr>
              <a:t>Eleanor Roosevelt – diplomat, activist and former First Lady of the United States – and the Universal Declaration of Human Rights of 1948</a:t>
            </a:r>
            <a:endParaRPr lang="en-GB" dirty="0">
              <a:solidFill>
                <a:schemeClr val="accent1">
                  <a:lumMod val="50000"/>
                </a:schemeClr>
              </a:solidFill>
            </a:endParaRP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74129" y="699154"/>
            <a:ext cx="3494314" cy="2268181"/>
          </a:xfrm>
          <a:prstGeom prst="rect">
            <a:avLst/>
          </a:prstGeom>
        </p:spPr>
      </p:pic>
    </p:spTree>
    <p:extLst>
      <p:ext uri="{BB962C8B-B14F-4D97-AF65-F5344CB8AC3E}">
        <p14:creationId xmlns:p14="http://schemas.microsoft.com/office/powerpoint/2010/main" val="40643456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solidFill>
                  <a:schemeClr val="accent1">
                    <a:lumMod val="50000"/>
                  </a:schemeClr>
                </a:solidFill>
                <a:latin typeface="+mn-lt"/>
              </a:rPr>
              <a:t>A History of Human Rights </a:t>
            </a:r>
            <a:br>
              <a:rPr lang="en-GB" sz="1400" dirty="0">
                <a:solidFill>
                  <a:schemeClr val="accent1">
                    <a:lumMod val="50000"/>
                  </a:schemeClr>
                </a:solidFill>
              </a:rPr>
            </a:br>
            <a:r>
              <a:rPr lang="en-GB" sz="1400" b="1" dirty="0">
                <a:solidFill>
                  <a:schemeClr val="accent1">
                    <a:lumMod val="50000"/>
                  </a:schemeClr>
                </a:solidFill>
              </a:rPr>
              <a:t>Ref: The British Institute of Human Rights: </a:t>
            </a:r>
            <a:r>
              <a:rPr lang="en-GB" sz="1400" b="1" dirty="0">
                <a:solidFill>
                  <a:schemeClr val="accent1">
                    <a:lumMod val="50000"/>
                  </a:schemeClr>
                </a:solidFill>
                <a:hlinkClick r:id="rId2"/>
              </a:rPr>
              <a:t>https://www.bihr.org.uk/history</a:t>
            </a:r>
            <a:endParaRPr lang="en-GB" sz="1400" b="1" dirty="0">
              <a:solidFill>
                <a:schemeClr val="accent1">
                  <a:lumMod val="50000"/>
                </a:schemeClr>
              </a:solidFill>
            </a:endParaRPr>
          </a:p>
        </p:txBody>
      </p:sp>
      <p:sp>
        <p:nvSpPr>
          <p:cNvPr id="3" name="Content Placeholder 2"/>
          <p:cNvSpPr>
            <a:spLocks noGrp="1"/>
          </p:cNvSpPr>
          <p:nvPr>
            <p:ph idx="1"/>
          </p:nvPr>
        </p:nvSpPr>
        <p:spPr/>
        <p:txBody>
          <a:bodyPr>
            <a:normAutofit fontScale="55000" lnSpcReduction="20000"/>
          </a:bodyPr>
          <a:lstStyle/>
          <a:p>
            <a:r>
              <a:rPr lang="en-GB" sz="2900" b="1" dirty="0">
                <a:solidFill>
                  <a:schemeClr val="accent1">
                    <a:lumMod val="50000"/>
                  </a:schemeClr>
                </a:solidFill>
              </a:rPr>
              <a:t>1215</a:t>
            </a:r>
            <a:r>
              <a:rPr lang="en-GB" sz="2900" dirty="0">
                <a:solidFill>
                  <a:schemeClr val="accent1">
                    <a:lumMod val="50000"/>
                  </a:schemeClr>
                </a:solidFill>
              </a:rPr>
              <a:t>: </a:t>
            </a:r>
            <a:r>
              <a:rPr lang="en-GB" sz="2900" b="1" dirty="0">
                <a:solidFill>
                  <a:schemeClr val="accent1">
                    <a:lumMod val="50000"/>
                  </a:schemeClr>
                </a:solidFill>
              </a:rPr>
              <a:t>The Magna Carta </a:t>
            </a:r>
            <a:r>
              <a:rPr lang="en-GB" sz="2900" dirty="0">
                <a:solidFill>
                  <a:schemeClr val="accent1">
                    <a:lumMod val="50000"/>
                  </a:schemeClr>
                </a:solidFill>
              </a:rPr>
              <a:t>an agreement between rebellious barons and the King, protected the right to </a:t>
            </a:r>
            <a:r>
              <a:rPr lang="en-GB" sz="2900" b="1" dirty="0">
                <a:solidFill>
                  <a:schemeClr val="accent1">
                    <a:lumMod val="50000"/>
                  </a:schemeClr>
                </a:solidFill>
              </a:rPr>
              <a:t>liberty </a:t>
            </a:r>
            <a:r>
              <a:rPr lang="en-GB" sz="2900" dirty="0">
                <a:solidFill>
                  <a:schemeClr val="accent1">
                    <a:lumMod val="50000"/>
                  </a:schemeClr>
                </a:solidFill>
              </a:rPr>
              <a:t>and </a:t>
            </a:r>
            <a:r>
              <a:rPr lang="en-GB" sz="2900" b="1" dirty="0">
                <a:solidFill>
                  <a:schemeClr val="accent1">
                    <a:lumMod val="50000"/>
                  </a:schemeClr>
                </a:solidFill>
              </a:rPr>
              <a:t>due process</a:t>
            </a:r>
            <a:r>
              <a:rPr lang="en-GB" sz="2900" dirty="0">
                <a:solidFill>
                  <a:schemeClr val="accent1">
                    <a:lumMod val="50000"/>
                  </a:schemeClr>
                </a:solidFill>
              </a:rPr>
              <a:t>. All but three of the original clauses are no longer in force; </a:t>
            </a:r>
            <a:r>
              <a:rPr lang="en-GB" sz="2900" b="1" dirty="0">
                <a:solidFill>
                  <a:schemeClr val="accent1">
                    <a:lumMod val="50000"/>
                  </a:schemeClr>
                </a:solidFill>
              </a:rPr>
              <a:t>liberty </a:t>
            </a:r>
            <a:r>
              <a:rPr lang="en-GB" sz="2900" dirty="0">
                <a:solidFill>
                  <a:schemeClr val="accent1">
                    <a:lumMod val="50000"/>
                  </a:schemeClr>
                </a:solidFill>
              </a:rPr>
              <a:t>and </a:t>
            </a:r>
            <a:r>
              <a:rPr lang="en-GB" sz="2900" b="1" dirty="0">
                <a:solidFill>
                  <a:schemeClr val="accent1">
                    <a:lumMod val="50000"/>
                  </a:schemeClr>
                </a:solidFill>
              </a:rPr>
              <a:t>due process </a:t>
            </a:r>
            <a:r>
              <a:rPr lang="en-GB" sz="2900" dirty="0">
                <a:solidFill>
                  <a:schemeClr val="accent1">
                    <a:lumMod val="50000"/>
                  </a:schemeClr>
                </a:solidFill>
              </a:rPr>
              <a:t>are still in place.</a:t>
            </a:r>
          </a:p>
          <a:p>
            <a:r>
              <a:rPr lang="en-GB" sz="2900" b="1" dirty="0">
                <a:solidFill>
                  <a:schemeClr val="accent1">
                    <a:lumMod val="50000"/>
                  </a:schemeClr>
                </a:solidFill>
              </a:rPr>
              <a:t>1381</a:t>
            </a:r>
            <a:r>
              <a:rPr lang="en-GB" sz="2900" dirty="0">
                <a:solidFill>
                  <a:schemeClr val="accent1">
                    <a:lumMod val="50000"/>
                  </a:schemeClr>
                </a:solidFill>
              </a:rPr>
              <a:t>: </a:t>
            </a:r>
            <a:r>
              <a:rPr lang="en-GB" sz="2900" b="1" dirty="0">
                <a:solidFill>
                  <a:schemeClr val="accent1">
                    <a:lumMod val="50000"/>
                  </a:schemeClr>
                </a:solidFill>
              </a:rPr>
              <a:t>The Peasant’s Revolt: </a:t>
            </a:r>
            <a:r>
              <a:rPr lang="en-GB" sz="2900" dirty="0">
                <a:solidFill>
                  <a:schemeClr val="accent1">
                    <a:lumMod val="50000"/>
                  </a:schemeClr>
                </a:solidFill>
              </a:rPr>
              <a:t>This was fuelled by feudal privilege, a new Poll tax and limited workers’ rights – particularly among serfs. The revolt helped to bring around the end of serfdom; the last serfs were freed in </a:t>
            </a:r>
            <a:r>
              <a:rPr lang="en-GB" sz="2900" b="1" dirty="0">
                <a:solidFill>
                  <a:schemeClr val="accent1">
                    <a:lumMod val="50000"/>
                  </a:schemeClr>
                </a:solidFill>
              </a:rPr>
              <a:t>1574</a:t>
            </a:r>
            <a:r>
              <a:rPr lang="en-GB" sz="2900" dirty="0">
                <a:solidFill>
                  <a:schemeClr val="accent1">
                    <a:lumMod val="50000"/>
                  </a:schemeClr>
                </a:solidFill>
              </a:rPr>
              <a:t>.</a:t>
            </a:r>
          </a:p>
          <a:p>
            <a:r>
              <a:rPr lang="en-GB" sz="2900" b="1" dirty="0">
                <a:solidFill>
                  <a:schemeClr val="accent1">
                    <a:lumMod val="50000"/>
                  </a:schemeClr>
                </a:solidFill>
              </a:rPr>
              <a:t>1689</a:t>
            </a:r>
            <a:r>
              <a:rPr lang="en-GB" sz="2900" dirty="0">
                <a:solidFill>
                  <a:schemeClr val="accent1">
                    <a:lumMod val="50000"/>
                  </a:schemeClr>
                </a:solidFill>
              </a:rPr>
              <a:t>: </a:t>
            </a:r>
            <a:r>
              <a:rPr lang="en-GB" sz="2900" b="1" dirty="0">
                <a:solidFill>
                  <a:schemeClr val="accent1">
                    <a:lumMod val="50000"/>
                  </a:schemeClr>
                </a:solidFill>
              </a:rPr>
              <a:t>The English Bill of Rights </a:t>
            </a:r>
            <a:r>
              <a:rPr lang="en-GB" sz="2900" dirty="0">
                <a:solidFill>
                  <a:schemeClr val="accent1">
                    <a:lumMod val="50000"/>
                  </a:schemeClr>
                </a:solidFill>
              </a:rPr>
              <a:t>set limits on the Monarch’s powers. No more suspending laws without the consent of Parliament! The Bill protected regular elections and free speech in Parliament and prohibited </a:t>
            </a:r>
            <a:r>
              <a:rPr lang="en-GB" sz="2900" b="1" dirty="0">
                <a:solidFill>
                  <a:schemeClr val="accent1">
                    <a:lumMod val="50000"/>
                  </a:schemeClr>
                </a:solidFill>
              </a:rPr>
              <a:t>excessive bail </a:t>
            </a:r>
            <a:r>
              <a:rPr lang="en-GB" sz="2900" dirty="0">
                <a:solidFill>
                  <a:schemeClr val="accent1">
                    <a:lumMod val="50000"/>
                  </a:schemeClr>
                </a:solidFill>
              </a:rPr>
              <a:t>and </a:t>
            </a:r>
            <a:r>
              <a:rPr lang="en-GB" sz="2900" b="1" dirty="0">
                <a:solidFill>
                  <a:schemeClr val="accent1">
                    <a:lumMod val="50000"/>
                  </a:schemeClr>
                </a:solidFill>
              </a:rPr>
              <a:t>cruel and unusual punishment</a:t>
            </a:r>
            <a:r>
              <a:rPr lang="en-GB" sz="2900" dirty="0">
                <a:solidFill>
                  <a:schemeClr val="accent1">
                    <a:lumMod val="50000"/>
                  </a:schemeClr>
                </a:solidFill>
              </a:rPr>
              <a:t>.</a:t>
            </a:r>
          </a:p>
          <a:p>
            <a:r>
              <a:rPr lang="en-GB" sz="2900" b="1" dirty="0">
                <a:solidFill>
                  <a:schemeClr val="accent1">
                    <a:lumMod val="50000"/>
                  </a:schemeClr>
                </a:solidFill>
              </a:rPr>
              <a:t>1789: </a:t>
            </a:r>
            <a:r>
              <a:rPr lang="en-GB" sz="2900" dirty="0">
                <a:solidFill>
                  <a:schemeClr val="accent1">
                    <a:lumMod val="50000"/>
                  </a:schemeClr>
                </a:solidFill>
              </a:rPr>
              <a:t>The French </a:t>
            </a:r>
            <a:r>
              <a:rPr lang="en-GB" sz="2900" b="1" dirty="0">
                <a:solidFill>
                  <a:schemeClr val="accent1">
                    <a:lumMod val="50000"/>
                  </a:schemeClr>
                </a:solidFill>
              </a:rPr>
              <a:t>Declaration of the Rights of Man</a:t>
            </a:r>
            <a:r>
              <a:rPr lang="en-GB" sz="2900" dirty="0">
                <a:solidFill>
                  <a:schemeClr val="accent1">
                    <a:lumMod val="50000"/>
                  </a:schemeClr>
                </a:solidFill>
              </a:rPr>
              <a:t> reflected new ideas that human beings had </a:t>
            </a:r>
            <a:r>
              <a:rPr lang="en-GB" sz="2900" b="1" dirty="0">
                <a:solidFill>
                  <a:schemeClr val="accent1">
                    <a:lumMod val="50000"/>
                  </a:schemeClr>
                </a:solidFill>
              </a:rPr>
              <a:t>“natural” rights </a:t>
            </a:r>
            <a:r>
              <a:rPr lang="en-GB" sz="2900" dirty="0">
                <a:solidFill>
                  <a:schemeClr val="accent1">
                    <a:lumMod val="50000"/>
                  </a:schemeClr>
                </a:solidFill>
              </a:rPr>
              <a:t>which should always be protected. However, human beings did not include women or slaves, who were not “active citizens”.</a:t>
            </a:r>
          </a:p>
          <a:p>
            <a:r>
              <a:rPr lang="en-GB" sz="2900" b="1" dirty="0">
                <a:solidFill>
                  <a:schemeClr val="accent1">
                    <a:lumMod val="50000"/>
                  </a:schemeClr>
                </a:solidFill>
              </a:rPr>
              <a:t>1791: </a:t>
            </a:r>
            <a:r>
              <a:rPr lang="en-GB" sz="2900" dirty="0">
                <a:solidFill>
                  <a:schemeClr val="accent1">
                    <a:lumMod val="50000"/>
                  </a:schemeClr>
                </a:solidFill>
              </a:rPr>
              <a:t>The United States </a:t>
            </a:r>
            <a:r>
              <a:rPr lang="en-GB" sz="2900" b="1" dirty="0">
                <a:solidFill>
                  <a:schemeClr val="accent1">
                    <a:lumMod val="50000"/>
                  </a:schemeClr>
                </a:solidFill>
              </a:rPr>
              <a:t>Bill of Rights </a:t>
            </a:r>
            <a:r>
              <a:rPr lang="en-GB" sz="2900" dirty="0">
                <a:solidFill>
                  <a:schemeClr val="accent1">
                    <a:lumMod val="50000"/>
                  </a:schemeClr>
                </a:solidFill>
              </a:rPr>
              <a:t>set out a series of personal freedoms, another </a:t>
            </a:r>
            <a:r>
              <a:rPr lang="en-GB" sz="2900" b="1" dirty="0">
                <a:solidFill>
                  <a:schemeClr val="accent1">
                    <a:lumMod val="50000"/>
                  </a:schemeClr>
                </a:solidFill>
              </a:rPr>
              <a:t>milestone </a:t>
            </a:r>
            <a:r>
              <a:rPr lang="en-GB" sz="2900" dirty="0">
                <a:solidFill>
                  <a:schemeClr val="accent1">
                    <a:lumMod val="50000"/>
                  </a:schemeClr>
                </a:solidFill>
              </a:rPr>
              <a:t>for human rights. But the Bill only protected white men, no rights for slaves or Native Americans, and very few for people viewed as “black” or women.</a:t>
            </a:r>
          </a:p>
          <a:p>
            <a:r>
              <a:rPr lang="en-GB" sz="2900" b="1" dirty="0">
                <a:solidFill>
                  <a:schemeClr val="accent1">
                    <a:lumMod val="50000"/>
                  </a:schemeClr>
                </a:solidFill>
              </a:rPr>
              <a:t>1833: </a:t>
            </a:r>
            <a:r>
              <a:rPr lang="en-GB" sz="2900" dirty="0">
                <a:solidFill>
                  <a:schemeClr val="accent1">
                    <a:lumMod val="50000"/>
                  </a:schemeClr>
                </a:solidFill>
              </a:rPr>
              <a:t>Terrible conditions for children in Britain led to the </a:t>
            </a:r>
            <a:r>
              <a:rPr lang="en-GB" sz="2900" b="1" dirty="0">
                <a:solidFill>
                  <a:schemeClr val="accent1">
                    <a:lumMod val="50000"/>
                  </a:schemeClr>
                </a:solidFill>
              </a:rPr>
              <a:t>Factory Acts</a:t>
            </a:r>
            <a:r>
              <a:rPr lang="en-GB" sz="2900" dirty="0">
                <a:solidFill>
                  <a:schemeClr val="accent1">
                    <a:lumMod val="50000"/>
                  </a:schemeClr>
                </a:solidFill>
              </a:rPr>
              <a:t>. The 1833 Act banned the employment of children under 9. Factories were obliged to give 2 hours </a:t>
            </a:r>
            <a:r>
              <a:rPr lang="en-GB" sz="2900" b="1" dirty="0">
                <a:solidFill>
                  <a:schemeClr val="accent1">
                    <a:lumMod val="50000"/>
                  </a:schemeClr>
                </a:solidFill>
              </a:rPr>
              <a:t>education</a:t>
            </a:r>
            <a:r>
              <a:rPr lang="en-GB" sz="2900" dirty="0">
                <a:solidFill>
                  <a:schemeClr val="accent1">
                    <a:lumMod val="50000"/>
                  </a:schemeClr>
                </a:solidFill>
              </a:rPr>
              <a:t> for children under 13 and older children “only” had to work 12 hours a day.</a:t>
            </a:r>
          </a:p>
          <a:p>
            <a:endParaRPr lang="en-GB" dirty="0">
              <a:solidFill>
                <a:schemeClr val="accent1">
                  <a:lumMod val="50000"/>
                </a:schemeClr>
              </a:solidFill>
            </a:endParaRPr>
          </a:p>
        </p:txBody>
      </p:sp>
    </p:spTree>
    <p:extLst>
      <p:ext uri="{BB962C8B-B14F-4D97-AF65-F5344CB8AC3E}">
        <p14:creationId xmlns:p14="http://schemas.microsoft.com/office/powerpoint/2010/main" val="34093485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solidFill>
                  <a:schemeClr val="accent1">
                    <a:lumMod val="50000"/>
                  </a:schemeClr>
                </a:solidFill>
                <a:latin typeface="+mn-lt"/>
              </a:rPr>
              <a:t>A History of Human Rights</a:t>
            </a:r>
            <a:br>
              <a:rPr lang="en-GB" b="1" dirty="0">
                <a:solidFill>
                  <a:schemeClr val="accent1">
                    <a:lumMod val="50000"/>
                  </a:schemeClr>
                </a:solidFill>
                <a:latin typeface="+mn-lt"/>
              </a:rPr>
            </a:br>
            <a:r>
              <a:rPr lang="en-GB" sz="1400" b="1" dirty="0">
                <a:solidFill>
                  <a:schemeClr val="accent1">
                    <a:lumMod val="50000"/>
                  </a:schemeClr>
                </a:solidFill>
                <a:latin typeface="+mn-lt"/>
              </a:rPr>
              <a:t>(continued)</a:t>
            </a:r>
            <a:endParaRPr lang="en-GB" b="1" dirty="0">
              <a:solidFill>
                <a:schemeClr val="accent1">
                  <a:lumMod val="50000"/>
                </a:schemeClr>
              </a:solidFill>
              <a:latin typeface="+mn-lt"/>
            </a:endParaRPr>
          </a:p>
        </p:txBody>
      </p:sp>
      <p:sp>
        <p:nvSpPr>
          <p:cNvPr id="3" name="Content Placeholder 2"/>
          <p:cNvSpPr>
            <a:spLocks noGrp="1"/>
          </p:cNvSpPr>
          <p:nvPr>
            <p:ph idx="1"/>
          </p:nvPr>
        </p:nvSpPr>
        <p:spPr/>
        <p:txBody>
          <a:bodyPr>
            <a:normAutofit fontScale="55000" lnSpcReduction="20000"/>
          </a:bodyPr>
          <a:lstStyle/>
          <a:p>
            <a:r>
              <a:rPr lang="en-GB" sz="2900" b="1" dirty="0">
                <a:solidFill>
                  <a:schemeClr val="accent1">
                    <a:lumMod val="50000"/>
                  </a:schemeClr>
                </a:solidFill>
              </a:rPr>
              <a:t>1871: </a:t>
            </a:r>
            <a:r>
              <a:rPr lang="en-GB" sz="2900" dirty="0">
                <a:solidFill>
                  <a:schemeClr val="accent1">
                    <a:lumMod val="50000"/>
                  </a:schemeClr>
                </a:solidFill>
              </a:rPr>
              <a:t>Adult workers were banned from joining </a:t>
            </a:r>
            <a:r>
              <a:rPr lang="en-GB" sz="2900" b="1" dirty="0">
                <a:solidFill>
                  <a:schemeClr val="accent1">
                    <a:lumMod val="50000"/>
                  </a:schemeClr>
                </a:solidFill>
              </a:rPr>
              <a:t>Trade Unions</a:t>
            </a:r>
            <a:r>
              <a:rPr lang="en-GB" sz="2900" dirty="0">
                <a:solidFill>
                  <a:schemeClr val="accent1">
                    <a:lumMod val="50000"/>
                  </a:schemeClr>
                </a:solidFill>
              </a:rPr>
              <a:t>, which protected their rights, until 1871 when they were </a:t>
            </a:r>
            <a:r>
              <a:rPr lang="en-GB" sz="2900" b="1" dirty="0">
                <a:solidFill>
                  <a:schemeClr val="accent1">
                    <a:lumMod val="50000"/>
                  </a:schemeClr>
                </a:solidFill>
              </a:rPr>
              <a:t>legalised</a:t>
            </a:r>
            <a:r>
              <a:rPr lang="en-GB" sz="2900" dirty="0">
                <a:solidFill>
                  <a:schemeClr val="accent1">
                    <a:lumMod val="50000"/>
                  </a:schemeClr>
                </a:solidFill>
              </a:rPr>
              <a:t>. Unions helped to lobby for safer working conditions, an end to compulsory 16 hour days and wider </a:t>
            </a:r>
            <a:r>
              <a:rPr lang="en-GB" sz="2900" b="1" dirty="0">
                <a:solidFill>
                  <a:schemeClr val="accent1">
                    <a:lumMod val="50000"/>
                  </a:schemeClr>
                </a:solidFill>
              </a:rPr>
              <a:t>voting rights</a:t>
            </a:r>
            <a:r>
              <a:rPr lang="en-GB" sz="2900" dirty="0">
                <a:solidFill>
                  <a:schemeClr val="accent1">
                    <a:lumMod val="50000"/>
                  </a:schemeClr>
                </a:solidFill>
              </a:rPr>
              <a:t>.</a:t>
            </a:r>
          </a:p>
          <a:p>
            <a:r>
              <a:rPr lang="en-GB" sz="2900" b="1" dirty="0">
                <a:solidFill>
                  <a:schemeClr val="accent1">
                    <a:lumMod val="50000"/>
                  </a:schemeClr>
                </a:solidFill>
              </a:rPr>
              <a:t>1918: </a:t>
            </a:r>
            <a:r>
              <a:rPr lang="en-GB" sz="2900" dirty="0">
                <a:solidFill>
                  <a:schemeClr val="accent1">
                    <a:lumMod val="50000"/>
                  </a:schemeClr>
                </a:solidFill>
              </a:rPr>
              <a:t>The </a:t>
            </a:r>
            <a:r>
              <a:rPr lang="en-GB" sz="2900" b="1" dirty="0">
                <a:solidFill>
                  <a:schemeClr val="accent1">
                    <a:lumMod val="50000"/>
                  </a:schemeClr>
                </a:solidFill>
              </a:rPr>
              <a:t>Representation of the People Act </a:t>
            </a:r>
            <a:r>
              <a:rPr lang="en-GB" sz="2900" dirty="0">
                <a:solidFill>
                  <a:schemeClr val="accent1">
                    <a:lumMod val="50000"/>
                  </a:schemeClr>
                </a:solidFill>
              </a:rPr>
              <a:t>gave the vote to </a:t>
            </a:r>
            <a:r>
              <a:rPr lang="en-GB" sz="2900" b="1" dirty="0">
                <a:solidFill>
                  <a:schemeClr val="accent1">
                    <a:lumMod val="50000"/>
                  </a:schemeClr>
                </a:solidFill>
              </a:rPr>
              <a:t>women </a:t>
            </a:r>
            <a:r>
              <a:rPr lang="en-GB" sz="2900" dirty="0">
                <a:solidFill>
                  <a:schemeClr val="accent1">
                    <a:lumMod val="50000"/>
                  </a:schemeClr>
                </a:solidFill>
              </a:rPr>
              <a:t>of property over 30 and men over </a:t>
            </a:r>
            <a:r>
              <a:rPr lang="en-GB" sz="2900" b="1" dirty="0">
                <a:solidFill>
                  <a:schemeClr val="accent1">
                    <a:lumMod val="50000"/>
                  </a:schemeClr>
                </a:solidFill>
              </a:rPr>
              <a:t>21. </a:t>
            </a:r>
            <a:r>
              <a:rPr lang="en-GB" sz="2900" dirty="0">
                <a:solidFill>
                  <a:schemeClr val="accent1">
                    <a:lumMod val="50000"/>
                  </a:schemeClr>
                </a:solidFill>
              </a:rPr>
              <a:t>In </a:t>
            </a:r>
            <a:r>
              <a:rPr lang="en-GB" sz="2900" b="1" dirty="0">
                <a:solidFill>
                  <a:schemeClr val="accent1">
                    <a:lumMod val="50000"/>
                  </a:schemeClr>
                </a:solidFill>
              </a:rPr>
              <a:t>1928 </a:t>
            </a:r>
            <a:r>
              <a:rPr lang="en-GB" sz="2900" dirty="0">
                <a:solidFill>
                  <a:schemeClr val="accent1">
                    <a:lumMod val="50000"/>
                  </a:schemeClr>
                </a:solidFill>
              </a:rPr>
              <a:t>women over 21 were given the vote and they could stand for parliament.</a:t>
            </a:r>
          </a:p>
          <a:p>
            <a:r>
              <a:rPr lang="en-GB" sz="2900" b="1" dirty="0">
                <a:solidFill>
                  <a:schemeClr val="accent1">
                    <a:lumMod val="50000"/>
                  </a:schemeClr>
                </a:solidFill>
              </a:rPr>
              <a:t>1942: The Beveridge Report </a:t>
            </a:r>
            <a:r>
              <a:rPr lang="en-GB" sz="2900" dirty="0">
                <a:solidFill>
                  <a:schemeClr val="accent1">
                    <a:lumMod val="50000"/>
                  </a:schemeClr>
                </a:solidFill>
              </a:rPr>
              <a:t>led to the creation of the Welfare State, including pensions, unemployment benefit and </a:t>
            </a:r>
            <a:r>
              <a:rPr lang="en-GB" sz="2900" b="1" dirty="0">
                <a:solidFill>
                  <a:schemeClr val="accent1">
                    <a:lumMod val="50000"/>
                  </a:schemeClr>
                </a:solidFill>
              </a:rPr>
              <a:t>universal healthcare</a:t>
            </a:r>
            <a:r>
              <a:rPr lang="en-GB" sz="2900" dirty="0">
                <a:solidFill>
                  <a:schemeClr val="accent1">
                    <a:lumMod val="50000"/>
                  </a:schemeClr>
                </a:solidFill>
              </a:rPr>
              <a:t>.</a:t>
            </a:r>
          </a:p>
          <a:p>
            <a:r>
              <a:rPr lang="en-GB" sz="2900" b="1" dirty="0">
                <a:solidFill>
                  <a:schemeClr val="accent1">
                    <a:lumMod val="50000"/>
                  </a:schemeClr>
                </a:solidFill>
              </a:rPr>
              <a:t>1948: </a:t>
            </a:r>
            <a:r>
              <a:rPr lang="en-GB" sz="2900" dirty="0">
                <a:solidFill>
                  <a:schemeClr val="accent1">
                    <a:lumMod val="50000"/>
                  </a:schemeClr>
                </a:solidFill>
              </a:rPr>
              <a:t>On 10</a:t>
            </a:r>
            <a:r>
              <a:rPr lang="en-GB" sz="2900" baseline="30000" dirty="0">
                <a:solidFill>
                  <a:schemeClr val="accent1">
                    <a:lumMod val="50000"/>
                  </a:schemeClr>
                </a:solidFill>
              </a:rPr>
              <a:t>th</a:t>
            </a:r>
            <a:r>
              <a:rPr lang="en-GB" sz="2900" dirty="0">
                <a:solidFill>
                  <a:schemeClr val="accent1">
                    <a:lumMod val="50000"/>
                  </a:schemeClr>
                </a:solidFill>
              </a:rPr>
              <a:t> December 1948, the </a:t>
            </a:r>
            <a:r>
              <a:rPr lang="en-GB" sz="2900" b="1" dirty="0">
                <a:solidFill>
                  <a:schemeClr val="accent1">
                    <a:lumMod val="50000"/>
                  </a:schemeClr>
                </a:solidFill>
              </a:rPr>
              <a:t>Universal Declaration of Human Rights</a:t>
            </a:r>
            <a:r>
              <a:rPr lang="en-GB" sz="2900" dirty="0">
                <a:solidFill>
                  <a:schemeClr val="accent1">
                    <a:lumMod val="50000"/>
                  </a:schemeClr>
                </a:solidFill>
              </a:rPr>
              <a:t> was adopted by the </a:t>
            </a:r>
            <a:r>
              <a:rPr lang="en-GB" sz="2900" b="1" dirty="0">
                <a:solidFill>
                  <a:schemeClr val="accent1">
                    <a:lumMod val="50000"/>
                  </a:schemeClr>
                </a:solidFill>
              </a:rPr>
              <a:t>United Nations</a:t>
            </a:r>
            <a:r>
              <a:rPr lang="en-GB" sz="2900" dirty="0">
                <a:solidFill>
                  <a:schemeClr val="accent1">
                    <a:lumMod val="50000"/>
                  </a:schemeClr>
                </a:solidFill>
              </a:rPr>
              <a:t>. It included social and economic rights as well as civil liberties. </a:t>
            </a:r>
          </a:p>
          <a:p>
            <a:r>
              <a:rPr lang="en-GB" sz="2900" b="1" dirty="0">
                <a:solidFill>
                  <a:schemeClr val="accent1">
                    <a:lumMod val="50000"/>
                  </a:schemeClr>
                </a:solidFill>
              </a:rPr>
              <a:t>1965: The Race Relations Act </a:t>
            </a:r>
            <a:r>
              <a:rPr lang="en-GB" sz="2900" dirty="0">
                <a:solidFill>
                  <a:schemeClr val="accent1">
                    <a:lumMod val="50000"/>
                  </a:schemeClr>
                </a:solidFill>
              </a:rPr>
              <a:t>was the first legislation in the UK to ban discrimination on racial grounds. In </a:t>
            </a:r>
            <a:r>
              <a:rPr lang="en-GB" sz="2900" b="1" dirty="0">
                <a:solidFill>
                  <a:schemeClr val="accent1">
                    <a:lumMod val="50000"/>
                  </a:schemeClr>
                </a:solidFill>
              </a:rPr>
              <a:t>2010 </a:t>
            </a:r>
            <a:r>
              <a:rPr lang="en-GB" sz="2900" dirty="0">
                <a:solidFill>
                  <a:schemeClr val="accent1">
                    <a:lumMod val="50000"/>
                  </a:schemeClr>
                </a:solidFill>
              </a:rPr>
              <a:t>the </a:t>
            </a:r>
            <a:r>
              <a:rPr lang="en-GB" sz="2900" b="1" dirty="0">
                <a:solidFill>
                  <a:schemeClr val="accent1">
                    <a:lumMod val="50000"/>
                  </a:schemeClr>
                </a:solidFill>
              </a:rPr>
              <a:t>Equality Act</a:t>
            </a:r>
            <a:r>
              <a:rPr lang="en-GB" sz="2900" dirty="0">
                <a:solidFill>
                  <a:schemeClr val="accent1">
                    <a:lumMod val="50000"/>
                  </a:schemeClr>
                </a:solidFill>
              </a:rPr>
              <a:t> brought existing anti-discrimination legislation under a single Act and added further protections.</a:t>
            </a:r>
          </a:p>
          <a:p>
            <a:r>
              <a:rPr lang="en-GB" sz="2900" b="1" dirty="0">
                <a:solidFill>
                  <a:schemeClr val="accent1">
                    <a:lumMod val="50000"/>
                  </a:schemeClr>
                </a:solidFill>
              </a:rPr>
              <a:t>1966: </a:t>
            </a:r>
            <a:r>
              <a:rPr lang="en-GB" sz="2900" dirty="0">
                <a:solidFill>
                  <a:schemeClr val="accent1">
                    <a:lumMod val="50000"/>
                  </a:schemeClr>
                </a:solidFill>
              </a:rPr>
              <a:t>The UK signed the </a:t>
            </a:r>
            <a:r>
              <a:rPr lang="en-GB" sz="2900" b="1" dirty="0">
                <a:solidFill>
                  <a:schemeClr val="accent1">
                    <a:lumMod val="50000"/>
                  </a:schemeClr>
                </a:solidFill>
              </a:rPr>
              <a:t>European Convention of Human Rights</a:t>
            </a:r>
            <a:r>
              <a:rPr lang="en-GB" sz="2900" dirty="0">
                <a:solidFill>
                  <a:schemeClr val="accent1">
                    <a:lumMod val="50000"/>
                  </a:schemeClr>
                </a:solidFill>
              </a:rPr>
              <a:t> in 1951. From </a:t>
            </a:r>
            <a:r>
              <a:rPr lang="en-GB" sz="2900" b="1" dirty="0">
                <a:solidFill>
                  <a:schemeClr val="accent1">
                    <a:lumMod val="50000"/>
                  </a:schemeClr>
                </a:solidFill>
              </a:rPr>
              <a:t>1966, </a:t>
            </a:r>
            <a:r>
              <a:rPr lang="en-GB" sz="2900" dirty="0">
                <a:solidFill>
                  <a:schemeClr val="accent1">
                    <a:lumMod val="50000"/>
                  </a:schemeClr>
                </a:solidFill>
              </a:rPr>
              <a:t>individuals could take a case to the </a:t>
            </a:r>
            <a:r>
              <a:rPr lang="en-GB" sz="2900" b="1" dirty="0">
                <a:solidFill>
                  <a:schemeClr val="accent1">
                    <a:lumMod val="50000"/>
                  </a:schemeClr>
                </a:solidFill>
              </a:rPr>
              <a:t>European</a:t>
            </a:r>
            <a:r>
              <a:rPr lang="en-GB" sz="2900" dirty="0">
                <a:solidFill>
                  <a:schemeClr val="accent1">
                    <a:lumMod val="50000"/>
                  </a:schemeClr>
                </a:solidFill>
              </a:rPr>
              <a:t> </a:t>
            </a:r>
            <a:r>
              <a:rPr lang="en-GB" sz="2900" b="1" dirty="0">
                <a:solidFill>
                  <a:schemeClr val="accent1">
                    <a:lumMod val="50000"/>
                  </a:schemeClr>
                </a:solidFill>
              </a:rPr>
              <a:t>Court of Human Rights</a:t>
            </a:r>
            <a:r>
              <a:rPr lang="en-GB" sz="2900" dirty="0">
                <a:solidFill>
                  <a:schemeClr val="accent1">
                    <a:lumMod val="50000"/>
                  </a:schemeClr>
                </a:solidFill>
              </a:rPr>
              <a:t>, but only after appeal to the highest UK court had failed.</a:t>
            </a:r>
          </a:p>
          <a:p>
            <a:r>
              <a:rPr lang="en-GB" sz="2900" b="1" dirty="0">
                <a:solidFill>
                  <a:schemeClr val="accent1">
                    <a:lumMod val="50000"/>
                  </a:schemeClr>
                </a:solidFill>
              </a:rPr>
              <a:t>2000: The Human Rights Act </a:t>
            </a:r>
            <a:r>
              <a:rPr lang="en-GB" sz="2900" dirty="0">
                <a:solidFill>
                  <a:schemeClr val="accent1">
                    <a:lumMod val="50000"/>
                  </a:schemeClr>
                </a:solidFill>
              </a:rPr>
              <a:t>brought into UK law 16 rights from the </a:t>
            </a:r>
            <a:r>
              <a:rPr lang="en-GB" sz="2900" b="1" dirty="0">
                <a:solidFill>
                  <a:schemeClr val="accent1">
                    <a:lumMod val="50000"/>
                  </a:schemeClr>
                </a:solidFill>
              </a:rPr>
              <a:t>European Convention </a:t>
            </a:r>
            <a:r>
              <a:rPr lang="en-GB" sz="2900" dirty="0">
                <a:solidFill>
                  <a:schemeClr val="accent1">
                    <a:lumMod val="50000"/>
                  </a:schemeClr>
                </a:solidFill>
              </a:rPr>
              <a:t>already agreed to by the UK Government. The Act allowed anyone to claim these rights in </a:t>
            </a:r>
            <a:r>
              <a:rPr lang="en-GB" sz="2900" b="1" dirty="0">
                <a:solidFill>
                  <a:schemeClr val="accent1">
                    <a:lumMod val="50000"/>
                  </a:schemeClr>
                </a:solidFill>
              </a:rPr>
              <a:t>any UK Court </a:t>
            </a:r>
            <a:r>
              <a:rPr lang="en-GB" sz="2900" dirty="0">
                <a:solidFill>
                  <a:schemeClr val="accent1">
                    <a:lumMod val="50000"/>
                  </a:schemeClr>
                </a:solidFill>
              </a:rPr>
              <a:t>and be heard by British judges.</a:t>
            </a:r>
          </a:p>
          <a:p>
            <a:endParaRPr lang="en-GB" dirty="0"/>
          </a:p>
        </p:txBody>
      </p:sp>
    </p:spTree>
    <p:extLst>
      <p:ext uri="{BB962C8B-B14F-4D97-AF65-F5344CB8AC3E}">
        <p14:creationId xmlns:p14="http://schemas.microsoft.com/office/powerpoint/2010/main" val="18648370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1325563"/>
          </a:xfrm>
        </p:spPr>
        <p:txBody>
          <a:bodyPr>
            <a:normAutofit fontScale="90000"/>
          </a:bodyPr>
          <a:lstStyle/>
          <a:p>
            <a:br>
              <a:rPr lang="en-GB" b="1" dirty="0">
                <a:solidFill>
                  <a:schemeClr val="accent1">
                    <a:lumMod val="50000"/>
                  </a:schemeClr>
                </a:solidFill>
                <a:latin typeface="+mn-lt"/>
              </a:rPr>
            </a:br>
            <a:r>
              <a:rPr lang="en-GB" b="1" dirty="0">
                <a:solidFill>
                  <a:schemeClr val="accent1">
                    <a:lumMod val="50000"/>
                  </a:schemeClr>
                </a:solidFill>
                <a:latin typeface="+mn-lt"/>
              </a:rPr>
              <a:t>Critique: What’s significantly underemphasised in that History of Human Rights?</a:t>
            </a:r>
          </a:p>
        </p:txBody>
      </p:sp>
      <p:sp>
        <p:nvSpPr>
          <p:cNvPr id="3" name="Content Placeholder 2"/>
          <p:cNvSpPr>
            <a:spLocks noGrp="1"/>
          </p:cNvSpPr>
          <p:nvPr>
            <p:ph idx="1"/>
          </p:nvPr>
        </p:nvSpPr>
        <p:spPr/>
        <p:txBody>
          <a:bodyPr>
            <a:normAutofit fontScale="92500" lnSpcReduction="20000"/>
          </a:bodyPr>
          <a:lstStyle/>
          <a:p>
            <a:endParaRPr lang="en-GB" dirty="0"/>
          </a:p>
          <a:p>
            <a:endParaRPr lang="en-GB" dirty="0"/>
          </a:p>
          <a:p>
            <a:pPr marL="0" indent="0" algn="ctr">
              <a:buNone/>
            </a:pPr>
            <a:r>
              <a:rPr lang="en-GB" sz="30000" b="1" dirty="0"/>
              <a:t>?</a:t>
            </a:r>
          </a:p>
        </p:txBody>
      </p:sp>
    </p:spTree>
    <p:extLst>
      <p:ext uri="{BB962C8B-B14F-4D97-AF65-F5344CB8AC3E}">
        <p14:creationId xmlns:p14="http://schemas.microsoft.com/office/powerpoint/2010/main" val="5909930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1">
                    <a:lumMod val="50000"/>
                  </a:schemeClr>
                </a:solidFill>
                <a:latin typeface="+mn-lt"/>
              </a:rPr>
              <a:t>Emancipation/Abolition of Slavery</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28650" y="1597149"/>
            <a:ext cx="5566088" cy="3339653"/>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8650" y="5043980"/>
            <a:ext cx="3994865" cy="1528470"/>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94738" y="3945260"/>
            <a:ext cx="2413179" cy="2413179"/>
          </a:xfrm>
          <a:prstGeom prst="rect">
            <a:avLst/>
          </a:prstGeom>
        </p:spPr>
      </p:pic>
    </p:spTree>
    <p:extLst>
      <p:ext uri="{BB962C8B-B14F-4D97-AF65-F5344CB8AC3E}">
        <p14:creationId xmlns:p14="http://schemas.microsoft.com/office/powerpoint/2010/main" val="29306045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sz="6000" b="1" dirty="0">
                <a:solidFill>
                  <a:schemeClr val="accent1">
                    <a:lumMod val="50000"/>
                  </a:schemeClr>
                </a:solidFill>
                <a:latin typeface="+mn-lt"/>
              </a:rPr>
            </a:br>
            <a:br>
              <a:rPr lang="en-GB" sz="6000" b="1" dirty="0">
                <a:solidFill>
                  <a:schemeClr val="accent1">
                    <a:lumMod val="50000"/>
                  </a:schemeClr>
                </a:solidFill>
                <a:latin typeface="+mn-lt"/>
              </a:rPr>
            </a:br>
            <a:r>
              <a:rPr lang="en-GB" sz="6000" b="1" dirty="0">
                <a:solidFill>
                  <a:schemeClr val="accent1">
                    <a:lumMod val="50000"/>
                  </a:schemeClr>
                </a:solidFill>
                <a:latin typeface="+mn-lt"/>
              </a:rPr>
              <a:t>Amistad</a:t>
            </a:r>
            <a:br>
              <a:rPr lang="en-GB" sz="6000" b="1" dirty="0">
                <a:solidFill>
                  <a:schemeClr val="accent1">
                    <a:lumMod val="50000"/>
                  </a:schemeClr>
                </a:solidFill>
                <a:latin typeface="+mn-lt"/>
              </a:rPr>
            </a:br>
            <a:br>
              <a:rPr lang="en-GB" sz="6000" b="1" dirty="0">
                <a:solidFill>
                  <a:schemeClr val="accent1">
                    <a:lumMod val="50000"/>
                  </a:schemeClr>
                </a:solidFill>
                <a:latin typeface="+mn-lt"/>
              </a:rPr>
            </a:br>
            <a:r>
              <a:rPr lang="en-GB" sz="1800" dirty="0">
                <a:solidFill>
                  <a:schemeClr val="accent1">
                    <a:lumMod val="50000"/>
                  </a:schemeClr>
                </a:solidFill>
                <a:latin typeface="+mn-lt"/>
                <a:hlinkClick r:id="rId2"/>
              </a:rPr>
              <a:t>https://www.youtube.com/watch?v=BJFDOvGMD0U</a:t>
            </a:r>
            <a:br>
              <a:rPr lang="en-GB" sz="1800" dirty="0">
                <a:solidFill>
                  <a:schemeClr val="accent1">
                    <a:lumMod val="50000"/>
                  </a:schemeClr>
                </a:solidFill>
                <a:latin typeface="+mn-lt"/>
              </a:rPr>
            </a:br>
            <a:endParaRPr lang="en-GB" sz="1800" dirty="0">
              <a:solidFill>
                <a:schemeClr val="accent1">
                  <a:lumMod val="50000"/>
                </a:schemeClr>
              </a:solidFill>
              <a:latin typeface="+mn-lt"/>
            </a:endParaRPr>
          </a:p>
        </p:txBody>
      </p:sp>
      <p:sp>
        <p:nvSpPr>
          <p:cNvPr id="3" name="Content Placeholder 2"/>
          <p:cNvSpPr>
            <a:spLocks noGrp="1"/>
          </p:cNvSpPr>
          <p:nvPr>
            <p:ph idx="1"/>
          </p:nvPr>
        </p:nvSpPr>
        <p:spPr/>
        <p:txBody>
          <a:bodyPr>
            <a:normAutofit lnSpcReduction="10000"/>
          </a:bodyPr>
          <a:lstStyle/>
          <a:p>
            <a:pPr marL="0" indent="0">
              <a:buNone/>
            </a:pPr>
            <a:endParaRPr lang="en-GB" sz="1700" b="1" i="1" dirty="0"/>
          </a:p>
          <a:p>
            <a:pPr marL="0" indent="0">
              <a:buNone/>
            </a:pPr>
            <a:endParaRPr lang="en-GB" sz="1700" b="1" i="1" dirty="0"/>
          </a:p>
          <a:p>
            <a:pPr marL="0" indent="0">
              <a:buNone/>
            </a:pPr>
            <a:endParaRPr lang="en-GB" sz="1700" b="1" i="1" dirty="0"/>
          </a:p>
          <a:p>
            <a:pPr marL="0" indent="0">
              <a:buNone/>
            </a:pPr>
            <a:endParaRPr lang="en-GB" sz="1700" b="1" i="1" dirty="0"/>
          </a:p>
          <a:p>
            <a:pPr marL="0" indent="0">
              <a:buNone/>
            </a:pPr>
            <a:endParaRPr lang="en-GB" sz="1700" b="1" i="1" dirty="0"/>
          </a:p>
          <a:p>
            <a:pPr marL="0" indent="0">
              <a:buNone/>
            </a:pPr>
            <a:endParaRPr lang="en-GB" sz="1700" b="1" i="1" dirty="0"/>
          </a:p>
          <a:p>
            <a:pPr marL="0" indent="0">
              <a:buNone/>
            </a:pPr>
            <a:r>
              <a:rPr lang="en-GB" sz="1700" b="1" i="1" dirty="0">
                <a:solidFill>
                  <a:schemeClr val="accent1">
                    <a:lumMod val="50000"/>
                  </a:schemeClr>
                </a:solidFill>
              </a:rPr>
              <a:t>Amistad</a:t>
            </a:r>
            <a:r>
              <a:rPr lang="en-GB" sz="1700" dirty="0">
                <a:solidFill>
                  <a:schemeClr val="accent1">
                    <a:lumMod val="50000"/>
                  </a:schemeClr>
                </a:solidFill>
              </a:rPr>
              <a:t> is a 1997 American historical drama film directed by Steven Spielberg, based on the true story of the events in 1839 aboard the slave ship </a:t>
            </a:r>
            <a:r>
              <a:rPr lang="en-GB" sz="1700" i="1" dirty="0">
                <a:solidFill>
                  <a:schemeClr val="accent1">
                    <a:lumMod val="50000"/>
                  </a:schemeClr>
                </a:solidFill>
                <a:hlinkClick r:id="rId3" tooltip="La Amistad"/>
              </a:rPr>
              <a:t>La Amistad</a:t>
            </a:r>
            <a:r>
              <a:rPr lang="en-GB" sz="1700" dirty="0">
                <a:solidFill>
                  <a:schemeClr val="accent1">
                    <a:lumMod val="50000"/>
                  </a:schemeClr>
                </a:solidFill>
              </a:rPr>
              <a:t>, during which Mende tribesmen, abducted by slave traders, managed to gain control of their captors' ship off the coast of Cuba, and the international legal battle that followed their capture by a U.S. revenue cutter. The case was ultimately resolved by the U.S. Supreme Court in 1841.</a:t>
            </a:r>
          </a:p>
          <a:p>
            <a:pPr marL="0" indent="0">
              <a:buNone/>
            </a:pPr>
            <a:r>
              <a:rPr lang="en-GB" sz="1700" dirty="0">
                <a:solidFill>
                  <a:schemeClr val="accent1">
                    <a:lumMod val="50000"/>
                  </a:schemeClr>
                </a:solidFill>
              </a:rPr>
              <a:t>David </a:t>
            </a:r>
            <a:r>
              <a:rPr lang="en-GB" sz="1700" dirty="0" err="1">
                <a:solidFill>
                  <a:schemeClr val="accent1">
                    <a:lumMod val="50000"/>
                  </a:schemeClr>
                </a:solidFill>
              </a:rPr>
              <a:t>Franzoni's</a:t>
            </a:r>
            <a:r>
              <a:rPr lang="en-GB" sz="1700" dirty="0">
                <a:solidFill>
                  <a:schemeClr val="accent1">
                    <a:lumMod val="50000"/>
                  </a:schemeClr>
                </a:solidFill>
              </a:rPr>
              <a:t> screenplay was based on the book </a:t>
            </a:r>
            <a:r>
              <a:rPr lang="en-GB" sz="1700" i="1" dirty="0">
                <a:solidFill>
                  <a:schemeClr val="accent1">
                    <a:lumMod val="50000"/>
                  </a:schemeClr>
                </a:solidFill>
              </a:rPr>
              <a:t>Mutiny on the Amistad: The Saga of a Slave Revolt and Its Impact on American Abolition, Law, and Diplomacy</a:t>
            </a:r>
            <a:r>
              <a:rPr lang="en-GB" sz="1700" dirty="0">
                <a:solidFill>
                  <a:schemeClr val="accent1">
                    <a:lumMod val="50000"/>
                  </a:schemeClr>
                </a:solidFill>
              </a:rPr>
              <a:t> (1987), by the historian Howard Jones.</a:t>
            </a:r>
          </a:p>
          <a:p>
            <a:pPr marL="0" indent="0">
              <a:buNone/>
            </a:pPr>
            <a:endParaRPr lang="en-GB" dirty="0">
              <a:solidFill>
                <a:schemeClr val="accent1">
                  <a:lumMod val="50000"/>
                </a:schemeClr>
              </a:solidFill>
            </a:endParaRPr>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35630" y="365126"/>
            <a:ext cx="2095500" cy="3238500"/>
          </a:xfrm>
          <a:prstGeom prst="rect">
            <a:avLst/>
          </a:prstGeom>
        </p:spPr>
      </p:pic>
    </p:spTree>
    <p:extLst>
      <p:ext uri="{BB962C8B-B14F-4D97-AF65-F5344CB8AC3E}">
        <p14:creationId xmlns:p14="http://schemas.microsoft.com/office/powerpoint/2010/main" val="32634624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1">
                    <a:lumMod val="50000"/>
                  </a:schemeClr>
                </a:solidFill>
                <a:latin typeface="+mn-lt"/>
              </a:rPr>
              <a:t>The Emancipation Struggle</a:t>
            </a:r>
          </a:p>
        </p:txBody>
      </p:sp>
      <p:sp>
        <p:nvSpPr>
          <p:cNvPr id="3" name="Content Placeholder 2"/>
          <p:cNvSpPr>
            <a:spLocks noGrp="1"/>
          </p:cNvSpPr>
          <p:nvPr>
            <p:ph idx="1"/>
          </p:nvPr>
        </p:nvSpPr>
        <p:spPr/>
        <p:txBody>
          <a:bodyPr>
            <a:normAutofit fontScale="92500" lnSpcReduction="10000"/>
          </a:bodyPr>
          <a:lstStyle/>
          <a:p>
            <a:pPr marL="0" indent="0">
              <a:buNone/>
            </a:pPr>
            <a:r>
              <a:rPr lang="en-GB" sz="3500" b="1" dirty="0">
                <a:solidFill>
                  <a:schemeClr val="accent1">
                    <a:lumMod val="50000"/>
                  </a:schemeClr>
                </a:solidFill>
              </a:rPr>
              <a:t>Abolition of the Slave Trade</a:t>
            </a:r>
          </a:p>
          <a:p>
            <a:r>
              <a:rPr lang="en-GB" b="1" dirty="0">
                <a:solidFill>
                  <a:schemeClr val="accent1">
                    <a:lumMod val="50000"/>
                  </a:schemeClr>
                </a:solidFill>
              </a:rPr>
              <a:t>Committee for the Abolition of the Slave Trade</a:t>
            </a:r>
            <a:r>
              <a:rPr lang="en-GB" dirty="0">
                <a:solidFill>
                  <a:schemeClr val="accent1">
                    <a:lumMod val="50000"/>
                  </a:schemeClr>
                </a:solidFill>
              </a:rPr>
              <a:t>, formed in 1787</a:t>
            </a:r>
          </a:p>
          <a:p>
            <a:r>
              <a:rPr lang="en-GB" b="1" dirty="0">
                <a:solidFill>
                  <a:schemeClr val="accent1">
                    <a:lumMod val="50000"/>
                  </a:schemeClr>
                </a:solidFill>
              </a:rPr>
              <a:t>Slave Trade Act 1788 </a:t>
            </a:r>
            <a:r>
              <a:rPr lang="en-GB" dirty="0">
                <a:solidFill>
                  <a:schemeClr val="accent1">
                    <a:lumMod val="50000"/>
                  </a:schemeClr>
                </a:solidFill>
              </a:rPr>
              <a:t>(</a:t>
            </a:r>
            <a:r>
              <a:rPr lang="en-GB" dirty="0" err="1">
                <a:solidFill>
                  <a:schemeClr val="accent1">
                    <a:lumMod val="50000"/>
                  </a:schemeClr>
                </a:solidFill>
              </a:rPr>
              <a:t>Dolben’s</a:t>
            </a:r>
            <a:r>
              <a:rPr lang="en-GB" dirty="0">
                <a:solidFill>
                  <a:schemeClr val="accent1">
                    <a:lumMod val="50000"/>
                  </a:schemeClr>
                </a:solidFill>
              </a:rPr>
              <a:t> Act) regulated the number of slaves per tonnage</a:t>
            </a:r>
          </a:p>
          <a:p>
            <a:r>
              <a:rPr lang="en-GB" b="1" dirty="0">
                <a:solidFill>
                  <a:schemeClr val="accent1">
                    <a:lumMod val="50000"/>
                  </a:schemeClr>
                </a:solidFill>
              </a:rPr>
              <a:t>Denmark</a:t>
            </a:r>
            <a:r>
              <a:rPr lang="en-GB" dirty="0">
                <a:solidFill>
                  <a:schemeClr val="accent1">
                    <a:lumMod val="50000"/>
                  </a:schemeClr>
                </a:solidFill>
              </a:rPr>
              <a:t> abolished its slave trade in 1792</a:t>
            </a:r>
          </a:p>
          <a:p>
            <a:r>
              <a:rPr lang="en-GB" dirty="0">
                <a:solidFill>
                  <a:schemeClr val="accent1">
                    <a:lumMod val="50000"/>
                  </a:schemeClr>
                </a:solidFill>
              </a:rPr>
              <a:t>Upper Canada’s Legislature (now Ontario) passed the </a:t>
            </a:r>
            <a:r>
              <a:rPr lang="en-GB" b="1" dirty="0">
                <a:solidFill>
                  <a:schemeClr val="accent1">
                    <a:lumMod val="50000"/>
                  </a:schemeClr>
                </a:solidFill>
              </a:rPr>
              <a:t>Act Against Slavery in 1793 </a:t>
            </a:r>
            <a:r>
              <a:rPr lang="en-GB" dirty="0">
                <a:solidFill>
                  <a:schemeClr val="accent1">
                    <a:lumMod val="50000"/>
                  </a:schemeClr>
                </a:solidFill>
              </a:rPr>
              <a:t>– led to abolition of slavery there by 1810</a:t>
            </a:r>
          </a:p>
          <a:p>
            <a:r>
              <a:rPr lang="en-GB" b="1" dirty="0">
                <a:solidFill>
                  <a:schemeClr val="accent1">
                    <a:lumMod val="50000"/>
                  </a:schemeClr>
                </a:solidFill>
              </a:rPr>
              <a:t>Abolition of the Slave Trade Act 1807</a:t>
            </a:r>
            <a:r>
              <a:rPr lang="en-GB" dirty="0">
                <a:solidFill>
                  <a:schemeClr val="accent1">
                    <a:lumMod val="50000"/>
                  </a:schemeClr>
                </a:solidFill>
              </a:rPr>
              <a:t>: abolished the slave trade in the British Empire</a:t>
            </a:r>
          </a:p>
        </p:txBody>
      </p:sp>
    </p:spTree>
    <p:extLst>
      <p:ext uri="{BB962C8B-B14F-4D97-AF65-F5344CB8AC3E}">
        <p14:creationId xmlns:p14="http://schemas.microsoft.com/office/powerpoint/2010/main" val="887470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1">
                    <a:lumMod val="50000"/>
                  </a:schemeClr>
                </a:solidFill>
                <a:latin typeface="+mn-lt"/>
              </a:rPr>
              <a:t>The West Africa Squadron, 1808-1870</a:t>
            </a:r>
          </a:p>
        </p:txBody>
      </p:sp>
      <p:sp>
        <p:nvSpPr>
          <p:cNvPr id="3" name="Content Placeholder 2"/>
          <p:cNvSpPr>
            <a:spLocks noGrp="1"/>
          </p:cNvSpPr>
          <p:nvPr>
            <p:ph idx="1"/>
          </p:nvPr>
        </p:nvSpPr>
        <p:spPr>
          <a:xfrm>
            <a:off x="628650" y="1838504"/>
            <a:ext cx="7886700" cy="4351338"/>
          </a:xfrm>
        </p:spPr>
        <p:txBody>
          <a:bodyPr>
            <a:normAutofit lnSpcReduction="10000"/>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sz="1800" dirty="0"/>
          </a:p>
          <a:p>
            <a:pPr marL="0" indent="0">
              <a:buNone/>
            </a:pPr>
            <a:endParaRPr lang="en-GB" sz="1800" dirty="0"/>
          </a:p>
          <a:p>
            <a:pPr marL="0" indent="0">
              <a:buNone/>
            </a:pPr>
            <a:r>
              <a:rPr lang="en-GB" sz="1800" dirty="0">
                <a:solidFill>
                  <a:schemeClr val="accent1">
                    <a:lumMod val="50000"/>
                  </a:schemeClr>
                </a:solidFill>
              </a:rPr>
              <a:t>Montague Dawson (1895-1973): 'Chasing the slaver': </a:t>
            </a:r>
            <a:r>
              <a:rPr lang="en-GB" sz="1800" i="1" dirty="0">
                <a:solidFill>
                  <a:schemeClr val="accent1">
                    <a:lumMod val="50000"/>
                  </a:schemeClr>
                </a:solidFill>
              </a:rPr>
              <a:t>HMS Acorn </a:t>
            </a:r>
            <a:r>
              <a:rPr lang="en-GB" sz="1800" dirty="0">
                <a:solidFill>
                  <a:schemeClr val="accent1">
                    <a:lumMod val="50000"/>
                  </a:schemeClr>
                </a:solidFill>
              </a:rPr>
              <a:t>in chase of the slave ship </a:t>
            </a:r>
            <a:r>
              <a:rPr lang="en-GB" sz="1800" i="1" dirty="0">
                <a:solidFill>
                  <a:schemeClr val="accent1">
                    <a:lumMod val="50000"/>
                  </a:schemeClr>
                </a:solidFill>
              </a:rPr>
              <a:t>Gabriel</a:t>
            </a:r>
            <a:r>
              <a:rPr lang="en-GB" sz="1800" dirty="0">
                <a:solidFill>
                  <a:schemeClr val="accent1">
                    <a:lumMod val="50000"/>
                  </a:schemeClr>
                </a:solidFill>
              </a:rPr>
              <a:t>, 6th July 1841</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33342" y="1587776"/>
            <a:ext cx="6215799" cy="3666463"/>
          </a:xfrm>
          <a:prstGeom prst="rect">
            <a:avLst/>
          </a:prstGeom>
        </p:spPr>
      </p:pic>
    </p:spTree>
    <p:extLst>
      <p:ext uri="{BB962C8B-B14F-4D97-AF65-F5344CB8AC3E}">
        <p14:creationId xmlns:p14="http://schemas.microsoft.com/office/powerpoint/2010/main" val="25145667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b="1" dirty="0">
                <a:solidFill>
                  <a:schemeClr val="accent1">
                    <a:lumMod val="50000"/>
                  </a:schemeClr>
                </a:solidFill>
                <a:latin typeface="+mn-lt"/>
              </a:rPr>
              <a:t>Abolition of Slavery in the British Empire</a:t>
            </a:r>
            <a:br>
              <a:rPr lang="en-GB" b="1" dirty="0">
                <a:solidFill>
                  <a:schemeClr val="accent1">
                    <a:lumMod val="50000"/>
                  </a:schemeClr>
                </a:solidFill>
                <a:latin typeface="+mn-lt"/>
              </a:rPr>
            </a:br>
            <a:endParaRPr lang="en-GB" b="1" dirty="0">
              <a:solidFill>
                <a:schemeClr val="accent1">
                  <a:lumMod val="50000"/>
                </a:schemeClr>
              </a:solidFill>
              <a:latin typeface="+mn-lt"/>
            </a:endParaRPr>
          </a:p>
        </p:txBody>
      </p:sp>
      <p:sp>
        <p:nvSpPr>
          <p:cNvPr id="3" name="Content Placeholder 2"/>
          <p:cNvSpPr>
            <a:spLocks noGrp="1"/>
          </p:cNvSpPr>
          <p:nvPr>
            <p:ph idx="1"/>
          </p:nvPr>
        </p:nvSpPr>
        <p:spPr/>
        <p:txBody>
          <a:bodyPr>
            <a:normAutofit lnSpcReduction="10000"/>
          </a:bodyPr>
          <a:lstStyle/>
          <a:p>
            <a:pPr marL="0" indent="0">
              <a:buNone/>
            </a:pPr>
            <a:r>
              <a:rPr lang="en-GB" b="1" dirty="0">
                <a:solidFill>
                  <a:schemeClr val="accent1">
                    <a:lumMod val="50000"/>
                  </a:schemeClr>
                </a:solidFill>
              </a:rPr>
              <a:t>The Slavery Abolition Act 1833 </a:t>
            </a:r>
            <a:r>
              <a:rPr lang="en-GB" dirty="0">
                <a:solidFill>
                  <a:schemeClr val="accent1">
                    <a:lumMod val="50000"/>
                  </a:schemeClr>
                </a:solidFill>
              </a:rPr>
              <a:t>– came into force on 1 August 1834: abolished slavery throughout the British Empire (except territories held by the East India Co., Ceylon and St Helena). These exceptions were eliminated in 1843.</a:t>
            </a:r>
          </a:p>
          <a:p>
            <a:pPr marL="0" indent="0">
              <a:buNone/>
            </a:pPr>
            <a:r>
              <a:rPr lang="en-GB" dirty="0">
                <a:solidFill>
                  <a:schemeClr val="accent1">
                    <a:lumMod val="50000"/>
                  </a:schemeClr>
                </a:solidFill>
              </a:rPr>
              <a:t>Only slaves below the age of 6 were immediately freed. Older ex-slaves became apprentices, required to work 40 hours per week without pay, as part of the compensation to the former owners. Full emancipation came into effect at midnight on 31 July 1838.</a:t>
            </a:r>
          </a:p>
          <a:p>
            <a:pPr marL="0" indent="0">
              <a:buNone/>
            </a:pPr>
            <a:endParaRPr lang="en-GB" dirty="0"/>
          </a:p>
        </p:txBody>
      </p:sp>
    </p:spTree>
    <p:extLst>
      <p:ext uri="{BB962C8B-B14F-4D97-AF65-F5344CB8AC3E}">
        <p14:creationId xmlns:p14="http://schemas.microsoft.com/office/powerpoint/2010/main" val="39800406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1">
                    <a:lumMod val="50000"/>
                  </a:schemeClr>
                </a:solidFill>
                <a:latin typeface="+mn-lt"/>
              </a:rPr>
              <a:t>USA and slavery</a:t>
            </a:r>
          </a:p>
        </p:txBody>
      </p:sp>
      <p:sp>
        <p:nvSpPr>
          <p:cNvPr id="3" name="Content Placeholder 2"/>
          <p:cNvSpPr>
            <a:spLocks noGrp="1"/>
          </p:cNvSpPr>
          <p:nvPr>
            <p:ph idx="1"/>
          </p:nvPr>
        </p:nvSpPr>
        <p:spPr>
          <a:xfrm>
            <a:off x="628650" y="1481070"/>
            <a:ext cx="7886700" cy="4695893"/>
          </a:xfrm>
        </p:spPr>
        <p:txBody>
          <a:bodyPr>
            <a:normAutofit lnSpcReduction="10000"/>
          </a:bodyPr>
          <a:lstStyle/>
          <a:p>
            <a:r>
              <a:rPr lang="en-GB" sz="2400" dirty="0">
                <a:solidFill>
                  <a:schemeClr val="accent1">
                    <a:lumMod val="50000"/>
                  </a:schemeClr>
                </a:solidFill>
              </a:rPr>
              <a:t>The USA abolished the Atlantic slave trade in 1807 too (but not its </a:t>
            </a:r>
            <a:r>
              <a:rPr lang="en-GB" sz="2400" i="1" dirty="0">
                <a:solidFill>
                  <a:schemeClr val="accent1">
                    <a:lumMod val="50000"/>
                  </a:schemeClr>
                </a:solidFill>
              </a:rPr>
              <a:t>internal</a:t>
            </a:r>
            <a:r>
              <a:rPr lang="en-GB" sz="2400" dirty="0">
                <a:solidFill>
                  <a:schemeClr val="accent1">
                    <a:lumMod val="50000"/>
                  </a:schemeClr>
                </a:solidFill>
              </a:rPr>
              <a:t> slave trade)</a:t>
            </a:r>
          </a:p>
          <a:p>
            <a:r>
              <a:rPr lang="en-GB" sz="2400" dirty="0">
                <a:solidFill>
                  <a:schemeClr val="accent1">
                    <a:lumMod val="50000"/>
                  </a:schemeClr>
                </a:solidFill>
              </a:rPr>
              <a:t>The Emancipation Proclamation, </a:t>
            </a:r>
          </a:p>
          <a:p>
            <a:pPr marL="0" indent="0">
              <a:buNone/>
            </a:pPr>
            <a:r>
              <a:rPr lang="en-GB" sz="2400" dirty="0">
                <a:solidFill>
                  <a:schemeClr val="accent1">
                    <a:lumMod val="50000"/>
                  </a:schemeClr>
                </a:solidFill>
              </a:rPr>
              <a:t>   I January 1863 (see the film, Lincoln)</a:t>
            </a:r>
          </a:p>
          <a:p>
            <a:pPr marL="0" indent="0">
              <a:buNone/>
            </a:pPr>
            <a:r>
              <a:rPr lang="en-GB" sz="1800" dirty="0">
                <a:solidFill>
                  <a:schemeClr val="accent1">
                    <a:lumMod val="50000"/>
                  </a:schemeClr>
                </a:solidFill>
                <a:hlinkClick r:id="rId2"/>
              </a:rPr>
              <a:t>https://www.youtube.com/watch?v=KJVuqYkI2jQ</a:t>
            </a:r>
            <a:endParaRPr lang="en-GB" sz="1800" dirty="0">
              <a:solidFill>
                <a:schemeClr val="accent1">
                  <a:lumMod val="50000"/>
                </a:schemeClr>
              </a:solidFill>
            </a:endParaRPr>
          </a:p>
          <a:p>
            <a:endParaRPr lang="en-GB" sz="2400" dirty="0">
              <a:solidFill>
                <a:schemeClr val="accent1">
                  <a:lumMod val="50000"/>
                </a:schemeClr>
              </a:solidFill>
            </a:endParaRPr>
          </a:p>
          <a:p>
            <a:r>
              <a:rPr lang="en-GB" sz="2400" dirty="0">
                <a:solidFill>
                  <a:schemeClr val="accent1">
                    <a:lumMod val="50000"/>
                  </a:schemeClr>
                </a:solidFill>
              </a:rPr>
              <a:t>Reconstruction and Jim Crow</a:t>
            </a:r>
          </a:p>
          <a:p>
            <a:r>
              <a:rPr lang="en-GB" sz="2400" dirty="0">
                <a:solidFill>
                  <a:schemeClr val="accent1">
                    <a:lumMod val="50000"/>
                  </a:schemeClr>
                </a:solidFill>
              </a:rPr>
              <a:t>Civil Rights Act 1964</a:t>
            </a:r>
          </a:p>
          <a:p>
            <a:r>
              <a:rPr lang="en-GB" sz="2400" dirty="0">
                <a:solidFill>
                  <a:schemeClr val="accent1">
                    <a:lumMod val="50000"/>
                  </a:schemeClr>
                </a:solidFill>
              </a:rPr>
              <a:t>Voting Rights Act 1965</a:t>
            </a:r>
          </a:p>
          <a:p>
            <a:pPr marL="0" indent="0">
              <a:buNone/>
            </a:pPr>
            <a:endParaRPr lang="en-GB" sz="2000" dirty="0"/>
          </a:p>
          <a:p>
            <a:pPr marL="0" indent="0">
              <a:buNone/>
            </a:pPr>
            <a:r>
              <a:rPr lang="en-GB" dirty="0"/>
              <a:t>   </a:t>
            </a:r>
          </a:p>
          <a:p>
            <a:pPr marL="0" indent="0">
              <a:buNone/>
            </a:pP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02310" y="1940980"/>
            <a:ext cx="2704563" cy="3995378"/>
          </a:xfrm>
          <a:prstGeom prst="rect">
            <a:avLst/>
          </a:prstGeom>
        </p:spPr>
      </p:pic>
    </p:spTree>
    <p:extLst>
      <p:ext uri="{BB962C8B-B14F-4D97-AF65-F5344CB8AC3E}">
        <p14:creationId xmlns:p14="http://schemas.microsoft.com/office/powerpoint/2010/main" val="14521233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1">
                    <a:lumMod val="50000"/>
                  </a:schemeClr>
                </a:solidFill>
                <a:latin typeface="+mn-lt"/>
              </a:rPr>
              <a:t>US Navy Africa Squadron</a:t>
            </a:r>
          </a:p>
        </p:txBody>
      </p:sp>
      <p:sp>
        <p:nvSpPr>
          <p:cNvPr id="3" name="Content Placeholder 2"/>
          <p:cNvSpPr>
            <a:spLocks noGrp="1"/>
          </p:cNvSpPr>
          <p:nvPr>
            <p:ph idx="1"/>
          </p:nvPr>
        </p:nvSpPr>
        <p:spPr/>
        <p:txBody>
          <a:bodyPr/>
          <a:lstStyle/>
          <a:p>
            <a:r>
              <a:rPr lang="en-GB" dirty="0">
                <a:solidFill>
                  <a:schemeClr val="accent1">
                    <a:lumMod val="50000"/>
                  </a:schemeClr>
                </a:solidFill>
              </a:rPr>
              <a:t>1819-1861 (operated alongside the British </a:t>
            </a:r>
            <a:r>
              <a:rPr lang="en-GB" i="1" dirty="0">
                <a:solidFill>
                  <a:schemeClr val="accent1">
                    <a:lumMod val="50000"/>
                  </a:schemeClr>
                </a:solidFill>
              </a:rPr>
              <a:t>West Africa Squadron</a:t>
            </a:r>
            <a:r>
              <a:rPr lang="en-GB" dirty="0">
                <a:solidFill>
                  <a:schemeClr val="accent1">
                    <a:lumMod val="50000"/>
                  </a:schemeClr>
                </a:solidFill>
              </a:rPr>
              <a:t>)</a:t>
            </a:r>
          </a:p>
          <a:p>
            <a:pPr marL="0" indent="0">
              <a:buNone/>
            </a:pPr>
            <a:endParaRPr lang="en-GB" dirty="0">
              <a:solidFill>
                <a:schemeClr val="accent1">
                  <a:lumMod val="50000"/>
                </a:schemeClr>
              </a:solidFill>
            </a:endParaRPr>
          </a:p>
          <a:p>
            <a:r>
              <a:rPr lang="en-GB" dirty="0">
                <a:solidFill>
                  <a:schemeClr val="accent1">
                    <a:lumMod val="50000"/>
                  </a:schemeClr>
                </a:solidFill>
              </a:rPr>
              <a:t>These could be seen as early</a:t>
            </a:r>
          </a:p>
          <a:p>
            <a:pPr marL="0" indent="0">
              <a:buNone/>
            </a:pPr>
            <a:r>
              <a:rPr lang="en-GB" dirty="0">
                <a:solidFill>
                  <a:schemeClr val="accent1">
                    <a:lumMod val="50000"/>
                  </a:schemeClr>
                </a:solidFill>
              </a:rPr>
              <a:t>examples of </a:t>
            </a:r>
            <a:r>
              <a:rPr lang="en-GB" b="1" dirty="0">
                <a:solidFill>
                  <a:schemeClr val="accent1">
                    <a:lumMod val="50000"/>
                  </a:schemeClr>
                </a:solidFill>
              </a:rPr>
              <a:t>military humanitarian</a:t>
            </a:r>
          </a:p>
          <a:p>
            <a:pPr marL="0" indent="0">
              <a:buNone/>
            </a:pPr>
            <a:r>
              <a:rPr lang="en-GB" b="1" dirty="0">
                <a:solidFill>
                  <a:schemeClr val="accent1">
                    <a:lumMod val="50000"/>
                  </a:schemeClr>
                </a:solidFill>
              </a:rPr>
              <a:t>intervention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86082" y="2279923"/>
            <a:ext cx="2415057" cy="3442741"/>
          </a:xfrm>
          <a:prstGeom prst="rect">
            <a:avLst/>
          </a:prstGeom>
        </p:spPr>
      </p:pic>
    </p:spTree>
    <p:extLst>
      <p:ext uri="{BB962C8B-B14F-4D97-AF65-F5344CB8AC3E}">
        <p14:creationId xmlns:p14="http://schemas.microsoft.com/office/powerpoint/2010/main" val="34133479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a:solidFill>
                  <a:schemeClr val="accent1">
                    <a:lumMod val="50000"/>
                  </a:schemeClr>
                </a:solidFill>
                <a:latin typeface="+mn-lt"/>
              </a:rPr>
              <a:t>Catholic</a:t>
            </a:r>
            <a:r>
              <a:rPr lang="en-GB" b="1" dirty="0">
                <a:solidFill>
                  <a:schemeClr val="accent1">
                    <a:lumMod val="50000"/>
                  </a:schemeClr>
                </a:solidFill>
                <a:latin typeface="+mn-lt"/>
              </a:rPr>
              <a:t> Emancipation</a:t>
            </a:r>
          </a:p>
        </p:txBody>
      </p:sp>
      <p:sp>
        <p:nvSpPr>
          <p:cNvPr id="3" name="Content Placeholder 2"/>
          <p:cNvSpPr>
            <a:spLocks noGrp="1"/>
          </p:cNvSpPr>
          <p:nvPr>
            <p:ph idx="1"/>
          </p:nvPr>
        </p:nvSpPr>
        <p:spPr>
          <a:xfrm>
            <a:off x="628650" y="1690689"/>
            <a:ext cx="7886700" cy="4486274"/>
          </a:xfrm>
        </p:spPr>
        <p:txBody>
          <a:bodyPr>
            <a:normAutofit fontScale="70000" lnSpcReduction="20000"/>
          </a:bodyPr>
          <a:lstStyle/>
          <a:p>
            <a:r>
              <a:rPr lang="en-GB" b="1" dirty="0">
                <a:solidFill>
                  <a:schemeClr val="accent1">
                    <a:lumMod val="50000"/>
                  </a:schemeClr>
                </a:solidFill>
              </a:rPr>
              <a:t>Corporation Act 1661</a:t>
            </a:r>
            <a:r>
              <a:rPr lang="en-GB" dirty="0">
                <a:solidFill>
                  <a:schemeClr val="accent1">
                    <a:lumMod val="50000"/>
                  </a:schemeClr>
                </a:solidFill>
              </a:rPr>
              <a:t>: Taking communion in the Church of England a condition for public office. Submit to the Oath of Supremacy and all corporation members to receive communion in the C of E within 1 year of taking office</a:t>
            </a:r>
          </a:p>
          <a:p>
            <a:r>
              <a:rPr lang="en-GB" b="1" dirty="0">
                <a:solidFill>
                  <a:schemeClr val="accent1">
                    <a:lumMod val="50000"/>
                  </a:schemeClr>
                </a:solidFill>
              </a:rPr>
              <a:t>Test Act 1673</a:t>
            </a:r>
            <a:r>
              <a:rPr lang="en-GB" dirty="0">
                <a:solidFill>
                  <a:schemeClr val="accent1">
                    <a:lumMod val="50000"/>
                  </a:schemeClr>
                </a:solidFill>
              </a:rPr>
              <a:t>. Its full title: An Act for preventing dangers which may happen from popish recusants</a:t>
            </a:r>
          </a:p>
          <a:p>
            <a:r>
              <a:rPr lang="en-GB" b="1" dirty="0">
                <a:solidFill>
                  <a:schemeClr val="accent1">
                    <a:lumMod val="50000"/>
                  </a:schemeClr>
                </a:solidFill>
              </a:rPr>
              <a:t>Penal Code in Ireland </a:t>
            </a:r>
          </a:p>
          <a:p>
            <a:r>
              <a:rPr lang="en-GB" b="1" dirty="0">
                <a:solidFill>
                  <a:schemeClr val="accent1">
                    <a:lumMod val="50000"/>
                  </a:schemeClr>
                </a:solidFill>
              </a:rPr>
              <a:t>Campaign for Catholic Emancipation </a:t>
            </a:r>
            <a:r>
              <a:rPr lang="en-GB" dirty="0">
                <a:solidFill>
                  <a:schemeClr val="accent1">
                    <a:lumMod val="50000"/>
                  </a:schemeClr>
                </a:solidFill>
              </a:rPr>
              <a:t>-with the repeal of some of the Penal Laws by the Catholic Relief Acts of 1771, 1778 and 1793). In May 1823, Daniel O'Connell launched the Catholic Association and campaigned for Catholic emancipation which was largely achieved in the Act of 1829, primarily benefitting the middle classes.</a:t>
            </a:r>
          </a:p>
          <a:p>
            <a:r>
              <a:rPr lang="en-GB" b="1" dirty="0">
                <a:solidFill>
                  <a:schemeClr val="accent1">
                    <a:lumMod val="50000"/>
                  </a:schemeClr>
                </a:solidFill>
              </a:rPr>
              <a:t>Catholic Relief Act 1829: </a:t>
            </a:r>
            <a:r>
              <a:rPr lang="en-GB" dirty="0">
                <a:solidFill>
                  <a:schemeClr val="accent1">
                    <a:lumMod val="50000"/>
                  </a:schemeClr>
                </a:solidFill>
              </a:rPr>
              <a:t>While this was seen as a late and overdue reform by Irish Catholics, Irish Dissenters had only just achieved the same status following the 1828 Test Act, Irish Jewish MPs were barred until 1858 and atheists until 1886.</a:t>
            </a:r>
          </a:p>
        </p:txBody>
      </p:sp>
    </p:spTree>
    <p:extLst>
      <p:ext uri="{BB962C8B-B14F-4D97-AF65-F5344CB8AC3E}">
        <p14:creationId xmlns:p14="http://schemas.microsoft.com/office/powerpoint/2010/main" val="264177928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1">
                    <a:lumMod val="50000"/>
                  </a:schemeClr>
                </a:solidFill>
                <a:latin typeface="+mn-lt"/>
              </a:rPr>
              <a:t>Emancipation of Women</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24646" y="2286609"/>
            <a:ext cx="2448732" cy="4467001"/>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01160" y="1334228"/>
            <a:ext cx="2929179" cy="4147980"/>
          </a:xfrm>
          <a:prstGeom prst="rect">
            <a:avLst/>
          </a:prstGeom>
        </p:spPr>
      </p:pic>
      <p:sp>
        <p:nvSpPr>
          <p:cNvPr id="6" name="Rectangle 5"/>
          <p:cNvSpPr/>
          <p:nvPr/>
        </p:nvSpPr>
        <p:spPr>
          <a:xfrm>
            <a:off x="2286000" y="3105835"/>
            <a:ext cx="6749512" cy="3970318"/>
          </a:xfrm>
          <a:prstGeom prst="rect">
            <a:avLst/>
          </a:prstGeom>
        </p:spPr>
        <p:txBody>
          <a:bodyPr wrap="square">
            <a:spAutoFit/>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dirty="0"/>
              <a:t>                                                      Annie Kenney and Christabel Pankhurst </a:t>
            </a:r>
          </a:p>
          <a:p>
            <a:r>
              <a:rPr lang="en-GB" dirty="0"/>
              <a:t>                                                      campaigning for women's suffrage</a:t>
            </a:r>
          </a:p>
          <a:p>
            <a:endParaRPr lang="en-GB" dirty="0"/>
          </a:p>
          <a:p>
            <a:endParaRPr lang="en-GB" dirty="0"/>
          </a:p>
          <a:p>
            <a:r>
              <a:rPr lang="en-GB" dirty="0"/>
              <a:t>                              </a:t>
            </a:r>
          </a:p>
        </p:txBody>
      </p:sp>
      <p:sp>
        <p:nvSpPr>
          <p:cNvPr id="7" name="Rectangle 6"/>
          <p:cNvSpPr/>
          <p:nvPr/>
        </p:nvSpPr>
        <p:spPr>
          <a:xfrm>
            <a:off x="829160" y="-1897162"/>
            <a:ext cx="4572000" cy="4185761"/>
          </a:xfrm>
          <a:prstGeom prst="rect">
            <a:avLst/>
          </a:prstGeom>
        </p:spPr>
        <p:txBody>
          <a:bodyPr>
            <a:spAutoFit/>
          </a:bodyPr>
          <a:lstStyle/>
          <a:p>
            <a:endParaRPr lang="en-GB" dirty="0"/>
          </a:p>
          <a:p>
            <a:endParaRPr lang="en-GB" dirty="0"/>
          </a:p>
          <a:p>
            <a:endParaRPr lang="en-GB" b="1" dirty="0"/>
          </a:p>
          <a:p>
            <a:endParaRPr lang="en-GB" b="1" dirty="0"/>
          </a:p>
          <a:p>
            <a:endParaRPr lang="en-GB" b="1" dirty="0"/>
          </a:p>
          <a:p>
            <a:endParaRPr lang="en-GB" b="1" dirty="0"/>
          </a:p>
          <a:p>
            <a:endParaRPr lang="en-GB" b="1" dirty="0"/>
          </a:p>
          <a:p>
            <a:endParaRPr lang="en-GB" b="1" dirty="0"/>
          </a:p>
          <a:p>
            <a:endParaRPr lang="en-GB" b="1" dirty="0"/>
          </a:p>
          <a:p>
            <a:endParaRPr lang="en-GB" sz="1400" b="1" dirty="0"/>
          </a:p>
          <a:p>
            <a:endParaRPr lang="en-GB" sz="1400" b="1" dirty="0"/>
          </a:p>
          <a:p>
            <a:endParaRPr lang="en-GB" sz="1400" b="1" dirty="0"/>
          </a:p>
          <a:p>
            <a:endParaRPr lang="en-GB" sz="1400" b="1" dirty="0"/>
          </a:p>
          <a:p>
            <a:r>
              <a:rPr lang="en-GB" sz="1600" b="1" dirty="0">
                <a:solidFill>
                  <a:schemeClr val="accent1">
                    <a:lumMod val="50000"/>
                  </a:schemeClr>
                </a:solidFill>
              </a:rPr>
              <a:t>Declaration of the Rights of Woman</a:t>
            </a:r>
            <a:r>
              <a:rPr lang="en-GB" sz="1600" dirty="0">
                <a:solidFill>
                  <a:schemeClr val="accent1">
                    <a:lumMod val="50000"/>
                  </a:schemeClr>
                </a:solidFill>
              </a:rPr>
              <a:t>, was   written on 5 September in 1791 by French activist, feminist, and playwright </a:t>
            </a:r>
            <a:r>
              <a:rPr lang="en-GB" sz="1600" dirty="0" err="1">
                <a:solidFill>
                  <a:schemeClr val="accent1">
                    <a:lumMod val="50000"/>
                  </a:schemeClr>
                </a:solidFill>
                <a:hlinkClick r:id="rId4" tooltip="Olympe de Gouges"/>
              </a:rPr>
              <a:t>Olympe</a:t>
            </a:r>
            <a:r>
              <a:rPr lang="en-GB" sz="1600" dirty="0">
                <a:solidFill>
                  <a:schemeClr val="accent1">
                    <a:lumMod val="50000"/>
                  </a:schemeClr>
                </a:solidFill>
                <a:hlinkClick r:id="rId4" tooltip="Olympe de Gouges"/>
              </a:rPr>
              <a:t> de Gouges</a:t>
            </a:r>
            <a:endParaRPr lang="en-GB" sz="1600" dirty="0">
              <a:solidFill>
                <a:schemeClr val="accent1">
                  <a:lumMod val="50000"/>
                </a:schemeClr>
              </a:solidFill>
            </a:endParaRPr>
          </a:p>
        </p:txBody>
      </p:sp>
    </p:spTree>
    <p:extLst>
      <p:ext uri="{BB962C8B-B14F-4D97-AF65-F5344CB8AC3E}">
        <p14:creationId xmlns:p14="http://schemas.microsoft.com/office/powerpoint/2010/main" val="40621452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1">
                    <a:lumMod val="50000"/>
                  </a:schemeClr>
                </a:solidFill>
                <a:latin typeface="+mn-lt"/>
              </a:rPr>
              <a:t>The Human Rights-based approach to Development</a:t>
            </a:r>
          </a:p>
        </p:txBody>
      </p:sp>
      <p:sp>
        <p:nvSpPr>
          <p:cNvPr id="3" name="Content Placeholder 2"/>
          <p:cNvSpPr>
            <a:spLocks noGrp="1"/>
          </p:cNvSpPr>
          <p:nvPr>
            <p:ph idx="1"/>
          </p:nvPr>
        </p:nvSpPr>
        <p:spPr/>
        <p:txBody>
          <a:bodyPr/>
          <a:lstStyle/>
          <a:p>
            <a:pPr marL="0" indent="0">
              <a:buNone/>
            </a:pPr>
            <a:r>
              <a:rPr lang="en-GB" dirty="0">
                <a:solidFill>
                  <a:schemeClr val="accent1">
                    <a:lumMod val="50000"/>
                  </a:schemeClr>
                </a:solidFill>
              </a:rPr>
              <a:t>The importance of women’s rights and equality for women in the development goals of the UN since 2000</a:t>
            </a:r>
          </a:p>
          <a:p>
            <a:pPr marL="0" indent="0">
              <a:buNone/>
            </a:pP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6607" y="3280151"/>
            <a:ext cx="2496559" cy="2398441"/>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44819" y="3280150"/>
            <a:ext cx="4966002" cy="2398441"/>
          </a:xfrm>
          <a:prstGeom prst="rect">
            <a:avLst/>
          </a:prstGeom>
        </p:spPr>
      </p:pic>
    </p:spTree>
    <p:extLst>
      <p:ext uri="{BB962C8B-B14F-4D97-AF65-F5344CB8AC3E}">
        <p14:creationId xmlns:p14="http://schemas.microsoft.com/office/powerpoint/2010/main" val="388155581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b="1" dirty="0">
                <a:solidFill>
                  <a:schemeClr val="accent1">
                    <a:lumMod val="50000"/>
                  </a:schemeClr>
                </a:solidFill>
                <a:latin typeface="+mn-lt"/>
              </a:rPr>
              <a:t>Civil Rights as a concept </a:t>
            </a:r>
          </a:p>
        </p:txBody>
      </p:sp>
      <p:sp>
        <p:nvSpPr>
          <p:cNvPr id="3" name="Content Placeholder 2"/>
          <p:cNvSpPr>
            <a:spLocks noGrp="1"/>
          </p:cNvSpPr>
          <p:nvPr>
            <p:ph idx="1"/>
          </p:nvPr>
        </p:nvSpPr>
        <p:spPr/>
        <p:txBody>
          <a:bodyPr>
            <a:normAutofit/>
          </a:bodyPr>
          <a:lstStyle/>
          <a:p>
            <a:pPr marL="0" indent="0">
              <a:buNone/>
            </a:pPr>
            <a:r>
              <a:rPr lang="en-GB" sz="3600" dirty="0">
                <a:solidFill>
                  <a:schemeClr val="accent1">
                    <a:lumMod val="50000"/>
                  </a:schemeClr>
                </a:solidFill>
              </a:rPr>
              <a:t>…and as a series of inter-connected struggles</a:t>
            </a:r>
          </a:p>
          <a:p>
            <a:pPr marL="0" indent="0">
              <a:buNone/>
            </a:pPr>
            <a:endParaRPr lang="en-GB" sz="3600" dirty="0">
              <a:solidFill>
                <a:schemeClr val="accent1">
                  <a:lumMod val="50000"/>
                </a:schemeClr>
              </a:solidFill>
            </a:endParaRPr>
          </a:p>
          <a:p>
            <a:pPr marL="0" indent="0">
              <a:buNone/>
            </a:pPr>
            <a:r>
              <a:rPr lang="en-GB" sz="3600" dirty="0">
                <a:solidFill>
                  <a:schemeClr val="accent1">
                    <a:lumMod val="50000"/>
                  </a:schemeClr>
                </a:solidFill>
              </a:rPr>
              <a:t>The advance of the concepts of Civil Rights, Human Rights, Equal Rights in modern times</a:t>
            </a:r>
          </a:p>
        </p:txBody>
      </p:sp>
    </p:spTree>
    <p:extLst>
      <p:ext uri="{BB962C8B-B14F-4D97-AF65-F5344CB8AC3E}">
        <p14:creationId xmlns:p14="http://schemas.microsoft.com/office/powerpoint/2010/main" val="31033865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1">
                    <a:lumMod val="50000"/>
                  </a:schemeClr>
                </a:solidFill>
                <a:latin typeface="+mn-lt"/>
              </a:rPr>
              <a:t>Emancipation/enfranchisement/</a:t>
            </a:r>
            <a:br>
              <a:rPr lang="en-GB" b="1" dirty="0">
                <a:solidFill>
                  <a:schemeClr val="accent1">
                    <a:lumMod val="50000"/>
                  </a:schemeClr>
                </a:solidFill>
                <a:latin typeface="+mn-lt"/>
              </a:rPr>
            </a:br>
            <a:r>
              <a:rPr lang="en-GB" b="1" dirty="0">
                <a:solidFill>
                  <a:schemeClr val="accent1">
                    <a:lumMod val="50000"/>
                  </a:schemeClr>
                </a:solidFill>
                <a:latin typeface="+mn-lt"/>
              </a:rPr>
              <a:t>civil rights</a:t>
            </a:r>
          </a:p>
        </p:txBody>
      </p:sp>
      <p:sp>
        <p:nvSpPr>
          <p:cNvPr id="3" name="Content Placeholder 2"/>
          <p:cNvSpPr>
            <a:spLocks noGrp="1"/>
          </p:cNvSpPr>
          <p:nvPr>
            <p:ph idx="1"/>
          </p:nvPr>
        </p:nvSpPr>
        <p:spPr>
          <a:xfrm>
            <a:off x="768134" y="1690689"/>
            <a:ext cx="7886700" cy="4351338"/>
          </a:xfrm>
        </p:spPr>
        <p:txBody>
          <a:bodyPr>
            <a:normAutofit/>
          </a:bodyPr>
          <a:lstStyle/>
          <a:p>
            <a:pPr marL="0" indent="0">
              <a:buNone/>
            </a:pPr>
            <a:r>
              <a:rPr lang="en-GB" b="1" dirty="0">
                <a:solidFill>
                  <a:schemeClr val="accent1">
                    <a:lumMod val="50000"/>
                  </a:schemeClr>
                </a:solidFill>
              </a:rPr>
              <a:t>But note: the advancement of civil rights/human rights has not been a </a:t>
            </a:r>
            <a:r>
              <a:rPr lang="en-GB" b="1" i="1" dirty="0">
                <a:solidFill>
                  <a:schemeClr val="accent1">
                    <a:lumMod val="50000"/>
                  </a:schemeClr>
                </a:solidFill>
              </a:rPr>
              <a:t>linear</a:t>
            </a:r>
            <a:r>
              <a:rPr lang="en-GB" b="1" dirty="0">
                <a:solidFill>
                  <a:schemeClr val="accent1">
                    <a:lumMod val="50000"/>
                  </a:schemeClr>
                </a:solidFill>
              </a:rPr>
              <a:t> advance: constant </a:t>
            </a:r>
            <a:r>
              <a:rPr lang="en-GB" b="1" i="1" dirty="0">
                <a:solidFill>
                  <a:schemeClr val="accent1">
                    <a:lumMod val="50000"/>
                  </a:schemeClr>
                </a:solidFill>
              </a:rPr>
              <a:t>vigilance</a:t>
            </a:r>
            <a:r>
              <a:rPr lang="en-GB" b="1" dirty="0">
                <a:solidFill>
                  <a:schemeClr val="accent1">
                    <a:lumMod val="50000"/>
                  </a:schemeClr>
                </a:solidFill>
              </a:rPr>
              <a:t> to defend human rights </a:t>
            </a:r>
            <a:r>
              <a:rPr lang="en-GB" sz="1800" b="1" dirty="0">
                <a:solidFill>
                  <a:schemeClr val="accent1">
                    <a:lumMod val="50000"/>
                  </a:schemeClr>
                </a:solidFill>
              </a:rPr>
              <a:t>(with apologies for the typical 18</a:t>
            </a:r>
            <a:r>
              <a:rPr lang="en-GB" sz="1800" b="1" baseline="30000" dirty="0">
                <a:solidFill>
                  <a:schemeClr val="accent1">
                    <a:lumMod val="50000"/>
                  </a:schemeClr>
                </a:solidFill>
              </a:rPr>
              <a:t>th</a:t>
            </a:r>
            <a:r>
              <a:rPr lang="en-GB" sz="1800" b="1" dirty="0">
                <a:solidFill>
                  <a:schemeClr val="accent1">
                    <a:lumMod val="50000"/>
                  </a:schemeClr>
                </a:solidFill>
              </a:rPr>
              <a:t> century use of “men” in the quote below):</a:t>
            </a:r>
          </a:p>
          <a:p>
            <a:pPr marL="0" indent="0">
              <a:buNone/>
            </a:pPr>
            <a:endParaRPr lang="en-GB" dirty="0">
              <a:solidFill>
                <a:schemeClr val="accent1">
                  <a:lumMod val="50000"/>
                </a:schemeClr>
              </a:solidFill>
            </a:endParaRP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88756" y="3581940"/>
            <a:ext cx="6966488" cy="3276060"/>
          </a:xfrm>
          <a:prstGeom prst="rect">
            <a:avLst/>
          </a:prstGeom>
          <a:solidFill>
            <a:schemeClr val="bg1">
              <a:lumMod val="85000"/>
            </a:schemeClr>
          </a:solidFill>
        </p:spPr>
      </p:pic>
    </p:spTree>
    <p:extLst>
      <p:ext uri="{BB962C8B-B14F-4D97-AF65-F5344CB8AC3E}">
        <p14:creationId xmlns:p14="http://schemas.microsoft.com/office/powerpoint/2010/main" val="23149538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1">
                    <a:lumMod val="50000"/>
                  </a:schemeClr>
                </a:solidFill>
                <a:latin typeface="+mn-lt"/>
              </a:rPr>
              <a:t>Totalitarianism</a:t>
            </a:r>
          </a:p>
        </p:txBody>
      </p:sp>
      <p:sp>
        <p:nvSpPr>
          <p:cNvPr id="3" name="Content Placeholder 2"/>
          <p:cNvSpPr>
            <a:spLocks noGrp="1"/>
          </p:cNvSpPr>
          <p:nvPr>
            <p:ph idx="1"/>
          </p:nvPr>
        </p:nvSpPr>
        <p:spPr/>
        <p:txBody>
          <a:bodyPr>
            <a:normAutofit lnSpcReduction="10000"/>
          </a:bodyPr>
          <a:lstStyle/>
          <a:p>
            <a:pPr marL="0" indent="0">
              <a:buNone/>
            </a:pPr>
            <a:r>
              <a:rPr lang="en-GB" b="1" dirty="0">
                <a:solidFill>
                  <a:schemeClr val="accent1">
                    <a:lumMod val="50000"/>
                  </a:schemeClr>
                </a:solidFill>
              </a:rPr>
              <a:t>Nazi Germany 1933-1945:</a:t>
            </a:r>
          </a:p>
          <a:p>
            <a:r>
              <a:rPr lang="en-GB" dirty="0">
                <a:solidFill>
                  <a:schemeClr val="accent1">
                    <a:lumMod val="50000"/>
                  </a:schemeClr>
                </a:solidFill>
              </a:rPr>
              <a:t>Outlawing independent trade unions and political parties</a:t>
            </a:r>
          </a:p>
          <a:p>
            <a:r>
              <a:rPr lang="en-GB" dirty="0">
                <a:solidFill>
                  <a:schemeClr val="accent1">
                    <a:lumMod val="50000"/>
                  </a:schemeClr>
                </a:solidFill>
              </a:rPr>
              <a:t>“Racial” categorisation and hierarchies: legal discrimination against Jews (and </a:t>
            </a:r>
            <a:r>
              <a:rPr lang="en-GB" i="1" dirty="0">
                <a:solidFill>
                  <a:schemeClr val="accent1">
                    <a:lumMod val="50000"/>
                  </a:schemeClr>
                </a:solidFill>
              </a:rPr>
              <a:t>non-Aryans</a:t>
            </a:r>
            <a:r>
              <a:rPr lang="en-GB" dirty="0">
                <a:solidFill>
                  <a:schemeClr val="accent1">
                    <a:lumMod val="50000"/>
                  </a:schemeClr>
                </a:solidFill>
              </a:rPr>
              <a:t>)</a:t>
            </a:r>
          </a:p>
          <a:p>
            <a:r>
              <a:rPr lang="en-GB" dirty="0">
                <a:solidFill>
                  <a:schemeClr val="accent1">
                    <a:lumMod val="50000"/>
                  </a:schemeClr>
                </a:solidFill>
              </a:rPr>
              <a:t>Persecution of minorities (gays, Gypsies, Slavs etc.)</a:t>
            </a:r>
          </a:p>
          <a:p>
            <a:r>
              <a:rPr lang="en-GB" dirty="0">
                <a:solidFill>
                  <a:schemeClr val="accent1">
                    <a:lumMod val="50000"/>
                  </a:schemeClr>
                </a:solidFill>
              </a:rPr>
              <a:t>Genocide of the Jews</a:t>
            </a:r>
          </a:p>
          <a:p>
            <a:pPr marL="0" indent="0">
              <a:buNone/>
            </a:pPr>
            <a:r>
              <a:rPr lang="en-GB" b="1" dirty="0">
                <a:solidFill>
                  <a:schemeClr val="accent1">
                    <a:lumMod val="50000"/>
                  </a:schemeClr>
                </a:solidFill>
              </a:rPr>
              <a:t>Other totalitarian regimes: </a:t>
            </a:r>
            <a:r>
              <a:rPr lang="en-GB" dirty="0">
                <a:solidFill>
                  <a:schemeClr val="accent1">
                    <a:lumMod val="50000"/>
                  </a:schemeClr>
                </a:solidFill>
              </a:rPr>
              <a:t>Mussolini (internal exile), Stalinism (deportation of whole peoples e.g. Crimean Tartars)</a:t>
            </a:r>
          </a:p>
          <a:p>
            <a:pPr marL="0" indent="0">
              <a:buNone/>
            </a:pPr>
            <a:endParaRPr lang="en-GB" dirty="0"/>
          </a:p>
        </p:txBody>
      </p:sp>
    </p:spTree>
    <p:extLst>
      <p:ext uri="{BB962C8B-B14F-4D97-AF65-F5344CB8AC3E}">
        <p14:creationId xmlns:p14="http://schemas.microsoft.com/office/powerpoint/2010/main" val="214083398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2481105"/>
          </a:xfrm>
        </p:spPr>
        <p:txBody>
          <a:bodyPr>
            <a:normAutofit/>
          </a:bodyPr>
          <a:lstStyle/>
          <a:p>
            <a:r>
              <a:rPr lang="en-GB" b="1" dirty="0">
                <a:solidFill>
                  <a:srgbClr val="00B0F0"/>
                </a:solidFill>
                <a:latin typeface="+mn-lt"/>
              </a:rPr>
              <a:t>Next class: </a:t>
            </a:r>
            <a:br>
              <a:rPr lang="en-GB" b="1" dirty="0">
                <a:solidFill>
                  <a:srgbClr val="00B0F0"/>
                </a:solidFill>
                <a:latin typeface="+mn-lt"/>
              </a:rPr>
            </a:br>
            <a:r>
              <a:rPr lang="en-GB" b="1" dirty="0">
                <a:solidFill>
                  <a:schemeClr val="accent1">
                    <a:lumMod val="50000"/>
                  </a:schemeClr>
                </a:solidFill>
                <a:latin typeface="+mn-lt"/>
              </a:rPr>
              <a:t>Modern Humanitarianism – Dilemmas and Controversies</a:t>
            </a:r>
          </a:p>
        </p:txBody>
      </p:sp>
      <p:sp>
        <p:nvSpPr>
          <p:cNvPr id="3" name="Content Placeholder 2"/>
          <p:cNvSpPr>
            <a:spLocks noGrp="1"/>
          </p:cNvSpPr>
          <p:nvPr>
            <p:ph idx="1"/>
          </p:nvPr>
        </p:nvSpPr>
        <p:spPr/>
        <p:txBody>
          <a:bodyPr/>
          <a:lstStyle/>
          <a:p>
            <a:pPr marL="0" indent="0">
              <a:buNone/>
            </a:pPr>
            <a:endParaRPr lang="en-GB" dirty="0"/>
          </a:p>
          <a:p>
            <a:pPr marL="0" indent="0">
              <a:buNone/>
            </a:pPr>
            <a:endParaRPr lang="en-GB" dirty="0"/>
          </a:p>
          <a:p>
            <a:pPr marL="0" indent="0">
              <a:buNone/>
            </a:pPr>
            <a:endParaRPr lang="en-GB" dirty="0"/>
          </a:p>
          <a:p>
            <a:pPr marL="0" indent="0">
              <a:buNone/>
            </a:pPr>
            <a:r>
              <a:rPr lang="en-GB" b="1" dirty="0">
                <a:solidFill>
                  <a:schemeClr val="accent1">
                    <a:lumMod val="50000"/>
                  </a:schemeClr>
                </a:solidFill>
              </a:rPr>
              <a:t>Task for </a:t>
            </a:r>
            <a:r>
              <a:rPr lang="en-GB" b="1">
                <a:solidFill>
                  <a:schemeClr val="accent1">
                    <a:lumMod val="50000"/>
                  </a:schemeClr>
                </a:solidFill>
              </a:rPr>
              <a:t>next class:</a:t>
            </a:r>
            <a:endParaRPr lang="en-GB" b="1" dirty="0">
              <a:solidFill>
                <a:schemeClr val="accent1">
                  <a:lumMod val="50000"/>
                </a:schemeClr>
              </a:solidFill>
            </a:endParaRPr>
          </a:p>
          <a:p>
            <a:pPr marL="0" indent="0">
              <a:buNone/>
            </a:pPr>
            <a:r>
              <a:rPr lang="en-GB" b="1" dirty="0">
                <a:solidFill>
                  <a:schemeClr val="accent1">
                    <a:lumMod val="50000"/>
                  </a:schemeClr>
                </a:solidFill>
              </a:rPr>
              <a:t>Do some background research on:</a:t>
            </a:r>
          </a:p>
          <a:p>
            <a:r>
              <a:rPr lang="en-GB" b="1" dirty="0">
                <a:solidFill>
                  <a:schemeClr val="accent1">
                    <a:lumMod val="50000"/>
                  </a:schemeClr>
                </a:solidFill>
              </a:rPr>
              <a:t>Origins of the Red Cross movement</a:t>
            </a:r>
          </a:p>
          <a:p>
            <a:r>
              <a:rPr lang="en-GB" b="1" dirty="0">
                <a:solidFill>
                  <a:schemeClr val="accent1">
                    <a:lumMod val="50000"/>
                  </a:schemeClr>
                </a:solidFill>
              </a:rPr>
              <a:t>The Battle of </a:t>
            </a:r>
            <a:r>
              <a:rPr lang="en-GB" b="1" dirty="0" err="1">
                <a:solidFill>
                  <a:schemeClr val="accent1">
                    <a:lumMod val="50000"/>
                  </a:schemeClr>
                </a:solidFill>
              </a:rPr>
              <a:t>Solferino</a:t>
            </a:r>
            <a:endParaRPr lang="en-GB" b="1" dirty="0">
              <a:solidFill>
                <a:schemeClr val="accent1">
                  <a:lumMod val="50000"/>
                </a:schemeClr>
              </a:solidFill>
            </a:endParaRPr>
          </a:p>
        </p:txBody>
      </p:sp>
    </p:spTree>
    <p:extLst>
      <p:ext uri="{BB962C8B-B14F-4D97-AF65-F5344CB8AC3E}">
        <p14:creationId xmlns:p14="http://schemas.microsoft.com/office/powerpoint/2010/main" val="100760008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340</TotalTime>
  <Words>2137</Words>
  <Application>Microsoft Office PowerPoint</Application>
  <PresentationFormat>On-screen Show (4:3)</PresentationFormat>
  <Paragraphs>190</Paragraphs>
  <Slides>28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28</vt:i4>
      </vt:variant>
    </vt:vector>
  </HeadingPairs>
  <TitlesOfParts>
    <vt:vector size="32" baseType="lpstr">
      <vt:lpstr>Arial</vt:lpstr>
      <vt:lpstr>Calibri</vt:lpstr>
      <vt:lpstr>Calibri Light</vt:lpstr>
      <vt:lpstr>Office Theme</vt:lpstr>
      <vt:lpstr>  Humanitarian Intervention HPAN4004 Introduction and Overview:  Current Humanitarian Crises and Human Rights </vt:lpstr>
      <vt:lpstr>Timetable</vt:lpstr>
      <vt:lpstr>Module Descriptor: HPAN4004 Humanitarian Intervention</vt:lpstr>
      <vt:lpstr> Module Descriptor (Continued) </vt:lpstr>
      <vt:lpstr>Assignments</vt:lpstr>
      <vt:lpstr>Assignment 2</vt:lpstr>
      <vt:lpstr>Module Planner</vt:lpstr>
      <vt:lpstr>What do we understand by Humanitarianism?</vt:lpstr>
      <vt:lpstr>Contemporary Humanitarian Crises?    Class Exercise</vt:lpstr>
      <vt:lpstr>Contemporary Humanitarian Crises</vt:lpstr>
      <vt:lpstr>Humanitarianism  and…Human Rights</vt:lpstr>
      <vt:lpstr>A History of Human Rights  Ref: The British Institute of Human Rights: https://www.bihr.org.uk/history</vt:lpstr>
      <vt:lpstr>A History of Human Rights (continued)</vt:lpstr>
      <vt:lpstr> Critique: What’s significantly underemphasised in that History of Human Rights?</vt:lpstr>
      <vt:lpstr>Emancipation/Abolition of Slavery</vt:lpstr>
      <vt:lpstr>  Amistad  https://www.youtube.com/watch?v=BJFDOvGMD0U </vt:lpstr>
      <vt:lpstr>The Emancipation Struggle</vt:lpstr>
      <vt:lpstr>The West Africa Squadron, 1808-1870</vt:lpstr>
      <vt:lpstr> Abolition of Slavery in the British Empire </vt:lpstr>
      <vt:lpstr>USA and slavery</vt:lpstr>
      <vt:lpstr>US Navy Africa Squadron</vt:lpstr>
      <vt:lpstr>Catholic Emancipation</vt:lpstr>
      <vt:lpstr>Emancipation of Women</vt:lpstr>
      <vt:lpstr>The Human Rights-based approach to Development</vt:lpstr>
      <vt:lpstr>Civil Rights as a concept </vt:lpstr>
      <vt:lpstr>Emancipation/enfranchisement/ civil rights</vt:lpstr>
      <vt:lpstr>Totalitarianism</vt:lpstr>
      <vt:lpstr>Next class:  Modern Humanitarianism – Dilemmas and Controversies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Humanitarian Intervention Week 1: Introduction and Overview: Current Humanitarian Crises</dc:title>
  <dc:creator>Andy Bevan</dc:creator>
  <cp:lastModifiedBy>Andy Bevan</cp:lastModifiedBy>
  <cp:revision>50</cp:revision>
  <dcterms:created xsi:type="dcterms:W3CDTF">2018-01-24T10:33:40Z</dcterms:created>
  <dcterms:modified xsi:type="dcterms:W3CDTF">2023-10-16T13:16:27Z</dcterms:modified>
</cp:coreProperties>
</file>