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3" r:id="rId3"/>
    <p:sldId id="267" r:id="rId4"/>
    <p:sldId id="268" r:id="rId5"/>
    <p:sldId id="269" r:id="rId6"/>
    <p:sldId id="265" r:id="rId7"/>
    <p:sldId id="261" r:id="rId8"/>
    <p:sldId id="271" r:id="rId9"/>
    <p:sldId id="274" r:id="rId10"/>
    <p:sldId id="270" r:id="rId11"/>
    <p:sldId id="275" r:id="rId12"/>
    <p:sldId id="272" r:id="rId13"/>
    <p:sldId id="273" r:id="rId14"/>
    <p:sldId id="338"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87" d="100"/>
          <a:sy n="87" d="100"/>
        </p:scale>
        <p:origin x="1524" y="9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4128600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676179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34E8A-24C5-479C-AB0A-99C0D1E36EF7}"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1603499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734E8A-24C5-479C-AB0A-99C0D1E36EF7}"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850066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734E8A-24C5-479C-AB0A-99C0D1E36EF7}" type="datetimeFigureOut">
              <a:rPr lang="en-GB" smtClean="0"/>
              <a:t>25/02/2022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637396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734E8A-24C5-479C-AB0A-99C0D1E36EF7}" type="datetimeFigureOut">
              <a:rPr lang="en-GB" smtClean="0"/>
              <a:t>25/02/2022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957052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734E8A-24C5-479C-AB0A-99C0D1E36EF7}" type="datetimeFigureOut">
              <a:rPr lang="en-GB" smtClean="0"/>
              <a:t>25/02/2022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829831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734E8A-24C5-479C-AB0A-99C0D1E36EF7}"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1503090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734E8A-24C5-479C-AB0A-99C0D1E36EF7}" type="datetimeFigureOut">
              <a:rPr lang="en-GB" smtClean="0"/>
              <a:t>25/02/2022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1290063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564221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25/02/2022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3805614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734E8A-24C5-479C-AB0A-99C0D1E36EF7}" type="datetimeFigureOut">
              <a:rPr lang="en-GB" smtClean="0"/>
              <a:t>25/02/2022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CC6E5E-D889-4383-B81C-28DDA28FECC8}" type="slidenum">
              <a:rPr lang="en-GB" smtClean="0"/>
              <a:t>‹#›</a:t>
            </a:fld>
            <a:endParaRPr lang="en-GB"/>
          </a:p>
        </p:txBody>
      </p:sp>
    </p:spTree>
    <p:extLst>
      <p:ext uri="{BB962C8B-B14F-4D97-AF65-F5344CB8AC3E}">
        <p14:creationId xmlns:p14="http://schemas.microsoft.com/office/powerpoint/2010/main" val="9498195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field-studies-council.org/resources/16-18-geography/water-and-carbon/flooding/method/#exp" TargetMode="External"/><Relationship Id="rId2" Type="http://schemas.openxmlformats.org/officeDocument/2006/relationships/hyperlink" Target="https://www.field-studies-council.org/resources/16-18-geography/water-and-carbon/flooding/method/#risk" TargetMode="External"/><Relationship Id="rId1" Type="http://schemas.openxmlformats.org/officeDocument/2006/relationships/slideLayout" Target="../slideLayouts/slideLayout7.xml"/><Relationship Id="rId6" Type="http://schemas.openxmlformats.org/officeDocument/2006/relationships/hyperlink" Target="https://www.field-studies-council.org/resources/16-18-geography/water-and-carbon/flooding/method/" TargetMode="External"/><Relationship Id="rId5" Type="http://schemas.openxmlformats.org/officeDocument/2006/relationships/hyperlink" Target="https://www.field-studies-council.org/resources/16-18-geography/water-and-carbon/flooding/method/#histories" TargetMode="External"/><Relationship Id="rId4" Type="http://schemas.openxmlformats.org/officeDocument/2006/relationships/hyperlink" Target="https://www.field-studies-council.org/resources/16-18-geography/water-and-carbon/flooding/method/#interview"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channel/UC8XLubOua8P9B1hT0Qb5Tbg" TargetMode="External"/><Relationship Id="rId2" Type="http://schemas.openxmlformats.org/officeDocument/2006/relationships/hyperlink" Target="https://www.youtube.com/watch?v=qLxurJIpDwQ" TargetMode="External"/><Relationship Id="rId1" Type="http://schemas.openxmlformats.org/officeDocument/2006/relationships/slideLayout" Target="../slideLayouts/slideLayout7.xml"/><Relationship Id="rId5" Type="http://schemas.openxmlformats.org/officeDocument/2006/relationships/image" Target="../media/image1.jpeg"/><Relationship Id="rId4" Type="http://schemas.openxmlformats.org/officeDocument/2006/relationships/hyperlink" Target="https://www.youtube.com/watch?v=9uA3P2o6pw4"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futuregenerations.wales/news/well-become-isolated-warns-flood-hit-welsh-community-as-new-report-urges-decision-makers-to-protect-those-least-responsible-for-climate-change/" TargetMode="External"/><Relationship Id="rId2" Type="http://schemas.openxmlformats.org/officeDocument/2006/relationships/hyperlink" Target="https://www.youtube.com/watch?v=PvJuocemHS4" TargetMode="External"/><Relationship Id="rId1" Type="http://schemas.openxmlformats.org/officeDocument/2006/relationships/slideLayout" Target="../slideLayouts/slideLayout7.xml"/><Relationship Id="rId5" Type="http://schemas.openxmlformats.org/officeDocument/2006/relationships/hyperlink" Target="https://nerc.ukri.org/planetearth/stories/1908/" TargetMode="External"/><Relationship Id="rId4" Type="http://schemas.openxmlformats.org/officeDocument/2006/relationships/hyperlink" Target="https://www.wildlifetrusts.org/news/attenborough-climate-change-film"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sciencedirect.com/science/article/pii/S2212420920314825" TargetMode="External"/><Relationship Id="rId2" Type="http://schemas.openxmlformats.org/officeDocument/2006/relationships/hyperlink" Target="https://www.jstor.org/stable/pdf/41332167.pdf?refreqid=excelsior%3A1862884d7b40ca13973d5a959d8ceac5&amp;ab_segments=&amp;origin=" TargetMode="External"/><Relationship Id="rId1" Type="http://schemas.openxmlformats.org/officeDocument/2006/relationships/slideLayout" Target="../slideLayouts/slideLayout7.xml"/><Relationship Id="rId4" Type="http://schemas.openxmlformats.org/officeDocument/2006/relationships/hyperlink" Target="https://ore.exeter.ac.uk/repository/bitstream/handle/10871/37649/Butler-SSM-2018.pdf?sequence=3"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nationalfloodforum.org.uk/" TargetMode="External"/><Relationship Id="rId2" Type="http://schemas.openxmlformats.org/officeDocument/2006/relationships/hyperlink" Target="https://www.bbc.co.uk/news/uk-wales-59690009" TargetMode="External"/><Relationship Id="rId1" Type="http://schemas.openxmlformats.org/officeDocument/2006/relationships/slideLayout" Target="../slideLayouts/slideLayout7.xml"/><Relationship Id="rId5" Type="http://schemas.openxmlformats.org/officeDocument/2006/relationships/hyperlink" Target="https://www.rs21.org.uk/2014/02/13/the-floods-what-can-activists-do/" TargetMode="External"/><Relationship Id="rId4" Type="http://schemas.openxmlformats.org/officeDocument/2006/relationships/hyperlink" Target="https://www.facebook.com/groups/645659676179385/"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foe.cymru/flooding-wales-getting-worse" TargetMode="External"/><Relationship Id="rId2" Type="http://schemas.openxmlformats.org/officeDocument/2006/relationships/hyperlink" Target="https://advocatesforyouth.org/wp-content/uploads/2019/04/Youth-Activist-Toolkit.pdf" TargetMode="External"/><Relationship Id="rId1" Type="http://schemas.openxmlformats.org/officeDocument/2006/relationships/slideLayout" Target="../slideLayouts/slideLayout7.xml"/><Relationship Id="rId4" Type="http://schemas.openxmlformats.org/officeDocument/2006/relationships/hyperlink" Target="https://www.walesonline.co.uk/news/wales-news/neath-hunger-strike-xr-london-21478966"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gov.wales/sites/default/files/publications/2019-06/flood-advocacy-support-service-for-communities-in-wales-final-research-report-and-recommendations-executive-summary.pdf"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creativecarbonscotland.com/project/cultureshift/creative-approaches-to-flood-awareness/" TargetMode="External"/><Relationship Id="rId2" Type="http://schemas.openxmlformats.org/officeDocument/2006/relationships/hyperlink" Target="https://www.creativecarbonscotland.com/"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hullisthis.news/new-shorelines-mural-continues-to-raise-awareness-of-flooding-and-climate-change-in-hull" TargetMode="External"/><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forecastpublicart.org/about/"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asce.org/publications-and-news/civil-engineering-source/about" TargetMode="External"/><Relationship Id="rId2" Type="http://schemas.openxmlformats.org/officeDocument/2006/relationships/hyperlink" Target="https://www.asce.org/publications-and-news/civil-engineering-source/civil-engineering-magazine/article/2021/10/denver-art-installation-promotes-flood-mitigation-efforts" TargetMode="Externa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7C7115-1F9C-4219-A007-3E4ADB3AA02F}"/>
              </a:ext>
            </a:extLst>
          </p:cNvPr>
          <p:cNvSpPr txBox="1"/>
          <p:nvPr/>
        </p:nvSpPr>
        <p:spPr>
          <a:xfrm>
            <a:off x="341524" y="418640"/>
            <a:ext cx="8482988" cy="5078313"/>
          </a:xfrm>
          <a:prstGeom prst="rect">
            <a:avLst/>
          </a:prstGeom>
          <a:noFill/>
        </p:spPr>
        <p:txBody>
          <a:bodyPr wrap="square" rtlCol="0">
            <a:spAutoFit/>
          </a:bodyPr>
          <a:lstStyle/>
          <a:p>
            <a:pPr algn="ctr"/>
            <a:r>
              <a:rPr lang="en-GB" sz="5400"/>
              <a:t>21</a:t>
            </a:r>
            <a:r>
              <a:rPr lang="en-GB" sz="5400" baseline="30000"/>
              <a:t>st</a:t>
            </a:r>
            <a:r>
              <a:rPr lang="en-GB" sz="5400"/>
              <a:t> – 28</a:t>
            </a:r>
            <a:r>
              <a:rPr lang="en-GB" sz="5400" baseline="30000"/>
              <a:t>th</a:t>
            </a:r>
            <a:r>
              <a:rPr lang="en-GB" sz="5400"/>
              <a:t> February </a:t>
            </a:r>
            <a:endParaRPr lang="en-GB" sz="5400" dirty="0"/>
          </a:p>
          <a:p>
            <a:pPr algn="ctr"/>
            <a:r>
              <a:rPr lang="en-GB" sz="5400" dirty="0"/>
              <a:t>How videos and other Media Tell the Stories of Flooding; Flood Management</a:t>
            </a:r>
          </a:p>
          <a:p>
            <a:pPr algn="ctr"/>
            <a:r>
              <a:rPr lang="en-GB" sz="5400" dirty="0"/>
              <a:t> and the</a:t>
            </a:r>
          </a:p>
          <a:p>
            <a:pPr algn="ctr"/>
            <a:r>
              <a:rPr lang="en-GB" sz="5400" dirty="0"/>
              <a:t> human impact of flooding </a:t>
            </a:r>
          </a:p>
        </p:txBody>
      </p:sp>
    </p:spTree>
    <p:extLst>
      <p:ext uri="{BB962C8B-B14F-4D97-AF65-F5344CB8AC3E}">
        <p14:creationId xmlns:p14="http://schemas.microsoft.com/office/powerpoint/2010/main" val="3522873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D597548-2011-4B0E-ABA3-CAFCFF2FE1A0}"/>
              </a:ext>
            </a:extLst>
          </p:cNvPr>
          <p:cNvGraphicFramePr>
            <a:graphicFrameLocks noGrp="1"/>
          </p:cNvGraphicFramePr>
          <p:nvPr>
            <p:extLst>
              <p:ext uri="{D42A27DB-BD31-4B8C-83A1-F6EECF244321}">
                <p14:modId xmlns:p14="http://schemas.microsoft.com/office/powerpoint/2010/main" val="3387258119"/>
              </p:ext>
            </p:extLst>
          </p:nvPr>
        </p:nvGraphicFramePr>
        <p:xfrm>
          <a:off x="264405" y="1046599"/>
          <a:ext cx="8615190" cy="2044762"/>
        </p:xfrm>
        <a:graphic>
          <a:graphicData uri="http://schemas.openxmlformats.org/drawingml/2006/table">
            <a:tbl>
              <a:tblPr firstRow="1" firstCol="1" bandRow="1"/>
              <a:tblGrid>
                <a:gridCol w="2871730">
                  <a:extLst>
                    <a:ext uri="{9D8B030D-6E8A-4147-A177-3AD203B41FA5}">
                      <a16:colId xmlns:a16="http://schemas.microsoft.com/office/drawing/2014/main" val="3313310012"/>
                    </a:ext>
                  </a:extLst>
                </a:gridCol>
                <a:gridCol w="2871730">
                  <a:extLst>
                    <a:ext uri="{9D8B030D-6E8A-4147-A177-3AD203B41FA5}">
                      <a16:colId xmlns:a16="http://schemas.microsoft.com/office/drawing/2014/main" val="80147706"/>
                    </a:ext>
                  </a:extLst>
                </a:gridCol>
                <a:gridCol w="2871730">
                  <a:extLst>
                    <a:ext uri="{9D8B030D-6E8A-4147-A177-3AD203B41FA5}">
                      <a16:colId xmlns:a16="http://schemas.microsoft.com/office/drawing/2014/main" val="1386960944"/>
                    </a:ext>
                  </a:extLst>
                </a:gridCol>
              </a:tblGrid>
              <a:tr h="653668">
                <a:tc>
                  <a:txBody>
                    <a:bodyPr/>
                    <a:lstStyle/>
                    <a:p>
                      <a:pPr algn="ctr">
                        <a:lnSpc>
                          <a:spcPct val="107000"/>
                        </a:lnSpc>
                        <a:spcAft>
                          <a:spcPts val="800"/>
                        </a:spcAft>
                      </a:pPr>
                      <a:r>
                        <a:rPr lang="en-GB" sz="2000" b="1"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Type of data</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2000" b="1"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Primary data collection technique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2000" b="1">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Secondary data collection source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1724870"/>
                  </a:ext>
                </a:extLst>
              </a:tr>
              <a:tr h="653668">
                <a:tc>
                  <a:txBody>
                    <a:bodyPr/>
                    <a:lstStyle/>
                    <a:p>
                      <a:pPr>
                        <a:lnSpc>
                          <a:spcPct val="107000"/>
                        </a:lnSpc>
                        <a:spcAft>
                          <a:spcPts val="800"/>
                        </a:spcAft>
                      </a:pPr>
                      <a:r>
                        <a:rPr lang="en-GB" sz="2000"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Risk and vulnerability</a:t>
                      </a:r>
                    </a:p>
                    <a:p>
                      <a:pPr>
                        <a:lnSpc>
                          <a:spcPct val="107000"/>
                        </a:lnSpc>
                        <a:spcAft>
                          <a:spcPts val="800"/>
                        </a:spcAft>
                      </a:pPr>
                      <a:r>
                        <a:rPr lang="en-GB" sz="1400" dirty="0">
                          <a:solidFill>
                            <a:srgbClr val="444444"/>
                          </a:solidFill>
                          <a:effectLst/>
                          <a:latin typeface="Arial" panose="020B0604020202020204" pitchFamily="34" charset="0"/>
                          <a:ea typeface="Calibri" panose="020F0502020204030204" pitchFamily="34" charset="0"/>
                          <a:cs typeface="Times New Roman" panose="02020603050405020304" pitchFamily="18" charset="0"/>
                        </a:rPr>
                        <a:t>Fear of possible flooding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2"/>
                        </a:rPr>
                        <a:t>Risk mapping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3"/>
                        </a:rPr>
                        <a:t>People’s experiences of flooding</a:t>
                      </a: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89994069"/>
                  </a:ext>
                </a:extLst>
              </a:tr>
              <a:tr h="653668">
                <a:tc>
                  <a:txBody>
                    <a:bodyPr/>
                    <a:lstStyle/>
                    <a:p>
                      <a:pPr>
                        <a:lnSpc>
                          <a:spcPct val="107000"/>
                        </a:lnSpc>
                        <a:spcAft>
                          <a:spcPts val="800"/>
                        </a:spcAft>
                      </a:pPr>
                      <a:r>
                        <a:rPr lang="en-GB" sz="2000"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People’s experiences of flooding (impact)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4"/>
                        </a:rPr>
                        <a:t>Interviews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5"/>
                        </a:rPr>
                        <a:t>Oral histories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3"/>
                        </a:rPr>
                        <a:t>People’s experiences of flooding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24725579"/>
                  </a:ext>
                </a:extLst>
              </a:tr>
            </a:tbl>
          </a:graphicData>
        </a:graphic>
      </p:graphicFrame>
      <p:sp>
        <p:nvSpPr>
          <p:cNvPr id="3" name="TextBox 2">
            <a:extLst>
              <a:ext uri="{FF2B5EF4-FFF2-40B4-BE49-F238E27FC236}">
                <a16:creationId xmlns:a16="http://schemas.microsoft.com/office/drawing/2014/main" id="{FCE88B03-8B56-4305-A19F-B683D64886A5}"/>
              </a:ext>
            </a:extLst>
          </p:cNvPr>
          <p:cNvSpPr txBox="1"/>
          <p:nvPr/>
        </p:nvSpPr>
        <p:spPr>
          <a:xfrm>
            <a:off x="154236" y="143219"/>
            <a:ext cx="8725359" cy="800219"/>
          </a:xfrm>
          <a:prstGeom prst="rect">
            <a:avLst/>
          </a:prstGeom>
          <a:noFill/>
        </p:spPr>
        <p:txBody>
          <a:bodyPr wrap="square" rtlCol="0">
            <a:spAutoFit/>
          </a:bodyPr>
          <a:lstStyle/>
          <a:p>
            <a:pPr algn="ctr"/>
            <a:r>
              <a:rPr lang="en-GB" sz="2400" b="1" dirty="0"/>
              <a:t>Evaluating the Human Dimension of Flooding</a:t>
            </a:r>
          </a:p>
          <a:p>
            <a:r>
              <a:rPr lang="en-GB" sz="2200" dirty="0"/>
              <a:t>Links to Methods of Evaluation for Flooding  </a:t>
            </a:r>
            <a:r>
              <a:rPr lang="en-GB" sz="2200" dirty="0">
                <a:hlinkClick r:id="rId6"/>
              </a:rPr>
              <a:t>Field Studies Council Guide </a:t>
            </a:r>
            <a:r>
              <a:rPr lang="en-GB" sz="2200" dirty="0"/>
              <a:t> </a:t>
            </a:r>
          </a:p>
        </p:txBody>
      </p:sp>
      <p:sp>
        <p:nvSpPr>
          <p:cNvPr id="4" name="TextBox 3">
            <a:extLst>
              <a:ext uri="{FF2B5EF4-FFF2-40B4-BE49-F238E27FC236}">
                <a16:creationId xmlns:a16="http://schemas.microsoft.com/office/drawing/2014/main" id="{790F2E67-59DA-4A49-A6EA-80679A2B687C}"/>
              </a:ext>
            </a:extLst>
          </p:cNvPr>
          <p:cNvSpPr txBox="1"/>
          <p:nvPr/>
        </p:nvSpPr>
        <p:spPr>
          <a:xfrm>
            <a:off x="264405" y="3205905"/>
            <a:ext cx="8615190" cy="3416320"/>
          </a:xfrm>
          <a:prstGeom prst="rect">
            <a:avLst/>
          </a:prstGeom>
          <a:noFill/>
        </p:spPr>
        <p:txBody>
          <a:bodyPr wrap="square" rtlCol="0">
            <a:spAutoFit/>
          </a:bodyPr>
          <a:lstStyle/>
          <a:p>
            <a:r>
              <a:rPr lang="en-GB" b="1" dirty="0"/>
              <a:t>People’s experience of flooding </a:t>
            </a:r>
            <a:r>
              <a:rPr lang="en-GB" dirty="0"/>
              <a:t>To find people’s accounts or news reports on recent flooding search for videos on You Tube or other social media. Historical photos or videos can provide a useful comparison to photos taken in the field, but you should consider the reliability of your sources</a:t>
            </a:r>
          </a:p>
          <a:p>
            <a:endParaRPr lang="en-GB" dirty="0"/>
          </a:p>
          <a:p>
            <a:r>
              <a:rPr lang="en-GB" b="1" dirty="0"/>
              <a:t>Interviews</a:t>
            </a:r>
            <a:r>
              <a:rPr lang="en-GB" dirty="0"/>
              <a:t> – you would need ethical approval – but you can use </a:t>
            </a:r>
            <a:r>
              <a:rPr lang="en-GB" b="1" dirty="0"/>
              <a:t>publicly available </a:t>
            </a:r>
            <a:r>
              <a:rPr lang="en-GB" dirty="0"/>
              <a:t>interviews posted online </a:t>
            </a:r>
          </a:p>
          <a:p>
            <a:endParaRPr lang="en-GB" dirty="0"/>
          </a:p>
          <a:p>
            <a:r>
              <a:rPr lang="en-GB" b="1" dirty="0"/>
              <a:t>Oral history </a:t>
            </a:r>
            <a:r>
              <a:rPr lang="en-GB" dirty="0"/>
              <a:t>is the recording of people’s memories, experiences and opinions. Older residents of a place which experiences flooding may be a valuable source of information. Again you would need ethical approval – but you can use </a:t>
            </a:r>
            <a:r>
              <a:rPr lang="en-GB" b="1" dirty="0"/>
              <a:t>publicly available oral histories</a:t>
            </a:r>
            <a:r>
              <a:rPr lang="en-GB" dirty="0"/>
              <a:t> posted online or from other sources (newspapers; library archives etc)  </a:t>
            </a:r>
          </a:p>
        </p:txBody>
      </p:sp>
    </p:spTree>
    <p:extLst>
      <p:ext uri="{BB962C8B-B14F-4D97-AF65-F5344CB8AC3E}">
        <p14:creationId xmlns:p14="http://schemas.microsoft.com/office/powerpoint/2010/main" val="3309534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AACC35-F601-4D97-B681-C102B5FD382A}"/>
              </a:ext>
            </a:extLst>
          </p:cNvPr>
          <p:cNvSpPr txBox="1"/>
          <p:nvPr/>
        </p:nvSpPr>
        <p:spPr>
          <a:xfrm>
            <a:off x="280930" y="341522"/>
            <a:ext cx="8582139" cy="8038483"/>
          </a:xfrm>
          <a:prstGeom prst="rect">
            <a:avLst/>
          </a:prstGeom>
          <a:noFill/>
        </p:spPr>
        <p:txBody>
          <a:bodyPr wrap="square" rtlCol="0">
            <a:spAutoFit/>
          </a:bodyPr>
          <a:lstStyle/>
          <a:p>
            <a:pPr algn="ctr"/>
            <a:r>
              <a:rPr lang="en-GB" sz="2400" b="1" dirty="0"/>
              <a:t>Examples of types of Video on Flooding and its impact on people </a:t>
            </a:r>
          </a:p>
          <a:p>
            <a:endParaRPr lang="en-GB" dirty="0"/>
          </a:p>
          <a:p>
            <a:r>
              <a:rPr lang="en-GB" sz="2000" b="1" dirty="0"/>
              <a:t>Compelling Stories told in a few minutes</a:t>
            </a:r>
            <a:r>
              <a:rPr lang="en-GB" dirty="0"/>
              <a:t> – </a:t>
            </a:r>
            <a:r>
              <a:rPr lang="en-GB" b="1" dirty="0"/>
              <a:t>TASK: identify the key components of each of these approaches to exploring flooding </a:t>
            </a:r>
          </a:p>
          <a:p>
            <a:endParaRPr lang="en-GB" dirty="0"/>
          </a:p>
          <a:p>
            <a:r>
              <a:rPr lang="en-GB" dirty="0">
                <a:hlinkClick r:id="rId2"/>
              </a:rPr>
              <a:t>The Impacts of Flooding</a:t>
            </a:r>
            <a:r>
              <a:rPr lang="en-GB" dirty="0"/>
              <a:t>   20 Oct 2021 </a:t>
            </a:r>
          </a:p>
          <a:p>
            <a:endParaRPr lang="en-GB" dirty="0"/>
          </a:p>
          <a:p>
            <a:pPr>
              <a:lnSpc>
                <a:spcPct val="107000"/>
              </a:lnSpc>
              <a:spcAft>
                <a:spcPts val="800"/>
              </a:spcAft>
            </a:pPr>
            <a:r>
              <a:rPr lang="en-GB" sz="1800" u="sng"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3"/>
              </a:rPr>
              <a:t>Environment </a:t>
            </a:r>
            <a:r>
              <a:rPr lang="en-GB" sz="1800" u="sng" dirty="0" err="1">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3"/>
              </a:rPr>
              <a:t>AgencyTV</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 this video we look at the impacts that flooding has on people’s lives. This includes both physical and mental health impacts as well as indirect disruption through services such as roads and the internet being affected.</a:t>
            </a:r>
          </a:p>
          <a:p>
            <a:pPr>
              <a:lnSpc>
                <a:spcPct val="107000"/>
              </a:lnSpc>
              <a:spcAft>
                <a:spcPts val="800"/>
              </a:spcAft>
            </a:pPr>
            <a:endPar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Real Life Impact of Flooding | Victims' Stories | U.K</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‘Flood Protection Solutions Ltd’ –</a:t>
            </a: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so a commercially backed video but still interesting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Flooding is the biggest threat the U.K faces as a result of climate change, yet the awareness and education remains so low. 67% of people in the U.K do not know their flood risk  </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4"/>
              </a:rPr>
              <a:t>https://www.youtube.com/watch?v=9uA3P2o6pw4</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endParaRPr lang="en-GB" dirty="0"/>
          </a:p>
          <a:p>
            <a:endParaRPr lang="en-GB" dirty="0"/>
          </a:p>
        </p:txBody>
      </p:sp>
      <p:pic>
        <p:nvPicPr>
          <p:cNvPr id="7" name="img">
            <a:hlinkClick r:id="rId3"/>
            <a:extLst>
              <a:ext uri="{FF2B5EF4-FFF2-40B4-BE49-F238E27FC236}">
                <a16:creationId xmlns:a16="http://schemas.microsoft.com/office/drawing/2014/main" id="{4F041444-4982-42C6-A827-710554B943B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343399" y="1900417"/>
            <a:ext cx="699573" cy="699573"/>
          </a:xfrm>
          <a:prstGeom prst="rect">
            <a:avLst/>
          </a:prstGeom>
          <a:noFill/>
          <a:ln>
            <a:noFill/>
          </a:ln>
        </p:spPr>
      </p:pic>
    </p:spTree>
    <p:extLst>
      <p:ext uri="{BB962C8B-B14F-4D97-AF65-F5344CB8AC3E}">
        <p14:creationId xmlns:p14="http://schemas.microsoft.com/office/powerpoint/2010/main" val="3348774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9" end="9"/>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0" end="1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080D42-D4B1-4AEF-A1F3-CEAF874C1634}"/>
              </a:ext>
            </a:extLst>
          </p:cNvPr>
          <p:cNvSpPr txBox="1"/>
          <p:nvPr/>
        </p:nvSpPr>
        <p:spPr>
          <a:xfrm>
            <a:off x="165253" y="187287"/>
            <a:ext cx="8835528" cy="6370270"/>
          </a:xfrm>
          <a:prstGeom prst="rect">
            <a:avLst/>
          </a:prstGeom>
          <a:noFill/>
        </p:spPr>
        <p:txBody>
          <a:bodyPr wrap="square" rtlCol="0">
            <a:spAutoFit/>
          </a:bodyPr>
          <a:lstStyle/>
          <a:p>
            <a:r>
              <a:rPr lang="en-GB" b="1" dirty="0"/>
              <a:t>The Dangers of Flash Flooding </a:t>
            </a:r>
            <a:r>
              <a:rPr lang="en-GB" dirty="0"/>
              <a:t>| IMR 5,771,355 views24 Oct 2019</a:t>
            </a:r>
          </a:p>
          <a:p>
            <a:r>
              <a:rPr lang="en-GB" dirty="0"/>
              <a:t>The Weather Channel</a:t>
            </a:r>
          </a:p>
          <a:p>
            <a:r>
              <a:rPr lang="en-GB" dirty="0"/>
              <a:t>What does flash flooding actually look like? In our new Immersive Mixed Reality (IMR), we place ourselves in the middle of the action and show the immense dangers of this natural disaster </a:t>
            </a:r>
            <a:r>
              <a:rPr lang="en-GB" dirty="0">
                <a:hlinkClick r:id="rId2"/>
              </a:rPr>
              <a:t>https://www.youtube.com/watch?v=PvJuocemHS4</a:t>
            </a:r>
            <a:r>
              <a:rPr lang="en-GB" dirty="0"/>
              <a:t> </a:t>
            </a:r>
          </a:p>
          <a:p>
            <a:endParaRPr lang="en-GB" dirty="0"/>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“We’ll become isolated” warns flood-hit Welsh community </a:t>
            </a:r>
            <a:r>
              <a:rPr lang="en-GB" sz="1800" dirty="0">
                <a:effectLst/>
                <a:latin typeface="Calibri" panose="020F0502020204030204" pitchFamily="34" charset="0"/>
                <a:ea typeface="Calibri" panose="020F0502020204030204" pitchFamily="34" charset="0"/>
                <a:cs typeface="Times New Roman" panose="02020603050405020304" pitchFamily="18" charset="0"/>
              </a:rPr>
              <a:t>– as new report urges decision makers to protect those least responsible for climate change 4/11/21 Future Generations Commissioner, Sophie Howe.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https://www.futuregenerations.wales/news/well-become-isolated-warns-flood-hit-welsh-community-as-new-report-urges-decision-makers-to-protect-those-least-responsible-for-climate-change/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Sir David Attenborough calls for role of nature to be recognised in fight against climate change </a:t>
            </a:r>
            <a:r>
              <a:rPr lang="en-GB" sz="1800" dirty="0">
                <a:effectLst/>
                <a:latin typeface="Calibri" panose="020F0502020204030204" pitchFamily="34" charset="0"/>
                <a:ea typeface="Calibri" panose="020F0502020204030204" pitchFamily="34" charset="0"/>
                <a:cs typeface="Times New Roman" panose="02020603050405020304" pitchFamily="18" charset="0"/>
              </a:rPr>
              <a:t>in new film Sunday 31 October 2021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https://www.wildlifetrusts.org/news/attenborough-climate-change-film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How can we work with nature to reduce flood risk?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https://nerc.ukri.org/planetearth/stories/1908/</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NERC - the Natural Environment Research Council </a:t>
            </a:r>
            <a:r>
              <a:rPr lang="en-GB" sz="1600" dirty="0">
                <a:effectLst/>
                <a:latin typeface="Calibri" panose="020F0502020204030204" pitchFamily="34" charset="0"/>
                <a:ea typeface="Calibri" panose="020F0502020204030204" pitchFamily="34" charset="0"/>
                <a:cs typeface="Times New Roman" panose="02020603050405020304" pitchFamily="18" charset="0"/>
              </a:rPr>
              <a:t>- is the driving force of investment in environmental science in the UK. NERC advances the frontier of environmental science by commissioning new research, infrastructure and training that delivers valuable scientific breakthroughs</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37316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B6CECF-4F7F-4177-98B2-336A0FFF6E22}"/>
              </a:ext>
            </a:extLst>
          </p:cNvPr>
          <p:cNvSpPr txBox="1"/>
          <p:nvPr/>
        </p:nvSpPr>
        <p:spPr>
          <a:xfrm>
            <a:off x="341523" y="297455"/>
            <a:ext cx="8582140" cy="6085769"/>
          </a:xfrm>
          <a:prstGeom prst="rect">
            <a:avLst/>
          </a:prstGeom>
          <a:noFill/>
        </p:spPr>
        <p:txBody>
          <a:bodyPr wrap="square" rtlCol="0">
            <a:spAutoFit/>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Storytelling, floods, wildflowers and washlands: oral history in the River Ouse project</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Author(s): Andrew Holmes and Margaret Pilkington Source: Oral History , AUTUMN 2011, Vol. 39, No. 2, PAST AND PRESENT (AUTUMN 2011), pp. 83-94 Published by: Oral History Society </a:t>
            </a:r>
            <a:r>
              <a:rPr lang="en-GB" sz="2000" dirty="0">
                <a:effectLst/>
                <a:latin typeface="Calibri" panose="020F0502020204030204" pitchFamily="34" charset="0"/>
                <a:ea typeface="Calibri" panose="020F0502020204030204" pitchFamily="34" charset="0"/>
                <a:cs typeface="Times New Roman" panose="02020603050405020304" pitchFamily="18" charset="0"/>
                <a:hlinkClick r:id="rId2"/>
              </a:rPr>
              <a:t>https://www.jstor.org/stable/pdf/41332167.pdf?refreqid=excelsior%3A1862884d7b40ca13973d5a959d8ceac5&amp;ab_segments=&amp;origin=</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2000" dirty="0">
              <a:latin typeface="Calibri" panose="020F0502020204030204" pitchFamily="34" charset="0"/>
              <a:cs typeface="Times New Roman" panose="02020603050405020304" pitchFamily="18" charset="0"/>
            </a:endParaRPr>
          </a:p>
          <a:p>
            <a:r>
              <a:rPr lang="en-GB" sz="2000" dirty="0" err="1"/>
              <a:t>Puzyreva</a:t>
            </a:r>
            <a:r>
              <a:rPr lang="en-GB" sz="2000" dirty="0"/>
              <a:t> and .de </a:t>
            </a:r>
            <a:r>
              <a:rPr lang="en-GB" sz="2000" dirty="0" err="1"/>
              <a:t>Vriesb</a:t>
            </a:r>
            <a:r>
              <a:rPr lang="en-GB" sz="2000" dirty="0"/>
              <a:t> (2021)  ‘</a:t>
            </a:r>
            <a:r>
              <a:rPr lang="en-GB" sz="2000" b="1" dirty="0"/>
              <a:t>A low and watery place’: A case study of flood history and sustainable community engagement in flood risk management in the County of Berkshire</a:t>
            </a:r>
            <a:r>
              <a:rPr lang="en-GB" sz="2000" dirty="0"/>
              <a:t>, </a:t>
            </a:r>
            <a:r>
              <a:rPr lang="en-GB" sz="2000" b="1" dirty="0"/>
              <a:t>England</a:t>
            </a:r>
          </a:p>
          <a:p>
            <a:r>
              <a:rPr lang="en-GB" sz="2000" dirty="0"/>
              <a:t>International Journal of Disaster Risk Reduction Volume 52, January 2021, 101980</a:t>
            </a:r>
          </a:p>
          <a:p>
            <a:r>
              <a:rPr lang="en-GB" sz="2000" dirty="0">
                <a:hlinkClick r:id="rId3"/>
              </a:rPr>
              <a:t>https://www.sciencedirect.com/science/article/pii/S2212420920314825</a:t>
            </a:r>
            <a:r>
              <a:rPr lang="en-GB" sz="2000" dirty="0"/>
              <a:t> </a:t>
            </a:r>
          </a:p>
          <a:p>
            <a:endParaRPr lang="en-GB" sz="2000" dirty="0"/>
          </a:p>
          <a:p>
            <a:r>
              <a:rPr lang="en-GB" sz="2000" dirty="0"/>
              <a:t>Butler; Walker-Springett and </a:t>
            </a:r>
            <a:r>
              <a:rPr lang="en-GB" sz="2000" dirty="0" err="1"/>
              <a:t>Adger</a:t>
            </a:r>
            <a:r>
              <a:rPr lang="en-GB" sz="2000" dirty="0"/>
              <a:t> (2019) </a:t>
            </a:r>
            <a:r>
              <a:rPr lang="en-GB" sz="2000" b="1" dirty="0"/>
              <a:t>Narratives of recovery after floods: Mental health, institutions, and intervention. </a:t>
            </a:r>
            <a:r>
              <a:rPr lang="en-GB" sz="2000" dirty="0"/>
              <a:t>Social Science &amp; Medicine </a:t>
            </a:r>
            <a:r>
              <a:rPr lang="en-GB" sz="2000" dirty="0">
                <a:hlinkClick r:id="rId4"/>
              </a:rPr>
              <a:t>https://ore.exeter.ac.uk/repository/bitstream/handle/10871/37649/Butler-SSM-2018.pdf?sequence=3</a:t>
            </a:r>
            <a:r>
              <a:rPr lang="en-GB" sz="2000" dirty="0"/>
              <a:t> </a:t>
            </a:r>
          </a:p>
        </p:txBody>
      </p:sp>
    </p:spTree>
    <p:extLst>
      <p:ext uri="{BB962C8B-B14F-4D97-AF65-F5344CB8AC3E}">
        <p14:creationId xmlns:p14="http://schemas.microsoft.com/office/powerpoint/2010/main" val="2712139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5AE99A-FAAE-4D3B-95C2-B5D302D1C17D}"/>
              </a:ext>
            </a:extLst>
          </p:cNvPr>
          <p:cNvSpPr txBox="1"/>
          <p:nvPr/>
        </p:nvSpPr>
        <p:spPr>
          <a:xfrm>
            <a:off x="220338" y="198303"/>
            <a:ext cx="8780443" cy="9293698"/>
          </a:xfrm>
          <a:prstGeom prst="rect">
            <a:avLst/>
          </a:prstGeom>
          <a:noFill/>
        </p:spPr>
        <p:txBody>
          <a:bodyPr wrap="square" rtlCol="0">
            <a:spAutoFit/>
          </a:bodyPr>
          <a:lstStyle/>
          <a:p>
            <a:pPr algn="ctr"/>
            <a:r>
              <a:rPr lang="en-GB" sz="3200" b="1" dirty="0"/>
              <a:t>Storyboard e.g. for Flooding:</a:t>
            </a:r>
          </a:p>
          <a:p>
            <a:endParaRPr lang="en-GB" dirty="0"/>
          </a:p>
          <a:p>
            <a:r>
              <a:rPr lang="en-GB" dirty="0"/>
              <a:t> </a:t>
            </a:r>
            <a:r>
              <a:rPr lang="en-GB" sz="2400" b="1" u="sng" dirty="0"/>
              <a:t>Flooding </a:t>
            </a:r>
          </a:p>
          <a:p>
            <a:r>
              <a:rPr lang="en-GB" sz="2400" dirty="0"/>
              <a:t>Places to get ideas and information:</a:t>
            </a:r>
          </a:p>
          <a:p>
            <a:endParaRPr lang="en-GB" sz="2400" dirty="0"/>
          </a:p>
          <a:p>
            <a:r>
              <a:rPr lang="en-GB" sz="2400" b="1" dirty="0"/>
              <a:t>News Stories</a:t>
            </a:r>
            <a:r>
              <a:rPr lang="en-GB" sz="2400" dirty="0"/>
              <a:t>: e.g. Climate change: Young activists snub award</a:t>
            </a:r>
          </a:p>
          <a:p>
            <a:r>
              <a:rPr lang="en-GB" sz="2400" dirty="0"/>
              <a:t>By Matthew Murray BBC News Published17 December 2021 </a:t>
            </a:r>
            <a:r>
              <a:rPr lang="en-GB" sz="2400" dirty="0">
                <a:hlinkClick r:id="rId2"/>
              </a:rPr>
              <a:t>https://www.bbc.co.uk/news/uk-wales-59690009</a:t>
            </a:r>
            <a:r>
              <a:rPr lang="en-GB" sz="2400" dirty="0"/>
              <a:t> </a:t>
            </a:r>
          </a:p>
          <a:p>
            <a:endParaRPr lang="en-GB" sz="2400" dirty="0"/>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Flood Action Forum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https://nationalfloodforum.org.uk/</a:t>
            </a:r>
            <a:endPar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Flood Action Group e.g. Llanrwst Flood Action Group Facebook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https://www.facebook.com/groups/645659676179385/</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floods: what can activists do? By Jonathan Neale -13 February 2014 </a:t>
            </a:r>
            <a:r>
              <a:rPr lang="en-GB" sz="2400" dirty="0">
                <a:effectLst/>
                <a:latin typeface="Calibri" panose="020F0502020204030204" pitchFamily="34" charset="0"/>
                <a:ea typeface="Calibri" panose="020F0502020204030204" pitchFamily="34" charset="0"/>
                <a:cs typeface="Times New Roman" panose="02020603050405020304" pitchFamily="18" charset="0"/>
                <a:hlinkClick r:id="rId5"/>
              </a:rPr>
              <a:t>https://www.rs21.org.uk/2014/02/13/the-floods-what-can-activists-do/</a:t>
            </a:r>
            <a:r>
              <a:rPr lang="en-GB" sz="2400" dirty="0">
                <a:effectLst/>
                <a:latin typeface="Calibri" panose="020F0502020204030204" pitchFamily="34" charset="0"/>
                <a:ea typeface="Calibri" panose="020F0502020204030204" pitchFamily="34" charset="0"/>
                <a:cs typeface="Times New Roman" panose="02020603050405020304" pitchFamily="18" charset="0"/>
              </a:rPr>
              <a:t>  (NB this is a left political site)</a:t>
            </a:r>
          </a:p>
          <a:p>
            <a:pPr>
              <a:lnSpc>
                <a:spcPct val="107000"/>
              </a:lnSpc>
              <a:spcAft>
                <a:spcPts val="800"/>
              </a:spcAft>
            </a:pPr>
            <a:endPar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a:p>
            <a:endParaRPr lang="en-GB" sz="2000" dirty="0"/>
          </a:p>
          <a:p>
            <a:endParaRPr lang="en-GB" sz="2400" b="1" u="sng" dirty="0"/>
          </a:p>
          <a:p>
            <a:endParaRPr lang="en-GB" sz="2400" b="1" u="sng" dirty="0"/>
          </a:p>
          <a:p>
            <a:endParaRPr lang="en-GB" sz="2400" b="1" u="sng" dirty="0"/>
          </a:p>
          <a:p>
            <a:endParaRPr lang="en-GB" sz="2400" dirty="0"/>
          </a:p>
          <a:p>
            <a:endParaRPr lang="en-GB" dirty="0"/>
          </a:p>
        </p:txBody>
      </p:sp>
    </p:spTree>
    <p:extLst>
      <p:ext uri="{BB962C8B-B14F-4D97-AF65-F5344CB8AC3E}">
        <p14:creationId xmlns:p14="http://schemas.microsoft.com/office/powerpoint/2010/main" val="3988215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9" end="9"/>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D5DD9A-4A9A-4E12-A04C-BA1366A76AC4}"/>
              </a:ext>
            </a:extLst>
          </p:cNvPr>
          <p:cNvSpPr txBox="1"/>
          <p:nvPr/>
        </p:nvSpPr>
        <p:spPr>
          <a:xfrm>
            <a:off x="242372" y="506776"/>
            <a:ext cx="8736376" cy="4981364"/>
          </a:xfrm>
          <a:prstGeom prst="rect">
            <a:avLst/>
          </a:prstGeom>
          <a:noFill/>
        </p:spPr>
        <p:txBody>
          <a:bodyPr wrap="square" rtlCol="0">
            <a:spAutoFit/>
          </a:bodyPr>
          <a:lstStyle/>
          <a:p>
            <a:r>
              <a:rPr lang="en-GB" sz="2800" b="1" dirty="0"/>
              <a:t>More resources:</a:t>
            </a:r>
          </a:p>
          <a:p>
            <a:endParaRPr lang="en-GB" dirty="0"/>
          </a:p>
          <a:p>
            <a:r>
              <a:rPr lang="en-GB" dirty="0"/>
              <a:t>Who is your target audience – everyone? Or a specific age group / section of the population / stakeholders </a:t>
            </a:r>
          </a:p>
          <a:p>
            <a:endParaRPr lang="en-GB" dirty="0"/>
          </a:p>
          <a:p>
            <a:r>
              <a:rPr lang="en-GB" dirty="0">
                <a:hlinkClick r:id="rId2"/>
              </a:rPr>
              <a:t>YOUTH ACTIVIST TOOLKIT </a:t>
            </a:r>
            <a:endParaRPr lang="en-GB" dirty="0"/>
          </a:p>
          <a:p>
            <a:endParaRPr lang="en-GB" dirty="0"/>
          </a:p>
          <a:p>
            <a:r>
              <a:rPr lang="en-GB" dirty="0"/>
              <a:t>Friends of the Earth Cymru Is flooding in Wales getting worse? </a:t>
            </a:r>
            <a:r>
              <a:rPr lang="en-GB" dirty="0">
                <a:hlinkClick r:id="rId3"/>
              </a:rPr>
              <a:t>https://foe.cymru/flooding-wales-getting-worse</a:t>
            </a:r>
            <a:r>
              <a:rPr lang="en-GB" dirty="0"/>
              <a:t> </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Welshman who has spent two weeks starving himself outside Parliament because of the climate crisis The Extinction Rebellion activist was compelled to act by his experience of flooding during Storm Dennis By Emily Withers Trainee Reporter 12 SEP 2021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https://www.walesonline.co.uk/news/wales-news/neath-hunger-strike-xr-london-21478966</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a:p>
            <a:endParaRPr lang="en-GB" dirty="0"/>
          </a:p>
          <a:p>
            <a:endParaRPr lang="en-GB" dirty="0"/>
          </a:p>
        </p:txBody>
      </p:sp>
    </p:spTree>
    <p:extLst>
      <p:ext uri="{BB962C8B-B14F-4D97-AF65-F5344CB8AC3E}">
        <p14:creationId xmlns:p14="http://schemas.microsoft.com/office/powerpoint/2010/main" val="2064851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C53B1D-77D4-44A5-AEDC-2A81A3920360}"/>
              </a:ext>
            </a:extLst>
          </p:cNvPr>
          <p:cNvSpPr txBox="1"/>
          <p:nvPr/>
        </p:nvSpPr>
        <p:spPr>
          <a:xfrm>
            <a:off x="126694" y="407624"/>
            <a:ext cx="8890612" cy="3785652"/>
          </a:xfrm>
          <a:prstGeom prst="rect">
            <a:avLst/>
          </a:prstGeom>
          <a:noFill/>
        </p:spPr>
        <p:txBody>
          <a:bodyPr wrap="square" rtlCol="0">
            <a:spAutoFit/>
          </a:bodyPr>
          <a:lstStyle/>
          <a:p>
            <a:pPr algn="ctr"/>
            <a:r>
              <a:rPr lang="en-GB" sz="4000" b="1" dirty="0"/>
              <a:t>Art and Creative Media</a:t>
            </a:r>
          </a:p>
          <a:p>
            <a:pPr algn="ctr"/>
            <a:r>
              <a:rPr lang="en-GB" sz="4000" b="1" dirty="0"/>
              <a:t> in Community Engagement;</a:t>
            </a:r>
          </a:p>
          <a:p>
            <a:pPr algn="ctr"/>
            <a:r>
              <a:rPr lang="en-GB" sz="4000" b="1" dirty="0"/>
              <a:t> Advocacy And Recovery </a:t>
            </a:r>
          </a:p>
          <a:p>
            <a:pPr algn="ctr"/>
            <a:endParaRPr lang="en-GB" sz="4000" b="1" dirty="0"/>
          </a:p>
          <a:p>
            <a:pPr algn="ctr"/>
            <a:endParaRPr lang="en-GB" sz="4000" b="1" dirty="0"/>
          </a:p>
          <a:p>
            <a:pPr algn="ctr"/>
            <a:r>
              <a:rPr lang="en-GB" sz="4000" b="1" dirty="0"/>
              <a:t> Example Flooding  </a:t>
            </a:r>
          </a:p>
        </p:txBody>
      </p:sp>
    </p:spTree>
    <p:extLst>
      <p:ext uri="{BB962C8B-B14F-4D97-AF65-F5344CB8AC3E}">
        <p14:creationId xmlns:p14="http://schemas.microsoft.com/office/powerpoint/2010/main" val="697048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9425D3-184B-4904-959A-0CAFB7FCE7BC}"/>
              </a:ext>
            </a:extLst>
          </p:cNvPr>
          <p:cNvSpPr txBox="1"/>
          <p:nvPr/>
        </p:nvSpPr>
        <p:spPr>
          <a:xfrm>
            <a:off x="253389" y="278174"/>
            <a:ext cx="8681292" cy="5878532"/>
          </a:xfrm>
          <a:prstGeom prst="rect">
            <a:avLst/>
          </a:prstGeom>
          <a:noFill/>
        </p:spPr>
        <p:txBody>
          <a:bodyPr wrap="square" rtlCol="0">
            <a:spAutoFit/>
          </a:bodyPr>
          <a:lstStyle/>
          <a:p>
            <a:pPr algn="ctr"/>
            <a:r>
              <a:rPr lang="en-GB" sz="3200" b="1" dirty="0"/>
              <a:t>‘Flood Advocacy &amp; Support Service</a:t>
            </a:r>
          </a:p>
          <a:p>
            <a:pPr algn="ctr"/>
            <a:r>
              <a:rPr lang="en-GB" sz="3200" b="1" dirty="0"/>
              <a:t> for Communities in </a:t>
            </a:r>
            <a:r>
              <a:rPr lang="en-GB" sz="3200" b="1" dirty="0" err="1"/>
              <a:t>Wales’</a:t>
            </a:r>
            <a:r>
              <a:rPr lang="en-GB" sz="3200" b="1" dirty="0"/>
              <a:t> </a:t>
            </a:r>
            <a:r>
              <a:rPr lang="en-GB" sz="3200" b="1" dirty="0">
                <a:hlinkClick r:id="rId2"/>
              </a:rPr>
              <a:t>Link </a:t>
            </a:r>
            <a:endParaRPr lang="en-GB" sz="3200" b="1" dirty="0"/>
          </a:p>
          <a:p>
            <a:pPr algn="ctr"/>
            <a:r>
              <a:rPr lang="en-GB" sz="2400" b="1" dirty="0"/>
              <a:t>  Final Research Report and Recommendations (2013) 	</a:t>
            </a:r>
          </a:p>
          <a:p>
            <a:endParaRPr lang="en-GB" dirty="0"/>
          </a:p>
          <a:p>
            <a:endParaRPr lang="en-GB" dirty="0"/>
          </a:p>
          <a:p>
            <a:pPr marL="285750" indent="-285750">
              <a:buFont typeface="Arial" panose="020B0604020202020204" pitchFamily="34" charset="0"/>
              <a:buChar char="•"/>
            </a:pPr>
            <a:r>
              <a:rPr lang="en-GB" sz="2800" b="1" dirty="0"/>
              <a:t>It is important to acknowledge existing community capacities, as well as the need for external expertise, support and facilitation.</a:t>
            </a:r>
          </a:p>
          <a:p>
            <a:pPr marL="285750" indent="-285750">
              <a:buFont typeface="Arial" panose="020B0604020202020204" pitchFamily="34" charset="0"/>
              <a:buChar char="•"/>
            </a:pPr>
            <a:endParaRPr lang="en-GB" sz="2800" b="1" dirty="0"/>
          </a:p>
          <a:p>
            <a:pPr marL="285750" indent="-285750">
              <a:buFont typeface="Arial" panose="020B0604020202020204" pitchFamily="34" charset="0"/>
              <a:buChar char="•"/>
            </a:pPr>
            <a:r>
              <a:rPr lang="en-GB" sz="2800" b="1" dirty="0"/>
              <a:t>Support for affected communities and individuals e.g. quicker and better recovery, and reduction of risk / increased resilience, following flooding; levels of community involvement; effective communication with relevant agencies</a:t>
            </a:r>
          </a:p>
        </p:txBody>
      </p:sp>
    </p:spTree>
    <p:extLst>
      <p:ext uri="{BB962C8B-B14F-4D97-AF65-F5344CB8AC3E}">
        <p14:creationId xmlns:p14="http://schemas.microsoft.com/office/powerpoint/2010/main" val="700101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522455-807C-4234-946E-F4001FC71FE7}"/>
              </a:ext>
            </a:extLst>
          </p:cNvPr>
          <p:cNvSpPr txBox="1"/>
          <p:nvPr/>
        </p:nvSpPr>
        <p:spPr>
          <a:xfrm>
            <a:off x="264404" y="198304"/>
            <a:ext cx="8659259" cy="7232749"/>
          </a:xfrm>
          <a:prstGeom prst="rect">
            <a:avLst/>
          </a:prstGeom>
          <a:noFill/>
        </p:spPr>
        <p:txBody>
          <a:bodyPr wrap="square" rtlCol="0">
            <a:spAutoFit/>
          </a:bodyPr>
          <a:lstStyle/>
          <a:p>
            <a:pPr algn="ctr"/>
            <a:r>
              <a:rPr lang="en-GB" sz="3200" b="1" dirty="0"/>
              <a:t>Creative Carbon Scotland</a:t>
            </a:r>
          </a:p>
          <a:p>
            <a:pPr algn="ctr"/>
            <a:r>
              <a:rPr lang="en-GB" sz="3200" b="1" dirty="0"/>
              <a:t> Connecting Arts and Sustainability</a:t>
            </a:r>
          </a:p>
          <a:p>
            <a:pPr algn="ctr"/>
            <a:r>
              <a:rPr lang="en-GB" dirty="0">
                <a:hlinkClick r:id="rId2"/>
              </a:rPr>
              <a:t>https://www.creativecarbonscotland.com/</a:t>
            </a:r>
            <a:r>
              <a:rPr lang="en-GB" dirty="0"/>
              <a:t> </a:t>
            </a:r>
          </a:p>
          <a:p>
            <a:pPr algn="ctr"/>
            <a:endParaRPr lang="en-GB" dirty="0"/>
          </a:p>
          <a:p>
            <a:endParaRPr lang="en-GB" dirty="0"/>
          </a:p>
          <a:p>
            <a:r>
              <a:rPr lang="en-GB" sz="2800" b="1" i="0" dirty="0">
                <a:solidFill>
                  <a:srgbClr val="333333"/>
                </a:solidFill>
                <a:effectLst/>
                <a:latin typeface="Open Sans" panose="020B0606030504020204" pitchFamily="34" charset="0"/>
              </a:rPr>
              <a:t>Creative Approaches to Flood Awareness </a:t>
            </a:r>
            <a:r>
              <a:rPr lang="en-GB" sz="2800" b="1" i="0" dirty="0">
                <a:solidFill>
                  <a:srgbClr val="333333"/>
                </a:solidFill>
                <a:effectLst/>
                <a:latin typeface="Open Sans" panose="020B0606030504020204" pitchFamily="34" charset="0"/>
                <a:hlinkClick r:id="rId3"/>
              </a:rPr>
              <a:t>Link</a:t>
            </a:r>
            <a:endParaRPr lang="en-GB" sz="2800" b="1" i="0" dirty="0">
              <a:solidFill>
                <a:srgbClr val="333333"/>
              </a:solidFill>
              <a:effectLst/>
              <a:latin typeface="Open Sans" panose="020B0606030504020204" pitchFamily="34" charset="0"/>
            </a:endParaRPr>
          </a:p>
          <a:p>
            <a:endParaRPr lang="en-GB" sz="2800" b="1" dirty="0">
              <a:solidFill>
                <a:srgbClr val="333333"/>
              </a:solidFill>
              <a:latin typeface="Open Sans" panose="020B0606030504020204" pitchFamily="34" charset="0"/>
            </a:endParaRPr>
          </a:p>
          <a:p>
            <a:r>
              <a:rPr lang="en-GB" sz="2000" i="0" dirty="0">
                <a:solidFill>
                  <a:srgbClr val="333333"/>
                </a:solidFill>
                <a:effectLst/>
                <a:latin typeface="Arial" panose="020B0604020202020204" pitchFamily="34" charset="0"/>
                <a:cs typeface="Arial" panose="020B0604020202020204" pitchFamily="34" charset="0"/>
              </a:rPr>
              <a:t>“Art and song have been the carrying stream of community knowledge for generations, detailing all sorts of stories, and many of them contain messages about the warnings and risks that can be useful to help build today’s flood risk aware, resilient communities.”</a:t>
            </a:r>
          </a:p>
          <a:p>
            <a:r>
              <a:rPr lang="en-GB" sz="2000" i="0" dirty="0">
                <a:solidFill>
                  <a:srgbClr val="333333"/>
                </a:solidFill>
                <a:effectLst/>
                <a:latin typeface="Arial" panose="020B0604020202020204" pitchFamily="34" charset="0"/>
                <a:cs typeface="Arial" panose="020B0604020202020204" pitchFamily="34" charset="0"/>
              </a:rPr>
              <a:t>Paul Laidlaw, Community Resilience Manager, Scottish Flood Forum</a:t>
            </a:r>
          </a:p>
          <a:p>
            <a:endParaRPr lang="en-GB" sz="2000" i="0" dirty="0">
              <a:solidFill>
                <a:srgbClr val="333333"/>
              </a:solidFill>
              <a:effectLst/>
              <a:latin typeface="Arial" panose="020B0604020202020204" pitchFamily="34" charset="0"/>
              <a:cs typeface="Arial" panose="020B0604020202020204" pitchFamily="34" charset="0"/>
            </a:endParaRPr>
          </a:p>
          <a:p>
            <a:r>
              <a:rPr lang="en-GB" sz="2000" i="0" dirty="0">
                <a:solidFill>
                  <a:srgbClr val="333333"/>
                </a:solidFill>
                <a:effectLst/>
                <a:latin typeface="Arial" panose="020B0604020202020204" pitchFamily="34" charset="0"/>
                <a:cs typeface="Arial" panose="020B0604020202020204" pitchFamily="34" charset="0"/>
              </a:rPr>
              <a:t>Over winter 2018-19, Creative Carbon Scotland was commissioned by the Scottish Environment Protection Agency (SEPA) to pilot a creative engagement project in Aberdeen exploring how the arts could be used to raise levels of flood awareness and preparedness in flood risk communities</a:t>
            </a:r>
          </a:p>
          <a:p>
            <a:endParaRPr lang="en-GB" b="0" i="0" dirty="0">
              <a:solidFill>
                <a:srgbClr val="333333"/>
              </a:solidFill>
              <a:effectLst/>
              <a:latin typeface="Open Sans" panose="020B0606030504020204" pitchFamily="34" charset="0"/>
            </a:endParaRPr>
          </a:p>
          <a:p>
            <a:r>
              <a:rPr lang="en-GB" dirty="0"/>
              <a:t> </a:t>
            </a:r>
          </a:p>
          <a:p>
            <a:endParaRPr lang="en-GB" dirty="0"/>
          </a:p>
          <a:p>
            <a:endParaRPr lang="en-GB" dirty="0"/>
          </a:p>
          <a:p>
            <a:r>
              <a:rPr lang="en-GB" dirty="0"/>
              <a:t> </a:t>
            </a:r>
          </a:p>
        </p:txBody>
      </p:sp>
    </p:spTree>
    <p:extLst>
      <p:ext uri="{BB962C8B-B14F-4D97-AF65-F5344CB8AC3E}">
        <p14:creationId xmlns:p14="http://schemas.microsoft.com/office/powerpoint/2010/main" val="67520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ew Shorelines mural continues to raise awareness of flooding and climate  change in Hull">
            <a:extLst>
              <a:ext uri="{FF2B5EF4-FFF2-40B4-BE49-F238E27FC236}">
                <a16:creationId xmlns:a16="http://schemas.microsoft.com/office/drawing/2014/main" id="{9BEBB06D-9A6B-4977-B5A8-E13B669C16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7758" y="2292157"/>
            <a:ext cx="4609297" cy="41856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84D0025-4A31-4A0F-B890-46C9A1DD172B}"/>
              </a:ext>
            </a:extLst>
          </p:cNvPr>
          <p:cNvSpPr txBox="1"/>
          <p:nvPr/>
        </p:nvSpPr>
        <p:spPr>
          <a:xfrm>
            <a:off x="363557" y="231353"/>
            <a:ext cx="8604173" cy="584775"/>
          </a:xfrm>
          <a:prstGeom prst="rect">
            <a:avLst/>
          </a:prstGeom>
          <a:noFill/>
        </p:spPr>
        <p:txBody>
          <a:bodyPr wrap="square" rtlCol="0">
            <a:spAutoFit/>
          </a:bodyPr>
          <a:lstStyle/>
          <a:p>
            <a:pPr algn="ctr"/>
            <a:r>
              <a:rPr lang="en-GB" sz="3200" b="1" dirty="0"/>
              <a:t>Visual Impact of Visual Arts – Murals </a:t>
            </a:r>
          </a:p>
        </p:txBody>
      </p:sp>
      <p:sp>
        <p:nvSpPr>
          <p:cNvPr id="3" name="TextBox 2">
            <a:extLst>
              <a:ext uri="{FF2B5EF4-FFF2-40B4-BE49-F238E27FC236}">
                <a16:creationId xmlns:a16="http://schemas.microsoft.com/office/drawing/2014/main" id="{C2EBFC64-AB8A-46A5-8877-AEA069AB1689}"/>
              </a:ext>
            </a:extLst>
          </p:cNvPr>
          <p:cNvSpPr txBox="1"/>
          <p:nvPr/>
        </p:nvSpPr>
        <p:spPr>
          <a:xfrm>
            <a:off x="363557" y="903383"/>
            <a:ext cx="8218583" cy="2308324"/>
          </a:xfrm>
          <a:prstGeom prst="rect">
            <a:avLst/>
          </a:prstGeom>
          <a:noFill/>
        </p:spPr>
        <p:txBody>
          <a:bodyPr wrap="square" rtlCol="0">
            <a:spAutoFit/>
          </a:bodyPr>
          <a:lstStyle/>
          <a:p>
            <a:r>
              <a:rPr lang="en-GB" sz="2400" b="1" dirty="0"/>
              <a:t>A new mural by artist Andy Pea has been installed in Hull as part of The Shoreline Project, a city-wide arts and engagement project aimed at raising awareness of flood risk and climate change in Hull.</a:t>
            </a:r>
          </a:p>
          <a:p>
            <a:endParaRPr lang="en-GB" sz="2400" b="1" dirty="0"/>
          </a:p>
          <a:p>
            <a:r>
              <a:rPr lang="en-GB" sz="2400" b="1" dirty="0">
                <a:hlinkClick r:id="rId3"/>
              </a:rPr>
              <a:t>Link </a:t>
            </a:r>
            <a:endParaRPr lang="en-GB" sz="2400" b="1" dirty="0"/>
          </a:p>
        </p:txBody>
      </p:sp>
    </p:spTree>
    <p:extLst>
      <p:ext uri="{BB962C8B-B14F-4D97-AF65-F5344CB8AC3E}">
        <p14:creationId xmlns:p14="http://schemas.microsoft.com/office/powerpoint/2010/main" val="3916598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2F67D3-E362-498A-8A9F-4BB38D63E0A0}"/>
              </a:ext>
            </a:extLst>
          </p:cNvPr>
          <p:cNvSpPr txBox="1"/>
          <p:nvPr/>
        </p:nvSpPr>
        <p:spPr>
          <a:xfrm>
            <a:off x="242371" y="110167"/>
            <a:ext cx="8758410" cy="6233758"/>
          </a:xfrm>
          <a:prstGeom prst="rect">
            <a:avLst/>
          </a:prstGeom>
          <a:noFill/>
        </p:spPr>
        <p:txBody>
          <a:bodyPr wrap="square" rtlCol="0">
            <a:spAutoFit/>
          </a:bodyPr>
          <a:lstStyle/>
          <a:p>
            <a:pPr algn="ctr">
              <a:lnSpc>
                <a:spcPct val="107000"/>
              </a:lnSpc>
              <a:spcAft>
                <a:spcPts val="800"/>
              </a:spcAft>
            </a:pPr>
            <a:r>
              <a:rPr lang="en-GB" sz="3600" dirty="0">
                <a:effectLst/>
                <a:latin typeface="Calibri" panose="020F0502020204030204" pitchFamily="34" charset="0"/>
                <a:ea typeface="Calibri" panose="020F0502020204030204" pitchFamily="34" charset="0"/>
                <a:cs typeface="Calibri" panose="020F0502020204030204" pitchFamily="34" charset="0"/>
              </a:rPr>
              <a:t>Forecast*</a:t>
            </a:r>
          </a:p>
          <a:p>
            <a:pPr algn="ct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hlinkClick r:id="rId2"/>
              </a:rPr>
              <a:t>Link to organisation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effectLst/>
                <a:latin typeface="Calibri" panose="020F0502020204030204" pitchFamily="34" charset="0"/>
                <a:ea typeface="Calibri" panose="020F0502020204030204" pitchFamily="34" charset="0"/>
                <a:cs typeface="Calibri" panose="020F0502020204030204" pitchFamily="34" charset="0"/>
              </a:rPr>
              <a:t>HOW ARTISTS HELP COMMUNITIES HEAL AFTER DISASTERS</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After hurricanes, floods, tsunamis, and other natural disasters, artists act as first responders, create ways for people to gather, and develop emergency preparedness plans</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 </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In other words, rather than merely providing entertainment or cultural uplift, the “art part” of the wellness </a:t>
            </a:r>
            <a:r>
              <a:rPr lang="en-GB" sz="1800" b="1" dirty="0" err="1">
                <a:effectLst/>
                <a:latin typeface="Calibri" panose="020F0502020204030204" pitchFamily="34" charset="0"/>
                <a:ea typeface="Calibri" panose="020F0502020204030204" pitchFamily="34" charset="0"/>
                <a:cs typeface="Calibri" panose="020F0502020204030204" pitchFamily="34" charset="0"/>
              </a:rPr>
              <a:t>center</a:t>
            </a:r>
            <a:r>
              <a:rPr lang="en-GB" sz="1800" b="1" dirty="0">
                <a:effectLst/>
                <a:latin typeface="Calibri" panose="020F0502020204030204" pitchFamily="34" charset="0"/>
                <a:ea typeface="Calibri" panose="020F0502020204030204" pitchFamily="34" charset="0"/>
                <a:cs typeface="Calibri" panose="020F0502020204030204" pitchFamily="34" charset="0"/>
              </a:rPr>
              <a:t> served to remind evacuees of their humanity. When jazz musicians played, for example, they also talked jazz history with the audience, many of whom possessed a depth of knowledge about music and art. “People got to remember for a moment that they weren’t just victims,” says Atlas. “They were people who loved jazz.” Writing workshops helped residents make sense of what they were going through. The wellness </a:t>
            </a:r>
            <a:r>
              <a:rPr lang="en-GB" sz="1800" b="1" dirty="0" err="1">
                <a:effectLst/>
                <a:latin typeface="Calibri" panose="020F0502020204030204" pitchFamily="34" charset="0"/>
                <a:ea typeface="Calibri" panose="020F0502020204030204" pitchFamily="34" charset="0"/>
                <a:cs typeface="Calibri" panose="020F0502020204030204" pitchFamily="34" charset="0"/>
              </a:rPr>
              <a:t>center</a:t>
            </a:r>
            <a:r>
              <a:rPr lang="en-GB" sz="1800" b="1" dirty="0">
                <a:effectLst/>
                <a:latin typeface="Calibri" panose="020F0502020204030204" pitchFamily="34" charset="0"/>
                <a:ea typeface="Calibri" panose="020F0502020204030204" pitchFamily="34" charset="0"/>
                <a:cs typeface="Calibri" panose="020F0502020204030204" pitchFamily="34" charset="0"/>
              </a:rPr>
              <a:t> also became the studio for a visual artist evacuee who got through the ordeal by painting every day.</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 </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b="1" dirty="0">
                <a:effectLst/>
                <a:latin typeface="Calibri" panose="020F0502020204030204" pitchFamily="34" charset="0"/>
                <a:ea typeface="Calibri" panose="020F0502020204030204" pitchFamily="34" charset="0"/>
                <a:cs typeface="Calibri" panose="020F0502020204030204" pitchFamily="34" charset="0"/>
              </a:rPr>
              <a:t>*Forecast is a non-profit arts organization founded in 1978 by and for artists working in public space. Based in Saint Paul, MN and working both locally and nationally, Forecast connects artists with cities, institutions and communities to courageously tackle the vital issues of our time</a:t>
            </a:r>
            <a:endParaRPr lang="en-GB" sz="14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11534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E77F2C-E7AE-49F8-97AD-3BAA0C1E953B}"/>
              </a:ext>
            </a:extLst>
          </p:cNvPr>
          <p:cNvSpPr txBox="1"/>
          <p:nvPr/>
        </p:nvSpPr>
        <p:spPr>
          <a:xfrm>
            <a:off x="308472" y="253385"/>
            <a:ext cx="8273668" cy="6463308"/>
          </a:xfrm>
          <a:prstGeom prst="rect">
            <a:avLst/>
          </a:prstGeom>
          <a:noFill/>
        </p:spPr>
        <p:txBody>
          <a:bodyPr wrap="square" rtlCol="0">
            <a:spAutoFit/>
          </a:bodyPr>
          <a:lstStyle/>
          <a:p>
            <a:pPr algn="ctr"/>
            <a:r>
              <a:rPr lang="en-GB" sz="2400" b="1" dirty="0"/>
              <a:t>Denver art installation promotes flood mitigation efforts </a:t>
            </a:r>
          </a:p>
          <a:p>
            <a:endParaRPr lang="en-GB" dirty="0"/>
          </a:p>
          <a:p>
            <a:r>
              <a:rPr lang="en-GB" dirty="0"/>
              <a:t>A new public art installation in Denver is part skate park, part community gathering place, and part stormwater management feature. By combining all these elements, the project achieves the goals of a new campaign by Region 8 of the U.S. Federal Emergency Management Agency to use art to raise awareness regarding flood hazards and methods for reducing flood hazard risks See </a:t>
            </a:r>
            <a:r>
              <a:rPr lang="en-GB" dirty="0" err="1">
                <a:hlinkClick r:id="rId2"/>
              </a:rPr>
              <a:t>See</a:t>
            </a:r>
            <a:r>
              <a:rPr lang="en-GB" dirty="0">
                <a:hlinkClick r:id="rId2"/>
              </a:rPr>
              <a:t> 'Civil Engineering Source' </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sz="1600" dirty="0"/>
              <a:t>From </a:t>
            </a:r>
            <a:r>
              <a:rPr lang="en-GB" sz="1600" b="0" i="0" dirty="0">
                <a:solidFill>
                  <a:srgbClr val="1A1A1A"/>
                </a:solidFill>
                <a:effectLst/>
                <a:latin typeface="Mulish"/>
              </a:rPr>
              <a:t>The American Society of Civil Engineers (ASCE) which ‘stands at the forefront of a profession that plans, designs, constructs, and operates society’s economic and social engine—the built environment’. </a:t>
            </a:r>
            <a:r>
              <a:rPr lang="en-GB" sz="1600" b="0" i="0" dirty="0">
                <a:solidFill>
                  <a:srgbClr val="1A1A1A"/>
                </a:solidFill>
                <a:effectLst/>
                <a:latin typeface="Mulish"/>
                <a:hlinkClick r:id="rId3"/>
              </a:rPr>
              <a:t>https://www.asce.org/publications-and-news/civil-engineering-source/about</a:t>
            </a:r>
            <a:r>
              <a:rPr lang="en-GB" sz="1600" b="0" i="0" dirty="0">
                <a:solidFill>
                  <a:srgbClr val="1A1A1A"/>
                </a:solidFill>
                <a:effectLst/>
                <a:latin typeface="Mulish"/>
              </a:rPr>
              <a:t> </a:t>
            </a:r>
            <a:endParaRPr lang="en-GB" sz="1600" dirty="0"/>
          </a:p>
        </p:txBody>
      </p:sp>
      <p:pic>
        <p:nvPicPr>
          <p:cNvPr id="2050" name="Picture 2" descr="skateboard park with standing water showing drainage path">
            <a:extLst>
              <a:ext uri="{FF2B5EF4-FFF2-40B4-BE49-F238E27FC236}">
                <a16:creationId xmlns:a16="http://schemas.microsoft.com/office/drawing/2014/main" id="{34B75D5C-818F-414A-8722-EBDBF3E6CA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3789" y="2379644"/>
            <a:ext cx="5114971" cy="3412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043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8B76F0-6AC9-478B-9420-A2008385BF54}"/>
              </a:ext>
            </a:extLst>
          </p:cNvPr>
          <p:cNvSpPr txBox="1"/>
          <p:nvPr/>
        </p:nvSpPr>
        <p:spPr>
          <a:xfrm>
            <a:off x="275422" y="154233"/>
            <a:ext cx="8538072" cy="2369880"/>
          </a:xfrm>
          <a:prstGeom prst="rect">
            <a:avLst/>
          </a:prstGeom>
          <a:noFill/>
        </p:spPr>
        <p:txBody>
          <a:bodyPr wrap="square" rtlCol="0">
            <a:spAutoFit/>
          </a:bodyPr>
          <a:lstStyle/>
          <a:p>
            <a:pPr algn="ctr"/>
            <a:r>
              <a:rPr lang="en-GB" sz="2800" b="1" dirty="0"/>
              <a:t>Re-Imagining the Urban Landscapes </a:t>
            </a:r>
          </a:p>
          <a:p>
            <a:pPr algn="ctr"/>
            <a:endParaRPr lang="en-GB" sz="2800" b="1" dirty="0"/>
          </a:p>
          <a:p>
            <a:pPr algn="ctr"/>
            <a:r>
              <a:rPr lang="en-GB" sz="2800" b="1" dirty="0"/>
              <a:t>Sponge Cities incorporating Art</a:t>
            </a:r>
          </a:p>
          <a:p>
            <a:pPr algn="ctr"/>
            <a:r>
              <a:rPr lang="en-GB" sz="2800" b="1" dirty="0"/>
              <a:t> and Leisure ‘Installations’  </a:t>
            </a:r>
          </a:p>
          <a:p>
            <a:endParaRPr lang="en-GB" dirty="0"/>
          </a:p>
          <a:p>
            <a:endParaRPr lang="en-GB" dirty="0"/>
          </a:p>
        </p:txBody>
      </p:sp>
      <p:pic>
        <p:nvPicPr>
          <p:cNvPr id="4098" name="Picture 2" descr="China Is Building &amp;#39;Sponge Cities&amp;#39; That Absorb Water">
            <a:extLst>
              <a:ext uri="{FF2B5EF4-FFF2-40B4-BE49-F238E27FC236}">
                <a16:creationId xmlns:a16="http://schemas.microsoft.com/office/drawing/2014/main" id="{5203D85C-E447-4AA4-903C-3B6ABE70FE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74" y="2420956"/>
            <a:ext cx="4500389" cy="225019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skateboard park with standing water showing drainage path">
            <a:extLst>
              <a:ext uri="{FF2B5EF4-FFF2-40B4-BE49-F238E27FC236}">
                <a16:creationId xmlns:a16="http://schemas.microsoft.com/office/drawing/2014/main" id="{46D06EB0-C17D-4B0E-B52C-3A08AC6548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429000"/>
            <a:ext cx="4388426" cy="292790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62EBCA0-CF86-4C24-A814-0816635081AD}"/>
              </a:ext>
            </a:extLst>
          </p:cNvPr>
          <p:cNvSpPr txBox="1"/>
          <p:nvPr/>
        </p:nvSpPr>
        <p:spPr>
          <a:xfrm>
            <a:off x="183574" y="4946912"/>
            <a:ext cx="3899971" cy="1200329"/>
          </a:xfrm>
          <a:prstGeom prst="rect">
            <a:avLst/>
          </a:prstGeom>
          <a:noFill/>
          <a:ln w="28575">
            <a:solidFill>
              <a:schemeClr val="tx1"/>
            </a:solidFill>
          </a:ln>
        </p:spPr>
        <p:txBody>
          <a:bodyPr wrap="square" rtlCol="0">
            <a:spAutoFit/>
          </a:bodyPr>
          <a:lstStyle/>
          <a:p>
            <a:r>
              <a:rPr lang="en-GB" b="1" dirty="0"/>
              <a:t>Innovative thinking and planning could lead to much more creative solutions for Flooding – and other sustainability issues?</a:t>
            </a:r>
          </a:p>
        </p:txBody>
      </p:sp>
    </p:spTree>
    <p:extLst>
      <p:ext uri="{BB962C8B-B14F-4D97-AF65-F5344CB8AC3E}">
        <p14:creationId xmlns:p14="http://schemas.microsoft.com/office/powerpoint/2010/main" val="21798537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263</TotalTime>
  <Words>1646</Words>
  <Application>Microsoft Office PowerPoint</Application>
  <PresentationFormat>On-screen Show (4:3)</PresentationFormat>
  <Paragraphs>149</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Mulish</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Leah</dc:creator>
  <cp:lastModifiedBy>John Leah</cp:lastModifiedBy>
  <cp:revision>21</cp:revision>
  <dcterms:created xsi:type="dcterms:W3CDTF">2022-01-28T12:58:35Z</dcterms:created>
  <dcterms:modified xsi:type="dcterms:W3CDTF">2022-02-25T11:36:26Z</dcterms:modified>
</cp:coreProperties>
</file>