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47"/>
  </p:notesMasterIdLst>
  <p:sldIdLst>
    <p:sldId id="256" r:id="rId2"/>
    <p:sldId id="310" r:id="rId3"/>
    <p:sldId id="267" r:id="rId4"/>
    <p:sldId id="258" r:id="rId5"/>
    <p:sldId id="259" r:id="rId6"/>
    <p:sldId id="260" r:id="rId7"/>
    <p:sldId id="261" r:id="rId8"/>
    <p:sldId id="288" r:id="rId9"/>
    <p:sldId id="262" r:id="rId10"/>
    <p:sldId id="263" r:id="rId11"/>
    <p:sldId id="299" r:id="rId12"/>
    <p:sldId id="291" r:id="rId13"/>
    <p:sldId id="300" r:id="rId14"/>
    <p:sldId id="301" r:id="rId15"/>
    <p:sldId id="286" r:id="rId16"/>
    <p:sldId id="290" r:id="rId17"/>
    <p:sldId id="265" r:id="rId18"/>
    <p:sldId id="266" r:id="rId19"/>
    <p:sldId id="268" r:id="rId20"/>
    <p:sldId id="269" r:id="rId21"/>
    <p:sldId id="270"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92" r:id="rId36"/>
    <p:sldId id="294" r:id="rId37"/>
    <p:sldId id="293" r:id="rId38"/>
    <p:sldId id="287" r:id="rId39"/>
    <p:sldId id="295" r:id="rId40"/>
    <p:sldId id="296" r:id="rId41"/>
    <p:sldId id="297" r:id="rId42"/>
    <p:sldId id="298" r:id="rId43"/>
    <p:sldId id="308" r:id="rId44"/>
    <p:sldId id="309" r:id="rId45"/>
    <p:sldId id="30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90" y="192"/>
      </p:cViewPr>
      <p:guideLst/>
    </p:cSldViewPr>
  </p:slideViewPr>
  <p:notesTextViewPr>
    <p:cViewPr>
      <p:scale>
        <a:sx n="1" d="1"/>
        <a:sy n="1" d="1"/>
      </p:scale>
      <p:origin x="0" y="0"/>
    </p:cViewPr>
  </p:notesTextViewPr>
  <p:notesViewPr>
    <p:cSldViewPr snapToGrid="0">
      <p:cViewPr varScale="1">
        <p:scale>
          <a:sx n="70" d="100"/>
          <a:sy n="70" d="100"/>
        </p:scale>
        <p:origin x="2547" y="5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rel Williams" userId="20fce3b0-e6e7-4042-8d1b-a7d8d4ce4d38" providerId="ADAL" clId="{FDB6FC14-D251-426A-956A-E6AEB751C29C}"/>
    <pc:docChg chg="custSel addSld modSld">
      <pc:chgData name="Darrel Williams" userId="20fce3b0-e6e7-4042-8d1b-a7d8d4ce4d38" providerId="ADAL" clId="{FDB6FC14-D251-426A-956A-E6AEB751C29C}" dt="2025-03-26T14:04:57.454" v="136" actId="1076"/>
      <pc:docMkLst>
        <pc:docMk/>
      </pc:docMkLst>
      <pc:sldChg chg="modSp new mod">
        <pc:chgData name="Darrel Williams" userId="20fce3b0-e6e7-4042-8d1b-a7d8d4ce4d38" providerId="ADAL" clId="{FDB6FC14-D251-426A-956A-E6AEB751C29C}" dt="2025-03-26T14:04:57.454" v="136" actId="1076"/>
        <pc:sldMkLst>
          <pc:docMk/>
          <pc:sldMk cId="3345014690" sldId="310"/>
        </pc:sldMkLst>
        <pc:spChg chg="mod">
          <ac:chgData name="Darrel Williams" userId="20fce3b0-e6e7-4042-8d1b-a7d8d4ce4d38" providerId="ADAL" clId="{FDB6FC14-D251-426A-956A-E6AEB751C29C}" dt="2025-03-26T14:03:37.452" v="15" actId="20577"/>
          <ac:spMkLst>
            <pc:docMk/>
            <pc:sldMk cId="3345014690" sldId="310"/>
            <ac:spMk id="2" creationId="{32E3203A-EEAB-6DB4-09E9-F7C0C97F4BE8}"/>
          </ac:spMkLst>
        </pc:spChg>
        <pc:spChg chg="mod">
          <ac:chgData name="Darrel Williams" userId="20fce3b0-e6e7-4042-8d1b-a7d8d4ce4d38" providerId="ADAL" clId="{FDB6FC14-D251-426A-956A-E6AEB751C29C}" dt="2025-03-26T14:04:57.454" v="136" actId="1076"/>
          <ac:spMkLst>
            <pc:docMk/>
            <pc:sldMk cId="3345014690" sldId="310"/>
            <ac:spMk id="3" creationId="{35252979-9484-0231-2A13-0E6356640ED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BF5AE0-EEDA-438E-874E-17DB6BF7EB81}" type="datetimeFigureOut">
              <a:rPr lang="en-GB" smtClean="0"/>
              <a:t>01/04/2025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1CC51D-1512-4D9B-A17A-4868250A996A}" type="slidenum">
              <a:rPr lang="en-GB" smtClean="0"/>
              <a:t>‹#›</a:t>
            </a:fld>
            <a:endParaRPr lang="en-GB"/>
          </a:p>
        </p:txBody>
      </p:sp>
    </p:spTree>
    <p:extLst>
      <p:ext uri="{BB962C8B-B14F-4D97-AF65-F5344CB8AC3E}">
        <p14:creationId xmlns:p14="http://schemas.microsoft.com/office/powerpoint/2010/main" val="1076716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Community profiles</a:t>
            </a:r>
          </a:p>
          <a:p>
            <a:r>
              <a:rPr lang="en-GB" dirty="0"/>
              <a:t>Needs assessments</a:t>
            </a:r>
          </a:p>
          <a:p>
            <a:r>
              <a:rPr lang="en-GB" dirty="0"/>
              <a:t>Surveys with young people</a:t>
            </a:r>
          </a:p>
          <a:p>
            <a:endParaRPr lang="en-GB" dirty="0"/>
          </a:p>
        </p:txBody>
      </p:sp>
      <p:sp>
        <p:nvSpPr>
          <p:cNvPr id="4" name="Slide Number Placeholder 3"/>
          <p:cNvSpPr>
            <a:spLocks noGrp="1"/>
          </p:cNvSpPr>
          <p:nvPr>
            <p:ph type="sldNum" sz="quarter" idx="5"/>
          </p:nvPr>
        </p:nvSpPr>
        <p:spPr/>
        <p:txBody>
          <a:bodyPr/>
          <a:lstStyle/>
          <a:p>
            <a:fld id="{821CC51D-1512-4D9B-A17A-4868250A996A}" type="slidenum">
              <a:rPr lang="en-GB" smtClean="0"/>
              <a:t>17</a:t>
            </a:fld>
            <a:endParaRPr lang="en-GB"/>
          </a:p>
        </p:txBody>
      </p:sp>
    </p:spTree>
    <p:extLst>
      <p:ext uri="{BB962C8B-B14F-4D97-AF65-F5344CB8AC3E}">
        <p14:creationId xmlns:p14="http://schemas.microsoft.com/office/powerpoint/2010/main" val="1411842932"/>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7200"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448B07-2C06-4CF2-8E91-F7385E71E2CB}" type="datetimeFigureOut">
              <a:rPr lang="en-US" dirty="0"/>
              <a:t>4/1/2025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4936D4-0671-4B70-A95D-BFBC9A35DA5B}" type="datetimeFigureOut">
              <a:rPr lang="en-US" dirty="0"/>
              <a:t>4/1/2025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DDD67DAC-232D-4042-B5C0-E64770A42A28}" type="datetimeFigureOut">
              <a:rPr lang="en-US" dirty="0"/>
              <a:t>4/1/2025</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CECD2C-79BD-4B90-B3FA-E3B19B3FF97B}" type="datetimeFigureOut">
              <a:rPr lang="en-US" dirty="0"/>
              <a:t>4/1/2025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E9FDB6-7A26-4DBB-9BB0-088C0534314D}" type="datetimeFigureOut">
              <a:rPr lang="en-US" dirty="0"/>
              <a:t>4/1/2025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E7C72F-E0F0-449A-A903-6D7865ED3EFA}" type="datetimeFigureOut">
              <a:rPr lang="en-US" dirty="0"/>
              <a:t>4/1/2025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1207D-C9F3-42EA-960B-DC9955B358C7}" type="datetimeFigureOut">
              <a:rPr lang="en-US" dirty="0"/>
              <a:t>4/1/2025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0"/>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8827A6-8947-4115-8D9E-E89B1EC0518D}" type="datetimeFigureOut">
              <a:rPr lang="en-US" dirty="0"/>
              <a:t>4/1/2025</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D460A6F-F31A-4CA3-B222-0B3C224FF998}" type="datetimeFigureOut">
              <a:rPr lang="en-US" dirty="0"/>
              <a:t>4/1/2025</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1069D4-B020-4602-B87C-B094679675DF}" type="datetimeFigureOut">
              <a:rPr lang="en-US" dirty="0"/>
              <a:t>4/1/2025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6C11EA-3D59-4DFE-9385-0A032B3191AF}" type="datetimeFigureOut">
              <a:rPr lang="en-US" dirty="0"/>
              <a:t>4/1/2025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648A1663-7765-4EF4-B97F-A02E70C6265E}" type="datetimeFigureOut">
              <a:rPr lang="en-US" dirty="0"/>
              <a:t>4/1/2025</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0">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800"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hyperlink" Target="http://www.google.co.uk/url?sa=i&amp;rct=j&amp;q=&amp;esrc=s&amp;source=images&amp;cd=&amp;cad=rja&amp;uact=8&amp;docid=KXzBAagaeb442M&amp;tbnid=c0I0hQB_haDDGM:&amp;ved=0CAcQjRw&amp;url=http://en.wikipedia.org/wiki/Fear&amp;ei=ktYSVIrdLYnVarbqgrgO&amp;bvm=bv.75097201,d.ZGU&amp;psig=AFQjCNFvwKYhUsEegC6fGFj0Ys4kzryvAQ&amp;ust=1410607039856776" TargetMode="External"/><Relationship Id="rId7" Type="http://schemas.openxmlformats.org/officeDocument/2006/relationships/hyperlink" Target="http://www.google.co.uk/url?sa=i&amp;rct=j&amp;q=&amp;esrc=s&amp;source=images&amp;cd=&amp;cad=rja&amp;uact=8&amp;docid=KXzBAagaeb442M&amp;tbnid=c0I0hQB_haDDGM:&amp;ved=0CAcQjRw&amp;url=http://seriousfacts.com/amygdala-part-human-brain-controls-fear-remove-wouldnt-able-feel-afraid/&amp;ei=A9cSVMzsKMHwaP7qgmg&amp;bvm=bv.75097201,d.ZGU&amp;psig=AFQjCNFvwKYhUsEegC6fGFj0Ys4kzryvAQ&amp;ust=1410607039856776"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www.google.co.uk/url?sa=i&amp;rct=j&amp;q=&amp;esrc=s&amp;source=images&amp;cd=&amp;cad=rja&amp;uact=8&amp;docid=KXzBAagaeb442M&amp;tbnid=c0I0hQB_haDDGM:&amp;ved=0CAcQjRw&amp;url=http://www.all-about-body-language.com/facial-expression.html&amp;ei=8dYSVKQhk91omv6BgA0&amp;bvm=bv.75097201,d.ZGU&amp;psig=AFQjCNFvwKYhUsEegC6fGFj0Ys4kzryvAQ&amp;ust=1410607039856776" TargetMode="External"/><Relationship Id="rId10" Type="http://schemas.openxmlformats.org/officeDocument/2006/relationships/image" Target="../media/image11.jpeg"/><Relationship Id="rId4" Type="http://schemas.openxmlformats.org/officeDocument/2006/relationships/image" Target="../media/image8.jpeg"/><Relationship Id="rId9" Type="http://schemas.openxmlformats.org/officeDocument/2006/relationships/hyperlink" Target="https://www.google.co.uk/imgres?imgurl=http://3.bp.blogspot.com/-YLjYWzl1IIk/UrwmB9r6HbI/AAAAAAAAC1U/Tq_wfOxSz0k/s1600/IMG_20131226_140854.jpg&amp;imgrefurl=http://processoflife.blogspot.com/2013/12/2013-changing-fear-reaction-towards.html&amp;docid=BT8hDphW935KGM&amp;tbnid=tfzhtT3jOltS8M&amp;w=530&amp;h=530&amp;ei=fdYSVKPaLY_laKPggLAP&amp;ved=0CAcQxiAwBQ&amp;iact=c"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B6C5E-D79E-4BBE-B215-8729C72FA609}"/>
              </a:ext>
            </a:extLst>
          </p:cNvPr>
          <p:cNvSpPr>
            <a:spLocks noGrp="1"/>
          </p:cNvSpPr>
          <p:nvPr>
            <p:ph type="ctrTitle"/>
          </p:nvPr>
        </p:nvSpPr>
        <p:spPr/>
        <p:txBody>
          <a:bodyPr/>
          <a:lstStyle/>
          <a:p>
            <a:r>
              <a:rPr lang="en-GB" sz="6500" dirty="0"/>
              <a:t>Social Research for Professional Practice</a:t>
            </a:r>
            <a:br>
              <a:rPr lang="en-GB" dirty="0"/>
            </a:br>
            <a:endParaRPr lang="en-GB" dirty="0"/>
          </a:p>
        </p:txBody>
      </p:sp>
      <p:sp>
        <p:nvSpPr>
          <p:cNvPr id="3" name="Subtitle 2">
            <a:extLst>
              <a:ext uri="{FF2B5EF4-FFF2-40B4-BE49-F238E27FC236}">
                <a16:creationId xmlns:a16="http://schemas.microsoft.com/office/drawing/2014/main" id="{D4EA84ED-E8E1-4A97-8DB0-CA2A6166C86B}"/>
              </a:ext>
            </a:extLst>
          </p:cNvPr>
          <p:cNvSpPr>
            <a:spLocks noGrp="1"/>
          </p:cNvSpPr>
          <p:nvPr>
            <p:ph type="subTitle" idx="1"/>
          </p:nvPr>
        </p:nvSpPr>
        <p:spPr>
          <a:xfrm>
            <a:off x="1051560" y="4606834"/>
            <a:ext cx="7891272" cy="1069848"/>
          </a:xfrm>
        </p:spPr>
        <p:txBody>
          <a:bodyPr>
            <a:normAutofit fontScale="92500" lnSpcReduction="20000"/>
          </a:bodyPr>
          <a:lstStyle/>
          <a:p>
            <a:r>
              <a:rPr lang="en-GB" b="1" dirty="0"/>
              <a:t>ECYW5001</a:t>
            </a:r>
          </a:p>
          <a:p>
            <a:r>
              <a:rPr lang="en-GB" b="1" dirty="0"/>
              <a:t>Lecture 1</a:t>
            </a:r>
          </a:p>
          <a:p>
            <a:r>
              <a:rPr lang="en-GB" b="1" dirty="0"/>
              <a:t>27.03.2025</a:t>
            </a:r>
          </a:p>
        </p:txBody>
      </p:sp>
    </p:spTree>
    <p:extLst>
      <p:ext uri="{BB962C8B-B14F-4D97-AF65-F5344CB8AC3E}">
        <p14:creationId xmlns:p14="http://schemas.microsoft.com/office/powerpoint/2010/main" val="189624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3203A-EEAB-6DB4-09E9-F7C0C97F4BE8}"/>
              </a:ext>
            </a:extLst>
          </p:cNvPr>
          <p:cNvSpPr>
            <a:spLocks noGrp="1"/>
          </p:cNvSpPr>
          <p:nvPr>
            <p:ph type="title"/>
          </p:nvPr>
        </p:nvSpPr>
        <p:spPr/>
        <p:txBody>
          <a:bodyPr/>
          <a:lstStyle/>
          <a:p>
            <a:r>
              <a:rPr lang="en-GB" dirty="0"/>
              <a:t>Module timeline</a:t>
            </a:r>
          </a:p>
        </p:txBody>
      </p:sp>
      <p:sp>
        <p:nvSpPr>
          <p:cNvPr id="3" name="Content Placeholder 2">
            <a:extLst>
              <a:ext uri="{FF2B5EF4-FFF2-40B4-BE49-F238E27FC236}">
                <a16:creationId xmlns:a16="http://schemas.microsoft.com/office/drawing/2014/main" id="{35252979-9484-0231-2A13-0E6356640ED0}"/>
              </a:ext>
            </a:extLst>
          </p:cNvPr>
          <p:cNvSpPr>
            <a:spLocks noGrp="1"/>
          </p:cNvSpPr>
          <p:nvPr>
            <p:ph idx="1"/>
          </p:nvPr>
        </p:nvSpPr>
        <p:spPr>
          <a:xfrm>
            <a:off x="1066800" y="1889396"/>
            <a:ext cx="10058400" cy="4050792"/>
          </a:xfrm>
        </p:spPr>
        <p:txBody>
          <a:bodyPr>
            <a:normAutofit lnSpcReduction="10000"/>
          </a:bodyPr>
          <a:lstStyle/>
          <a:p>
            <a:r>
              <a:rPr lang="en-GB" dirty="0"/>
              <a:t>27 March Campus</a:t>
            </a:r>
          </a:p>
          <a:p>
            <a:r>
              <a:rPr lang="en-GB" dirty="0"/>
              <a:t>3 April Teams</a:t>
            </a:r>
          </a:p>
          <a:p>
            <a:endParaRPr lang="en-GB" dirty="0"/>
          </a:p>
          <a:p>
            <a:r>
              <a:rPr lang="en-GB" dirty="0"/>
              <a:t>Easter</a:t>
            </a:r>
          </a:p>
          <a:p>
            <a:endParaRPr lang="en-GB" dirty="0"/>
          </a:p>
          <a:p>
            <a:r>
              <a:rPr lang="en-GB" dirty="0"/>
              <a:t>1 May Campus</a:t>
            </a:r>
          </a:p>
          <a:p>
            <a:r>
              <a:rPr lang="en-GB" dirty="0"/>
              <a:t>8 May Teams</a:t>
            </a:r>
          </a:p>
          <a:p>
            <a:r>
              <a:rPr lang="en-GB" dirty="0"/>
              <a:t>15 May Campus</a:t>
            </a:r>
          </a:p>
          <a:p>
            <a:r>
              <a:rPr lang="en-GB" dirty="0"/>
              <a:t>22 May</a:t>
            </a:r>
          </a:p>
          <a:p>
            <a:r>
              <a:rPr lang="en-GB" dirty="0"/>
              <a:t>Assignment Submission 29 May</a:t>
            </a:r>
          </a:p>
        </p:txBody>
      </p:sp>
    </p:spTree>
    <p:extLst>
      <p:ext uri="{BB962C8B-B14F-4D97-AF65-F5344CB8AC3E}">
        <p14:creationId xmlns:p14="http://schemas.microsoft.com/office/powerpoint/2010/main" val="3345014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12CFC-5142-460B-95E2-206D22F028D0}"/>
              </a:ext>
            </a:extLst>
          </p:cNvPr>
          <p:cNvSpPr>
            <a:spLocks noGrp="1"/>
          </p:cNvSpPr>
          <p:nvPr>
            <p:ph type="title"/>
          </p:nvPr>
        </p:nvSpPr>
        <p:spPr/>
        <p:txBody>
          <a:bodyPr/>
          <a:lstStyle/>
          <a:p>
            <a:r>
              <a:rPr lang="en-GB" dirty="0"/>
              <a:t>Lecture Overview</a:t>
            </a:r>
          </a:p>
        </p:txBody>
      </p:sp>
      <p:sp>
        <p:nvSpPr>
          <p:cNvPr id="4" name="Content Placeholder 3">
            <a:extLst>
              <a:ext uri="{FF2B5EF4-FFF2-40B4-BE49-F238E27FC236}">
                <a16:creationId xmlns:a16="http://schemas.microsoft.com/office/drawing/2014/main" id="{BDA945D9-920A-41FB-B73C-51CCD5FC071B}"/>
              </a:ext>
            </a:extLst>
          </p:cNvPr>
          <p:cNvSpPr>
            <a:spLocks noGrp="1"/>
          </p:cNvSpPr>
          <p:nvPr>
            <p:ph sz="half" idx="2"/>
          </p:nvPr>
        </p:nvSpPr>
        <p:spPr>
          <a:xfrm>
            <a:off x="1069848" y="2093976"/>
            <a:ext cx="4754880" cy="3941064"/>
          </a:xfrm>
        </p:spPr>
        <p:txBody>
          <a:bodyPr/>
          <a:lstStyle/>
          <a:p>
            <a:r>
              <a:rPr lang="en-GB" dirty="0"/>
              <a:t>Aims of the Module</a:t>
            </a:r>
          </a:p>
          <a:p>
            <a:r>
              <a:rPr lang="en-GB" dirty="0"/>
              <a:t>Module Learning Outcomes</a:t>
            </a:r>
          </a:p>
          <a:p>
            <a:r>
              <a:rPr lang="en-GB" dirty="0"/>
              <a:t>Module Indicative Content</a:t>
            </a:r>
          </a:p>
          <a:p>
            <a:r>
              <a:rPr lang="en-GB" dirty="0"/>
              <a:t>Module Learning and Teaching Strategy</a:t>
            </a:r>
          </a:p>
          <a:p>
            <a:r>
              <a:rPr lang="en-GB" dirty="0"/>
              <a:t>Module Assessment</a:t>
            </a:r>
          </a:p>
          <a:p>
            <a:endParaRPr lang="en-GB" dirty="0"/>
          </a:p>
        </p:txBody>
      </p:sp>
      <p:sp>
        <p:nvSpPr>
          <p:cNvPr id="6" name="Content Placeholder 5">
            <a:extLst>
              <a:ext uri="{FF2B5EF4-FFF2-40B4-BE49-F238E27FC236}">
                <a16:creationId xmlns:a16="http://schemas.microsoft.com/office/drawing/2014/main" id="{F3E06940-5D0C-4198-BD6C-9F3F23FE371E}"/>
              </a:ext>
            </a:extLst>
          </p:cNvPr>
          <p:cNvSpPr>
            <a:spLocks noGrp="1"/>
          </p:cNvSpPr>
          <p:nvPr>
            <p:ph sz="quarter" idx="4"/>
          </p:nvPr>
        </p:nvSpPr>
        <p:spPr>
          <a:xfrm>
            <a:off x="6364224" y="2093976"/>
            <a:ext cx="4754880" cy="3941064"/>
          </a:xfrm>
        </p:spPr>
        <p:txBody>
          <a:bodyPr/>
          <a:lstStyle/>
          <a:p>
            <a:r>
              <a:rPr lang="en-GB" dirty="0"/>
              <a:t>What is Research with Young people</a:t>
            </a:r>
          </a:p>
          <a:p>
            <a:r>
              <a:rPr lang="en-GB" dirty="0"/>
              <a:t>Questions</a:t>
            </a:r>
          </a:p>
          <a:p>
            <a:r>
              <a:rPr lang="en-GB" dirty="0"/>
              <a:t>What to expect in future lectures</a:t>
            </a:r>
          </a:p>
          <a:p>
            <a:r>
              <a:rPr lang="en-GB" dirty="0"/>
              <a:t>Self directed study</a:t>
            </a:r>
          </a:p>
        </p:txBody>
      </p:sp>
    </p:spTree>
    <p:extLst>
      <p:ext uri="{BB962C8B-B14F-4D97-AF65-F5344CB8AC3E}">
        <p14:creationId xmlns:p14="http://schemas.microsoft.com/office/powerpoint/2010/main" val="2888201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B6D92-F09D-46B6-B988-3E69977BB39B}"/>
              </a:ext>
            </a:extLst>
          </p:cNvPr>
          <p:cNvSpPr>
            <a:spLocks noGrp="1"/>
          </p:cNvSpPr>
          <p:nvPr>
            <p:ph type="title"/>
          </p:nvPr>
        </p:nvSpPr>
        <p:spPr/>
        <p:txBody>
          <a:bodyPr/>
          <a:lstStyle/>
          <a:p>
            <a:r>
              <a:rPr lang="en-GB" dirty="0"/>
              <a:t>Module Aim</a:t>
            </a:r>
          </a:p>
        </p:txBody>
      </p:sp>
      <p:sp>
        <p:nvSpPr>
          <p:cNvPr id="3" name="Content Placeholder 2">
            <a:extLst>
              <a:ext uri="{FF2B5EF4-FFF2-40B4-BE49-F238E27FC236}">
                <a16:creationId xmlns:a16="http://schemas.microsoft.com/office/drawing/2014/main" id="{DFFBD7EB-2178-4F76-9223-64BF1B8D7FD8}"/>
              </a:ext>
            </a:extLst>
          </p:cNvPr>
          <p:cNvSpPr>
            <a:spLocks noGrp="1"/>
          </p:cNvSpPr>
          <p:nvPr>
            <p:ph idx="1"/>
          </p:nvPr>
        </p:nvSpPr>
        <p:spPr/>
        <p:txBody>
          <a:bodyPr/>
          <a:lstStyle/>
          <a:p>
            <a:r>
              <a:rPr lang="en-GB" dirty="0">
                <a:effectLst/>
                <a:latin typeface="Arial" panose="020B0604020202020204" pitchFamily="34" charset="0"/>
                <a:ea typeface="Times New Roman" panose="02020603050405020304" pitchFamily="18" charset="0"/>
                <a:cs typeface="Arial" panose="020B0604020202020204" pitchFamily="34" charset="0"/>
              </a:rPr>
              <a:t>To develop knowledge, understanding and skills of social research methodologies and research methods appropriate to youth work practice and other related fields.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5320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2D04A-9017-4F5D-9A55-7A5839256DE3}"/>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079DC219-5346-41F8-A6FB-AC3EAFBEEC05}"/>
              </a:ext>
            </a:extLst>
          </p:cNvPr>
          <p:cNvSpPr>
            <a:spLocks noGrp="1"/>
          </p:cNvSpPr>
          <p:nvPr>
            <p:ph idx="1"/>
          </p:nvPr>
        </p:nvSpPr>
        <p:spPr/>
        <p:txBody>
          <a:bodyPr/>
          <a:lstStyle/>
          <a:p>
            <a:pPr marL="0" indent="0" algn="just" hangingPunct="0">
              <a:buNone/>
            </a:pPr>
            <a:r>
              <a:rPr lang="en-GB" dirty="0">
                <a:effectLst/>
                <a:latin typeface="Arial" panose="020B0604020202020204" pitchFamily="34" charset="0"/>
                <a:ea typeface="Times New Roman" panose="02020603050405020304" pitchFamily="18" charset="0"/>
                <a:cs typeface="Arial" panose="020B0604020202020204" pitchFamily="34" charset="0"/>
              </a:rPr>
              <a:t>Upon the successful completion of this module, the student should be able to:</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spcBef>
                <a:spcPts val="1200"/>
              </a:spcBef>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Critically evaluate the nature of both quantitative and qualitative research methodology and methods including their strengths and weaknesses.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spcBef>
                <a:spcPts val="1200"/>
              </a:spcBef>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Demonstrate a critical understanding of participatory research methodologies and methods with young people.</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spcBef>
                <a:spcPts val="1200"/>
              </a:spcBef>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Critically analyse the role of research ethics and reflection when carrying out research in a range of young people contexts.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spcBef>
                <a:spcPts val="1200"/>
              </a:spcBef>
              <a:spcAft>
                <a:spcPts val="0"/>
              </a:spcAft>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Organise their knowledge and learning through use of a range of information resources, and present their work appropriately.</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83558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627E6-5933-4F2D-9CA7-8676F12E03FC}"/>
              </a:ext>
            </a:extLst>
          </p:cNvPr>
          <p:cNvSpPr>
            <a:spLocks noGrp="1"/>
          </p:cNvSpPr>
          <p:nvPr>
            <p:ph type="title"/>
          </p:nvPr>
        </p:nvSpPr>
        <p:spPr/>
        <p:txBody>
          <a:bodyPr/>
          <a:lstStyle/>
          <a:p>
            <a:r>
              <a:rPr lang="en-GB" dirty="0"/>
              <a:t>Indicative Content</a:t>
            </a:r>
          </a:p>
        </p:txBody>
      </p:sp>
      <p:sp>
        <p:nvSpPr>
          <p:cNvPr id="3" name="Content Placeholder 2">
            <a:extLst>
              <a:ext uri="{FF2B5EF4-FFF2-40B4-BE49-F238E27FC236}">
                <a16:creationId xmlns:a16="http://schemas.microsoft.com/office/drawing/2014/main" id="{564E4B75-F131-4858-BF69-AC704E446A40}"/>
              </a:ext>
            </a:extLst>
          </p:cNvPr>
          <p:cNvSpPr>
            <a:spLocks noGrp="1"/>
          </p:cNvSpPr>
          <p:nvPr>
            <p:ph idx="1"/>
          </p:nvPr>
        </p:nvSpPr>
        <p:spPr/>
        <p:txBody>
          <a:bodyPr>
            <a:normAutofit lnSpcReduction="10000"/>
          </a:bodyPr>
          <a:lstStyle/>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An overview of the various theories and philosophy of qualitative and quantitative research methodology utilised in social science research.</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Analysis of the methods and tools used to collect qualitative and quantitative data.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Evaluation of the appropriateness of research methodologies and methods when carrying out research in a range of settings with young people as ‘participants’.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Exploration of the principles and practices of adopting participatory research methodologies that allows young people’s voices to be heard in the research process.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Critical analysis of ethical issues that need to be considered when undertaking research in particular with young people.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Arial" panose="020B0604020202020204" pitchFamily="34" charset="0"/>
              </a:rPr>
              <a:t>Discussion on the role of reflective practice for developing self and professional practice – including analysis of action research as a methodology as an extension of practice.  </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47692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BC07D-C1D4-406C-AE84-08DE46B613ED}"/>
              </a:ext>
            </a:extLst>
          </p:cNvPr>
          <p:cNvSpPr>
            <a:spLocks noGrp="1"/>
          </p:cNvSpPr>
          <p:nvPr>
            <p:ph type="title"/>
          </p:nvPr>
        </p:nvSpPr>
        <p:spPr/>
        <p:txBody>
          <a:bodyPr/>
          <a:lstStyle/>
          <a:p>
            <a:r>
              <a:rPr lang="en-GB" dirty="0"/>
              <a:t>Module learning and teaching strategy</a:t>
            </a:r>
          </a:p>
        </p:txBody>
      </p:sp>
      <p:sp>
        <p:nvSpPr>
          <p:cNvPr id="3" name="Content Placeholder 2">
            <a:extLst>
              <a:ext uri="{FF2B5EF4-FFF2-40B4-BE49-F238E27FC236}">
                <a16:creationId xmlns:a16="http://schemas.microsoft.com/office/drawing/2014/main" id="{0C4BE84A-3B35-4329-B034-4AB3AB6DB4BB}"/>
              </a:ext>
            </a:extLst>
          </p:cNvPr>
          <p:cNvSpPr>
            <a:spLocks noGrp="1"/>
          </p:cNvSpPr>
          <p:nvPr>
            <p:ph idx="1"/>
          </p:nvPr>
        </p:nvSpPr>
        <p:spPr/>
        <p:txBody>
          <a:bodyPr/>
          <a:lstStyle/>
          <a:p>
            <a:r>
              <a:rPr lang="en-GB" dirty="0"/>
              <a:t>Lectures will introduce students to the concepts, principles and practices of applied research for practitioners. </a:t>
            </a:r>
          </a:p>
          <a:p>
            <a:r>
              <a:rPr lang="en-GB" dirty="0"/>
              <a:t>Tutorials and seminars will introduce practical examples which will be used to support the application, discussion and evaluation of techniques learned.  </a:t>
            </a:r>
          </a:p>
          <a:p>
            <a:r>
              <a:rPr lang="en-GB" dirty="0"/>
              <a:t>Case studies will also be used to develop understanding and application of techniques.</a:t>
            </a:r>
          </a:p>
          <a:p>
            <a:r>
              <a:rPr lang="en-GB" dirty="0"/>
              <a:t>Directed Reading to reinforce the ideas discussed in lectures. </a:t>
            </a:r>
          </a:p>
          <a:p>
            <a:endParaRPr lang="en-GB" dirty="0"/>
          </a:p>
        </p:txBody>
      </p:sp>
    </p:spTree>
    <p:extLst>
      <p:ext uri="{BB962C8B-B14F-4D97-AF65-F5344CB8AC3E}">
        <p14:creationId xmlns:p14="http://schemas.microsoft.com/office/powerpoint/2010/main" val="2556388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2C965-E6BE-491C-950D-F0F1B285AF26}"/>
              </a:ext>
            </a:extLst>
          </p:cNvPr>
          <p:cNvSpPr>
            <a:spLocks noGrp="1"/>
          </p:cNvSpPr>
          <p:nvPr>
            <p:ph type="title"/>
          </p:nvPr>
        </p:nvSpPr>
        <p:spPr/>
        <p:txBody>
          <a:bodyPr/>
          <a:lstStyle/>
          <a:p>
            <a:r>
              <a:rPr lang="en-GB" dirty="0"/>
              <a:t>In this module</a:t>
            </a:r>
          </a:p>
        </p:txBody>
      </p:sp>
      <p:sp>
        <p:nvSpPr>
          <p:cNvPr id="3" name="Content Placeholder 2">
            <a:extLst>
              <a:ext uri="{FF2B5EF4-FFF2-40B4-BE49-F238E27FC236}">
                <a16:creationId xmlns:a16="http://schemas.microsoft.com/office/drawing/2014/main" id="{C9CF12D1-E385-4350-A4E0-945676497865}"/>
              </a:ext>
            </a:extLst>
          </p:cNvPr>
          <p:cNvSpPr>
            <a:spLocks noGrp="1"/>
          </p:cNvSpPr>
          <p:nvPr>
            <p:ph idx="1"/>
          </p:nvPr>
        </p:nvSpPr>
        <p:spPr/>
        <p:txBody>
          <a:bodyPr/>
          <a:lstStyle/>
          <a:p>
            <a:r>
              <a:rPr lang="en-GB" dirty="0"/>
              <a:t>Youth workers as researchers</a:t>
            </a:r>
          </a:p>
          <a:p>
            <a:r>
              <a:rPr lang="en-GB" dirty="0"/>
              <a:t>What is social research</a:t>
            </a:r>
          </a:p>
          <a:p>
            <a:r>
              <a:rPr lang="en-GB" dirty="0"/>
              <a:t>Methods and methodology</a:t>
            </a:r>
          </a:p>
          <a:p>
            <a:r>
              <a:rPr lang="en-GB" dirty="0"/>
              <a:t>Ethics</a:t>
            </a:r>
          </a:p>
          <a:p>
            <a:r>
              <a:rPr lang="en-GB" dirty="0"/>
              <a:t>Thematic analysis</a:t>
            </a:r>
          </a:p>
          <a:p>
            <a:r>
              <a:rPr lang="en-GB" dirty="0"/>
              <a:t>Assignment discussion</a:t>
            </a:r>
          </a:p>
          <a:p>
            <a:endParaRPr lang="en-GB" dirty="0"/>
          </a:p>
        </p:txBody>
      </p:sp>
    </p:spTree>
    <p:extLst>
      <p:ext uri="{BB962C8B-B14F-4D97-AF65-F5344CB8AC3E}">
        <p14:creationId xmlns:p14="http://schemas.microsoft.com/office/powerpoint/2010/main" val="506070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DADAC-EC0A-49A7-8BFA-EC69CA4D3DDA}"/>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F174DC83-54EF-4DA4-AB20-94371EBB409F}"/>
              </a:ext>
            </a:extLst>
          </p:cNvPr>
          <p:cNvSpPr>
            <a:spLocks noGrp="1"/>
          </p:cNvSpPr>
          <p:nvPr>
            <p:ph idx="1"/>
          </p:nvPr>
        </p:nvSpPr>
        <p:spPr/>
        <p:txBody>
          <a:bodyPr>
            <a:normAutofit/>
          </a:bodyPr>
          <a:lstStyle/>
          <a:p>
            <a:pPr algn="just"/>
            <a:r>
              <a:rPr lang="en-GB" sz="1600" dirty="0"/>
              <a:t>4000 word Assignment</a:t>
            </a:r>
          </a:p>
          <a:p>
            <a:pPr algn="just"/>
            <a:r>
              <a:rPr lang="en-GB" sz="1600" dirty="0"/>
              <a:t>Due: 29</a:t>
            </a:r>
            <a:r>
              <a:rPr lang="en-GB" sz="1600" baseline="30000" dirty="0"/>
              <a:t>th</a:t>
            </a:r>
            <a:r>
              <a:rPr lang="en-GB" sz="1600" dirty="0"/>
              <a:t> May 2025</a:t>
            </a:r>
          </a:p>
          <a:p>
            <a:pPr algn="just"/>
            <a:r>
              <a:rPr lang="en-GB" sz="1600" dirty="0"/>
              <a:t>Provisional Grade and Feedback: 26</a:t>
            </a:r>
            <a:r>
              <a:rPr lang="en-GB" sz="1600" baseline="30000" dirty="0"/>
              <a:t>th</a:t>
            </a:r>
            <a:r>
              <a:rPr lang="en-GB" sz="1600" dirty="0"/>
              <a:t> June 2025</a:t>
            </a:r>
          </a:p>
          <a:p>
            <a:pPr algn="just"/>
            <a:r>
              <a:rPr lang="en-GB" sz="1600" dirty="0"/>
              <a:t>Question: </a:t>
            </a:r>
          </a:p>
          <a:p>
            <a:pPr algn="just">
              <a:lnSpc>
                <a:spcPct val="115000"/>
              </a:lnSpc>
            </a:pPr>
            <a:r>
              <a:rPr lang="en-GB" sz="1600" b="1" dirty="0">
                <a:effectLst/>
                <a:latin typeface="Arial" panose="020B0604020202020204" pitchFamily="34" charset="0"/>
                <a:ea typeface="Calibri" panose="020F0502020204030204" pitchFamily="34" charset="0"/>
              </a:rPr>
              <a:t>Part 1: 2000 words</a:t>
            </a:r>
            <a:endParaRPr lang="en-GB" sz="1600" dirty="0">
              <a:effectLst/>
              <a:latin typeface="Times New Roman" panose="02020603050405020304" pitchFamily="18" charset="0"/>
              <a:ea typeface="Times New Roman" panose="02020603050405020304" pitchFamily="18" charset="0"/>
            </a:endParaRPr>
          </a:p>
          <a:p>
            <a:pPr algn="just">
              <a:lnSpc>
                <a:spcPct val="115000"/>
              </a:lnSpc>
            </a:pPr>
            <a:r>
              <a:rPr lang="en-GB" sz="1600" dirty="0">
                <a:effectLst/>
                <a:latin typeface="Arial" panose="020B0604020202020204" pitchFamily="34" charset="0"/>
                <a:ea typeface="Calibri" panose="020F0502020204030204" pitchFamily="34" charset="0"/>
              </a:rPr>
              <a:t>Students are required to critically consider the strengths and weaknesses of the research article, with a particular focus on the methodology and methods used, and the ethics of the study. </a:t>
            </a:r>
          </a:p>
          <a:p>
            <a:pPr algn="just">
              <a:lnSpc>
                <a:spcPct val="115000"/>
              </a:lnSpc>
            </a:pPr>
            <a:r>
              <a:rPr lang="en-GB" sz="1600" b="1" dirty="0">
                <a:effectLst/>
                <a:latin typeface="Arial" panose="020B0604020202020204" pitchFamily="34" charset="0"/>
                <a:ea typeface="Calibri" panose="020F0502020204030204" pitchFamily="34" charset="0"/>
              </a:rPr>
              <a:t>Part 2: 2000 words</a:t>
            </a:r>
          </a:p>
          <a:p>
            <a:pPr algn="just">
              <a:lnSpc>
                <a:spcPct val="115000"/>
              </a:lnSpc>
            </a:pPr>
            <a:r>
              <a:rPr lang="en-GB" sz="1600" dirty="0">
                <a:effectLst/>
                <a:latin typeface="Arial" panose="020B0604020202020204" pitchFamily="34" charset="0"/>
                <a:ea typeface="Calibri" panose="020F0502020204030204" pitchFamily="34" charset="0"/>
              </a:rPr>
              <a:t>Consider critically the steps necessary in undertaking a successful small scale research project with young people, on a subject that is relevant to them. Consider your role in the process including ethical considerations and how your results can be shared.</a:t>
            </a:r>
          </a:p>
        </p:txBody>
      </p:sp>
    </p:spTree>
    <p:extLst>
      <p:ext uri="{BB962C8B-B14F-4D97-AF65-F5344CB8AC3E}">
        <p14:creationId xmlns:p14="http://schemas.microsoft.com/office/powerpoint/2010/main" val="796886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63F84-F016-44DC-B5B6-95484F35E80A}"/>
              </a:ext>
            </a:extLst>
          </p:cNvPr>
          <p:cNvSpPr>
            <a:spLocks noGrp="1"/>
          </p:cNvSpPr>
          <p:nvPr>
            <p:ph type="title"/>
          </p:nvPr>
        </p:nvSpPr>
        <p:spPr/>
        <p:txBody>
          <a:bodyPr/>
          <a:lstStyle/>
          <a:p>
            <a:r>
              <a:rPr lang="en-GB" dirty="0"/>
              <a:t>Any Questions so far…</a:t>
            </a:r>
          </a:p>
        </p:txBody>
      </p:sp>
      <p:sp>
        <p:nvSpPr>
          <p:cNvPr id="3" name="Content Placeholder 2">
            <a:extLst>
              <a:ext uri="{FF2B5EF4-FFF2-40B4-BE49-F238E27FC236}">
                <a16:creationId xmlns:a16="http://schemas.microsoft.com/office/drawing/2014/main" id="{A352CD3C-B9EA-4A62-9E34-751120F3BCB7}"/>
              </a:ext>
            </a:extLst>
          </p:cNvPr>
          <p:cNvSpPr>
            <a:spLocks noGrp="1"/>
          </p:cNvSpPr>
          <p:nvPr>
            <p:ph idx="1"/>
          </p:nvPr>
        </p:nvSpPr>
        <p:spPr/>
        <p:txBody>
          <a:bodyPr/>
          <a:lstStyle/>
          <a:p>
            <a:r>
              <a:rPr lang="en-GB" dirty="0"/>
              <a:t>This is an opportunity to begin to explore your understanding of the module.</a:t>
            </a:r>
          </a:p>
          <a:p>
            <a:r>
              <a:rPr lang="en-GB" dirty="0"/>
              <a:t>As youth and community workers we are often not confident in social research. </a:t>
            </a:r>
          </a:p>
          <a:p>
            <a:r>
              <a:rPr lang="en-GB" dirty="0"/>
              <a:t>This module is an opportunity for you to get to grips with an important aspect of youth work practice that is increasingly important in the field.</a:t>
            </a:r>
          </a:p>
          <a:p>
            <a:endParaRPr lang="en-GB" dirty="0"/>
          </a:p>
        </p:txBody>
      </p:sp>
    </p:spTree>
    <p:extLst>
      <p:ext uri="{BB962C8B-B14F-4D97-AF65-F5344CB8AC3E}">
        <p14:creationId xmlns:p14="http://schemas.microsoft.com/office/powerpoint/2010/main" val="3309809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ECE15-B8CF-449E-9056-7775A0124C96}"/>
              </a:ext>
            </a:extLst>
          </p:cNvPr>
          <p:cNvSpPr>
            <a:spLocks noGrp="1"/>
          </p:cNvSpPr>
          <p:nvPr>
            <p:ph type="title"/>
          </p:nvPr>
        </p:nvSpPr>
        <p:spPr/>
        <p:txBody>
          <a:bodyPr/>
          <a:lstStyle/>
          <a:p>
            <a:r>
              <a:rPr lang="en-GB" dirty="0"/>
              <a:t>What is research?</a:t>
            </a:r>
          </a:p>
        </p:txBody>
      </p:sp>
      <p:sp>
        <p:nvSpPr>
          <p:cNvPr id="3" name="Content Placeholder 2">
            <a:extLst>
              <a:ext uri="{FF2B5EF4-FFF2-40B4-BE49-F238E27FC236}">
                <a16:creationId xmlns:a16="http://schemas.microsoft.com/office/drawing/2014/main" id="{FF081BC0-D4D6-4180-B7AC-7B8155BD5EF3}"/>
              </a:ext>
            </a:extLst>
          </p:cNvPr>
          <p:cNvSpPr>
            <a:spLocks noGrp="1"/>
          </p:cNvSpPr>
          <p:nvPr>
            <p:ph idx="1"/>
          </p:nvPr>
        </p:nvSpPr>
        <p:spPr/>
        <p:txBody>
          <a:bodyPr/>
          <a:lstStyle/>
          <a:p>
            <a:r>
              <a:rPr lang="en-GB" dirty="0"/>
              <a:t>Group activity (20 minutes)</a:t>
            </a:r>
          </a:p>
          <a:p>
            <a:endParaRPr lang="en-GB" dirty="0"/>
          </a:p>
          <a:p>
            <a:r>
              <a:rPr lang="en-GB" dirty="0"/>
              <a:t>In two groups find the definition of research?</a:t>
            </a:r>
          </a:p>
          <a:p>
            <a:endParaRPr lang="en-GB" dirty="0"/>
          </a:p>
          <a:p>
            <a:r>
              <a:rPr lang="en-GB" dirty="0"/>
              <a:t>What is the definition of social research?</a:t>
            </a:r>
          </a:p>
          <a:p>
            <a:endParaRPr lang="en-GB" dirty="0"/>
          </a:p>
          <a:p>
            <a:r>
              <a:rPr lang="en-GB" dirty="0"/>
              <a:t>Is research and social research different?</a:t>
            </a:r>
          </a:p>
        </p:txBody>
      </p:sp>
    </p:spTree>
    <p:extLst>
      <p:ext uri="{BB962C8B-B14F-4D97-AF65-F5344CB8AC3E}">
        <p14:creationId xmlns:p14="http://schemas.microsoft.com/office/powerpoint/2010/main" val="1757520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93369-2D02-46B4-8698-47447129950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9960723-1426-48A6-A4E7-396CE342CAD5}"/>
              </a:ext>
            </a:extLst>
          </p:cNvPr>
          <p:cNvSpPr>
            <a:spLocks noGrp="1"/>
          </p:cNvSpPr>
          <p:nvPr>
            <p:ph idx="1"/>
          </p:nvPr>
        </p:nvSpPr>
        <p:spPr/>
        <p:txBody>
          <a:bodyPr/>
          <a:lstStyle/>
          <a:p>
            <a:pPr lvl="1"/>
            <a:r>
              <a:rPr lang="en-GB" sz="2800" dirty="0"/>
              <a:t>‘Social research does not exist in a bubble’ (</a:t>
            </a:r>
            <a:r>
              <a:rPr lang="en-GB" sz="2800" noProof="1"/>
              <a:t>Bryman</a:t>
            </a:r>
            <a:r>
              <a:rPr lang="en-GB" sz="2800" dirty="0"/>
              <a:t> 2001</a:t>
            </a:r>
            <a:r>
              <a:rPr lang="en-GB" sz="2600" dirty="0"/>
              <a:t>)</a:t>
            </a:r>
          </a:p>
          <a:p>
            <a:pPr lvl="1"/>
            <a:endParaRPr lang="en-GB" sz="2600" dirty="0"/>
          </a:p>
          <a:p>
            <a:pPr lvl="1"/>
            <a:r>
              <a:rPr lang="en-GB" sz="2800" dirty="0"/>
              <a:t>Real world problems need real </a:t>
            </a:r>
          </a:p>
          <a:p>
            <a:pPr marL="0" indent="0">
              <a:buNone/>
            </a:pPr>
            <a:r>
              <a:rPr lang="en-GB" sz="2800" dirty="0"/>
              <a:t>world enquiry and research</a:t>
            </a:r>
          </a:p>
        </p:txBody>
      </p:sp>
      <p:pic>
        <p:nvPicPr>
          <p:cNvPr id="4" name="Picture 5" descr="cartoon">
            <a:extLst>
              <a:ext uri="{FF2B5EF4-FFF2-40B4-BE49-F238E27FC236}">
                <a16:creationId xmlns:a16="http://schemas.microsoft.com/office/drawing/2014/main" id="{9C879892-990D-43CA-8DA0-264297B0F7C8}"/>
              </a:ext>
            </a:extLst>
          </p:cNvPr>
          <p:cNvPicPr>
            <a:picLocks noChangeAspect="1"/>
          </p:cNvPicPr>
          <p:nvPr/>
        </p:nvPicPr>
        <p:blipFill>
          <a:blip r:embed="rId2"/>
          <a:srcRect/>
          <a:stretch>
            <a:fillRect/>
          </a:stretch>
        </p:blipFill>
        <p:spPr>
          <a:xfrm>
            <a:off x="6693889" y="2818066"/>
            <a:ext cx="4276725" cy="2657475"/>
          </a:xfrm>
          <a:prstGeom prst="rect">
            <a:avLst/>
          </a:prstGeom>
          <a:noFill/>
          <a:ln>
            <a:noFill/>
          </a:ln>
        </p:spPr>
      </p:pic>
    </p:spTree>
    <p:extLst>
      <p:ext uri="{BB962C8B-B14F-4D97-AF65-F5344CB8AC3E}">
        <p14:creationId xmlns:p14="http://schemas.microsoft.com/office/powerpoint/2010/main" val="1588975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E0891-76E9-4249-BB58-A3A749D80C7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8637237-34CB-4982-A1F9-C7FF0C6DD2FA}"/>
              </a:ext>
            </a:extLst>
          </p:cNvPr>
          <p:cNvSpPr>
            <a:spLocks noGrp="1"/>
          </p:cNvSpPr>
          <p:nvPr>
            <p:ph idx="1"/>
          </p:nvPr>
        </p:nvSpPr>
        <p:spPr/>
        <p:txBody>
          <a:bodyPr/>
          <a:lstStyle/>
          <a:p>
            <a:r>
              <a:rPr lang="en-GB" i="0" dirty="0">
                <a:solidFill>
                  <a:srgbClr val="202124"/>
                </a:solidFill>
                <a:effectLst/>
                <a:latin typeface="arial" panose="020B0604020202020204" pitchFamily="34" charset="0"/>
              </a:rPr>
              <a:t>Social Research is a method used by social scientists and researchers </a:t>
            </a:r>
            <a:r>
              <a:rPr lang="en-GB" b="0" i="0" dirty="0">
                <a:solidFill>
                  <a:srgbClr val="202124"/>
                </a:solidFill>
                <a:effectLst/>
                <a:latin typeface="arial" panose="020B0604020202020204" pitchFamily="34" charset="0"/>
              </a:rPr>
              <a:t>to learn about people and societies so that they can design products/services that cater to various needs of the people. Different socio-economic groups belonging to different parts of a county think differently.</a:t>
            </a:r>
          </a:p>
          <a:p>
            <a:r>
              <a:rPr lang="en-GB" b="0" i="0" dirty="0">
                <a:solidFill>
                  <a:srgbClr val="202124"/>
                </a:solidFill>
                <a:effectLst/>
                <a:latin typeface="arial" panose="020B0604020202020204" pitchFamily="34" charset="0"/>
              </a:rPr>
              <a:t>‘Purposive and rigorous investigation that aims to generate new knowledge.</a:t>
            </a:r>
          </a:p>
          <a:p>
            <a:r>
              <a:rPr lang="en-GB" dirty="0">
                <a:solidFill>
                  <a:srgbClr val="202124"/>
                </a:solidFill>
                <a:latin typeface="arial" panose="020B0604020202020204" pitchFamily="34" charset="0"/>
              </a:rPr>
              <a:t>An intellectual tool of social scientists which allows them to enter contexts or personal and/or public interest that are unknown to them, and to search for answers to their questions.</a:t>
            </a:r>
          </a:p>
          <a:p>
            <a:r>
              <a:rPr lang="en-GB" b="0" i="0" dirty="0">
                <a:solidFill>
                  <a:srgbClr val="202124"/>
                </a:solidFill>
                <a:effectLst/>
                <a:latin typeface="arial" panose="020B0604020202020204" pitchFamily="34" charset="0"/>
              </a:rPr>
              <a:t>Social research is about discovery, expanding </a:t>
            </a:r>
            <a:r>
              <a:rPr lang="en-GB" dirty="0">
                <a:solidFill>
                  <a:srgbClr val="202124"/>
                </a:solidFill>
                <a:latin typeface="arial" panose="020B0604020202020204" pitchFamily="34" charset="0"/>
              </a:rPr>
              <a:t>the horizons of the known, of confidence, new ideas and the conclusions about all aspects of life’</a:t>
            </a:r>
          </a:p>
          <a:p>
            <a:pPr marL="0" indent="0">
              <a:buNone/>
            </a:pPr>
            <a:r>
              <a:rPr lang="en-GB" b="0" i="0" dirty="0">
                <a:solidFill>
                  <a:srgbClr val="202124"/>
                </a:solidFill>
                <a:effectLst/>
                <a:latin typeface="arial" panose="020B0604020202020204" pitchFamily="34" charset="0"/>
              </a:rPr>
              <a:t>		</a:t>
            </a:r>
            <a:r>
              <a:rPr lang="en-GB" sz="1400" b="0" i="0" dirty="0">
                <a:solidFill>
                  <a:srgbClr val="202124"/>
                </a:solidFill>
                <a:effectLst/>
                <a:latin typeface="arial" panose="020B0604020202020204" pitchFamily="34" charset="0"/>
              </a:rPr>
              <a:t>	</a:t>
            </a:r>
            <a:r>
              <a:rPr lang="en-GB" sz="1400" b="0" i="0" dirty="0" err="1">
                <a:solidFill>
                  <a:srgbClr val="202124"/>
                </a:solidFill>
                <a:effectLst/>
                <a:latin typeface="arial" panose="020B0604020202020204" pitchFamily="34" charset="0"/>
              </a:rPr>
              <a:t>Sarantakos</a:t>
            </a:r>
            <a:r>
              <a:rPr lang="en-GB" sz="1400" b="0" i="0" dirty="0">
                <a:solidFill>
                  <a:srgbClr val="202124"/>
                </a:solidFill>
                <a:effectLst/>
                <a:latin typeface="arial" panose="020B0604020202020204" pitchFamily="34" charset="0"/>
              </a:rPr>
              <a:t>, S. (2012) </a:t>
            </a:r>
            <a:r>
              <a:rPr lang="en-GB" sz="1400" b="0" i="1" dirty="0">
                <a:solidFill>
                  <a:srgbClr val="202124"/>
                </a:solidFill>
                <a:effectLst/>
                <a:latin typeface="arial" panose="020B0604020202020204" pitchFamily="34" charset="0"/>
              </a:rPr>
              <a:t>Social Research, </a:t>
            </a:r>
            <a:r>
              <a:rPr lang="en-GB" sz="1400" b="0" dirty="0">
                <a:solidFill>
                  <a:srgbClr val="202124"/>
                </a:solidFill>
                <a:effectLst/>
                <a:latin typeface="arial" panose="020B0604020202020204" pitchFamily="34" charset="0"/>
              </a:rPr>
              <a:t>Red Globe Press: London </a:t>
            </a:r>
            <a:r>
              <a:rPr lang="en-GB" sz="1400" b="0" i="0" dirty="0">
                <a:solidFill>
                  <a:srgbClr val="202124"/>
                </a:solidFill>
                <a:effectLst/>
                <a:latin typeface="arial" panose="020B0604020202020204" pitchFamily="34" charset="0"/>
              </a:rPr>
              <a:t>(Pg. 4)</a:t>
            </a:r>
          </a:p>
          <a:p>
            <a:endParaRPr lang="en-GB" dirty="0">
              <a:solidFill>
                <a:srgbClr val="202124"/>
              </a:solidFill>
              <a:latin typeface="arial" panose="020B0604020202020204" pitchFamily="34" charset="0"/>
            </a:endParaRPr>
          </a:p>
          <a:p>
            <a:endParaRPr lang="en-GB" dirty="0"/>
          </a:p>
        </p:txBody>
      </p:sp>
    </p:spTree>
    <p:extLst>
      <p:ext uri="{BB962C8B-B14F-4D97-AF65-F5344CB8AC3E}">
        <p14:creationId xmlns:p14="http://schemas.microsoft.com/office/powerpoint/2010/main" val="343538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EFC2-A1BC-420E-8517-CCFB084BC231}"/>
              </a:ext>
            </a:extLst>
          </p:cNvPr>
          <p:cNvSpPr>
            <a:spLocks noGrp="1"/>
          </p:cNvSpPr>
          <p:nvPr>
            <p:ph type="title"/>
          </p:nvPr>
        </p:nvSpPr>
        <p:spPr/>
        <p:txBody>
          <a:bodyPr/>
          <a:lstStyle/>
          <a:p>
            <a:r>
              <a:rPr lang="en-GB" dirty="0"/>
              <a:t>Where does knowledge come from?</a:t>
            </a:r>
          </a:p>
        </p:txBody>
      </p:sp>
      <p:pic>
        <p:nvPicPr>
          <p:cNvPr id="4" name="Content Placeholder 3">
            <a:extLst>
              <a:ext uri="{FF2B5EF4-FFF2-40B4-BE49-F238E27FC236}">
                <a16:creationId xmlns:a16="http://schemas.microsoft.com/office/drawing/2014/main" id="{D460C282-0F0B-42D5-AA8C-D367BB651A3E}"/>
              </a:ext>
            </a:extLst>
          </p:cNvPr>
          <p:cNvPicPr>
            <a:picLocks noGrp="1" noChangeAspect="1"/>
          </p:cNvPicPr>
          <p:nvPr>
            <p:ph idx="1"/>
          </p:nvPr>
        </p:nvPicPr>
        <p:blipFill>
          <a:blip r:embed="rId2"/>
          <a:stretch>
            <a:fillRect/>
          </a:stretch>
        </p:blipFill>
        <p:spPr>
          <a:xfrm>
            <a:off x="2085975" y="2182004"/>
            <a:ext cx="7194550" cy="3521883"/>
          </a:xfrm>
          <a:prstGeom prst="rect">
            <a:avLst/>
          </a:prstGeom>
        </p:spPr>
      </p:pic>
      <p:sp>
        <p:nvSpPr>
          <p:cNvPr id="6" name="TextBox 5">
            <a:extLst>
              <a:ext uri="{FF2B5EF4-FFF2-40B4-BE49-F238E27FC236}">
                <a16:creationId xmlns:a16="http://schemas.microsoft.com/office/drawing/2014/main" id="{A32D8C2E-A59F-4DCC-BEC0-82E458175344}"/>
              </a:ext>
            </a:extLst>
          </p:cNvPr>
          <p:cNvSpPr txBox="1"/>
          <p:nvPr/>
        </p:nvSpPr>
        <p:spPr>
          <a:xfrm>
            <a:off x="1069848" y="5887135"/>
            <a:ext cx="8740902" cy="369332"/>
          </a:xfrm>
          <a:prstGeom prst="rect">
            <a:avLst/>
          </a:prstGeom>
          <a:noFill/>
        </p:spPr>
        <p:txBody>
          <a:bodyPr wrap="square">
            <a:spAutoFit/>
          </a:bodyPr>
          <a:lstStyle/>
          <a:p>
            <a:pPr marL="0" indent="0">
              <a:buNone/>
            </a:pPr>
            <a:r>
              <a:rPr lang="en-GB" sz="1800" dirty="0">
                <a:solidFill>
                  <a:srgbClr val="202124"/>
                </a:solidFill>
                <a:latin typeface="arial" panose="020B0604020202020204" pitchFamily="34" charset="0"/>
              </a:rPr>
              <a:t>Cited in </a:t>
            </a:r>
            <a:r>
              <a:rPr lang="en-GB" sz="1800" b="0" i="0" dirty="0" err="1">
                <a:solidFill>
                  <a:srgbClr val="202124"/>
                </a:solidFill>
                <a:effectLst/>
                <a:latin typeface="arial" panose="020B0604020202020204" pitchFamily="34" charset="0"/>
              </a:rPr>
              <a:t>Sarantakos</a:t>
            </a:r>
            <a:r>
              <a:rPr lang="en-GB" sz="1800" b="0" i="0" dirty="0">
                <a:solidFill>
                  <a:srgbClr val="202124"/>
                </a:solidFill>
                <a:effectLst/>
                <a:latin typeface="arial" panose="020B0604020202020204" pitchFamily="34" charset="0"/>
              </a:rPr>
              <a:t>, S. (2012) </a:t>
            </a:r>
            <a:r>
              <a:rPr lang="en-GB" sz="1800" b="0" i="1" dirty="0" err="1">
                <a:solidFill>
                  <a:srgbClr val="202124"/>
                </a:solidFill>
                <a:effectLst/>
                <a:latin typeface="arial" panose="020B0604020202020204" pitchFamily="34" charset="0"/>
              </a:rPr>
              <a:t>Socail</a:t>
            </a:r>
            <a:r>
              <a:rPr lang="en-GB" sz="1800" b="0" i="1" dirty="0">
                <a:solidFill>
                  <a:srgbClr val="202124"/>
                </a:solidFill>
                <a:effectLst/>
                <a:latin typeface="arial" panose="020B0604020202020204" pitchFamily="34" charset="0"/>
              </a:rPr>
              <a:t> Research, </a:t>
            </a:r>
            <a:r>
              <a:rPr lang="en-GB" sz="1800" b="0" dirty="0">
                <a:solidFill>
                  <a:srgbClr val="202124"/>
                </a:solidFill>
                <a:effectLst/>
                <a:latin typeface="arial" panose="020B0604020202020204" pitchFamily="34" charset="0"/>
              </a:rPr>
              <a:t>Red Globe Press: London </a:t>
            </a:r>
            <a:r>
              <a:rPr lang="en-GB" sz="1800" b="0" i="0" dirty="0">
                <a:solidFill>
                  <a:srgbClr val="202124"/>
                </a:solidFill>
                <a:effectLst/>
                <a:latin typeface="arial" panose="020B0604020202020204" pitchFamily="34" charset="0"/>
              </a:rPr>
              <a:t>(Pg. 6)</a:t>
            </a:r>
          </a:p>
        </p:txBody>
      </p:sp>
    </p:spTree>
    <p:extLst>
      <p:ext uri="{BB962C8B-B14F-4D97-AF65-F5344CB8AC3E}">
        <p14:creationId xmlns:p14="http://schemas.microsoft.com/office/powerpoint/2010/main" val="30074245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24348200-BFBE-4ADA-863A-5BE2B15A0E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4116" y="1579386"/>
            <a:ext cx="3894181"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19435F7A-D8D6-4FD9-9227-ACD78615A016}"/>
              </a:ext>
            </a:extLst>
          </p:cNvPr>
          <p:cNvSpPr>
            <a:spLocks noGrp="1"/>
          </p:cNvSpPr>
          <p:nvPr>
            <p:ph type="title"/>
          </p:nvPr>
        </p:nvSpPr>
        <p:spPr/>
        <p:txBody>
          <a:bodyPr/>
          <a:lstStyle/>
          <a:p>
            <a:r>
              <a:rPr lang="en-GB" dirty="0"/>
              <a:t>Research and your thoughts</a:t>
            </a:r>
          </a:p>
        </p:txBody>
      </p:sp>
      <p:pic>
        <p:nvPicPr>
          <p:cNvPr id="4" name="Content Placeholder 3" descr="https://encrypted-tbn2.gstatic.com/images?q=tbn:ANd9GcRzGLsLL1XXqrVDC7CSEjO7FFvPYpXs7fnBytJaZbHyan1JlGNh">
            <a:hlinkClick r:id="rId3"/>
            <a:extLst>
              <a:ext uri="{FF2B5EF4-FFF2-40B4-BE49-F238E27FC236}">
                <a16:creationId xmlns:a16="http://schemas.microsoft.com/office/drawing/2014/main" id="{5D85CF70-0BBA-4C13-A1FF-2EF01D01F3AD}"/>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479814" y="1579386"/>
            <a:ext cx="190500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encrypted-tbn1.gstatic.com/images?q=tbn:ANd9GcTMlFe0At_9bHf6BogDq9u9TfTjM5cnuvGH3B_c7bs8V94lXaSK">
            <a:hlinkClick r:id="rId5"/>
            <a:extLst>
              <a:ext uri="{FF2B5EF4-FFF2-40B4-BE49-F238E27FC236}">
                <a16:creationId xmlns:a16="http://schemas.microsoft.com/office/drawing/2014/main" id="{A6F98459-6CE7-4F2B-A63A-C8BA9ED2C2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8297" y="1579386"/>
            <a:ext cx="2171700" cy="28956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encrypted-tbn2.gstatic.com/images?q=tbn:ANd9GcRdm2bLD1TbNKmSHi-s6IIppMjLC-W6pVPHDRW72nZ8OgBZd5d2">
            <a:hlinkClick r:id="rId7"/>
            <a:extLst>
              <a:ext uri="{FF2B5EF4-FFF2-40B4-BE49-F238E27FC236}">
                <a16:creationId xmlns:a16="http://schemas.microsoft.com/office/drawing/2014/main" id="{75DA092F-0503-4506-A896-ABDE3AE434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2396" y="3960636"/>
            <a:ext cx="2857500" cy="23431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https://encrypted-tbn1.gstatic.com/images?q=tbn:ANd9GcQWccwiXlOWNQwp3uDY5Fmm9KlD6m9KwdqQqFtC11pRkwz6bXGqdl2HPA">
            <a:hlinkClick r:id="rId9"/>
            <a:extLst>
              <a:ext uri="{FF2B5EF4-FFF2-40B4-BE49-F238E27FC236}">
                <a16:creationId xmlns:a16="http://schemas.microsoft.com/office/drawing/2014/main" id="{8AF54CAF-5A79-46A1-B2FB-B7E461139E3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21793" y="3775630"/>
            <a:ext cx="2858021" cy="285802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914B97A-6868-4E89-BD10-0F82A950FFC6}"/>
              </a:ext>
            </a:extLst>
          </p:cNvPr>
          <p:cNvSpPr txBox="1"/>
          <p:nvPr/>
        </p:nvSpPr>
        <p:spPr>
          <a:xfrm rot="1009469">
            <a:off x="439787" y="2864397"/>
            <a:ext cx="11490086" cy="830997"/>
          </a:xfrm>
          <a:prstGeom prst="rect">
            <a:avLst/>
          </a:prstGeom>
          <a:noFill/>
        </p:spPr>
        <p:txBody>
          <a:bodyPr wrap="square" rtlCol="0">
            <a:spAutoFit/>
          </a:bodyPr>
          <a:lstStyle/>
          <a:p>
            <a:r>
              <a:rPr lang="en-GB" sz="4800" dirty="0">
                <a:solidFill>
                  <a:srgbClr val="FF0000"/>
                </a:solidFill>
              </a:rPr>
              <a:t>NOOOOOOOOOOOOOOOOOOOOOO</a:t>
            </a:r>
            <a:endParaRPr lang="en-GB" dirty="0">
              <a:solidFill>
                <a:srgbClr val="FF0000"/>
              </a:solidFill>
            </a:endParaRPr>
          </a:p>
        </p:txBody>
      </p:sp>
    </p:spTree>
    <p:extLst>
      <p:ext uri="{BB962C8B-B14F-4D97-AF65-F5344CB8AC3E}">
        <p14:creationId xmlns:p14="http://schemas.microsoft.com/office/powerpoint/2010/main" val="57046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8E64-ABED-474F-893B-B9ECFD090DAB}"/>
              </a:ext>
            </a:extLst>
          </p:cNvPr>
          <p:cNvSpPr>
            <a:spLocks noGrp="1"/>
          </p:cNvSpPr>
          <p:nvPr>
            <p:ph type="title"/>
          </p:nvPr>
        </p:nvSpPr>
        <p:spPr>
          <a:xfrm>
            <a:off x="1161594" y="618767"/>
            <a:ext cx="10058400" cy="1609344"/>
          </a:xfrm>
        </p:spPr>
        <p:txBody>
          <a:bodyPr/>
          <a:lstStyle/>
          <a:p>
            <a:r>
              <a:rPr lang="en-GB" dirty="0"/>
              <a:t>Or…					</a:t>
            </a:r>
          </a:p>
        </p:txBody>
      </p:sp>
      <p:pic>
        <p:nvPicPr>
          <p:cNvPr id="4" name="Picture 4" descr="https://encrypted-tbn1.gstatic.com/images?q=tbn:ANd9GcQTC70jama5a8w5mx7-YjeD04tV7AnMhjySE6aZz__kNWA1SWpP">
            <a:extLst>
              <a:ext uri="{FF2B5EF4-FFF2-40B4-BE49-F238E27FC236}">
                <a16:creationId xmlns:a16="http://schemas.microsoft.com/office/drawing/2014/main" id="{55C2555F-0E87-4B8B-B2AA-0DA42BC99D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20921" y="1723235"/>
            <a:ext cx="2466975" cy="18573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AAC115F-3654-4DFD-A787-A299242C6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901" y="4584224"/>
            <a:ext cx="3081708" cy="2050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FD4C7CA6-7B3F-4E2F-AAE3-E5B01224AF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4128" y="1707673"/>
            <a:ext cx="4029075"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Dr Floris Roelofsen - Inquisitive Semantics: A New Mathematical Framework  for Analysing Linguistic Meaning • scientia.global">
            <a:extLst>
              <a:ext uri="{FF2B5EF4-FFF2-40B4-BE49-F238E27FC236}">
                <a16:creationId xmlns:a16="http://schemas.microsoft.com/office/drawing/2014/main" id="{17F487CE-A47A-4D3A-81A6-0EB5131148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3724" y="2904836"/>
            <a:ext cx="1998417" cy="335529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Clipart Inquisitive - Curiosity Clipart PNG Image | Transparent PNG  Free Download on SeekPNG">
            <a:extLst>
              <a:ext uri="{FF2B5EF4-FFF2-40B4-BE49-F238E27FC236}">
                <a16:creationId xmlns:a16="http://schemas.microsoft.com/office/drawing/2014/main" id="{909FC3C6-CE05-4715-AC7A-349CB12360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3467" y="1765095"/>
            <a:ext cx="4937454" cy="281194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nquisitive Animals High Resolution Stock Photography and Images - Alamy">
            <a:extLst>
              <a:ext uri="{FF2B5EF4-FFF2-40B4-BE49-F238E27FC236}">
                <a16:creationId xmlns:a16="http://schemas.microsoft.com/office/drawing/2014/main" id="{C14ECE4F-E6BF-4CE5-B73C-617981EEB0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34687" y="3622470"/>
            <a:ext cx="2823959" cy="301967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4A67130-EAEC-4DA6-BB8A-071B1DC32E48}"/>
              </a:ext>
            </a:extLst>
          </p:cNvPr>
          <p:cNvSpPr txBox="1"/>
          <p:nvPr/>
        </p:nvSpPr>
        <p:spPr>
          <a:xfrm rot="1384372">
            <a:off x="3243809" y="3860831"/>
            <a:ext cx="11064042" cy="1569660"/>
          </a:xfrm>
          <a:prstGeom prst="rect">
            <a:avLst/>
          </a:prstGeom>
          <a:noFill/>
        </p:spPr>
        <p:txBody>
          <a:bodyPr wrap="square" rtlCol="0">
            <a:spAutoFit/>
          </a:bodyPr>
          <a:lstStyle/>
          <a:p>
            <a:r>
              <a:rPr lang="en-GB" sz="9600" dirty="0">
                <a:solidFill>
                  <a:srgbClr val="FF0000"/>
                </a:solidFill>
              </a:rPr>
              <a:t>Yes please</a:t>
            </a:r>
          </a:p>
        </p:txBody>
      </p:sp>
    </p:spTree>
    <p:extLst>
      <p:ext uri="{BB962C8B-B14F-4D97-AF65-F5344CB8AC3E}">
        <p14:creationId xmlns:p14="http://schemas.microsoft.com/office/powerpoint/2010/main" val="67248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7047B-AA05-49A3-9DF2-27E0657CB36B}"/>
              </a:ext>
            </a:extLst>
          </p:cNvPr>
          <p:cNvSpPr>
            <a:spLocks noGrp="1"/>
          </p:cNvSpPr>
          <p:nvPr>
            <p:ph type="title"/>
          </p:nvPr>
        </p:nvSpPr>
        <p:spPr/>
        <p:txBody>
          <a:bodyPr/>
          <a:lstStyle/>
          <a:p>
            <a:r>
              <a:rPr lang="en-GB" dirty="0"/>
              <a:t>Youth work as research</a:t>
            </a:r>
          </a:p>
        </p:txBody>
      </p:sp>
      <p:sp>
        <p:nvSpPr>
          <p:cNvPr id="3" name="Content Placeholder 2">
            <a:extLst>
              <a:ext uri="{FF2B5EF4-FFF2-40B4-BE49-F238E27FC236}">
                <a16:creationId xmlns:a16="http://schemas.microsoft.com/office/drawing/2014/main" id="{81069DC7-0D3D-4772-84CA-89AB6721D27F}"/>
              </a:ext>
            </a:extLst>
          </p:cNvPr>
          <p:cNvSpPr>
            <a:spLocks noGrp="1"/>
          </p:cNvSpPr>
          <p:nvPr>
            <p:ph idx="1"/>
          </p:nvPr>
        </p:nvSpPr>
        <p:spPr/>
        <p:txBody>
          <a:bodyPr/>
          <a:lstStyle/>
          <a:p>
            <a:r>
              <a:rPr lang="en-GB" dirty="0"/>
              <a:t>Can you think of any times you have been researchers as youth workers?</a:t>
            </a:r>
          </a:p>
          <a:p>
            <a:endParaRPr lang="en-GB" dirty="0"/>
          </a:p>
          <a:p>
            <a:endParaRPr lang="en-GB" dirty="0"/>
          </a:p>
        </p:txBody>
      </p:sp>
    </p:spTree>
    <p:extLst>
      <p:ext uri="{BB962C8B-B14F-4D97-AF65-F5344CB8AC3E}">
        <p14:creationId xmlns:p14="http://schemas.microsoft.com/office/powerpoint/2010/main" val="58207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A4B17-EAA2-4C84-BD07-1D21FC4398BE}"/>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6807B67D-E6E8-46D9-BBFA-A80AD1B1AA02}"/>
              </a:ext>
            </a:extLst>
          </p:cNvPr>
          <p:cNvSpPr>
            <a:spLocks noGrp="1"/>
          </p:cNvSpPr>
          <p:nvPr>
            <p:ph idx="1"/>
          </p:nvPr>
        </p:nvSpPr>
        <p:spPr/>
        <p:txBody>
          <a:bodyPr/>
          <a:lstStyle/>
          <a:p>
            <a:endParaRPr lang="en-GB" dirty="0"/>
          </a:p>
          <a:p>
            <a:r>
              <a:rPr lang="en-GB" dirty="0"/>
              <a:t>Sapin (2013) has suggested that ‘most (Youth Work) projects will involve some form of research, the type of research will depend on the information that is needed and at what stage the research is being undertaken’ (Sapin, 2013: 168).</a:t>
            </a:r>
          </a:p>
          <a:p>
            <a:endParaRPr lang="en-GB" dirty="0"/>
          </a:p>
        </p:txBody>
      </p:sp>
    </p:spTree>
    <p:extLst>
      <p:ext uri="{BB962C8B-B14F-4D97-AF65-F5344CB8AC3E}">
        <p14:creationId xmlns:p14="http://schemas.microsoft.com/office/powerpoint/2010/main" val="3687783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B278D-4EDC-4723-9324-BB54BA687A78}"/>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1A521EFE-1806-4A7E-9022-4361418474FE}"/>
              </a:ext>
            </a:extLst>
          </p:cNvPr>
          <p:cNvSpPr>
            <a:spLocks noGrp="1"/>
          </p:cNvSpPr>
          <p:nvPr>
            <p:ph idx="1"/>
          </p:nvPr>
        </p:nvSpPr>
        <p:spPr/>
        <p:txBody>
          <a:bodyPr>
            <a:normAutofit lnSpcReduction="10000"/>
          </a:bodyPr>
          <a:lstStyle/>
          <a:p>
            <a:endParaRPr lang="en-GB" dirty="0"/>
          </a:p>
          <a:p>
            <a:r>
              <a:rPr lang="en-GB" dirty="0"/>
              <a:t>Some of the many links between research and Youth Work are spelled out explicitly in the National Occupational Standards for Youth Work (CLD Standards Council Scotland, 2019), specifically in standards YW23 ‘Investigate the needs of young people and the community in relation to youth work’ , but also implicitly in other standards including ‘initiate, build and maintain purposeful relationships with young people’, ‘engage with communities to promote the interests and contributions of young people’, and ‘support young people to identify and achieve aims’, ‘identify and secure funding and resources for youth work’.  </a:t>
            </a:r>
          </a:p>
          <a:p>
            <a:endParaRPr lang="en-GB" dirty="0"/>
          </a:p>
          <a:p>
            <a:r>
              <a:rPr lang="en-GB" dirty="0"/>
              <a:t>In fact most of the National Occupational Standards (CLD Standards Council Scotland, 2019) are underpinned by knowledge and understanding that can be enhanced through sound research.  </a:t>
            </a:r>
          </a:p>
          <a:p>
            <a:endParaRPr lang="en-GB" dirty="0"/>
          </a:p>
        </p:txBody>
      </p:sp>
    </p:spTree>
    <p:extLst>
      <p:ext uri="{BB962C8B-B14F-4D97-AF65-F5344CB8AC3E}">
        <p14:creationId xmlns:p14="http://schemas.microsoft.com/office/powerpoint/2010/main" val="1490589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6B69F-76E0-44E2-AEC2-2C06FFA1AA38}"/>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3FB046C2-2C5F-4EE4-B922-49FF3CD1C4DA}"/>
              </a:ext>
            </a:extLst>
          </p:cNvPr>
          <p:cNvSpPr>
            <a:spLocks noGrp="1"/>
          </p:cNvSpPr>
          <p:nvPr>
            <p:ph idx="1"/>
          </p:nvPr>
        </p:nvSpPr>
        <p:spPr/>
        <p:txBody>
          <a:bodyPr/>
          <a:lstStyle/>
          <a:p>
            <a:endParaRPr lang="en-GB" dirty="0"/>
          </a:p>
          <a:p>
            <a:r>
              <a:rPr lang="en-GB" dirty="0"/>
              <a:t>Sapin (2013, p. 168) advocates types of research which include:</a:t>
            </a:r>
          </a:p>
          <a:p>
            <a:pPr lvl="1"/>
            <a:r>
              <a:rPr lang="en-GB" dirty="0"/>
              <a:t>Exploratory research – finding out about something unknown</a:t>
            </a:r>
          </a:p>
          <a:p>
            <a:pPr lvl="1"/>
            <a:r>
              <a:rPr lang="en-GB" dirty="0"/>
              <a:t>Feasibility study – identifying whether a project or intervention will work</a:t>
            </a:r>
          </a:p>
          <a:p>
            <a:pPr lvl="1"/>
            <a:r>
              <a:rPr lang="en-GB" dirty="0"/>
              <a:t>Baseline research – establishing a starting point for comparison during and at the end of a project or intervention</a:t>
            </a:r>
          </a:p>
          <a:p>
            <a:pPr lvl="1"/>
            <a:r>
              <a:rPr lang="en-GB" dirty="0"/>
              <a:t>Experimental research – trying out something new and analysing and evaluating its effects</a:t>
            </a:r>
          </a:p>
          <a:p>
            <a:pPr lvl="1"/>
            <a:r>
              <a:rPr lang="en-GB" dirty="0"/>
              <a:t>Evaluation – identifying the outcomes, quality and effectiveness of a project or intervention to identify ways to improve its effectiveness or appropriateness</a:t>
            </a:r>
          </a:p>
          <a:p>
            <a:endParaRPr lang="en-GB" dirty="0"/>
          </a:p>
        </p:txBody>
      </p:sp>
    </p:spTree>
    <p:extLst>
      <p:ext uri="{BB962C8B-B14F-4D97-AF65-F5344CB8AC3E}">
        <p14:creationId xmlns:p14="http://schemas.microsoft.com/office/powerpoint/2010/main" val="3919189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FC80-5A4D-44B4-8BF7-4BADA04C224B}"/>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9627F16D-253F-435B-BEFD-C4EBD1163053}"/>
              </a:ext>
            </a:extLst>
          </p:cNvPr>
          <p:cNvSpPr>
            <a:spLocks noGrp="1"/>
          </p:cNvSpPr>
          <p:nvPr>
            <p:ph idx="1"/>
          </p:nvPr>
        </p:nvSpPr>
        <p:spPr/>
        <p:txBody>
          <a:bodyPr>
            <a:normAutofit/>
          </a:bodyPr>
          <a:lstStyle/>
          <a:p>
            <a:r>
              <a:rPr lang="en-GB" dirty="0"/>
              <a:t>Good practice in Youth Work is informed by a commitment to Children’s Rights and to the principles of empowerment and participation.  One of the ways that Youth Workers can implement this approach is through involving young people as partners in the research process.  For example Sapin (2013) again offers some types of research with young people</a:t>
            </a:r>
          </a:p>
          <a:p>
            <a:pPr lvl="0"/>
            <a:r>
              <a:rPr lang="en-GB" dirty="0"/>
              <a:t>Peer-led research – where young people manage the project</a:t>
            </a:r>
          </a:p>
          <a:p>
            <a:pPr lvl="0"/>
            <a:r>
              <a:rPr lang="en-GB" dirty="0"/>
              <a:t>Peer research – young people representing the target group are the researchers</a:t>
            </a:r>
          </a:p>
          <a:p>
            <a:pPr lvl="0"/>
            <a:r>
              <a:rPr lang="en-GB" dirty="0"/>
              <a:t>Participatory or emancipatory research – young people as managers and researchers</a:t>
            </a:r>
          </a:p>
          <a:p>
            <a:pPr lvl="0"/>
            <a:r>
              <a:rPr lang="en-GB" dirty="0"/>
              <a:t>Action research – young people carry out research alongside youth workers</a:t>
            </a:r>
          </a:p>
          <a:p>
            <a:pPr lvl="0"/>
            <a:r>
              <a:rPr lang="en-GB" dirty="0"/>
              <a:t>Participatory evaluation – young people evaluate youth work to inform development and future work.</a:t>
            </a:r>
          </a:p>
          <a:p>
            <a:endParaRPr lang="en-GB" dirty="0"/>
          </a:p>
        </p:txBody>
      </p:sp>
    </p:spTree>
    <p:extLst>
      <p:ext uri="{BB962C8B-B14F-4D97-AF65-F5344CB8AC3E}">
        <p14:creationId xmlns:p14="http://schemas.microsoft.com/office/powerpoint/2010/main" val="164338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C02B7-541D-43E4-8B18-0FF41E18ED5A}"/>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0E1C2D5E-F3B1-4E70-9994-7A55EFC84888}"/>
              </a:ext>
            </a:extLst>
          </p:cNvPr>
          <p:cNvSpPr>
            <a:spLocks noGrp="1"/>
          </p:cNvSpPr>
          <p:nvPr>
            <p:ph idx="1"/>
          </p:nvPr>
        </p:nvSpPr>
        <p:spPr/>
        <p:txBody>
          <a:bodyPr/>
          <a:lstStyle/>
          <a:p>
            <a:endParaRPr lang="en-GB" dirty="0"/>
          </a:p>
          <a:p>
            <a:r>
              <a:rPr lang="en-GB" dirty="0"/>
              <a:t>As with all research it is important to respect the dignity and autonomy of research participants.  Research involving children and young people may give rise to particular sensitivities and particular thought and care is needed when conducting research with young people.  </a:t>
            </a:r>
          </a:p>
          <a:p>
            <a:r>
              <a:rPr lang="en-GB" dirty="0"/>
              <a:t>For the purposes of the Youth Work Programme anyone under the age of 18 is regarded as a child or young person, only at age 18 do individuals attain full legal maturity under UK law.  </a:t>
            </a:r>
          </a:p>
        </p:txBody>
      </p:sp>
    </p:spTree>
    <p:extLst>
      <p:ext uri="{BB962C8B-B14F-4D97-AF65-F5344CB8AC3E}">
        <p14:creationId xmlns:p14="http://schemas.microsoft.com/office/powerpoint/2010/main" val="1579468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EF322-6DD0-43AF-BC55-63052307379E}"/>
              </a:ext>
            </a:extLst>
          </p:cNvPr>
          <p:cNvSpPr>
            <a:spLocks noGrp="1"/>
          </p:cNvSpPr>
          <p:nvPr>
            <p:ph type="title"/>
          </p:nvPr>
        </p:nvSpPr>
        <p:spPr/>
        <p:txBody>
          <a:bodyPr/>
          <a:lstStyle/>
          <a:p>
            <a:r>
              <a:rPr lang="en-GB" dirty="0"/>
              <a:t>Youth work as research </a:t>
            </a:r>
            <a:r>
              <a:rPr lang="en-GB" dirty="0" err="1"/>
              <a:t>cont</a:t>
            </a:r>
            <a:r>
              <a:rPr lang="en-GB" dirty="0"/>
              <a:t>…</a:t>
            </a:r>
          </a:p>
        </p:txBody>
      </p:sp>
      <p:sp>
        <p:nvSpPr>
          <p:cNvPr id="3" name="Content Placeholder 2">
            <a:extLst>
              <a:ext uri="{FF2B5EF4-FFF2-40B4-BE49-F238E27FC236}">
                <a16:creationId xmlns:a16="http://schemas.microsoft.com/office/drawing/2014/main" id="{5194A88D-DF51-4732-85E1-40881F7AA2BF}"/>
              </a:ext>
            </a:extLst>
          </p:cNvPr>
          <p:cNvSpPr>
            <a:spLocks noGrp="1"/>
          </p:cNvSpPr>
          <p:nvPr>
            <p:ph idx="1"/>
          </p:nvPr>
        </p:nvSpPr>
        <p:spPr/>
        <p:txBody>
          <a:bodyPr>
            <a:normAutofit/>
          </a:bodyPr>
          <a:lstStyle/>
          <a:p>
            <a:r>
              <a:rPr lang="en-GB" dirty="0"/>
              <a:t>When undertaking research with young people the following issues need to be taken into account:</a:t>
            </a:r>
          </a:p>
          <a:p>
            <a:pPr lvl="1"/>
            <a:r>
              <a:rPr lang="en-GB" dirty="0"/>
              <a:t>Ensure that appropriate regard is given to ensuring the safety and wellbeing of children and young people at all times.</a:t>
            </a:r>
          </a:p>
          <a:p>
            <a:pPr lvl="1"/>
            <a:r>
              <a:rPr lang="en-GB" dirty="0"/>
              <a:t>Any possible impact which inclusion in the research may have upon the young people at a later date.</a:t>
            </a:r>
          </a:p>
          <a:p>
            <a:pPr lvl="1"/>
            <a:r>
              <a:rPr lang="en-GB" dirty="0"/>
              <a:t>The securing of informed consent to their involvement in the research.</a:t>
            </a:r>
          </a:p>
          <a:p>
            <a:pPr lvl="1"/>
            <a:r>
              <a:rPr lang="en-GB" dirty="0"/>
              <a:t>Ensuring compliance with legal requirements relating to working with children or young people within the UK.</a:t>
            </a:r>
          </a:p>
          <a:p>
            <a:pPr lvl="1"/>
            <a:r>
              <a:rPr lang="en-GB" dirty="0"/>
              <a:t>Use of rewards/inducements for participation.</a:t>
            </a:r>
          </a:p>
          <a:p>
            <a:pPr lvl="1"/>
            <a:r>
              <a:rPr lang="en-GB" dirty="0"/>
              <a:t>The use of images of young people.</a:t>
            </a:r>
          </a:p>
          <a:p>
            <a:endParaRPr lang="en-GB" dirty="0"/>
          </a:p>
        </p:txBody>
      </p:sp>
    </p:spTree>
    <p:extLst>
      <p:ext uri="{BB962C8B-B14F-4D97-AF65-F5344CB8AC3E}">
        <p14:creationId xmlns:p14="http://schemas.microsoft.com/office/powerpoint/2010/main" val="4075329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EB769-5541-4B60-B2AE-59665823F107}"/>
              </a:ext>
            </a:extLst>
          </p:cNvPr>
          <p:cNvSpPr>
            <a:spLocks noGrp="1"/>
          </p:cNvSpPr>
          <p:nvPr>
            <p:ph type="title"/>
          </p:nvPr>
        </p:nvSpPr>
        <p:spPr/>
        <p:txBody>
          <a:bodyPr/>
          <a:lstStyle/>
          <a:p>
            <a:r>
              <a:rPr lang="en-GB" dirty="0"/>
              <a:t>Further guidance </a:t>
            </a:r>
          </a:p>
        </p:txBody>
      </p:sp>
      <p:sp>
        <p:nvSpPr>
          <p:cNvPr id="3" name="Content Placeholder 2">
            <a:extLst>
              <a:ext uri="{FF2B5EF4-FFF2-40B4-BE49-F238E27FC236}">
                <a16:creationId xmlns:a16="http://schemas.microsoft.com/office/drawing/2014/main" id="{CD27A2DB-8434-4188-A197-8BB8ABC3603D}"/>
              </a:ext>
            </a:extLst>
          </p:cNvPr>
          <p:cNvSpPr>
            <a:spLocks noGrp="1"/>
          </p:cNvSpPr>
          <p:nvPr>
            <p:ph idx="1"/>
          </p:nvPr>
        </p:nvSpPr>
        <p:spPr/>
        <p:txBody>
          <a:bodyPr/>
          <a:lstStyle/>
          <a:p>
            <a:r>
              <a:rPr lang="en-GB" dirty="0"/>
              <a:t>Young people may possess decision-making capacity if they are deemed to have sufficient maturity – they may have capacity to make a decision regarding inclusion in a particular piece of Youth Work while not have decision-making capacity in other aspects of their life (being able to vote for example).</a:t>
            </a:r>
          </a:p>
          <a:p>
            <a:endParaRPr lang="en-GB" dirty="0"/>
          </a:p>
        </p:txBody>
      </p:sp>
    </p:spTree>
    <p:extLst>
      <p:ext uri="{BB962C8B-B14F-4D97-AF65-F5344CB8AC3E}">
        <p14:creationId xmlns:p14="http://schemas.microsoft.com/office/powerpoint/2010/main" val="42090863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741C-7AF4-4258-840D-0F8FAE52BEF7}"/>
              </a:ext>
            </a:extLst>
          </p:cNvPr>
          <p:cNvSpPr>
            <a:spLocks noGrp="1"/>
          </p:cNvSpPr>
          <p:nvPr>
            <p:ph type="title"/>
          </p:nvPr>
        </p:nvSpPr>
        <p:spPr/>
        <p:txBody>
          <a:bodyPr/>
          <a:lstStyle/>
          <a:p>
            <a:r>
              <a:rPr lang="en-GB" dirty="0"/>
              <a:t>Consent </a:t>
            </a:r>
          </a:p>
        </p:txBody>
      </p:sp>
      <p:sp>
        <p:nvSpPr>
          <p:cNvPr id="3" name="Content Placeholder 2">
            <a:extLst>
              <a:ext uri="{FF2B5EF4-FFF2-40B4-BE49-F238E27FC236}">
                <a16:creationId xmlns:a16="http://schemas.microsoft.com/office/drawing/2014/main" id="{6ADB5794-F74D-45D6-8BB8-99445FF8CB47}"/>
              </a:ext>
            </a:extLst>
          </p:cNvPr>
          <p:cNvSpPr>
            <a:spLocks noGrp="1"/>
          </p:cNvSpPr>
          <p:nvPr>
            <p:ph idx="1"/>
          </p:nvPr>
        </p:nvSpPr>
        <p:spPr/>
        <p:txBody>
          <a:bodyPr/>
          <a:lstStyle/>
          <a:p>
            <a:r>
              <a:rPr lang="en-GB" dirty="0"/>
              <a:t>In 2 groups, take 20 minutes (and a cup of tea) to discuss the two questions below…</a:t>
            </a:r>
          </a:p>
          <a:p>
            <a:endParaRPr lang="en-GB" dirty="0"/>
          </a:p>
          <a:p>
            <a:r>
              <a:rPr lang="en-GB" dirty="0"/>
              <a:t>Who do you think we should gain consent from when doing research with young people?</a:t>
            </a:r>
          </a:p>
          <a:p>
            <a:endParaRPr lang="en-GB" dirty="0"/>
          </a:p>
          <a:p>
            <a:r>
              <a:rPr lang="en-GB" dirty="0"/>
              <a:t>Does it matter what the research is?</a:t>
            </a:r>
          </a:p>
        </p:txBody>
      </p:sp>
    </p:spTree>
    <p:extLst>
      <p:ext uri="{BB962C8B-B14F-4D97-AF65-F5344CB8AC3E}">
        <p14:creationId xmlns:p14="http://schemas.microsoft.com/office/powerpoint/2010/main" val="41956806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7F55B-1FC9-4004-B288-D7988BE67688}"/>
              </a:ext>
            </a:extLst>
          </p:cNvPr>
          <p:cNvSpPr>
            <a:spLocks noGrp="1"/>
          </p:cNvSpPr>
          <p:nvPr>
            <p:ph type="title"/>
          </p:nvPr>
        </p:nvSpPr>
        <p:spPr/>
        <p:txBody>
          <a:bodyPr/>
          <a:lstStyle/>
          <a:p>
            <a:r>
              <a:rPr lang="en-GB" dirty="0"/>
              <a:t>Consent </a:t>
            </a:r>
            <a:r>
              <a:rPr lang="en-GB" dirty="0" err="1"/>
              <a:t>cont</a:t>
            </a:r>
            <a:r>
              <a:rPr lang="en-GB" dirty="0"/>
              <a:t>…</a:t>
            </a:r>
          </a:p>
        </p:txBody>
      </p:sp>
      <p:sp>
        <p:nvSpPr>
          <p:cNvPr id="3" name="Content Placeholder 2">
            <a:extLst>
              <a:ext uri="{FF2B5EF4-FFF2-40B4-BE49-F238E27FC236}">
                <a16:creationId xmlns:a16="http://schemas.microsoft.com/office/drawing/2014/main" id="{ED86C4DD-4D6A-4FDC-AF12-A15EDA5A3ECB}"/>
              </a:ext>
            </a:extLst>
          </p:cNvPr>
          <p:cNvSpPr>
            <a:spLocks noGrp="1"/>
          </p:cNvSpPr>
          <p:nvPr>
            <p:ph idx="1"/>
          </p:nvPr>
        </p:nvSpPr>
        <p:spPr/>
        <p:txBody>
          <a:bodyPr/>
          <a:lstStyle/>
          <a:p>
            <a:r>
              <a:rPr lang="en-GB" dirty="0"/>
              <a:t>The UN Convention on the Rights of the Child (UNICEF, 1989) states that children (young people) who are capable of forming their own views should be granted the right to express them freely in all matters affecting them, commensurate with their age and maturity.  </a:t>
            </a:r>
          </a:p>
          <a:p>
            <a:r>
              <a:rPr lang="en-GB" dirty="0"/>
              <a:t>As a Youth Work student you should obtain informed consent from young people involved in any research.  Most research you will be called upon to undertake within your studies will have minimal ethical risk, and as such the young person themselves should be able to understand the purposes of your research and as a result make an informed decision about whether they choose to take part.</a:t>
            </a:r>
          </a:p>
          <a:p>
            <a:endParaRPr lang="en-GB" dirty="0"/>
          </a:p>
        </p:txBody>
      </p:sp>
    </p:spTree>
    <p:extLst>
      <p:ext uri="{BB962C8B-B14F-4D97-AF65-F5344CB8AC3E}">
        <p14:creationId xmlns:p14="http://schemas.microsoft.com/office/powerpoint/2010/main" val="279659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26B3B-4DF1-4F15-A8D7-1F716775C836}"/>
              </a:ext>
            </a:extLst>
          </p:cNvPr>
          <p:cNvSpPr>
            <a:spLocks noGrp="1"/>
          </p:cNvSpPr>
          <p:nvPr>
            <p:ph type="title"/>
          </p:nvPr>
        </p:nvSpPr>
        <p:spPr/>
        <p:txBody>
          <a:bodyPr/>
          <a:lstStyle/>
          <a:p>
            <a:r>
              <a:rPr lang="en-GB" dirty="0"/>
              <a:t>What about parents?</a:t>
            </a:r>
          </a:p>
        </p:txBody>
      </p:sp>
      <p:sp>
        <p:nvSpPr>
          <p:cNvPr id="3" name="Content Placeholder 2">
            <a:extLst>
              <a:ext uri="{FF2B5EF4-FFF2-40B4-BE49-F238E27FC236}">
                <a16:creationId xmlns:a16="http://schemas.microsoft.com/office/drawing/2014/main" id="{9A333112-F8D8-46CC-B048-24CEEBA39D72}"/>
              </a:ext>
            </a:extLst>
          </p:cNvPr>
          <p:cNvSpPr>
            <a:spLocks noGrp="1"/>
          </p:cNvSpPr>
          <p:nvPr>
            <p:ph idx="1"/>
          </p:nvPr>
        </p:nvSpPr>
        <p:spPr/>
        <p:txBody>
          <a:bodyPr/>
          <a:lstStyle/>
          <a:p>
            <a:r>
              <a:rPr lang="en-GB" dirty="0"/>
              <a:t>What do you think about parents and their consent in research?</a:t>
            </a:r>
          </a:p>
          <a:p>
            <a:endParaRPr lang="en-GB" dirty="0"/>
          </a:p>
          <a:p>
            <a:r>
              <a:rPr lang="en-GB" dirty="0"/>
              <a:t>In examples of research where young people may address sensitive or personal issues then consent should be gained from a parent or another with parental responsibility.</a:t>
            </a:r>
          </a:p>
          <a:p>
            <a:endParaRPr lang="en-GB" dirty="0"/>
          </a:p>
          <a:p>
            <a:r>
              <a:rPr lang="en-GB" dirty="0"/>
              <a:t>However parental/guardian consent will be required for any research which will involve young people under the age of 18.</a:t>
            </a:r>
          </a:p>
          <a:p>
            <a:endParaRPr lang="en-GB" dirty="0"/>
          </a:p>
        </p:txBody>
      </p:sp>
    </p:spTree>
    <p:extLst>
      <p:ext uri="{BB962C8B-B14F-4D97-AF65-F5344CB8AC3E}">
        <p14:creationId xmlns:p14="http://schemas.microsoft.com/office/powerpoint/2010/main" val="350414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3034D-2EEB-4445-AC82-E5AF2B2EED03}"/>
              </a:ext>
            </a:extLst>
          </p:cNvPr>
          <p:cNvSpPr>
            <a:spLocks noGrp="1"/>
          </p:cNvSpPr>
          <p:nvPr>
            <p:ph type="title"/>
          </p:nvPr>
        </p:nvSpPr>
        <p:spPr/>
        <p:txBody>
          <a:bodyPr/>
          <a:lstStyle/>
          <a:p>
            <a:r>
              <a:rPr lang="en-GB" dirty="0"/>
              <a:t>Information and consent</a:t>
            </a:r>
          </a:p>
        </p:txBody>
      </p:sp>
      <p:sp>
        <p:nvSpPr>
          <p:cNvPr id="3" name="Content Placeholder 2">
            <a:extLst>
              <a:ext uri="{FF2B5EF4-FFF2-40B4-BE49-F238E27FC236}">
                <a16:creationId xmlns:a16="http://schemas.microsoft.com/office/drawing/2014/main" id="{D066F4F5-4918-43FF-AD32-7023A17AA6AF}"/>
              </a:ext>
            </a:extLst>
          </p:cNvPr>
          <p:cNvSpPr>
            <a:spLocks noGrp="1"/>
          </p:cNvSpPr>
          <p:nvPr>
            <p:ph idx="1"/>
          </p:nvPr>
        </p:nvSpPr>
        <p:spPr/>
        <p:txBody>
          <a:bodyPr/>
          <a:lstStyle/>
          <a:p>
            <a:endParaRPr lang="en-GB" dirty="0"/>
          </a:p>
          <a:p>
            <a:r>
              <a:rPr lang="en-GB" dirty="0"/>
              <a:t>Young people should be provided with sufficient information in order to make an informed decision regarding their participation.  Information should be provided in a clear and accessible written form using appropriate language to the age and maturity of the young person.  </a:t>
            </a:r>
          </a:p>
          <a:p>
            <a:endParaRPr lang="en-GB" dirty="0"/>
          </a:p>
          <a:p>
            <a:r>
              <a:rPr lang="en-GB" dirty="0"/>
              <a:t>As a matter of good practice students should provide an information sheet alongside a consent form which should include contact details for the parent to contact the student to raise questions/anxieties with him or her.</a:t>
            </a:r>
          </a:p>
          <a:p>
            <a:endParaRPr lang="en-GB" dirty="0"/>
          </a:p>
        </p:txBody>
      </p:sp>
    </p:spTree>
    <p:extLst>
      <p:ext uri="{BB962C8B-B14F-4D97-AF65-F5344CB8AC3E}">
        <p14:creationId xmlns:p14="http://schemas.microsoft.com/office/powerpoint/2010/main" val="17622149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C4A11-93BB-49CC-BE02-9346223067C0}"/>
              </a:ext>
            </a:extLst>
          </p:cNvPr>
          <p:cNvSpPr>
            <a:spLocks noGrp="1"/>
          </p:cNvSpPr>
          <p:nvPr>
            <p:ph type="title"/>
          </p:nvPr>
        </p:nvSpPr>
        <p:spPr/>
        <p:txBody>
          <a:bodyPr/>
          <a:lstStyle/>
          <a:p>
            <a:r>
              <a:rPr lang="en-GB" dirty="0"/>
              <a:t>Can anyone withdraw consent?</a:t>
            </a:r>
          </a:p>
        </p:txBody>
      </p:sp>
      <p:sp>
        <p:nvSpPr>
          <p:cNvPr id="3" name="Content Placeholder 2">
            <a:extLst>
              <a:ext uri="{FF2B5EF4-FFF2-40B4-BE49-F238E27FC236}">
                <a16:creationId xmlns:a16="http://schemas.microsoft.com/office/drawing/2014/main" id="{42384BFE-D475-4C4D-A12A-283C3DAAF344}"/>
              </a:ext>
            </a:extLst>
          </p:cNvPr>
          <p:cNvSpPr>
            <a:spLocks noGrp="1"/>
          </p:cNvSpPr>
          <p:nvPr>
            <p:ph idx="1"/>
          </p:nvPr>
        </p:nvSpPr>
        <p:spPr/>
        <p:txBody>
          <a:bodyPr/>
          <a:lstStyle/>
          <a:p>
            <a:endParaRPr lang="en-GB" dirty="0"/>
          </a:p>
          <a:p>
            <a:r>
              <a:rPr lang="en-GB" dirty="0"/>
              <a:t>What is your view on this within research?</a:t>
            </a:r>
          </a:p>
          <a:p>
            <a:endParaRPr lang="en-GB" dirty="0"/>
          </a:p>
          <a:p>
            <a:r>
              <a:rPr lang="en-GB" dirty="0"/>
              <a:t>Consent can be withdrawn at any time.  </a:t>
            </a:r>
          </a:p>
          <a:p>
            <a:pPr marL="0" indent="0">
              <a:buNone/>
            </a:pPr>
            <a:endParaRPr lang="en-GB" dirty="0"/>
          </a:p>
          <a:p>
            <a:r>
              <a:rPr lang="en-GB" dirty="0"/>
              <a:t>As a student you should understand and respect the young person’s wish to withdraw, and the student should see to it that this wish is respected and that the young person has no further involvement in the research.</a:t>
            </a:r>
          </a:p>
          <a:p>
            <a:endParaRPr lang="en-GB" dirty="0"/>
          </a:p>
        </p:txBody>
      </p:sp>
    </p:spTree>
    <p:extLst>
      <p:ext uri="{BB962C8B-B14F-4D97-AF65-F5344CB8AC3E}">
        <p14:creationId xmlns:p14="http://schemas.microsoft.com/office/powerpoint/2010/main" val="599612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5C98B-BFAF-4689-9F6B-83B86C62250D}"/>
              </a:ext>
            </a:extLst>
          </p:cNvPr>
          <p:cNvSpPr>
            <a:spLocks noGrp="1"/>
          </p:cNvSpPr>
          <p:nvPr>
            <p:ph type="title"/>
          </p:nvPr>
        </p:nvSpPr>
        <p:spPr/>
        <p:txBody>
          <a:bodyPr/>
          <a:lstStyle/>
          <a:p>
            <a:r>
              <a:rPr lang="en-GB" dirty="0"/>
              <a:t>Distress and harm due to research</a:t>
            </a:r>
          </a:p>
        </p:txBody>
      </p:sp>
      <p:sp>
        <p:nvSpPr>
          <p:cNvPr id="3" name="Content Placeholder 2">
            <a:extLst>
              <a:ext uri="{FF2B5EF4-FFF2-40B4-BE49-F238E27FC236}">
                <a16:creationId xmlns:a16="http://schemas.microsoft.com/office/drawing/2014/main" id="{D64806ED-9309-4B62-90E4-B7D3A06E5C38}"/>
              </a:ext>
            </a:extLst>
          </p:cNvPr>
          <p:cNvSpPr>
            <a:spLocks noGrp="1"/>
          </p:cNvSpPr>
          <p:nvPr>
            <p:ph idx="1"/>
          </p:nvPr>
        </p:nvSpPr>
        <p:spPr/>
        <p:txBody>
          <a:bodyPr/>
          <a:lstStyle/>
          <a:p>
            <a:endParaRPr lang="en-GB" dirty="0"/>
          </a:p>
          <a:p>
            <a:r>
              <a:rPr lang="en-GB" dirty="0"/>
              <a:t>If a young person becomes distressed as a result of being involved in the research then s/he should be withdrawn immediately.  </a:t>
            </a:r>
          </a:p>
          <a:p>
            <a:endParaRPr lang="en-GB" dirty="0"/>
          </a:p>
          <a:p>
            <a:r>
              <a:rPr lang="en-GB" dirty="0"/>
              <a:t>As a Youth Work student you should be vigilant and aware whether a young person is withdrawing consent to take part and be sensitive to signs of unhappiness/distress.</a:t>
            </a:r>
          </a:p>
          <a:p>
            <a:endParaRPr lang="en-GB" dirty="0"/>
          </a:p>
        </p:txBody>
      </p:sp>
    </p:spTree>
    <p:extLst>
      <p:ext uri="{BB962C8B-B14F-4D97-AF65-F5344CB8AC3E}">
        <p14:creationId xmlns:p14="http://schemas.microsoft.com/office/powerpoint/2010/main" val="3537652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FF53D-BCC3-41A9-8F54-700873EF717C}"/>
              </a:ext>
            </a:extLst>
          </p:cNvPr>
          <p:cNvSpPr>
            <a:spLocks noGrp="1"/>
          </p:cNvSpPr>
          <p:nvPr>
            <p:ph type="title"/>
          </p:nvPr>
        </p:nvSpPr>
        <p:spPr/>
        <p:txBody>
          <a:bodyPr/>
          <a:lstStyle/>
          <a:p>
            <a:r>
              <a:rPr lang="en-GB" dirty="0"/>
              <a:t>Confidentiality	</a:t>
            </a:r>
          </a:p>
        </p:txBody>
      </p:sp>
      <p:sp>
        <p:nvSpPr>
          <p:cNvPr id="3" name="Content Placeholder 2">
            <a:extLst>
              <a:ext uri="{FF2B5EF4-FFF2-40B4-BE49-F238E27FC236}">
                <a16:creationId xmlns:a16="http://schemas.microsoft.com/office/drawing/2014/main" id="{733AF60D-4181-4F36-ABCE-A0193357C07E}"/>
              </a:ext>
            </a:extLst>
          </p:cNvPr>
          <p:cNvSpPr>
            <a:spLocks noGrp="1"/>
          </p:cNvSpPr>
          <p:nvPr>
            <p:ph idx="1"/>
          </p:nvPr>
        </p:nvSpPr>
        <p:spPr/>
        <p:txBody>
          <a:bodyPr/>
          <a:lstStyle/>
          <a:p>
            <a:endParaRPr lang="en-GB" dirty="0"/>
          </a:p>
          <a:p>
            <a:r>
              <a:rPr lang="en-GB" dirty="0"/>
              <a:t>Confidentiality can rarely be absolute, therefore do not guarantee it.  In some cases disclosure of personal information to third parties may be legally required or may be otherwise justified in the public interest. </a:t>
            </a:r>
          </a:p>
          <a:p>
            <a:endParaRPr lang="en-GB" dirty="0"/>
          </a:p>
          <a:p>
            <a:r>
              <a:rPr lang="en-GB" dirty="0"/>
              <a:t>There are a number of excellent sources of guidance on research, confidentiality and ethics to guide you in your work – please see Moodle.</a:t>
            </a:r>
          </a:p>
          <a:p>
            <a:endParaRPr lang="en-GB" dirty="0"/>
          </a:p>
        </p:txBody>
      </p:sp>
    </p:spTree>
    <p:extLst>
      <p:ext uri="{BB962C8B-B14F-4D97-AF65-F5344CB8AC3E}">
        <p14:creationId xmlns:p14="http://schemas.microsoft.com/office/powerpoint/2010/main" val="2452335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5DE3-4F27-463D-86EC-3565797AF6F4}"/>
              </a:ext>
            </a:extLst>
          </p:cNvPr>
          <p:cNvSpPr>
            <a:spLocks noGrp="1"/>
          </p:cNvSpPr>
          <p:nvPr>
            <p:ph type="title"/>
          </p:nvPr>
        </p:nvSpPr>
        <p:spPr/>
        <p:txBody>
          <a:bodyPr/>
          <a:lstStyle/>
          <a:p>
            <a:r>
              <a:rPr lang="en-GB" dirty="0"/>
              <a:t>DBS</a:t>
            </a:r>
          </a:p>
        </p:txBody>
      </p:sp>
      <p:sp>
        <p:nvSpPr>
          <p:cNvPr id="3" name="Content Placeholder 2">
            <a:extLst>
              <a:ext uri="{FF2B5EF4-FFF2-40B4-BE49-F238E27FC236}">
                <a16:creationId xmlns:a16="http://schemas.microsoft.com/office/drawing/2014/main" id="{599C0D04-B28F-402B-880B-9B309EC44DA0}"/>
              </a:ext>
            </a:extLst>
          </p:cNvPr>
          <p:cNvSpPr>
            <a:spLocks noGrp="1"/>
          </p:cNvSpPr>
          <p:nvPr>
            <p:ph idx="1"/>
          </p:nvPr>
        </p:nvSpPr>
        <p:spPr/>
        <p:txBody>
          <a:bodyPr/>
          <a:lstStyle/>
          <a:p>
            <a:endParaRPr lang="en-GB" dirty="0"/>
          </a:p>
          <a:p>
            <a:r>
              <a:rPr lang="en-GB" dirty="0"/>
              <a:t>All students within the Youth Work programme must complete a DBS application prior to beginning the programme.  If further information is required please contact the Faculty Office.</a:t>
            </a:r>
          </a:p>
          <a:p>
            <a:endParaRPr lang="en-GB" dirty="0"/>
          </a:p>
        </p:txBody>
      </p:sp>
    </p:spTree>
    <p:extLst>
      <p:ext uri="{BB962C8B-B14F-4D97-AF65-F5344CB8AC3E}">
        <p14:creationId xmlns:p14="http://schemas.microsoft.com/office/powerpoint/2010/main" val="4175706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B96AE-2E2A-4CC4-B2CB-FA5226DAF92C}"/>
              </a:ext>
            </a:extLst>
          </p:cNvPr>
          <p:cNvSpPr>
            <a:spLocks noGrp="1"/>
          </p:cNvSpPr>
          <p:nvPr>
            <p:ph type="title"/>
          </p:nvPr>
        </p:nvSpPr>
        <p:spPr/>
        <p:txBody>
          <a:bodyPr/>
          <a:lstStyle/>
          <a:p>
            <a:r>
              <a:rPr lang="en-GB" dirty="0"/>
              <a:t>Rewards for participation</a:t>
            </a:r>
          </a:p>
        </p:txBody>
      </p:sp>
      <p:sp>
        <p:nvSpPr>
          <p:cNvPr id="3" name="Content Placeholder 2">
            <a:extLst>
              <a:ext uri="{FF2B5EF4-FFF2-40B4-BE49-F238E27FC236}">
                <a16:creationId xmlns:a16="http://schemas.microsoft.com/office/drawing/2014/main" id="{0A7A9230-3DE7-4681-A9E7-713B21478D1E}"/>
              </a:ext>
            </a:extLst>
          </p:cNvPr>
          <p:cNvSpPr>
            <a:spLocks noGrp="1"/>
          </p:cNvSpPr>
          <p:nvPr>
            <p:ph idx="1"/>
          </p:nvPr>
        </p:nvSpPr>
        <p:spPr/>
        <p:txBody>
          <a:bodyPr/>
          <a:lstStyle/>
          <a:p>
            <a:endParaRPr lang="en-GB" dirty="0"/>
          </a:p>
          <a:p>
            <a:r>
              <a:rPr lang="en-GB" dirty="0"/>
              <a:t>In some cases the provision of nominal rewards/inducements for participation may be regarded as ethical.  </a:t>
            </a:r>
          </a:p>
          <a:p>
            <a:endParaRPr lang="en-GB" dirty="0"/>
          </a:p>
          <a:p>
            <a:r>
              <a:rPr lang="en-GB" dirty="0"/>
              <a:t>However it is appropriate for researchers to ensure any inducements must ‘avoid choices which in themselves have an undesirable effect’ (BERA, 2004).</a:t>
            </a:r>
          </a:p>
          <a:p>
            <a:endParaRPr lang="en-GB" dirty="0"/>
          </a:p>
        </p:txBody>
      </p:sp>
    </p:spTree>
    <p:extLst>
      <p:ext uri="{BB962C8B-B14F-4D97-AF65-F5344CB8AC3E}">
        <p14:creationId xmlns:p14="http://schemas.microsoft.com/office/powerpoint/2010/main" val="365313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0FEA2-530C-4A2E-8AA6-03DC730D0370}"/>
              </a:ext>
            </a:extLst>
          </p:cNvPr>
          <p:cNvSpPr>
            <a:spLocks noGrp="1"/>
          </p:cNvSpPr>
          <p:nvPr>
            <p:ph type="title"/>
          </p:nvPr>
        </p:nvSpPr>
        <p:spPr/>
        <p:txBody>
          <a:bodyPr/>
          <a:lstStyle/>
          <a:p>
            <a:r>
              <a:rPr lang="en-GB" dirty="0"/>
              <a:t>Use of Images</a:t>
            </a:r>
          </a:p>
        </p:txBody>
      </p:sp>
      <p:sp>
        <p:nvSpPr>
          <p:cNvPr id="3" name="Content Placeholder 2">
            <a:extLst>
              <a:ext uri="{FF2B5EF4-FFF2-40B4-BE49-F238E27FC236}">
                <a16:creationId xmlns:a16="http://schemas.microsoft.com/office/drawing/2014/main" id="{FFAF07E1-41F7-44C2-862C-69B3FAF22234}"/>
              </a:ext>
            </a:extLst>
          </p:cNvPr>
          <p:cNvSpPr>
            <a:spLocks noGrp="1"/>
          </p:cNvSpPr>
          <p:nvPr>
            <p:ph idx="1"/>
          </p:nvPr>
        </p:nvSpPr>
        <p:spPr/>
        <p:txBody>
          <a:bodyPr/>
          <a:lstStyle/>
          <a:p>
            <a:endParaRPr lang="en-GB" dirty="0"/>
          </a:p>
          <a:p>
            <a:r>
              <a:rPr lang="en-GB" dirty="0"/>
              <a:t>Images should only be used with informed consent and in a purposeful manner with the greatest sensitivity.  </a:t>
            </a:r>
          </a:p>
          <a:p>
            <a:endParaRPr lang="en-GB" dirty="0"/>
          </a:p>
          <a:p>
            <a:r>
              <a:rPr lang="en-GB" dirty="0"/>
              <a:t>Careful use should be given to potential inappropriate use of images of young people, with care being paid to identification of young people, the type of image, and who might have access to the images.  </a:t>
            </a:r>
          </a:p>
          <a:p>
            <a:endParaRPr lang="en-GB" dirty="0"/>
          </a:p>
          <a:p>
            <a:r>
              <a:rPr lang="en-GB" dirty="0"/>
              <a:t>Images of young people should not reveal their identity.</a:t>
            </a:r>
          </a:p>
          <a:p>
            <a:endParaRPr lang="en-GB" dirty="0"/>
          </a:p>
        </p:txBody>
      </p:sp>
    </p:spTree>
    <p:extLst>
      <p:ext uri="{BB962C8B-B14F-4D97-AF65-F5344CB8AC3E}">
        <p14:creationId xmlns:p14="http://schemas.microsoft.com/office/powerpoint/2010/main" val="6645392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D7628-4612-44D8-BD33-04513CF9271E}"/>
              </a:ext>
            </a:extLst>
          </p:cNvPr>
          <p:cNvSpPr>
            <a:spLocks noGrp="1"/>
          </p:cNvSpPr>
          <p:nvPr>
            <p:ph type="title"/>
          </p:nvPr>
        </p:nvSpPr>
        <p:spPr/>
        <p:txBody>
          <a:bodyPr/>
          <a:lstStyle/>
          <a:p>
            <a:r>
              <a:rPr lang="en-GB" dirty="0"/>
              <a:t>What does research in youth work look like</a:t>
            </a:r>
          </a:p>
        </p:txBody>
      </p:sp>
      <p:sp>
        <p:nvSpPr>
          <p:cNvPr id="4" name="Oval 6">
            <a:extLst>
              <a:ext uri="{FF2B5EF4-FFF2-40B4-BE49-F238E27FC236}">
                <a16:creationId xmlns:a16="http://schemas.microsoft.com/office/drawing/2014/main" id="{F6FFADE7-3B47-47FB-89CB-E0A097FDAFE1}"/>
              </a:ext>
            </a:extLst>
          </p:cNvPr>
          <p:cNvSpPr>
            <a:spLocks noGrp="1"/>
          </p:cNvSpPr>
          <p:nvPr>
            <p:ph idx="1"/>
          </p:nvPr>
        </p:nvSpPr>
        <p:spPr>
          <a:xfrm>
            <a:off x="3492334" y="3429000"/>
            <a:ext cx="4272046" cy="1512612"/>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ln w="38100">
            <a:solidFill>
              <a:srgbClr val="C00000"/>
            </a:solidFill>
          </a:ln>
        </p:spPr>
        <p:style>
          <a:lnRef idx="2">
            <a:schemeClr val="accent2"/>
          </a:lnRef>
          <a:fillRef idx="1">
            <a:schemeClr val="lt1"/>
          </a:fillRef>
          <a:effectRef idx="0">
            <a:schemeClr val="accent2"/>
          </a:effectRef>
          <a:fontRef idx="minor">
            <a:schemeClr val="dk1"/>
          </a:fontRef>
        </p:style>
        <p:txBody>
          <a:bodyPr vert="horz" wrap="none" lIns="92070" tIns="46040" rIns="92070" bIns="46040" anchor="ctr" anchorCtr="0" compatLnSpc="1"/>
          <a:lstStyle/>
          <a:p>
            <a:pPr marL="0" indent="0" algn="ctr" hangingPunct="0">
              <a:spcBef>
                <a:spcPts val="800"/>
              </a:spcBef>
              <a:buNone/>
              <a:defRPr sz="1800" b="0" i="0" u="none" strike="noStrike" kern="0" cap="none" spc="0" baseline="0">
                <a:solidFill>
                  <a:srgbClr val="000000"/>
                </a:solidFill>
                <a:uFillTx/>
              </a:defRPr>
            </a:pPr>
            <a:r>
              <a:rPr lang="en-GB" sz="2800" b="1" dirty="0">
                <a:solidFill>
                  <a:srgbClr val="000000"/>
                </a:solidFill>
                <a:ea typeface=""/>
                <a:cs typeface=""/>
              </a:rPr>
              <a:t>Research Design </a:t>
            </a:r>
          </a:p>
        </p:txBody>
      </p:sp>
      <p:sp>
        <p:nvSpPr>
          <p:cNvPr id="6" name="Text Box 14">
            <a:extLst>
              <a:ext uri="{FF2B5EF4-FFF2-40B4-BE49-F238E27FC236}">
                <a16:creationId xmlns:a16="http://schemas.microsoft.com/office/drawing/2014/main" id="{1436F080-1AF8-46A4-8AF9-1F799771217B}"/>
              </a:ext>
            </a:extLst>
          </p:cNvPr>
          <p:cNvSpPr txBox="1"/>
          <p:nvPr/>
        </p:nvSpPr>
        <p:spPr>
          <a:xfrm>
            <a:off x="7079273" y="2465590"/>
            <a:ext cx="2138885" cy="397941"/>
          </a:xfrm>
          <a:prstGeom prst="rect">
            <a:avLst/>
          </a:prstGeom>
          <a:ln w="38100">
            <a:solidFill>
              <a:srgbClr val="FFFF00"/>
            </a:solidFill>
          </a:ln>
        </p:spPr>
        <p:style>
          <a:lnRef idx="2">
            <a:schemeClr val="accent4"/>
          </a:lnRef>
          <a:fillRef idx="1">
            <a:schemeClr val="lt1"/>
          </a:fillRef>
          <a:effectRef idx="0">
            <a:schemeClr val="accent4"/>
          </a:effectRef>
          <a:fontRef idx="minor">
            <a:schemeClr val="dk1"/>
          </a:fontRef>
        </p:style>
        <p:txBody>
          <a:bodyPr vert="horz" wrap="square" lIns="92070" tIns="46040" rIns="92070" bIns="46040" anchor="t" anchorCtr="0" compatLnSpc="1">
            <a:spAutoFit/>
          </a:bodyPr>
          <a:lstStyle/>
          <a:p>
            <a:pPr algn="ctr" hangingPunct="0">
              <a:spcBef>
                <a:spcPts val="1900"/>
              </a:spcBef>
              <a:defRPr sz="1800" b="0" i="0" u="none" strike="noStrike" kern="0" cap="none" spc="0" baseline="0">
                <a:solidFill>
                  <a:srgbClr val="000000"/>
                </a:solidFill>
                <a:uFillTx/>
              </a:defRPr>
            </a:pPr>
            <a:r>
              <a:rPr lang="en-GB" sz="2000" b="1" dirty="0">
                <a:solidFill>
                  <a:srgbClr val="000000"/>
                </a:solidFill>
                <a:ea typeface=""/>
                <a:cs typeface=""/>
              </a:rPr>
              <a:t>Methodology</a:t>
            </a:r>
          </a:p>
        </p:txBody>
      </p:sp>
      <p:sp>
        <p:nvSpPr>
          <p:cNvPr id="7" name="TextBox 6">
            <a:extLst>
              <a:ext uri="{FF2B5EF4-FFF2-40B4-BE49-F238E27FC236}">
                <a16:creationId xmlns:a16="http://schemas.microsoft.com/office/drawing/2014/main" id="{6B6EB39B-73E4-416C-A0AB-E10C91BFEC68}"/>
              </a:ext>
            </a:extLst>
          </p:cNvPr>
          <p:cNvSpPr txBox="1"/>
          <p:nvPr/>
        </p:nvSpPr>
        <p:spPr>
          <a:xfrm>
            <a:off x="8848725" y="3447801"/>
            <a:ext cx="1556398" cy="397299"/>
          </a:xfrm>
          <a:prstGeom prst="rect">
            <a:avLst/>
          </a:prstGeom>
          <a:noFill/>
          <a:ln w="38100">
            <a:solidFill>
              <a:srgbClr val="00B050"/>
            </a:solidFill>
          </a:ln>
        </p:spPr>
        <p:txBody>
          <a:bodyPr wrap="square" rtlCol="0">
            <a:spAutoFit/>
          </a:bodyPr>
          <a:lstStyle/>
          <a:p>
            <a:r>
              <a:rPr lang="en-GB" sz="2000" b="1" dirty="0"/>
              <a:t>Philosophy</a:t>
            </a:r>
          </a:p>
        </p:txBody>
      </p:sp>
      <p:sp>
        <p:nvSpPr>
          <p:cNvPr id="8" name="Text Box 12">
            <a:extLst>
              <a:ext uri="{FF2B5EF4-FFF2-40B4-BE49-F238E27FC236}">
                <a16:creationId xmlns:a16="http://schemas.microsoft.com/office/drawing/2014/main" id="{905F05FA-B30E-4004-911C-A72E873FBE85}"/>
              </a:ext>
            </a:extLst>
          </p:cNvPr>
          <p:cNvSpPr txBox="1"/>
          <p:nvPr/>
        </p:nvSpPr>
        <p:spPr>
          <a:xfrm>
            <a:off x="8148716" y="4543671"/>
            <a:ext cx="2362225" cy="397941"/>
          </a:xfrm>
          <a:prstGeom prst="rect">
            <a:avLst/>
          </a:prstGeom>
          <a:ln w="38100">
            <a:solidFill>
              <a:srgbClr val="0070C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Methods</a:t>
            </a:r>
          </a:p>
        </p:txBody>
      </p:sp>
      <p:sp>
        <p:nvSpPr>
          <p:cNvPr id="9" name="Text Box 12">
            <a:extLst>
              <a:ext uri="{FF2B5EF4-FFF2-40B4-BE49-F238E27FC236}">
                <a16:creationId xmlns:a16="http://schemas.microsoft.com/office/drawing/2014/main" id="{B356FDC2-B5E2-42DE-AF9C-7A2E885C33C6}"/>
              </a:ext>
            </a:extLst>
          </p:cNvPr>
          <p:cNvSpPr txBox="1"/>
          <p:nvPr/>
        </p:nvSpPr>
        <p:spPr>
          <a:xfrm>
            <a:off x="3991252" y="2189255"/>
            <a:ext cx="2362225" cy="708532"/>
          </a:xfrm>
          <a:prstGeom prst="rect">
            <a:avLst/>
          </a:prstGeom>
          <a:ln w="38100">
            <a:solidFill>
              <a:srgbClr val="FFC00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Practical Considerations</a:t>
            </a:r>
          </a:p>
        </p:txBody>
      </p:sp>
      <p:sp>
        <p:nvSpPr>
          <p:cNvPr id="10" name="Text Box 12">
            <a:extLst>
              <a:ext uri="{FF2B5EF4-FFF2-40B4-BE49-F238E27FC236}">
                <a16:creationId xmlns:a16="http://schemas.microsoft.com/office/drawing/2014/main" id="{D7B1D8BA-B5D0-4764-9320-EA7F2DD3CF58}"/>
              </a:ext>
            </a:extLst>
          </p:cNvPr>
          <p:cNvSpPr txBox="1"/>
          <p:nvPr/>
        </p:nvSpPr>
        <p:spPr>
          <a:xfrm>
            <a:off x="1562891" y="5219339"/>
            <a:ext cx="2362225" cy="397941"/>
          </a:xfrm>
          <a:prstGeom prst="rect">
            <a:avLst/>
          </a:prstGeom>
          <a:ln w="38100">
            <a:solidFill>
              <a:srgbClr val="7030A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Values</a:t>
            </a:r>
          </a:p>
        </p:txBody>
      </p:sp>
      <p:sp>
        <p:nvSpPr>
          <p:cNvPr id="11" name="Text Box 12">
            <a:extLst>
              <a:ext uri="{FF2B5EF4-FFF2-40B4-BE49-F238E27FC236}">
                <a16:creationId xmlns:a16="http://schemas.microsoft.com/office/drawing/2014/main" id="{D769A19E-9712-4417-9E3F-3E64C1F2CCB6}"/>
              </a:ext>
            </a:extLst>
          </p:cNvPr>
          <p:cNvSpPr txBox="1"/>
          <p:nvPr/>
        </p:nvSpPr>
        <p:spPr>
          <a:xfrm>
            <a:off x="5172364" y="5427894"/>
            <a:ext cx="2362225" cy="397941"/>
          </a:xfrm>
          <a:prstGeom prst="rect">
            <a:avLst/>
          </a:prstGeom>
          <a:ln w="38100">
            <a:solidFill>
              <a:srgbClr val="00206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Theory</a:t>
            </a:r>
          </a:p>
        </p:txBody>
      </p:sp>
      <p:sp>
        <p:nvSpPr>
          <p:cNvPr id="13" name="Text Box 12">
            <a:extLst>
              <a:ext uri="{FF2B5EF4-FFF2-40B4-BE49-F238E27FC236}">
                <a16:creationId xmlns:a16="http://schemas.microsoft.com/office/drawing/2014/main" id="{2AA9066A-6DE9-4869-9962-B888EC96E837}"/>
              </a:ext>
            </a:extLst>
          </p:cNvPr>
          <p:cNvSpPr txBox="1"/>
          <p:nvPr/>
        </p:nvSpPr>
        <p:spPr>
          <a:xfrm>
            <a:off x="946622" y="2952302"/>
            <a:ext cx="2362225" cy="397941"/>
          </a:xfrm>
          <a:prstGeom prst="rect">
            <a:avLst/>
          </a:prstGeom>
          <a:ln w="38100">
            <a:solidFill>
              <a:srgbClr val="FF000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Ethics</a:t>
            </a:r>
          </a:p>
        </p:txBody>
      </p:sp>
      <p:sp>
        <p:nvSpPr>
          <p:cNvPr id="14" name="Text Box 12">
            <a:extLst>
              <a:ext uri="{FF2B5EF4-FFF2-40B4-BE49-F238E27FC236}">
                <a16:creationId xmlns:a16="http://schemas.microsoft.com/office/drawing/2014/main" id="{47E9587E-541C-4E87-98DA-129BEC97D7B4}"/>
              </a:ext>
            </a:extLst>
          </p:cNvPr>
          <p:cNvSpPr txBox="1"/>
          <p:nvPr/>
        </p:nvSpPr>
        <p:spPr>
          <a:xfrm>
            <a:off x="636961" y="4085820"/>
            <a:ext cx="2362225" cy="397941"/>
          </a:xfrm>
          <a:prstGeom prst="rect">
            <a:avLst/>
          </a:prstGeom>
          <a:ln w="38100">
            <a:solidFill>
              <a:schemeClr val="tx1"/>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algn="ctr" hangingPunct="0">
              <a:spcBef>
                <a:spcPts val="600"/>
              </a:spcBef>
              <a:defRPr sz="1800" b="0" i="0" u="none" strike="noStrike" kern="0" cap="none" spc="0" baseline="0">
                <a:solidFill>
                  <a:srgbClr val="000000"/>
                </a:solidFill>
                <a:uFillTx/>
              </a:defRPr>
            </a:pPr>
            <a:r>
              <a:rPr lang="en-GB" sz="2000" b="1" dirty="0">
                <a:solidFill>
                  <a:srgbClr val="000000"/>
                </a:solidFill>
                <a:ea typeface=""/>
                <a:cs typeface=""/>
              </a:rPr>
              <a:t>Context </a:t>
            </a:r>
          </a:p>
        </p:txBody>
      </p:sp>
      <p:cxnSp>
        <p:nvCxnSpPr>
          <p:cNvPr id="16" name="Straight Connector 15">
            <a:extLst>
              <a:ext uri="{FF2B5EF4-FFF2-40B4-BE49-F238E27FC236}">
                <a16:creationId xmlns:a16="http://schemas.microsoft.com/office/drawing/2014/main" id="{E54EC0F4-BBAC-4DCD-9A2E-A061893DF24C}"/>
              </a:ext>
            </a:extLst>
          </p:cNvPr>
          <p:cNvCxnSpPr>
            <a:cxnSpLocks/>
          </p:cNvCxnSpPr>
          <p:nvPr/>
        </p:nvCxnSpPr>
        <p:spPr>
          <a:xfrm>
            <a:off x="5495925" y="2897787"/>
            <a:ext cx="0" cy="5312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D47850C-DDFF-43D4-B2D4-F0B22205E05C}"/>
              </a:ext>
            </a:extLst>
          </p:cNvPr>
          <p:cNvCxnSpPr>
            <a:cxnSpLocks/>
          </p:cNvCxnSpPr>
          <p:nvPr/>
        </p:nvCxnSpPr>
        <p:spPr>
          <a:xfrm flipH="1">
            <a:off x="7229475" y="2897787"/>
            <a:ext cx="534905" cy="82866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DBA2DB4-2F26-414B-BD99-F9254888C8D7}"/>
              </a:ext>
            </a:extLst>
          </p:cNvPr>
          <p:cNvCxnSpPr>
            <a:cxnSpLocks/>
          </p:cNvCxnSpPr>
          <p:nvPr/>
        </p:nvCxnSpPr>
        <p:spPr>
          <a:xfrm flipH="1">
            <a:off x="7764380" y="3625531"/>
            <a:ext cx="1084345" cy="47711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7D79478-DE21-4566-B317-8D059284C57B}"/>
              </a:ext>
            </a:extLst>
          </p:cNvPr>
          <p:cNvCxnSpPr>
            <a:cxnSpLocks/>
          </p:cNvCxnSpPr>
          <p:nvPr/>
        </p:nvCxnSpPr>
        <p:spPr>
          <a:xfrm>
            <a:off x="3308847" y="3241037"/>
            <a:ext cx="682405" cy="38449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5BF47B1-AF1A-4708-B181-43CBC2E28C28}"/>
              </a:ext>
            </a:extLst>
          </p:cNvPr>
          <p:cNvCxnSpPr>
            <a:cxnSpLocks/>
          </p:cNvCxnSpPr>
          <p:nvPr/>
        </p:nvCxnSpPr>
        <p:spPr>
          <a:xfrm flipH="1">
            <a:off x="3848100" y="4810125"/>
            <a:ext cx="504825" cy="42762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3B20872-2140-46C1-9B43-1ED748D701FF}"/>
              </a:ext>
            </a:extLst>
          </p:cNvPr>
          <p:cNvCxnSpPr>
            <a:cxnSpLocks/>
            <a:endCxn id="4" idx="3"/>
          </p:cNvCxnSpPr>
          <p:nvPr/>
        </p:nvCxnSpPr>
        <p:spPr>
          <a:xfrm flipV="1">
            <a:off x="2999186" y="4185306"/>
            <a:ext cx="493148" cy="16139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DA36239-B548-4359-A421-4BC1472881DF}"/>
              </a:ext>
            </a:extLst>
          </p:cNvPr>
          <p:cNvCxnSpPr>
            <a:cxnSpLocks/>
          </p:cNvCxnSpPr>
          <p:nvPr/>
        </p:nvCxnSpPr>
        <p:spPr>
          <a:xfrm flipH="1">
            <a:off x="7381875" y="4634376"/>
            <a:ext cx="720643"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7950191-0FA0-444E-94E4-5B87F09CE0A3}"/>
              </a:ext>
            </a:extLst>
          </p:cNvPr>
          <p:cNvCxnSpPr>
            <a:cxnSpLocks/>
            <a:stCxn id="11" idx="0"/>
          </p:cNvCxnSpPr>
          <p:nvPr/>
        </p:nvCxnSpPr>
        <p:spPr>
          <a:xfrm flipH="1" flipV="1">
            <a:off x="6267450" y="4941612"/>
            <a:ext cx="86027" cy="486282"/>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1612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A257-0348-496B-970B-434F4E5C5DE6}"/>
              </a:ext>
            </a:extLst>
          </p:cNvPr>
          <p:cNvSpPr>
            <a:spLocks noGrp="1"/>
          </p:cNvSpPr>
          <p:nvPr>
            <p:ph type="title"/>
          </p:nvPr>
        </p:nvSpPr>
        <p:spPr/>
        <p:txBody>
          <a:bodyPr/>
          <a:lstStyle/>
          <a:p>
            <a:r>
              <a:rPr lang="en-GB" dirty="0"/>
              <a:t>Why research in youth work?</a:t>
            </a:r>
          </a:p>
        </p:txBody>
      </p:sp>
      <p:sp>
        <p:nvSpPr>
          <p:cNvPr id="3" name="Content Placeholder 2">
            <a:extLst>
              <a:ext uri="{FF2B5EF4-FFF2-40B4-BE49-F238E27FC236}">
                <a16:creationId xmlns:a16="http://schemas.microsoft.com/office/drawing/2014/main" id="{9453FD1A-FFF1-4855-956C-7520817F377E}"/>
              </a:ext>
            </a:extLst>
          </p:cNvPr>
          <p:cNvSpPr>
            <a:spLocks noGrp="1"/>
          </p:cNvSpPr>
          <p:nvPr>
            <p:ph idx="1"/>
          </p:nvPr>
        </p:nvSpPr>
        <p:spPr/>
        <p:txBody>
          <a:bodyPr/>
          <a:lstStyle/>
          <a:p>
            <a:r>
              <a:rPr lang="en-GB" dirty="0"/>
              <a:t>Why do you think we conduct research in youth work?</a:t>
            </a:r>
          </a:p>
          <a:p>
            <a:endParaRPr lang="en-GB" dirty="0"/>
          </a:p>
          <a:p>
            <a:r>
              <a:rPr lang="en-GB" dirty="0"/>
              <a:t>What is the aim?</a:t>
            </a:r>
          </a:p>
        </p:txBody>
      </p:sp>
    </p:spTree>
    <p:extLst>
      <p:ext uri="{BB962C8B-B14F-4D97-AF65-F5344CB8AC3E}">
        <p14:creationId xmlns:p14="http://schemas.microsoft.com/office/powerpoint/2010/main" val="528290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B055B-4C29-47D2-9E1C-73F5D40492AB}"/>
              </a:ext>
            </a:extLst>
          </p:cNvPr>
          <p:cNvSpPr>
            <a:spLocks noGrp="1"/>
          </p:cNvSpPr>
          <p:nvPr>
            <p:ph type="title"/>
          </p:nvPr>
        </p:nvSpPr>
        <p:spPr/>
        <p:txBody>
          <a:bodyPr/>
          <a:lstStyle/>
          <a:p>
            <a:r>
              <a:rPr lang="en-GB" dirty="0"/>
              <a:t>Why research in youth work?</a:t>
            </a:r>
          </a:p>
        </p:txBody>
      </p:sp>
      <p:sp>
        <p:nvSpPr>
          <p:cNvPr id="3" name="Content Placeholder 2">
            <a:extLst>
              <a:ext uri="{FF2B5EF4-FFF2-40B4-BE49-F238E27FC236}">
                <a16:creationId xmlns:a16="http://schemas.microsoft.com/office/drawing/2014/main" id="{8BA1133D-A5C2-49AC-9CF2-5CC957AC964B}"/>
              </a:ext>
            </a:extLst>
          </p:cNvPr>
          <p:cNvSpPr>
            <a:spLocks noGrp="1"/>
          </p:cNvSpPr>
          <p:nvPr>
            <p:ph idx="1"/>
          </p:nvPr>
        </p:nvSpPr>
        <p:spPr>
          <a:xfrm>
            <a:off x="733425" y="2121408"/>
            <a:ext cx="10394823" cy="4050792"/>
          </a:xfrm>
        </p:spPr>
        <p:txBody>
          <a:bodyPr>
            <a:normAutofit fontScale="92500" lnSpcReduction="10000"/>
          </a:bodyPr>
          <a:lstStyle/>
          <a:p>
            <a:pPr lvl="1">
              <a:buFont typeface="Arial" panose="020B0604020202020204" pitchFamily="34" charset="0"/>
              <a:buChar char="•"/>
            </a:pPr>
            <a:r>
              <a:rPr lang="en-GB" sz="2600" dirty="0"/>
              <a:t>Inform Policy</a:t>
            </a:r>
          </a:p>
          <a:p>
            <a:pPr lvl="3">
              <a:buFont typeface="Arial" panose="020B0604020202020204" pitchFamily="34" charset="0"/>
              <a:buChar char="•"/>
            </a:pPr>
            <a:r>
              <a:rPr lang="en-GB" sz="2200" dirty="0"/>
              <a:t>Political slant</a:t>
            </a:r>
          </a:p>
          <a:p>
            <a:pPr lvl="1">
              <a:buFont typeface="Arial" panose="020B0604020202020204" pitchFamily="34" charset="0"/>
              <a:buChar char="•"/>
            </a:pPr>
            <a:r>
              <a:rPr lang="en-GB" sz="2800" dirty="0"/>
              <a:t>To Inform Practice:</a:t>
            </a:r>
          </a:p>
          <a:p>
            <a:pPr lvl="3">
              <a:buFont typeface="Arial" panose="020B0604020202020204" pitchFamily="34" charset="0"/>
              <a:buChar char="•"/>
            </a:pPr>
            <a:r>
              <a:rPr lang="en-GB" sz="2400" dirty="0"/>
              <a:t>your own…</a:t>
            </a:r>
          </a:p>
          <a:p>
            <a:pPr lvl="3">
              <a:buFont typeface="Arial" panose="020B0604020202020204" pitchFamily="34" charset="0"/>
              <a:buChar char="•"/>
            </a:pPr>
            <a:r>
              <a:rPr lang="en-GB" sz="2400" dirty="0"/>
              <a:t>Youth Work,	</a:t>
            </a:r>
          </a:p>
          <a:p>
            <a:pPr lvl="3">
              <a:buFont typeface="Arial" panose="020B0604020202020204" pitchFamily="34" charset="0"/>
              <a:buChar char="•"/>
            </a:pPr>
            <a:r>
              <a:rPr lang="en-GB" sz="2400" dirty="0"/>
              <a:t>Social Work,</a:t>
            </a:r>
          </a:p>
          <a:p>
            <a:pPr lvl="3">
              <a:buFont typeface="Arial" panose="020B0604020202020204" pitchFamily="34" charset="0"/>
              <a:buChar char="•"/>
            </a:pPr>
            <a:r>
              <a:rPr lang="en-GB" sz="2400" dirty="0"/>
              <a:t>Education, </a:t>
            </a:r>
          </a:p>
          <a:p>
            <a:pPr lvl="3">
              <a:buFont typeface="Arial" panose="020B0604020202020204" pitchFamily="34" charset="0"/>
              <a:buChar char="•"/>
            </a:pPr>
            <a:r>
              <a:rPr lang="en-GB" sz="2400" dirty="0"/>
              <a:t>Nursing,</a:t>
            </a:r>
          </a:p>
          <a:p>
            <a:pPr lvl="3">
              <a:buFont typeface="Arial" panose="020B0604020202020204" pitchFamily="34" charset="0"/>
              <a:buChar char="•"/>
            </a:pPr>
            <a:r>
              <a:rPr lang="en-GB" sz="2400" dirty="0"/>
              <a:t>Community Development, </a:t>
            </a:r>
          </a:p>
          <a:p>
            <a:pPr lvl="3">
              <a:buFont typeface="Arial" panose="020B0604020202020204" pitchFamily="34" charset="0"/>
              <a:buChar char="•"/>
            </a:pPr>
            <a:r>
              <a:rPr lang="en-GB" sz="2400" dirty="0"/>
              <a:t>Evidence based practice </a:t>
            </a:r>
          </a:p>
          <a:p>
            <a:pPr lvl="3">
              <a:buFont typeface="Arial" panose="020B0604020202020204" pitchFamily="34" charset="0"/>
              <a:buChar char="•"/>
            </a:pPr>
            <a:r>
              <a:rPr lang="en-GB" sz="2400" dirty="0"/>
              <a:t>And so much more…</a:t>
            </a:r>
          </a:p>
        </p:txBody>
      </p:sp>
    </p:spTree>
    <p:extLst>
      <p:ext uri="{BB962C8B-B14F-4D97-AF65-F5344CB8AC3E}">
        <p14:creationId xmlns:p14="http://schemas.microsoft.com/office/powerpoint/2010/main" val="1843406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79B0E470-451D-4EDB-937D-06CC43CF85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0074" y="386083"/>
            <a:ext cx="11541401" cy="5786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9603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1"/>
          <p:cNvSpPr txBox="1">
            <a:spLocks/>
          </p:cNvSpPr>
          <p:nvPr/>
        </p:nvSpPr>
        <p:spPr>
          <a:xfrm>
            <a:off x="5663955" y="2119314"/>
            <a:ext cx="4248476" cy="36052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endParaRPr lang="en-GB" dirty="0"/>
          </a:p>
        </p:txBody>
      </p:sp>
      <p:sp>
        <p:nvSpPr>
          <p:cNvPr id="7" name="Rectangle 8"/>
          <p:cNvSpPr/>
          <p:nvPr/>
        </p:nvSpPr>
        <p:spPr>
          <a:xfrm>
            <a:off x="1524001" y="-161744"/>
            <a:ext cx="186003" cy="323489"/>
          </a:xfrm>
          <a:prstGeom prst="rect">
            <a:avLst/>
          </a:prstGeom>
          <a:noFill/>
          <a:ln>
            <a:noFill/>
            <a:prstDash val="solid"/>
          </a:ln>
        </p:spPr>
        <p:txBody>
          <a:bodyPr vert="horz" wrap="none" lIns="92070" tIns="46040" rIns="92070" bIns="0" anchor="ctr" anchorCtr="0" compatLnSpc="1">
            <a:spAutoFit/>
          </a:bodyPr>
          <a:lstStyle/>
          <a:p>
            <a:pPr>
              <a:defRPr sz="1800" b="0" i="0" u="none" strike="noStrike" kern="0" cap="none" spc="0" baseline="0">
                <a:solidFill>
                  <a:srgbClr val="000000"/>
                </a:solidFill>
                <a:uFillTx/>
              </a:defRPr>
            </a:pPr>
            <a:endParaRPr lang="en-US">
              <a:solidFill>
                <a:srgbClr val="000000"/>
              </a:solidFill>
              <a:latin typeface="Franklin Gothic Book"/>
              <a:ea typeface=""/>
              <a:cs typeface=""/>
            </a:endParaRPr>
          </a:p>
        </p:txBody>
      </p:sp>
      <p:sp>
        <p:nvSpPr>
          <p:cNvPr id="8" name="Rectangle 9"/>
          <p:cNvSpPr/>
          <p:nvPr/>
        </p:nvSpPr>
        <p:spPr>
          <a:xfrm>
            <a:off x="1524001" y="2282392"/>
            <a:ext cx="186003" cy="646977"/>
          </a:xfrm>
          <a:prstGeom prst="rect">
            <a:avLst/>
          </a:prstGeom>
          <a:noFill/>
          <a:ln>
            <a:noFill/>
            <a:prstDash val="solid"/>
          </a:ln>
        </p:spPr>
        <p:txBody>
          <a:bodyPr vert="horz" wrap="none" lIns="92070" tIns="46040" rIns="92070" bIns="46040" anchor="ctr" anchorCtr="0" compatLnSpc="1">
            <a:spAutoFit/>
          </a:bodyPr>
          <a:lstStyle/>
          <a:p>
            <a:pPr hangingPunct="0">
              <a:defRPr sz="1800" b="0" i="0" u="none" strike="noStrike" kern="0" cap="none" spc="0" baseline="0">
                <a:solidFill>
                  <a:srgbClr val="000000"/>
                </a:solidFill>
                <a:uFillTx/>
              </a:defRPr>
            </a:pPr>
            <a:endParaRPr lang="en-GB" sz="1200" b="1">
              <a:solidFill>
                <a:srgbClr val="000000"/>
              </a:solidFill>
              <a:latin typeface="Times New Roman" pitchFamily="18"/>
              <a:ea typeface=""/>
              <a:cs typeface="Times New Roman" pitchFamily="18"/>
            </a:endParaRPr>
          </a:p>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
              <a:cs typeface=""/>
            </a:endParaRPr>
          </a:p>
        </p:txBody>
      </p:sp>
      <p:sp>
        <p:nvSpPr>
          <p:cNvPr id="2" name="Title 1"/>
          <p:cNvSpPr>
            <a:spLocks noGrp="1"/>
          </p:cNvSpPr>
          <p:nvPr>
            <p:ph type="title"/>
          </p:nvPr>
        </p:nvSpPr>
        <p:spPr/>
        <p:txBody>
          <a:bodyPr/>
          <a:lstStyle/>
          <a:p>
            <a:r>
              <a:rPr lang="en-GB" dirty="0"/>
              <a:t>Texts to Consider</a:t>
            </a:r>
          </a:p>
        </p:txBody>
      </p:sp>
      <p:sp>
        <p:nvSpPr>
          <p:cNvPr id="3" name="Content Placeholder 2"/>
          <p:cNvSpPr>
            <a:spLocks noGrp="1"/>
          </p:cNvSpPr>
          <p:nvPr>
            <p:ph sz="half" idx="1"/>
          </p:nvPr>
        </p:nvSpPr>
        <p:spPr/>
        <p:txBody>
          <a:bodyPr>
            <a:normAutofit/>
          </a:bodyPr>
          <a:lstStyle/>
          <a:p>
            <a:pPr lvl="1">
              <a:buFont typeface="Arial" panose="020B0604020202020204" pitchFamily="34" charset="0"/>
              <a:buChar char="•"/>
            </a:pPr>
            <a:r>
              <a:rPr lang="en-GB" sz="2800" dirty="0"/>
              <a:t>Punch K, (2013) </a:t>
            </a:r>
            <a:r>
              <a:rPr lang="en-GB" sz="2800" i="1" dirty="0"/>
              <a:t>Introduction to Social Research Methods</a:t>
            </a:r>
            <a:r>
              <a:rPr lang="en-GB" sz="2800" dirty="0"/>
              <a:t>: Quantitative and Qualitative Approaches, London: Sage.</a:t>
            </a:r>
          </a:p>
          <a:p>
            <a:pPr lvl="1">
              <a:buFont typeface="Arial" panose="020B0604020202020204" pitchFamily="34" charset="0"/>
              <a:buChar char="•"/>
            </a:pPr>
            <a:endParaRPr lang="en-GB" sz="2800" dirty="0"/>
          </a:p>
        </p:txBody>
      </p:sp>
      <p:pic>
        <p:nvPicPr>
          <p:cNvPr id="9" name="Picture 2" descr="Introduction to Social Research by Keith F. Punch"/>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34263" y="2305050"/>
            <a:ext cx="2505075" cy="3105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4076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p:cNvSpPr>
          <p:nvPr/>
        </p:nvSpPr>
        <p:spPr>
          <a:xfrm>
            <a:off x="5303910" y="2119314"/>
            <a:ext cx="4680520" cy="36052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marL="384048" lvl="1" indent="-182880">
              <a:lnSpc>
                <a:spcPct val="90000"/>
              </a:lnSpc>
              <a:spcBef>
                <a:spcPts val="200"/>
              </a:spcBef>
              <a:spcAft>
                <a:spcPts val="400"/>
              </a:spcAft>
              <a:buClr>
                <a:schemeClr val="accent1"/>
              </a:buClr>
              <a:buFont typeface="Arial" panose="020B0604020202020204" pitchFamily="34" charset="0"/>
              <a:buChar char="•"/>
            </a:pPr>
            <a:endParaRPr lang="en-GB" sz="2800" dirty="0">
              <a:solidFill>
                <a:schemeClr val="tx1">
                  <a:lumMod val="75000"/>
                  <a:lumOff val="25000"/>
                </a:schemeClr>
              </a:solidFill>
              <a:latin typeface="+mn-lt"/>
            </a:endParaRPr>
          </a:p>
        </p:txBody>
      </p:sp>
      <p:sp>
        <p:nvSpPr>
          <p:cNvPr id="5" name="Rectangle 5"/>
          <p:cNvSpPr/>
          <p:nvPr/>
        </p:nvSpPr>
        <p:spPr>
          <a:xfrm>
            <a:off x="1524001" y="1805167"/>
            <a:ext cx="186003" cy="323489"/>
          </a:xfrm>
          <a:prstGeom prst="rect">
            <a:avLst/>
          </a:prstGeom>
          <a:noFill/>
          <a:ln>
            <a:noFill/>
            <a:prstDash val="solid"/>
          </a:ln>
        </p:spPr>
        <p:txBody>
          <a:bodyPr vert="horz" wrap="none" lIns="92070" tIns="46040" rIns="92070" bIns="0" anchor="ctr" anchorCtr="0" compatLnSpc="1">
            <a:spAutoFit/>
          </a:bodyPr>
          <a:lstStyle/>
          <a:p>
            <a:pPr>
              <a:defRPr sz="1800" b="0" i="0" u="none" strike="noStrike" kern="0" cap="none" spc="0" baseline="0">
                <a:solidFill>
                  <a:srgbClr val="000000"/>
                </a:solidFill>
                <a:uFillTx/>
              </a:defRPr>
            </a:pPr>
            <a:endParaRPr lang="en-US">
              <a:solidFill>
                <a:srgbClr val="000000"/>
              </a:solidFill>
              <a:latin typeface="Franklin Gothic Book"/>
              <a:ea typeface=""/>
              <a:cs typeface=""/>
            </a:endParaRPr>
          </a:p>
        </p:txBody>
      </p:sp>
      <p:sp>
        <p:nvSpPr>
          <p:cNvPr id="6" name="Rectangle 6"/>
          <p:cNvSpPr/>
          <p:nvPr/>
        </p:nvSpPr>
        <p:spPr>
          <a:xfrm>
            <a:off x="1524001" y="4249302"/>
            <a:ext cx="186003" cy="646977"/>
          </a:xfrm>
          <a:prstGeom prst="rect">
            <a:avLst/>
          </a:prstGeom>
          <a:noFill/>
          <a:ln>
            <a:noFill/>
            <a:prstDash val="solid"/>
          </a:ln>
        </p:spPr>
        <p:txBody>
          <a:bodyPr vert="horz" wrap="none" lIns="92070" tIns="46040" rIns="92070" bIns="46040" anchor="ctr" anchorCtr="0" compatLnSpc="1">
            <a:spAutoFit/>
          </a:bodyPr>
          <a:lstStyle/>
          <a:p>
            <a:pPr hangingPunct="0">
              <a:defRPr sz="1800" b="0" i="0" u="none" strike="noStrike" kern="0" cap="none" spc="0" baseline="0">
                <a:solidFill>
                  <a:srgbClr val="000000"/>
                </a:solidFill>
                <a:uFillTx/>
              </a:defRPr>
            </a:pPr>
            <a:endParaRPr lang="en-GB" sz="1200" b="1">
              <a:solidFill>
                <a:srgbClr val="000000"/>
              </a:solidFill>
              <a:latin typeface="Times New Roman" pitchFamily="18"/>
              <a:ea typeface=""/>
              <a:cs typeface="Times New Roman" pitchFamily="18"/>
            </a:endParaRPr>
          </a:p>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
              <a:cs typeface=""/>
            </a:endParaRPr>
          </a:p>
        </p:txBody>
      </p:sp>
      <p:sp>
        <p:nvSpPr>
          <p:cNvPr id="2" name="AutoShape 4" descr="Image result for student's guide to research ethics"/>
          <p:cNvSpPr>
            <a:spLocks noChangeAspect="1" noChangeArrowheads="1"/>
          </p:cNvSpPr>
          <p:nvPr/>
        </p:nvSpPr>
        <p:spPr bwMode="auto">
          <a:xfrm flipV="1">
            <a:off x="1679575" y="160338"/>
            <a:ext cx="304800" cy="35566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itle 2"/>
          <p:cNvSpPr>
            <a:spLocks noGrp="1"/>
          </p:cNvSpPr>
          <p:nvPr>
            <p:ph type="title"/>
          </p:nvPr>
        </p:nvSpPr>
        <p:spPr/>
        <p:txBody>
          <a:bodyPr/>
          <a:lstStyle/>
          <a:p>
            <a:endParaRPr lang="en-GB"/>
          </a:p>
        </p:txBody>
      </p:sp>
      <p:sp>
        <p:nvSpPr>
          <p:cNvPr id="8" name="Content Placeholder 7"/>
          <p:cNvSpPr>
            <a:spLocks noGrp="1"/>
          </p:cNvSpPr>
          <p:nvPr>
            <p:ph sz="half" idx="2"/>
          </p:nvPr>
        </p:nvSpPr>
        <p:spPr/>
        <p:txBody>
          <a:bodyPr>
            <a:normAutofit/>
          </a:bodyPr>
          <a:lstStyle/>
          <a:p>
            <a:pPr lvl="1">
              <a:buFont typeface="Arial" panose="020B0604020202020204" pitchFamily="34" charset="0"/>
              <a:buChar char="•"/>
            </a:pPr>
            <a:r>
              <a:rPr lang="en-GB" sz="2800" dirty="0"/>
              <a:t>Oliver P, (2010) </a:t>
            </a:r>
            <a:r>
              <a:rPr lang="en-GB" sz="2800" i="1" dirty="0"/>
              <a:t>The Students' Guide to Research Ethics</a:t>
            </a:r>
            <a:r>
              <a:rPr lang="en-GB" sz="2800" dirty="0"/>
              <a:t>, Buckingham: Open University Press.</a:t>
            </a:r>
          </a:p>
          <a:p>
            <a:pPr lvl="1">
              <a:buFont typeface="Arial" panose="020B0604020202020204" pitchFamily="34" charset="0"/>
              <a:buChar char="•"/>
            </a:pPr>
            <a:endParaRPr lang="en-GB" sz="2800" dirty="0"/>
          </a:p>
        </p:txBody>
      </p:sp>
      <p:pic>
        <p:nvPicPr>
          <p:cNvPr id="10" name="Picture 6" descr="Image result for student's guide to research ethics"/>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554956" y="1846263"/>
            <a:ext cx="4022725"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8456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5" name="Content Placeholder 4"/>
          <p:cNvSpPr>
            <a:spLocks noGrp="1"/>
          </p:cNvSpPr>
          <p:nvPr>
            <p:ph sz="half" idx="2"/>
          </p:nvPr>
        </p:nvSpPr>
        <p:spPr/>
        <p:txBody>
          <a:bodyPr/>
          <a:lstStyle/>
          <a:p>
            <a:pPr lvl="1">
              <a:buFont typeface="Arial" panose="020B0604020202020204" pitchFamily="34" charset="0"/>
              <a:buChar char="•"/>
            </a:pPr>
            <a:r>
              <a:rPr lang="en-GB" sz="2800" dirty="0">
                <a:solidFill>
                  <a:schemeClr val="tx1"/>
                </a:solidFill>
              </a:rPr>
              <a:t>Creswell J (2013) </a:t>
            </a:r>
            <a:r>
              <a:rPr lang="en-GB" sz="2800" i="1" dirty="0">
                <a:solidFill>
                  <a:schemeClr val="tx1"/>
                </a:solidFill>
              </a:rPr>
              <a:t>Qualitative Inquiry and Research Design: Choosing among Five Approaches,</a:t>
            </a:r>
            <a:r>
              <a:rPr lang="en-GB" sz="2800" dirty="0">
                <a:solidFill>
                  <a:schemeClr val="tx1"/>
                </a:solidFill>
              </a:rPr>
              <a:t> </a:t>
            </a:r>
            <a:r>
              <a:rPr lang="en-GB" sz="2800" dirty="0"/>
              <a:t>LA: SAGE Publications.</a:t>
            </a:r>
            <a:endParaRPr lang="en-GB" dirty="0"/>
          </a:p>
        </p:txBody>
      </p:sp>
      <p:pic>
        <p:nvPicPr>
          <p:cNvPr id="7" name="Picture 2" descr="https://proxy-eu.hosted.exlibrisgroup.com/exl_rewrite/syndetics.com/index.aspx?isbn=1412995302/SC.JPG&amp;client=primo"/>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229282" y="2060848"/>
            <a:ext cx="1961108" cy="2971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4463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12024" y="1340769"/>
            <a:ext cx="4572000" cy="646331"/>
          </a:xfrm>
          <a:prstGeom prst="rect">
            <a:avLst/>
          </a:prstGeom>
        </p:spPr>
        <p:txBody>
          <a:bodyPr>
            <a:spAutoFit/>
          </a:bodyPr>
          <a:lstStyle/>
          <a:p>
            <a:br>
              <a:rPr lang="en-GB" dirty="0"/>
            </a:br>
            <a:endParaRPr lang="en-GB" dirty="0">
              <a:solidFill>
                <a:srgbClr val="3A3A3A"/>
              </a:solidFill>
              <a:latin typeface="Source Sans Pro"/>
            </a:endParaRPr>
          </a:p>
        </p:txBody>
      </p:sp>
      <p:sp>
        <p:nvSpPr>
          <p:cNvPr id="3" name="Title 2"/>
          <p:cNvSpPr>
            <a:spLocks noGrp="1"/>
          </p:cNvSpPr>
          <p:nvPr>
            <p:ph type="title"/>
          </p:nvPr>
        </p:nvSpPr>
        <p:spPr/>
        <p:txBody>
          <a:bodyPr/>
          <a:lstStyle/>
          <a:p>
            <a:endParaRPr lang="en-GB"/>
          </a:p>
        </p:txBody>
      </p:sp>
      <p:sp>
        <p:nvSpPr>
          <p:cNvPr id="5" name="Content Placeholder 4"/>
          <p:cNvSpPr>
            <a:spLocks noGrp="1"/>
          </p:cNvSpPr>
          <p:nvPr>
            <p:ph sz="half" idx="2"/>
          </p:nvPr>
        </p:nvSpPr>
        <p:spPr/>
        <p:txBody>
          <a:bodyPr/>
          <a:lstStyle/>
          <a:p>
            <a:pPr lvl="1">
              <a:buSzPct val="85000"/>
              <a:buFont typeface="Arial" panose="020B0604020202020204" pitchFamily="34" charset="0"/>
              <a:buChar char="•"/>
            </a:pPr>
            <a:r>
              <a:rPr lang="en-GB" sz="2800" dirty="0" err="1">
                <a:solidFill>
                  <a:schemeClr val="tx1"/>
                </a:solidFill>
              </a:rPr>
              <a:t>Cresswell</a:t>
            </a:r>
            <a:r>
              <a:rPr lang="en-GB" sz="2800" dirty="0">
                <a:solidFill>
                  <a:schemeClr val="tx1"/>
                </a:solidFill>
              </a:rPr>
              <a:t> J (2014) </a:t>
            </a:r>
            <a:r>
              <a:rPr lang="en-GB" sz="2800" i="1" dirty="0">
                <a:solidFill>
                  <a:schemeClr val="tx1"/>
                </a:solidFill>
              </a:rPr>
              <a:t>Research Design: Qualitative, Quantitative, and Mixed Methods Approaches, </a:t>
            </a:r>
            <a:r>
              <a:rPr lang="en-GB" sz="2800" dirty="0">
                <a:solidFill>
                  <a:schemeClr val="tx1"/>
                </a:solidFill>
              </a:rPr>
              <a:t>LA, CA: SAGE.</a:t>
            </a:r>
            <a:endParaRPr lang="en-GB" dirty="0">
              <a:solidFill>
                <a:schemeClr val="tx1"/>
              </a:solidFill>
            </a:endParaRPr>
          </a:p>
        </p:txBody>
      </p:sp>
      <p:pic>
        <p:nvPicPr>
          <p:cNvPr id="7" name="Picture 2" descr="https://proxy-eu.hosted.exlibrisgroup.com/exl_rewrite/syndetics.com/index.aspx?isbn=9781452274614/SC.JPG&amp;client=primo"/>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135559" y="1813684"/>
            <a:ext cx="2239645" cy="3199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0068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5A335-A6E8-48B1-81F8-145C45347869}"/>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AE068DED-748F-4C20-842F-4FFF10B4312A}"/>
              </a:ext>
            </a:extLst>
          </p:cNvPr>
          <p:cNvSpPr>
            <a:spLocks noGrp="1"/>
          </p:cNvSpPr>
          <p:nvPr>
            <p:ph sz="half" idx="2"/>
          </p:nvPr>
        </p:nvSpPr>
        <p:spPr/>
        <p:txBody>
          <a:bodyPr/>
          <a:lstStyle/>
          <a:p>
            <a:pPr algn="l"/>
            <a:endParaRPr lang="en-GB" b="0" i="0" dirty="0">
              <a:solidFill>
                <a:srgbClr val="3A3A3A"/>
              </a:solidFill>
              <a:effectLst/>
              <a:latin typeface="Source Sans Pro" panose="020B0503030403020204" pitchFamily="34" charset="0"/>
            </a:endParaRPr>
          </a:p>
          <a:p>
            <a:pPr algn="l"/>
            <a:endParaRPr lang="en-GB" dirty="0">
              <a:solidFill>
                <a:srgbClr val="3A3A3A"/>
              </a:solidFill>
              <a:latin typeface="Source Sans Pro" panose="020B0503030403020204" pitchFamily="34" charset="0"/>
            </a:endParaRPr>
          </a:p>
          <a:p>
            <a:pPr algn="l"/>
            <a:endParaRPr lang="en-GB" b="0" i="0" dirty="0">
              <a:solidFill>
                <a:srgbClr val="3A3A3A"/>
              </a:solidFill>
              <a:effectLst/>
              <a:latin typeface="Source Sans Pro" panose="020B0503030403020204" pitchFamily="34" charset="0"/>
            </a:endParaRPr>
          </a:p>
          <a:p>
            <a:pPr algn="l"/>
            <a:r>
              <a:rPr lang="en-GB" b="0" i="0" dirty="0">
                <a:solidFill>
                  <a:srgbClr val="3A3A3A"/>
                </a:solidFill>
                <a:effectLst/>
                <a:latin typeface="Source Sans Pro" panose="020B0503030403020204" pitchFamily="34" charset="0"/>
              </a:rPr>
              <a:t>Kate </a:t>
            </a:r>
            <a:r>
              <a:rPr lang="en-GB" b="0" i="0" dirty="0" err="1">
                <a:solidFill>
                  <a:srgbClr val="3A3A3A"/>
                </a:solidFill>
                <a:effectLst/>
                <a:latin typeface="Source Sans Pro" panose="020B0503030403020204" pitchFamily="34" charset="0"/>
              </a:rPr>
              <a:t>Sapin</a:t>
            </a:r>
            <a:r>
              <a:rPr lang="en-GB" b="0" i="0" dirty="0">
                <a:solidFill>
                  <a:srgbClr val="3A3A3A"/>
                </a:solidFill>
                <a:effectLst/>
                <a:latin typeface="Source Sans Pro" panose="020B0503030403020204" pitchFamily="34" charset="0"/>
              </a:rPr>
              <a:t>, K. (2013) </a:t>
            </a:r>
            <a:r>
              <a:rPr lang="en-GB" b="0" i="1" dirty="0">
                <a:solidFill>
                  <a:srgbClr val="3A3A3A"/>
                </a:solidFill>
                <a:effectLst/>
                <a:latin typeface="Source Sans Pro" panose="020B0503030403020204" pitchFamily="34" charset="0"/>
              </a:rPr>
              <a:t>Essential Skills for Youth Work Practice, 2</a:t>
            </a:r>
            <a:r>
              <a:rPr lang="en-GB" b="0" i="1" baseline="30000" dirty="0">
                <a:solidFill>
                  <a:srgbClr val="3A3A3A"/>
                </a:solidFill>
                <a:effectLst/>
                <a:latin typeface="Source Sans Pro" panose="020B0503030403020204" pitchFamily="34" charset="0"/>
              </a:rPr>
              <a:t>nd</a:t>
            </a:r>
            <a:r>
              <a:rPr lang="en-GB" b="0" i="1" dirty="0">
                <a:solidFill>
                  <a:srgbClr val="3A3A3A"/>
                </a:solidFill>
                <a:effectLst/>
                <a:latin typeface="Source Sans Pro" panose="020B0503030403020204" pitchFamily="34" charset="0"/>
              </a:rPr>
              <a:t> Edition, Sage: London</a:t>
            </a:r>
            <a:endParaRPr lang="en-GB" b="0" i="0" dirty="0">
              <a:solidFill>
                <a:srgbClr val="3A3A3A"/>
              </a:solidFill>
              <a:effectLst/>
              <a:latin typeface="Source Sans Pro" panose="020B0503030403020204" pitchFamily="34" charset="0"/>
            </a:endParaRPr>
          </a:p>
          <a:p>
            <a:endParaRPr lang="en-GB" dirty="0"/>
          </a:p>
        </p:txBody>
      </p:sp>
      <p:pic>
        <p:nvPicPr>
          <p:cNvPr id="12" name="Content Placeholder 11">
            <a:extLst>
              <a:ext uri="{FF2B5EF4-FFF2-40B4-BE49-F238E27FC236}">
                <a16:creationId xmlns:a16="http://schemas.microsoft.com/office/drawing/2014/main" id="{160AB1EC-F8E9-4E4D-B2FE-981985A9BEDF}"/>
              </a:ext>
            </a:extLst>
          </p:cNvPr>
          <p:cNvPicPr>
            <a:picLocks noGrp="1" noChangeAspect="1"/>
          </p:cNvPicPr>
          <p:nvPr>
            <p:ph sz="half" idx="1"/>
          </p:nvPr>
        </p:nvPicPr>
        <p:blipFill>
          <a:blip r:embed="rId2"/>
          <a:stretch>
            <a:fillRect/>
          </a:stretch>
        </p:blipFill>
        <p:spPr>
          <a:xfrm>
            <a:off x="1962150" y="2215949"/>
            <a:ext cx="2907736" cy="3851476"/>
          </a:xfrm>
        </p:spPr>
      </p:pic>
    </p:spTree>
    <p:extLst>
      <p:ext uri="{BB962C8B-B14F-4D97-AF65-F5344CB8AC3E}">
        <p14:creationId xmlns:p14="http://schemas.microsoft.com/office/powerpoint/2010/main" val="31210242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B3CD270-29CA-4641-8D25-34708B0F6054}"/>
              </a:ext>
            </a:extLst>
          </p:cNvPr>
          <p:cNvSpPr>
            <a:spLocks noGrp="1"/>
          </p:cNvSpPr>
          <p:nvPr>
            <p:ph type="title"/>
          </p:nvPr>
        </p:nvSpPr>
        <p:spPr/>
        <p:txBody>
          <a:bodyPr/>
          <a:lstStyle/>
          <a:p>
            <a:r>
              <a:rPr lang="en-GB" dirty="0"/>
              <a:t>Any Questions?</a:t>
            </a:r>
          </a:p>
        </p:txBody>
      </p:sp>
      <p:sp>
        <p:nvSpPr>
          <p:cNvPr id="8" name="Text Placeholder 7">
            <a:extLst>
              <a:ext uri="{FF2B5EF4-FFF2-40B4-BE49-F238E27FC236}">
                <a16:creationId xmlns:a16="http://schemas.microsoft.com/office/drawing/2014/main" id="{B1F3F45B-8543-4F29-A107-C253352ACCFD}"/>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062290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FCA88C2-C73C-4062-A097-8FBCE3090B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3981C21-E132-4402-B31B-D725C1CE77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53241"/>
            <a:ext cx="109087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6A685C77-4E84-486A-9AE5-F3635BE98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2" y="822324"/>
            <a:ext cx="5149596" cy="5228279"/>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CD8038-7289-41C7-883D-AE7F1236B088}"/>
              </a:ext>
            </a:extLst>
          </p:cNvPr>
          <p:cNvSpPr>
            <a:spLocks noGrp="1"/>
          </p:cNvSpPr>
          <p:nvPr>
            <p:ph type="title"/>
          </p:nvPr>
        </p:nvSpPr>
        <p:spPr>
          <a:xfrm>
            <a:off x="1286934" y="1465790"/>
            <a:ext cx="3860798" cy="3941345"/>
          </a:xfrm>
        </p:spPr>
        <p:txBody>
          <a:bodyPr>
            <a:normAutofit/>
          </a:bodyPr>
          <a:lstStyle/>
          <a:p>
            <a:r>
              <a:rPr lang="en-GB" sz="6000"/>
              <a:t>Self directed study</a:t>
            </a:r>
          </a:p>
        </p:txBody>
      </p:sp>
      <p:sp>
        <p:nvSpPr>
          <p:cNvPr id="24" name="Content Placeholder 2">
            <a:extLst>
              <a:ext uri="{FF2B5EF4-FFF2-40B4-BE49-F238E27FC236}">
                <a16:creationId xmlns:a16="http://schemas.microsoft.com/office/drawing/2014/main" id="{3D154DFA-F792-4618-AE7B-19FF78A93653}"/>
              </a:ext>
            </a:extLst>
          </p:cNvPr>
          <p:cNvSpPr>
            <a:spLocks noGrp="1"/>
          </p:cNvSpPr>
          <p:nvPr>
            <p:ph idx="1"/>
          </p:nvPr>
        </p:nvSpPr>
        <p:spPr>
          <a:xfrm>
            <a:off x="6417733" y="1359090"/>
            <a:ext cx="5132665" cy="4048046"/>
          </a:xfrm>
        </p:spPr>
        <p:txBody>
          <a:bodyPr anchor="ctr">
            <a:normAutofit/>
          </a:bodyPr>
          <a:lstStyle/>
          <a:p>
            <a:endParaRPr lang="en-GB" dirty="0"/>
          </a:p>
          <a:p>
            <a:r>
              <a:rPr lang="en-GB" dirty="0"/>
              <a:t>Read Kate Sapin’s discussions on Research – feedback your findings next week. </a:t>
            </a:r>
          </a:p>
          <a:p>
            <a:endParaRPr lang="en-GB" dirty="0"/>
          </a:p>
          <a:p>
            <a:r>
              <a:rPr lang="en-GB" dirty="0"/>
              <a:t>On Moodle under this ppt</a:t>
            </a:r>
          </a:p>
        </p:txBody>
      </p:sp>
      <p:sp>
        <p:nvSpPr>
          <p:cNvPr id="14" name="Rectangle 13">
            <a:extLst>
              <a:ext uri="{FF2B5EF4-FFF2-40B4-BE49-F238E27FC236}">
                <a16:creationId xmlns:a16="http://schemas.microsoft.com/office/drawing/2014/main" id="{E55C1C3E-5158-47F3-8FD9-14B22C3E6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121662"/>
            <a:ext cx="109087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46632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Wood Type">
      <a:majorFont>
        <a:latin typeface="Arial Black" panose="020B0A04020102020204"/>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panose="020B0604020202020204"/>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BE1B6DD8-9976-4550-A6F4-B2DD4EA939D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TM03090434[[fn=Wood Type]]</Template>
  <TotalTime>17</TotalTime>
  <Words>2370</Words>
  <Application>Microsoft Office PowerPoint</Application>
  <PresentationFormat>Widescreen</PresentationFormat>
  <Paragraphs>225</Paragraphs>
  <Slides>45</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arial</vt:lpstr>
      <vt:lpstr>Arial Black</vt:lpstr>
      <vt:lpstr>Calibri</vt:lpstr>
      <vt:lpstr>Franklin Gothic Book</vt:lpstr>
      <vt:lpstr>Source Sans Pro</vt:lpstr>
      <vt:lpstr>Symbol</vt:lpstr>
      <vt:lpstr>Times New Roman</vt:lpstr>
      <vt:lpstr>Wingdings</vt:lpstr>
      <vt:lpstr>Wood Type</vt:lpstr>
      <vt:lpstr>Social Research for Professional Practice </vt:lpstr>
      <vt:lpstr>Module timeline</vt:lpstr>
      <vt:lpstr>Lecture Overview</vt:lpstr>
      <vt:lpstr>Module Aim</vt:lpstr>
      <vt:lpstr>Learning Outcomes</vt:lpstr>
      <vt:lpstr>Indicative Content</vt:lpstr>
      <vt:lpstr>Module learning and teaching strategy</vt:lpstr>
      <vt:lpstr>In this module</vt:lpstr>
      <vt:lpstr>Assessment</vt:lpstr>
      <vt:lpstr>Any Questions so far…</vt:lpstr>
      <vt:lpstr>What is research?</vt:lpstr>
      <vt:lpstr>PowerPoint Presentation</vt:lpstr>
      <vt:lpstr>PowerPoint Presentation</vt:lpstr>
      <vt:lpstr>Where does knowledge come from?</vt:lpstr>
      <vt:lpstr>Research and your thoughts</vt:lpstr>
      <vt:lpstr>Or…     </vt:lpstr>
      <vt:lpstr>Youth work as research</vt:lpstr>
      <vt:lpstr>Youth work as research cont…</vt:lpstr>
      <vt:lpstr>Youth work as research cont…</vt:lpstr>
      <vt:lpstr>Youth work as research cont…</vt:lpstr>
      <vt:lpstr>Youth work as research cont…</vt:lpstr>
      <vt:lpstr>Youth work as research cont…</vt:lpstr>
      <vt:lpstr>Youth work as research cont…</vt:lpstr>
      <vt:lpstr>Further guidance </vt:lpstr>
      <vt:lpstr>Consent </vt:lpstr>
      <vt:lpstr>Consent cont…</vt:lpstr>
      <vt:lpstr>What about parents?</vt:lpstr>
      <vt:lpstr>Information and consent</vt:lpstr>
      <vt:lpstr>Can anyone withdraw consent?</vt:lpstr>
      <vt:lpstr>Distress and harm due to research</vt:lpstr>
      <vt:lpstr>Confidentiality </vt:lpstr>
      <vt:lpstr>DBS</vt:lpstr>
      <vt:lpstr>Rewards for participation</vt:lpstr>
      <vt:lpstr>Use of Images</vt:lpstr>
      <vt:lpstr>What does research in youth work look like</vt:lpstr>
      <vt:lpstr>Why research in youth work?</vt:lpstr>
      <vt:lpstr>Why research in youth work?</vt:lpstr>
      <vt:lpstr>PowerPoint Presentation</vt:lpstr>
      <vt:lpstr>Texts to Consider</vt:lpstr>
      <vt:lpstr>PowerPoint Presentation</vt:lpstr>
      <vt:lpstr>PowerPoint Presentation</vt:lpstr>
      <vt:lpstr>PowerPoint Presentation</vt:lpstr>
      <vt:lpstr>PowerPoint Presentation</vt:lpstr>
      <vt:lpstr>Any Questions?</vt:lpstr>
      <vt:lpstr>Self directed study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Research for Professional Practice</dc:title>
  <dc:creator>katie gardner</dc:creator>
  <cp:lastModifiedBy>Darrel Williams</cp:lastModifiedBy>
  <cp:revision>25</cp:revision>
  <dcterms:created xsi:type="dcterms:W3CDTF">2021-04-18T15:08:16Z</dcterms:created>
  <dcterms:modified xsi:type="dcterms:W3CDTF">2025-04-01T10:59:29Z</dcterms:modified>
</cp:coreProperties>
</file>