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42"/>
  </p:notesMasterIdLst>
  <p:sldIdLst>
    <p:sldId id="310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3" r:id="rId10"/>
    <p:sldId id="324" r:id="rId11"/>
    <p:sldId id="339" r:id="rId12"/>
    <p:sldId id="325" r:id="rId13"/>
    <p:sldId id="340" r:id="rId14"/>
    <p:sldId id="326" r:id="rId15"/>
    <p:sldId id="327" r:id="rId16"/>
    <p:sldId id="352" r:id="rId17"/>
    <p:sldId id="328" r:id="rId18"/>
    <p:sldId id="329" r:id="rId19"/>
    <p:sldId id="330" r:id="rId20"/>
    <p:sldId id="331" r:id="rId21"/>
    <p:sldId id="332" r:id="rId22"/>
    <p:sldId id="353" r:id="rId23"/>
    <p:sldId id="355" r:id="rId24"/>
    <p:sldId id="333" r:id="rId25"/>
    <p:sldId id="334" r:id="rId26"/>
    <p:sldId id="341" r:id="rId27"/>
    <p:sldId id="354" r:id="rId28"/>
    <p:sldId id="335" r:id="rId29"/>
    <p:sldId id="342" r:id="rId30"/>
    <p:sldId id="347" r:id="rId31"/>
    <p:sldId id="336" r:id="rId32"/>
    <p:sldId id="343" r:id="rId33"/>
    <p:sldId id="337" r:id="rId34"/>
    <p:sldId id="356" r:id="rId35"/>
    <p:sldId id="338" r:id="rId36"/>
    <p:sldId id="345" r:id="rId37"/>
    <p:sldId id="348" r:id="rId38"/>
    <p:sldId id="349" r:id="rId39"/>
    <p:sldId id="351" r:id="rId40"/>
    <p:sldId id="357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801B"/>
    <a:srgbClr val="EAD348"/>
    <a:srgbClr val="242824"/>
    <a:srgbClr val="C60A1E"/>
    <a:srgbClr val="2E295F"/>
    <a:srgbClr val="E5C247"/>
    <a:srgbClr val="BD9A22"/>
    <a:srgbClr val="388940"/>
    <a:srgbClr val="32732D"/>
    <a:srgbClr val="E592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77" autoAdjust="0"/>
    <p:restoredTop sz="96433" autoAdjust="0"/>
  </p:normalViewPr>
  <p:slideViewPr>
    <p:cSldViewPr snapToGrid="0" showGuides="1">
      <p:cViewPr>
        <p:scale>
          <a:sx n="70" d="100"/>
          <a:sy n="70" d="100"/>
        </p:scale>
        <p:origin x="-1356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638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908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EAD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08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EAD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08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EAD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08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EAD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Judaism in Berlin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International Study Tour 2018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dirty="0"/>
              <a:t>Jewry in </a:t>
            </a:r>
            <a:r>
              <a:rPr lang="en-GB" dirty="0" smtClean="0"/>
              <a:t>Western </a:t>
            </a:r>
            <a:r>
              <a:rPr lang="en-GB" dirty="0"/>
              <a:t>Europe before the </a:t>
            </a:r>
            <a:r>
              <a:rPr lang="en-GB" dirty="0" smtClean="0"/>
              <a:t>Enlightenment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02336" y="1691513"/>
            <a:ext cx="8071104" cy="322186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GB" dirty="0"/>
              <a:t>Throughout Western Europe, Jews were forced by law to wear distinctive clothing and to live in walled enclaves or ‘ghettos’.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Jews </a:t>
            </a:r>
            <a:r>
              <a:rPr lang="en-GB" dirty="0"/>
              <a:t>were often regarded with suspicion, so much so that they were eventually expelled from many parts of Europe (in addition to suffering great violence). </a:t>
            </a:r>
            <a:endParaRPr lang="en-GB" dirty="0" smtClean="0"/>
          </a:p>
          <a:p>
            <a:pPr algn="just"/>
            <a:endParaRPr lang="en-GB" dirty="0" smtClean="0"/>
          </a:p>
          <a:p>
            <a:pPr algn="just"/>
            <a:r>
              <a:rPr lang="en-GB" dirty="0"/>
              <a:t>Expelled </a:t>
            </a:r>
            <a:r>
              <a:rPr lang="en-GB" i="1" dirty="0" err="1"/>
              <a:t>en</a:t>
            </a:r>
            <a:r>
              <a:rPr lang="en-GB" i="1" dirty="0"/>
              <a:t> masse </a:t>
            </a:r>
            <a:r>
              <a:rPr lang="en-GB" dirty="0"/>
              <a:t>from </a:t>
            </a:r>
            <a:r>
              <a:rPr lang="en-GB" dirty="0" smtClean="0"/>
              <a:t>Berlin (numerous times). </a:t>
            </a:r>
            <a:r>
              <a:rPr lang="en-GB" dirty="0"/>
              <a:t>In 1571, </a:t>
            </a:r>
            <a:r>
              <a:rPr lang="en-GB" dirty="0" smtClean="0"/>
              <a:t>for example, the </a:t>
            </a:r>
            <a:r>
              <a:rPr lang="en-GB" dirty="0"/>
              <a:t>Jews were told to leave so that the government could confiscate their property. </a:t>
            </a:r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56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dirty="0"/>
              <a:t>Jewry in </a:t>
            </a:r>
            <a:r>
              <a:rPr lang="en-GB" dirty="0" smtClean="0"/>
              <a:t>Western </a:t>
            </a:r>
            <a:r>
              <a:rPr lang="en-GB" dirty="0"/>
              <a:t>Europe before the </a:t>
            </a:r>
            <a:r>
              <a:rPr lang="en-GB" dirty="0" smtClean="0"/>
              <a:t>Enlightenment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02336" y="1691513"/>
            <a:ext cx="8071104" cy="305117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dirty="0"/>
              <a:t>There was at least one positive outcome of this maltreatment. The Jewish community was forced to become self-reliant.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There were </a:t>
            </a:r>
            <a:r>
              <a:rPr lang="en-GB" dirty="0" smtClean="0"/>
              <a:t>approx. </a:t>
            </a:r>
            <a:r>
              <a:rPr lang="en-GB" dirty="0"/>
              <a:t>400,000 Jews in Western Europe at the beginning of the 18th century, segregated from non-Jewish society, but with complete autonomy within their own communities. </a:t>
            </a:r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037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GB" sz="4000" dirty="0" smtClean="0"/>
              <a:t>The Emancipation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14528" y="1508633"/>
            <a:ext cx="8071104" cy="3051175"/>
          </a:xfrm>
        </p:spPr>
        <p:txBody>
          <a:bodyPr>
            <a:normAutofit/>
          </a:bodyPr>
          <a:lstStyle/>
          <a:p>
            <a:pPr algn="just"/>
            <a:r>
              <a:rPr lang="en-GB" dirty="0"/>
              <a:t>Enlightenment thinkers advocated reason and science as more credible alternatives to faith.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This emphasis on reason and science led to the creation of democratic societies and the extension of civil rights to all – even to the Jews. </a:t>
            </a:r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56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GB" sz="4000" dirty="0" smtClean="0"/>
              <a:t>The Emancipation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16992" y="1289177"/>
            <a:ext cx="8071104" cy="3465703"/>
          </a:xfrm>
        </p:spPr>
        <p:txBody>
          <a:bodyPr>
            <a:normAutofit fontScale="92500" lnSpcReduction="20000"/>
          </a:bodyPr>
          <a:lstStyle/>
          <a:p>
            <a:pPr algn="just"/>
            <a:endParaRPr lang="en-GB" dirty="0"/>
          </a:p>
          <a:p>
            <a:pPr algn="just"/>
            <a:r>
              <a:rPr lang="en-GB" dirty="0"/>
              <a:t>1781: T</a:t>
            </a:r>
            <a:r>
              <a:rPr lang="en-GB" dirty="0" smtClean="0"/>
              <a:t>he </a:t>
            </a:r>
            <a:r>
              <a:rPr lang="en-GB" dirty="0"/>
              <a:t>Jewish </a:t>
            </a:r>
            <a:r>
              <a:rPr lang="en-GB" dirty="0" smtClean="0"/>
              <a:t>badge, as </a:t>
            </a:r>
            <a:r>
              <a:rPr lang="en-GB" dirty="0"/>
              <a:t>well as taxes imposed on Jewish </a:t>
            </a:r>
            <a:r>
              <a:rPr lang="en-GB" dirty="0" smtClean="0"/>
              <a:t>travellers, abolished by Joseph II. </a:t>
            </a:r>
            <a:endParaRPr lang="en-GB" dirty="0"/>
          </a:p>
          <a:p>
            <a:pPr algn="just"/>
            <a:endParaRPr lang="en-GB" dirty="0"/>
          </a:p>
          <a:p>
            <a:pPr algn="just"/>
            <a:r>
              <a:rPr lang="en-GB" dirty="0"/>
              <a:t>1782: Jews of Vienna granted the freedom to trade and the right to live outside the Jewish quarters. Jews also permitted to send their children to state schools.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1784: Jewish judicial </a:t>
            </a:r>
            <a:r>
              <a:rPr lang="en-GB" dirty="0" smtClean="0"/>
              <a:t>autonomy abolished. </a:t>
            </a:r>
            <a:endParaRPr lang="en-GB" dirty="0"/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24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GB" sz="4000" dirty="0" smtClean="0"/>
              <a:t>The Emancipation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53568" y="1252601"/>
            <a:ext cx="8071104" cy="3051175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1791: </a:t>
            </a:r>
            <a:r>
              <a:rPr lang="en-GB" dirty="0" smtClean="0"/>
              <a:t>Citizenship </a:t>
            </a:r>
            <a:r>
              <a:rPr lang="en-GB" dirty="0"/>
              <a:t>rights granted to all Jews in France. </a:t>
            </a:r>
          </a:p>
          <a:p>
            <a:endParaRPr lang="en-GB" dirty="0"/>
          </a:p>
          <a:p>
            <a:r>
              <a:rPr lang="en-GB" dirty="0"/>
              <a:t>1796: Dutch Jews granted full citizenship rights.</a:t>
            </a:r>
          </a:p>
          <a:p>
            <a:endParaRPr lang="en-GB" dirty="0"/>
          </a:p>
          <a:p>
            <a:r>
              <a:rPr lang="en-GB" dirty="0"/>
              <a:t>1797: </a:t>
            </a:r>
            <a:r>
              <a:rPr lang="en-GB" dirty="0" smtClean="0"/>
              <a:t>The </a:t>
            </a:r>
            <a:r>
              <a:rPr lang="en-GB" dirty="0"/>
              <a:t>ghettos of Padua and Rome abolished. 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36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170053"/>
            <a:ext cx="7886700" cy="951611"/>
          </a:xfrm>
        </p:spPr>
        <p:txBody>
          <a:bodyPr>
            <a:normAutofit/>
          </a:bodyPr>
          <a:lstStyle/>
          <a:p>
            <a:r>
              <a:rPr lang="en-GB" sz="4000" dirty="0" smtClean="0"/>
              <a:t>The Emancipation (Berlin)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53568" y="1057529"/>
            <a:ext cx="8071104" cy="3855847"/>
          </a:xfrm>
        </p:spPr>
        <p:txBody>
          <a:bodyPr>
            <a:normAutofit fontScale="70000" lnSpcReduction="20000"/>
          </a:bodyPr>
          <a:lstStyle/>
          <a:p>
            <a:pPr algn="just"/>
            <a:endParaRPr lang="en-GB" dirty="0"/>
          </a:p>
          <a:p>
            <a:pPr algn="just"/>
            <a:r>
              <a:rPr lang="en-GB" dirty="0"/>
              <a:t>1671: 50 prominent Jewish Viennese </a:t>
            </a:r>
            <a:r>
              <a:rPr lang="en-GB" dirty="0" smtClean="0"/>
              <a:t>families allowed </a:t>
            </a:r>
            <a:r>
              <a:rPr lang="en-GB" dirty="0"/>
              <a:t>into Berlin as </a:t>
            </a:r>
            <a:r>
              <a:rPr lang="en-GB" i="1" dirty="0" err="1"/>
              <a:t>Schutzjuden</a:t>
            </a:r>
            <a:r>
              <a:rPr lang="en-GB" dirty="0"/>
              <a:t> (protected Jews who had paid for their residency).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1714: the first synagogue established in </a:t>
            </a:r>
            <a:r>
              <a:rPr lang="en-GB" dirty="0" err="1"/>
              <a:t>Mitte</a:t>
            </a:r>
            <a:r>
              <a:rPr lang="en-GB" dirty="0"/>
              <a:t>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1737: the number of Jews permitted to settle in Berlin is limited to 120 families. </a:t>
            </a:r>
            <a:endParaRPr lang="en-GB" dirty="0"/>
          </a:p>
          <a:p>
            <a:pPr algn="just"/>
            <a:endParaRPr lang="en-GB" dirty="0"/>
          </a:p>
          <a:p>
            <a:r>
              <a:rPr lang="en-GB" dirty="0" smtClean="0"/>
              <a:t>1743: approx. 2000 Jews from 333 families are registered in Berlin. </a:t>
            </a:r>
          </a:p>
          <a:p>
            <a:endParaRPr lang="en-GB" dirty="0"/>
          </a:p>
          <a:p>
            <a:r>
              <a:rPr lang="en-GB" dirty="0" smtClean="0"/>
              <a:t>11 March 1812: Jews of Prussia declared equal citizens. </a:t>
            </a:r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93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GB" sz="4000" dirty="0" smtClean="0"/>
              <a:t>The Jewish Question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53568" y="1252601"/>
            <a:ext cx="7876032" cy="3185287"/>
          </a:xfrm>
        </p:spPr>
        <p:txBody>
          <a:bodyPr>
            <a:normAutofit fontScale="92500" lnSpcReduction="20000"/>
          </a:bodyPr>
          <a:lstStyle/>
          <a:p>
            <a:pPr algn="just"/>
            <a:endParaRPr lang="en-GB" dirty="0"/>
          </a:p>
          <a:p>
            <a:pPr algn="just"/>
            <a:r>
              <a:rPr lang="en-GB" dirty="0"/>
              <a:t>Upon accepting civil and political equality, it was expected that Jews would give up their </a:t>
            </a:r>
            <a:r>
              <a:rPr lang="en-GB" dirty="0" smtClean="0"/>
              <a:t>communal and cultural identities </a:t>
            </a:r>
            <a:r>
              <a:rPr lang="en-GB" dirty="0"/>
              <a:t>in order to integrate </a:t>
            </a:r>
            <a:r>
              <a:rPr lang="en-GB" dirty="0" smtClean="0"/>
              <a:t>into wider </a:t>
            </a:r>
            <a:r>
              <a:rPr lang="en-GB" dirty="0"/>
              <a:t>society. 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The Emancipation raised the question of whether Jews could keep their identity as Jews while becoming members of civil society. 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42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The Jewish Enlightenment (</a:t>
            </a:r>
            <a:r>
              <a:rPr lang="en-GB" sz="4000" i="1" dirty="0" err="1" smtClean="0"/>
              <a:t>Haskalah</a:t>
            </a:r>
            <a:r>
              <a:rPr lang="en-GB" sz="4000" dirty="0" smtClean="0"/>
              <a:t>)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53568" y="1252601"/>
            <a:ext cx="8071104" cy="3051175"/>
          </a:xfrm>
        </p:spPr>
        <p:txBody>
          <a:bodyPr>
            <a:normAutofit fontScale="85000" lnSpcReduction="20000"/>
          </a:bodyPr>
          <a:lstStyle/>
          <a:p>
            <a:pPr algn="just"/>
            <a:endParaRPr lang="en-GB" dirty="0"/>
          </a:p>
          <a:p>
            <a:pPr algn="just"/>
            <a:r>
              <a:rPr lang="en-GB" dirty="0"/>
              <a:t>The </a:t>
            </a:r>
            <a:r>
              <a:rPr lang="en-GB" i="1" dirty="0" err="1" smtClean="0"/>
              <a:t>Haskalah</a:t>
            </a:r>
            <a:r>
              <a:rPr lang="en-GB" dirty="0" smtClean="0"/>
              <a:t> was </a:t>
            </a:r>
            <a:r>
              <a:rPr lang="en-GB" dirty="0"/>
              <a:t>an adaptation of the European Enlightenment.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The ideals of this movement included the elimination of medieval superstition, and the promotion of human reason and tolerance.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An attempt at modernizing Jewish life and thought.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086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The </a:t>
            </a:r>
            <a:r>
              <a:rPr lang="en-GB" sz="4000" i="1" dirty="0" err="1"/>
              <a:t>Haskalah</a:t>
            </a:r>
            <a:r>
              <a:rPr lang="en-GB" sz="4000" dirty="0"/>
              <a:t>: </a:t>
            </a:r>
            <a:r>
              <a:rPr lang="en-GB" sz="4000" dirty="0" smtClean="0"/>
              <a:t>The Influence of Moses Mendelssohn </a:t>
            </a:r>
            <a:r>
              <a:rPr lang="en-GB" sz="4000" dirty="0"/>
              <a:t>(1729-1786)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65760" y="1337945"/>
            <a:ext cx="8071104" cy="3319399"/>
          </a:xfrm>
        </p:spPr>
        <p:txBody>
          <a:bodyPr>
            <a:normAutofit lnSpcReduction="10000"/>
          </a:bodyPr>
          <a:lstStyle/>
          <a:p>
            <a:pPr algn="just"/>
            <a:endParaRPr lang="en-GB" dirty="0"/>
          </a:p>
          <a:p>
            <a:pPr algn="just"/>
            <a:r>
              <a:rPr lang="en-GB" dirty="0"/>
              <a:t>Considered the father of the </a:t>
            </a:r>
            <a:r>
              <a:rPr lang="en-GB" i="1" dirty="0" err="1"/>
              <a:t>Haskalah</a:t>
            </a:r>
            <a:r>
              <a:rPr lang="en-GB" dirty="0"/>
              <a:t>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Involved in defending the legitimacy of Judaism on the one hand and in reforming Judaism on the other.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Put </a:t>
            </a:r>
            <a:r>
              <a:rPr lang="en-GB" dirty="0"/>
              <a:t>Berlin at the centre of the Jewish Enlightenment. 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72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The </a:t>
            </a:r>
            <a:r>
              <a:rPr lang="en-GB" sz="4000" i="1" dirty="0" err="1"/>
              <a:t>Haskalah</a:t>
            </a:r>
            <a:r>
              <a:rPr lang="en-GB" sz="4000" dirty="0"/>
              <a:t>: </a:t>
            </a:r>
            <a:r>
              <a:rPr lang="en-GB" sz="4000" dirty="0" smtClean="0"/>
              <a:t>The Influence of Moses Mendelssohn </a:t>
            </a:r>
            <a:r>
              <a:rPr lang="en-GB" sz="4000" dirty="0"/>
              <a:t>(1729-1786)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65760" y="1337945"/>
            <a:ext cx="8071104" cy="3319399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952" y="1529715"/>
            <a:ext cx="3806762" cy="406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48" y="2316480"/>
            <a:ext cx="4559808" cy="20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360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Moses Mendelssohn – Defending the Legitimacy of Judaism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1240409"/>
            <a:ext cx="8058912" cy="3612007"/>
          </a:xfrm>
        </p:spPr>
        <p:txBody>
          <a:bodyPr>
            <a:normAutofit fontScale="92500"/>
          </a:bodyPr>
          <a:lstStyle/>
          <a:p>
            <a:pPr algn="just"/>
            <a:endParaRPr lang="en-GB" dirty="0"/>
          </a:p>
          <a:p>
            <a:pPr algn="just"/>
            <a:r>
              <a:rPr lang="en-GB" dirty="0"/>
              <a:t>C</a:t>
            </a:r>
            <a:r>
              <a:rPr lang="en-GB" dirty="0" smtClean="0"/>
              <a:t>hallenged by Swiss </a:t>
            </a:r>
            <a:r>
              <a:rPr lang="en-GB" dirty="0"/>
              <a:t>theologian Johann </a:t>
            </a:r>
            <a:r>
              <a:rPr lang="en-GB" dirty="0" err="1" smtClean="0"/>
              <a:t>Lavater</a:t>
            </a:r>
            <a:r>
              <a:rPr lang="en-GB" dirty="0" smtClean="0"/>
              <a:t> with </a:t>
            </a:r>
            <a:r>
              <a:rPr lang="en-GB" dirty="0"/>
              <a:t>the argument that a Jew could never be truly ‘enlightened’. </a:t>
            </a:r>
          </a:p>
          <a:p>
            <a:pPr algn="just"/>
            <a:endParaRPr lang="en-GB" dirty="0"/>
          </a:p>
          <a:p>
            <a:pPr algn="just"/>
            <a:r>
              <a:rPr lang="en-GB" i="1" dirty="0" smtClean="0"/>
              <a:t>Jerusalem</a:t>
            </a:r>
            <a:r>
              <a:rPr lang="en-GB" i="1" dirty="0"/>
              <a:t>, or on Religious Power and </a:t>
            </a:r>
            <a:r>
              <a:rPr lang="en-GB" i="1" dirty="0" smtClean="0"/>
              <a:t>Judaism </a:t>
            </a:r>
            <a:r>
              <a:rPr lang="en-GB" dirty="0" smtClean="0"/>
              <a:t>(1783).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In </a:t>
            </a:r>
            <a:r>
              <a:rPr lang="en-GB" dirty="0"/>
              <a:t>the work, he states his commitment to Judaism and his pride in his Jewish identity. 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04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Moses Mendelssohn – Defending the Legitimacy of Judaism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04800" y="1240409"/>
            <a:ext cx="8058912" cy="3612007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 rot="20779391">
            <a:off x="4039852" y="6356350"/>
            <a:ext cx="1064296" cy="36512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09" y="1534372"/>
            <a:ext cx="7410735" cy="4839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33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Moses Mendelssohn – Defending the Legitimacy of Judaism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65760" y="1545209"/>
            <a:ext cx="8217408" cy="3307207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GB" dirty="0" smtClean="0"/>
              <a:t>Mendelssohn argues that Judaism is more consistent with modern values than Christianity. </a:t>
            </a:r>
          </a:p>
          <a:p>
            <a:pPr algn="just"/>
            <a:endParaRPr lang="en-GB" dirty="0" smtClean="0"/>
          </a:p>
          <a:p>
            <a:pPr algn="just"/>
            <a:r>
              <a:rPr lang="en-GB" dirty="0" smtClean="0"/>
              <a:t>Judaism consists of three elements: general truths, historical truths, and commandments. The second and third elements concern the Jews as a nation, while the general truths have been revealed to all rational beings. 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‘According </a:t>
            </a:r>
            <a:r>
              <a:rPr lang="en-GB" dirty="0"/>
              <a:t>to the tenets of Judaism, all inhabitants of the earth have a claim to salvation, and the means to attain it are as widespread as mankind itself’.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06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Moses Mendelssohn – Reforming Judaism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65760" y="1545209"/>
            <a:ext cx="8327136" cy="334378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GB" dirty="0" smtClean="0"/>
              <a:t>Mendelssohn advocated </a:t>
            </a:r>
            <a:r>
              <a:rPr lang="en-GB" dirty="0"/>
              <a:t>extensive reforms and educational projects </a:t>
            </a:r>
            <a:r>
              <a:rPr lang="en-GB" dirty="0" smtClean="0"/>
              <a:t>within </a:t>
            </a:r>
            <a:r>
              <a:rPr lang="en-GB" dirty="0"/>
              <a:t>the Jewish </a:t>
            </a:r>
            <a:r>
              <a:rPr lang="en-GB" dirty="0" smtClean="0"/>
              <a:t>community itself.</a:t>
            </a:r>
            <a:endParaRPr lang="en-GB" dirty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Translated </a:t>
            </a:r>
            <a:r>
              <a:rPr lang="en-GB" dirty="0"/>
              <a:t>the Torah into literary German, teaching Jews to communicate in German as opposed to </a:t>
            </a:r>
            <a:r>
              <a:rPr lang="en-GB" dirty="0" smtClean="0"/>
              <a:t>Yiddish.</a:t>
            </a:r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Initiated </a:t>
            </a:r>
            <a:r>
              <a:rPr lang="en-GB" dirty="0"/>
              <a:t>a new commentary on the Torah (the </a:t>
            </a:r>
            <a:r>
              <a:rPr lang="en-GB" i="1" dirty="0" err="1"/>
              <a:t>Biur</a:t>
            </a:r>
            <a:r>
              <a:rPr lang="en-GB" dirty="0"/>
              <a:t>) which combined Jewish scholarship with secular thought.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 smtClean="0"/>
              <a:t>Helped to found the Jewish Free School in Berlin in 1778. </a:t>
            </a:r>
            <a:endParaRPr lang="en-GB" dirty="0"/>
          </a:p>
          <a:p>
            <a:pPr algn="just"/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29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The Influence of Moses Mendelssohn 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65760" y="1337945"/>
            <a:ext cx="8071104" cy="3319399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40" y="1384324"/>
            <a:ext cx="7861111" cy="4961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049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09194" y="170053"/>
            <a:ext cx="7886700" cy="951611"/>
          </a:xfrm>
        </p:spPr>
        <p:txBody>
          <a:bodyPr>
            <a:normAutofit/>
          </a:bodyPr>
          <a:lstStyle/>
          <a:p>
            <a:r>
              <a:rPr lang="en-GB" sz="4000" dirty="0" smtClean="0"/>
              <a:t>The </a:t>
            </a:r>
            <a:r>
              <a:rPr lang="en-GB" sz="4000" i="1" dirty="0" err="1" smtClean="0"/>
              <a:t>Maskilim</a:t>
            </a:r>
            <a:endParaRPr lang="en-US" sz="4000" i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65760" y="1255777"/>
            <a:ext cx="8071104" cy="3645408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en-GB" dirty="0"/>
              <a:t>Following Mendelssohn’s example, the </a:t>
            </a:r>
            <a:r>
              <a:rPr lang="en-GB" i="1" dirty="0" err="1"/>
              <a:t>Maskilim</a:t>
            </a:r>
            <a:r>
              <a:rPr lang="en-GB" dirty="0"/>
              <a:t> (adherents of the </a:t>
            </a:r>
            <a:r>
              <a:rPr lang="en-GB" i="1" dirty="0" err="1"/>
              <a:t>Haskalah</a:t>
            </a:r>
            <a:r>
              <a:rPr lang="en-GB" dirty="0"/>
              <a:t>) pushed forward with their reform of Jewish society. </a:t>
            </a:r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  <a:p>
            <a:pPr algn="just"/>
            <a:r>
              <a:rPr lang="en-GB" dirty="0"/>
              <a:t>The </a:t>
            </a:r>
            <a:r>
              <a:rPr lang="en-GB" dirty="0" err="1"/>
              <a:t>Maskilim</a:t>
            </a:r>
            <a:r>
              <a:rPr lang="en-GB" dirty="0"/>
              <a:t> placed a huge emphasis on education; they established a number of new Jewish schools that taught secular subjects and they produced new textbooks for study. </a:t>
            </a:r>
            <a:endParaRPr lang="en-GB" dirty="0" smtClean="0"/>
          </a:p>
          <a:p>
            <a:pPr algn="just"/>
            <a:endParaRPr lang="en-GB" dirty="0"/>
          </a:p>
          <a:p>
            <a:pPr algn="just"/>
            <a:r>
              <a:rPr lang="en-GB" dirty="0"/>
              <a:t>The </a:t>
            </a:r>
            <a:r>
              <a:rPr lang="en-GB" dirty="0" err="1"/>
              <a:t>Maskilim</a:t>
            </a:r>
            <a:r>
              <a:rPr lang="en-GB" dirty="0"/>
              <a:t> also produced the first Jewish literary magazine, The Gatherer, in 1783.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51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GB" sz="4000" dirty="0" smtClean="0"/>
              <a:t>The Legacy of the </a:t>
            </a:r>
            <a:r>
              <a:rPr lang="en-GB" sz="4000" i="1" dirty="0" err="1" smtClean="0"/>
              <a:t>Haskalah</a:t>
            </a:r>
            <a:endParaRPr lang="en-US" sz="4000" i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73024" y="1402081"/>
            <a:ext cx="7670224" cy="3084575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dirty="0" smtClean="0"/>
              <a:t>The </a:t>
            </a:r>
            <a:r>
              <a:rPr lang="en-GB" dirty="0"/>
              <a:t>ideas of Moses Mendelssohn and the </a:t>
            </a:r>
            <a:r>
              <a:rPr lang="en-GB" i="1" dirty="0" err="1"/>
              <a:t>Haskalah</a:t>
            </a:r>
            <a:r>
              <a:rPr lang="en-GB" dirty="0"/>
              <a:t> had far-reaching consequences for Jewish life and society. </a:t>
            </a:r>
            <a:endParaRPr lang="en-GB" dirty="0" smtClean="0"/>
          </a:p>
          <a:p>
            <a:pPr marL="0" indent="0" algn="just">
              <a:buNone/>
            </a:pPr>
            <a:endParaRPr lang="en-GB" dirty="0"/>
          </a:p>
          <a:p>
            <a:pPr algn="just"/>
            <a:r>
              <a:rPr lang="en-GB" dirty="0"/>
              <a:t>The Enlightenment and Emancipation brought about major changes in Jewish life. This transformation of Jewish existence led many Jews to seek a modernization of Jewish worship.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72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The Beginnings of Reform Judaism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65760" y="1402081"/>
            <a:ext cx="8071104" cy="3511295"/>
          </a:xfrm>
        </p:spPr>
        <p:txBody>
          <a:bodyPr>
            <a:normAutofit fontScale="92500"/>
          </a:bodyPr>
          <a:lstStyle/>
          <a:p>
            <a:pPr algn="just"/>
            <a:r>
              <a:rPr lang="en-GB" dirty="0" smtClean="0"/>
              <a:t>The </a:t>
            </a:r>
            <a:r>
              <a:rPr lang="en-GB" dirty="0"/>
              <a:t>first Reform chapel was built by Israel Jacobson (1768-1828) in 1810. </a:t>
            </a:r>
          </a:p>
          <a:p>
            <a:pPr algn="just"/>
            <a:endParaRPr lang="en-GB" dirty="0" smtClean="0"/>
          </a:p>
          <a:p>
            <a:pPr algn="just"/>
            <a:r>
              <a:rPr lang="en-GB" dirty="0" smtClean="0"/>
              <a:t>After </a:t>
            </a:r>
            <a:r>
              <a:rPr lang="en-GB" dirty="0"/>
              <a:t>the Napoleonic Wars, Jacobson </a:t>
            </a:r>
            <a:r>
              <a:rPr lang="en-GB" dirty="0" smtClean="0"/>
              <a:t>moved </a:t>
            </a:r>
            <a:r>
              <a:rPr lang="en-GB" dirty="0"/>
              <a:t>to Berlin where he </a:t>
            </a:r>
            <a:r>
              <a:rPr lang="en-GB" dirty="0" smtClean="0"/>
              <a:t>established </a:t>
            </a:r>
            <a:r>
              <a:rPr lang="en-GB" dirty="0"/>
              <a:t>the Berlin Reform Temple.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Berlin </a:t>
            </a:r>
            <a:r>
              <a:rPr lang="en-GB" dirty="0" smtClean="0"/>
              <a:t>became </a:t>
            </a:r>
            <a:r>
              <a:rPr lang="en-GB" dirty="0"/>
              <a:t>a major centre for the </a:t>
            </a:r>
            <a:r>
              <a:rPr lang="en-GB" dirty="0" smtClean="0"/>
              <a:t>new </a:t>
            </a:r>
            <a:r>
              <a:rPr lang="en-GB" dirty="0"/>
              <a:t>‘liberal’ Judaism. </a:t>
            </a:r>
            <a:endParaRPr lang="en-GB" dirty="0" smtClean="0"/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516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The Beginnings of Reform Judaism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65760" y="1402081"/>
            <a:ext cx="8071104" cy="3413759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dirty="0"/>
              <a:t>A Reform Temple was opened in Hamburg in 1818 where a number of innovations were made to the liturgy (services in German, prayer books opening from right to left, mixed-gender choir). </a:t>
            </a:r>
          </a:p>
          <a:p>
            <a:pPr marL="0" indent="0" algn="just">
              <a:buNone/>
            </a:pPr>
            <a:endParaRPr lang="en-GB" dirty="0"/>
          </a:p>
          <a:p>
            <a:pPr algn="just"/>
            <a:r>
              <a:rPr lang="en-GB" dirty="0" smtClean="0"/>
              <a:t>‘These </a:t>
            </a:r>
            <a:r>
              <a:rPr lang="en-GB" dirty="0"/>
              <a:t>people have no religion at all. All they want to do is show off before the Christians as being more learned than other Jews’. 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45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The Beginnings of Reform Judaism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43840" y="1402081"/>
            <a:ext cx="8412480" cy="3608831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GB" dirty="0" smtClean="0"/>
              <a:t>In </a:t>
            </a:r>
            <a:r>
              <a:rPr lang="en-GB" dirty="0"/>
              <a:t>1842, the </a:t>
            </a:r>
            <a:r>
              <a:rPr lang="en-GB" i="1" dirty="0"/>
              <a:t>Society of the Friends of Reform </a:t>
            </a:r>
            <a:r>
              <a:rPr lang="en-GB" dirty="0"/>
              <a:t>was established in Frankfurt. The Society rejected the validity and authority of the Talmud outright, as well as the belief in messianic redemption.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A similar group, </a:t>
            </a:r>
            <a:r>
              <a:rPr lang="en-GB" i="1" dirty="0"/>
              <a:t>The Association for the Reform of Judaism</a:t>
            </a:r>
            <a:r>
              <a:rPr lang="en-GB" dirty="0"/>
              <a:t>, was founded in Berlin 1844. Hebrew was rejected completely, together with head-covering for men and the blowing of the </a:t>
            </a:r>
            <a:r>
              <a:rPr lang="en-GB" i="1" dirty="0"/>
              <a:t>shofar</a:t>
            </a:r>
            <a:r>
              <a:rPr lang="en-GB" dirty="0"/>
              <a:t>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In 1844, the first Reform synod was held in Brunswick in which those present advocated the modification of Sabbath and dietary laws, as well as the traditional liturgy. </a:t>
            </a:r>
          </a:p>
          <a:p>
            <a:pPr algn="just"/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09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US" sz="4000" i="1" dirty="0" err="1" smtClean="0"/>
              <a:t>Adass</a:t>
            </a:r>
            <a:r>
              <a:rPr lang="en-US" sz="4000" i="1" dirty="0" smtClean="0"/>
              <a:t> </a:t>
            </a:r>
            <a:r>
              <a:rPr lang="en-US" sz="4000" i="1" dirty="0" err="1" smtClean="0"/>
              <a:t>Yisroel</a:t>
            </a:r>
            <a:endParaRPr lang="en-US" sz="4000" i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43840" y="1402081"/>
            <a:ext cx="8412480" cy="3608831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In reaction to the increasing liberalization of the Jewish community of Berlin, the Orthodox Jewish society </a:t>
            </a:r>
            <a:r>
              <a:rPr lang="en-US" i="1" dirty="0" err="1" smtClean="0"/>
              <a:t>Adass</a:t>
            </a:r>
            <a:r>
              <a:rPr lang="en-US" i="1" dirty="0" smtClean="0"/>
              <a:t> </a:t>
            </a:r>
            <a:r>
              <a:rPr lang="en-US" i="1" dirty="0" err="1" smtClean="0"/>
              <a:t>Yisroel</a:t>
            </a:r>
            <a:r>
              <a:rPr lang="en-US" i="1" dirty="0" smtClean="0"/>
              <a:t> </a:t>
            </a:r>
            <a:r>
              <a:rPr lang="en-US" dirty="0" smtClean="0"/>
              <a:t>was founded in 1869.  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Its first Rabbi, </a:t>
            </a:r>
            <a:r>
              <a:rPr lang="en-US" dirty="0" err="1" smtClean="0"/>
              <a:t>Ezriel</a:t>
            </a:r>
            <a:r>
              <a:rPr lang="en-US" dirty="0" smtClean="0"/>
              <a:t> </a:t>
            </a:r>
            <a:r>
              <a:rPr lang="en-US" dirty="0" err="1" smtClean="0"/>
              <a:t>Hildesheimer</a:t>
            </a:r>
            <a:r>
              <a:rPr lang="en-US" dirty="0" smtClean="0"/>
              <a:t> (1820-1899), was one of the most important leaders of the neo-Orthodox movement in Germany. 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Aimed to combine living in accordance with </a:t>
            </a:r>
            <a:r>
              <a:rPr lang="en-US" i="1" dirty="0" err="1" smtClean="0"/>
              <a:t>halakhah</a:t>
            </a:r>
            <a:r>
              <a:rPr lang="en-US" i="1" dirty="0" smtClean="0"/>
              <a:t> </a:t>
            </a:r>
            <a:r>
              <a:rPr lang="en-US" dirty="0" smtClean="0"/>
              <a:t>with an openness for the culture of the non-Jewish world. </a:t>
            </a:r>
            <a:endParaRPr lang="en-US" i="1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66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6764" y="283239"/>
            <a:ext cx="7886700" cy="863174"/>
          </a:xfrm>
        </p:spPr>
        <p:txBody>
          <a:bodyPr>
            <a:normAutofit/>
          </a:bodyPr>
          <a:lstStyle/>
          <a:p>
            <a:r>
              <a:rPr lang="en-US" sz="4000" i="1" dirty="0" err="1" smtClean="0"/>
              <a:t>Adass</a:t>
            </a:r>
            <a:r>
              <a:rPr lang="en-US" sz="4000" i="1" dirty="0" smtClean="0"/>
              <a:t> </a:t>
            </a:r>
            <a:r>
              <a:rPr lang="en-US" sz="4000" i="1" dirty="0" err="1" smtClean="0"/>
              <a:t>Yisroel</a:t>
            </a:r>
            <a:endParaRPr lang="en-US" sz="4000" i="1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10" y="1443486"/>
            <a:ext cx="4053387" cy="521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649" y="44284"/>
            <a:ext cx="4216446" cy="1784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205" y="1828799"/>
            <a:ext cx="3656889" cy="4844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261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951611"/>
          </a:xfrm>
        </p:spPr>
        <p:txBody>
          <a:bodyPr>
            <a:normAutofit/>
          </a:bodyPr>
          <a:lstStyle/>
          <a:p>
            <a:r>
              <a:rPr lang="en-US" sz="4000" dirty="0" smtClean="0"/>
              <a:t>Reform Judaism Goes Stateside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43840" y="1402081"/>
            <a:ext cx="8412480" cy="3608831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GB" dirty="0"/>
              <a:t>Mass movement of Jews from Germany to the United States following the American Civil War.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1869: Philadelphia </a:t>
            </a:r>
            <a:r>
              <a:rPr lang="en-GB" dirty="0" smtClean="0"/>
              <a:t>played </a:t>
            </a:r>
            <a:r>
              <a:rPr lang="en-GB" dirty="0"/>
              <a:t>host to the first conference of Reform Rabbis. 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1873: </a:t>
            </a:r>
            <a:r>
              <a:rPr lang="en-GB" i="1" dirty="0"/>
              <a:t>Union of American Hebrew Congregations </a:t>
            </a:r>
            <a:r>
              <a:rPr lang="en-GB" dirty="0"/>
              <a:t>established.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1875: </a:t>
            </a:r>
            <a:r>
              <a:rPr lang="en-GB" dirty="0" smtClean="0"/>
              <a:t>First </a:t>
            </a:r>
            <a:r>
              <a:rPr lang="en-GB" dirty="0"/>
              <a:t>Reform seminary founded.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1885: </a:t>
            </a:r>
            <a:r>
              <a:rPr lang="en-GB" dirty="0" smtClean="0"/>
              <a:t>The </a:t>
            </a:r>
            <a:r>
              <a:rPr lang="en-GB" dirty="0"/>
              <a:t>principles of American Reform Judaism </a:t>
            </a:r>
            <a:r>
              <a:rPr lang="en-GB" dirty="0" smtClean="0"/>
              <a:t>are set </a:t>
            </a:r>
            <a:r>
              <a:rPr lang="en-GB" dirty="0"/>
              <a:t>out in the Pittsburgh </a:t>
            </a:r>
            <a:r>
              <a:rPr lang="en-GB" dirty="0" smtClean="0"/>
              <a:t>Platform. 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8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74434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1600" y="1470320"/>
            <a:ext cx="8168640" cy="3718559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/>
              <a:t>31 Jan 1850: Legal equality of all Prussians, including Jews, is guaranteed by the revised Prussian constitution. Jews still denied access to public posts.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5 Sep 1866: The liberal ‘New’ Synagogue (</a:t>
            </a:r>
            <a:r>
              <a:rPr lang="en-US" i="1" dirty="0" err="1" smtClean="0"/>
              <a:t>Neue</a:t>
            </a:r>
            <a:r>
              <a:rPr lang="en-US" i="1" dirty="0" smtClean="0"/>
              <a:t> </a:t>
            </a:r>
            <a:r>
              <a:rPr lang="en-US" i="1" dirty="0" err="1" smtClean="0"/>
              <a:t>Synagoge</a:t>
            </a:r>
            <a:r>
              <a:rPr lang="en-US" dirty="0" smtClean="0"/>
              <a:t>) on </a:t>
            </a:r>
            <a:r>
              <a:rPr lang="en-US" dirty="0" err="1" smtClean="0"/>
              <a:t>Oranienburger</a:t>
            </a:r>
            <a:r>
              <a:rPr lang="en-US" dirty="0" smtClean="0"/>
              <a:t> </a:t>
            </a:r>
            <a:r>
              <a:rPr lang="en-US" dirty="0" err="1" smtClean="0"/>
              <a:t>Strasse</a:t>
            </a:r>
            <a:r>
              <a:rPr lang="en-US" dirty="0" smtClean="0"/>
              <a:t> is dedicated. 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1910: 144,043 Jewish residents are registered in Greater Berlin. 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01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93" y="1586114"/>
            <a:ext cx="3371543" cy="4923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114" y="1037230"/>
            <a:ext cx="4176213" cy="5533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62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51" y="1479657"/>
            <a:ext cx="5349922" cy="373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176" y="2829566"/>
            <a:ext cx="5289403" cy="377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111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77952" y="1402081"/>
            <a:ext cx="8168640" cy="3596639"/>
          </a:xfrm>
        </p:spPr>
        <p:txBody>
          <a:bodyPr>
            <a:normAutofit fontScale="92500"/>
          </a:bodyPr>
          <a:lstStyle/>
          <a:p>
            <a:pPr algn="just"/>
            <a:r>
              <a:rPr lang="en-US" dirty="0" smtClean="0"/>
              <a:t>1933: Jewish community has 160,000 members when the National Socialists come to power under Hitler. 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9-10 Nov 1938: ‘Kristallnacht’.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18 Oct 1941: the first deportations from Berlin mark the beginning of the systematic genocide of German Jews. Before the war ends, 55,000 Berlin Jews are deported. 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50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07" y="1416320"/>
            <a:ext cx="5207316" cy="3731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572" y="3783842"/>
            <a:ext cx="4055598" cy="2825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333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715" y="1669493"/>
            <a:ext cx="7139208" cy="454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124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77952" y="1438657"/>
            <a:ext cx="8168640" cy="3596639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7 July 1942: all Jewish schools and educational institutions are closed down. 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28 Jan 1943: the Berlin Jewish community is disbanded. 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27 Feb 1943: </a:t>
            </a:r>
            <a:r>
              <a:rPr lang="en-US" dirty="0" err="1" smtClean="0"/>
              <a:t>Rosenstrasse</a:t>
            </a:r>
            <a:r>
              <a:rPr lang="en-US" dirty="0" smtClean="0"/>
              <a:t> demonstration. 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8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96" y="1539374"/>
            <a:ext cx="5254507" cy="3428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806" y="3089806"/>
            <a:ext cx="4776716" cy="3331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333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53568" y="1182625"/>
            <a:ext cx="7973568" cy="35966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dirty="0"/>
          </a:p>
          <a:p>
            <a:pPr algn="just"/>
            <a:r>
              <a:rPr lang="en-US" dirty="0" smtClean="0"/>
              <a:t>Feb 1946: the Jewish community is again recognized as a public body.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19 Jan 1953: as a result of intense </a:t>
            </a:r>
            <a:r>
              <a:rPr lang="en-US" dirty="0" err="1" smtClean="0"/>
              <a:t>anti-semitic</a:t>
            </a:r>
            <a:r>
              <a:rPr lang="en-US" dirty="0" smtClean="0"/>
              <a:t> persecution in East Germany, many members of the Jewish community flee to the western part of the city or to West Germany. 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09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113" y="1919859"/>
            <a:ext cx="4490114" cy="351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9" y="1605960"/>
            <a:ext cx="3794078" cy="4917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862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77952" y="1438657"/>
            <a:ext cx="8351520" cy="3596639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dirty="0" smtClean="0"/>
              <a:t>10 Sep 1971: a ceremony is held to celebrate the 300</a:t>
            </a:r>
            <a:r>
              <a:rPr lang="en-US" baseline="30000" dirty="0" smtClean="0"/>
              <a:t>th</a:t>
            </a:r>
            <a:r>
              <a:rPr lang="en-US" dirty="0" smtClean="0"/>
              <a:t> anniversary of the founding of the Jewish community of Berlin.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1990: the two Berlin Jewish communities are united. 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13 Sep 2001: the Jewish Museum opens with a permanent exhibition.</a:t>
            </a:r>
          </a:p>
          <a:p>
            <a:pPr algn="just"/>
            <a:endParaRPr lang="en-US" dirty="0"/>
          </a:p>
          <a:p>
            <a:pPr algn="just"/>
            <a:r>
              <a:rPr lang="en-US" dirty="0" smtClean="0"/>
              <a:t>10 May 2005: the ‘Memorial to the Murdered Jews of Europe’ is officially opened. 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11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13" y="1426147"/>
            <a:ext cx="5249318" cy="351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582" y="1207008"/>
            <a:ext cx="3389922" cy="4840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333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84" y="1474915"/>
            <a:ext cx="4849892" cy="3145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696" y="1132764"/>
            <a:ext cx="3227967" cy="4858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805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126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90" y="1757203"/>
            <a:ext cx="7458028" cy="4697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996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45770" y="243205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Timeline of Berlin’s Jewish Community (1850 onwards)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23" y="1433018"/>
            <a:ext cx="7588154" cy="4981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54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18474" y="325092"/>
            <a:ext cx="7886700" cy="805307"/>
          </a:xfrm>
        </p:spPr>
        <p:txBody>
          <a:bodyPr>
            <a:normAutofit fontScale="90000"/>
          </a:bodyPr>
          <a:lstStyle/>
          <a:p>
            <a:r>
              <a:rPr lang="en-US" sz="4000" dirty="0" smtClean="0"/>
              <a:t>‘</a:t>
            </a:r>
            <a:r>
              <a:rPr lang="en-US" sz="4000" dirty="0" err="1" smtClean="0"/>
              <a:t>Vaterland</a:t>
            </a:r>
            <a:r>
              <a:rPr lang="en-US" sz="4000" dirty="0"/>
              <a:t>’ </a:t>
            </a:r>
            <a:r>
              <a:rPr lang="en-US" sz="4000" dirty="0" smtClean="0"/>
              <a:t>– </a:t>
            </a:r>
            <a:r>
              <a:rPr lang="en-US" sz="4000" dirty="0" err="1" smtClean="0"/>
              <a:t>Günther</a:t>
            </a:r>
            <a:r>
              <a:rPr lang="en-US" sz="4000" dirty="0" smtClean="0"/>
              <a:t> </a:t>
            </a:r>
            <a:r>
              <a:rPr lang="en-US" sz="4000" dirty="0" err="1" smtClean="0"/>
              <a:t>Schäfer</a:t>
            </a:r>
            <a:r>
              <a:rPr lang="en-US" sz="4000" smtClean="0"/>
              <a:t> (East Side Gallery)</a:t>
            </a:r>
            <a:endParaRPr lang="en-US" sz="4000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94" y="1528549"/>
            <a:ext cx="8434315" cy="4899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3978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017_T_PGO_Flag-Germany-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tion1" id="{BD9D8342-37F2-4C5A-821B-3FA54395C5DC}" vid="{3254F89A-8B15-401A-89C0-CBBA5F0E5F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598</TotalTime>
  <Words>1992</Words>
  <Application>Microsoft Office PowerPoint</Application>
  <PresentationFormat>On-screen Show (4:3)</PresentationFormat>
  <Paragraphs>258</Paragraphs>
  <Slides>40</Slides>
  <Notes>40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F017_T_PGO_Flag-Germany-Template</vt:lpstr>
      <vt:lpstr>Judaism in Berlin</vt:lpstr>
      <vt:lpstr>Jewry in Western Europe before the Enlightenment</vt:lpstr>
      <vt:lpstr>Jewry in Western Europe before the Enlightenment</vt:lpstr>
      <vt:lpstr>The Emancipation</vt:lpstr>
      <vt:lpstr>The Emancipation</vt:lpstr>
      <vt:lpstr>The Emancipation</vt:lpstr>
      <vt:lpstr>The Emancipation (Berlin)</vt:lpstr>
      <vt:lpstr>The Jewish Question</vt:lpstr>
      <vt:lpstr>The Jewish Enlightenment (Haskalah)</vt:lpstr>
      <vt:lpstr>The Haskalah: The Influence of Moses Mendelssohn (1729-1786)</vt:lpstr>
      <vt:lpstr>The Haskalah: The Influence of Moses Mendelssohn (1729-1786)</vt:lpstr>
      <vt:lpstr>Moses Mendelssohn – Defending the Legitimacy of Judaism</vt:lpstr>
      <vt:lpstr>Moses Mendelssohn – Defending the Legitimacy of Judaism</vt:lpstr>
      <vt:lpstr>Moses Mendelssohn – Defending the Legitimacy of Judaism</vt:lpstr>
      <vt:lpstr>Moses Mendelssohn – Reforming Judaism</vt:lpstr>
      <vt:lpstr>The Influence of Moses Mendelssohn </vt:lpstr>
      <vt:lpstr>The Maskilim</vt:lpstr>
      <vt:lpstr>The Legacy of the Haskalah</vt:lpstr>
      <vt:lpstr>The Beginnings of Reform Judaism</vt:lpstr>
      <vt:lpstr>The Beginnings of Reform Judaism</vt:lpstr>
      <vt:lpstr>The Beginnings of Reform Judaism</vt:lpstr>
      <vt:lpstr>Adass Yisroel</vt:lpstr>
      <vt:lpstr>Adass Yisroel</vt:lpstr>
      <vt:lpstr>Reform Judaism Goes Stateside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Timeline of Berlin’s Jewish Community (1850 onwards)</vt:lpstr>
      <vt:lpstr>‘Vaterland’ – Günther Schäfer (East Side Gallery)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Judaism in Berlin</dc:title>
  <dc:creator>Rhodri Thomas</dc:creator>
  <dc:description>© Copyright PresentationGo.com</dc:description>
  <cp:lastModifiedBy>Rhodri Thomas</cp:lastModifiedBy>
  <cp:revision>38</cp:revision>
  <dcterms:created xsi:type="dcterms:W3CDTF">2018-01-14T15:22:14Z</dcterms:created>
  <dcterms:modified xsi:type="dcterms:W3CDTF">2018-02-11T09:12:09Z</dcterms:modified>
</cp:coreProperties>
</file>