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6" r:id="rId1"/>
  </p:sldMasterIdLst>
  <p:sldIdLst>
    <p:sldId id="256" r:id="rId2"/>
    <p:sldId id="257" r:id="rId3"/>
    <p:sldId id="258" r:id="rId4"/>
    <p:sldId id="259" r:id="rId5"/>
    <p:sldId id="271" r:id="rId6"/>
    <p:sldId id="260" r:id="rId7"/>
    <p:sldId id="270" r:id="rId8"/>
    <p:sldId id="268" r:id="rId9"/>
    <p:sldId id="265" r:id="rId10"/>
    <p:sldId id="261" r:id="rId11"/>
    <p:sldId id="264" r:id="rId12"/>
    <p:sldId id="263" r:id="rId13"/>
    <p:sldId id="262" r:id="rId14"/>
    <p:sldId id="272" r:id="rId15"/>
    <p:sldId id="269"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9E4167-29FD-4CA8-8433-2533CDB88EEE}" v="540" dt="2025-03-15T13:26:57.6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5" autoAdjust="0"/>
    <p:restoredTop sz="94660"/>
  </p:normalViewPr>
  <p:slideViewPr>
    <p:cSldViewPr snapToGrid="0">
      <p:cViewPr>
        <p:scale>
          <a:sx n="77" d="100"/>
          <a:sy n="77" d="100"/>
        </p:scale>
        <p:origin x="773"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1" Type="http://schemas.openxmlformats.org/officeDocument/2006/relationships/image" Target="../media/image7.png"/></Relationships>
</file>

<file path=ppt/diagrams/_rels/data3.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image" Target="../media/image13.jpeg"/><Relationship Id="rId1" Type="http://schemas.openxmlformats.org/officeDocument/2006/relationships/image" Target="../media/image12.JPEG"/><Relationship Id="rId6" Type="http://schemas.openxmlformats.org/officeDocument/2006/relationships/image" Target="../media/image17.JPEG"/><Relationship Id="rId5" Type="http://schemas.openxmlformats.org/officeDocument/2006/relationships/image" Target="../media/image16.jpeg"/><Relationship Id="rId10" Type="http://schemas.openxmlformats.org/officeDocument/2006/relationships/image" Target="../media/image21.jpeg"/><Relationship Id="rId4" Type="http://schemas.openxmlformats.org/officeDocument/2006/relationships/image" Target="../media/image15.jpeg"/><Relationship Id="rId9" Type="http://schemas.openxmlformats.org/officeDocument/2006/relationships/image" Target="../media/image20.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7.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image" Target="../media/image13.jpeg"/><Relationship Id="rId1" Type="http://schemas.openxmlformats.org/officeDocument/2006/relationships/image" Target="../media/image12.JPEG"/><Relationship Id="rId6" Type="http://schemas.openxmlformats.org/officeDocument/2006/relationships/image" Target="../media/image17.JPEG"/><Relationship Id="rId5" Type="http://schemas.openxmlformats.org/officeDocument/2006/relationships/image" Target="../media/image16.jpeg"/><Relationship Id="rId10" Type="http://schemas.openxmlformats.org/officeDocument/2006/relationships/image" Target="../media/image21.jpeg"/><Relationship Id="rId4" Type="http://schemas.openxmlformats.org/officeDocument/2006/relationships/image" Target="../media/image15.jpeg"/><Relationship Id="rId9" Type="http://schemas.openxmlformats.org/officeDocument/2006/relationships/image" Target="../media/image20.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064153-D401-4E13-B3D9-01B44FEE16D8}" type="doc">
      <dgm:prSet loTypeId="urn:microsoft.com/office/officeart/2008/layout/BendingPictureCaptionList" loCatId="picture" qsTypeId="urn:microsoft.com/office/officeart/2005/8/quickstyle/simple1" qsCatId="simple" csTypeId="urn:microsoft.com/office/officeart/2005/8/colors/accent1_2" csCatId="accent1" phldr="1"/>
      <dgm:spPr/>
    </dgm:pt>
    <dgm:pt modelId="{D2517FD4-AD5C-41FA-B16E-798DB61D47FA}">
      <dgm:prSet phldrT="[Text]" custT="1"/>
      <dgm:spPr/>
      <dgm:t>
        <a:bodyPr/>
        <a:lstStyle/>
        <a:p>
          <a:r>
            <a:rPr lang="en-GB" sz="1400" dirty="0"/>
            <a:t>This is Mark Drakeford visiting the school to recognise its award as the first school to join the National Forest of Wales</a:t>
          </a:r>
        </a:p>
      </dgm:t>
    </dgm:pt>
    <dgm:pt modelId="{75B71405-1616-417F-927A-9A7903983C85}" type="parTrans" cxnId="{A5DB0191-A179-4CDA-9060-6B2BA0F762DD}">
      <dgm:prSet/>
      <dgm:spPr/>
      <dgm:t>
        <a:bodyPr/>
        <a:lstStyle/>
        <a:p>
          <a:endParaRPr lang="en-GB"/>
        </a:p>
      </dgm:t>
    </dgm:pt>
    <dgm:pt modelId="{D7840647-EEC4-4340-83B9-F27BBCE59ECD}" type="sibTrans" cxnId="{A5DB0191-A179-4CDA-9060-6B2BA0F762DD}">
      <dgm:prSet/>
      <dgm:spPr/>
      <dgm:t>
        <a:bodyPr/>
        <a:lstStyle/>
        <a:p>
          <a:endParaRPr lang="en-GB"/>
        </a:p>
      </dgm:t>
    </dgm:pt>
    <dgm:pt modelId="{FEDF5F05-F60A-4749-A353-BA54D5FBA8B8}" type="pres">
      <dgm:prSet presAssocID="{9D064153-D401-4E13-B3D9-01B44FEE16D8}" presName="Name0" presStyleCnt="0">
        <dgm:presLayoutVars>
          <dgm:dir/>
          <dgm:resizeHandles val="exact"/>
        </dgm:presLayoutVars>
      </dgm:prSet>
      <dgm:spPr/>
    </dgm:pt>
    <dgm:pt modelId="{EAD67FF6-BB81-4E86-BA88-70C300726AD1}" type="pres">
      <dgm:prSet presAssocID="{D2517FD4-AD5C-41FA-B16E-798DB61D47FA}" presName="composite" presStyleCnt="0"/>
      <dgm:spPr/>
    </dgm:pt>
    <dgm:pt modelId="{B9C8FBCB-5A10-42C0-9D2F-06A8D661B0AF}" type="pres">
      <dgm:prSet presAssocID="{D2517FD4-AD5C-41FA-B16E-798DB61D47FA}" presName="rect1" presStyleLbl="bgImgPlace1" presStyleIdx="0" presStyleCnt="1" custScaleY="124932" custLinFactNeighborX="8072" custLinFactNeighborY="-4979"/>
      <dgm:spPr>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dgm:spPr>
      <dgm:extLst>
        <a:ext uri="{E40237B7-FDA0-4F09-8148-C483321AD2D9}">
          <dgm14:cNvPr xmlns:dgm14="http://schemas.microsoft.com/office/drawing/2010/diagram" id="0" name="" descr="A group of people holding a green banner&#10;&#10;AI-generated content may be incorrect.">
            <a:extLst>
              <a:ext uri="{FF2B5EF4-FFF2-40B4-BE49-F238E27FC236}">
                <a16:creationId xmlns:a16="http://schemas.microsoft.com/office/drawing/2014/main" id="{938707B6-939C-F70A-D74F-6860B1F3615E}"/>
              </a:ext>
            </a:extLst>
          </dgm14:cNvPr>
        </a:ext>
      </dgm:extLst>
    </dgm:pt>
    <dgm:pt modelId="{A76D869E-4257-400D-A82F-F1D48A9BE43D}" type="pres">
      <dgm:prSet presAssocID="{D2517FD4-AD5C-41FA-B16E-798DB61D47FA}" presName="wedgeRectCallout1" presStyleLbl="node1" presStyleIdx="0" presStyleCnt="1" custScaleX="88468" custScaleY="56215">
        <dgm:presLayoutVars>
          <dgm:bulletEnabled val="1"/>
        </dgm:presLayoutVars>
      </dgm:prSet>
      <dgm:spPr/>
    </dgm:pt>
  </dgm:ptLst>
  <dgm:cxnLst>
    <dgm:cxn modelId="{51E4EC1E-E16E-4F5D-9AD3-DF5BCAF22695}" type="presOf" srcId="{D2517FD4-AD5C-41FA-B16E-798DB61D47FA}" destId="{A76D869E-4257-400D-A82F-F1D48A9BE43D}" srcOrd="0" destOrd="0" presId="urn:microsoft.com/office/officeart/2008/layout/BendingPictureCaptionList"/>
    <dgm:cxn modelId="{A5DB0191-A179-4CDA-9060-6B2BA0F762DD}" srcId="{9D064153-D401-4E13-B3D9-01B44FEE16D8}" destId="{D2517FD4-AD5C-41FA-B16E-798DB61D47FA}" srcOrd="0" destOrd="0" parTransId="{75B71405-1616-417F-927A-9A7903983C85}" sibTransId="{D7840647-EEC4-4340-83B9-F27BBCE59ECD}"/>
    <dgm:cxn modelId="{06F40596-ABDC-431B-8CEE-0209F39B79D1}" type="presOf" srcId="{9D064153-D401-4E13-B3D9-01B44FEE16D8}" destId="{FEDF5F05-F60A-4749-A353-BA54D5FBA8B8}" srcOrd="0" destOrd="0" presId="urn:microsoft.com/office/officeart/2008/layout/BendingPictureCaptionList"/>
    <dgm:cxn modelId="{C91CB319-D0A1-46E9-81B8-B66EFEAF2606}" type="presParOf" srcId="{FEDF5F05-F60A-4749-A353-BA54D5FBA8B8}" destId="{EAD67FF6-BB81-4E86-BA88-70C300726AD1}" srcOrd="0" destOrd="0" presId="urn:microsoft.com/office/officeart/2008/layout/BendingPictureCaptionList"/>
    <dgm:cxn modelId="{2D65F564-2E35-4728-BF57-81CF3AC8020C}" type="presParOf" srcId="{EAD67FF6-BB81-4E86-BA88-70C300726AD1}" destId="{B9C8FBCB-5A10-42C0-9D2F-06A8D661B0AF}" srcOrd="0" destOrd="0" presId="urn:microsoft.com/office/officeart/2008/layout/BendingPictureCaptionList"/>
    <dgm:cxn modelId="{386FF9CB-3AA6-43A0-B95E-EB44A18C3346}" type="presParOf" srcId="{EAD67FF6-BB81-4E86-BA88-70C300726AD1}" destId="{A76D869E-4257-400D-A82F-F1D48A9BE43D}" srcOrd="1" destOrd="0" presId="urn:microsoft.com/office/officeart/2008/layout/BendingPictureCa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B23681-5EAD-436F-BBE8-C6E9484B4C7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69EDEA5-60B2-4AA2-AB86-4F8FBA5B84FB}">
      <dgm:prSet/>
      <dgm:spPr/>
      <dgm:t>
        <a:bodyPr/>
        <a:lstStyle/>
        <a:p>
          <a:r>
            <a:rPr lang="en-US" b="0" i="0" baseline="0" dirty="0"/>
            <a:t>Improves mental </a:t>
          </a:r>
          <a:r>
            <a:rPr lang="en-GB" b="0" i="0" baseline="0" dirty="0"/>
            <a:t>health and well-being</a:t>
          </a:r>
          <a:endParaRPr lang="en-US" dirty="0"/>
        </a:p>
      </dgm:t>
    </dgm:pt>
    <dgm:pt modelId="{9D585D86-9517-440B-A5A5-02AE17C19701}" type="parTrans" cxnId="{B5D37775-4CEE-4D04-85A0-6F8CA5148ABB}">
      <dgm:prSet/>
      <dgm:spPr/>
      <dgm:t>
        <a:bodyPr/>
        <a:lstStyle/>
        <a:p>
          <a:endParaRPr lang="en-US"/>
        </a:p>
      </dgm:t>
    </dgm:pt>
    <dgm:pt modelId="{57E0EDC7-7434-4AFD-828E-323D5BDC178B}" type="sibTrans" cxnId="{B5D37775-4CEE-4D04-85A0-6F8CA5148ABB}">
      <dgm:prSet/>
      <dgm:spPr/>
      <dgm:t>
        <a:bodyPr/>
        <a:lstStyle/>
        <a:p>
          <a:endParaRPr lang="en-US"/>
        </a:p>
      </dgm:t>
    </dgm:pt>
    <dgm:pt modelId="{70F01677-AD38-446D-8A27-8BBA33CEC57A}">
      <dgm:prSet/>
      <dgm:spPr/>
      <dgm:t>
        <a:bodyPr/>
        <a:lstStyle/>
        <a:p>
          <a:r>
            <a:rPr lang="en-US" b="0" i="0" baseline="0" dirty="0"/>
            <a:t>Enhances social skills</a:t>
          </a:r>
          <a:endParaRPr lang="en-US" dirty="0"/>
        </a:p>
      </dgm:t>
    </dgm:pt>
    <dgm:pt modelId="{78E9B09F-EA18-466E-A882-20AAF9DA9C47}" type="parTrans" cxnId="{155963EE-6AFD-40C7-A9B0-0BA4679C3AC5}">
      <dgm:prSet/>
      <dgm:spPr/>
      <dgm:t>
        <a:bodyPr/>
        <a:lstStyle/>
        <a:p>
          <a:endParaRPr lang="en-US"/>
        </a:p>
      </dgm:t>
    </dgm:pt>
    <dgm:pt modelId="{8D6BAA25-8C40-480B-84D8-4748A0C39FE2}" type="sibTrans" cxnId="{155963EE-6AFD-40C7-A9B0-0BA4679C3AC5}">
      <dgm:prSet/>
      <dgm:spPr/>
      <dgm:t>
        <a:bodyPr/>
        <a:lstStyle/>
        <a:p>
          <a:endParaRPr lang="en-US"/>
        </a:p>
      </dgm:t>
    </dgm:pt>
    <dgm:pt modelId="{BA517B74-B5CF-4FBB-87AB-909B99D71FA7}">
      <dgm:prSet/>
      <dgm:spPr/>
      <dgm:t>
        <a:bodyPr/>
        <a:lstStyle/>
        <a:p>
          <a:r>
            <a:rPr lang="en-GB" b="0" i="0"/>
            <a:t>Increases confidence and resilience</a:t>
          </a:r>
          <a:endParaRPr lang="en-US"/>
        </a:p>
      </dgm:t>
    </dgm:pt>
    <dgm:pt modelId="{8E197474-A507-4440-93F5-E8531D6B6784}" type="parTrans" cxnId="{2BC64282-E01C-4D48-805B-8B55410B97D5}">
      <dgm:prSet/>
      <dgm:spPr/>
      <dgm:t>
        <a:bodyPr/>
        <a:lstStyle/>
        <a:p>
          <a:endParaRPr lang="en-US"/>
        </a:p>
      </dgm:t>
    </dgm:pt>
    <dgm:pt modelId="{A4BD1DC4-C04F-4489-AD49-0A1C84C16A7B}" type="sibTrans" cxnId="{2BC64282-E01C-4D48-805B-8B55410B97D5}">
      <dgm:prSet/>
      <dgm:spPr/>
      <dgm:t>
        <a:bodyPr/>
        <a:lstStyle/>
        <a:p>
          <a:endParaRPr lang="en-US"/>
        </a:p>
      </dgm:t>
    </dgm:pt>
    <dgm:pt modelId="{2F614BB6-A3FF-4C7C-A1CA-3F6298E2291C}">
      <dgm:prSet/>
      <dgm:spPr/>
      <dgm:t>
        <a:bodyPr/>
        <a:lstStyle/>
        <a:p>
          <a:r>
            <a:rPr lang="en-US" b="0" i="0" baseline="0"/>
            <a:t>Promotes active learning</a:t>
          </a:r>
          <a:endParaRPr lang="en-US"/>
        </a:p>
      </dgm:t>
    </dgm:pt>
    <dgm:pt modelId="{0FF2D533-C0D8-4D64-B3C6-160707159843}" type="parTrans" cxnId="{93AA38A8-408A-4E8F-8B8B-1742641D517F}">
      <dgm:prSet/>
      <dgm:spPr/>
      <dgm:t>
        <a:bodyPr/>
        <a:lstStyle/>
        <a:p>
          <a:endParaRPr lang="en-US"/>
        </a:p>
      </dgm:t>
    </dgm:pt>
    <dgm:pt modelId="{885A2C01-8FBC-4242-83C7-B092DA92B9A8}" type="sibTrans" cxnId="{93AA38A8-408A-4E8F-8B8B-1742641D517F}">
      <dgm:prSet/>
      <dgm:spPr/>
      <dgm:t>
        <a:bodyPr/>
        <a:lstStyle/>
        <a:p>
          <a:endParaRPr lang="en-US"/>
        </a:p>
      </dgm:t>
    </dgm:pt>
    <dgm:pt modelId="{021061FB-BF86-4CE5-9FBB-E60B6BAD317C}">
      <dgm:prSet/>
      <dgm:spPr/>
      <dgm:t>
        <a:bodyPr/>
        <a:lstStyle/>
        <a:p>
          <a:r>
            <a:rPr lang="en-US" b="0" i="0"/>
            <a:t>Fosters creativity and problem solving </a:t>
          </a:r>
          <a:endParaRPr lang="en-US"/>
        </a:p>
      </dgm:t>
    </dgm:pt>
    <dgm:pt modelId="{03AD1DE8-0DA5-42EE-B93B-924F884A2D8F}" type="parTrans" cxnId="{86E7A4DC-0AEF-44AC-B110-ABA0D0D39B42}">
      <dgm:prSet/>
      <dgm:spPr/>
      <dgm:t>
        <a:bodyPr/>
        <a:lstStyle/>
        <a:p>
          <a:endParaRPr lang="en-US"/>
        </a:p>
      </dgm:t>
    </dgm:pt>
    <dgm:pt modelId="{3FBD3B32-D2FE-42F5-B449-B794B606B65D}" type="sibTrans" cxnId="{86E7A4DC-0AEF-44AC-B110-ABA0D0D39B42}">
      <dgm:prSet/>
      <dgm:spPr/>
      <dgm:t>
        <a:bodyPr/>
        <a:lstStyle/>
        <a:p>
          <a:endParaRPr lang="en-US"/>
        </a:p>
      </dgm:t>
    </dgm:pt>
    <dgm:pt modelId="{641A3D9C-3111-4904-BEDA-48C26ABF8DD2}">
      <dgm:prSet/>
      <dgm:spPr/>
      <dgm:t>
        <a:bodyPr/>
        <a:lstStyle/>
        <a:p>
          <a:r>
            <a:rPr lang="en-US" b="0" i="0" baseline="0"/>
            <a:t>Develops physical skills</a:t>
          </a:r>
          <a:endParaRPr lang="en-US"/>
        </a:p>
      </dgm:t>
    </dgm:pt>
    <dgm:pt modelId="{2C59C4BB-B473-4F7A-8096-FD3008911928}" type="parTrans" cxnId="{75C02ED7-4AA0-4AB8-94F0-89EDB0C7B413}">
      <dgm:prSet/>
      <dgm:spPr/>
      <dgm:t>
        <a:bodyPr/>
        <a:lstStyle/>
        <a:p>
          <a:endParaRPr lang="en-US"/>
        </a:p>
      </dgm:t>
    </dgm:pt>
    <dgm:pt modelId="{96A80B0B-2A23-403D-BA49-52A27F0F13D7}" type="sibTrans" cxnId="{75C02ED7-4AA0-4AB8-94F0-89EDB0C7B413}">
      <dgm:prSet/>
      <dgm:spPr/>
      <dgm:t>
        <a:bodyPr/>
        <a:lstStyle/>
        <a:p>
          <a:endParaRPr lang="en-US"/>
        </a:p>
      </dgm:t>
    </dgm:pt>
    <dgm:pt modelId="{2D4FE810-B281-4B22-9E81-B075DF69DDCF}">
      <dgm:prSet/>
      <dgm:spPr/>
      <dgm:t>
        <a:bodyPr/>
        <a:lstStyle/>
        <a:p>
          <a:r>
            <a:rPr lang="en-US" b="0" i="0"/>
            <a:t>Deepens nature connections</a:t>
          </a:r>
          <a:endParaRPr lang="en-US"/>
        </a:p>
      </dgm:t>
    </dgm:pt>
    <dgm:pt modelId="{91E5E0BB-4789-4908-A973-FC1972E1E39B}" type="parTrans" cxnId="{68D98B15-7749-4E31-869C-AB66D42425BA}">
      <dgm:prSet/>
      <dgm:spPr/>
      <dgm:t>
        <a:bodyPr/>
        <a:lstStyle/>
        <a:p>
          <a:endParaRPr lang="en-US"/>
        </a:p>
      </dgm:t>
    </dgm:pt>
    <dgm:pt modelId="{9992EC85-788E-463A-AB3F-C85CA7459D5D}" type="sibTrans" cxnId="{68D98B15-7749-4E31-869C-AB66D42425BA}">
      <dgm:prSet/>
      <dgm:spPr/>
      <dgm:t>
        <a:bodyPr/>
        <a:lstStyle/>
        <a:p>
          <a:endParaRPr lang="en-US"/>
        </a:p>
      </dgm:t>
    </dgm:pt>
    <dgm:pt modelId="{3175E79F-B625-4CBE-87F2-0DB0FD188EE2}">
      <dgm:prSet/>
      <dgm:spPr/>
      <dgm:t>
        <a:bodyPr/>
        <a:lstStyle/>
        <a:p>
          <a:r>
            <a:rPr lang="en-GB" b="0" i="0"/>
            <a:t>Improves academic attainment</a:t>
          </a:r>
          <a:endParaRPr lang="en-US"/>
        </a:p>
      </dgm:t>
    </dgm:pt>
    <dgm:pt modelId="{C7DC9286-ACD1-4D77-BAFC-97C962681AD4}" type="parTrans" cxnId="{99F5EB3F-EC11-4385-B20C-292BC3F83F77}">
      <dgm:prSet/>
      <dgm:spPr/>
      <dgm:t>
        <a:bodyPr/>
        <a:lstStyle/>
        <a:p>
          <a:endParaRPr lang="en-US"/>
        </a:p>
      </dgm:t>
    </dgm:pt>
    <dgm:pt modelId="{FC50884C-8738-47BE-8D26-1E7CA0178CEE}" type="sibTrans" cxnId="{99F5EB3F-EC11-4385-B20C-292BC3F83F77}">
      <dgm:prSet/>
      <dgm:spPr/>
      <dgm:t>
        <a:bodyPr/>
        <a:lstStyle/>
        <a:p>
          <a:endParaRPr lang="en-US"/>
        </a:p>
      </dgm:t>
    </dgm:pt>
    <dgm:pt modelId="{2877C74C-9DC3-4B2B-8F8E-050A98A30162}">
      <dgm:prSet/>
      <dgm:spPr/>
      <dgm:t>
        <a:bodyPr/>
        <a:lstStyle/>
        <a:p>
          <a:r>
            <a:rPr lang="en-GB" b="0" i="0" baseline="0"/>
            <a:t>Supports inclusive learning</a:t>
          </a:r>
          <a:endParaRPr lang="en-US"/>
        </a:p>
      </dgm:t>
    </dgm:pt>
    <dgm:pt modelId="{70DCC6AF-7AE4-404F-95BF-F2FECCE9CC33}" type="parTrans" cxnId="{B5C58E70-AAD3-4726-9868-F587E3AF9637}">
      <dgm:prSet/>
      <dgm:spPr/>
      <dgm:t>
        <a:bodyPr/>
        <a:lstStyle/>
        <a:p>
          <a:endParaRPr lang="en-US"/>
        </a:p>
      </dgm:t>
    </dgm:pt>
    <dgm:pt modelId="{282F32B9-0441-4A1C-9E08-218123EF3268}" type="sibTrans" cxnId="{B5C58E70-AAD3-4726-9868-F587E3AF9637}">
      <dgm:prSet/>
      <dgm:spPr/>
      <dgm:t>
        <a:bodyPr/>
        <a:lstStyle/>
        <a:p>
          <a:endParaRPr lang="en-US"/>
        </a:p>
      </dgm:t>
    </dgm:pt>
    <dgm:pt modelId="{8844A0B1-7EAD-4290-A737-1DE7C7B15B11}" type="pres">
      <dgm:prSet presAssocID="{64B23681-5EAD-436F-BBE8-C6E9484B4C7B}" presName="linear" presStyleCnt="0">
        <dgm:presLayoutVars>
          <dgm:animLvl val="lvl"/>
          <dgm:resizeHandles val="exact"/>
        </dgm:presLayoutVars>
      </dgm:prSet>
      <dgm:spPr/>
    </dgm:pt>
    <dgm:pt modelId="{62FD1D70-883D-457C-BF50-9EA344A47802}" type="pres">
      <dgm:prSet presAssocID="{A69EDEA5-60B2-4AA2-AB86-4F8FBA5B84FB}" presName="parentText" presStyleLbl="node1" presStyleIdx="0" presStyleCnt="9">
        <dgm:presLayoutVars>
          <dgm:chMax val="0"/>
          <dgm:bulletEnabled val="1"/>
        </dgm:presLayoutVars>
      </dgm:prSet>
      <dgm:spPr/>
    </dgm:pt>
    <dgm:pt modelId="{EC392861-ADBF-4924-A1AF-5FC7EDDA68D4}" type="pres">
      <dgm:prSet presAssocID="{57E0EDC7-7434-4AFD-828E-323D5BDC178B}" presName="spacer" presStyleCnt="0"/>
      <dgm:spPr/>
    </dgm:pt>
    <dgm:pt modelId="{B2B00D6D-9553-45E7-A19C-2D580FF190B2}" type="pres">
      <dgm:prSet presAssocID="{70F01677-AD38-446D-8A27-8BBA33CEC57A}" presName="parentText" presStyleLbl="node1" presStyleIdx="1" presStyleCnt="9">
        <dgm:presLayoutVars>
          <dgm:chMax val="0"/>
          <dgm:bulletEnabled val="1"/>
        </dgm:presLayoutVars>
      </dgm:prSet>
      <dgm:spPr/>
    </dgm:pt>
    <dgm:pt modelId="{97A50609-383B-49DF-9933-226AEA4C4C94}" type="pres">
      <dgm:prSet presAssocID="{8D6BAA25-8C40-480B-84D8-4748A0C39FE2}" presName="spacer" presStyleCnt="0"/>
      <dgm:spPr/>
    </dgm:pt>
    <dgm:pt modelId="{19F9A57A-D2F2-4BBB-9D95-13574C055D3B}" type="pres">
      <dgm:prSet presAssocID="{BA517B74-B5CF-4FBB-87AB-909B99D71FA7}" presName="parentText" presStyleLbl="node1" presStyleIdx="2" presStyleCnt="9">
        <dgm:presLayoutVars>
          <dgm:chMax val="0"/>
          <dgm:bulletEnabled val="1"/>
        </dgm:presLayoutVars>
      </dgm:prSet>
      <dgm:spPr/>
    </dgm:pt>
    <dgm:pt modelId="{8A037D0B-7DEF-4F6B-B565-4D06C533CACE}" type="pres">
      <dgm:prSet presAssocID="{A4BD1DC4-C04F-4489-AD49-0A1C84C16A7B}" presName="spacer" presStyleCnt="0"/>
      <dgm:spPr/>
    </dgm:pt>
    <dgm:pt modelId="{9C315407-AC75-4BDE-8F36-A578D38CB22A}" type="pres">
      <dgm:prSet presAssocID="{2F614BB6-A3FF-4C7C-A1CA-3F6298E2291C}" presName="parentText" presStyleLbl="node1" presStyleIdx="3" presStyleCnt="9">
        <dgm:presLayoutVars>
          <dgm:chMax val="0"/>
          <dgm:bulletEnabled val="1"/>
        </dgm:presLayoutVars>
      </dgm:prSet>
      <dgm:spPr/>
    </dgm:pt>
    <dgm:pt modelId="{FAFDF34E-AE01-4CEE-AB9D-F1F3A79E36F8}" type="pres">
      <dgm:prSet presAssocID="{885A2C01-8FBC-4242-83C7-B092DA92B9A8}" presName="spacer" presStyleCnt="0"/>
      <dgm:spPr/>
    </dgm:pt>
    <dgm:pt modelId="{F58FDF9D-AB88-4106-BD8B-6B3796D47569}" type="pres">
      <dgm:prSet presAssocID="{021061FB-BF86-4CE5-9FBB-E60B6BAD317C}" presName="parentText" presStyleLbl="node1" presStyleIdx="4" presStyleCnt="9">
        <dgm:presLayoutVars>
          <dgm:chMax val="0"/>
          <dgm:bulletEnabled val="1"/>
        </dgm:presLayoutVars>
      </dgm:prSet>
      <dgm:spPr/>
    </dgm:pt>
    <dgm:pt modelId="{DB4AE226-3F69-4C84-8E1D-31F1EFFF32BC}" type="pres">
      <dgm:prSet presAssocID="{3FBD3B32-D2FE-42F5-B449-B794B606B65D}" presName="spacer" presStyleCnt="0"/>
      <dgm:spPr/>
    </dgm:pt>
    <dgm:pt modelId="{A17EAAB4-2377-4EE6-BC65-5C59D1BEE995}" type="pres">
      <dgm:prSet presAssocID="{641A3D9C-3111-4904-BEDA-48C26ABF8DD2}" presName="parentText" presStyleLbl="node1" presStyleIdx="5" presStyleCnt="9">
        <dgm:presLayoutVars>
          <dgm:chMax val="0"/>
          <dgm:bulletEnabled val="1"/>
        </dgm:presLayoutVars>
      </dgm:prSet>
      <dgm:spPr/>
    </dgm:pt>
    <dgm:pt modelId="{2E054361-3343-4C37-AA0D-FA0E37F82FAF}" type="pres">
      <dgm:prSet presAssocID="{96A80B0B-2A23-403D-BA49-52A27F0F13D7}" presName="spacer" presStyleCnt="0"/>
      <dgm:spPr/>
    </dgm:pt>
    <dgm:pt modelId="{2A583B27-4B60-4374-BB5C-380086CCA497}" type="pres">
      <dgm:prSet presAssocID="{2D4FE810-B281-4B22-9E81-B075DF69DDCF}" presName="parentText" presStyleLbl="node1" presStyleIdx="6" presStyleCnt="9">
        <dgm:presLayoutVars>
          <dgm:chMax val="0"/>
          <dgm:bulletEnabled val="1"/>
        </dgm:presLayoutVars>
      </dgm:prSet>
      <dgm:spPr/>
    </dgm:pt>
    <dgm:pt modelId="{C34FF95C-5E21-446D-A283-9610B89364B8}" type="pres">
      <dgm:prSet presAssocID="{9992EC85-788E-463A-AB3F-C85CA7459D5D}" presName="spacer" presStyleCnt="0"/>
      <dgm:spPr/>
    </dgm:pt>
    <dgm:pt modelId="{EAFACBDD-24F2-426A-B33F-73CAECCE6F00}" type="pres">
      <dgm:prSet presAssocID="{3175E79F-B625-4CBE-87F2-0DB0FD188EE2}" presName="parentText" presStyleLbl="node1" presStyleIdx="7" presStyleCnt="9">
        <dgm:presLayoutVars>
          <dgm:chMax val="0"/>
          <dgm:bulletEnabled val="1"/>
        </dgm:presLayoutVars>
      </dgm:prSet>
      <dgm:spPr/>
    </dgm:pt>
    <dgm:pt modelId="{C3EB0D63-DA51-4F95-B379-CA3B4BAFF6B2}" type="pres">
      <dgm:prSet presAssocID="{FC50884C-8738-47BE-8D26-1E7CA0178CEE}" presName="spacer" presStyleCnt="0"/>
      <dgm:spPr/>
    </dgm:pt>
    <dgm:pt modelId="{080DFA7F-38DF-478B-A0DA-2D27E106BE65}" type="pres">
      <dgm:prSet presAssocID="{2877C74C-9DC3-4B2B-8F8E-050A98A30162}" presName="parentText" presStyleLbl="node1" presStyleIdx="8" presStyleCnt="9">
        <dgm:presLayoutVars>
          <dgm:chMax val="0"/>
          <dgm:bulletEnabled val="1"/>
        </dgm:presLayoutVars>
      </dgm:prSet>
      <dgm:spPr/>
    </dgm:pt>
  </dgm:ptLst>
  <dgm:cxnLst>
    <dgm:cxn modelId="{73439803-F24C-42D9-BC4B-D9856504B6C4}" type="presOf" srcId="{70F01677-AD38-446D-8A27-8BBA33CEC57A}" destId="{B2B00D6D-9553-45E7-A19C-2D580FF190B2}" srcOrd="0" destOrd="0" presId="urn:microsoft.com/office/officeart/2005/8/layout/vList2"/>
    <dgm:cxn modelId="{6C88250A-33D8-4226-BFB7-08A740B67ACB}" type="presOf" srcId="{2877C74C-9DC3-4B2B-8F8E-050A98A30162}" destId="{080DFA7F-38DF-478B-A0DA-2D27E106BE65}" srcOrd="0" destOrd="0" presId="urn:microsoft.com/office/officeart/2005/8/layout/vList2"/>
    <dgm:cxn modelId="{68D98B15-7749-4E31-869C-AB66D42425BA}" srcId="{64B23681-5EAD-436F-BBE8-C6E9484B4C7B}" destId="{2D4FE810-B281-4B22-9E81-B075DF69DDCF}" srcOrd="6" destOrd="0" parTransId="{91E5E0BB-4789-4908-A973-FC1972E1E39B}" sibTransId="{9992EC85-788E-463A-AB3F-C85CA7459D5D}"/>
    <dgm:cxn modelId="{F8595118-C75D-4712-8A35-703CD075F3BB}" type="presOf" srcId="{BA517B74-B5CF-4FBB-87AB-909B99D71FA7}" destId="{19F9A57A-D2F2-4BBB-9D95-13574C055D3B}" srcOrd="0" destOrd="0" presId="urn:microsoft.com/office/officeart/2005/8/layout/vList2"/>
    <dgm:cxn modelId="{6EB46B2A-E4F2-44A2-B375-552E327996FB}" type="presOf" srcId="{A69EDEA5-60B2-4AA2-AB86-4F8FBA5B84FB}" destId="{62FD1D70-883D-457C-BF50-9EA344A47802}" srcOrd="0" destOrd="0" presId="urn:microsoft.com/office/officeart/2005/8/layout/vList2"/>
    <dgm:cxn modelId="{9AD9FA3B-8547-48E2-93C5-448A3D3EC805}" type="presOf" srcId="{3175E79F-B625-4CBE-87F2-0DB0FD188EE2}" destId="{EAFACBDD-24F2-426A-B33F-73CAECCE6F00}" srcOrd="0" destOrd="0" presId="urn:microsoft.com/office/officeart/2005/8/layout/vList2"/>
    <dgm:cxn modelId="{99F5EB3F-EC11-4385-B20C-292BC3F83F77}" srcId="{64B23681-5EAD-436F-BBE8-C6E9484B4C7B}" destId="{3175E79F-B625-4CBE-87F2-0DB0FD188EE2}" srcOrd="7" destOrd="0" parTransId="{C7DC9286-ACD1-4D77-BAFC-97C962681AD4}" sibTransId="{FC50884C-8738-47BE-8D26-1E7CA0178CEE}"/>
    <dgm:cxn modelId="{914C1A4E-9CED-49D0-A944-45BCAF2EA1F7}" type="presOf" srcId="{64B23681-5EAD-436F-BBE8-C6E9484B4C7B}" destId="{8844A0B1-7EAD-4290-A737-1DE7C7B15B11}" srcOrd="0" destOrd="0" presId="urn:microsoft.com/office/officeart/2005/8/layout/vList2"/>
    <dgm:cxn modelId="{BBA96C6E-512A-4D20-B761-B49B5844D9D6}" type="presOf" srcId="{641A3D9C-3111-4904-BEDA-48C26ABF8DD2}" destId="{A17EAAB4-2377-4EE6-BC65-5C59D1BEE995}" srcOrd="0" destOrd="0" presId="urn:microsoft.com/office/officeart/2005/8/layout/vList2"/>
    <dgm:cxn modelId="{B5C58E70-AAD3-4726-9868-F587E3AF9637}" srcId="{64B23681-5EAD-436F-BBE8-C6E9484B4C7B}" destId="{2877C74C-9DC3-4B2B-8F8E-050A98A30162}" srcOrd="8" destOrd="0" parTransId="{70DCC6AF-7AE4-404F-95BF-F2FECCE9CC33}" sibTransId="{282F32B9-0441-4A1C-9E08-218123EF3268}"/>
    <dgm:cxn modelId="{B5D37775-4CEE-4D04-85A0-6F8CA5148ABB}" srcId="{64B23681-5EAD-436F-BBE8-C6E9484B4C7B}" destId="{A69EDEA5-60B2-4AA2-AB86-4F8FBA5B84FB}" srcOrd="0" destOrd="0" parTransId="{9D585D86-9517-440B-A5A5-02AE17C19701}" sibTransId="{57E0EDC7-7434-4AFD-828E-323D5BDC178B}"/>
    <dgm:cxn modelId="{2BC64282-E01C-4D48-805B-8B55410B97D5}" srcId="{64B23681-5EAD-436F-BBE8-C6E9484B4C7B}" destId="{BA517B74-B5CF-4FBB-87AB-909B99D71FA7}" srcOrd="2" destOrd="0" parTransId="{8E197474-A507-4440-93F5-E8531D6B6784}" sibTransId="{A4BD1DC4-C04F-4489-AD49-0A1C84C16A7B}"/>
    <dgm:cxn modelId="{93AA38A8-408A-4E8F-8B8B-1742641D517F}" srcId="{64B23681-5EAD-436F-BBE8-C6E9484B4C7B}" destId="{2F614BB6-A3FF-4C7C-A1CA-3F6298E2291C}" srcOrd="3" destOrd="0" parTransId="{0FF2D533-C0D8-4D64-B3C6-160707159843}" sibTransId="{885A2C01-8FBC-4242-83C7-B092DA92B9A8}"/>
    <dgm:cxn modelId="{649F83BA-3181-459D-9D5F-D7CBE06B5DCA}" type="presOf" srcId="{2F614BB6-A3FF-4C7C-A1CA-3F6298E2291C}" destId="{9C315407-AC75-4BDE-8F36-A578D38CB22A}" srcOrd="0" destOrd="0" presId="urn:microsoft.com/office/officeart/2005/8/layout/vList2"/>
    <dgm:cxn modelId="{75C02ED7-4AA0-4AB8-94F0-89EDB0C7B413}" srcId="{64B23681-5EAD-436F-BBE8-C6E9484B4C7B}" destId="{641A3D9C-3111-4904-BEDA-48C26ABF8DD2}" srcOrd="5" destOrd="0" parTransId="{2C59C4BB-B473-4F7A-8096-FD3008911928}" sibTransId="{96A80B0B-2A23-403D-BA49-52A27F0F13D7}"/>
    <dgm:cxn modelId="{86E7A4DC-0AEF-44AC-B110-ABA0D0D39B42}" srcId="{64B23681-5EAD-436F-BBE8-C6E9484B4C7B}" destId="{021061FB-BF86-4CE5-9FBB-E60B6BAD317C}" srcOrd="4" destOrd="0" parTransId="{03AD1DE8-0DA5-42EE-B93B-924F884A2D8F}" sibTransId="{3FBD3B32-D2FE-42F5-B449-B794B606B65D}"/>
    <dgm:cxn modelId="{32D4BDE4-0FB1-4F19-A506-10DE037B0CD6}" type="presOf" srcId="{2D4FE810-B281-4B22-9E81-B075DF69DDCF}" destId="{2A583B27-4B60-4374-BB5C-380086CCA497}" srcOrd="0" destOrd="0" presId="urn:microsoft.com/office/officeart/2005/8/layout/vList2"/>
    <dgm:cxn modelId="{155963EE-6AFD-40C7-A9B0-0BA4679C3AC5}" srcId="{64B23681-5EAD-436F-BBE8-C6E9484B4C7B}" destId="{70F01677-AD38-446D-8A27-8BBA33CEC57A}" srcOrd="1" destOrd="0" parTransId="{78E9B09F-EA18-466E-A882-20AAF9DA9C47}" sibTransId="{8D6BAA25-8C40-480B-84D8-4748A0C39FE2}"/>
    <dgm:cxn modelId="{ACF8EDF7-D4A3-4987-AC4D-E1A9262E6827}" type="presOf" srcId="{021061FB-BF86-4CE5-9FBB-E60B6BAD317C}" destId="{F58FDF9D-AB88-4106-BD8B-6B3796D47569}" srcOrd="0" destOrd="0" presId="urn:microsoft.com/office/officeart/2005/8/layout/vList2"/>
    <dgm:cxn modelId="{FAED76F1-978C-413B-A316-9A19DEDFE059}" type="presParOf" srcId="{8844A0B1-7EAD-4290-A737-1DE7C7B15B11}" destId="{62FD1D70-883D-457C-BF50-9EA344A47802}" srcOrd="0" destOrd="0" presId="urn:microsoft.com/office/officeart/2005/8/layout/vList2"/>
    <dgm:cxn modelId="{9E615E3C-8642-41FF-AD77-1B6B4CA53E7C}" type="presParOf" srcId="{8844A0B1-7EAD-4290-A737-1DE7C7B15B11}" destId="{EC392861-ADBF-4924-A1AF-5FC7EDDA68D4}" srcOrd="1" destOrd="0" presId="urn:microsoft.com/office/officeart/2005/8/layout/vList2"/>
    <dgm:cxn modelId="{F53C43EE-69A9-46B9-9CAB-59A6BC28A5E9}" type="presParOf" srcId="{8844A0B1-7EAD-4290-A737-1DE7C7B15B11}" destId="{B2B00D6D-9553-45E7-A19C-2D580FF190B2}" srcOrd="2" destOrd="0" presId="urn:microsoft.com/office/officeart/2005/8/layout/vList2"/>
    <dgm:cxn modelId="{C0F4B2E4-7CBE-4955-BA72-57F492C559A9}" type="presParOf" srcId="{8844A0B1-7EAD-4290-A737-1DE7C7B15B11}" destId="{97A50609-383B-49DF-9933-226AEA4C4C94}" srcOrd="3" destOrd="0" presId="urn:microsoft.com/office/officeart/2005/8/layout/vList2"/>
    <dgm:cxn modelId="{E50745A8-0CC9-49A0-9570-84B298FBC0A4}" type="presParOf" srcId="{8844A0B1-7EAD-4290-A737-1DE7C7B15B11}" destId="{19F9A57A-D2F2-4BBB-9D95-13574C055D3B}" srcOrd="4" destOrd="0" presId="urn:microsoft.com/office/officeart/2005/8/layout/vList2"/>
    <dgm:cxn modelId="{AD5CA460-E83D-4C05-867F-BF1CAED75F22}" type="presParOf" srcId="{8844A0B1-7EAD-4290-A737-1DE7C7B15B11}" destId="{8A037D0B-7DEF-4F6B-B565-4D06C533CACE}" srcOrd="5" destOrd="0" presId="urn:microsoft.com/office/officeart/2005/8/layout/vList2"/>
    <dgm:cxn modelId="{1DC1FB33-7AD4-4C22-9CE2-D4565F964D0B}" type="presParOf" srcId="{8844A0B1-7EAD-4290-A737-1DE7C7B15B11}" destId="{9C315407-AC75-4BDE-8F36-A578D38CB22A}" srcOrd="6" destOrd="0" presId="urn:microsoft.com/office/officeart/2005/8/layout/vList2"/>
    <dgm:cxn modelId="{DAF705C3-9AF5-45DC-9FCB-F216E035E761}" type="presParOf" srcId="{8844A0B1-7EAD-4290-A737-1DE7C7B15B11}" destId="{FAFDF34E-AE01-4CEE-AB9D-F1F3A79E36F8}" srcOrd="7" destOrd="0" presId="urn:microsoft.com/office/officeart/2005/8/layout/vList2"/>
    <dgm:cxn modelId="{39374366-2EB7-4A83-9307-3981163A2F4C}" type="presParOf" srcId="{8844A0B1-7EAD-4290-A737-1DE7C7B15B11}" destId="{F58FDF9D-AB88-4106-BD8B-6B3796D47569}" srcOrd="8" destOrd="0" presId="urn:microsoft.com/office/officeart/2005/8/layout/vList2"/>
    <dgm:cxn modelId="{CA3EF2B2-F2B6-4E37-BF93-DBF9D88D491D}" type="presParOf" srcId="{8844A0B1-7EAD-4290-A737-1DE7C7B15B11}" destId="{DB4AE226-3F69-4C84-8E1D-31F1EFFF32BC}" srcOrd="9" destOrd="0" presId="urn:microsoft.com/office/officeart/2005/8/layout/vList2"/>
    <dgm:cxn modelId="{77FB382D-0EFF-41DE-B85F-82338E3763E5}" type="presParOf" srcId="{8844A0B1-7EAD-4290-A737-1DE7C7B15B11}" destId="{A17EAAB4-2377-4EE6-BC65-5C59D1BEE995}" srcOrd="10" destOrd="0" presId="urn:microsoft.com/office/officeart/2005/8/layout/vList2"/>
    <dgm:cxn modelId="{2CEBA579-ED75-4CCF-8AF0-EFA79A6DECEF}" type="presParOf" srcId="{8844A0B1-7EAD-4290-A737-1DE7C7B15B11}" destId="{2E054361-3343-4C37-AA0D-FA0E37F82FAF}" srcOrd="11" destOrd="0" presId="urn:microsoft.com/office/officeart/2005/8/layout/vList2"/>
    <dgm:cxn modelId="{BE1A8551-E6BC-40FB-93A1-A1CB059853A1}" type="presParOf" srcId="{8844A0B1-7EAD-4290-A737-1DE7C7B15B11}" destId="{2A583B27-4B60-4374-BB5C-380086CCA497}" srcOrd="12" destOrd="0" presId="urn:microsoft.com/office/officeart/2005/8/layout/vList2"/>
    <dgm:cxn modelId="{38071FD6-14DF-47F9-A248-F46EF3B4A08D}" type="presParOf" srcId="{8844A0B1-7EAD-4290-A737-1DE7C7B15B11}" destId="{C34FF95C-5E21-446D-A283-9610B89364B8}" srcOrd="13" destOrd="0" presId="urn:microsoft.com/office/officeart/2005/8/layout/vList2"/>
    <dgm:cxn modelId="{1456C0A3-D6C9-40A8-B565-C2A0097A5AE2}" type="presParOf" srcId="{8844A0B1-7EAD-4290-A737-1DE7C7B15B11}" destId="{EAFACBDD-24F2-426A-B33F-73CAECCE6F00}" srcOrd="14" destOrd="0" presId="urn:microsoft.com/office/officeart/2005/8/layout/vList2"/>
    <dgm:cxn modelId="{A331622B-D498-4802-93A8-04B515816D6D}" type="presParOf" srcId="{8844A0B1-7EAD-4290-A737-1DE7C7B15B11}" destId="{C3EB0D63-DA51-4F95-B379-CA3B4BAFF6B2}" srcOrd="15" destOrd="0" presId="urn:microsoft.com/office/officeart/2005/8/layout/vList2"/>
    <dgm:cxn modelId="{A77F5699-C818-4985-8F71-FBA44DAA6C3F}" type="presParOf" srcId="{8844A0B1-7EAD-4290-A737-1DE7C7B15B11}" destId="{080DFA7F-38DF-478B-A0DA-2D27E106BE65}"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107E75-346F-44D3-A3CC-3BC8ADB6C8EA}" type="doc">
      <dgm:prSet loTypeId="urn:microsoft.com/office/officeart/2008/layout/BendingPictureCaptionList" loCatId="picture" qsTypeId="urn:microsoft.com/office/officeart/2005/8/quickstyle/simple1" qsCatId="simple" csTypeId="urn:microsoft.com/office/officeart/2005/8/colors/accent1_2" csCatId="accent1" phldr="1"/>
      <dgm:spPr/>
    </dgm:pt>
    <dgm:pt modelId="{35C5C930-ECF1-4BB9-8FD6-C2780D3F4185}">
      <dgm:prSet phldrT="[Text]"/>
      <dgm:spPr/>
      <dgm:t>
        <a:bodyPr/>
        <a:lstStyle/>
        <a:p>
          <a:r>
            <a:rPr lang="en-GB" dirty="0"/>
            <a:t>Measuring</a:t>
          </a:r>
        </a:p>
      </dgm:t>
    </dgm:pt>
    <dgm:pt modelId="{7522717D-E642-49BE-9B01-B997DA9AD9AF}" type="parTrans" cxnId="{53FD211A-69D2-4FE2-9B73-8C0ECB8D13F5}">
      <dgm:prSet/>
      <dgm:spPr/>
      <dgm:t>
        <a:bodyPr/>
        <a:lstStyle/>
        <a:p>
          <a:endParaRPr lang="en-GB"/>
        </a:p>
      </dgm:t>
    </dgm:pt>
    <dgm:pt modelId="{09218B1E-3C52-47E8-946C-9AF0937415BE}" type="sibTrans" cxnId="{53FD211A-69D2-4FE2-9B73-8C0ECB8D13F5}">
      <dgm:prSet/>
      <dgm:spPr/>
      <dgm:t>
        <a:bodyPr/>
        <a:lstStyle/>
        <a:p>
          <a:endParaRPr lang="en-GB"/>
        </a:p>
      </dgm:t>
    </dgm:pt>
    <dgm:pt modelId="{D0F79201-4877-43FB-A2A5-24277C4A6255}">
      <dgm:prSet phldrT="[Text]"/>
      <dgm:spPr/>
      <dgm:t>
        <a:bodyPr/>
        <a:lstStyle/>
        <a:p>
          <a:r>
            <a:rPr lang="en-GB" dirty="0"/>
            <a:t>Hedgehog week</a:t>
          </a:r>
        </a:p>
      </dgm:t>
    </dgm:pt>
    <dgm:pt modelId="{628A241E-F558-49F3-8F45-0DFE18E09AFC}" type="parTrans" cxnId="{856C204F-2F69-4A80-AD66-DAFB5C1F6C19}">
      <dgm:prSet/>
      <dgm:spPr/>
      <dgm:t>
        <a:bodyPr/>
        <a:lstStyle/>
        <a:p>
          <a:endParaRPr lang="en-GB"/>
        </a:p>
      </dgm:t>
    </dgm:pt>
    <dgm:pt modelId="{40F363BE-91C7-4331-980B-16B69215AC79}" type="sibTrans" cxnId="{856C204F-2F69-4A80-AD66-DAFB5C1F6C19}">
      <dgm:prSet/>
      <dgm:spPr/>
      <dgm:t>
        <a:bodyPr/>
        <a:lstStyle/>
        <a:p>
          <a:endParaRPr lang="en-GB"/>
        </a:p>
      </dgm:t>
    </dgm:pt>
    <dgm:pt modelId="{27502303-449D-41E3-8688-6CB6F83C5095}">
      <dgm:prSet phldrT="[Text]"/>
      <dgm:spPr/>
      <dgm:t>
        <a:bodyPr/>
        <a:lstStyle/>
        <a:p>
          <a:r>
            <a:rPr lang="en-GB" dirty="0"/>
            <a:t>Plant anatomy </a:t>
          </a:r>
        </a:p>
      </dgm:t>
    </dgm:pt>
    <dgm:pt modelId="{C05DB369-C5DC-48B5-86E4-C6885240AD24}" type="parTrans" cxnId="{9950C01E-E3EB-4BFB-BD00-99557C3699D2}">
      <dgm:prSet/>
      <dgm:spPr/>
      <dgm:t>
        <a:bodyPr/>
        <a:lstStyle/>
        <a:p>
          <a:endParaRPr lang="en-GB"/>
        </a:p>
      </dgm:t>
    </dgm:pt>
    <dgm:pt modelId="{9AA2B1A2-71E7-4F09-9AD9-CD4FED575FA1}" type="sibTrans" cxnId="{9950C01E-E3EB-4BFB-BD00-99557C3699D2}">
      <dgm:prSet/>
      <dgm:spPr/>
      <dgm:t>
        <a:bodyPr/>
        <a:lstStyle/>
        <a:p>
          <a:endParaRPr lang="en-GB"/>
        </a:p>
      </dgm:t>
    </dgm:pt>
    <dgm:pt modelId="{D5A5DA2E-1241-497F-A2C0-FB6F11A0D974}">
      <dgm:prSet phldrT="[Text]"/>
      <dgm:spPr/>
      <dgm:t>
        <a:bodyPr/>
        <a:lstStyle/>
        <a:p>
          <a:r>
            <a:rPr lang="en-GB" dirty="0"/>
            <a:t>Painted toast</a:t>
          </a:r>
        </a:p>
      </dgm:t>
    </dgm:pt>
    <dgm:pt modelId="{E7CF21FD-A9A1-476A-BCEF-492BC229AE22}" type="parTrans" cxnId="{4708B720-88E6-424E-8487-766987560A7D}">
      <dgm:prSet/>
      <dgm:spPr/>
      <dgm:t>
        <a:bodyPr/>
        <a:lstStyle/>
        <a:p>
          <a:endParaRPr lang="en-GB"/>
        </a:p>
      </dgm:t>
    </dgm:pt>
    <dgm:pt modelId="{A328286C-C2D6-4FB0-B4B8-0EC514E6DAD1}" type="sibTrans" cxnId="{4708B720-88E6-424E-8487-766987560A7D}">
      <dgm:prSet/>
      <dgm:spPr/>
      <dgm:t>
        <a:bodyPr/>
        <a:lstStyle/>
        <a:p>
          <a:endParaRPr lang="en-GB"/>
        </a:p>
      </dgm:t>
    </dgm:pt>
    <dgm:pt modelId="{AA253805-F88A-4176-8151-A138B3C2CAEE}">
      <dgm:prSet phldrT="[Text]"/>
      <dgm:spPr/>
      <dgm:t>
        <a:bodyPr/>
        <a:lstStyle/>
        <a:p>
          <a:r>
            <a:rPr lang="en-GB" dirty="0"/>
            <a:t>Water filtration </a:t>
          </a:r>
        </a:p>
      </dgm:t>
    </dgm:pt>
    <dgm:pt modelId="{823BAEA3-39C9-40EB-8449-BA1F2A422825}" type="parTrans" cxnId="{70390970-EFA7-4D6C-8BBB-637140038255}">
      <dgm:prSet/>
      <dgm:spPr/>
      <dgm:t>
        <a:bodyPr/>
        <a:lstStyle/>
        <a:p>
          <a:endParaRPr lang="en-GB"/>
        </a:p>
      </dgm:t>
    </dgm:pt>
    <dgm:pt modelId="{BC5960C3-D58E-4C68-837F-ADB9A579A22B}" type="sibTrans" cxnId="{70390970-EFA7-4D6C-8BBB-637140038255}">
      <dgm:prSet/>
      <dgm:spPr/>
      <dgm:t>
        <a:bodyPr/>
        <a:lstStyle/>
        <a:p>
          <a:endParaRPr lang="en-GB"/>
        </a:p>
      </dgm:t>
    </dgm:pt>
    <dgm:pt modelId="{203AC6A9-887E-4439-BB48-0FCA7A2C7AFC}">
      <dgm:prSet phldrT="[Text]"/>
      <dgm:spPr/>
      <dgm:t>
        <a:bodyPr/>
        <a:lstStyle/>
        <a:p>
          <a:r>
            <a:rPr lang="en-GB" dirty="0"/>
            <a:t>Nail art decorations</a:t>
          </a:r>
        </a:p>
      </dgm:t>
    </dgm:pt>
    <dgm:pt modelId="{7C5F8A65-032E-439A-B548-42EDAD485E43}" type="parTrans" cxnId="{93A585D6-1ABE-4FCF-83D8-D86B0DA250FA}">
      <dgm:prSet/>
      <dgm:spPr/>
      <dgm:t>
        <a:bodyPr/>
        <a:lstStyle/>
        <a:p>
          <a:endParaRPr lang="en-GB"/>
        </a:p>
      </dgm:t>
    </dgm:pt>
    <dgm:pt modelId="{C9368C59-49FB-46DF-8B38-84409DAF557C}" type="sibTrans" cxnId="{93A585D6-1ABE-4FCF-83D8-D86B0DA250FA}">
      <dgm:prSet/>
      <dgm:spPr/>
      <dgm:t>
        <a:bodyPr/>
        <a:lstStyle/>
        <a:p>
          <a:endParaRPr lang="en-GB"/>
        </a:p>
      </dgm:t>
    </dgm:pt>
    <dgm:pt modelId="{4C8ABAF4-0A43-4A3B-88E2-E87BE43095D4}">
      <dgm:prSet phldrT="[Text]"/>
      <dgm:spPr/>
      <dgm:t>
        <a:bodyPr/>
        <a:lstStyle/>
        <a:p>
          <a:r>
            <a:rPr lang="en-GB" dirty="0"/>
            <a:t>Christmas wreaths</a:t>
          </a:r>
        </a:p>
      </dgm:t>
    </dgm:pt>
    <dgm:pt modelId="{5A9B084C-5447-43F4-8B74-5DF927159EE7}" type="parTrans" cxnId="{A1C31B56-A434-402C-A778-14844696B231}">
      <dgm:prSet/>
      <dgm:spPr/>
      <dgm:t>
        <a:bodyPr/>
        <a:lstStyle/>
        <a:p>
          <a:endParaRPr lang="en-GB"/>
        </a:p>
      </dgm:t>
    </dgm:pt>
    <dgm:pt modelId="{B05DC9FD-5C13-4CAC-80F8-FA1F52141A0E}" type="sibTrans" cxnId="{A1C31B56-A434-402C-A778-14844696B231}">
      <dgm:prSet/>
      <dgm:spPr/>
      <dgm:t>
        <a:bodyPr/>
        <a:lstStyle/>
        <a:p>
          <a:endParaRPr lang="en-GB"/>
        </a:p>
      </dgm:t>
    </dgm:pt>
    <dgm:pt modelId="{4D4914F7-160C-4DAB-AD18-A9E074FDB28A}">
      <dgm:prSet phldrT="[Text]"/>
      <dgm:spPr/>
      <dgm:t>
        <a:bodyPr/>
        <a:lstStyle/>
        <a:p>
          <a:r>
            <a:rPr lang="en-GB" dirty="0"/>
            <a:t>Hapa </a:t>
          </a:r>
          <a:r>
            <a:rPr lang="en-GB" dirty="0" err="1"/>
            <a:t>zome</a:t>
          </a:r>
          <a:endParaRPr lang="en-GB" dirty="0"/>
        </a:p>
      </dgm:t>
    </dgm:pt>
    <dgm:pt modelId="{13CE5537-13C7-4F1D-90C8-534917284A8A}" type="parTrans" cxnId="{208CE98B-49BF-41B9-B448-75C6F83DFA6A}">
      <dgm:prSet/>
      <dgm:spPr/>
      <dgm:t>
        <a:bodyPr/>
        <a:lstStyle/>
        <a:p>
          <a:endParaRPr lang="en-GB"/>
        </a:p>
      </dgm:t>
    </dgm:pt>
    <dgm:pt modelId="{3055D585-F79B-464B-86FC-761A826D88ED}" type="sibTrans" cxnId="{208CE98B-49BF-41B9-B448-75C6F83DFA6A}">
      <dgm:prSet/>
      <dgm:spPr/>
      <dgm:t>
        <a:bodyPr/>
        <a:lstStyle/>
        <a:p>
          <a:endParaRPr lang="en-GB"/>
        </a:p>
      </dgm:t>
    </dgm:pt>
    <dgm:pt modelId="{C8FF6821-80E6-41DC-8A6F-04D280188B5E}">
      <dgm:prSet phldrT="[Text]"/>
      <dgm:spPr/>
      <dgm:t>
        <a:bodyPr/>
        <a:lstStyle/>
        <a:p>
          <a:r>
            <a:rPr lang="en-GB" dirty="0"/>
            <a:t>Mushroom ink</a:t>
          </a:r>
        </a:p>
      </dgm:t>
    </dgm:pt>
    <dgm:pt modelId="{ED1E336D-5A56-4E5A-9654-77C2E0E422A6}" type="parTrans" cxnId="{CCBF029A-78D0-42B5-832E-41DEAFBE6BF3}">
      <dgm:prSet/>
      <dgm:spPr/>
      <dgm:t>
        <a:bodyPr/>
        <a:lstStyle/>
        <a:p>
          <a:endParaRPr lang="en-GB"/>
        </a:p>
      </dgm:t>
    </dgm:pt>
    <dgm:pt modelId="{30736B92-2AD2-4741-B2F1-761C009637C5}" type="sibTrans" cxnId="{CCBF029A-78D0-42B5-832E-41DEAFBE6BF3}">
      <dgm:prSet/>
      <dgm:spPr/>
      <dgm:t>
        <a:bodyPr/>
        <a:lstStyle/>
        <a:p>
          <a:endParaRPr lang="en-GB"/>
        </a:p>
      </dgm:t>
    </dgm:pt>
    <dgm:pt modelId="{A846ABA4-11FB-4433-B588-67092687CA37}">
      <dgm:prSet phldrT="[Text]"/>
      <dgm:spPr/>
      <dgm:t>
        <a:bodyPr/>
        <a:lstStyle/>
        <a:p>
          <a:r>
            <a:rPr lang="en-GB" dirty="0"/>
            <a:t>Hatching chicks</a:t>
          </a:r>
        </a:p>
      </dgm:t>
    </dgm:pt>
    <dgm:pt modelId="{3E57DDC6-F7B6-4CD6-AC1F-178040E6728D}" type="parTrans" cxnId="{0EF8FC99-3B49-4DFD-8EB9-EEC6769361FE}">
      <dgm:prSet/>
      <dgm:spPr/>
      <dgm:t>
        <a:bodyPr/>
        <a:lstStyle/>
        <a:p>
          <a:endParaRPr lang="en-GB"/>
        </a:p>
      </dgm:t>
    </dgm:pt>
    <dgm:pt modelId="{5218DD10-94FB-413D-88BD-E39B480AF26A}" type="sibTrans" cxnId="{0EF8FC99-3B49-4DFD-8EB9-EEC6769361FE}">
      <dgm:prSet/>
      <dgm:spPr/>
      <dgm:t>
        <a:bodyPr/>
        <a:lstStyle/>
        <a:p>
          <a:endParaRPr lang="en-GB"/>
        </a:p>
      </dgm:t>
    </dgm:pt>
    <dgm:pt modelId="{39AA6E2C-07F7-4832-A286-0269802D885C}" type="pres">
      <dgm:prSet presAssocID="{DB107E75-346F-44D3-A3CC-3BC8ADB6C8EA}" presName="Name0" presStyleCnt="0">
        <dgm:presLayoutVars>
          <dgm:dir/>
          <dgm:resizeHandles val="exact"/>
        </dgm:presLayoutVars>
      </dgm:prSet>
      <dgm:spPr/>
    </dgm:pt>
    <dgm:pt modelId="{D25284A2-7BC9-4A18-AED1-7BA2D91A287D}" type="pres">
      <dgm:prSet presAssocID="{35C5C930-ECF1-4BB9-8FD6-C2780D3F4185}" presName="composite" presStyleCnt="0"/>
      <dgm:spPr/>
    </dgm:pt>
    <dgm:pt modelId="{07F2EF52-7A84-4817-96C6-2D32DAE18A94}" type="pres">
      <dgm:prSet presAssocID="{35C5C930-ECF1-4BB9-8FD6-C2780D3F4185}" presName="rect1" presStyleLbl="bgImgPlace1" presStyleIdx="0" presStyleCnt="10"/>
      <dgm:spPr>
        <a:blipFill>
          <a:blip xmlns:r="http://schemas.openxmlformats.org/officeDocument/2006/relationships" r:embed="rId1">
            <a:extLst>
              <a:ext uri="{28A0092B-C50C-407E-A947-70E740481C1C}">
                <a14:useLocalDpi xmlns:a14="http://schemas.microsoft.com/office/drawing/2010/main" val="0"/>
              </a:ext>
            </a:extLst>
          </a:blip>
          <a:srcRect/>
          <a:stretch>
            <a:fillRect l="-3000" r="-3000"/>
          </a:stretch>
        </a:blipFill>
      </dgm:spPr>
      <dgm:extLst>
        <a:ext uri="{E40237B7-FDA0-4F09-8148-C483321AD2D9}">
          <dgm14:cNvPr xmlns:dgm14="http://schemas.microsoft.com/office/drawing/2010/diagram" id="0" name="" descr="A group of people working in a garden&#10;&#10;AI-generated content may be incorrect.">
            <a:extLst>
              <a:ext uri="{FF2B5EF4-FFF2-40B4-BE49-F238E27FC236}">
                <a16:creationId xmlns:a16="http://schemas.microsoft.com/office/drawing/2014/main" id="{BA075555-AB70-7093-A156-C1AF88C6CB5D}"/>
              </a:ext>
            </a:extLst>
          </dgm14:cNvPr>
        </a:ext>
      </dgm:extLst>
    </dgm:pt>
    <dgm:pt modelId="{87D5C45D-5AE0-49EE-9C90-0182E2AE9B40}" type="pres">
      <dgm:prSet presAssocID="{35C5C930-ECF1-4BB9-8FD6-C2780D3F4185}" presName="wedgeRectCallout1" presStyleLbl="node1" presStyleIdx="0" presStyleCnt="10">
        <dgm:presLayoutVars>
          <dgm:bulletEnabled val="1"/>
        </dgm:presLayoutVars>
      </dgm:prSet>
      <dgm:spPr/>
    </dgm:pt>
    <dgm:pt modelId="{269A41CA-C6FD-4BDC-919E-982BEAA106BC}" type="pres">
      <dgm:prSet presAssocID="{09218B1E-3C52-47E8-946C-9AF0937415BE}" presName="sibTrans" presStyleCnt="0"/>
      <dgm:spPr/>
    </dgm:pt>
    <dgm:pt modelId="{9373AE50-E21F-4113-B96F-359275F7AE07}" type="pres">
      <dgm:prSet presAssocID="{D0F79201-4877-43FB-A2A5-24277C4A6255}" presName="composite" presStyleCnt="0"/>
      <dgm:spPr/>
    </dgm:pt>
    <dgm:pt modelId="{62E6E07F-F58E-4DBD-9A97-5E3254510FEF}" type="pres">
      <dgm:prSet presAssocID="{D0F79201-4877-43FB-A2A5-24277C4A6255}" presName="rect1" presStyleLbl="bgImgPlace1" presStyleIdx="1" presStyleCnt="10"/>
      <dgm:spPr>
        <a:blipFill>
          <a:blip xmlns:r="http://schemas.openxmlformats.org/officeDocument/2006/relationships" r:embed="rId2">
            <a:extLst>
              <a:ext uri="{28A0092B-C50C-407E-A947-70E740481C1C}">
                <a14:useLocalDpi xmlns:a14="http://schemas.microsoft.com/office/drawing/2010/main" val="0"/>
              </a:ext>
            </a:extLst>
          </a:blip>
          <a:srcRect/>
          <a:stretch>
            <a:fillRect l="-3000" r="-3000"/>
          </a:stretch>
        </a:blipFill>
      </dgm:spPr>
      <dgm:extLst>
        <a:ext uri="{E40237B7-FDA0-4F09-8148-C483321AD2D9}">
          <dgm14:cNvPr xmlns:dgm14="http://schemas.microsoft.com/office/drawing/2010/diagram" id="0" name="" descr="A table with plates and objects on it&#10;&#10;AI-generated content may be incorrect.">
            <a:extLst>
              <a:ext uri="{FF2B5EF4-FFF2-40B4-BE49-F238E27FC236}">
                <a16:creationId xmlns:a16="http://schemas.microsoft.com/office/drawing/2014/main" id="{EA97D115-7B8D-A70B-BC04-5A2F12050881}"/>
              </a:ext>
            </a:extLst>
          </dgm14:cNvPr>
        </a:ext>
      </dgm:extLst>
    </dgm:pt>
    <dgm:pt modelId="{E83A5E47-BB2F-474C-8DB4-EAD435FF2A85}" type="pres">
      <dgm:prSet presAssocID="{D0F79201-4877-43FB-A2A5-24277C4A6255}" presName="wedgeRectCallout1" presStyleLbl="node1" presStyleIdx="1" presStyleCnt="10">
        <dgm:presLayoutVars>
          <dgm:bulletEnabled val="1"/>
        </dgm:presLayoutVars>
      </dgm:prSet>
      <dgm:spPr/>
    </dgm:pt>
    <dgm:pt modelId="{BD17530B-DC1B-4A43-8C34-C543D359B359}" type="pres">
      <dgm:prSet presAssocID="{40F363BE-91C7-4331-980B-16B69215AC79}" presName="sibTrans" presStyleCnt="0"/>
      <dgm:spPr/>
    </dgm:pt>
    <dgm:pt modelId="{B347B0B6-CDF1-48F6-8F91-C1CB4C57C2FC}" type="pres">
      <dgm:prSet presAssocID="{27502303-449D-41E3-8688-6CB6F83C5095}" presName="composite" presStyleCnt="0"/>
      <dgm:spPr/>
    </dgm:pt>
    <dgm:pt modelId="{D01B26FB-EB9E-4FCE-AF66-FD8EA6369EBB}" type="pres">
      <dgm:prSet presAssocID="{27502303-449D-41E3-8688-6CB6F83C5095}" presName="rect1" presStyleLbl="bgImgPlace1" presStyleIdx="2" presStyleCnt="10"/>
      <dgm:spPr>
        <a:blipFill>
          <a:blip xmlns:r="http://schemas.openxmlformats.org/officeDocument/2006/relationships" r:embed="rId3">
            <a:extLst>
              <a:ext uri="{28A0092B-C50C-407E-A947-70E740481C1C}">
                <a14:useLocalDpi xmlns:a14="http://schemas.microsoft.com/office/drawing/2010/main" val="0"/>
              </a:ext>
            </a:extLst>
          </a:blip>
          <a:srcRect/>
          <a:stretch>
            <a:fillRect t="-33000" b="-33000"/>
          </a:stretch>
        </a:blipFill>
      </dgm:spPr>
      <dgm:extLst>
        <a:ext uri="{E40237B7-FDA0-4F09-8148-C483321AD2D9}">
          <dgm14:cNvPr xmlns:dgm14="http://schemas.microsoft.com/office/drawing/2010/diagram" id="0" name="" descr="A group of children sitting at a table with paper and pencils&#10;&#10;AI-generated content may be incorrect.">
            <a:extLst>
              <a:ext uri="{FF2B5EF4-FFF2-40B4-BE49-F238E27FC236}">
                <a16:creationId xmlns:a16="http://schemas.microsoft.com/office/drawing/2014/main" id="{31076838-2B16-E493-B84A-D514F4A74131}"/>
              </a:ext>
            </a:extLst>
          </dgm14:cNvPr>
        </a:ext>
      </dgm:extLst>
    </dgm:pt>
    <dgm:pt modelId="{57A1498E-C06F-4521-BA20-92A1E36374E6}" type="pres">
      <dgm:prSet presAssocID="{27502303-449D-41E3-8688-6CB6F83C5095}" presName="wedgeRectCallout1" presStyleLbl="node1" presStyleIdx="2" presStyleCnt="10">
        <dgm:presLayoutVars>
          <dgm:bulletEnabled val="1"/>
        </dgm:presLayoutVars>
      </dgm:prSet>
      <dgm:spPr/>
    </dgm:pt>
    <dgm:pt modelId="{6020C822-DABC-4F5E-8FF8-CF08A8028B72}" type="pres">
      <dgm:prSet presAssocID="{9AA2B1A2-71E7-4F09-9AD9-CD4FED575FA1}" presName="sibTrans" presStyleCnt="0"/>
      <dgm:spPr/>
    </dgm:pt>
    <dgm:pt modelId="{42B41F24-9E97-4D99-B1DE-173ABE1E6743}" type="pres">
      <dgm:prSet presAssocID="{D5A5DA2E-1241-497F-A2C0-FB6F11A0D974}" presName="composite" presStyleCnt="0"/>
      <dgm:spPr/>
    </dgm:pt>
    <dgm:pt modelId="{4D902D69-CF61-4C5D-9D0E-A6AE1612CBCD}" type="pres">
      <dgm:prSet presAssocID="{D5A5DA2E-1241-497F-A2C0-FB6F11A0D974}" presName="rect1" presStyleLbl="bgImgPlace1" presStyleIdx="3" presStyleCnt="10"/>
      <dgm:spPr>
        <a:blipFill>
          <a:blip xmlns:r="http://schemas.openxmlformats.org/officeDocument/2006/relationships" r:embed="rId4">
            <a:extLst>
              <a:ext uri="{28A0092B-C50C-407E-A947-70E740481C1C}">
                <a14:useLocalDpi xmlns:a14="http://schemas.microsoft.com/office/drawing/2010/main" val="0"/>
              </a:ext>
            </a:extLst>
          </a:blip>
          <a:srcRect/>
          <a:stretch>
            <a:fillRect l="-3000" r="-3000"/>
          </a:stretch>
        </a:blipFill>
      </dgm:spPr>
      <dgm:extLst>
        <a:ext uri="{E40237B7-FDA0-4F09-8148-C483321AD2D9}">
          <dgm14:cNvPr xmlns:dgm14="http://schemas.microsoft.com/office/drawing/2010/diagram" id="0" name="" descr="A group of people painting on a table&#10;&#10;AI-generated content may be incorrect.">
            <a:extLst>
              <a:ext uri="{FF2B5EF4-FFF2-40B4-BE49-F238E27FC236}">
                <a16:creationId xmlns:a16="http://schemas.microsoft.com/office/drawing/2014/main" id="{1B4A9DF2-4835-8901-27F7-0E225AB30D3C}"/>
              </a:ext>
            </a:extLst>
          </dgm14:cNvPr>
        </a:ext>
      </dgm:extLst>
    </dgm:pt>
    <dgm:pt modelId="{9B38462F-D176-434A-9191-FE7930A27191}" type="pres">
      <dgm:prSet presAssocID="{D5A5DA2E-1241-497F-A2C0-FB6F11A0D974}" presName="wedgeRectCallout1" presStyleLbl="node1" presStyleIdx="3" presStyleCnt="10">
        <dgm:presLayoutVars>
          <dgm:bulletEnabled val="1"/>
        </dgm:presLayoutVars>
      </dgm:prSet>
      <dgm:spPr/>
    </dgm:pt>
    <dgm:pt modelId="{604DD80D-71F0-4FBE-A549-8405A8D23618}" type="pres">
      <dgm:prSet presAssocID="{A328286C-C2D6-4FB0-B4B8-0EC514E6DAD1}" presName="sibTrans" presStyleCnt="0"/>
      <dgm:spPr/>
    </dgm:pt>
    <dgm:pt modelId="{ECC6C8C6-0301-4F87-A16C-F8FA5CEE16F6}" type="pres">
      <dgm:prSet presAssocID="{AA253805-F88A-4176-8151-A138B3C2CAEE}" presName="composite" presStyleCnt="0"/>
      <dgm:spPr/>
    </dgm:pt>
    <dgm:pt modelId="{016EF6C2-2C2F-4F08-BD9E-D015435CED76}" type="pres">
      <dgm:prSet presAssocID="{AA253805-F88A-4176-8151-A138B3C2CAEE}" presName="rect1" presStyleLbl="bgImgPlace1" presStyleIdx="4" presStyleCnt="10"/>
      <dgm:spPr>
        <a:blipFill>
          <a:blip xmlns:r="http://schemas.openxmlformats.org/officeDocument/2006/relationships" r:embed="rId5">
            <a:extLst>
              <a:ext uri="{28A0092B-C50C-407E-A947-70E740481C1C}">
                <a14:useLocalDpi xmlns:a14="http://schemas.microsoft.com/office/drawing/2010/main" val="0"/>
              </a:ext>
            </a:extLst>
          </a:blip>
          <a:srcRect/>
          <a:stretch>
            <a:fillRect t="-33000" b="-33000"/>
          </a:stretch>
        </a:blipFill>
      </dgm:spPr>
      <dgm:extLst>
        <a:ext uri="{E40237B7-FDA0-4F09-8148-C483321AD2D9}">
          <dgm14:cNvPr xmlns:dgm14="http://schemas.microsoft.com/office/drawing/2010/diagram" id="0" name="" descr="A child holding a plastic bag with dirt and plants&#10;&#10;AI-generated content may be incorrect.">
            <a:extLst>
              <a:ext uri="{FF2B5EF4-FFF2-40B4-BE49-F238E27FC236}">
                <a16:creationId xmlns:a16="http://schemas.microsoft.com/office/drawing/2014/main" id="{D7B07781-FF73-BB11-FAA7-E4F7311527BB}"/>
              </a:ext>
            </a:extLst>
          </dgm14:cNvPr>
        </a:ext>
      </dgm:extLst>
    </dgm:pt>
    <dgm:pt modelId="{D08E6E07-0A09-4BA5-BA8A-151EB9F78FC7}" type="pres">
      <dgm:prSet presAssocID="{AA253805-F88A-4176-8151-A138B3C2CAEE}" presName="wedgeRectCallout1" presStyleLbl="node1" presStyleIdx="4" presStyleCnt="10">
        <dgm:presLayoutVars>
          <dgm:bulletEnabled val="1"/>
        </dgm:presLayoutVars>
      </dgm:prSet>
      <dgm:spPr/>
    </dgm:pt>
    <dgm:pt modelId="{7A3232CF-8D35-47AE-A986-9E304BBBE281}" type="pres">
      <dgm:prSet presAssocID="{BC5960C3-D58E-4C68-837F-ADB9A579A22B}" presName="sibTrans" presStyleCnt="0"/>
      <dgm:spPr/>
    </dgm:pt>
    <dgm:pt modelId="{84F0D283-7ADD-4DF6-8ECD-BCE3E2D8940D}" type="pres">
      <dgm:prSet presAssocID="{203AC6A9-887E-4439-BB48-0FCA7A2C7AFC}" presName="composite" presStyleCnt="0"/>
      <dgm:spPr/>
    </dgm:pt>
    <dgm:pt modelId="{5F9B1D2B-FF53-44A1-B50F-98C20F0CD6D5}" type="pres">
      <dgm:prSet presAssocID="{203AC6A9-887E-4439-BB48-0FCA7A2C7AFC}" presName="rect1" presStyleLbl="bgImgPlace1" presStyleIdx="5" presStyleCnt="10"/>
      <dgm:spPr>
        <a:blipFill>
          <a:blip xmlns:r="http://schemas.openxmlformats.org/officeDocument/2006/relationships" r:embed="rId6">
            <a:extLst>
              <a:ext uri="{28A0092B-C50C-407E-A947-70E740481C1C}">
                <a14:useLocalDpi xmlns:a14="http://schemas.microsoft.com/office/drawing/2010/main" val="0"/>
              </a:ext>
            </a:extLst>
          </a:blip>
          <a:srcRect/>
          <a:stretch>
            <a:fillRect l="-3000" r="-3000"/>
          </a:stretch>
        </a:blipFill>
      </dgm:spPr>
      <dgm:extLst>
        <a:ext uri="{E40237B7-FDA0-4F09-8148-C483321AD2D9}">
          <dgm14:cNvPr xmlns:dgm14="http://schemas.microsoft.com/office/drawing/2010/diagram" id="0" name="" descr="A group of round wooden coasters with ornaments on them&#10;&#10;AI-generated content may be incorrect.">
            <a:extLst>
              <a:ext uri="{FF2B5EF4-FFF2-40B4-BE49-F238E27FC236}">
                <a16:creationId xmlns:a16="http://schemas.microsoft.com/office/drawing/2014/main" id="{7D0E2C3F-E2D2-80F6-7CA7-53F4C9439D30}"/>
              </a:ext>
            </a:extLst>
          </dgm14:cNvPr>
        </a:ext>
      </dgm:extLst>
    </dgm:pt>
    <dgm:pt modelId="{25B31C6E-5B56-452C-BF22-CAFAF0D1CE9C}" type="pres">
      <dgm:prSet presAssocID="{203AC6A9-887E-4439-BB48-0FCA7A2C7AFC}" presName="wedgeRectCallout1" presStyleLbl="node1" presStyleIdx="5" presStyleCnt="10">
        <dgm:presLayoutVars>
          <dgm:bulletEnabled val="1"/>
        </dgm:presLayoutVars>
      </dgm:prSet>
      <dgm:spPr/>
    </dgm:pt>
    <dgm:pt modelId="{95F50D58-C14D-4414-8EDF-E0DDD4A0EA69}" type="pres">
      <dgm:prSet presAssocID="{C9368C59-49FB-46DF-8B38-84409DAF557C}" presName="sibTrans" presStyleCnt="0"/>
      <dgm:spPr/>
    </dgm:pt>
    <dgm:pt modelId="{10906799-044C-4E59-ABB6-FCBE2EEBBDEE}" type="pres">
      <dgm:prSet presAssocID="{4C8ABAF4-0A43-4A3B-88E2-E87BE43095D4}" presName="composite" presStyleCnt="0"/>
      <dgm:spPr/>
    </dgm:pt>
    <dgm:pt modelId="{8AFF3CE0-BED4-4D6F-B504-2CB4ED799977}" type="pres">
      <dgm:prSet presAssocID="{4C8ABAF4-0A43-4A3B-88E2-E87BE43095D4}" presName="rect1" presStyleLbl="bgImgPlace1" presStyleIdx="6" presStyleCnt="10"/>
      <dgm:spPr>
        <a:blipFill>
          <a:blip xmlns:r="http://schemas.openxmlformats.org/officeDocument/2006/relationships" r:embed="rId7">
            <a:extLst>
              <a:ext uri="{28A0092B-C50C-407E-A947-70E740481C1C}">
                <a14:useLocalDpi xmlns:a14="http://schemas.microsoft.com/office/drawing/2010/main" val="0"/>
              </a:ext>
            </a:extLst>
          </a:blip>
          <a:srcRect/>
          <a:stretch>
            <a:fillRect t="-33000" b="-33000"/>
          </a:stretch>
        </a:blipFill>
      </dgm:spPr>
      <dgm:extLst>
        <a:ext uri="{E40237B7-FDA0-4F09-8148-C483321AD2D9}">
          <dgm14:cNvPr xmlns:dgm14="http://schemas.microsoft.com/office/drawing/2010/diagram" id="0" name="" descr="A santa hat with a candle on a wood wall&#10;&#10;AI-generated content may be incorrect.">
            <a:extLst>
              <a:ext uri="{FF2B5EF4-FFF2-40B4-BE49-F238E27FC236}">
                <a16:creationId xmlns:a16="http://schemas.microsoft.com/office/drawing/2014/main" id="{0F61DF43-922B-7070-DBE3-620FA5A98C0C}"/>
              </a:ext>
            </a:extLst>
          </dgm14:cNvPr>
        </a:ext>
      </dgm:extLst>
    </dgm:pt>
    <dgm:pt modelId="{2531AAD7-03E9-49CA-96E3-CC3D539F68EA}" type="pres">
      <dgm:prSet presAssocID="{4C8ABAF4-0A43-4A3B-88E2-E87BE43095D4}" presName="wedgeRectCallout1" presStyleLbl="node1" presStyleIdx="6" presStyleCnt="10">
        <dgm:presLayoutVars>
          <dgm:bulletEnabled val="1"/>
        </dgm:presLayoutVars>
      </dgm:prSet>
      <dgm:spPr/>
    </dgm:pt>
    <dgm:pt modelId="{43283F29-4E74-4984-BB1B-8AF92AB35B63}" type="pres">
      <dgm:prSet presAssocID="{B05DC9FD-5C13-4CAC-80F8-FA1F52141A0E}" presName="sibTrans" presStyleCnt="0"/>
      <dgm:spPr/>
    </dgm:pt>
    <dgm:pt modelId="{BAC88A36-3664-4F98-9C26-50C3242AD50D}" type="pres">
      <dgm:prSet presAssocID="{4D4914F7-160C-4DAB-AD18-A9E074FDB28A}" presName="composite" presStyleCnt="0"/>
      <dgm:spPr/>
    </dgm:pt>
    <dgm:pt modelId="{FB5C36F4-82A8-4D53-845E-EAA2DF907D8D}" type="pres">
      <dgm:prSet presAssocID="{4D4914F7-160C-4DAB-AD18-A9E074FDB28A}" presName="rect1" presStyleLbl="bgImgPlace1" presStyleIdx="7" presStyleCnt="10"/>
      <dgm:spPr>
        <a:blipFill>
          <a:blip xmlns:r="http://schemas.openxmlformats.org/officeDocument/2006/relationships" r:embed="rId8">
            <a:extLst>
              <a:ext uri="{28A0092B-C50C-407E-A947-70E740481C1C}">
                <a14:useLocalDpi xmlns:a14="http://schemas.microsoft.com/office/drawing/2010/main" val="0"/>
              </a:ext>
            </a:extLst>
          </a:blip>
          <a:srcRect/>
          <a:stretch>
            <a:fillRect t="-33000" b="-33000"/>
          </a:stretch>
        </a:blipFill>
      </dgm:spPr>
      <dgm:extLst>
        <a:ext uri="{E40237B7-FDA0-4F09-8148-C483321AD2D9}">
          <dgm14:cNvPr xmlns:dgm14="http://schemas.microsoft.com/office/drawing/2010/diagram" id="0" name="" descr="A drawing of a hedgehog on a paper towel with a mallet&#10;&#10;AI-generated content may be incorrect.">
            <a:extLst>
              <a:ext uri="{FF2B5EF4-FFF2-40B4-BE49-F238E27FC236}">
                <a16:creationId xmlns:a16="http://schemas.microsoft.com/office/drawing/2014/main" id="{479DF65B-DD9C-C182-010A-FCD0E693A659}"/>
              </a:ext>
            </a:extLst>
          </dgm14:cNvPr>
        </a:ext>
      </dgm:extLst>
    </dgm:pt>
    <dgm:pt modelId="{9670F02F-F14A-47D8-BF2C-BE74C0B5D595}" type="pres">
      <dgm:prSet presAssocID="{4D4914F7-160C-4DAB-AD18-A9E074FDB28A}" presName="wedgeRectCallout1" presStyleLbl="node1" presStyleIdx="7" presStyleCnt="10">
        <dgm:presLayoutVars>
          <dgm:bulletEnabled val="1"/>
        </dgm:presLayoutVars>
      </dgm:prSet>
      <dgm:spPr/>
    </dgm:pt>
    <dgm:pt modelId="{793E76FA-CAB5-4372-A672-7858BD6F1CBA}" type="pres">
      <dgm:prSet presAssocID="{3055D585-F79B-464B-86FC-761A826D88ED}" presName="sibTrans" presStyleCnt="0"/>
      <dgm:spPr/>
    </dgm:pt>
    <dgm:pt modelId="{A37BBF2F-EEA3-4060-A18A-3E14C254EFDF}" type="pres">
      <dgm:prSet presAssocID="{C8FF6821-80E6-41DC-8A6F-04D280188B5E}" presName="composite" presStyleCnt="0"/>
      <dgm:spPr/>
    </dgm:pt>
    <dgm:pt modelId="{29058892-9A95-4BA2-83DF-E865FED15F98}" type="pres">
      <dgm:prSet presAssocID="{C8FF6821-80E6-41DC-8A6F-04D280188B5E}" presName="rect1" presStyleLbl="bgImgPlace1" presStyleIdx="8" presStyleCnt="10"/>
      <dgm:spPr>
        <a:blipFill>
          <a:blip xmlns:r="http://schemas.openxmlformats.org/officeDocument/2006/relationships" r:embed="rId9">
            <a:extLst>
              <a:ext uri="{28A0092B-C50C-407E-A947-70E740481C1C}">
                <a14:useLocalDpi xmlns:a14="http://schemas.microsoft.com/office/drawing/2010/main" val="0"/>
              </a:ext>
            </a:extLst>
          </a:blip>
          <a:srcRect/>
          <a:stretch>
            <a:fillRect t="-5000" b="-5000"/>
          </a:stretch>
        </a:blipFill>
      </dgm:spPr>
      <dgm:extLst>
        <a:ext uri="{E40237B7-FDA0-4F09-8148-C483321AD2D9}">
          <dgm14:cNvPr xmlns:dgm14="http://schemas.microsoft.com/office/drawing/2010/diagram" id="0" name="" descr="A person and a child painting on a table&#10;&#10;AI-generated content may be incorrect.">
            <a:extLst>
              <a:ext uri="{FF2B5EF4-FFF2-40B4-BE49-F238E27FC236}">
                <a16:creationId xmlns:a16="http://schemas.microsoft.com/office/drawing/2014/main" id="{A15250E4-06FC-FD23-6CBE-E8F7EC0CAB5E}"/>
              </a:ext>
            </a:extLst>
          </dgm14:cNvPr>
        </a:ext>
      </dgm:extLst>
    </dgm:pt>
    <dgm:pt modelId="{A7E37256-66E0-4115-ADDB-553888850B4E}" type="pres">
      <dgm:prSet presAssocID="{C8FF6821-80E6-41DC-8A6F-04D280188B5E}" presName="wedgeRectCallout1" presStyleLbl="node1" presStyleIdx="8" presStyleCnt="10">
        <dgm:presLayoutVars>
          <dgm:bulletEnabled val="1"/>
        </dgm:presLayoutVars>
      </dgm:prSet>
      <dgm:spPr/>
    </dgm:pt>
    <dgm:pt modelId="{F7DD2416-B64F-4A7D-8F74-FD830B6FAB3F}" type="pres">
      <dgm:prSet presAssocID="{30736B92-2AD2-4741-B2F1-761C009637C5}" presName="sibTrans" presStyleCnt="0"/>
      <dgm:spPr/>
    </dgm:pt>
    <dgm:pt modelId="{6B6CFF23-4BE5-4EC2-A0EA-258CBF9B1093}" type="pres">
      <dgm:prSet presAssocID="{A846ABA4-11FB-4433-B588-67092687CA37}" presName="composite" presStyleCnt="0"/>
      <dgm:spPr/>
    </dgm:pt>
    <dgm:pt modelId="{4262E09E-39A8-4A9D-BB61-7590D966C286}" type="pres">
      <dgm:prSet presAssocID="{A846ABA4-11FB-4433-B588-67092687CA37}" presName="rect1" presStyleLbl="bgImgPlace1" presStyleIdx="9" presStyleCnt="10"/>
      <dgm:spPr>
        <a:blipFill>
          <a:blip xmlns:r="http://schemas.openxmlformats.org/officeDocument/2006/relationships" r:embed="rId10">
            <a:extLst>
              <a:ext uri="{28A0092B-C50C-407E-A947-70E740481C1C}">
                <a14:useLocalDpi xmlns:a14="http://schemas.microsoft.com/office/drawing/2010/main" val="0"/>
              </a:ext>
            </a:extLst>
          </a:blip>
          <a:srcRect/>
          <a:stretch>
            <a:fillRect l="-3000" r="-3000"/>
          </a:stretch>
        </a:blipFill>
      </dgm:spPr>
      <dgm:extLst>
        <a:ext uri="{E40237B7-FDA0-4F09-8148-C483321AD2D9}">
          <dgm14:cNvPr xmlns:dgm14="http://schemas.microsoft.com/office/drawing/2010/diagram" id="0" name="" descr="A group of chickens in a cage&#10;&#10;AI-generated content may be incorrect.">
            <a:extLst>
              <a:ext uri="{FF2B5EF4-FFF2-40B4-BE49-F238E27FC236}">
                <a16:creationId xmlns:a16="http://schemas.microsoft.com/office/drawing/2014/main" id="{AD4B3DAC-351F-ADEF-2DDE-6ABE5937CADD}"/>
              </a:ext>
            </a:extLst>
          </dgm14:cNvPr>
        </a:ext>
      </dgm:extLst>
    </dgm:pt>
    <dgm:pt modelId="{FF6D07BC-2A36-4F65-B6FC-D5448FAC5047}" type="pres">
      <dgm:prSet presAssocID="{A846ABA4-11FB-4433-B588-67092687CA37}" presName="wedgeRectCallout1" presStyleLbl="node1" presStyleIdx="9" presStyleCnt="10">
        <dgm:presLayoutVars>
          <dgm:bulletEnabled val="1"/>
        </dgm:presLayoutVars>
      </dgm:prSet>
      <dgm:spPr/>
    </dgm:pt>
  </dgm:ptLst>
  <dgm:cxnLst>
    <dgm:cxn modelId="{7B7E4C02-E885-4DC2-B8A3-74154730E2F1}" type="presOf" srcId="{A846ABA4-11FB-4433-B588-67092687CA37}" destId="{FF6D07BC-2A36-4F65-B6FC-D5448FAC5047}" srcOrd="0" destOrd="0" presId="urn:microsoft.com/office/officeart/2008/layout/BendingPictureCaptionList"/>
    <dgm:cxn modelId="{83D71811-4444-4FA5-90BA-66E0E9A662B7}" type="presOf" srcId="{203AC6A9-887E-4439-BB48-0FCA7A2C7AFC}" destId="{25B31C6E-5B56-452C-BF22-CAFAF0D1CE9C}" srcOrd="0" destOrd="0" presId="urn:microsoft.com/office/officeart/2008/layout/BendingPictureCaptionList"/>
    <dgm:cxn modelId="{53FD211A-69D2-4FE2-9B73-8C0ECB8D13F5}" srcId="{DB107E75-346F-44D3-A3CC-3BC8ADB6C8EA}" destId="{35C5C930-ECF1-4BB9-8FD6-C2780D3F4185}" srcOrd="0" destOrd="0" parTransId="{7522717D-E642-49BE-9B01-B997DA9AD9AF}" sibTransId="{09218B1E-3C52-47E8-946C-9AF0937415BE}"/>
    <dgm:cxn modelId="{5135141E-B571-40A7-96AA-82F6315B8D5A}" type="presOf" srcId="{D5A5DA2E-1241-497F-A2C0-FB6F11A0D974}" destId="{9B38462F-D176-434A-9191-FE7930A27191}" srcOrd="0" destOrd="0" presId="urn:microsoft.com/office/officeart/2008/layout/BendingPictureCaptionList"/>
    <dgm:cxn modelId="{9950C01E-E3EB-4BFB-BD00-99557C3699D2}" srcId="{DB107E75-346F-44D3-A3CC-3BC8ADB6C8EA}" destId="{27502303-449D-41E3-8688-6CB6F83C5095}" srcOrd="2" destOrd="0" parTransId="{C05DB369-C5DC-48B5-86E4-C6885240AD24}" sibTransId="{9AA2B1A2-71E7-4F09-9AD9-CD4FED575FA1}"/>
    <dgm:cxn modelId="{4708B720-88E6-424E-8487-766987560A7D}" srcId="{DB107E75-346F-44D3-A3CC-3BC8ADB6C8EA}" destId="{D5A5DA2E-1241-497F-A2C0-FB6F11A0D974}" srcOrd="3" destOrd="0" parTransId="{E7CF21FD-A9A1-476A-BCEF-492BC229AE22}" sibTransId="{A328286C-C2D6-4FB0-B4B8-0EC514E6DAD1}"/>
    <dgm:cxn modelId="{DC06252B-E2B0-481C-AACF-C682FD56EAFB}" type="presOf" srcId="{C8FF6821-80E6-41DC-8A6F-04D280188B5E}" destId="{A7E37256-66E0-4115-ADDB-553888850B4E}" srcOrd="0" destOrd="0" presId="urn:microsoft.com/office/officeart/2008/layout/BendingPictureCaptionList"/>
    <dgm:cxn modelId="{B7F8CF2F-0641-445F-B124-CC6AA3CA6D5D}" type="presOf" srcId="{AA253805-F88A-4176-8151-A138B3C2CAEE}" destId="{D08E6E07-0A09-4BA5-BA8A-151EB9F78FC7}" srcOrd="0" destOrd="0" presId="urn:microsoft.com/office/officeart/2008/layout/BendingPictureCaptionList"/>
    <dgm:cxn modelId="{A34D613C-ACCB-4157-8B7F-9D9827F8FC16}" type="presOf" srcId="{4D4914F7-160C-4DAB-AD18-A9E074FDB28A}" destId="{9670F02F-F14A-47D8-BF2C-BE74C0B5D595}" srcOrd="0" destOrd="0" presId="urn:microsoft.com/office/officeart/2008/layout/BendingPictureCaptionList"/>
    <dgm:cxn modelId="{5C785C60-8883-4D74-B622-663A755FFE07}" type="presOf" srcId="{D0F79201-4877-43FB-A2A5-24277C4A6255}" destId="{E83A5E47-BB2F-474C-8DB4-EAD435FF2A85}" srcOrd="0" destOrd="0" presId="urn:microsoft.com/office/officeart/2008/layout/BendingPictureCaptionList"/>
    <dgm:cxn modelId="{856C204F-2F69-4A80-AD66-DAFB5C1F6C19}" srcId="{DB107E75-346F-44D3-A3CC-3BC8ADB6C8EA}" destId="{D0F79201-4877-43FB-A2A5-24277C4A6255}" srcOrd="1" destOrd="0" parTransId="{628A241E-F558-49F3-8F45-0DFE18E09AFC}" sibTransId="{40F363BE-91C7-4331-980B-16B69215AC79}"/>
    <dgm:cxn modelId="{70390970-EFA7-4D6C-8BBB-637140038255}" srcId="{DB107E75-346F-44D3-A3CC-3BC8ADB6C8EA}" destId="{AA253805-F88A-4176-8151-A138B3C2CAEE}" srcOrd="4" destOrd="0" parTransId="{823BAEA3-39C9-40EB-8449-BA1F2A422825}" sibTransId="{BC5960C3-D58E-4C68-837F-ADB9A579A22B}"/>
    <dgm:cxn modelId="{A1C31B56-A434-402C-A778-14844696B231}" srcId="{DB107E75-346F-44D3-A3CC-3BC8ADB6C8EA}" destId="{4C8ABAF4-0A43-4A3B-88E2-E87BE43095D4}" srcOrd="6" destOrd="0" parTransId="{5A9B084C-5447-43F4-8B74-5DF927159EE7}" sibTransId="{B05DC9FD-5C13-4CAC-80F8-FA1F52141A0E}"/>
    <dgm:cxn modelId="{B2759459-43AC-4F80-B8DA-6730E001ED71}" type="presOf" srcId="{35C5C930-ECF1-4BB9-8FD6-C2780D3F4185}" destId="{87D5C45D-5AE0-49EE-9C90-0182E2AE9B40}" srcOrd="0" destOrd="0" presId="urn:microsoft.com/office/officeart/2008/layout/BendingPictureCaptionList"/>
    <dgm:cxn modelId="{6DBE9E84-B6D6-458D-914B-A1B00D434C19}" type="presOf" srcId="{27502303-449D-41E3-8688-6CB6F83C5095}" destId="{57A1498E-C06F-4521-BA20-92A1E36374E6}" srcOrd="0" destOrd="0" presId="urn:microsoft.com/office/officeart/2008/layout/BendingPictureCaptionList"/>
    <dgm:cxn modelId="{208CE98B-49BF-41B9-B448-75C6F83DFA6A}" srcId="{DB107E75-346F-44D3-A3CC-3BC8ADB6C8EA}" destId="{4D4914F7-160C-4DAB-AD18-A9E074FDB28A}" srcOrd="7" destOrd="0" parTransId="{13CE5537-13C7-4F1D-90C8-534917284A8A}" sibTransId="{3055D585-F79B-464B-86FC-761A826D88ED}"/>
    <dgm:cxn modelId="{0EF8FC99-3B49-4DFD-8EB9-EEC6769361FE}" srcId="{DB107E75-346F-44D3-A3CC-3BC8ADB6C8EA}" destId="{A846ABA4-11FB-4433-B588-67092687CA37}" srcOrd="9" destOrd="0" parTransId="{3E57DDC6-F7B6-4CD6-AC1F-178040E6728D}" sibTransId="{5218DD10-94FB-413D-88BD-E39B480AF26A}"/>
    <dgm:cxn modelId="{CCBF029A-78D0-42B5-832E-41DEAFBE6BF3}" srcId="{DB107E75-346F-44D3-A3CC-3BC8ADB6C8EA}" destId="{C8FF6821-80E6-41DC-8A6F-04D280188B5E}" srcOrd="8" destOrd="0" parTransId="{ED1E336D-5A56-4E5A-9654-77C2E0E422A6}" sibTransId="{30736B92-2AD2-4741-B2F1-761C009637C5}"/>
    <dgm:cxn modelId="{BEB90ACA-7B83-4678-986B-A13B499F07D2}" type="presOf" srcId="{DB107E75-346F-44D3-A3CC-3BC8ADB6C8EA}" destId="{39AA6E2C-07F7-4832-A286-0269802D885C}" srcOrd="0" destOrd="0" presId="urn:microsoft.com/office/officeart/2008/layout/BendingPictureCaptionList"/>
    <dgm:cxn modelId="{93A585D6-1ABE-4FCF-83D8-D86B0DA250FA}" srcId="{DB107E75-346F-44D3-A3CC-3BC8ADB6C8EA}" destId="{203AC6A9-887E-4439-BB48-0FCA7A2C7AFC}" srcOrd="5" destOrd="0" parTransId="{7C5F8A65-032E-439A-B548-42EDAD485E43}" sibTransId="{C9368C59-49FB-46DF-8B38-84409DAF557C}"/>
    <dgm:cxn modelId="{65B3AFFD-D661-4D73-8ECF-5737F5A0CFB2}" type="presOf" srcId="{4C8ABAF4-0A43-4A3B-88E2-E87BE43095D4}" destId="{2531AAD7-03E9-49CA-96E3-CC3D539F68EA}" srcOrd="0" destOrd="0" presId="urn:microsoft.com/office/officeart/2008/layout/BendingPictureCaptionList"/>
    <dgm:cxn modelId="{8AD52A76-C30F-49E3-B1E2-439619AA58FA}" type="presParOf" srcId="{39AA6E2C-07F7-4832-A286-0269802D885C}" destId="{D25284A2-7BC9-4A18-AED1-7BA2D91A287D}" srcOrd="0" destOrd="0" presId="urn:microsoft.com/office/officeart/2008/layout/BendingPictureCaptionList"/>
    <dgm:cxn modelId="{51B3C172-EA1B-4349-8AC8-3A13B9BB1AB3}" type="presParOf" srcId="{D25284A2-7BC9-4A18-AED1-7BA2D91A287D}" destId="{07F2EF52-7A84-4817-96C6-2D32DAE18A94}" srcOrd="0" destOrd="0" presId="urn:microsoft.com/office/officeart/2008/layout/BendingPictureCaptionList"/>
    <dgm:cxn modelId="{C7F81194-1002-4115-86E3-7A5F428BBA41}" type="presParOf" srcId="{D25284A2-7BC9-4A18-AED1-7BA2D91A287D}" destId="{87D5C45D-5AE0-49EE-9C90-0182E2AE9B40}" srcOrd="1" destOrd="0" presId="urn:microsoft.com/office/officeart/2008/layout/BendingPictureCaptionList"/>
    <dgm:cxn modelId="{AB086C6D-5A15-4C2B-9CE6-639890FF3F76}" type="presParOf" srcId="{39AA6E2C-07F7-4832-A286-0269802D885C}" destId="{269A41CA-C6FD-4BDC-919E-982BEAA106BC}" srcOrd="1" destOrd="0" presId="urn:microsoft.com/office/officeart/2008/layout/BendingPictureCaptionList"/>
    <dgm:cxn modelId="{4535383E-17FD-4690-83E0-463644C785D6}" type="presParOf" srcId="{39AA6E2C-07F7-4832-A286-0269802D885C}" destId="{9373AE50-E21F-4113-B96F-359275F7AE07}" srcOrd="2" destOrd="0" presId="urn:microsoft.com/office/officeart/2008/layout/BendingPictureCaptionList"/>
    <dgm:cxn modelId="{84BAD568-1F96-400D-BE6B-C9B8CDBF0908}" type="presParOf" srcId="{9373AE50-E21F-4113-B96F-359275F7AE07}" destId="{62E6E07F-F58E-4DBD-9A97-5E3254510FEF}" srcOrd="0" destOrd="0" presId="urn:microsoft.com/office/officeart/2008/layout/BendingPictureCaptionList"/>
    <dgm:cxn modelId="{FDE5DB32-8322-4D88-BC76-6A07AAF07D47}" type="presParOf" srcId="{9373AE50-E21F-4113-B96F-359275F7AE07}" destId="{E83A5E47-BB2F-474C-8DB4-EAD435FF2A85}" srcOrd="1" destOrd="0" presId="urn:microsoft.com/office/officeart/2008/layout/BendingPictureCaptionList"/>
    <dgm:cxn modelId="{F6ADA630-3BD6-471E-BCA3-22109E898529}" type="presParOf" srcId="{39AA6E2C-07F7-4832-A286-0269802D885C}" destId="{BD17530B-DC1B-4A43-8C34-C543D359B359}" srcOrd="3" destOrd="0" presId="urn:microsoft.com/office/officeart/2008/layout/BendingPictureCaptionList"/>
    <dgm:cxn modelId="{F9CB5224-2484-4951-AD2C-FECB3E62FB9F}" type="presParOf" srcId="{39AA6E2C-07F7-4832-A286-0269802D885C}" destId="{B347B0B6-CDF1-48F6-8F91-C1CB4C57C2FC}" srcOrd="4" destOrd="0" presId="urn:microsoft.com/office/officeart/2008/layout/BendingPictureCaptionList"/>
    <dgm:cxn modelId="{0058A4DE-CAED-4C62-96AF-0B60118DE419}" type="presParOf" srcId="{B347B0B6-CDF1-48F6-8F91-C1CB4C57C2FC}" destId="{D01B26FB-EB9E-4FCE-AF66-FD8EA6369EBB}" srcOrd="0" destOrd="0" presId="urn:microsoft.com/office/officeart/2008/layout/BendingPictureCaptionList"/>
    <dgm:cxn modelId="{0FDB3211-9B0D-420A-AF4C-C02E335C5FF5}" type="presParOf" srcId="{B347B0B6-CDF1-48F6-8F91-C1CB4C57C2FC}" destId="{57A1498E-C06F-4521-BA20-92A1E36374E6}" srcOrd="1" destOrd="0" presId="urn:microsoft.com/office/officeart/2008/layout/BendingPictureCaptionList"/>
    <dgm:cxn modelId="{1FAEBF11-58E4-4913-B115-23FF70B523A2}" type="presParOf" srcId="{39AA6E2C-07F7-4832-A286-0269802D885C}" destId="{6020C822-DABC-4F5E-8FF8-CF08A8028B72}" srcOrd="5" destOrd="0" presId="urn:microsoft.com/office/officeart/2008/layout/BendingPictureCaptionList"/>
    <dgm:cxn modelId="{C46BBED9-F6BB-4DFE-979E-2F16C5220D6D}" type="presParOf" srcId="{39AA6E2C-07F7-4832-A286-0269802D885C}" destId="{42B41F24-9E97-4D99-B1DE-173ABE1E6743}" srcOrd="6" destOrd="0" presId="urn:microsoft.com/office/officeart/2008/layout/BendingPictureCaptionList"/>
    <dgm:cxn modelId="{0173E822-6822-4FDA-AD05-C4B0D58C5E74}" type="presParOf" srcId="{42B41F24-9E97-4D99-B1DE-173ABE1E6743}" destId="{4D902D69-CF61-4C5D-9D0E-A6AE1612CBCD}" srcOrd="0" destOrd="0" presId="urn:microsoft.com/office/officeart/2008/layout/BendingPictureCaptionList"/>
    <dgm:cxn modelId="{B73D6393-0271-4D3C-B51D-4A7EAADCD97E}" type="presParOf" srcId="{42B41F24-9E97-4D99-B1DE-173ABE1E6743}" destId="{9B38462F-D176-434A-9191-FE7930A27191}" srcOrd="1" destOrd="0" presId="urn:microsoft.com/office/officeart/2008/layout/BendingPictureCaptionList"/>
    <dgm:cxn modelId="{04BAE292-756F-4538-B747-32678C770BDF}" type="presParOf" srcId="{39AA6E2C-07F7-4832-A286-0269802D885C}" destId="{604DD80D-71F0-4FBE-A549-8405A8D23618}" srcOrd="7" destOrd="0" presId="urn:microsoft.com/office/officeart/2008/layout/BendingPictureCaptionList"/>
    <dgm:cxn modelId="{E8DCFBA9-E36A-4926-8971-400134E24F6C}" type="presParOf" srcId="{39AA6E2C-07F7-4832-A286-0269802D885C}" destId="{ECC6C8C6-0301-4F87-A16C-F8FA5CEE16F6}" srcOrd="8" destOrd="0" presId="urn:microsoft.com/office/officeart/2008/layout/BendingPictureCaptionList"/>
    <dgm:cxn modelId="{CFC0DEBE-4AD8-4EBE-A905-B79955FB5CD7}" type="presParOf" srcId="{ECC6C8C6-0301-4F87-A16C-F8FA5CEE16F6}" destId="{016EF6C2-2C2F-4F08-BD9E-D015435CED76}" srcOrd="0" destOrd="0" presId="urn:microsoft.com/office/officeart/2008/layout/BendingPictureCaptionList"/>
    <dgm:cxn modelId="{765F436C-2B07-45EA-B48D-FAC7F7F193A0}" type="presParOf" srcId="{ECC6C8C6-0301-4F87-A16C-F8FA5CEE16F6}" destId="{D08E6E07-0A09-4BA5-BA8A-151EB9F78FC7}" srcOrd="1" destOrd="0" presId="urn:microsoft.com/office/officeart/2008/layout/BendingPictureCaptionList"/>
    <dgm:cxn modelId="{406C42C4-9400-478F-9DBC-8B4F5037EF7C}" type="presParOf" srcId="{39AA6E2C-07F7-4832-A286-0269802D885C}" destId="{7A3232CF-8D35-47AE-A986-9E304BBBE281}" srcOrd="9" destOrd="0" presId="urn:microsoft.com/office/officeart/2008/layout/BendingPictureCaptionList"/>
    <dgm:cxn modelId="{88271382-51C6-4FF8-AAED-7772F828FDCB}" type="presParOf" srcId="{39AA6E2C-07F7-4832-A286-0269802D885C}" destId="{84F0D283-7ADD-4DF6-8ECD-BCE3E2D8940D}" srcOrd="10" destOrd="0" presId="urn:microsoft.com/office/officeart/2008/layout/BendingPictureCaptionList"/>
    <dgm:cxn modelId="{9DFBF0A1-BE72-4D4C-8BCA-02069627012E}" type="presParOf" srcId="{84F0D283-7ADD-4DF6-8ECD-BCE3E2D8940D}" destId="{5F9B1D2B-FF53-44A1-B50F-98C20F0CD6D5}" srcOrd="0" destOrd="0" presId="urn:microsoft.com/office/officeart/2008/layout/BendingPictureCaptionList"/>
    <dgm:cxn modelId="{BDF026A1-DDAB-484B-B8F6-C2D3220C8D2E}" type="presParOf" srcId="{84F0D283-7ADD-4DF6-8ECD-BCE3E2D8940D}" destId="{25B31C6E-5B56-452C-BF22-CAFAF0D1CE9C}" srcOrd="1" destOrd="0" presId="urn:microsoft.com/office/officeart/2008/layout/BendingPictureCaptionList"/>
    <dgm:cxn modelId="{2DCB8028-9AA8-49F8-BAEB-011188556DC8}" type="presParOf" srcId="{39AA6E2C-07F7-4832-A286-0269802D885C}" destId="{95F50D58-C14D-4414-8EDF-E0DDD4A0EA69}" srcOrd="11" destOrd="0" presId="urn:microsoft.com/office/officeart/2008/layout/BendingPictureCaptionList"/>
    <dgm:cxn modelId="{F61F5603-A9C4-4E32-BEA1-B8FAB75779F1}" type="presParOf" srcId="{39AA6E2C-07F7-4832-A286-0269802D885C}" destId="{10906799-044C-4E59-ABB6-FCBE2EEBBDEE}" srcOrd="12" destOrd="0" presId="urn:microsoft.com/office/officeart/2008/layout/BendingPictureCaptionList"/>
    <dgm:cxn modelId="{019316E5-328A-4254-AFD5-12A8607C09FD}" type="presParOf" srcId="{10906799-044C-4E59-ABB6-FCBE2EEBBDEE}" destId="{8AFF3CE0-BED4-4D6F-B504-2CB4ED799977}" srcOrd="0" destOrd="0" presId="urn:microsoft.com/office/officeart/2008/layout/BendingPictureCaptionList"/>
    <dgm:cxn modelId="{FF14321C-8B88-4F6D-840D-65F9CF7F1555}" type="presParOf" srcId="{10906799-044C-4E59-ABB6-FCBE2EEBBDEE}" destId="{2531AAD7-03E9-49CA-96E3-CC3D539F68EA}" srcOrd="1" destOrd="0" presId="urn:microsoft.com/office/officeart/2008/layout/BendingPictureCaptionList"/>
    <dgm:cxn modelId="{71B0CD94-A1BC-4DB5-A3F2-58A9766A36E2}" type="presParOf" srcId="{39AA6E2C-07F7-4832-A286-0269802D885C}" destId="{43283F29-4E74-4984-BB1B-8AF92AB35B63}" srcOrd="13" destOrd="0" presId="urn:microsoft.com/office/officeart/2008/layout/BendingPictureCaptionList"/>
    <dgm:cxn modelId="{0E2606F3-3344-47C0-82FE-BAA9BECE7049}" type="presParOf" srcId="{39AA6E2C-07F7-4832-A286-0269802D885C}" destId="{BAC88A36-3664-4F98-9C26-50C3242AD50D}" srcOrd="14" destOrd="0" presId="urn:microsoft.com/office/officeart/2008/layout/BendingPictureCaptionList"/>
    <dgm:cxn modelId="{006B1BBC-B988-4EBA-A11E-E79CDA3A9164}" type="presParOf" srcId="{BAC88A36-3664-4F98-9C26-50C3242AD50D}" destId="{FB5C36F4-82A8-4D53-845E-EAA2DF907D8D}" srcOrd="0" destOrd="0" presId="urn:microsoft.com/office/officeart/2008/layout/BendingPictureCaptionList"/>
    <dgm:cxn modelId="{B3EB7482-6C8D-4C51-9616-ACB3F08AE916}" type="presParOf" srcId="{BAC88A36-3664-4F98-9C26-50C3242AD50D}" destId="{9670F02F-F14A-47D8-BF2C-BE74C0B5D595}" srcOrd="1" destOrd="0" presId="urn:microsoft.com/office/officeart/2008/layout/BendingPictureCaptionList"/>
    <dgm:cxn modelId="{D6EC2C9A-9F3A-4760-BA0F-99ADB0D82A97}" type="presParOf" srcId="{39AA6E2C-07F7-4832-A286-0269802D885C}" destId="{793E76FA-CAB5-4372-A672-7858BD6F1CBA}" srcOrd="15" destOrd="0" presId="urn:microsoft.com/office/officeart/2008/layout/BendingPictureCaptionList"/>
    <dgm:cxn modelId="{9FD60036-DCB7-48E2-9F35-7FFDCADA3FC8}" type="presParOf" srcId="{39AA6E2C-07F7-4832-A286-0269802D885C}" destId="{A37BBF2F-EEA3-4060-A18A-3E14C254EFDF}" srcOrd="16" destOrd="0" presId="urn:microsoft.com/office/officeart/2008/layout/BendingPictureCaptionList"/>
    <dgm:cxn modelId="{74CB0D54-3E2A-4A3F-8FCF-180FEB40CB68}" type="presParOf" srcId="{A37BBF2F-EEA3-4060-A18A-3E14C254EFDF}" destId="{29058892-9A95-4BA2-83DF-E865FED15F98}" srcOrd="0" destOrd="0" presId="urn:microsoft.com/office/officeart/2008/layout/BendingPictureCaptionList"/>
    <dgm:cxn modelId="{5C601332-FD2B-4FB2-B6B8-0831C0BCFF40}" type="presParOf" srcId="{A37BBF2F-EEA3-4060-A18A-3E14C254EFDF}" destId="{A7E37256-66E0-4115-ADDB-553888850B4E}" srcOrd="1" destOrd="0" presId="urn:microsoft.com/office/officeart/2008/layout/BendingPictureCaptionList"/>
    <dgm:cxn modelId="{36BBE979-4F4D-4EEC-B27B-7EDB4BFEE20C}" type="presParOf" srcId="{39AA6E2C-07F7-4832-A286-0269802D885C}" destId="{F7DD2416-B64F-4A7D-8F74-FD830B6FAB3F}" srcOrd="17" destOrd="0" presId="urn:microsoft.com/office/officeart/2008/layout/BendingPictureCaptionList"/>
    <dgm:cxn modelId="{35E20D53-B4F4-429C-9DCD-F40642906494}" type="presParOf" srcId="{39AA6E2C-07F7-4832-A286-0269802D885C}" destId="{6B6CFF23-4BE5-4EC2-A0EA-258CBF9B1093}" srcOrd="18" destOrd="0" presId="urn:microsoft.com/office/officeart/2008/layout/BendingPictureCaptionList"/>
    <dgm:cxn modelId="{76859722-7410-4A03-A168-9EE97E62D06C}" type="presParOf" srcId="{6B6CFF23-4BE5-4EC2-A0EA-258CBF9B1093}" destId="{4262E09E-39A8-4A9D-BB61-7590D966C286}" srcOrd="0" destOrd="0" presId="urn:microsoft.com/office/officeart/2008/layout/BendingPictureCaptionList"/>
    <dgm:cxn modelId="{4C132069-0958-4DC9-8681-FC24736AFB1E}" type="presParOf" srcId="{6B6CFF23-4BE5-4EC2-A0EA-258CBF9B1093}" destId="{FF6D07BC-2A36-4F65-B6FC-D5448FAC5047}" srcOrd="1" destOrd="0" presId="urn:microsoft.com/office/officeart/2008/layout/BendingPictureCa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C8FBCB-5A10-42C0-9D2F-06A8D661B0AF}">
      <dsp:nvSpPr>
        <dsp:cNvPr id="0" name=""/>
        <dsp:cNvSpPr/>
      </dsp:nvSpPr>
      <dsp:spPr>
        <a:xfrm>
          <a:off x="0" y="0"/>
          <a:ext cx="6392704" cy="6389226"/>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76D869E-4257-400D-A82F-F1D48A9BE43D}">
      <dsp:nvSpPr>
        <dsp:cNvPr id="0" name=""/>
        <dsp:cNvSpPr/>
      </dsp:nvSpPr>
      <dsp:spPr>
        <a:xfrm>
          <a:off x="903400" y="5645989"/>
          <a:ext cx="5033392" cy="1006224"/>
        </a:xfrm>
        <a:prstGeom prst="wedgeRectCallout">
          <a:avLst>
            <a:gd name="adj1" fmla="val 20250"/>
            <a:gd name="adj2" fmla="val -607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This is Mark Drakeford visiting the school to recognise its award as the first school to join the National Forest of Wales</a:t>
          </a:r>
        </a:p>
      </dsp:txBody>
      <dsp:txXfrm>
        <a:off x="903400" y="5645989"/>
        <a:ext cx="5033392" cy="10062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FD1D70-883D-457C-BF50-9EA344A47802}">
      <dsp:nvSpPr>
        <dsp:cNvPr id="0" name=""/>
        <dsp:cNvSpPr/>
      </dsp:nvSpPr>
      <dsp:spPr>
        <a:xfrm>
          <a:off x="0" y="53303"/>
          <a:ext cx="6391275" cy="5148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baseline="0" dirty="0"/>
            <a:t>Improves mental </a:t>
          </a:r>
          <a:r>
            <a:rPr lang="en-GB" sz="2200" b="0" i="0" kern="1200" baseline="0" dirty="0"/>
            <a:t>health and well-being</a:t>
          </a:r>
          <a:endParaRPr lang="en-US" sz="2200" kern="1200" dirty="0"/>
        </a:p>
      </dsp:txBody>
      <dsp:txXfrm>
        <a:off x="25130" y="78433"/>
        <a:ext cx="6341015" cy="464540"/>
      </dsp:txXfrm>
    </dsp:sp>
    <dsp:sp modelId="{B2B00D6D-9553-45E7-A19C-2D580FF190B2}">
      <dsp:nvSpPr>
        <dsp:cNvPr id="0" name=""/>
        <dsp:cNvSpPr/>
      </dsp:nvSpPr>
      <dsp:spPr>
        <a:xfrm>
          <a:off x="0" y="631463"/>
          <a:ext cx="6391275" cy="514800"/>
        </a:xfrm>
        <a:prstGeom prst="roundRect">
          <a:avLst/>
        </a:prstGeom>
        <a:solidFill>
          <a:schemeClr val="accent2">
            <a:hueOff val="405011"/>
            <a:satOff val="56"/>
            <a:lumOff val="4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baseline="0" dirty="0"/>
            <a:t>Enhances social skills</a:t>
          </a:r>
          <a:endParaRPr lang="en-US" sz="2200" kern="1200" dirty="0"/>
        </a:p>
      </dsp:txBody>
      <dsp:txXfrm>
        <a:off x="25130" y="656593"/>
        <a:ext cx="6341015" cy="464540"/>
      </dsp:txXfrm>
    </dsp:sp>
    <dsp:sp modelId="{19F9A57A-D2F2-4BBB-9D95-13574C055D3B}">
      <dsp:nvSpPr>
        <dsp:cNvPr id="0" name=""/>
        <dsp:cNvSpPr/>
      </dsp:nvSpPr>
      <dsp:spPr>
        <a:xfrm>
          <a:off x="0" y="1209623"/>
          <a:ext cx="6391275" cy="514800"/>
        </a:xfrm>
        <a:prstGeom prst="roundRect">
          <a:avLst/>
        </a:prstGeom>
        <a:solidFill>
          <a:schemeClr val="accent2">
            <a:hueOff val="810023"/>
            <a:satOff val="113"/>
            <a:lumOff val="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Increases confidence and resilience</a:t>
          </a:r>
          <a:endParaRPr lang="en-US" sz="2200" kern="1200"/>
        </a:p>
      </dsp:txBody>
      <dsp:txXfrm>
        <a:off x="25130" y="1234753"/>
        <a:ext cx="6341015" cy="464540"/>
      </dsp:txXfrm>
    </dsp:sp>
    <dsp:sp modelId="{9C315407-AC75-4BDE-8F36-A578D38CB22A}">
      <dsp:nvSpPr>
        <dsp:cNvPr id="0" name=""/>
        <dsp:cNvSpPr/>
      </dsp:nvSpPr>
      <dsp:spPr>
        <a:xfrm>
          <a:off x="0" y="1787783"/>
          <a:ext cx="6391275" cy="514800"/>
        </a:xfrm>
        <a:prstGeom prst="roundRect">
          <a:avLst/>
        </a:prstGeom>
        <a:solidFill>
          <a:schemeClr val="accent2">
            <a:hueOff val="1215034"/>
            <a:satOff val="169"/>
            <a:lumOff val="14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baseline="0"/>
            <a:t>Promotes active learning</a:t>
          </a:r>
          <a:endParaRPr lang="en-US" sz="2200" kern="1200"/>
        </a:p>
      </dsp:txBody>
      <dsp:txXfrm>
        <a:off x="25130" y="1812913"/>
        <a:ext cx="6341015" cy="464540"/>
      </dsp:txXfrm>
    </dsp:sp>
    <dsp:sp modelId="{F58FDF9D-AB88-4106-BD8B-6B3796D47569}">
      <dsp:nvSpPr>
        <dsp:cNvPr id="0" name=""/>
        <dsp:cNvSpPr/>
      </dsp:nvSpPr>
      <dsp:spPr>
        <a:xfrm>
          <a:off x="0" y="2365943"/>
          <a:ext cx="6391275" cy="514800"/>
        </a:xfrm>
        <a:prstGeom prst="roundRect">
          <a:avLst/>
        </a:prstGeom>
        <a:solidFill>
          <a:schemeClr val="accent2">
            <a:hueOff val="1620045"/>
            <a:satOff val="225"/>
            <a:lumOff val="1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Fosters creativity and problem solving </a:t>
          </a:r>
          <a:endParaRPr lang="en-US" sz="2200" kern="1200"/>
        </a:p>
      </dsp:txBody>
      <dsp:txXfrm>
        <a:off x="25130" y="2391073"/>
        <a:ext cx="6341015" cy="464540"/>
      </dsp:txXfrm>
    </dsp:sp>
    <dsp:sp modelId="{A17EAAB4-2377-4EE6-BC65-5C59D1BEE995}">
      <dsp:nvSpPr>
        <dsp:cNvPr id="0" name=""/>
        <dsp:cNvSpPr/>
      </dsp:nvSpPr>
      <dsp:spPr>
        <a:xfrm>
          <a:off x="0" y="2944103"/>
          <a:ext cx="6391275" cy="514800"/>
        </a:xfrm>
        <a:prstGeom prst="roundRect">
          <a:avLst/>
        </a:prstGeom>
        <a:solidFill>
          <a:schemeClr val="accent2">
            <a:hueOff val="2025056"/>
            <a:satOff val="282"/>
            <a:lumOff val="24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baseline="0"/>
            <a:t>Develops physical skills</a:t>
          </a:r>
          <a:endParaRPr lang="en-US" sz="2200" kern="1200"/>
        </a:p>
      </dsp:txBody>
      <dsp:txXfrm>
        <a:off x="25130" y="2969233"/>
        <a:ext cx="6341015" cy="464540"/>
      </dsp:txXfrm>
    </dsp:sp>
    <dsp:sp modelId="{2A583B27-4B60-4374-BB5C-380086CCA497}">
      <dsp:nvSpPr>
        <dsp:cNvPr id="0" name=""/>
        <dsp:cNvSpPr/>
      </dsp:nvSpPr>
      <dsp:spPr>
        <a:xfrm>
          <a:off x="0" y="3522263"/>
          <a:ext cx="6391275" cy="514800"/>
        </a:xfrm>
        <a:prstGeom prst="roundRect">
          <a:avLst/>
        </a:prstGeom>
        <a:solidFill>
          <a:schemeClr val="accent2">
            <a:hueOff val="2430068"/>
            <a:satOff val="338"/>
            <a:lumOff val="2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Deepens nature connections</a:t>
          </a:r>
          <a:endParaRPr lang="en-US" sz="2200" kern="1200"/>
        </a:p>
      </dsp:txBody>
      <dsp:txXfrm>
        <a:off x="25130" y="3547393"/>
        <a:ext cx="6341015" cy="464540"/>
      </dsp:txXfrm>
    </dsp:sp>
    <dsp:sp modelId="{EAFACBDD-24F2-426A-B33F-73CAECCE6F00}">
      <dsp:nvSpPr>
        <dsp:cNvPr id="0" name=""/>
        <dsp:cNvSpPr/>
      </dsp:nvSpPr>
      <dsp:spPr>
        <a:xfrm>
          <a:off x="0" y="4100423"/>
          <a:ext cx="6391275" cy="514800"/>
        </a:xfrm>
        <a:prstGeom prst="roundRect">
          <a:avLst/>
        </a:prstGeom>
        <a:solidFill>
          <a:schemeClr val="accent2">
            <a:hueOff val="2835079"/>
            <a:satOff val="395"/>
            <a:lumOff val="3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Improves academic attainment</a:t>
          </a:r>
          <a:endParaRPr lang="en-US" sz="2200" kern="1200"/>
        </a:p>
      </dsp:txBody>
      <dsp:txXfrm>
        <a:off x="25130" y="4125553"/>
        <a:ext cx="6341015" cy="464540"/>
      </dsp:txXfrm>
    </dsp:sp>
    <dsp:sp modelId="{080DFA7F-38DF-478B-A0DA-2D27E106BE65}">
      <dsp:nvSpPr>
        <dsp:cNvPr id="0" name=""/>
        <dsp:cNvSpPr/>
      </dsp:nvSpPr>
      <dsp:spPr>
        <a:xfrm>
          <a:off x="0" y="4678583"/>
          <a:ext cx="6391275" cy="514800"/>
        </a:xfrm>
        <a:prstGeom prst="roundRect">
          <a:avLst/>
        </a:prstGeom>
        <a:solidFill>
          <a:schemeClr val="accent2">
            <a:hueOff val="3240090"/>
            <a:satOff val="451"/>
            <a:lumOff val="39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baseline="0"/>
            <a:t>Supports inclusive learning</a:t>
          </a:r>
          <a:endParaRPr lang="en-US" sz="2200" kern="1200"/>
        </a:p>
      </dsp:txBody>
      <dsp:txXfrm>
        <a:off x="25130" y="4703713"/>
        <a:ext cx="6341015" cy="4645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F2EF52-7A84-4817-96C6-2D32DAE18A94}">
      <dsp:nvSpPr>
        <dsp:cNvPr id="0" name=""/>
        <dsp:cNvSpPr/>
      </dsp:nvSpPr>
      <dsp:spPr>
        <a:xfrm>
          <a:off x="3741" y="638508"/>
          <a:ext cx="2025634" cy="1620507"/>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000" r="-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7D5C45D-5AE0-49EE-9C90-0182E2AE9B40}">
      <dsp:nvSpPr>
        <dsp:cNvPr id="0" name=""/>
        <dsp:cNvSpPr/>
      </dsp:nvSpPr>
      <dsp:spPr>
        <a:xfrm>
          <a:off x="186048" y="2096965"/>
          <a:ext cx="1802814" cy="567177"/>
        </a:xfrm>
        <a:prstGeom prst="wedgeRectCallout">
          <a:avLst>
            <a:gd name="adj1" fmla="val 20250"/>
            <a:gd name="adj2" fmla="val -607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Measuring</a:t>
          </a:r>
        </a:p>
      </dsp:txBody>
      <dsp:txXfrm>
        <a:off x="186048" y="2096965"/>
        <a:ext cx="1802814" cy="567177"/>
      </dsp:txXfrm>
    </dsp:sp>
    <dsp:sp modelId="{62E6E07F-F58E-4DBD-9A97-5E3254510FEF}">
      <dsp:nvSpPr>
        <dsp:cNvPr id="0" name=""/>
        <dsp:cNvSpPr/>
      </dsp:nvSpPr>
      <dsp:spPr>
        <a:xfrm>
          <a:off x="2231938" y="638508"/>
          <a:ext cx="2025634" cy="1620507"/>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000" r="-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3A5E47-BB2F-474C-8DB4-EAD435FF2A85}">
      <dsp:nvSpPr>
        <dsp:cNvPr id="0" name=""/>
        <dsp:cNvSpPr/>
      </dsp:nvSpPr>
      <dsp:spPr>
        <a:xfrm>
          <a:off x="2414245" y="2096965"/>
          <a:ext cx="1802814" cy="567177"/>
        </a:xfrm>
        <a:prstGeom prst="wedgeRectCallout">
          <a:avLst>
            <a:gd name="adj1" fmla="val 20250"/>
            <a:gd name="adj2" fmla="val -607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Hedgehog week</a:t>
          </a:r>
        </a:p>
      </dsp:txBody>
      <dsp:txXfrm>
        <a:off x="2414245" y="2096965"/>
        <a:ext cx="1802814" cy="567177"/>
      </dsp:txXfrm>
    </dsp:sp>
    <dsp:sp modelId="{D01B26FB-EB9E-4FCE-AF66-FD8EA6369EBB}">
      <dsp:nvSpPr>
        <dsp:cNvPr id="0" name=""/>
        <dsp:cNvSpPr/>
      </dsp:nvSpPr>
      <dsp:spPr>
        <a:xfrm>
          <a:off x="4460136" y="638508"/>
          <a:ext cx="2025634" cy="1620507"/>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33000" b="-3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7A1498E-C06F-4521-BA20-92A1E36374E6}">
      <dsp:nvSpPr>
        <dsp:cNvPr id="0" name=""/>
        <dsp:cNvSpPr/>
      </dsp:nvSpPr>
      <dsp:spPr>
        <a:xfrm>
          <a:off x="4642443" y="2096965"/>
          <a:ext cx="1802814" cy="567177"/>
        </a:xfrm>
        <a:prstGeom prst="wedgeRectCallout">
          <a:avLst>
            <a:gd name="adj1" fmla="val 20250"/>
            <a:gd name="adj2" fmla="val -607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Plant anatomy </a:t>
          </a:r>
        </a:p>
      </dsp:txBody>
      <dsp:txXfrm>
        <a:off x="4642443" y="2096965"/>
        <a:ext cx="1802814" cy="567177"/>
      </dsp:txXfrm>
    </dsp:sp>
    <dsp:sp modelId="{4D902D69-CF61-4C5D-9D0E-A6AE1612CBCD}">
      <dsp:nvSpPr>
        <dsp:cNvPr id="0" name=""/>
        <dsp:cNvSpPr/>
      </dsp:nvSpPr>
      <dsp:spPr>
        <a:xfrm>
          <a:off x="6688333" y="638508"/>
          <a:ext cx="2025634" cy="1620507"/>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3000" r="-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B38462F-D176-434A-9191-FE7930A27191}">
      <dsp:nvSpPr>
        <dsp:cNvPr id="0" name=""/>
        <dsp:cNvSpPr/>
      </dsp:nvSpPr>
      <dsp:spPr>
        <a:xfrm>
          <a:off x="6870641" y="2096965"/>
          <a:ext cx="1802814" cy="567177"/>
        </a:xfrm>
        <a:prstGeom prst="wedgeRectCallout">
          <a:avLst>
            <a:gd name="adj1" fmla="val 20250"/>
            <a:gd name="adj2" fmla="val -607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Painted toast</a:t>
          </a:r>
        </a:p>
      </dsp:txBody>
      <dsp:txXfrm>
        <a:off x="6870641" y="2096965"/>
        <a:ext cx="1802814" cy="567177"/>
      </dsp:txXfrm>
    </dsp:sp>
    <dsp:sp modelId="{016EF6C2-2C2F-4F08-BD9E-D015435CED76}">
      <dsp:nvSpPr>
        <dsp:cNvPr id="0" name=""/>
        <dsp:cNvSpPr/>
      </dsp:nvSpPr>
      <dsp:spPr>
        <a:xfrm>
          <a:off x="8916531" y="638508"/>
          <a:ext cx="2025634" cy="1620507"/>
        </a:xfrm>
        <a:prstGeom prst="rect">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t="-33000" b="-3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08E6E07-0A09-4BA5-BA8A-151EB9F78FC7}">
      <dsp:nvSpPr>
        <dsp:cNvPr id="0" name=""/>
        <dsp:cNvSpPr/>
      </dsp:nvSpPr>
      <dsp:spPr>
        <a:xfrm>
          <a:off x="9098838" y="2096965"/>
          <a:ext cx="1802814" cy="567177"/>
        </a:xfrm>
        <a:prstGeom prst="wedgeRectCallout">
          <a:avLst>
            <a:gd name="adj1" fmla="val 20250"/>
            <a:gd name="adj2" fmla="val -607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Water filtration </a:t>
          </a:r>
        </a:p>
      </dsp:txBody>
      <dsp:txXfrm>
        <a:off x="9098838" y="2096965"/>
        <a:ext cx="1802814" cy="567177"/>
      </dsp:txXfrm>
    </dsp:sp>
    <dsp:sp modelId="{5F9B1D2B-FF53-44A1-B50F-98C20F0CD6D5}">
      <dsp:nvSpPr>
        <dsp:cNvPr id="0" name=""/>
        <dsp:cNvSpPr/>
      </dsp:nvSpPr>
      <dsp:spPr>
        <a:xfrm>
          <a:off x="3741" y="2866706"/>
          <a:ext cx="2025634" cy="1620507"/>
        </a:xfrm>
        <a:prstGeom prst="rect">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l="-3000" r="-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B31C6E-5B56-452C-BF22-CAFAF0D1CE9C}">
      <dsp:nvSpPr>
        <dsp:cNvPr id="0" name=""/>
        <dsp:cNvSpPr/>
      </dsp:nvSpPr>
      <dsp:spPr>
        <a:xfrm>
          <a:off x="186048" y="4325162"/>
          <a:ext cx="1802814" cy="567177"/>
        </a:xfrm>
        <a:prstGeom prst="wedgeRectCallout">
          <a:avLst>
            <a:gd name="adj1" fmla="val 20250"/>
            <a:gd name="adj2" fmla="val -607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Nail art decorations</a:t>
          </a:r>
        </a:p>
      </dsp:txBody>
      <dsp:txXfrm>
        <a:off x="186048" y="4325162"/>
        <a:ext cx="1802814" cy="567177"/>
      </dsp:txXfrm>
    </dsp:sp>
    <dsp:sp modelId="{8AFF3CE0-BED4-4D6F-B504-2CB4ED799977}">
      <dsp:nvSpPr>
        <dsp:cNvPr id="0" name=""/>
        <dsp:cNvSpPr/>
      </dsp:nvSpPr>
      <dsp:spPr>
        <a:xfrm>
          <a:off x="2231938" y="2866706"/>
          <a:ext cx="2025634" cy="1620507"/>
        </a:xfrm>
        <a:prstGeom prst="rect">
          <a:avLst/>
        </a:prstGeom>
        <a:blipFill>
          <a:blip xmlns:r="http://schemas.openxmlformats.org/officeDocument/2006/relationships" r:embed="rId7">
            <a:extLst>
              <a:ext uri="{28A0092B-C50C-407E-A947-70E740481C1C}">
                <a14:useLocalDpi xmlns:a14="http://schemas.microsoft.com/office/drawing/2010/main" val="0"/>
              </a:ext>
            </a:extLst>
          </a:blip>
          <a:srcRect/>
          <a:stretch>
            <a:fillRect t="-33000" b="-3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31AAD7-03E9-49CA-96E3-CC3D539F68EA}">
      <dsp:nvSpPr>
        <dsp:cNvPr id="0" name=""/>
        <dsp:cNvSpPr/>
      </dsp:nvSpPr>
      <dsp:spPr>
        <a:xfrm>
          <a:off x="2414245" y="4325162"/>
          <a:ext cx="1802814" cy="567177"/>
        </a:xfrm>
        <a:prstGeom prst="wedgeRectCallout">
          <a:avLst>
            <a:gd name="adj1" fmla="val 20250"/>
            <a:gd name="adj2" fmla="val -607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Christmas wreaths</a:t>
          </a:r>
        </a:p>
      </dsp:txBody>
      <dsp:txXfrm>
        <a:off x="2414245" y="4325162"/>
        <a:ext cx="1802814" cy="567177"/>
      </dsp:txXfrm>
    </dsp:sp>
    <dsp:sp modelId="{FB5C36F4-82A8-4D53-845E-EAA2DF907D8D}">
      <dsp:nvSpPr>
        <dsp:cNvPr id="0" name=""/>
        <dsp:cNvSpPr/>
      </dsp:nvSpPr>
      <dsp:spPr>
        <a:xfrm>
          <a:off x="4460136" y="2866706"/>
          <a:ext cx="2025634" cy="1620507"/>
        </a:xfrm>
        <a:prstGeom prst="rect">
          <a:avLst/>
        </a:prstGeom>
        <a:blipFill>
          <a:blip xmlns:r="http://schemas.openxmlformats.org/officeDocument/2006/relationships" r:embed="rId8">
            <a:extLst>
              <a:ext uri="{28A0092B-C50C-407E-A947-70E740481C1C}">
                <a14:useLocalDpi xmlns:a14="http://schemas.microsoft.com/office/drawing/2010/main" val="0"/>
              </a:ext>
            </a:extLst>
          </a:blip>
          <a:srcRect/>
          <a:stretch>
            <a:fillRect t="-33000" b="-3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670F02F-F14A-47D8-BF2C-BE74C0B5D595}">
      <dsp:nvSpPr>
        <dsp:cNvPr id="0" name=""/>
        <dsp:cNvSpPr/>
      </dsp:nvSpPr>
      <dsp:spPr>
        <a:xfrm>
          <a:off x="4642443" y="4325162"/>
          <a:ext cx="1802814" cy="567177"/>
        </a:xfrm>
        <a:prstGeom prst="wedgeRectCallout">
          <a:avLst>
            <a:gd name="adj1" fmla="val 20250"/>
            <a:gd name="adj2" fmla="val -607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Hapa </a:t>
          </a:r>
          <a:r>
            <a:rPr lang="en-GB" sz="1700" kern="1200" dirty="0" err="1"/>
            <a:t>zome</a:t>
          </a:r>
          <a:endParaRPr lang="en-GB" sz="1700" kern="1200" dirty="0"/>
        </a:p>
      </dsp:txBody>
      <dsp:txXfrm>
        <a:off x="4642443" y="4325162"/>
        <a:ext cx="1802814" cy="567177"/>
      </dsp:txXfrm>
    </dsp:sp>
    <dsp:sp modelId="{29058892-9A95-4BA2-83DF-E865FED15F98}">
      <dsp:nvSpPr>
        <dsp:cNvPr id="0" name=""/>
        <dsp:cNvSpPr/>
      </dsp:nvSpPr>
      <dsp:spPr>
        <a:xfrm>
          <a:off x="6688333" y="2866706"/>
          <a:ext cx="2025634" cy="1620507"/>
        </a:xfrm>
        <a:prstGeom prst="rect">
          <a:avLst/>
        </a:prstGeom>
        <a:blipFill>
          <a:blip xmlns:r="http://schemas.openxmlformats.org/officeDocument/2006/relationships" r:embed="rId9">
            <a:extLst>
              <a:ext uri="{28A0092B-C50C-407E-A947-70E740481C1C}">
                <a14:useLocalDpi xmlns:a14="http://schemas.microsoft.com/office/drawing/2010/main" val="0"/>
              </a:ext>
            </a:extLst>
          </a:blip>
          <a:srcRect/>
          <a:stretch>
            <a:fillRect t="-5000" b="-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7E37256-66E0-4115-ADDB-553888850B4E}">
      <dsp:nvSpPr>
        <dsp:cNvPr id="0" name=""/>
        <dsp:cNvSpPr/>
      </dsp:nvSpPr>
      <dsp:spPr>
        <a:xfrm>
          <a:off x="6870641" y="4325162"/>
          <a:ext cx="1802814" cy="567177"/>
        </a:xfrm>
        <a:prstGeom prst="wedgeRectCallout">
          <a:avLst>
            <a:gd name="adj1" fmla="val 20250"/>
            <a:gd name="adj2" fmla="val -607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Mushroom ink</a:t>
          </a:r>
        </a:p>
      </dsp:txBody>
      <dsp:txXfrm>
        <a:off x="6870641" y="4325162"/>
        <a:ext cx="1802814" cy="567177"/>
      </dsp:txXfrm>
    </dsp:sp>
    <dsp:sp modelId="{4262E09E-39A8-4A9D-BB61-7590D966C286}">
      <dsp:nvSpPr>
        <dsp:cNvPr id="0" name=""/>
        <dsp:cNvSpPr/>
      </dsp:nvSpPr>
      <dsp:spPr>
        <a:xfrm>
          <a:off x="8916531" y="2866706"/>
          <a:ext cx="2025634" cy="1620507"/>
        </a:xfrm>
        <a:prstGeom prst="rect">
          <a:avLst/>
        </a:prstGeom>
        <a:blipFill>
          <a:blip xmlns:r="http://schemas.openxmlformats.org/officeDocument/2006/relationships" r:embed="rId10">
            <a:extLst>
              <a:ext uri="{28A0092B-C50C-407E-A947-70E740481C1C}">
                <a14:useLocalDpi xmlns:a14="http://schemas.microsoft.com/office/drawing/2010/main" val="0"/>
              </a:ext>
            </a:extLst>
          </a:blip>
          <a:srcRect/>
          <a:stretch>
            <a:fillRect l="-3000" r="-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F6D07BC-2A36-4F65-B6FC-D5448FAC5047}">
      <dsp:nvSpPr>
        <dsp:cNvPr id="0" name=""/>
        <dsp:cNvSpPr/>
      </dsp:nvSpPr>
      <dsp:spPr>
        <a:xfrm>
          <a:off x="9098838" y="4325162"/>
          <a:ext cx="1802814" cy="567177"/>
        </a:xfrm>
        <a:prstGeom prst="wedgeRectCallout">
          <a:avLst>
            <a:gd name="adj1" fmla="val 20250"/>
            <a:gd name="adj2" fmla="val -607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Hatching chicks</a:t>
          </a:r>
        </a:p>
      </dsp:txBody>
      <dsp:txXfrm>
        <a:off x="9098838" y="4325162"/>
        <a:ext cx="1802814" cy="567177"/>
      </dsp:txXfrm>
    </dsp:sp>
  </dsp:spTree>
</dsp:drawing>
</file>

<file path=ppt/diagrams/layout1.xml><?xml version="1.0" encoding="utf-8"?>
<dgm:layoutDef xmlns:dgm="http://schemas.openxmlformats.org/drawingml/2006/diagram" xmlns:a="http://schemas.openxmlformats.org/drawingml/2006/main" uniqueId="urn:microsoft.com/office/officeart/2008/layout/BendingPictureCaptionList">
  <dgm:title val=""/>
  <dgm:desc val=""/>
  <dgm:catLst>
    <dgm:cat type="picture" pri="9000"/>
    <dgm:cat type="pictureconvert" pri="9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w" fact="1.11"/>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
        </dgm:alg>
        <dgm:shape xmlns:r="http://schemas.openxmlformats.org/officeDocument/2006/relationships" r:blip="">
          <dgm:adjLst/>
        </dgm:shape>
        <dgm:choose name="Name4">
          <dgm:if name="Name5" func="var" arg="dir" op="equ" val="norm">
            <dgm:constrLst>
              <dgm:constr type="l" for="ch" forName="rect1" refType="w" fact="0"/>
              <dgm:constr type="t" for="ch" forName="rect1" refType="h" fact="0"/>
              <dgm:constr type="w" for="ch" forName="rect1" refType="w"/>
              <dgm:constr type="h" for="ch" forName="rect1" refType="h" fact="0.8"/>
              <dgm:constr type="l" for="ch" forName="wedgeRectCallout1" refType="w" fact="0.09"/>
              <dgm:constr type="t" for="ch" forName="wedgeRectCallout1" refType="h" fact="0.72"/>
              <dgm:constr type="w" for="ch" forName="wedgeRectCallout1" refType="w" fact="0.89"/>
              <dgm:constr type="h" for="ch" forName="wedgeRectCallout1" refType="h" fact="0.28"/>
            </dgm:constrLst>
          </dgm:if>
          <dgm:else name="Name6">
            <dgm:constrLst>
              <dgm:constr type="l" for="ch" forName="rect1" refType="w" fact="0"/>
              <dgm:constr type="t" for="ch" forName="rect1" refType="h" fact="0"/>
              <dgm:constr type="w" for="ch" forName="rect1" refType="w"/>
              <dgm:constr type="h" for="ch" forName="rect1" refType="h" fact="0.8"/>
              <dgm:constr type="l" for="ch" forName="wedgeRectCallout1" refType="w" fact="0.02"/>
              <dgm:constr type="t" for="ch" forName="wedgeRectCallout1" refType="h" fact="0.72"/>
              <dgm:constr type="w" for="ch" forName="wedgeRectCallout1" refType="w" fact="0.89"/>
              <dgm:constr type="h" for="ch" forName="wedgeRectCallout1" refType="h" fact="0.28"/>
            </dgm:constrLst>
          </dgm:else>
        </dgm:choose>
        <dgm:layoutNode name="rect1" styleLbl="bgImgPlace1">
          <dgm:alg type="sp"/>
          <dgm:shape xmlns:r="http://schemas.openxmlformats.org/officeDocument/2006/relationships" type="rect" r:blip="" blipPhldr="1">
            <dgm:adjLst/>
          </dgm:shape>
          <dgm:presOf/>
        </dgm:layoutNode>
        <dgm:layoutNode name="wedgeRectCallout1" styleLbl="node1">
          <dgm:varLst>
            <dgm:bulletEnabled val="1"/>
          </dgm:varLst>
          <dgm:alg type="tx"/>
          <dgm:choose name="Name7">
            <dgm:if name="Name8" func="var" arg="dir" op="equ" val="norm">
              <dgm:shape xmlns:r="http://schemas.openxmlformats.org/officeDocument/2006/relationships" type="wedgeRectCallout" r:blip="">
                <dgm:adjLst>
                  <dgm:adj idx="1" val="0.2025"/>
                  <dgm:adj idx="2" val="-0.607"/>
                </dgm:adjLst>
              </dgm:shape>
            </dgm:if>
            <dgm:else name="Name9">
              <dgm:shape xmlns:r="http://schemas.openxmlformats.org/officeDocument/2006/relationships" type="wedgeRectCallout" r:blip="">
                <dgm:adjLst>
                  <dgm:adj idx="1" val="-0.2025"/>
                  <dgm:adj idx="2" val="-0.607"/>
                </dgm:adjLst>
              </dgm:shape>
            </dgm:else>
          </dgm:choos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BendingPictureCaptionList">
  <dgm:title val=""/>
  <dgm:desc val=""/>
  <dgm:catLst>
    <dgm:cat type="picture" pri="9000"/>
    <dgm:cat type="pictureconvert" pri="9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w" fact="1.11"/>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
        </dgm:alg>
        <dgm:shape xmlns:r="http://schemas.openxmlformats.org/officeDocument/2006/relationships" r:blip="">
          <dgm:adjLst/>
        </dgm:shape>
        <dgm:choose name="Name4">
          <dgm:if name="Name5" func="var" arg="dir" op="equ" val="norm">
            <dgm:constrLst>
              <dgm:constr type="l" for="ch" forName="rect1" refType="w" fact="0"/>
              <dgm:constr type="t" for="ch" forName="rect1" refType="h" fact="0"/>
              <dgm:constr type="w" for="ch" forName="rect1" refType="w"/>
              <dgm:constr type="h" for="ch" forName="rect1" refType="h" fact="0.8"/>
              <dgm:constr type="l" for="ch" forName="wedgeRectCallout1" refType="w" fact="0.09"/>
              <dgm:constr type="t" for="ch" forName="wedgeRectCallout1" refType="h" fact="0.72"/>
              <dgm:constr type="w" for="ch" forName="wedgeRectCallout1" refType="w" fact="0.89"/>
              <dgm:constr type="h" for="ch" forName="wedgeRectCallout1" refType="h" fact="0.28"/>
            </dgm:constrLst>
          </dgm:if>
          <dgm:else name="Name6">
            <dgm:constrLst>
              <dgm:constr type="l" for="ch" forName="rect1" refType="w" fact="0"/>
              <dgm:constr type="t" for="ch" forName="rect1" refType="h" fact="0"/>
              <dgm:constr type="w" for="ch" forName="rect1" refType="w"/>
              <dgm:constr type="h" for="ch" forName="rect1" refType="h" fact="0.8"/>
              <dgm:constr type="l" for="ch" forName="wedgeRectCallout1" refType="w" fact="0.02"/>
              <dgm:constr type="t" for="ch" forName="wedgeRectCallout1" refType="h" fact="0.72"/>
              <dgm:constr type="w" for="ch" forName="wedgeRectCallout1" refType="w" fact="0.89"/>
              <dgm:constr type="h" for="ch" forName="wedgeRectCallout1" refType="h" fact="0.28"/>
            </dgm:constrLst>
          </dgm:else>
        </dgm:choose>
        <dgm:layoutNode name="rect1" styleLbl="bgImgPlace1">
          <dgm:alg type="sp"/>
          <dgm:shape xmlns:r="http://schemas.openxmlformats.org/officeDocument/2006/relationships" type="rect" r:blip="" blipPhldr="1">
            <dgm:adjLst/>
          </dgm:shape>
          <dgm:presOf/>
        </dgm:layoutNode>
        <dgm:layoutNode name="wedgeRectCallout1" styleLbl="node1">
          <dgm:varLst>
            <dgm:bulletEnabled val="1"/>
          </dgm:varLst>
          <dgm:alg type="tx"/>
          <dgm:choose name="Name7">
            <dgm:if name="Name8" func="var" arg="dir" op="equ" val="norm">
              <dgm:shape xmlns:r="http://schemas.openxmlformats.org/officeDocument/2006/relationships" type="wedgeRectCallout" r:blip="">
                <dgm:adjLst>
                  <dgm:adj idx="1" val="0.2025"/>
                  <dgm:adj idx="2" val="-0.607"/>
                </dgm:adjLst>
              </dgm:shape>
            </dgm:if>
            <dgm:else name="Name9">
              <dgm:shape xmlns:r="http://schemas.openxmlformats.org/officeDocument/2006/relationships" type="wedgeRectCallout" r:blip="">
                <dgm:adjLst>
                  <dgm:adj idx="1" val="-0.2025"/>
                  <dgm:adj idx="2" val="-0.607"/>
                </dgm:adjLst>
              </dgm:shape>
            </dgm:else>
          </dgm:choos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53BEF823-48A5-43FC-BE03-E79964288B41}" type="datetimeFigureOut">
              <a:rPr lang="en-US" smtClean="0"/>
              <a:t>3/16/2025</a:t>
            </a:fld>
            <a:endParaRPr lang="en-US" dirty="0"/>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endParaRPr lang="en-US" dirty="0"/>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69993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3/16/2025</a:t>
            </a:fld>
            <a:endParaRPr lang="en-US" dirty="0"/>
          </a:p>
        </p:txBody>
      </p:sp>
      <p:sp>
        <p:nvSpPr>
          <p:cNvPr id="5" name="Footer Placeholder 4"/>
          <p:cNvSpPr>
            <a:spLocks noGrp="1"/>
          </p:cNvSpPr>
          <p:nvPr>
            <p:ph type="ftr" sz="quarter" idx="11"/>
          </p:nvPr>
        </p:nvSpPr>
        <p:spPr/>
        <p:txBody>
          <a:bodyPr/>
          <a:lstStyle>
            <a:lvl1pPr>
              <a:defRPr sz="1000" b="1"/>
            </a:lvl1p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01538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3/16/2025</a:t>
            </a:fld>
            <a:endParaRPr lang="en-US" dirty="0"/>
          </a:p>
        </p:txBody>
      </p:sp>
      <p:sp>
        <p:nvSpPr>
          <p:cNvPr id="5" name="Footer Placeholder 4"/>
          <p:cNvSpPr>
            <a:spLocks noGrp="1"/>
          </p:cNvSpPr>
          <p:nvPr>
            <p:ph type="ftr" sz="quarter" idx="11"/>
          </p:nvPr>
        </p:nvSpPr>
        <p:spPr/>
        <p:txBody>
          <a:bodyPr/>
          <a:lstStyle>
            <a:lvl1pPr>
              <a:defRPr sz="1000" b="1"/>
            </a:lvl1pPr>
          </a:lstStyle>
          <a:p>
            <a:pPr algn="l"/>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88564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3/16/2025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843345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3/16/2025</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85908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3/16/2025</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148386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53BEF823-48A5-43FC-BE03-E79964288B41}" type="datetimeFigureOut">
              <a:rPr lang="en-US" smtClean="0"/>
              <a:pPr algn="r"/>
              <a:t>3/16/2025</a:t>
            </a:fld>
            <a:endParaRPr lang="en-US" dirty="0"/>
          </a:p>
        </p:txBody>
      </p:sp>
      <p:sp>
        <p:nvSpPr>
          <p:cNvPr id="3" name="Footer Placeholder 2"/>
          <p:cNvSpPr>
            <a:spLocks noGrp="1"/>
          </p:cNvSpPr>
          <p:nvPr>
            <p:ph type="ftr" sz="quarter" idx="11"/>
          </p:nvPr>
        </p:nvSpPr>
        <p:spPr/>
        <p:txBody>
          <a:bodyPr/>
          <a:lstStyle/>
          <a:p>
            <a:pPr algn="l"/>
            <a:endParaRPr lang="en-US" dirty="0"/>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54873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3/16/2025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75672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3/16/2025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16502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3/16/2025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28182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3/16/2025</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5454385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GB"/>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GB"/>
              <a:t>Click to 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3/16/2025</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1731293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3/16/2025</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989934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lgn="r"/>
            <a:fld id="{53BEF823-48A5-43FC-BE03-E79964288B41}" type="datetimeFigureOut">
              <a:rPr lang="en-US" smtClean="0"/>
              <a:pPr algn="r"/>
              <a:t>3/16/2025</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6435326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lgn="r"/>
            <a:fld id="{53BEF823-48A5-43FC-BE03-E79964288B41}" type="datetimeFigureOut">
              <a:rPr lang="en-US" smtClean="0"/>
              <a:pPr algn="r"/>
              <a:t>3/16/2025</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1069985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3/16/2025</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99487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3/16/2025</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41494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pPr algn="r"/>
            <a:fld id="{53BEF823-48A5-43FC-BE03-E79964288B41}" type="datetimeFigureOut">
              <a:rPr lang="en-US" smtClean="0"/>
              <a:pPr algn="r"/>
              <a:t>3/16/2025</a:t>
            </a:fld>
            <a:endParaRPr lang="en-US" dirty="0"/>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pPr algn="l"/>
            <a:endParaRPr lang="en-US" dirty="0"/>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815660309"/>
      </p:ext>
    </p:extLst>
  </p:cSld>
  <p:clrMap bg1="lt1" tx1="dk1" bg2="lt2" tx2="dk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52" r:id="rId6"/>
    <p:sldLayoutId id="2147483853" r:id="rId7"/>
    <p:sldLayoutId id="2147483854" r:id="rId8"/>
    <p:sldLayoutId id="2147483855" r:id="rId9"/>
    <p:sldLayoutId id="2147483856" r:id="rId10"/>
    <p:sldLayoutId id="2147483857" r:id="rId11"/>
    <p:sldLayoutId id="2147483858" r:id="rId12"/>
    <p:sldLayoutId id="2147483859" r:id="rId13"/>
    <p:sldLayoutId id="2147483860" r:id="rId14"/>
    <p:sldLayoutId id="2147483861" r:id="rId15"/>
    <p:sldLayoutId id="2147483862" r:id="rId16"/>
    <p:sldLayoutId id="214748386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publicdomainpictures.net/view-image.php?image=92423&amp;picture=marshmallow-in-fire-roasting" TargetMode="External"/><Relationship Id="rId5" Type="http://schemas.openxmlformats.org/officeDocument/2006/relationships/image" Target="../media/image9.jpg"/><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4.JPEG"/></Relationships>
</file>

<file path=ppt/slides/_rels/slide16.xml.rels><?xml version="1.0" encoding="UTF-8" standalone="yes"?>
<Relationships xmlns="http://schemas.openxmlformats.org/package/2006/relationships"><Relationship Id="rId8" Type="http://schemas.openxmlformats.org/officeDocument/2006/relationships/hyperlink" Target="https://hwb.gov.wales/curriculum-for-wales/summary-of-legislation/" TargetMode="External"/><Relationship Id="rId3" Type="http://schemas.openxmlformats.org/officeDocument/2006/relationships/hyperlink" Target="https://www.ecoactive.org.uk/blog/understanding-the-long-term-educational-benefits-of-outdoor-learning-in-primary-schools" TargetMode="External"/><Relationship Id="rId7" Type="http://schemas.openxmlformats.org/officeDocument/2006/relationships/hyperlink" Target="https://outdoorclassroomday.org.uk/resource/risk-benefit-assessment-form/" TargetMode="External"/><Relationship Id="rId2" Type="http://schemas.openxmlformats.org/officeDocument/2006/relationships/hyperlink" Target="https://doi.org/10.1080/21594937.2022.2069348" TargetMode="External"/><Relationship Id="rId1" Type="http://schemas.openxmlformats.org/officeDocument/2006/relationships/slideLayout" Target="../slideLayouts/slideLayout2.xml"/><Relationship Id="rId6" Type="http://schemas.openxmlformats.org/officeDocument/2006/relationships/hyperlink" Target="https://doi.org/10.1371/journal.pone.0212242" TargetMode="External"/><Relationship Id="rId5" Type="http://schemas.openxmlformats.org/officeDocument/2006/relationships/hyperlink" Target="https://loveoutdoorlearning.com/welsh-policies/" TargetMode="External"/><Relationship Id="rId4" Type="http://schemas.openxmlformats.org/officeDocument/2006/relationships/hyperlink" Target="https://www.outdoor-learning.org/standards/collective-knowledge/risk-and-benefit-in-outdoor-learning.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1198A-625C-B345-24AC-D19B25FFAB56}"/>
              </a:ext>
            </a:extLst>
          </p:cNvPr>
          <p:cNvSpPr>
            <a:spLocks noGrp="1"/>
          </p:cNvSpPr>
          <p:nvPr>
            <p:ph type="ctrTitle"/>
          </p:nvPr>
        </p:nvSpPr>
        <p:spPr>
          <a:xfrm>
            <a:off x="5615659" y="1537413"/>
            <a:ext cx="5364937" cy="3339390"/>
          </a:xfrm>
        </p:spPr>
        <p:txBody>
          <a:bodyPr anchor="ctr">
            <a:normAutofit fontScale="90000"/>
          </a:bodyPr>
          <a:lstStyle/>
          <a:p>
            <a:r>
              <a:rPr lang="en-GB" sz="8000" b="1" dirty="0">
                <a:solidFill>
                  <a:schemeClr val="bg1"/>
                </a:solidFill>
              </a:rPr>
              <a:t>Beyond the classroom </a:t>
            </a:r>
            <a:br>
              <a:rPr lang="en-GB" sz="8000" b="1" dirty="0">
                <a:solidFill>
                  <a:schemeClr val="bg1"/>
                </a:solidFill>
              </a:rPr>
            </a:br>
            <a:r>
              <a:rPr lang="en-GB" sz="3200" b="1" dirty="0">
                <a:solidFill>
                  <a:schemeClr val="bg1"/>
                </a:solidFill>
                <a:latin typeface="+mn-lt"/>
              </a:rPr>
              <a:t>Outdoor learning and other alternative pedagogy. </a:t>
            </a:r>
            <a:br>
              <a:rPr lang="en-GB" sz="6000" dirty="0">
                <a:solidFill>
                  <a:schemeClr val="bg1"/>
                </a:solidFill>
              </a:rPr>
            </a:br>
            <a:br>
              <a:rPr lang="en-GB" sz="6000" dirty="0"/>
            </a:br>
            <a:endParaRPr lang="en-GB" sz="6000" dirty="0"/>
          </a:p>
        </p:txBody>
      </p:sp>
      <p:sp>
        <p:nvSpPr>
          <p:cNvPr id="3" name="Subtitle 2">
            <a:extLst>
              <a:ext uri="{FF2B5EF4-FFF2-40B4-BE49-F238E27FC236}">
                <a16:creationId xmlns:a16="http://schemas.microsoft.com/office/drawing/2014/main" id="{432A1EF6-282D-4A91-8483-7EF4EDDCD557}"/>
              </a:ext>
            </a:extLst>
          </p:cNvPr>
          <p:cNvSpPr>
            <a:spLocks noGrp="1"/>
          </p:cNvSpPr>
          <p:nvPr>
            <p:ph type="subTitle" idx="1"/>
          </p:nvPr>
        </p:nvSpPr>
        <p:spPr>
          <a:xfrm>
            <a:off x="5978915" y="4876803"/>
            <a:ext cx="5364936" cy="909848"/>
          </a:xfrm>
        </p:spPr>
        <p:txBody>
          <a:bodyPr anchor="t">
            <a:normAutofit/>
          </a:bodyPr>
          <a:lstStyle/>
          <a:p>
            <a:r>
              <a:rPr lang="en-GB"/>
              <a:t>Catherine Salter 2009547</a:t>
            </a:r>
            <a:endParaRPr lang="en-GB" dirty="0"/>
          </a:p>
        </p:txBody>
      </p:sp>
      <p:pic>
        <p:nvPicPr>
          <p:cNvPr id="6" name="Picture 5" descr="A child playing on a bridge over a pond&#10;&#10;AI-generated content may be incorrect.">
            <a:extLst>
              <a:ext uri="{FF2B5EF4-FFF2-40B4-BE49-F238E27FC236}">
                <a16:creationId xmlns:a16="http://schemas.microsoft.com/office/drawing/2014/main" id="{EE6F9FF9-4374-AE57-3840-887003329595}"/>
              </a:ext>
            </a:extLst>
          </p:cNvPr>
          <p:cNvPicPr>
            <a:picLocks noChangeAspect="1"/>
          </p:cNvPicPr>
          <p:nvPr/>
        </p:nvPicPr>
        <p:blipFill>
          <a:blip r:embed="rId2">
            <a:extLst>
              <a:ext uri="{28A0092B-C50C-407E-A947-70E740481C1C}">
                <a14:useLocalDpi xmlns:a14="http://schemas.microsoft.com/office/drawing/2010/main" val="0"/>
              </a:ext>
            </a:extLst>
          </a:blip>
          <a:srcRect l="15031" r="27936"/>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spTree>
    <p:extLst>
      <p:ext uri="{BB962C8B-B14F-4D97-AF65-F5344CB8AC3E}">
        <p14:creationId xmlns:p14="http://schemas.microsoft.com/office/powerpoint/2010/main" val="5450945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E9E30886-05F9-4600-87C6-A496E2500D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26" name="Rectangle 25">
              <a:extLst>
                <a:ext uri="{FF2B5EF4-FFF2-40B4-BE49-F238E27FC236}">
                  <a16:creationId xmlns:a16="http://schemas.microsoft.com/office/drawing/2014/main" id="{76E3D100-B353-443A-A394-8F226FEE7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3" name="Oval 12">
              <a:extLst>
                <a:ext uri="{FF2B5EF4-FFF2-40B4-BE49-F238E27FC236}">
                  <a16:creationId xmlns:a16="http://schemas.microsoft.com/office/drawing/2014/main" id="{BD04B277-A9C3-4AA1-A0A0-C6D9B50C8E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7" name="Oval 26">
              <a:extLst>
                <a:ext uri="{FF2B5EF4-FFF2-40B4-BE49-F238E27FC236}">
                  <a16:creationId xmlns:a16="http://schemas.microsoft.com/office/drawing/2014/main" id="{60911518-8CE1-4410-806E-3CD2DE1C55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5" name="Oval 14">
              <a:extLst>
                <a:ext uri="{FF2B5EF4-FFF2-40B4-BE49-F238E27FC236}">
                  <a16:creationId xmlns:a16="http://schemas.microsoft.com/office/drawing/2014/main" id="{D9A3DC92-72B1-41C6-A069-B27430DA3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8" name="Rectangle 27">
              <a:extLst>
                <a:ext uri="{FF2B5EF4-FFF2-40B4-BE49-F238E27FC236}">
                  <a16:creationId xmlns:a16="http://schemas.microsoft.com/office/drawing/2014/main" id="{6248621D-BAC3-4AD3-8A23-B6328BDDA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7" name="Freeform 5">
              <a:extLst>
                <a:ext uri="{FF2B5EF4-FFF2-40B4-BE49-F238E27FC236}">
                  <a16:creationId xmlns:a16="http://schemas.microsoft.com/office/drawing/2014/main" id="{5E8E1843-4729-4C56-A855-B13ECCBDE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dirty="0"/>
            </a:p>
          </p:txBody>
        </p:sp>
        <p:sp>
          <p:nvSpPr>
            <p:cNvPr id="29" name="Freeform 5">
              <a:extLst>
                <a:ext uri="{FF2B5EF4-FFF2-40B4-BE49-F238E27FC236}">
                  <a16:creationId xmlns:a16="http://schemas.microsoft.com/office/drawing/2014/main" id="{C877DF2C-ED50-4DF6-9732-7A6201BC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9" name="Freeform 5">
              <a:extLst>
                <a:ext uri="{FF2B5EF4-FFF2-40B4-BE49-F238E27FC236}">
                  <a16:creationId xmlns:a16="http://schemas.microsoft.com/office/drawing/2014/main" id="{0BE473F5-80D8-4045-AED0-28266B6C8C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a:extLst>
              <a:ext uri="{FF2B5EF4-FFF2-40B4-BE49-F238E27FC236}">
                <a16:creationId xmlns:a16="http://schemas.microsoft.com/office/drawing/2014/main" id="{84D0F7BB-4391-41C6-2539-79B7BE54C556}"/>
              </a:ext>
            </a:extLst>
          </p:cNvPr>
          <p:cNvSpPr>
            <a:spLocks noGrp="1"/>
          </p:cNvSpPr>
          <p:nvPr>
            <p:ph type="title"/>
          </p:nvPr>
        </p:nvSpPr>
        <p:spPr>
          <a:xfrm>
            <a:off x="994087" y="1130603"/>
            <a:ext cx="3342442" cy="4596794"/>
          </a:xfrm>
        </p:spPr>
        <p:txBody>
          <a:bodyPr anchor="ctr">
            <a:normAutofit/>
          </a:bodyPr>
          <a:lstStyle/>
          <a:p>
            <a:r>
              <a:rPr lang="en-GB" sz="4800" dirty="0">
                <a:solidFill>
                  <a:schemeClr val="bg1"/>
                </a:solidFill>
              </a:rPr>
              <a:t>Lesson aims </a:t>
            </a:r>
          </a:p>
        </p:txBody>
      </p:sp>
      <p:sp>
        <p:nvSpPr>
          <p:cNvPr id="4" name="Rectangle 1">
            <a:extLst>
              <a:ext uri="{FF2B5EF4-FFF2-40B4-BE49-F238E27FC236}">
                <a16:creationId xmlns:a16="http://schemas.microsoft.com/office/drawing/2014/main" id="{3F3A5292-70CD-B2DF-29F9-5AB917571E07}"/>
              </a:ext>
            </a:extLst>
          </p:cNvPr>
          <p:cNvSpPr>
            <a:spLocks noGrp="1" noChangeArrowheads="1"/>
          </p:cNvSpPr>
          <p:nvPr>
            <p:ph idx="1"/>
          </p:nvPr>
        </p:nvSpPr>
        <p:spPr bwMode="auto">
          <a:xfrm>
            <a:off x="5290077" y="437513"/>
            <a:ext cx="5502614" cy="59543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AutoNum type="arabicPeriod"/>
              <a:tabLst/>
            </a:pPr>
            <a:r>
              <a:rPr kumimoji="0" lang="en-US" altLang="en-US" sz="2000" b="0" i="0" u="none" strike="noStrike" cap="none" normalizeH="0" baseline="0" dirty="0">
                <a:ln>
                  <a:noFill/>
                </a:ln>
                <a:effectLst/>
              </a:rPr>
              <a:t>Explore theoretical foundations of outdoor and alternative learning.</a:t>
            </a:r>
          </a:p>
          <a:p>
            <a:pPr marL="0" marR="0" lvl="0" indent="0" defTabSz="914400" rtl="0" eaLnBrk="0" fontAlgn="base" latinLnBrk="0" hangingPunct="0">
              <a:spcBef>
                <a:spcPct val="0"/>
              </a:spcBef>
              <a:spcAft>
                <a:spcPts val="600"/>
              </a:spcAft>
              <a:buClrTx/>
              <a:buSzTx/>
              <a:buFontTx/>
              <a:buAutoNum type="arabicPeriod" startAt="2"/>
              <a:tabLst/>
            </a:pPr>
            <a:r>
              <a:rPr lang="en-US" altLang="en-US" sz="2000" dirty="0"/>
              <a:t>Identify</a:t>
            </a:r>
            <a:r>
              <a:rPr kumimoji="0" lang="en-US" altLang="en-US" sz="2000" b="0" i="0" u="none" strike="noStrike" cap="none" normalizeH="0" baseline="0" dirty="0">
                <a:ln>
                  <a:noFill/>
                </a:ln>
                <a:effectLst/>
              </a:rPr>
              <a:t> policy frameworks supporting outdoor education.</a:t>
            </a:r>
          </a:p>
          <a:p>
            <a:pPr marL="0" marR="0" lvl="0" indent="0" defTabSz="914400" rtl="0" eaLnBrk="0" fontAlgn="base" latinLnBrk="0" hangingPunct="0">
              <a:spcBef>
                <a:spcPct val="0"/>
              </a:spcBef>
              <a:spcAft>
                <a:spcPts val="600"/>
              </a:spcAft>
              <a:buClrTx/>
              <a:buSzTx/>
              <a:buFontTx/>
              <a:buAutoNum type="arabicPeriod" startAt="3"/>
              <a:tabLst/>
            </a:pPr>
            <a:r>
              <a:rPr kumimoji="0" lang="en-US" altLang="en-US" sz="2000" b="0" i="0" u="none" strike="noStrike" cap="none" normalizeH="0" baseline="0" dirty="0">
                <a:ln>
                  <a:noFill/>
                </a:ln>
                <a:effectLst/>
              </a:rPr>
              <a:t>Evaluate barriers to implementing outdoor learning.</a:t>
            </a:r>
          </a:p>
          <a:p>
            <a:pPr marL="0" marR="0" lvl="0" indent="0" defTabSz="914400" rtl="0" eaLnBrk="0" fontAlgn="base" latinLnBrk="0" hangingPunct="0">
              <a:spcBef>
                <a:spcPct val="0"/>
              </a:spcBef>
              <a:spcAft>
                <a:spcPts val="600"/>
              </a:spcAft>
              <a:buClrTx/>
              <a:buSzTx/>
              <a:buFontTx/>
              <a:buAutoNum type="arabicPeriod" startAt="4"/>
              <a:tabLst/>
            </a:pPr>
            <a:r>
              <a:rPr kumimoji="0" lang="en-US" altLang="en-US" sz="2000" b="0" i="0" u="none" strike="noStrike" cap="none" normalizeH="0" baseline="0" dirty="0">
                <a:ln>
                  <a:noFill/>
                </a:ln>
                <a:effectLst/>
              </a:rPr>
              <a:t>Identify and </a:t>
            </a:r>
            <a:r>
              <a:rPr lang="en-US" altLang="en-US" sz="2000" dirty="0"/>
              <a:t>d</a:t>
            </a:r>
            <a:r>
              <a:rPr kumimoji="0" lang="en-US" altLang="en-US" sz="2000" b="0" i="0" u="none" strike="noStrike" cap="none" normalizeH="0" baseline="0" dirty="0">
                <a:ln>
                  <a:noFill/>
                </a:ln>
                <a:effectLst/>
              </a:rPr>
              <a:t>evelop risk assessment strategies for outdoor activities.</a:t>
            </a:r>
          </a:p>
          <a:p>
            <a:pPr marL="0" marR="0" lvl="0" indent="0" defTabSz="914400" rtl="0" eaLnBrk="0" fontAlgn="base" latinLnBrk="0" hangingPunct="0">
              <a:spcBef>
                <a:spcPct val="0"/>
              </a:spcBef>
              <a:spcAft>
                <a:spcPts val="600"/>
              </a:spcAft>
              <a:buClrTx/>
              <a:buSzTx/>
              <a:buFontTx/>
              <a:buAutoNum type="arabicPeriod" startAt="5"/>
              <a:tabLst/>
            </a:pPr>
            <a:r>
              <a:rPr kumimoji="0" lang="en-US" altLang="en-US" sz="2000" b="0" i="0" u="none" strike="noStrike" cap="none" normalizeH="0" baseline="0" dirty="0">
                <a:ln>
                  <a:noFill/>
                </a:ln>
                <a:effectLst/>
              </a:rPr>
              <a:t>Design practical outdoor learning activities aligned with curriculum goals.</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677454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E9E30886-05F9-4600-87C6-A496E2500D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11" name="Rectangle 10">
              <a:extLst>
                <a:ext uri="{FF2B5EF4-FFF2-40B4-BE49-F238E27FC236}">
                  <a16:creationId xmlns:a16="http://schemas.microsoft.com/office/drawing/2014/main" id="{76E3D100-B353-443A-A394-8F226FEE7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2" name="Oval 11">
              <a:extLst>
                <a:ext uri="{FF2B5EF4-FFF2-40B4-BE49-F238E27FC236}">
                  <a16:creationId xmlns:a16="http://schemas.microsoft.com/office/drawing/2014/main" id="{BD04B277-A9C3-4AA1-A0A0-C6D9B50C8E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3" name="Oval 12">
              <a:extLst>
                <a:ext uri="{FF2B5EF4-FFF2-40B4-BE49-F238E27FC236}">
                  <a16:creationId xmlns:a16="http://schemas.microsoft.com/office/drawing/2014/main" id="{60911518-8CE1-4410-806E-3CD2DE1C55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4" name="Oval 13">
              <a:extLst>
                <a:ext uri="{FF2B5EF4-FFF2-40B4-BE49-F238E27FC236}">
                  <a16:creationId xmlns:a16="http://schemas.microsoft.com/office/drawing/2014/main" id="{D9A3DC92-72B1-41C6-A069-B27430DA3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5" name="Rectangle 14">
              <a:extLst>
                <a:ext uri="{FF2B5EF4-FFF2-40B4-BE49-F238E27FC236}">
                  <a16:creationId xmlns:a16="http://schemas.microsoft.com/office/drawing/2014/main" id="{6248621D-BAC3-4AD3-8A23-B6328BDDA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6" name="Freeform 5">
              <a:extLst>
                <a:ext uri="{FF2B5EF4-FFF2-40B4-BE49-F238E27FC236}">
                  <a16:creationId xmlns:a16="http://schemas.microsoft.com/office/drawing/2014/main" id="{5E8E1843-4729-4C56-A855-B13ECCBDE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dirty="0"/>
            </a:p>
          </p:txBody>
        </p:sp>
        <p:sp>
          <p:nvSpPr>
            <p:cNvPr id="17" name="Freeform 5">
              <a:extLst>
                <a:ext uri="{FF2B5EF4-FFF2-40B4-BE49-F238E27FC236}">
                  <a16:creationId xmlns:a16="http://schemas.microsoft.com/office/drawing/2014/main" id="{C877DF2C-ED50-4DF6-9732-7A6201BC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8" name="Freeform 5">
              <a:extLst>
                <a:ext uri="{FF2B5EF4-FFF2-40B4-BE49-F238E27FC236}">
                  <a16:creationId xmlns:a16="http://schemas.microsoft.com/office/drawing/2014/main" id="{0BE473F5-80D8-4045-AED0-28266B6C8C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a:extLst>
              <a:ext uri="{FF2B5EF4-FFF2-40B4-BE49-F238E27FC236}">
                <a16:creationId xmlns:a16="http://schemas.microsoft.com/office/drawing/2014/main" id="{7D465B8C-F10E-680F-7A1E-7B50BCC5D28E}"/>
              </a:ext>
            </a:extLst>
          </p:cNvPr>
          <p:cNvSpPr>
            <a:spLocks noGrp="1"/>
          </p:cNvSpPr>
          <p:nvPr>
            <p:ph type="title"/>
          </p:nvPr>
        </p:nvSpPr>
        <p:spPr>
          <a:xfrm>
            <a:off x="994087" y="1130603"/>
            <a:ext cx="3342442" cy="4596794"/>
          </a:xfrm>
        </p:spPr>
        <p:txBody>
          <a:bodyPr anchor="ctr">
            <a:normAutofit/>
          </a:bodyPr>
          <a:lstStyle/>
          <a:p>
            <a:r>
              <a:rPr lang="en-GB" sz="4800" dirty="0">
                <a:solidFill>
                  <a:schemeClr val="bg1"/>
                </a:solidFill>
              </a:rPr>
              <a:t>Learning Objectives </a:t>
            </a:r>
          </a:p>
        </p:txBody>
      </p:sp>
      <p:sp>
        <p:nvSpPr>
          <p:cNvPr id="3" name="Content Placeholder 2">
            <a:extLst>
              <a:ext uri="{FF2B5EF4-FFF2-40B4-BE49-F238E27FC236}">
                <a16:creationId xmlns:a16="http://schemas.microsoft.com/office/drawing/2014/main" id="{7BFEBA3C-618D-1E61-0F32-6528391E3FCA}"/>
              </a:ext>
            </a:extLst>
          </p:cNvPr>
          <p:cNvSpPr>
            <a:spLocks noGrp="1"/>
          </p:cNvSpPr>
          <p:nvPr>
            <p:ph idx="1"/>
          </p:nvPr>
        </p:nvSpPr>
        <p:spPr>
          <a:xfrm>
            <a:off x="5290077" y="437513"/>
            <a:ext cx="5502614" cy="5954325"/>
          </a:xfrm>
        </p:spPr>
        <p:txBody>
          <a:bodyPr anchor="ctr">
            <a:normAutofit/>
          </a:bodyPr>
          <a:lstStyle/>
          <a:p>
            <a:pPr algn="l"/>
            <a:r>
              <a:rPr lang="en-GB" sz="2000" b="0" i="0" dirty="0">
                <a:effectLst/>
              </a:rPr>
              <a:t>By the end of this lesson, participants will be able to:</a:t>
            </a:r>
          </a:p>
          <a:p>
            <a:pPr algn="l">
              <a:buFont typeface="Arial" panose="020B0604020202020204" pitchFamily="34" charset="0"/>
              <a:buChar char="•"/>
            </a:pPr>
            <a:r>
              <a:rPr lang="en-GB" sz="2000" dirty="0"/>
              <a:t>Summarise</a:t>
            </a:r>
            <a:r>
              <a:rPr lang="en-GB" sz="2000" b="0" i="0" dirty="0">
                <a:effectLst/>
              </a:rPr>
              <a:t> key theories underpinning outdoor education.</a:t>
            </a:r>
          </a:p>
          <a:p>
            <a:pPr algn="l">
              <a:buFont typeface="Arial" panose="020B0604020202020204" pitchFamily="34" charset="0"/>
              <a:buChar char="•"/>
            </a:pPr>
            <a:r>
              <a:rPr lang="en-GB" sz="2000" dirty="0"/>
              <a:t>Identify</a:t>
            </a:r>
            <a:r>
              <a:rPr lang="en-GB" sz="2000" b="0" i="0" dirty="0">
                <a:effectLst/>
              </a:rPr>
              <a:t> policy approaches to outdoor learning in different educational systems.</a:t>
            </a:r>
          </a:p>
          <a:p>
            <a:pPr algn="l">
              <a:buFont typeface="Arial" panose="020B0604020202020204" pitchFamily="34" charset="0"/>
              <a:buChar char="•"/>
            </a:pPr>
            <a:r>
              <a:rPr lang="en-GB" sz="2000" b="0" i="0" dirty="0">
                <a:effectLst/>
              </a:rPr>
              <a:t>Recognise and propose solutions for common barriers to outdoor education.</a:t>
            </a:r>
          </a:p>
          <a:p>
            <a:pPr algn="l">
              <a:buFont typeface="Arial" panose="020B0604020202020204" pitchFamily="34" charset="0"/>
              <a:buChar char="•"/>
            </a:pPr>
            <a:r>
              <a:rPr lang="en-GB" sz="2000" dirty="0"/>
              <a:t>Recognise risks and understand</a:t>
            </a:r>
            <a:r>
              <a:rPr lang="en-GB" sz="2000" b="0" i="0" dirty="0">
                <a:effectLst/>
              </a:rPr>
              <a:t> a risk-benefit assessment for outdoor activities.</a:t>
            </a:r>
          </a:p>
          <a:p>
            <a:pPr algn="l">
              <a:buFont typeface="Arial" panose="020B0604020202020204" pitchFamily="34" charset="0"/>
              <a:buChar char="•"/>
            </a:pPr>
            <a:r>
              <a:rPr lang="en-GB" sz="2000" b="0" i="0" dirty="0">
                <a:effectLst/>
              </a:rPr>
              <a:t>Plan curriculum-linked outdoor learning activities.</a:t>
            </a:r>
          </a:p>
          <a:p>
            <a:endParaRPr lang="en-GB" sz="2000" dirty="0"/>
          </a:p>
        </p:txBody>
      </p:sp>
    </p:spTree>
    <p:extLst>
      <p:ext uri="{BB962C8B-B14F-4D97-AF65-F5344CB8AC3E}">
        <p14:creationId xmlns:p14="http://schemas.microsoft.com/office/powerpoint/2010/main" val="833979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4E55A775-7410-4053-8072-7D2C29DAE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14" name="Rectangle 13">
              <a:extLst>
                <a:ext uri="{FF2B5EF4-FFF2-40B4-BE49-F238E27FC236}">
                  <a16:creationId xmlns:a16="http://schemas.microsoft.com/office/drawing/2014/main" id="{7D7AB69D-7FC3-4132-9148-B7236CE01B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2" name="Oval 21">
              <a:extLst>
                <a:ext uri="{FF2B5EF4-FFF2-40B4-BE49-F238E27FC236}">
                  <a16:creationId xmlns:a16="http://schemas.microsoft.com/office/drawing/2014/main" id="{D7EA9D4D-EE45-411B-8DDB-C71E0976E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4" name="Oval 23">
              <a:extLst>
                <a:ext uri="{FF2B5EF4-FFF2-40B4-BE49-F238E27FC236}">
                  <a16:creationId xmlns:a16="http://schemas.microsoft.com/office/drawing/2014/main" id="{CB8F614A-D613-4BFD-A5B2-77C5F02DE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Oval 19">
              <a:extLst>
                <a:ext uri="{FF2B5EF4-FFF2-40B4-BE49-F238E27FC236}">
                  <a16:creationId xmlns:a16="http://schemas.microsoft.com/office/drawing/2014/main" id="{50BA665C-BC28-4285-8901-62C59117B6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1" name="Freeform 5">
              <a:extLst>
                <a:ext uri="{FF2B5EF4-FFF2-40B4-BE49-F238E27FC236}">
                  <a16:creationId xmlns:a16="http://schemas.microsoft.com/office/drawing/2014/main" id="{C30A0035-CCBB-403F-8B85-9F330F0277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a:extLst>
              <a:ext uri="{FF2B5EF4-FFF2-40B4-BE49-F238E27FC236}">
                <a16:creationId xmlns:a16="http://schemas.microsoft.com/office/drawing/2014/main" id="{1BB5BEA0-C7DE-E4B5-359C-2CA1AECF3A43}"/>
              </a:ext>
            </a:extLst>
          </p:cNvPr>
          <p:cNvSpPr>
            <a:spLocks noGrp="1"/>
          </p:cNvSpPr>
          <p:nvPr>
            <p:ph type="title"/>
          </p:nvPr>
        </p:nvSpPr>
        <p:spPr>
          <a:xfrm>
            <a:off x="685800" y="632884"/>
            <a:ext cx="3705647" cy="1020232"/>
          </a:xfrm>
        </p:spPr>
        <p:txBody>
          <a:bodyPr>
            <a:normAutofit/>
          </a:bodyPr>
          <a:lstStyle/>
          <a:p>
            <a:r>
              <a:rPr lang="en-GB" sz="4800" dirty="0">
                <a:solidFill>
                  <a:schemeClr val="bg1"/>
                </a:solidFill>
              </a:rPr>
              <a:t>Who am I? </a:t>
            </a:r>
          </a:p>
        </p:txBody>
      </p:sp>
      <p:sp>
        <p:nvSpPr>
          <p:cNvPr id="11" name="Content Placeholder 10">
            <a:extLst>
              <a:ext uri="{FF2B5EF4-FFF2-40B4-BE49-F238E27FC236}">
                <a16:creationId xmlns:a16="http://schemas.microsoft.com/office/drawing/2014/main" id="{6EF99520-D3D0-0B1D-ABD1-7F4A65260F46}"/>
              </a:ext>
            </a:extLst>
          </p:cNvPr>
          <p:cNvSpPr>
            <a:spLocks noGrp="1"/>
          </p:cNvSpPr>
          <p:nvPr>
            <p:ph idx="1"/>
          </p:nvPr>
        </p:nvSpPr>
        <p:spPr>
          <a:xfrm>
            <a:off x="786049" y="1653116"/>
            <a:ext cx="3910161" cy="3898900"/>
          </a:xfrm>
        </p:spPr>
        <p:txBody>
          <a:bodyPr>
            <a:normAutofit fontScale="92500" lnSpcReduction="20000"/>
          </a:bodyPr>
          <a:lstStyle/>
          <a:p>
            <a:r>
              <a:rPr lang="en-US" sz="2000" dirty="0">
                <a:solidFill>
                  <a:schemeClr val="bg1"/>
                </a:solidFill>
              </a:rPr>
              <a:t>9 years in education </a:t>
            </a:r>
          </a:p>
          <a:p>
            <a:r>
              <a:rPr lang="en-US" sz="2000" dirty="0">
                <a:solidFill>
                  <a:schemeClr val="bg1"/>
                </a:solidFill>
              </a:rPr>
              <a:t>HLTA</a:t>
            </a:r>
          </a:p>
          <a:p>
            <a:r>
              <a:rPr lang="en-US" sz="2000" dirty="0">
                <a:solidFill>
                  <a:schemeClr val="bg1"/>
                </a:solidFill>
              </a:rPr>
              <a:t>Forest school leader </a:t>
            </a:r>
          </a:p>
          <a:p>
            <a:r>
              <a:rPr lang="en-US" sz="2000" dirty="0">
                <a:solidFill>
                  <a:schemeClr val="bg1"/>
                </a:solidFill>
              </a:rPr>
              <a:t>Beekeeper</a:t>
            </a:r>
          </a:p>
          <a:p>
            <a:r>
              <a:rPr lang="en-US" sz="2000" dirty="0">
                <a:solidFill>
                  <a:schemeClr val="bg1"/>
                </a:solidFill>
              </a:rPr>
              <a:t>Poultry keeper</a:t>
            </a:r>
          </a:p>
          <a:p>
            <a:r>
              <a:rPr lang="en-US" sz="2000" dirty="0">
                <a:solidFill>
                  <a:schemeClr val="bg1"/>
                </a:solidFill>
              </a:rPr>
              <a:t>Working for a ALN College</a:t>
            </a:r>
          </a:p>
          <a:p>
            <a:r>
              <a:rPr lang="en-US" sz="2000" dirty="0">
                <a:solidFill>
                  <a:schemeClr val="bg1"/>
                </a:solidFill>
              </a:rPr>
              <a:t>Trainee tutor</a:t>
            </a:r>
          </a:p>
          <a:p>
            <a:r>
              <a:rPr lang="en-US" sz="2000" dirty="0">
                <a:solidFill>
                  <a:schemeClr val="bg1"/>
                </a:solidFill>
              </a:rPr>
              <a:t>Chef</a:t>
            </a:r>
          </a:p>
          <a:p>
            <a:r>
              <a:rPr lang="en-US" sz="2000" dirty="0">
                <a:solidFill>
                  <a:schemeClr val="bg1"/>
                </a:solidFill>
              </a:rPr>
              <a:t>Artist</a:t>
            </a:r>
          </a:p>
          <a:p>
            <a:pPr marL="0" indent="0">
              <a:buNone/>
            </a:pPr>
            <a:r>
              <a:rPr lang="en-US" sz="2000" dirty="0">
                <a:solidFill>
                  <a:schemeClr val="bg1"/>
                </a:solidFill>
              </a:rPr>
              <a:t>I can be contacted via email </a:t>
            </a:r>
          </a:p>
          <a:p>
            <a:pPr marL="0" indent="0">
              <a:buNone/>
            </a:pPr>
            <a:r>
              <a:rPr lang="en-US" dirty="0">
                <a:solidFill>
                  <a:schemeClr val="accent1">
                    <a:lumMod val="60000"/>
                    <a:lumOff val="40000"/>
                  </a:schemeClr>
                </a:solidFill>
              </a:rPr>
              <a:t>2009547@student.uwtsd.ac.uk</a:t>
            </a:r>
          </a:p>
        </p:txBody>
      </p:sp>
      <p:pic>
        <p:nvPicPr>
          <p:cNvPr id="5" name="Content Placeholder 4" descr="A person holding a saw&#10;&#10;AI-generated content may be incorrect.">
            <a:extLst>
              <a:ext uri="{FF2B5EF4-FFF2-40B4-BE49-F238E27FC236}">
                <a16:creationId xmlns:a16="http://schemas.microsoft.com/office/drawing/2014/main" id="{0F590A5A-1746-2B2A-356A-7C147F2DD2BB}"/>
              </a:ext>
            </a:extLst>
          </p:cNvPr>
          <p:cNvPicPr>
            <a:picLocks noChangeAspect="1"/>
          </p:cNvPicPr>
          <p:nvPr/>
        </p:nvPicPr>
        <p:blipFill>
          <a:blip r:embed="rId3">
            <a:extLst>
              <a:ext uri="{28A0092B-C50C-407E-A947-70E740481C1C}">
                <a14:useLocalDpi xmlns:a14="http://schemas.microsoft.com/office/drawing/2010/main" val="0"/>
              </a:ext>
            </a:extLst>
          </a:blip>
          <a:srcRect l="17415" r="3508" b="-2"/>
          <a:stretch/>
        </p:blipFill>
        <p:spPr>
          <a:xfrm>
            <a:off x="4859937" y="803751"/>
            <a:ext cx="3113903" cy="5250498"/>
          </a:xfrm>
          <a:prstGeom prst="rect">
            <a:avLst/>
          </a:prstGeom>
        </p:spPr>
      </p:pic>
      <p:pic>
        <p:nvPicPr>
          <p:cNvPr id="7" name="Picture 6" descr="A group of people wearing green and white protective suits&#10;&#10;AI-generated content may be incorrect.">
            <a:extLst>
              <a:ext uri="{FF2B5EF4-FFF2-40B4-BE49-F238E27FC236}">
                <a16:creationId xmlns:a16="http://schemas.microsoft.com/office/drawing/2014/main" id="{7FD802E0-EA66-8753-F444-F07E0D7C6CAA}"/>
              </a:ext>
            </a:extLst>
          </p:cNvPr>
          <p:cNvPicPr>
            <a:picLocks noChangeAspect="1"/>
          </p:cNvPicPr>
          <p:nvPr/>
        </p:nvPicPr>
        <p:blipFill>
          <a:blip r:embed="rId4">
            <a:extLst>
              <a:ext uri="{28A0092B-C50C-407E-A947-70E740481C1C}">
                <a14:useLocalDpi xmlns:a14="http://schemas.microsoft.com/office/drawing/2010/main" val="0"/>
              </a:ext>
            </a:extLst>
          </a:blip>
          <a:srcRect l="7066" t="-1" r="34813" b="-1"/>
          <a:stretch/>
        </p:blipFill>
        <p:spPr>
          <a:xfrm>
            <a:off x="8137566" y="803751"/>
            <a:ext cx="3113904" cy="5250498"/>
          </a:xfrm>
          <a:prstGeom prst="rect">
            <a:avLst/>
          </a:prstGeom>
        </p:spPr>
      </p:pic>
      <p:sp>
        <p:nvSpPr>
          <p:cNvPr id="23" name="Rectangle 22">
            <a:extLst>
              <a:ext uri="{FF2B5EF4-FFF2-40B4-BE49-F238E27FC236}">
                <a16:creationId xmlns:a16="http://schemas.microsoft.com/office/drawing/2014/main" id="{E8F71863-917C-44EB-92CF-8CC5293CF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1064319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alpha val="91000"/>
          </a:schemeClr>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46AC64B6-5299-4EDC-A5BA-C486DE6052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34" name="Rectangle 33">
              <a:extLst>
                <a:ext uri="{FF2B5EF4-FFF2-40B4-BE49-F238E27FC236}">
                  <a16:creationId xmlns:a16="http://schemas.microsoft.com/office/drawing/2014/main" id="{BA11BA08-D406-4EBC-80F9-8C9B13860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5" name="Oval 34">
              <a:extLst>
                <a:ext uri="{FF2B5EF4-FFF2-40B4-BE49-F238E27FC236}">
                  <a16:creationId xmlns:a16="http://schemas.microsoft.com/office/drawing/2014/main" id="{1CD848F9-F2DE-446B-8417-F43DDB436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Oval 35">
              <a:extLst>
                <a:ext uri="{FF2B5EF4-FFF2-40B4-BE49-F238E27FC236}">
                  <a16:creationId xmlns:a16="http://schemas.microsoft.com/office/drawing/2014/main" id="{2950ADE9-C1AB-43FC-837A-4805DF5D7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Oval 36">
              <a:extLst>
                <a:ext uri="{FF2B5EF4-FFF2-40B4-BE49-F238E27FC236}">
                  <a16:creationId xmlns:a16="http://schemas.microsoft.com/office/drawing/2014/main" id="{B4A32DB1-B927-4CC4-86F7-62404124F1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Freeform 5">
              <a:extLst>
                <a:ext uri="{FF2B5EF4-FFF2-40B4-BE49-F238E27FC236}">
                  <a16:creationId xmlns:a16="http://schemas.microsoft.com/office/drawing/2014/main" id="{D096476B-32CF-4EEC-A4D2-18B931E582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40" name="Rectangle 39">
            <a:extLst>
              <a:ext uri="{FF2B5EF4-FFF2-40B4-BE49-F238E27FC236}">
                <a16:creationId xmlns:a16="http://schemas.microsoft.com/office/drawing/2014/main" id="{CB300B9C-C1F6-47BC-A43F-3B172CD7F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2" name="Rectangle 41">
            <a:extLst>
              <a:ext uri="{FF2B5EF4-FFF2-40B4-BE49-F238E27FC236}">
                <a16:creationId xmlns:a16="http://schemas.microsoft.com/office/drawing/2014/main" id="{33474BD5-5CDD-4624-B265-461D5D2FAB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6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89C082B5-9FB8-47CC-AE81-E993CEC17D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45" name="Rectangle 44">
              <a:extLst>
                <a:ext uri="{FF2B5EF4-FFF2-40B4-BE49-F238E27FC236}">
                  <a16:creationId xmlns:a16="http://schemas.microsoft.com/office/drawing/2014/main" id="{49775A48-EE8C-4715-94E0-D6CC9F99A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6" name="Oval 45">
              <a:extLst>
                <a:ext uri="{FF2B5EF4-FFF2-40B4-BE49-F238E27FC236}">
                  <a16:creationId xmlns:a16="http://schemas.microsoft.com/office/drawing/2014/main" id="{DA7DF42E-92EA-43F7-B3B1-AF3704E37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Oval 46">
              <a:extLst>
                <a:ext uri="{FF2B5EF4-FFF2-40B4-BE49-F238E27FC236}">
                  <a16:creationId xmlns:a16="http://schemas.microsoft.com/office/drawing/2014/main" id="{19381BF3-00FA-475A-AF22-25E832179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Oval 47">
              <a:extLst>
                <a:ext uri="{FF2B5EF4-FFF2-40B4-BE49-F238E27FC236}">
                  <a16:creationId xmlns:a16="http://schemas.microsoft.com/office/drawing/2014/main" id="{9327A924-89E3-4A90-B5A4-93D47D66C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Freeform 5">
              <a:extLst>
                <a:ext uri="{FF2B5EF4-FFF2-40B4-BE49-F238E27FC236}">
                  <a16:creationId xmlns:a16="http://schemas.microsoft.com/office/drawing/2014/main" id="{3FEF908F-83B8-4DD0-8A1B-F1F735BE92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50" name="Freeform 5">
              <a:extLst>
                <a:ext uri="{FF2B5EF4-FFF2-40B4-BE49-F238E27FC236}">
                  <a16:creationId xmlns:a16="http://schemas.microsoft.com/office/drawing/2014/main" id="{9C3956E1-F253-4F36-84D5-22D5373F02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51" name="Freeform 5">
              <a:extLst>
                <a:ext uri="{FF2B5EF4-FFF2-40B4-BE49-F238E27FC236}">
                  <a16:creationId xmlns:a16="http://schemas.microsoft.com/office/drawing/2014/main" id="{68E0CC82-48EE-47B3-8BF4-8C58CF31CE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53" name="Rectangle 52">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F46FA50B-1DBB-AFEE-C3F6-76AB2F6A6B96}"/>
              </a:ext>
            </a:extLst>
          </p:cNvPr>
          <p:cNvSpPr txBox="1"/>
          <p:nvPr/>
        </p:nvSpPr>
        <p:spPr>
          <a:xfrm>
            <a:off x="1611360" y="239978"/>
            <a:ext cx="8825658" cy="3389217"/>
          </a:xfrm>
          <a:prstGeom prst="rect">
            <a:avLst/>
          </a:prstGeom>
        </p:spPr>
        <p:txBody>
          <a:bodyPr vert="horz" lIns="91440" tIns="45720" rIns="91440" bIns="45720" rtlCol="0" anchor="ctr">
            <a:normAutofit/>
          </a:bodyPr>
          <a:lstStyle/>
          <a:p>
            <a:pPr algn="ctr">
              <a:spcBef>
                <a:spcPct val="0"/>
              </a:spcBef>
              <a:spcAft>
                <a:spcPts val="600"/>
              </a:spcAft>
            </a:pPr>
            <a:r>
              <a:rPr lang="en-US" sz="6600" dirty="0">
                <a:solidFill>
                  <a:srgbClr val="FFFFFF"/>
                </a:solidFill>
                <a:latin typeface="+mj-lt"/>
                <a:ea typeface="+mj-ea"/>
                <a:cs typeface="+mj-cs"/>
              </a:rPr>
              <a:t>Is this a true statement?</a:t>
            </a:r>
          </a:p>
        </p:txBody>
      </p:sp>
      <p:sp>
        <p:nvSpPr>
          <p:cNvPr id="3" name="Content Placeholder 2">
            <a:extLst>
              <a:ext uri="{FF2B5EF4-FFF2-40B4-BE49-F238E27FC236}">
                <a16:creationId xmlns:a16="http://schemas.microsoft.com/office/drawing/2014/main" id="{2FE3BED2-B180-EB96-6F19-859D2C097DCC}"/>
              </a:ext>
            </a:extLst>
          </p:cNvPr>
          <p:cNvSpPr>
            <a:spLocks noGrp="1"/>
          </p:cNvSpPr>
          <p:nvPr>
            <p:ph idx="1"/>
          </p:nvPr>
        </p:nvSpPr>
        <p:spPr>
          <a:xfrm>
            <a:off x="455611" y="4648200"/>
            <a:ext cx="11277600" cy="2077845"/>
          </a:xfrm>
        </p:spPr>
        <p:txBody>
          <a:bodyPr vert="horz" lIns="91440" tIns="45720" rIns="91440" bIns="45720" rtlCol="0" anchor="t">
            <a:normAutofit fontScale="92500"/>
          </a:bodyPr>
          <a:lstStyle/>
          <a:p>
            <a:pPr marL="0" indent="0" algn="ctr">
              <a:buNone/>
            </a:pPr>
            <a:r>
              <a:rPr lang="en-US" sz="4000" cap="all" dirty="0">
                <a:solidFill>
                  <a:schemeClr val="tx2"/>
                </a:solidFill>
                <a:effectLst/>
              </a:rPr>
              <a:t>"If an activity done outside can be conducted within a classroom, then it does not qualify as outdoor learning."</a:t>
            </a:r>
            <a:endParaRPr lang="en-US" sz="4000" cap="all" dirty="0">
              <a:solidFill>
                <a:schemeClr val="tx2"/>
              </a:solidFill>
            </a:endParaRPr>
          </a:p>
        </p:txBody>
      </p:sp>
    </p:spTree>
    <p:extLst>
      <p:ext uri="{BB962C8B-B14F-4D97-AF65-F5344CB8AC3E}">
        <p14:creationId xmlns:p14="http://schemas.microsoft.com/office/powerpoint/2010/main" val="302059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E8CF7C5-117C-459C-9B4C-82B31795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58000"/>
            <a:chOff x="-1588" y="0"/>
            <a:chExt cx="12193588" cy="6858000"/>
          </a:xfrm>
        </p:grpSpPr>
        <p:sp>
          <p:nvSpPr>
            <p:cNvPr id="12" name="Rectangle 11">
              <a:extLst>
                <a:ext uri="{FF2B5EF4-FFF2-40B4-BE49-F238E27FC236}">
                  <a16:creationId xmlns:a16="http://schemas.microsoft.com/office/drawing/2014/main" id="{D4B3FB86-7EC1-4073-8317-D932BC571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3" name="Oval 12">
              <a:extLst>
                <a:ext uri="{FF2B5EF4-FFF2-40B4-BE49-F238E27FC236}">
                  <a16:creationId xmlns:a16="http://schemas.microsoft.com/office/drawing/2014/main" id="{346F02C3-73C4-4B91-B422-EAB2FACE6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4" name="Rectangle 13">
              <a:extLst>
                <a:ext uri="{FF2B5EF4-FFF2-40B4-BE49-F238E27FC236}">
                  <a16:creationId xmlns:a16="http://schemas.microsoft.com/office/drawing/2014/main" id="{23E54839-92D5-4E97-B38E-24927FD44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5" name="Freeform 5">
              <a:extLst>
                <a:ext uri="{FF2B5EF4-FFF2-40B4-BE49-F238E27FC236}">
                  <a16:creationId xmlns:a16="http://schemas.microsoft.com/office/drawing/2014/main" id="{18959A4D-BD4D-4664-AA21-132D65AFF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dirty="0"/>
            </a:p>
          </p:txBody>
        </p:sp>
        <p:sp>
          <p:nvSpPr>
            <p:cNvPr id="16" name="Freeform 5">
              <a:extLst>
                <a:ext uri="{FF2B5EF4-FFF2-40B4-BE49-F238E27FC236}">
                  <a16:creationId xmlns:a16="http://schemas.microsoft.com/office/drawing/2014/main" id="{ECB0910B-74A9-4D39-9741-5AD6A5A54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7" name="Freeform 5">
              <a:extLst>
                <a:ext uri="{FF2B5EF4-FFF2-40B4-BE49-F238E27FC236}">
                  <a16:creationId xmlns:a16="http://schemas.microsoft.com/office/drawing/2014/main" id="{703AEDDF-85E0-4F20-B92E-3C244FB6BF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a:extLst>
              <a:ext uri="{FF2B5EF4-FFF2-40B4-BE49-F238E27FC236}">
                <a16:creationId xmlns:a16="http://schemas.microsoft.com/office/drawing/2014/main" id="{E632D9BA-8106-5F73-FD46-AE9919501098}"/>
              </a:ext>
            </a:extLst>
          </p:cNvPr>
          <p:cNvSpPr>
            <a:spLocks noGrp="1"/>
          </p:cNvSpPr>
          <p:nvPr>
            <p:ph type="title"/>
          </p:nvPr>
        </p:nvSpPr>
        <p:spPr>
          <a:xfrm>
            <a:off x="639098" y="629265"/>
            <a:ext cx="4886461" cy="1622322"/>
          </a:xfrm>
        </p:spPr>
        <p:txBody>
          <a:bodyPr>
            <a:normAutofit/>
          </a:bodyPr>
          <a:lstStyle/>
          <a:p>
            <a:r>
              <a:rPr lang="en-GB" sz="4800" dirty="0">
                <a:solidFill>
                  <a:schemeClr val="bg1"/>
                </a:solidFill>
              </a:rPr>
              <a:t>What is outdoor learning? </a:t>
            </a:r>
          </a:p>
        </p:txBody>
      </p:sp>
      <p:sp>
        <p:nvSpPr>
          <p:cNvPr id="8" name="Content Placeholder 7">
            <a:extLst>
              <a:ext uri="{FF2B5EF4-FFF2-40B4-BE49-F238E27FC236}">
                <a16:creationId xmlns:a16="http://schemas.microsoft.com/office/drawing/2014/main" id="{4502D588-D5D0-E96A-8273-A6AEB3924046}"/>
              </a:ext>
            </a:extLst>
          </p:cNvPr>
          <p:cNvSpPr>
            <a:spLocks noGrp="1"/>
          </p:cNvSpPr>
          <p:nvPr>
            <p:ph idx="1"/>
          </p:nvPr>
        </p:nvSpPr>
        <p:spPr>
          <a:xfrm>
            <a:off x="648457" y="2715063"/>
            <a:ext cx="4886461" cy="3811742"/>
          </a:xfrm>
        </p:spPr>
        <p:txBody>
          <a:bodyPr anchor="ctr">
            <a:normAutofit lnSpcReduction="10000"/>
          </a:bodyPr>
          <a:lstStyle/>
          <a:p>
            <a:r>
              <a:rPr lang="en-US" sz="2000" dirty="0">
                <a:solidFill>
                  <a:schemeClr val="bg1"/>
                </a:solidFill>
                <a:latin typeface="Arial" panose="020B0604020202020204" pitchFamily="34" charset="0"/>
                <a:cs typeface="Arial" panose="020B0604020202020204" pitchFamily="34" charset="0"/>
              </a:rPr>
              <a:t>These children are doing a math lesson  outside, the lesson is on subtraction, and they are only using worksheets.</a:t>
            </a:r>
          </a:p>
          <a:p>
            <a:r>
              <a:rPr lang="en-US" sz="2000" dirty="0">
                <a:solidFill>
                  <a:schemeClr val="bg1"/>
                </a:solidFill>
                <a:latin typeface="Arial" panose="020B0604020202020204" pitchFamily="34" charset="0"/>
                <a:cs typeface="Arial" panose="020B0604020202020204" pitchFamily="34" charset="0"/>
              </a:rPr>
              <a:t>Is this outdoor learning?</a:t>
            </a:r>
          </a:p>
          <a:p>
            <a:r>
              <a:rPr lang="en-GB" sz="2000" dirty="0">
                <a:solidFill>
                  <a:schemeClr val="bg1"/>
                </a:solidFill>
                <a:latin typeface="Arial" panose="020B0604020202020204" pitchFamily="34" charset="0"/>
                <a:cs typeface="Arial" panose="020B0604020202020204" pitchFamily="34" charset="0"/>
              </a:rPr>
              <a:t>The Institute of Outdoor Learning (2020) defines outdoor learning as a broad term that includes discovery, experimentation, learning about and connecting to the natural world, and engaging in environmental and adventure activities.</a:t>
            </a:r>
            <a:endParaRPr lang="en-US" sz="2000" dirty="0">
              <a:solidFill>
                <a:schemeClr val="bg1"/>
              </a:solidFill>
              <a:latin typeface="Arial" panose="020B0604020202020204" pitchFamily="34" charset="0"/>
              <a:cs typeface="Arial" panose="020B0604020202020204" pitchFamily="34" charset="0"/>
            </a:endParaRPr>
          </a:p>
          <a:p>
            <a:endParaRPr lang="en-US" dirty="0">
              <a:solidFill>
                <a:schemeClr val="bg1"/>
              </a:solidFill>
              <a:latin typeface="Arial Black" panose="020B0A04020102020204" pitchFamily="34" charset="0"/>
            </a:endParaRPr>
          </a:p>
          <a:p>
            <a:endParaRPr lang="en-US" dirty="0">
              <a:solidFill>
                <a:schemeClr val="bg1"/>
              </a:solidFill>
            </a:endParaRPr>
          </a:p>
        </p:txBody>
      </p:sp>
      <p:pic>
        <p:nvPicPr>
          <p:cNvPr id="4" name="Content Placeholder 3">
            <a:extLst>
              <a:ext uri="{FF2B5EF4-FFF2-40B4-BE49-F238E27FC236}">
                <a16:creationId xmlns:a16="http://schemas.microsoft.com/office/drawing/2014/main" id="{AEFB3526-EBB1-8D42-4104-376033677E1C}"/>
              </a:ext>
            </a:extLst>
          </p:cNvPr>
          <p:cNvPicPr>
            <a:picLocks noChangeAspect="1"/>
          </p:cNvPicPr>
          <p:nvPr/>
        </p:nvPicPr>
        <p:blipFill>
          <a:blip r:embed="rId3"/>
          <a:stretch>
            <a:fillRect/>
          </a:stretch>
        </p:blipFill>
        <p:spPr>
          <a:xfrm>
            <a:off x="5923722" y="1479246"/>
            <a:ext cx="6256359" cy="4176119"/>
          </a:xfrm>
          <a:prstGeom prst="rect">
            <a:avLst/>
          </a:prstGeom>
          <a:ln>
            <a:noFill/>
          </a:ln>
          <a:effectLst>
            <a:softEdge rad="112500"/>
          </a:effectLst>
        </p:spPr>
      </p:pic>
      <p:sp>
        <p:nvSpPr>
          <p:cNvPr id="19" name="Rectangle 18">
            <a:extLst>
              <a:ext uri="{FF2B5EF4-FFF2-40B4-BE49-F238E27FC236}">
                <a16:creationId xmlns:a16="http://schemas.microsoft.com/office/drawing/2014/main" id="{6C9E16AD-C39A-45E0-9155-60C082A8D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832228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F26CE2-ADF0-5D17-2228-FAE1DE8C553F}"/>
            </a:ext>
          </a:extLst>
        </p:cNvPr>
        <p:cNvGrpSpPr/>
        <p:nvPr/>
      </p:nvGrpSpPr>
      <p:grpSpPr>
        <a:xfrm>
          <a:off x="0" y="0"/>
          <a:ext cx="0" cy="0"/>
          <a:chOff x="0" y="0"/>
          <a:chExt cx="0" cy="0"/>
        </a:xfrm>
      </p:grpSpPr>
      <p:grpSp>
        <p:nvGrpSpPr>
          <p:cNvPr id="37" name="Group 36">
            <a:extLst>
              <a:ext uri="{FF2B5EF4-FFF2-40B4-BE49-F238E27FC236}">
                <a16:creationId xmlns:a16="http://schemas.microsoft.com/office/drawing/2014/main" id="{C87953A2-6175-48B2-B244-D3B8CB261C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58000"/>
            <a:chOff x="-1588" y="0"/>
            <a:chExt cx="12193588" cy="6858000"/>
          </a:xfrm>
        </p:grpSpPr>
        <p:sp>
          <p:nvSpPr>
            <p:cNvPr id="38" name="Rectangle 37">
              <a:extLst>
                <a:ext uri="{FF2B5EF4-FFF2-40B4-BE49-F238E27FC236}">
                  <a16:creationId xmlns:a16="http://schemas.microsoft.com/office/drawing/2014/main" id="{46EBB794-1D68-4A8C-8B36-0A44FE016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9" name="Oval 38">
              <a:extLst>
                <a:ext uri="{FF2B5EF4-FFF2-40B4-BE49-F238E27FC236}">
                  <a16:creationId xmlns:a16="http://schemas.microsoft.com/office/drawing/2014/main" id="{FDA24F05-1BB6-46E9-AFA8-EEB5C4FEFD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FD645837-0AD2-4926-8CD1-23C780D72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5">
              <a:extLst>
                <a:ext uri="{FF2B5EF4-FFF2-40B4-BE49-F238E27FC236}">
                  <a16:creationId xmlns:a16="http://schemas.microsoft.com/office/drawing/2014/main" id="{6E146E44-DB1E-4F8A-96BE-B07EC04402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42" name="Freeform 5">
              <a:extLst>
                <a:ext uri="{FF2B5EF4-FFF2-40B4-BE49-F238E27FC236}">
                  <a16:creationId xmlns:a16="http://schemas.microsoft.com/office/drawing/2014/main" id="{CB7AE09E-9F15-4A9E-8B3F-1E647CF5A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43" name="Freeform 5">
              <a:extLst>
                <a:ext uri="{FF2B5EF4-FFF2-40B4-BE49-F238E27FC236}">
                  <a16:creationId xmlns:a16="http://schemas.microsoft.com/office/drawing/2014/main" id="{A327EA69-7801-438A-BB12-6721805A50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76248811-84D4-4422-28F4-3C0EA5F79FD9}"/>
              </a:ext>
            </a:extLst>
          </p:cNvPr>
          <p:cNvSpPr>
            <a:spLocks noGrp="1"/>
          </p:cNvSpPr>
          <p:nvPr>
            <p:ph type="title"/>
          </p:nvPr>
        </p:nvSpPr>
        <p:spPr>
          <a:xfrm>
            <a:off x="482805" y="629265"/>
            <a:ext cx="5371343" cy="1622322"/>
          </a:xfrm>
        </p:spPr>
        <p:txBody>
          <a:bodyPr>
            <a:noAutofit/>
          </a:bodyPr>
          <a:lstStyle/>
          <a:p>
            <a:r>
              <a:rPr lang="en-GB" sz="4400" dirty="0">
                <a:solidFill>
                  <a:schemeClr val="bg1"/>
                </a:solidFill>
              </a:rPr>
              <a:t>Theorists that support outdoor learning</a:t>
            </a:r>
          </a:p>
        </p:txBody>
      </p:sp>
      <p:sp>
        <p:nvSpPr>
          <p:cNvPr id="3" name="Content Placeholder 2">
            <a:extLst>
              <a:ext uri="{FF2B5EF4-FFF2-40B4-BE49-F238E27FC236}">
                <a16:creationId xmlns:a16="http://schemas.microsoft.com/office/drawing/2014/main" id="{BC2FDEE7-10B1-1B8D-BFFA-88E18795C079}"/>
              </a:ext>
            </a:extLst>
          </p:cNvPr>
          <p:cNvSpPr>
            <a:spLocks noGrp="1"/>
          </p:cNvSpPr>
          <p:nvPr>
            <p:ph idx="1"/>
          </p:nvPr>
        </p:nvSpPr>
        <p:spPr>
          <a:xfrm>
            <a:off x="630182" y="2856629"/>
            <a:ext cx="4886461" cy="3811742"/>
          </a:xfrm>
        </p:spPr>
        <p:txBody>
          <a:bodyPr anchor="ctr">
            <a:normAutofit/>
          </a:bodyPr>
          <a:lstStyle/>
          <a:p>
            <a:r>
              <a:rPr lang="en-GB" dirty="0">
                <a:solidFill>
                  <a:schemeClr val="bg1"/>
                </a:solidFill>
              </a:rPr>
              <a:t>Friedrich Froebel (1782–1852)</a:t>
            </a:r>
          </a:p>
          <a:p>
            <a:r>
              <a:rPr lang="en-GB" dirty="0">
                <a:solidFill>
                  <a:schemeClr val="bg1"/>
                </a:solidFill>
              </a:rPr>
              <a:t>John Dewey (1859-1952)</a:t>
            </a:r>
          </a:p>
          <a:p>
            <a:r>
              <a:rPr lang="en-GB" dirty="0">
                <a:solidFill>
                  <a:schemeClr val="bg1"/>
                </a:solidFill>
              </a:rPr>
              <a:t>Maria Montessori (1870-1952)</a:t>
            </a:r>
          </a:p>
          <a:p>
            <a:r>
              <a:rPr lang="en-GB" dirty="0">
                <a:solidFill>
                  <a:schemeClr val="bg1"/>
                </a:solidFill>
              </a:rPr>
              <a:t>Lev Vygotsky (1896-1934)</a:t>
            </a:r>
          </a:p>
          <a:p>
            <a:r>
              <a:rPr lang="en-GB" dirty="0">
                <a:solidFill>
                  <a:schemeClr val="bg1"/>
                </a:solidFill>
              </a:rPr>
              <a:t>Jean Piaget (1896-1980)</a:t>
            </a:r>
          </a:p>
          <a:p>
            <a:r>
              <a:rPr lang="en-GB" dirty="0">
                <a:solidFill>
                  <a:schemeClr val="bg1"/>
                </a:solidFill>
              </a:rPr>
              <a:t>Johann Heinrich Pestalozzi (1746-1827)</a:t>
            </a:r>
          </a:p>
          <a:p>
            <a:r>
              <a:rPr lang="en-GB" dirty="0">
                <a:solidFill>
                  <a:schemeClr val="bg1"/>
                </a:solidFill>
              </a:rPr>
              <a:t>Susan Isaacs (1885-1948)</a:t>
            </a:r>
          </a:p>
          <a:p>
            <a:r>
              <a:rPr lang="en-GB" dirty="0">
                <a:solidFill>
                  <a:schemeClr val="bg1"/>
                </a:solidFill>
              </a:rPr>
              <a:t>Reggio Emilia Approach</a:t>
            </a:r>
          </a:p>
          <a:p>
            <a:pPr marL="0" indent="0">
              <a:buNone/>
            </a:pPr>
            <a:r>
              <a:rPr lang="en-GB" dirty="0">
                <a:solidFill>
                  <a:schemeClr val="bg1"/>
                </a:solidFill>
              </a:rPr>
              <a:t>(Pound, 2014)</a:t>
            </a:r>
          </a:p>
          <a:p>
            <a:pPr marL="0" indent="0">
              <a:buNone/>
            </a:pPr>
            <a:endParaRPr lang="en-GB" dirty="0">
              <a:solidFill>
                <a:schemeClr val="bg1"/>
              </a:solidFill>
            </a:endParaRPr>
          </a:p>
        </p:txBody>
      </p:sp>
      <p:pic>
        <p:nvPicPr>
          <p:cNvPr id="13" name="Picture 12" descr="A group of kids picking berries&#10;&#10;AI-generated content may be incorrect.">
            <a:extLst>
              <a:ext uri="{FF2B5EF4-FFF2-40B4-BE49-F238E27FC236}">
                <a16:creationId xmlns:a16="http://schemas.microsoft.com/office/drawing/2014/main" id="{75DCCC11-A131-2F6F-8C1B-A4BA58BAE76B}"/>
              </a:ext>
            </a:extLst>
          </p:cNvPr>
          <p:cNvPicPr>
            <a:picLocks noChangeAspect="1"/>
          </p:cNvPicPr>
          <p:nvPr/>
        </p:nvPicPr>
        <p:blipFill>
          <a:blip r:embed="rId3"/>
          <a:srcRect t="7077" r="-3" b="14933"/>
          <a:stretch/>
        </p:blipFill>
        <p:spPr>
          <a:xfrm>
            <a:off x="6172200" y="645106"/>
            <a:ext cx="5371343" cy="5585369"/>
          </a:xfrm>
          <a:prstGeom prst="rect">
            <a:avLst/>
          </a:prstGeom>
          <a:ln>
            <a:noFill/>
          </a:ln>
          <a:effectLst>
            <a:softEdge rad="112500"/>
          </a:effectLst>
        </p:spPr>
      </p:pic>
      <p:sp>
        <p:nvSpPr>
          <p:cNvPr id="45" name="Rectangle 44">
            <a:extLst>
              <a:ext uri="{FF2B5EF4-FFF2-40B4-BE49-F238E27FC236}">
                <a16:creationId xmlns:a16="http://schemas.microsoft.com/office/drawing/2014/main" id="{713A6E1E-CBC2-4384-A35B-B259DC70A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84356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3" name="Group 62">
            <a:extLst>
              <a:ext uri="{FF2B5EF4-FFF2-40B4-BE49-F238E27FC236}">
                <a16:creationId xmlns:a16="http://schemas.microsoft.com/office/drawing/2014/main" id="{4E8CF7C5-117C-459C-9B4C-82B31795175A}"/>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1588" y="0"/>
            <a:ext cx="12193588" cy="6858000"/>
            <a:chOff x="-1588" y="0"/>
            <a:chExt cx="12193588" cy="6858000"/>
          </a:xfrm>
        </p:grpSpPr>
        <p:sp>
          <p:nvSpPr>
            <p:cNvPr id="64" name="Rectangle 63">
              <a:extLst>
                <a:ext uri="{FF2B5EF4-FFF2-40B4-BE49-F238E27FC236}">
                  <a16:creationId xmlns:a16="http://schemas.microsoft.com/office/drawing/2014/main" id="{D4B3FB86-7EC1-4073-8317-D932BC5711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5" name="Oval 64">
              <a:extLst>
                <a:ext uri="{FF2B5EF4-FFF2-40B4-BE49-F238E27FC236}">
                  <a16:creationId xmlns:a16="http://schemas.microsoft.com/office/drawing/2014/main" id="{346F02C3-73C4-4B91-B422-EAB2FACE63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Rectangle 65">
              <a:extLst>
                <a:ext uri="{FF2B5EF4-FFF2-40B4-BE49-F238E27FC236}">
                  <a16:creationId xmlns:a16="http://schemas.microsoft.com/office/drawing/2014/main" id="{23E54839-92D5-4E97-B38E-24927FD443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7" name="Freeform 5">
              <a:extLst>
                <a:ext uri="{FF2B5EF4-FFF2-40B4-BE49-F238E27FC236}">
                  <a16:creationId xmlns:a16="http://schemas.microsoft.com/office/drawing/2014/main" id="{18959A4D-BD4D-4664-AA21-132D65AFF6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68" name="Freeform 5">
              <a:extLst>
                <a:ext uri="{FF2B5EF4-FFF2-40B4-BE49-F238E27FC236}">
                  <a16:creationId xmlns:a16="http://schemas.microsoft.com/office/drawing/2014/main" id="{ECB0910B-74A9-4D39-9741-5AD6A5A545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69" name="Freeform 5">
              <a:extLst>
                <a:ext uri="{FF2B5EF4-FFF2-40B4-BE49-F238E27FC236}">
                  <a16:creationId xmlns:a16="http://schemas.microsoft.com/office/drawing/2014/main" id="{703AEDDF-85E0-4F20-B92E-3C244FB6BF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A7A409C8-4707-136C-39E9-CF7562FB7A17}"/>
              </a:ext>
            </a:extLst>
          </p:cNvPr>
          <p:cNvSpPr>
            <a:spLocks noGrp="1"/>
          </p:cNvSpPr>
          <p:nvPr>
            <p:ph type="title"/>
          </p:nvPr>
        </p:nvSpPr>
        <p:spPr>
          <a:xfrm>
            <a:off x="452987" y="629265"/>
            <a:ext cx="5371343" cy="1622322"/>
          </a:xfrm>
        </p:spPr>
        <p:txBody>
          <a:bodyPr>
            <a:noAutofit/>
          </a:bodyPr>
          <a:lstStyle/>
          <a:p>
            <a:r>
              <a:rPr lang="en-GB" sz="4400" dirty="0">
                <a:solidFill>
                  <a:schemeClr val="bg1"/>
                </a:solidFill>
              </a:rPr>
              <a:t>Policies, Documents and guidelines</a:t>
            </a:r>
          </a:p>
        </p:txBody>
      </p:sp>
      <p:sp>
        <p:nvSpPr>
          <p:cNvPr id="3" name="Content Placeholder 2">
            <a:extLst>
              <a:ext uri="{FF2B5EF4-FFF2-40B4-BE49-F238E27FC236}">
                <a16:creationId xmlns:a16="http://schemas.microsoft.com/office/drawing/2014/main" id="{6D893430-7BE1-1AFC-1D04-952F800A7A9C}"/>
              </a:ext>
            </a:extLst>
          </p:cNvPr>
          <p:cNvSpPr>
            <a:spLocks noGrp="1"/>
          </p:cNvSpPr>
          <p:nvPr>
            <p:ph idx="1"/>
          </p:nvPr>
        </p:nvSpPr>
        <p:spPr>
          <a:xfrm>
            <a:off x="639098" y="2418735"/>
            <a:ext cx="4886461" cy="3811742"/>
          </a:xfrm>
        </p:spPr>
        <p:txBody>
          <a:bodyPr anchor="ctr">
            <a:normAutofit/>
          </a:bodyPr>
          <a:lstStyle/>
          <a:p>
            <a:pPr>
              <a:lnSpc>
                <a:spcPct val="90000"/>
              </a:lnSpc>
            </a:pPr>
            <a:r>
              <a:rPr lang="en-GB" sz="1400" dirty="0">
                <a:solidFill>
                  <a:schemeClr val="bg1"/>
                </a:solidFill>
              </a:rPr>
              <a:t>Curriculum for Wales (2020)</a:t>
            </a:r>
          </a:p>
          <a:p>
            <a:pPr>
              <a:lnSpc>
                <a:spcPct val="90000"/>
              </a:lnSpc>
            </a:pPr>
            <a:r>
              <a:rPr lang="en-GB" sz="1400" dirty="0">
                <a:solidFill>
                  <a:schemeClr val="bg1"/>
                </a:solidFill>
              </a:rPr>
              <a:t>High-Quality outdoor learning for Wales (2018)</a:t>
            </a:r>
          </a:p>
          <a:p>
            <a:pPr>
              <a:lnSpc>
                <a:spcPct val="90000"/>
              </a:lnSpc>
            </a:pPr>
            <a:r>
              <a:rPr lang="en-GB" sz="1400" dirty="0">
                <a:solidFill>
                  <a:schemeClr val="bg1"/>
                </a:solidFill>
              </a:rPr>
              <a:t>Successful Futures (2015)</a:t>
            </a:r>
          </a:p>
          <a:p>
            <a:pPr>
              <a:lnSpc>
                <a:spcPct val="90000"/>
              </a:lnSpc>
            </a:pPr>
            <a:r>
              <a:rPr lang="en-GB" sz="1400" dirty="0">
                <a:solidFill>
                  <a:schemeClr val="bg1"/>
                </a:solidFill>
              </a:rPr>
              <a:t>Foundation phase outdoor learning handbook (2009)</a:t>
            </a:r>
          </a:p>
          <a:p>
            <a:pPr>
              <a:lnSpc>
                <a:spcPct val="90000"/>
              </a:lnSpc>
            </a:pPr>
            <a:r>
              <a:rPr lang="en-GB" sz="1400" dirty="0">
                <a:solidFill>
                  <a:schemeClr val="bg1"/>
                </a:solidFill>
              </a:rPr>
              <a:t>Well-being of future generations Wales Act (2015)</a:t>
            </a:r>
          </a:p>
          <a:p>
            <a:pPr>
              <a:lnSpc>
                <a:spcPct val="90000"/>
              </a:lnSpc>
            </a:pPr>
            <a:r>
              <a:rPr lang="en-GB" sz="1400" dirty="0">
                <a:solidFill>
                  <a:schemeClr val="bg1"/>
                </a:solidFill>
              </a:rPr>
              <a:t>Environment Act (Wales) (2016)</a:t>
            </a:r>
          </a:p>
          <a:p>
            <a:pPr>
              <a:lnSpc>
                <a:spcPct val="90000"/>
              </a:lnSpc>
            </a:pPr>
            <a:r>
              <a:rPr lang="en-GB" sz="1400" dirty="0">
                <a:solidFill>
                  <a:schemeClr val="bg1"/>
                </a:solidFill>
              </a:rPr>
              <a:t>Residential outdoor education (Wales) bill</a:t>
            </a:r>
          </a:p>
          <a:p>
            <a:pPr>
              <a:lnSpc>
                <a:spcPct val="90000"/>
              </a:lnSpc>
            </a:pPr>
            <a:r>
              <a:rPr lang="en-GB" sz="1400" dirty="0">
                <a:solidFill>
                  <a:schemeClr val="bg1"/>
                </a:solidFill>
              </a:rPr>
              <a:t>Teaching and learning in the outdoors: the current state of outdoor learning in schools in Wales(2023) </a:t>
            </a:r>
          </a:p>
          <a:p>
            <a:pPr>
              <a:lnSpc>
                <a:spcPct val="90000"/>
              </a:lnSpc>
            </a:pPr>
            <a:r>
              <a:rPr lang="en-GB" sz="1400" dirty="0">
                <a:solidFill>
                  <a:schemeClr val="bg1"/>
                </a:solidFill>
              </a:rPr>
              <a:t>Education for Sustainable Development and Global Citizenship (ESDGC) (2012)</a:t>
            </a:r>
          </a:p>
          <a:p>
            <a:pPr marL="0" indent="0">
              <a:lnSpc>
                <a:spcPct val="90000"/>
              </a:lnSpc>
              <a:buNone/>
            </a:pPr>
            <a:r>
              <a:rPr lang="en-GB" sz="1400" dirty="0">
                <a:solidFill>
                  <a:schemeClr val="bg1"/>
                </a:solidFill>
              </a:rPr>
              <a:t>(Love outdoor learning, 2025)</a:t>
            </a:r>
          </a:p>
        </p:txBody>
      </p:sp>
      <p:graphicFrame>
        <p:nvGraphicFramePr>
          <p:cNvPr id="17" name="Diagram 16">
            <a:extLst>
              <a:ext uri="{FF2B5EF4-FFF2-40B4-BE49-F238E27FC236}">
                <a16:creationId xmlns:a16="http://schemas.microsoft.com/office/drawing/2014/main" id="{69DF6F04-6444-E877-4C0E-30495AE8F18E}"/>
              </a:ext>
            </a:extLst>
          </p:cNvPr>
          <p:cNvGraphicFramePr/>
          <p:nvPr>
            <p:extLst>
              <p:ext uri="{D42A27DB-BD31-4B8C-83A1-F6EECF244321}">
                <p14:modId xmlns:p14="http://schemas.microsoft.com/office/powerpoint/2010/main" val="1766519973"/>
              </p:ext>
            </p:extLst>
          </p:nvPr>
        </p:nvGraphicFramePr>
        <p:xfrm>
          <a:off x="5993758" y="191942"/>
          <a:ext cx="6392704" cy="66660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1" name="Rectangle 70">
            <a:extLst>
              <a:ext uri="{FF2B5EF4-FFF2-40B4-BE49-F238E27FC236}">
                <a16:creationId xmlns:a16="http://schemas.microsoft.com/office/drawing/2014/main" id="{6C9E16AD-C39A-45E0-9155-60C082A8DDE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50528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82CCCE-534D-4FC6-BF2B-9BEA2F2BB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BC664B74-EEBB-416C-9D86-AE1FECC022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52000483-C30E-42A1-8569-E1DE1F55B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5">
            <a:extLst>
              <a:ext uri="{FF2B5EF4-FFF2-40B4-BE49-F238E27FC236}">
                <a16:creationId xmlns:a16="http://schemas.microsoft.com/office/drawing/2014/main" id="{A5ACD7E0-6D9A-4803-8B9B-D4602DC48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8" name="Rectangle 17">
            <a:extLst>
              <a:ext uri="{FF2B5EF4-FFF2-40B4-BE49-F238E27FC236}">
                <a16:creationId xmlns:a16="http://schemas.microsoft.com/office/drawing/2014/main" id="{C238E92D-87E7-4B27-AD36-0E133005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6D0B958C-B82E-4F4B-945B-6B038D655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2" name="Freeform 5">
            <a:extLst>
              <a:ext uri="{FF2B5EF4-FFF2-40B4-BE49-F238E27FC236}">
                <a16:creationId xmlns:a16="http://schemas.microsoft.com/office/drawing/2014/main" id="{E18F3B2A-BB9B-4FB6-B8A5-2A8E5DB93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09C18733-8C1E-034B-BBCA-590E4DA31C59}"/>
              </a:ext>
            </a:extLst>
          </p:cNvPr>
          <p:cNvSpPr>
            <a:spLocks noGrp="1"/>
          </p:cNvSpPr>
          <p:nvPr>
            <p:ph type="title"/>
          </p:nvPr>
        </p:nvSpPr>
        <p:spPr>
          <a:xfrm>
            <a:off x="1154955" y="973667"/>
            <a:ext cx="2942210" cy="4833745"/>
          </a:xfrm>
        </p:spPr>
        <p:txBody>
          <a:bodyPr>
            <a:normAutofit/>
          </a:bodyPr>
          <a:lstStyle/>
          <a:p>
            <a:r>
              <a:rPr lang="en-GB" sz="4800" dirty="0">
                <a:solidFill>
                  <a:schemeClr val="bg1"/>
                </a:solidFill>
              </a:rPr>
              <a:t>Benefits of outdoor learning</a:t>
            </a:r>
          </a:p>
        </p:txBody>
      </p:sp>
      <p:sp>
        <p:nvSpPr>
          <p:cNvPr id="24" name="Rectangle 23">
            <a:extLst>
              <a:ext uri="{FF2B5EF4-FFF2-40B4-BE49-F238E27FC236}">
                <a16:creationId xmlns:a16="http://schemas.microsoft.com/office/drawing/2014/main" id="{C4164AEF-861B-41D1-9ED5-B81051DA7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Rectangle 1">
            <a:extLst>
              <a:ext uri="{FF2B5EF4-FFF2-40B4-BE49-F238E27FC236}">
                <a16:creationId xmlns:a16="http://schemas.microsoft.com/office/drawing/2014/main" id="{9C2D307F-7FC4-630C-2C01-03F15685CF7A}"/>
              </a:ext>
            </a:extLst>
          </p:cNvPr>
          <p:cNvGraphicFramePr>
            <a:graphicFrameLocks noGrp="1"/>
          </p:cNvGraphicFramePr>
          <p:nvPr>
            <p:ph idx="1"/>
            <p:extLst>
              <p:ext uri="{D42A27DB-BD31-4B8C-83A1-F6EECF244321}">
                <p14:modId xmlns:p14="http://schemas.microsoft.com/office/powerpoint/2010/main" val="4068811443"/>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D58284BA-422B-6DA2-55EC-ED3A18105909}"/>
              </a:ext>
            </a:extLst>
          </p:cNvPr>
          <p:cNvSpPr txBox="1"/>
          <p:nvPr/>
        </p:nvSpPr>
        <p:spPr>
          <a:xfrm>
            <a:off x="8308258" y="6335416"/>
            <a:ext cx="2129554" cy="369332"/>
          </a:xfrm>
          <a:prstGeom prst="rect">
            <a:avLst/>
          </a:prstGeom>
          <a:noFill/>
        </p:spPr>
        <p:txBody>
          <a:bodyPr wrap="square" rtlCol="0">
            <a:spAutoFit/>
          </a:bodyPr>
          <a:lstStyle/>
          <a:p>
            <a:r>
              <a:rPr lang="en-GB" dirty="0"/>
              <a:t>(</a:t>
            </a:r>
            <a:r>
              <a:rPr lang="en-GB" dirty="0" err="1"/>
              <a:t>EcoActive</a:t>
            </a:r>
            <a:r>
              <a:rPr lang="en-GB" dirty="0"/>
              <a:t>, </a:t>
            </a:r>
            <a:r>
              <a:rPr lang="en-GB" dirty="0" err="1"/>
              <a:t>nd</a:t>
            </a:r>
            <a:r>
              <a:rPr lang="en-GB" dirty="0"/>
              <a:t>)</a:t>
            </a:r>
          </a:p>
        </p:txBody>
      </p:sp>
    </p:spTree>
    <p:extLst>
      <p:ext uri="{BB962C8B-B14F-4D97-AF65-F5344CB8AC3E}">
        <p14:creationId xmlns:p14="http://schemas.microsoft.com/office/powerpoint/2010/main" val="1258811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graphicEl>
                                              <a:dgm id="{62FD1D70-883D-457C-BF50-9EA344A4780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graphicEl>
                                              <a:dgm id="{B2B00D6D-9553-45E7-A19C-2D580FF190B2}"/>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graphicEl>
                                              <a:dgm id="{19F9A57A-D2F2-4BBB-9D95-13574C055D3B}"/>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graphicEl>
                                              <a:dgm id="{9C315407-AC75-4BDE-8F36-A578D38CB22A}"/>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graphicEl>
                                              <a:dgm id="{F58FDF9D-AB88-4106-BD8B-6B3796D47569}"/>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graphicEl>
                                              <a:dgm id="{A17EAAB4-2377-4EE6-BC65-5C59D1BEE995}"/>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graphicEl>
                                              <a:dgm id="{2A583B27-4B60-4374-BB5C-380086CCA497}"/>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graphicEl>
                                              <a:dgm id="{EAFACBDD-24F2-426A-B33F-73CAECCE6F00}"/>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graphicEl>
                                              <a:dgm id="{080DFA7F-38DF-478B-A0DA-2D27E106BE65}"/>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EDD07-F8FF-24D3-49C1-518E205D7D00}"/>
              </a:ext>
            </a:extLst>
          </p:cNvPr>
          <p:cNvSpPr>
            <a:spLocks noGrp="1"/>
          </p:cNvSpPr>
          <p:nvPr>
            <p:ph type="title"/>
          </p:nvPr>
        </p:nvSpPr>
        <p:spPr/>
        <p:txBody>
          <a:bodyPr/>
          <a:lstStyle/>
          <a:p>
            <a:r>
              <a:rPr lang="en-GB" sz="4800" dirty="0">
                <a:solidFill>
                  <a:schemeClr val="bg1"/>
                </a:solidFill>
              </a:rPr>
              <a:t>Benefits of outdoor learning</a:t>
            </a:r>
          </a:p>
        </p:txBody>
      </p:sp>
      <p:sp>
        <p:nvSpPr>
          <p:cNvPr id="3" name="Content Placeholder 2">
            <a:extLst>
              <a:ext uri="{FF2B5EF4-FFF2-40B4-BE49-F238E27FC236}">
                <a16:creationId xmlns:a16="http://schemas.microsoft.com/office/drawing/2014/main" id="{A1D16DE3-71EF-B963-7DAA-3A86ED5D60B5}"/>
              </a:ext>
            </a:extLst>
          </p:cNvPr>
          <p:cNvSpPr>
            <a:spLocks noGrp="1"/>
          </p:cNvSpPr>
          <p:nvPr>
            <p:ph idx="1"/>
          </p:nvPr>
        </p:nvSpPr>
        <p:spPr>
          <a:xfrm>
            <a:off x="206477" y="2603499"/>
            <a:ext cx="11729884" cy="4072603"/>
          </a:xfrm>
        </p:spPr>
        <p:txBody>
          <a:bodyPr>
            <a:normAutofit lnSpcReduction="10000"/>
          </a:bodyPr>
          <a:lstStyle/>
          <a:p>
            <a:r>
              <a:rPr lang="en-GB" noProof="0" dirty="0"/>
              <a:t>Marchant et al. (2019) found that Key Stage 2 learners demonstrated greater engagement with both lessons and the natural world when learning took place outdoors. Teachers participating in the study observed that learners were spending less time outdoors independently. As a result, outdoor learning not only provided an opportunity to encourage children to spend more time outside but also enhanced their educational engagement, environmental awareness, and sense of care for nature.</a:t>
            </a:r>
          </a:p>
          <a:p>
            <a:r>
              <a:rPr lang="en-GB" noProof="0" dirty="0"/>
              <a:t>Boulton and Thomas (2022) present a compelling argument for utilising the extended classroom, emphasising its dual benefits. It not only fosters children's connection to their natural surroundings but also nurtures empathy for nature and awareness of their environmental impact. This approach helps children develop a sense of place while engaging with the outdoors, creating opportunities to integrate new knowledge and skills from the curriculum effectively.</a:t>
            </a:r>
          </a:p>
          <a:p>
            <a:r>
              <a:rPr lang="en-GB" b="0" i="0" noProof="0" dirty="0">
                <a:effectLst/>
              </a:rPr>
              <a:t>Outdoor learning is widely acknowledged for its substantial health and wellbeing benefits, and it is strongly endorsed by the Welsh Government as a crucial pedagogical method. This approach supports the national mission in Wales to enhance education through the Curriculum for Wales, which emphasises learner-centered and effective teaching practices </a:t>
            </a:r>
            <a:r>
              <a:rPr lang="en-GB" noProof="0" dirty="0"/>
              <a:t>(Welsh Government, 2021).</a:t>
            </a:r>
          </a:p>
        </p:txBody>
      </p:sp>
    </p:spTree>
    <p:extLst>
      <p:ext uri="{BB962C8B-B14F-4D97-AF65-F5344CB8AC3E}">
        <p14:creationId xmlns:p14="http://schemas.microsoft.com/office/powerpoint/2010/main" val="4222548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8D181DF5-7C02-B36A-4915-579292DAFC68}"/>
              </a:ext>
            </a:extLst>
          </p:cNvPr>
          <p:cNvSpPr>
            <a:spLocks noGrp="1"/>
          </p:cNvSpPr>
          <p:nvPr>
            <p:ph type="title"/>
          </p:nvPr>
        </p:nvSpPr>
        <p:spPr>
          <a:xfrm>
            <a:off x="967791" y="1449324"/>
            <a:ext cx="2621734" cy="4391640"/>
          </a:xfrm>
        </p:spPr>
        <p:txBody>
          <a:bodyPr anchor="t">
            <a:normAutofit/>
          </a:bodyPr>
          <a:lstStyle/>
          <a:p>
            <a:r>
              <a:rPr lang="en-GB" sz="4800" dirty="0">
                <a:solidFill>
                  <a:schemeClr val="tx1"/>
                </a:solidFill>
              </a:rPr>
              <a:t>What Barriers might you face? </a:t>
            </a:r>
          </a:p>
        </p:txBody>
      </p:sp>
      <p:sp>
        <p:nvSpPr>
          <p:cNvPr id="27" name="Rectangle 26">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AB15A30-B04D-4150-13E7-575C3CC4066E}"/>
              </a:ext>
            </a:extLst>
          </p:cNvPr>
          <p:cNvSpPr>
            <a:spLocks noGrp="1"/>
          </p:cNvSpPr>
          <p:nvPr>
            <p:ph idx="1"/>
          </p:nvPr>
        </p:nvSpPr>
        <p:spPr>
          <a:xfrm>
            <a:off x="3750393" y="1449324"/>
            <a:ext cx="6230220" cy="4391640"/>
          </a:xfrm>
        </p:spPr>
        <p:txBody>
          <a:bodyPr>
            <a:normAutofit lnSpcReduction="10000"/>
          </a:bodyPr>
          <a:lstStyle/>
          <a:p>
            <a:pPr>
              <a:lnSpc>
                <a:spcPct val="90000"/>
              </a:lnSpc>
            </a:pPr>
            <a:r>
              <a:rPr lang="en-GB" sz="2000" dirty="0">
                <a:solidFill>
                  <a:schemeClr val="tx1"/>
                </a:solidFill>
              </a:rPr>
              <a:t>Lack of support </a:t>
            </a:r>
          </a:p>
          <a:p>
            <a:pPr marL="0" indent="0">
              <a:lnSpc>
                <a:spcPct val="90000"/>
              </a:lnSpc>
              <a:buNone/>
            </a:pPr>
            <a:r>
              <a:rPr lang="en-GB" sz="1700" dirty="0">
                <a:solidFill>
                  <a:schemeClr val="tx1"/>
                </a:solidFill>
              </a:rPr>
              <a:t>From leadership team, teaching staff, support staff and parents</a:t>
            </a:r>
          </a:p>
          <a:p>
            <a:pPr>
              <a:lnSpc>
                <a:spcPct val="90000"/>
              </a:lnSpc>
            </a:pPr>
            <a:r>
              <a:rPr lang="en-GB" sz="2000" dirty="0">
                <a:solidFill>
                  <a:schemeClr val="tx1"/>
                </a:solidFill>
              </a:rPr>
              <a:t>Environmental logistics</a:t>
            </a:r>
          </a:p>
          <a:p>
            <a:pPr marL="0" indent="0">
              <a:lnSpc>
                <a:spcPct val="90000"/>
              </a:lnSpc>
              <a:buNone/>
            </a:pPr>
            <a:r>
              <a:rPr lang="en-GB" sz="1700" dirty="0">
                <a:solidFill>
                  <a:schemeClr val="tx1"/>
                </a:solidFill>
              </a:rPr>
              <a:t>Access to outdoor space and weather conditions</a:t>
            </a:r>
          </a:p>
          <a:p>
            <a:pPr>
              <a:lnSpc>
                <a:spcPct val="90000"/>
              </a:lnSpc>
            </a:pPr>
            <a:r>
              <a:rPr lang="en-GB" sz="2000" dirty="0">
                <a:solidFill>
                  <a:schemeClr val="tx1"/>
                </a:solidFill>
              </a:rPr>
              <a:t>Financial constraints</a:t>
            </a:r>
          </a:p>
          <a:p>
            <a:pPr marL="0" indent="0">
              <a:lnSpc>
                <a:spcPct val="90000"/>
              </a:lnSpc>
              <a:buNone/>
            </a:pPr>
            <a:r>
              <a:rPr lang="en-GB" sz="1700" dirty="0">
                <a:solidFill>
                  <a:schemeClr val="tx1"/>
                </a:solidFill>
              </a:rPr>
              <a:t>Funding cuts and lack of resources</a:t>
            </a:r>
          </a:p>
          <a:p>
            <a:pPr>
              <a:lnSpc>
                <a:spcPct val="90000"/>
              </a:lnSpc>
            </a:pPr>
            <a:r>
              <a:rPr lang="en-GB" sz="2000" dirty="0">
                <a:solidFill>
                  <a:schemeClr val="tx1"/>
                </a:solidFill>
              </a:rPr>
              <a:t>Risk perceptions and management</a:t>
            </a:r>
          </a:p>
          <a:p>
            <a:pPr marL="0" indent="0">
              <a:lnSpc>
                <a:spcPct val="90000"/>
              </a:lnSpc>
              <a:buNone/>
            </a:pPr>
            <a:r>
              <a:rPr lang="en-GB" sz="1700" dirty="0">
                <a:solidFill>
                  <a:schemeClr val="tx1"/>
                </a:solidFill>
              </a:rPr>
              <a:t>Safety concerns and complexity of risk assessments</a:t>
            </a:r>
          </a:p>
          <a:p>
            <a:pPr>
              <a:lnSpc>
                <a:spcPct val="90000"/>
              </a:lnSpc>
            </a:pPr>
            <a:r>
              <a:rPr lang="en-GB" sz="2000" dirty="0">
                <a:solidFill>
                  <a:schemeClr val="tx1"/>
                </a:solidFill>
              </a:rPr>
              <a:t>Curriculum pressures</a:t>
            </a:r>
          </a:p>
          <a:p>
            <a:pPr marL="0" indent="0">
              <a:lnSpc>
                <a:spcPct val="90000"/>
              </a:lnSpc>
              <a:buNone/>
            </a:pPr>
            <a:r>
              <a:rPr lang="en-GB" sz="1700" dirty="0">
                <a:solidFill>
                  <a:schemeClr val="tx1"/>
                </a:solidFill>
              </a:rPr>
              <a:t>Time constraints and assessment  challenges</a:t>
            </a:r>
          </a:p>
          <a:p>
            <a:pPr>
              <a:lnSpc>
                <a:spcPct val="90000"/>
              </a:lnSpc>
            </a:pPr>
            <a:r>
              <a:rPr lang="en-GB" sz="2000" dirty="0">
                <a:solidFill>
                  <a:schemeClr val="tx1"/>
                </a:solidFill>
              </a:rPr>
              <a:t>Community support </a:t>
            </a:r>
          </a:p>
          <a:p>
            <a:pPr marL="0" indent="0">
              <a:lnSpc>
                <a:spcPct val="90000"/>
              </a:lnSpc>
              <a:buNone/>
            </a:pPr>
            <a:r>
              <a:rPr lang="en-GB" sz="1700" dirty="0">
                <a:solidFill>
                  <a:schemeClr val="tx1"/>
                </a:solidFill>
              </a:rPr>
              <a:t>Vandalism and maintenance issues.</a:t>
            </a:r>
          </a:p>
          <a:p>
            <a:pPr marL="0" indent="0">
              <a:lnSpc>
                <a:spcPct val="90000"/>
              </a:lnSpc>
              <a:buNone/>
            </a:pPr>
            <a:endParaRPr lang="en-GB" sz="1700" dirty="0">
              <a:solidFill>
                <a:schemeClr val="tx1"/>
              </a:solidFill>
            </a:endParaRPr>
          </a:p>
          <a:p>
            <a:pPr>
              <a:lnSpc>
                <a:spcPct val="90000"/>
              </a:lnSpc>
            </a:pPr>
            <a:endParaRPr lang="en-GB" sz="1700" dirty="0">
              <a:solidFill>
                <a:schemeClr val="tx1"/>
              </a:solidFill>
            </a:endParaRPr>
          </a:p>
        </p:txBody>
      </p:sp>
    </p:spTree>
    <p:extLst>
      <p:ext uri="{BB962C8B-B14F-4D97-AF65-F5344CB8AC3E}">
        <p14:creationId xmlns:p14="http://schemas.microsoft.com/office/powerpoint/2010/main" val="181083070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fade">
                                      <p:cBhvr>
                                        <p:cTn id="49" dur="1000"/>
                                        <p:tgtEl>
                                          <p:spTgt spid="3">
                                            <p:txEl>
                                              <p:pRg st="9" end="9"/>
                                            </p:txEl>
                                          </p:spTgt>
                                        </p:tgtEl>
                                      </p:cBhvr>
                                    </p:animEffect>
                                    <p:anim calcmode="lin" valueType="num">
                                      <p:cBhvr>
                                        <p:cTn id="5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11" end="11"/>
                                            </p:txEl>
                                          </p:spTgt>
                                        </p:tgtEl>
                                        <p:attrNameLst>
                                          <p:attrName>style.visibility</p:attrName>
                                        </p:attrNameLst>
                                      </p:cBhvr>
                                      <p:to>
                                        <p:strVal val="visible"/>
                                      </p:to>
                                    </p:set>
                                    <p:animEffect transition="in" filter="fade">
                                      <p:cBhvr>
                                        <p:cTn id="56" dur="1000"/>
                                        <p:tgtEl>
                                          <p:spTgt spid="3">
                                            <p:txEl>
                                              <p:pRg st="11" end="11"/>
                                            </p:txEl>
                                          </p:spTgt>
                                        </p:tgtEl>
                                      </p:cBhvr>
                                    </p:animEffect>
                                    <p:anim calcmode="lin" valueType="num">
                                      <p:cBhvr>
                                        <p:cTn id="5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E27DD9E-68F1-4C9F-8EE0-B4F9A03A0D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7" name="Group 26">
            <a:extLst>
              <a:ext uri="{FF2B5EF4-FFF2-40B4-BE49-F238E27FC236}">
                <a16:creationId xmlns:a16="http://schemas.microsoft.com/office/drawing/2014/main" id="{396E9489-5D73-4706-9316-41AEEFFAFD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587"/>
            <a:ext cx="12192000" cy="6856413"/>
            <a:chOff x="0" y="1587"/>
            <a:chExt cx="12192000" cy="6856413"/>
          </a:xfrm>
        </p:grpSpPr>
        <p:sp>
          <p:nvSpPr>
            <p:cNvPr id="28" name="Oval 27">
              <a:extLst>
                <a:ext uri="{FF2B5EF4-FFF2-40B4-BE49-F238E27FC236}">
                  <a16:creationId xmlns:a16="http://schemas.microsoft.com/office/drawing/2014/main" id="{9FBE1238-30BF-455F-A7CC-30AB767CC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Oval 28">
              <a:extLst>
                <a:ext uri="{FF2B5EF4-FFF2-40B4-BE49-F238E27FC236}">
                  <a16:creationId xmlns:a16="http://schemas.microsoft.com/office/drawing/2014/main" id="{4EFDAA81-1984-497E-B29B-F3C00D9C5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E3C0D8E0-41A7-4322-900B-4DFC4CCEB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Freeform 5">
              <a:extLst>
                <a:ext uri="{FF2B5EF4-FFF2-40B4-BE49-F238E27FC236}">
                  <a16:creationId xmlns:a16="http://schemas.microsoft.com/office/drawing/2014/main" id="{CDC147B9-D436-4B85-B8DE-F0BC4ED4C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2" name="Freeform 5">
              <a:extLst>
                <a:ext uri="{FF2B5EF4-FFF2-40B4-BE49-F238E27FC236}">
                  <a16:creationId xmlns:a16="http://schemas.microsoft.com/office/drawing/2014/main" id="{F6F0E291-C0A3-418A-8F08-167B0004B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33" name="Freeform 5">
              <a:extLst>
                <a:ext uri="{FF2B5EF4-FFF2-40B4-BE49-F238E27FC236}">
                  <a16:creationId xmlns:a16="http://schemas.microsoft.com/office/drawing/2014/main" id="{4124B1A4-7659-4364-A01B-2F7F42A914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36C53513-C95B-7A73-26DF-BF50350ADBF4}"/>
              </a:ext>
            </a:extLst>
          </p:cNvPr>
          <p:cNvSpPr>
            <a:spLocks noGrp="1"/>
          </p:cNvSpPr>
          <p:nvPr>
            <p:ph type="title"/>
          </p:nvPr>
        </p:nvSpPr>
        <p:spPr>
          <a:xfrm>
            <a:off x="659640" y="1424605"/>
            <a:ext cx="3531360" cy="1020232"/>
          </a:xfrm>
        </p:spPr>
        <p:txBody>
          <a:bodyPr>
            <a:noAutofit/>
          </a:bodyPr>
          <a:lstStyle/>
          <a:p>
            <a:pPr>
              <a:lnSpc>
                <a:spcPct val="90000"/>
              </a:lnSpc>
            </a:pPr>
            <a:r>
              <a:rPr lang="en-GB" sz="4000" dirty="0">
                <a:solidFill>
                  <a:schemeClr val="bg1"/>
                </a:solidFill>
              </a:rPr>
              <a:t>Recognising risks and how to manage them.</a:t>
            </a:r>
          </a:p>
        </p:txBody>
      </p:sp>
      <p:sp>
        <p:nvSpPr>
          <p:cNvPr id="3" name="Content Placeholder 2">
            <a:extLst>
              <a:ext uri="{FF2B5EF4-FFF2-40B4-BE49-F238E27FC236}">
                <a16:creationId xmlns:a16="http://schemas.microsoft.com/office/drawing/2014/main" id="{C5F91262-0802-6475-AC12-1A36A6661080}"/>
              </a:ext>
            </a:extLst>
          </p:cNvPr>
          <p:cNvSpPr>
            <a:spLocks noGrp="1"/>
          </p:cNvSpPr>
          <p:nvPr>
            <p:ph idx="1"/>
          </p:nvPr>
        </p:nvSpPr>
        <p:spPr>
          <a:xfrm>
            <a:off x="593942" y="3389244"/>
            <a:ext cx="4191000" cy="2590800"/>
          </a:xfrm>
        </p:spPr>
        <p:txBody>
          <a:bodyPr>
            <a:normAutofit/>
          </a:bodyPr>
          <a:lstStyle/>
          <a:p>
            <a:pPr marL="0" indent="0">
              <a:buNone/>
            </a:pPr>
            <a:r>
              <a:rPr lang="en-GB" dirty="0">
                <a:solidFill>
                  <a:schemeClr val="bg1"/>
                </a:solidFill>
              </a:rPr>
              <a:t>Breakout rooms </a:t>
            </a:r>
          </a:p>
          <a:p>
            <a:pPr marL="0" indent="0">
              <a:buNone/>
            </a:pPr>
            <a:r>
              <a:rPr lang="en-GB" dirty="0">
                <a:solidFill>
                  <a:schemeClr val="bg1"/>
                </a:solidFill>
              </a:rPr>
              <a:t>1, Pond dipping</a:t>
            </a:r>
          </a:p>
          <a:p>
            <a:pPr marL="0" indent="0">
              <a:buNone/>
            </a:pPr>
            <a:r>
              <a:rPr lang="en-GB" dirty="0">
                <a:solidFill>
                  <a:schemeClr val="bg1"/>
                </a:solidFill>
              </a:rPr>
              <a:t>2, Using tools to whittle wood </a:t>
            </a:r>
          </a:p>
          <a:p>
            <a:pPr marL="0" indent="0">
              <a:buNone/>
            </a:pPr>
            <a:r>
              <a:rPr lang="en-GB" dirty="0">
                <a:solidFill>
                  <a:schemeClr val="bg1"/>
                </a:solidFill>
              </a:rPr>
              <a:t>3, Roast marshmallows on a fire</a:t>
            </a:r>
          </a:p>
          <a:p>
            <a:pPr marL="0" indent="0">
              <a:buNone/>
            </a:pPr>
            <a:r>
              <a:rPr lang="en-GB" dirty="0">
                <a:solidFill>
                  <a:schemeClr val="bg1"/>
                </a:solidFill>
              </a:rPr>
              <a:t>4, Potion making</a:t>
            </a:r>
          </a:p>
        </p:txBody>
      </p:sp>
      <p:pic>
        <p:nvPicPr>
          <p:cNvPr id="5" name="Picture 4" descr="A child playing on a bridge over a pond&#10;&#10;AI-generated content may be incorrect.">
            <a:extLst>
              <a:ext uri="{FF2B5EF4-FFF2-40B4-BE49-F238E27FC236}">
                <a16:creationId xmlns:a16="http://schemas.microsoft.com/office/drawing/2014/main" id="{6A7503DB-E6AA-5481-E2A8-F94E799DEEF0}"/>
              </a:ext>
            </a:extLst>
          </p:cNvPr>
          <p:cNvPicPr>
            <a:picLocks noChangeAspect="1"/>
          </p:cNvPicPr>
          <p:nvPr/>
        </p:nvPicPr>
        <p:blipFill>
          <a:blip r:embed="rId3">
            <a:extLst>
              <a:ext uri="{28A0092B-C50C-407E-A947-70E740481C1C}">
                <a14:useLocalDpi xmlns:a14="http://schemas.microsoft.com/office/drawing/2010/main" val="0"/>
              </a:ext>
            </a:extLst>
          </a:blip>
          <a:srcRect r="8134" b="-4"/>
          <a:stretch/>
        </p:blipFill>
        <p:spPr>
          <a:xfrm>
            <a:off x="5194607" y="805475"/>
            <a:ext cx="3113903" cy="2542312"/>
          </a:xfrm>
          <a:prstGeom prst="rect">
            <a:avLst/>
          </a:prstGeom>
        </p:spPr>
      </p:pic>
      <p:pic>
        <p:nvPicPr>
          <p:cNvPr id="9" name="Picture 8" descr="A child sitting at a picnic table&#10;&#10;AI-generated content may be incorrect.">
            <a:extLst>
              <a:ext uri="{FF2B5EF4-FFF2-40B4-BE49-F238E27FC236}">
                <a16:creationId xmlns:a16="http://schemas.microsoft.com/office/drawing/2014/main" id="{43FA5E55-3812-A119-76CC-4B6790FC682A}"/>
              </a:ext>
            </a:extLst>
          </p:cNvPr>
          <p:cNvPicPr>
            <a:picLocks noChangeAspect="1"/>
          </p:cNvPicPr>
          <p:nvPr/>
        </p:nvPicPr>
        <p:blipFill>
          <a:blip r:embed="rId4">
            <a:extLst>
              <a:ext uri="{28A0092B-C50C-407E-A947-70E740481C1C}">
                <a14:useLocalDpi xmlns:a14="http://schemas.microsoft.com/office/drawing/2010/main" val="0"/>
              </a:ext>
            </a:extLst>
          </a:blip>
          <a:srcRect t="23163" r="3" b="15607"/>
          <a:stretch/>
        </p:blipFill>
        <p:spPr>
          <a:xfrm>
            <a:off x="8472236" y="805498"/>
            <a:ext cx="3113904" cy="2542267"/>
          </a:xfrm>
          <a:prstGeom prst="rect">
            <a:avLst/>
          </a:prstGeom>
        </p:spPr>
      </p:pic>
      <p:sp>
        <p:nvSpPr>
          <p:cNvPr id="35" name="Rectangle 34">
            <a:extLst>
              <a:ext uri="{FF2B5EF4-FFF2-40B4-BE49-F238E27FC236}">
                <a16:creationId xmlns:a16="http://schemas.microsoft.com/office/drawing/2014/main" id="{AC34D1F6-D452-46EF-8C79-312C5A077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1" name="Picture 10" descr="Marshmallows over a fire&#10;&#10;AI-generated content may be incorrect.">
            <a:extLst>
              <a:ext uri="{FF2B5EF4-FFF2-40B4-BE49-F238E27FC236}">
                <a16:creationId xmlns:a16="http://schemas.microsoft.com/office/drawing/2014/main" id="{BEA45F6B-C785-FE4C-D111-24BA1A21DE3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8593" r="9563" b="-3"/>
          <a:stretch/>
        </p:blipFill>
        <p:spPr>
          <a:xfrm>
            <a:off x="5194607" y="3510220"/>
            <a:ext cx="3113903" cy="2542292"/>
          </a:xfrm>
          <a:prstGeom prst="rect">
            <a:avLst/>
          </a:prstGeom>
        </p:spPr>
      </p:pic>
      <p:pic>
        <p:nvPicPr>
          <p:cNvPr id="7" name="Picture 6" descr="A child holding a bowl of food&#10;&#10;AI-generated content may be incorrect.">
            <a:extLst>
              <a:ext uri="{FF2B5EF4-FFF2-40B4-BE49-F238E27FC236}">
                <a16:creationId xmlns:a16="http://schemas.microsoft.com/office/drawing/2014/main" id="{D5E6B6E2-2AD4-E5C3-8897-F13A04F874AC}"/>
              </a:ext>
            </a:extLst>
          </p:cNvPr>
          <p:cNvPicPr>
            <a:picLocks noChangeAspect="1"/>
          </p:cNvPicPr>
          <p:nvPr/>
        </p:nvPicPr>
        <p:blipFill>
          <a:blip r:embed="rId7">
            <a:extLst>
              <a:ext uri="{28A0092B-C50C-407E-A947-70E740481C1C}">
                <a14:useLocalDpi xmlns:a14="http://schemas.microsoft.com/office/drawing/2010/main" val="0"/>
              </a:ext>
            </a:extLst>
          </a:blip>
          <a:srcRect t="38460" r="3" b="310"/>
          <a:stretch/>
        </p:blipFill>
        <p:spPr>
          <a:xfrm>
            <a:off x="8472236" y="3510213"/>
            <a:ext cx="3113904" cy="2542309"/>
          </a:xfrm>
          <a:prstGeom prst="rect">
            <a:avLst/>
          </a:prstGeom>
        </p:spPr>
      </p:pic>
    </p:spTree>
    <p:extLst>
      <p:ext uri="{BB962C8B-B14F-4D97-AF65-F5344CB8AC3E}">
        <p14:creationId xmlns:p14="http://schemas.microsoft.com/office/powerpoint/2010/main" val="1625338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43A114B-CAF8-402E-A898-DEE2C2022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6" name="Oval 15">
            <a:extLst>
              <a:ext uri="{FF2B5EF4-FFF2-40B4-BE49-F238E27FC236}">
                <a16:creationId xmlns:a16="http://schemas.microsoft.com/office/drawing/2014/main" id="{64E68BB1-DCF6-49AB-8FF1-7E68DCBCD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Oval 17">
            <a:extLst>
              <a:ext uri="{FF2B5EF4-FFF2-40B4-BE49-F238E27FC236}">
                <a16:creationId xmlns:a16="http://schemas.microsoft.com/office/drawing/2014/main" id="{DA9B8539-604B-420E-BA1B-0A2E64CD7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Oval 19">
            <a:extLst>
              <a:ext uri="{FF2B5EF4-FFF2-40B4-BE49-F238E27FC236}">
                <a16:creationId xmlns:a16="http://schemas.microsoft.com/office/drawing/2014/main" id="{7236CAA2-54C3-4136-B0CC-6837B14D8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2" name="Freeform 5">
            <a:extLst>
              <a:ext uri="{FF2B5EF4-FFF2-40B4-BE49-F238E27FC236}">
                <a16:creationId xmlns:a16="http://schemas.microsoft.com/office/drawing/2014/main" id="{40F86E67-9E86-453F-92BC-648189829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sp>
        <p:nvSpPr>
          <p:cNvPr id="24" name="Rectangle 23">
            <a:extLst>
              <a:ext uri="{FF2B5EF4-FFF2-40B4-BE49-F238E27FC236}">
                <a16:creationId xmlns:a16="http://schemas.microsoft.com/office/drawing/2014/main" id="{F73C5439-21D4-46F3-9CF4-FF1CE786F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7FDAEAE5-D5CF-37FC-40A2-5C1F52AF8503}"/>
              </a:ext>
            </a:extLst>
          </p:cNvPr>
          <p:cNvSpPr>
            <a:spLocks noGrp="1"/>
          </p:cNvSpPr>
          <p:nvPr>
            <p:ph type="title"/>
          </p:nvPr>
        </p:nvSpPr>
        <p:spPr>
          <a:xfrm>
            <a:off x="629783" y="567945"/>
            <a:ext cx="4798142" cy="3755922"/>
          </a:xfrm>
        </p:spPr>
        <p:txBody>
          <a:bodyPr vert="horz" lIns="91440" tIns="45720" rIns="91440" bIns="45720" rtlCol="0" anchor="b">
            <a:normAutofit/>
          </a:bodyPr>
          <a:lstStyle/>
          <a:p>
            <a:r>
              <a:rPr lang="en-US" sz="4800" dirty="0">
                <a:solidFill>
                  <a:schemeClr val="bg1"/>
                </a:solidFill>
              </a:rPr>
              <a:t>Risk benefit assessment form.</a:t>
            </a:r>
          </a:p>
        </p:txBody>
      </p:sp>
      <p:pic>
        <p:nvPicPr>
          <p:cNvPr id="9" name="Content Placeholder 8">
            <a:extLst>
              <a:ext uri="{FF2B5EF4-FFF2-40B4-BE49-F238E27FC236}">
                <a16:creationId xmlns:a16="http://schemas.microsoft.com/office/drawing/2014/main" id="{E9011FD2-8894-3772-D716-4477663F2FDA}"/>
              </a:ext>
            </a:extLst>
          </p:cNvPr>
          <p:cNvPicPr>
            <a:picLocks noGrp="1" noChangeAspect="1"/>
          </p:cNvPicPr>
          <p:nvPr>
            <p:ph idx="1"/>
          </p:nvPr>
        </p:nvPicPr>
        <p:blipFill>
          <a:blip r:embed="rId3"/>
          <a:stretch>
            <a:fillRect/>
          </a:stretch>
        </p:blipFill>
        <p:spPr>
          <a:xfrm>
            <a:off x="4607342" y="1269657"/>
            <a:ext cx="6790495" cy="4821251"/>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34170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FB795-1928-B653-C86B-D767E9CE6F0B}"/>
              </a:ext>
            </a:extLst>
          </p:cNvPr>
          <p:cNvSpPr>
            <a:spLocks noGrp="1"/>
          </p:cNvSpPr>
          <p:nvPr>
            <p:ph type="title"/>
          </p:nvPr>
        </p:nvSpPr>
        <p:spPr/>
        <p:txBody>
          <a:bodyPr/>
          <a:lstStyle/>
          <a:p>
            <a:r>
              <a:rPr lang="en-GB" sz="4800" dirty="0">
                <a:solidFill>
                  <a:schemeClr val="bg1"/>
                </a:solidFill>
              </a:rPr>
              <a:t>Activities relating to curriculum. </a:t>
            </a:r>
            <a:br>
              <a:rPr lang="en-GB" dirty="0"/>
            </a:br>
            <a:endParaRPr lang="en-GB" dirty="0"/>
          </a:p>
        </p:txBody>
      </p:sp>
      <p:graphicFrame>
        <p:nvGraphicFramePr>
          <p:cNvPr id="23" name="Content Placeholder 22">
            <a:extLst>
              <a:ext uri="{FF2B5EF4-FFF2-40B4-BE49-F238E27FC236}">
                <a16:creationId xmlns:a16="http://schemas.microsoft.com/office/drawing/2014/main" id="{B6AEAD3E-6183-5EAE-029E-1961014369AF}"/>
              </a:ext>
            </a:extLst>
          </p:cNvPr>
          <p:cNvGraphicFramePr>
            <a:graphicFrameLocks noGrp="1"/>
          </p:cNvGraphicFramePr>
          <p:nvPr>
            <p:ph idx="1"/>
            <p:extLst>
              <p:ext uri="{D42A27DB-BD31-4B8C-83A1-F6EECF244321}">
                <p14:modId xmlns:p14="http://schemas.microsoft.com/office/powerpoint/2010/main" val="392484718"/>
              </p:ext>
            </p:extLst>
          </p:nvPr>
        </p:nvGraphicFramePr>
        <p:xfrm>
          <a:off x="526093" y="1327150"/>
          <a:ext cx="10945907" cy="55308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74074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FBAEBD5D-E377-46BB-B8D2-C86BFE553C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6" name="Rectangle 15">
              <a:extLst>
                <a:ext uri="{FF2B5EF4-FFF2-40B4-BE49-F238E27FC236}">
                  <a16:creationId xmlns:a16="http://schemas.microsoft.com/office/drawing/2014/main" id="{67075E82-2005-4399-8586-0EECBFE78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Freeform 5">
              <a:extLst>
                <a:ext uri="{FF2B5EF4-FFF2-40B4-BE49-F238E27FC236}">
                  <a16:creationId xmlns:a16="http://schemas.microsoft.com/office/drawing/2014/main" id="{79897425-EB5B-4F29-B5A9-2F3E872089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BAF32E12-B2B0-9DD1-1C3D-41293549A036}"/>
              </a:ext>
            </a:extLst>
          </p:cNvPr>
          <p:cNvSpPr>
            <a:spLocks noGrp="1"/>
          </p:cNvSpPr>
          <p:nvPr>
            <p:ph type="title"/>
          </p:nvPr>
        </p:nvSpPr>
        <p:spPr>
          <a:xfrm>
            <a:off x="639098" y="629265"/>
            <a:ext cx="5373877" cy="1622322"/>
          </a:xfrm>
        </p:spPr>
        <p:txBody>
          <a:bodyPr>
            <a:normAutofit/>
          </a:bodyPr>
          <a:lstStyle/>
          <a:p>
            <a:r>
              <a:rPr lang="en-GB" sz="4800" dirty="0">
                <a:solidFill>
                  <a:schemeClr val="bg1"/>
                </a:solidFill>
              </a:rPr>
              <a:t>Other alternative practises </a:t>
            </a:r>
          </a:p>
        </p:txBody>
      </p:sp>
      <p:sp>
        <p:nvSpPr>
          <p:cNvPr id="12" name="Content Placeholder 11">
            <a:extLst>
              <a:ext uri="{FF2B5EF4-FFF2-40B4-BE49-F238E27FC236}">
                <a16:creationId xmlns:a16="http://schemas.microsoft.com/office/drawing/2014/main" id="{51B160C8-C5B3-4AC0-D98C-1F43DB6EE329}"/>
              </a:ext>
            </a:extLst>
          </p:cNvPr>
          <p:cNvSpPr>
            <a:spLocks noGrp="1"/>
          </p:cNvSpPr>
          <p:nvPr>
            <p:ph idx="1"/>
          </p:nvPr>
        </p:nvSpPr>
        <p:spPr>
          <a:xfrm>
            <a:off x="639098" y="2418735"/>
            <a:ext cx="5373877" cy="3811740"/>
          </a:xfrm>
        </p:spPr>
        <p:txBody>
          <a:bodyPr anchor="ctr">
            <a:noAutofit/>
          </a:bodyPr>
          <a:lstStyle/>
          <a:p>
            <a:r>
              <a:rPr lang="en-US" sz="2400" dirty="0">
                <a:solidFill>
                  <a:schemeClr val="bg1"/>
                </a:solidFill>
              </a:rPr>
              <a:t>Beekeeping </a:t>
            </a:r>
          </a:p>
          <a:p>
            <a:r>
              <a:rPr lang="en-US" sz="2400" dirty="0">
                <a:solidFill>
                  <a:schemeClr val="bg1"/>
                </a:solidFill>
              </a:rPr>
              <a:t>Animal husbandry</a:t>
            </a:r>
          </a:p>
          <a:p>
            <a:r>
              <a:rPr lang="en-US" sz="2400" dirty="0">
                <a:solidFill>
                  <a:schemeClr val="bg1"/>
                </a:solidFill>
              </a:rPr>
              <a:t>Gardening/ Allotment</a:t>
            </a:r>
          </a:p>
          <a:p>
            <a:r>
              <a:rPr lang="en-US" sz="2400" dirty="0">
                <a:solidFill>
                  <a:schemeClr val="bg1"/>
                </a:solidFill>
              </a:rPr>
              <a:t>Cooking </a:t>
            </a:r>
          </a:p>
          <a:p>
            <a:r>
              <a:rPr lang="en-GB" sz="2400" dirty="0">
                <a:solidFill>
                  <a:schemeClr val="bg1"/>
                </a:solidFill>
              </a:rPr>
              <a:t>DIY</a:t>
            </a:r>
          </a:p>
          <a:p>
            <a:r>
              <a:rPr lang="en-US" sz="2400" dirty="0">
                <a:solidFill>
                  <a:schemeClr val="bg1"/>
                </a:solidFill>
              </a:rPr>
              <a:t>Eco schools </a:t>
            </a:r>
          </a:p>
          <a:p>
            <a:r>
              <a:rPr lang="en-US" sz="2400" dirty="0">
                <a:solidFill>
                  <a:schemeClr val="bg1"/>
                </a:solidFill>
              </a:rPr>
              <a:t>Pay as you feel shop </a:t>
            </a:r>
          </a:p>
          <a:p>
            <a:r>
              <a:rPr lang="en-US" sz="2400" dirty="0">
                <a:solidFill>
                  <a:schemeClr val="bg1"/>
                </a:solidFill>
              </a:rPr>
              <a:t>Healthy schools</a:t>
            </a:r>
          </a:p>
        </p:txBody>
      </p:sp>
      <p:pic>
        <p:nvPicPr>
          <p:cNvPr id="5" name="Content Placeholder 4" descr="A group of boys planting flowers in pots&#10;&#10;AI-generated content may be incorrect.">
            <a:extLst>
              <a:ext uri="{FF2B5EF4-FFF2-40B4-BE49-F238E27FC236}">
                <a16:creationId xmlns:a16="http://schemas.microsoft.com/office/drawing/2014/main" id="{025889F5-E05E-EA70-E162-37B404B704AF}"/>
              </a:ext>
            </a:extLst>
          </p:cNvPr>
          <p:cNvPicPr>
            <a:picLocks noChangeAspect="1"/>
          </p:cNvPicPr>
          <p:nvPr/>
        </p:nvPicPr>
        <p:blipFill>
          <a:blip r:embed="rId3">
            <a:extLst>
              <a:ext uri="{28A0092B-C50C-407E-A947-70E740481C1C}">
                <a14:useLocalDpi xmlns:a14="http://schemas.microsoft.com/office/drawing/2010/main" val="0"/>
              </a:ext>
            </a:extLst>
          </a:blip>
          <a:srcRect t="41243" r="-1" b="8586"/>
          <a:stretch/>
        </p:blipFill>
        <p:spPr>
          <a:xfrm>
            <a:off x="6633676" y="645107"/>
            <a:ext cx="4909867" cy="3284348"/>
          </a:xfrm>
          <a:prstGeom prst="rect">
            <a:avLst/>
          </a:prstGeom>
        </p:spPr>
      </p:pic>
      <p:sp>
        <p:nvSpPr>
          <p:cNvPr id="19" name="Rectangle 18">
            <a:extLst>
              <a:ext uri="{FF2B5EF4-FFF2-40B4-BE49-F238E27FC236}">
                <a16:creationId xmlns:a16="http://schemas.microsoft.com/office/drawing/2014/main" id="{AC8B2C74-B274-48EE-9967-4E0007493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A group of people wearing green and white protective suits&#10;&#10;AI-generated content may be incorrect.">
            <a:extLst>
              <a:ext uri="{FF2B5EF4-FFF2-40B4-BE49-F238E27FC236}">
                <a16:creationId xmlns:a16="http://schemas.microsoft.com/office/drawing/2014/main" id="{844BA151-7DEE-004E-F28C-B3BCFF93F375}"/>
              </a:ext>
            </a:extLst>
          </p:cNvPr>
          <p:cNvPicPr>
            <a:picLocks noChangeAspect="1"/>
          </p:cNvPicPr>
          <p:nvPr/>
        </p:nvPicPr>
        <p:blipFill>
          <a:blip r:embed="rId4">
            <a:extLst>
              <a:ext uri="{28A0092B-C50C-407E-A947-70E740481C1C}">
                <a14:useLocalDpi xmlns:a14="http://schemas.microsoft.com/office/drawing/2010/main" val="0"/>
              </a:ext>
            </a:extLst>
          </a:blip>
          <a:srcRect r="-1" b="7519"/>
          <a:stretch/>
        </p:blipFill>
        <p:spPr>
          <a:xfrm>
            <a:off x="6633676" y="4095905"/>
            <a:ext cx="2358033" cy="2137077"/>
          </a:xfrm>
          <a:prstGeom prst="rect">
            <a:avLst/>
          </a:prstGeom>
        </p:spPr>
      </p:pic>
      <p:pic>
        <p:nvPicPr>
          <p:cNvPr id="8" name="Picture 7">
            <a:extLst>
              <a:ext uri="{FF2B5EF4-FFF2-40B4-BE49-F238E27FC236}">
                <a16:creationId xmlns:a16="http://schemas.microsoft.com/office/drawing/2014/main" id="{7835AB0A-DA72-D2A1-5109-15176EA8B8FA}"/>
              </a:ext>
            </a:extLst>
          </p:cNvPr>
          <p:cNvPicPr>
            <a:picLocks noChangeAspect="1"/>
          </p:cNvPicPr>
          <p:nvPr/>
        </p:nvPicPr>
        <p:blipFill>
          <a:blip r:embed="rId5"/>
          <a:srcRect l="14020" r="2082"/>
          <a:stretch/>
        </p:blipFill>
        <p:spPr>
          <a:xfrm>
            <a:off x="9155160" y="4095374"/>
            <a:ext cx="2388383" cy="2135102"/>
          </a:xfrm>
          <a:prstGeom prst="rect">
            <a:avLst/>
          </a:prstGeom>
        </p:spPr>
      </p:pic>
    </p:spTree>
    <p:extLst>
      <p:ext uri="{BB962C8B-B14F-4D97-AF65-F5344CB8AC3E}">
        <p14:creationId xmlns:p14="http://schemas.microsoft.com/office/powerpoint/2010/main" val="6460103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B3931-78DE-D8DD-B80F-994F5E67B92D}"/>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2C88299F-2AE5-EDE3-570E-879237E9CFF9}"/>
              </a:ext>
            </a:extLst>
          </p:cNvPr>
          <p:cNvSpPr>
            <a:spLocks noGrp="1"/>
          </p:cNvSpPr>
          <p:nvPr>
            <p:ph idx="1"/>
          </p:nvPr>
        </p:nvSpPr>
        <p:spPr>
          <a:xfrm>
            <a:off x="188843" y="2582111"/>
            <a:ext cx="11827566" cy="4106923"/>
          </a:xfrm>
        </p:spPr>
        <p:txBody>
          <a:bodyPr>
            <a:normAutofit fontScale="62500" lnSpcReduction="20000"/>
          </a:bodyPr>
          <a:lstStyle/>
          <a:p>
            <a:r>
              <a:rPr lang="en-GB" sz="2200" b="0" i="0" dirty="0">
                <a:solidFill>
                  <a:srgbClr val="333333"/>
                </a:solidFill>
                <a:effectLst/>
              </a:rPr>
              <a:t>Boulton, P. and Thomas, A. (2022) ‘How does play in the outdoors afford opportunities for schema development in young children?’, </a:t>
            </a:r>
            <a:r>
              <a:rPr lang="en-GB" sz="2200" b="0" i="1" dirty="0">
                <a:solidFill>
                  <a:srgbClr val="333333"/>
                </a:solidFill>
                <a:effectLst/>
              </a:rPr>
              <a:t>International Journal of Play</a:t>
            </a:r>
            <a:r>
              <a:rPr lang="en-GB" sz="2200" b="0" i="0" dirty="0">
                <a:solidFill>
                  <a:srgbClr val="333333"/>
                </a:solidFill>
                <a:effectLst/>
              </a:rPr>
              <a:t>, 11(2), pp. 184–201. </a:t>
            </a:r>
            <a:r>
              <a:rPr lang="en-GB" sz="2200" b="0" i="0" dirty="0" err="1">
                <a:solidFill>
                  <a:srgbClr val="333333"/>
                </a:solidFill>
                <a:effectLst/>
              </a:rPr>
              <a:t>doi</a:t>
            </a:r>
            <a:r>
              <a:rPr lang="en-GB" sz="2200" b="0" i="0" dirty="0">
                <a:solidFill>
                  <a:srgbClr val="333333"/>
                </a:solidFill>
                <a:effectLst/>
              </a:rPr>
              <a:t>: 10.1080/21594937.2022.2069348. Available at: </a:t>
            </a:r>
            <a:r>
              <a:rPr lang="en-GB" sz="2200" b="0" i="0" u="none" strike="noStrike" dirty="0">
                <a:solidFill>
                  <a:srgbClr val="10147E"/>
                </a:solidFill>
                <a:effectLst/>
                <a:hlinkClick r:id="rId2"/>
              </a:rPr>
              <a:t>https://doi.org/10.1080/21594937.2022.2069348</a:t>
            </a:r>
            <a:r>
              <a:rPr lang="en-GB" sz="2200" b="0" i="0" u="none" strike="noStrike" dirty="0">
                <a:solidFill>
                  <a:srgbClr val="10147E"/>
                </a:solidFill>
                <a:effectLst/>
              </a:rPr>
              <a:t> </a:t>
            </a:r>
            <a:r>
              <a:rPr lang="en-GB" sz="2200" b="0" i="0" dirty="0">
                <a:effectLst/>
              </a:rPr>
              <a:t>(Accessed: 8 March 2025).</a:t>
            </a:r>
            <a:endParaRPr lang="en-GB" sz="2200" b="0" i="0" dirty="0">
              <a:solidFill>
                <a:srgbClr val="333333"/>
              </a:solidFill>
              <a:effectLst/>
            </a:endParaRPr>
          </a:p>
          <a:p>
            <a:pPr algn="l"/>
            <a:r>
              <a:rPr lang="en-GB" sz="2200" dirty="0" err="1"/>
              <a:t>E</a:t>
            </a:r>
            <a:r>
              <a:rPr lang="en-GB" sz="2200" b="0" i="0" dirty="0" err="1">
                <a:effectLst/>
              </a:rPr>
              <a:t>coACTIVE</a:t>
            </a:r>
            <a:r>
              <a:rPr lang="en-GB" sz="2200" b="0" i="0" dirty="0">
                <a:effectLst/>
              </a:rPr>
              <a:t> (n.d.) Understanding the long-term educational benefits of outdoor learning in primary schools. Available at: </a:t>
            </a:r>
            <a:r>
              <a:rPr lang="en-GB" sz="2200" b="0" i="0" dirty="0">
                <a:effectLst/>
                <a:hlinkClick r:id="rId3"/>
              </a:rPr>
              <a:t>https://www.ecoactive.org.uk/blog/understanding-the-long-term-educational-benefits-of-outdoor-learning-in-primary-schools</a:t>
            </a:r>
            <a:r>
              <a:rPr lang="en-GB" sz="2200" b="0" i="0" dirty="0">
                <a:effectLst/>
              </a:rPr>
              <a:t> (Accessed: 8 March 2025).</a:t>
            </a:r>
          </a:p>
          <a:p>
            <a:pPr algn="l"/>
            <a:r>
              <a:rPr lang="en-GB" sz="2200" b="0" i="0" dirty="0">
                <a:effectLst/>
              </a:rPr>
              <a:t>Institute of Outdoor Learning (2020) Risk and Benefit in Outdoor Learning. Available at: </a:t>
            </a:r>
            <a:r>
              <a:rPr lang="en-GB" sz="2200" b="0" i="0" dirty="0">
                <a:effectLst/>
                <a:hlinkClick r:id="rId4"/>
              </a:rPr>
              <a:t>https://www.outdoor-learning.org/standards/collective-knowledge/risk-and-benefit-in-outdoor-learning.html</a:t>
            </a:r>
            <a:r>
              <a:rPr lang="en-GB" sz="2200" b="0" i="0" dirty="0">
                <a:effectLst/>
              </a:rPr>
              <a:t> (Accessed: 8 March 2025).</a:t>
            </a:r>
          </a:p>
          <a:p>
            <a:pPr algn="l"/>
            <a:r>
              <a:rPr lang="en-GB" sz="2200" b="0" i="0" dirty="0">
                <a:effectLst/>
              </a:rPr>
              <a:t>Love Outdoor Learning (2025) Welsh Policies Supporting Outdoor Learning. Available at: </a:t>
            </a:r>
            <a:r>
              <a:rPr lang="en-GB" sz="2200" b="0" i="0" dirty="0">
                <a:effectLst/>
                <a:hlinkClick r:id="rId5"/>
              </a:rPr>
              <a:t>https://loveoutdoorlearning.com/welsh-policies/</a:t>
            </a:r>
            <a:r>
              <a:rPr lang="en-GB" sz="2200" b="0" i="0" dirty="0">
                <a:effectLst/>
              </a:rPr>
              <a:t> (Accessed: 8 March 2025).</a:t>
            </a:r>
          </a:p>
          <a:p>
            <a:r>
              <a:rPr lang="en-GB" sz="2200" b="0" i="0" dirty="0">
                <a:effectLst/>
              </a:rPr>
              <a:t>Marchant, et al (2019) Curriculum-based outdoor learning for children aged 9-11: A qualitative analysis of pupils' and teachers' views. </a:t>
            </a:r>
            <a:r>
              <a:rPr lang="en-GB" sz="2200" b="0" i="0" dirty="0" err="1">
                <a:effectLst/>
              </a:rPr>
              <a:t>PLoS</a:t>
            </a:r>
            <a:r>
              <a:rPr lang="en-GB" sz="2200" b="0" i="0" dirty="0">
                <a:effectLst/>
              </a:rPr>
              <a:t> ONE, 14(5), e0212242. Available at: </a:t>
            </a:r>
            <a:r>
              <a:rPr lang="en-GB" sz="2200" b="0" i="0" u="none" strike="noStrike" dirty="0">
                <a:solidFill>
                  <a:srgbClr val="606060"/>
                </a:solidFill>
                <a:effectLst/>
                <a:hlinkClick r:id="rId6"/>
              </a:rPr>
              <a:t>https://doi.org/10.1371/journal.pone.0212242</a:t>
            </a:r>
            <a:r>
              <a:rPr lang="en-GB" sz="2200" b="0" i="0" dirty="0">
                <a:effectLst/>
              </a:rPr>
              <a:t> (Accessed: 15 March 2025).</a:t>
            </a:r>
          </a:p>
          <a:p>
            <a:pPr algn="l"/>
            <a:r>
              <a:rPr lang="en-GB" sz="2200" b="0" i="0" dirty="0">
                <a:effectLst/>
              </a:rPr>
              <a:t>Outdoor Classroom Day (n.d.) Risk Benefit Assessment Form. Available at: </a:t>
            </a:r>
            <a:r>
              <a:rPr lang="en-GB" sz="2200" b="0" i="0" dirty="0">
                <a:effectLst/>
                <a:hlinkClick r:id="rId7"/>
              </a:rPr>
              <a:t>https://outdoorclassroomday.org.uk/resource/risk-benefit-assessment-form/</a:t>
            </a:r>
            <a:r>
              <a:rPr lang="en-GB" sz="2200" b="0" i="0" dirty="0">
                <a:effectLst/>
              </a:rPr>
              <a:t> (Accessed: 8 March 2025).</a:t>
            </a:r>
          </a:p>
          <a:p>
            <a:pPr algn="l"/>
            <a:r>
              <a:rPr lang="en-GB" sz="2200" b="0" i="0" dirty="0">
                <a:effectLst/>
              </a:rPr>
              <a:t>Pound, L. (2014) How children learn: From Montessori to Vygotsky - educational theories and approaches made easy. Andrews UK Limited.</a:t>
            </a:r>
          </a:p>
          <a:p>
            <a:pPr algn="l"/>
            <a:r>
              <a:rPr lang="en-GB" sz="2200" b="0" i="0" dirty="0">
                <a:effectLst/>
              </a:rPr>
              <a:t>Welsh Government (2021) Curriculum for Wales: Statements of What Matters Code. Available at: </a:t>
            </a:r>
            <a:r>
              <a:rPr lang="en-GB" sz="2200" b="0" i="0" dirty="0">
                <a:effectLst/>
                <a:hlinkClick r:id="rId8"/>
              </a:rPr>
              <a:t>https://hwb.gov.wales/curriculum-for-wales/summary-of-legislation/</a:t>
            </a:r>
            <a:r>
              <a:rPr lang="en-GB" sz="2200" b="0" i="0" dirty="0">
                <a:effectLst/>
              </a:rPr>
              <a:t> (Accessed: 8 March 2025).</a:t>
            </a:r>
          </a:p>
          <a:p>
            <a:endParaRPr lang="en-GB" sz="1800" dirty="0">
              <a:solidFill>
                <a:schemeClr val="tx1"/>
              </a:solidFill>
            </a:endParaRPr>
          </a:p>
        </p:txBody>
      </p:sp>
    </p:spTree>
    <p:extLst>
      <p:ext uri="{BB962C8B-B14F-4D97-AF65-F5344CB8AC3E}">
        <p14:creationId xmlns:p14="http://schemas.microsoft.com/office/powerpoint/2010/main" val="993023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docProps/app.xml><?xml version="1.0" encoding="utf-8"?>
<Properties xmlns="http://schemas.openxmlformats.org/officeDocument/2006/extended-properties" xmlns:vt="http://schemas.openxmlformats.org/officeDocument/2006/docPropsVTypes">
  <Template>Ion Boardroom</Template>
  <TotalTime>8916</TotalTime>
  <Words>1153</Words>
  <Application>Microsoft Office PowerPoint</Application>
  <PresentationFormat>Widescreen</PresentationFormat>
  <Paragraphs>120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Ion Boardroom</vt:lpstr>
      <vt:lpstr>Beyond the classroom  Outdoor learning and other alternative pedagogy.   </vt:lpstr>
      <vt:lpstr>Lesson aims </vt:lpstr>
      <vt:lpstr>Learning Objectives </vt:lpstr>
      <vt:lpstr>Who am I? </vt:lpstr>
      <vt:lpstr>PowerPoint Presentation</vt:lpstr>
      <vt:lpstr>What is outdoor learning? </vt:lpstr>
      <vt:lpstr>Theorists that support outdoor learning</vt:lpstr>
      <vt:lpstr>Policies, Documents and guidelines</vt:lpstr>
      <vt:lpstr>Benefits of outdoor learning</vt:lpstr>
      <vt:lpstr>Benefits of outdoor learning</vt:lpstr>
      <vt:lpstr>What Barriers might you face? </vt:lpstr>
      <vt:lpstr>Recognising risks and how to manage them.</vt:lpstr>
      <vt:lpstr>Risk benefit assessment form.</vt:lpstr>
      <vt:lpstr>Activities relating to curriculum.  </vt:lpstr>
      <vt:lpstr>Other alternative practises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 Salter</dc:creator>
  <cp:lastModifiedBy>Cat Salter</cp:lastModifiedBy>
  <cp:revision>2</cp:revision>
  <dcterms:created xsi:type="dcterms:W3CDTF">2025-03-09T08:50:11Z</dcterms:created>
  <dcterms:modified xsi:type="dcterms:W3CDTF">2025-03-16T10:42:12Z</dcterms:modified>
</cp:coreProperties>
</file>