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912" r:id="rId1"/>
  </p:sldMasterIdLst>
  <p:sldIdLst>
    <p:sldId id="257" r:id="rId2"/>
    <p:sldId id="259" r:id="rId3"/>
    <p:sldId id="275" r:id="rId4"/>
    <p:sldId id="273" r:id="rId5"/>
    <p:sldId id="276" r:id="rId6"/>
    <p:sldId id="274" r:id="rId7"/>
    <p:sldId id="264" r:id="rId8"/>
    <p:sldId id="268" r:id="rId9"/>
    <p:sldId id="269" r:id="rId10"/>
    <p:sldId id="270" r:id="rId11"/>
    <p:sldId id="266" r:id="rId12"/>
    <p:sldId id="271"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0853"/>
    <p:restoredTop sz="94556"/>
  </p:normalViewPr>
  <p:slideViewPr>
    <p:cSldViewPr snapToGrid="0">
      <p:cViewPr varScale="1">
        <p:scale>
          <a:sx n="114" d="100"/>
          <a:sy n="114" d="100"/>
        </p:scale>
        <p:origin x="856"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24ABAFEA-A32D-E643-ACBB-B9C01E08750F}" type="datetimeFigureOut">
              <a:rPr lang="en-US" smtClean="0"/>
              <a:t>7/12/26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AAAC48C-FB5B-E54F-A0F5-AB87A5F7075A}" type="slidenum">
              <a:rPr lang="en-US" smtClean="0"/>
              <a:t>‹#›</a:t>
            </a:fld>
            <a:endParaRPr lang="en-US"/>
          </a:p>
        </p:txBody>
      </p:sp>
    </p:spTree>
    <p:extLst>
      <p:ext uri="{BB962C8B-B14F-4D97-AF65-F5344CB8AC3E}">
        <p14:creationId xmlns:p14="http://schemas.microsoft.com/office/powerpoint/2010/main" val="38279422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24ABAFEA-A32D-E643-ACBB-B9C01E08750F}" type="datetimeFigureOut">
              <a:rPr lang="en-US" smtClean="0"/>
              <a:t>7/12/26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AAAC48C-FB5B-E54F-A0F5-AB87A5F7075A}" type="slidenum">
              <a:rPr lang="en-US" smtClean="0"/>
              <a:t>‹#›</a:t>
            </a:fld>
            <a:endParaRPr lang="en-US"/>
          </a:p>
        </p:txBody>
      </p:sp>
    </p:spTree>
    <p:extLst>
      <p:ext uri="{BB962C8B-B14F-4D97-AF65-F5344CB8AC3E}">
        <p14:creationId xmlns:p14="http://schemas.microsoft.com/office/powerpoint/2010/main" val="292678027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24ABAFEA-A32D-E643-ACBB-B9C01E08750F}" type="datetimeFigureOut">
              <a:rPr lang="en-US" smtClean="0"/>
              <a:t>7/12/26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AAAC48C-FB5B-E54F-A0F5-AB87A5F7075A}" type="slidenum">
              <a:rPr lang="en-US" smtClean="0"/>
              <a:t>‹#›</a:t>
            </a:fld>
            <a:endParaRPr lang="en-US"/>
          </a:p>
        </p:txBody>
      </p:sp>
    </p:spTree>
    <p:extLst>
      <p:ext uri="{BB962C8B-B14F-4D97-AF65-F5344CB8AC3E}">
        <p14:creationId xmlns:p14="http://schemas.microsoft.com/office/powerpoint/2010/main" val="13028373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24ABAFEA-A32D-E643-ACBB-B9C01E08750F}" type="datetimeFigureOut">
              <a:rPr lang="en-US" smtClean="0"/>
              <a:t>7/12/26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AAAC48C-FB5B-E54F-A0F5-AB87A5F7075A}" type="slidenum">
              <a:rPr lang="en-US" smtClean="0"/>
              <a:t>‹#›</a:t>
            </a:fld>
            <a:endParaRPr lang="en-US"/>
          </a:p>
        </p:txBody>
      </p:sp>
    </p:spTree>
    <p:extLst>
      <p:ext uri="{BB962C8B-B14F-4D97-AF65-F5344CB8AC3E}">
        <p14:creationId xmlns:p14="http://schemas.microsoft.com/office/powerpoint/2010/main" val="15157591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24ABAFEA-A32D-E643-ACBB-B9C01E08750F}" type="datetimeFigureOut">
              <a:rPr lang="en-US" smtClean="0"/>
              <a:t>7/12/26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AAAAC48C-FB5B-E54F-A0F5-AB87A5F7075A}" type="slidenum">
              <a:rPr lang="en-US" smtClean="0"/>
              <a:t>‹#›</a:t>
            </a:fld>
            <a:endParaRPr lang="en-US"/>
          </a:p>
        </p:txBody>
      </p:sp>
    </p:spTree>
    <p:extLst>
      <p:ext uri="{BB962C8B-B14F-4D97-AF65-F5344CB8AC3E}">
        <p14:creationId xmlns:p14="http://schemas.microsoft.com/office/powerpoint/2010/main" val="43804067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24ABAFEA-A32D-E643-ACBB-B9C01E08750F}" type="datetimeFigureOut">
              <a:rPr lang="en-US" smtClean="0"/>
              <a:t>7/12/26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AAAAC48C-FB5B-E54F-A0F5-AB87A5F7075A}" type="slidenum">
              <a:rPr lang="en-US" smtClean="0"/>
              <a:t>‹#›</a:t>
            </a:fld>
            <a:endParaRPr lang="en-US"/>
          </a:p>
        </p:txBody>
      </p:sp>
    </p:spTree>
    <p:extLst>
      <p:ext uri="{BB962C8B-B14F-4D97-AF65-F5344CB8AC3E}">
        <p14:creationId xmlns:p14="http://schemas.microsoft.com/office/powerpoint/2010/main" val="40059150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4ABAFEA-A32D-E643-ACBB-B9C01E08750F}" type="datetimeFigureOut">
              <a:rPr lang="en-US" smtClean="0"/>
              <a:t>7/12/26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AAAAC48C-FB5B-E54F-A0F5-AB87A5F7075A}" type="slidenum">
              <a:rPr lang="en-US" smtClean="0"/>
              <a:t>‹#›</a:t>
            </a:fld>
            <a:endParaRPr lang="en-US"/>
          </a:p>
        </p:txBody>
      </p:sp>
    </p:spTree>
    <p:extLst>
      <p:ext uri="{BB962C8B-B14F-4D97-AF65-F5344CB8AC3E}">
        <p14:creationId xmlns:p14="http://schemas.microsoft.com/office/powerpoint/2010/main" val="72917975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24ABAFEA-A32D-E643-ACBB-B9C01E08750F}" type="datetimeFigureOut">
              <a:rPr lang="en-US" smtClean="0"/>
              <a:t>7/12/26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AAAC48C-FB5B-E54F-A0F5-AB87A5F7075A}" type="slidenum">
              <a:rPr lang="en-US" smtClean="0"/>
              <a:t>‹#›</a:t>
            </a:fld>
            <a:endParaRPr lang="en-US"/>
          </a:p>
        </p:txBody>
      </p:sp>
    </p:spTree>
    <p:extLst>
      <p:ext uri="{BB962C8B-B14F-4D97-AF65-F5344CB8AC3E}">
        <p14:creationId xmlns:p14="http://schemas.microsoft.com/office/powerpoint/2010/main" val="36834171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24ABAFEA-A32D-E643-ACBB-B9C01E08750F}" type="datetimeFigureOut">
              <a:rPr lang="en-US" smtClean="0"/>
              <a:t>7/12/26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AAAC48C-FB5B-E54F-A0F5-AB87A5F7075A}" type="slidenum">
              <a:rPr lang="en-US" smtClean="0"/>
              <a:t>‹#›</a:t>
            </a:fld>
            <a:endParaRPr lang="en-US"/>
          </a:p>
        </p:txBody>
      </p:sp>
    </p:spTree>
    <p:extLst>
      <p:ext uri="{BB962C8B-B14F-4D97-AF65-F5344CB8AC3E}">
        <p14:creationId xmlns:p14="http://schemas.microsoft.com/office/powerpoint/2010/main" val="86208811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24ABAFEA-A32D-E643-ACBB-B9C01E08750F}" type="datetimeFigureOut">
              <a:rPr lang="en-US" smtClean="0"/>
              <a:t>7/12/26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AAAC48C-FB5B-E54F-A0F5-AB87A5F7075A}" type="slidenum">
              <a:rPr lang="en-US" smtClean="0"/>
              <a:t>‹#›</a:t>
            </a:fld>
            <a:endParaRPr lang="en-US"/>
          </a:p>
        </p:txBody>
      </p:sp>
    </p:spTree>
    <p:extLst>
      <p:ext uri="{BB962C8B-B14F-4D97-AF65-F5344CB8AC3E}">
        <p14:creationId xmlns:p14="http://schemas.microsoft.com/office/powerpoint/2010/main" val="118888774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24ABAFEA-A32D-E643-ACBB-B9C01E08750F}" type="datetimeFigureOut">
              <a:rPr lang="en-US" smtClean="0"/>
              <a:t>7/12/26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AAAC48C-FB5B-E54F-A0F5-AB87A5F7075A}" type="slidenum">
              <a:rPr lang="en-US" smtClean="0"/>
              <a:t>‹#›</a:t>
            </a:fld>
            <a:endParaRPr lang="en-US"/>
          </a:p>
        </p:txBody>
      </p:sp>
    </p:spTree>
    <p:extLst>
      <p:ext uri="{BB962C8B-B14F-4D97-AF65-F5344CB8AC3E}">
        <p14:creationId xmlns:p14="http://schemas.microsoft.com/office/powerpoint/2010/main" val="6944103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24ABAFEA-A32D-E643-ACBB-B9C01E08750F}" type="datetimeFigureOut">
              <a:rPr lang="en-US" smtClean="0"/>
              <a:t>7/12/26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AAAAC48C-FB5B-E54F-A0F5-AB87A5F7075A}" type="slidenum">
              <a:rPr lang="en-US" smtClean="0"/>
              <a:t>‹#›</a:t>
            </a:fld>
            <a:endParaRPr lang="en-US"/>
          </a:p>
        </p:txBody>
      </p:sp>
    </p:spTree>
    <p:extLst>
      <p:ext uri="{BB962C8B-B14F-4D97-AF65-F5344CB8AC3E}">
        <p14:creationId xmlns:p14="http://schemas.microsoft.com/office/powerpoint/2010/main" val="979334986"/>
      </p:ext>
    </p:extLst>
  </p:cSld>
  <p:clrMap bg1="lt1" tx1="dk1" bg2="lt2" tx2="dk2" accent1="accent1" accent2="accent2" accent3="accent3" accent4="accent4" accent5="accent5" accent6="accent6" hlink="hlink" folHlink="folHlink"/>
  <p:sldLayoutIdLst>
    <p:sldLayoutId id="2147483913" r:id="rId1"/>
    <p:sldLayoutId id="2147483914" r:id="rId2"/>
    <p:sldLayoutId id="2147483915" r:id="rId3"/>
    <p:sldLayoutId id="2147483916" r:id="rId4"/>
    <p:sldLayoutId id="2147483917" r:id="rId5"/>
    <p:sldLayoutId id="2147483918" r:id="rId6"/>
    <p:sldLayoutId id="2147483919" r:id="rId7"/>
    <p:sldLayoutId id="2147483920" r:id="rId8"/>
    <p:sldLayoutId id="2147483921" r:id="rId9"/>
    <p:sldLayoutId id="2147483922" r:id="rId10"/>
    <p:sldLayoutId id="214748392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3" Type="http://schemas.openxmlformats.org/officeDocument/2006/relationships/hyperlink" Target="https://www.ednc.org/robeson-community-colleges-early-childhood-education-program-to-participate-in-national-project-with-unc/" TargetMode="External"/><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943CAA20-3569-4189-9E48-239A229A86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7DC3A59-7EF3-FEA5-8397-D57A6CF1178D}"/>
              </a:ext>
            </a:extLst>
          </p:cNvPr>
          <p:cNvSpPr>
            <a:spLocks noGrp="1"/>
          </p:cNvSpPr>
          <p:nvPr>
            <p:ph type="title"/>
          </p:nvPr>
        </p:nvSpPr>
        <p:spPr>
          <a:xfrm>
            <a:off x="838200" y="451381"/>
            <a:ext cx="10512552" cy="4066540"/>
          </a:xfrm>
        </p:spPr>
        <p:txBody>
          <a:bodyPr vert="horz" lIns="91440" tIns="45720" rIns="91440" bIns="45720" rtlCol="0" anchor="b">
            <a:normAutofit/>
          </a:bodyPr>
          <a:lstStyle/>
          <a:p>
            <a:br>
              <a:rPr lang="en-US" altLang="en-US" sz="3100" kern="1200" dirty="0">
                <a:solidFill>
                  <a:schemeClr val="tx1"/>
                </a:solidFill>
                <a:latin typeface="+mj-lt"/>
                <a:ea typeface="+mj-ea"/>
                <a:cs typeface="+mj-cs"/>
              </a:rPr>
            </a:br>
            <a:r>
              <a:rPr lang="en-US" altLang="en-US" sz="3100" kern="1200" dirty="0">
                <a:solidFill>
                  <a:schemeClr val="tx1"/>
                </a:solidFill>
                <a:latin typeface="+mj-lt"/>
                <a:ea typeface="+mj-ea"/>
                <a:cs typeface="+mj-cs"/>
              </a:rPr>
              <a:t>Module Title: </a:t>
            </a:r>
            <a:r>
              <a:rPr lang="en-US" sz="3100" b="1" dirty="0"/>
              <a:t>Psychology in Health and Social Care</a:t>
            </a:r>
            <a:br>
              <a:rPr lang="en-US" altLang="en-US" sz="3100" i="1" kern="1200" dirty="0">
                <a:solidFill>
                  <a:schemeClr val="tx1"/>
                </a:solidFill>
                <a:latin typeface="+mj-lt"/>
                <a:ea typeface="+mj-ea"/>
                <a:cs typeface="+mj-cs"/>
              </a:rPr>
            </a:br>
            <a:r>
              <a:rPr lang="en-US" altLang="en-US" sz="3100" u="sng" kern="1200" dirty="0">
                <a:solidFill>
                  <a:schemeClr val="tx1"/>
                </a:solidFill>
                <a:latin typeface="+mj-lt"/>
                <a:ea typeface="+mj-ea"/>
                <a:cs typeface="+mj-cs"/>
              </a:rPr>
              <a:t>Module Number</a:t>
            </a:r>
            <a:r>
              <a:rPr lang="en-US" altLang="en-US" sz="3100" kern="1200" dirty="0">
                <a:solidFill>
                  <a:schemeClr val="tx1"/>
                </a:solidFill>
                <a:latin typeface="+mj-lt"/>
                <a:ea typeface="+mj-ea"/>
                <a:cs typeface="+mj-cs"/>
              </a:rPr>
              <a:t>: </a:t>
            </a:r>
            <a:r>
              <a:rPr lang="en-US" altLang="en-US" sz="3100" b="1" i="1" kern="1200" dirty="0">
                <a:solidFill>
                  <a:schemeClr val="tx1"/>
                </a:solidFill>
                <a:latin typeface="+mj-lt"/>
                <a:ea typeface="+mj-ea"/>
                <a:cs typeface="+mj-cs"/>
              </a:rPr>
              <a:t>LCHS 4010 (LON)</a:t>
            </a:r>
            <a:br>
              <a:rPr lang="en-US" altLang="en-US" sz="3100" i="1" kern="1200" dirty="0">
                <a:solidFill>
                  <a:schemeClr val="tx1"/>
                </a:solidFill>
                <a:latin typeface="+mj-lt"/>
                <a:ea typeface="+mj-ea"/>
                <a:cs typeface="+mj-cs"/>
              </a:rPr>
            </a:br>
            <a:r>
              <a:rPr lang="en-US" altLang="en-US" sz="3100" u="sng" kern="1200" dirty="0">
                <a:solidFill>
                  <a:schemeClr val="tx1"/>
                </a:solidFill>
                <a:latin typeface="+mj-lt"/>
                <a:ea typeface="+mj-ea"/>
                <a:cs typeface="+mj-cs"/>
              </a:rPr>
              <a:t>Assignment No</a:t>
            </a:r>
            <a:r>
              <a:rPr lang="en-US" altLang="en-US" sz="3100" b="1" i="1" kern="1200" dirty="0">
                <a:solidFill>
                  <a:schemeClr val="tx1"/>
                </a:solidFill>
                <a:latin typeface="+mj-lt"/>
                <a:ea typeface="+mj-ea"/>
                <a:cs typeface="+mj-cs"/>
              </a:rPr>
              <a:t>:  ASSIGNMENT 1</a:t>
            </a:r>
            <a:br>
              <a:rPr lang="en-US" altLang="en-US" sz="3100" b="1" i="1" kern="1200" dirty="0">
                <a:solidFill>
                  <a:schemeClr val="tx1"/>
                </a:solidFill>
                <a:latin typeface="+mj-lt"/>
                <a:ea typeface="+mj-ea"/>
                <a:cs typeface="+mj-cs"/>
              </a:rPr>
            </a:br>
            <a:r>
              <a:rPr lang="en-US" altLang="en-US" sz="3100" u="sng" kern="1200" dirty="0">
                <a:solidFill>
                  <a:schemeClr val="tx1"/>
                </a:solidFill>
                <a:latin typeface="+mj-lt"/>
                <a:ea typeface="+mj-ea"/>
                <a:cs typeface="+mj-cs"/>
              </a:rPr>
              <a:t>Student Name</a:t>
            </a:r>
            <a:r>
              <a:rPr lang="en-US" altLang="en-US" sz="3100" b="1" i="1" dirty="0"/>
              <a:t> :</a:t>
            </a:r>
            <a:r>
              <a:rPr lang="en-US" altLang="en-US" sz="3100" b="1" i="1" kern="1200" dirty="0">
                <a:solidFill>
                  <a:schemeClr val="tx1"/>
                </a:solidFill>
                <a:latin typeface="+mj-lt"/>
                <a:ea typeface="+mj-ea"/>
                <a:cs typeface="+mj-cs"/>
              </a:rPr>
              <a:t> Tanya  Mckenzie</a:t>
            </a:r>
            <a:br>
              <a:rPr lang="en-US" altLang="en-US" sz="3100" b="1" i="1" kern="1200" dirty="0">
                <a:solidFill>
                  <a:schemeClr val="tx1"/>
                </a:solidFill>
                <a:latin typeface="+mj-lt"/>
                <a:ea typeface="+mj-ea"/>
                <a:cs typeface="+mj-cs"/>
              </a:rPr>
            </a:br>
            <a:r>
              <a:rPr lang="en-US" altLang="en-US" sz="3100" u="sng" kern="1200" dirty="0">
                <a:solidFill>
                  <a:schemeClr val="tx1"/>
                </a:solidFill>
                <a:latin typeface="+mj-lt"/>
                <a:ea typeface="+mj-ea"/>
                <a:cs typeface="+mj-cs"/>
              </a:rPr>
              <a:t>Student ID: </a:t>
            </a:r>
            <a:r>
              <a:rPr lang="en-US" altLang="en-US" sz="3100" b="1" u="sng" kern="1200" dirty="0">
                <a:solidFill>
                  <a:schemeClr val="tx1"/>
                </a:solidFill>
                <a:latin typeface="+mj-lt"/>
                <a:ea typeface="+mj-ea"/>
                <a:cs typeface="+mj-cs"/>
              </a:rPr>
              <a:t>2508552</a:t>
            </a:r>
            <a:br>
              <a:rPr lang="en-US" altLang="en-US" sz="3100" b="1" i="1" kern="1200" dirty="0">
                <a:solidFill>
                  <a:schemeClr val="tx1"/>
                </a:solidFill>
                <a:latin typeface="+mj-lt"/>
                <a:ea typeface="+mj-ea"/>
                <a:cs typeface="+mj-cs"/>
              </a:rPr>
            </a:br>
            <a:r>
              <a:rPr lang="en-US" altLang="en-US" sz="3100" u="sng" kern="1200" dirty="0">
                <a:solidFill>
                  <a:schemeClr val="tx1"/>
                </a:solidFill>
                <a:latin typeface="+mj-lt"/>
                <a:ea typeface="+mj-ea"/>
                <a:cs typeface="+mj-cs"/>
              </a:rPr>
              <a:t>Lecturer’s Name: </a:t>
            </a:r>
            <a:r>
              <a:rPr lang="en-US" altLang="en-US" sz="3100" b="1" u="sng" kern="1200" dirty="0" err="1">
                <a:solidFill>
                  <a:schemeClr val="tx1"/>
                </a:solidFill>
                <a:latin typeface="+mj-lt"/>
                <a:ea typeface="+mj-ea"/>
                <a:cs typeface="+mj-cs"/>
              </a:rPr>
              <a:t>Sherpherd</a:t>
            </a:r>
            <a:r>
              <a:rPr lang="en-US" altLang="en-US" sz="3100" b="1" u="sng" kern="1200" dirty="0">
                <a:solidFill>
                  <a:schemeClr val="tx1"/>
                </a:solidFill>
                <a:latin typeface="+mj-lt"/>
                <a:ea typeface="+mj-ea"/>
                <a:cs typeface="+mj-cs"/>
              </a:rPr>
              <a:t> </a:t>
            </a:r>
            <a:r>
              <a:rPr lang="en-US" altLang="en-US" sz="3100" b="1" u="sng" kern="1200" dirty="0" err="1">
                <a:solidFill>
                  <a:schemeClr val="tx1"/>
                </a:solidFill>
                <a:latin typeface="+mj-lt"/>
                <a:ea typeface="+mj-ea"/>
                <a:cs typeface="+mj-cs"/>
              </a:rPr>
              <a:t>Ziko</a:t>
            </a:r>
            <a:br>
              <a:rPr lang="en-US" altLang="en-US" sz="3100" b="1" i="1" kern="1200" dirty="0">
                <a:solidFill>
                  <a:schemeClr val="tx1"/>
                </a:solidFill>
                <a:latin typeface="+mj-lt"/>
                <a:ea typeface="+mj-ea"/>
                <a:cs typeface="+mj-cs"/>
              </a:rPr>
            </a:br>
            <a:endParaRPr lang="en-US" sz="3100" kern="1200" dirty="0">
              <a:solidFill>
                <a:schemeClr val="tx1"/>
              </a:solidFill>
              <a:latin typeface="+mj-lt"/>
              <a:ea typeface="+mj-ea"/>
              <a:cs typeface="+mj-cs"/>
            </a:endParaRPr>
          </a:p>
        </p:txBody>
      </p:sp>
      <p:sp>
        <p:nvSpPr>
          <p:cNvPr id="9" name="sketch line">
            <a:extLst>
              <a:ext uri="{FF2B5EF4-FFF2-40B4-BE49-F238E27FC236}">
                <a16:creationId xmlns:a16="http://schemas.microsoft.com/office/drawing/2014/main" id="{DA542B6D-E775-4832-91DC-2D20F85781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4718595"/>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6422353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688A91-4D25-D263-D9D9-4C160F91FD4A}"/>
              </a:ext>
            </a:extLst>
          </p:cNvPr>
          <p:cNvSpPr>
            <a:spLocks noGrp="1"/>
          </p:cNvSpPr>
          <p:nvPr>
            <p:ph type="title"/>
          </p:nvPr>
        </p:nvSpPr>
        <p:spPr>
          <a:xfrm>
            <a:off x="187035" y="206828"/>
            <a:ext cx="5185065" cy="2231571"/>
          </a:xfrm>
        </p:spPr>
        <p:txBody>
          <a:bodyPr vert="horz" lIns="91440" tIns="45720" rIns="91440" bIns="45720" rtlCol="0" anchor="b">
            <a:normAutofit fontScale="90000"/>
          </a:bodyPr>
          <a:lstStyle/>
          <a:p>
            <a:pPr algn="ctr"/>
            <a:br>
              <a:rPr lang="en-US" sz="3100" b="1" dirty="0">
                <a:solidFill>
                  <a:srgbClr val="00B0F0"/>
                </a:solidFill>
                <a:latin typeface="Arial" panose="020B0604020202020204" pitchFamily="34" charset="0"/>
                <a:cs typeface="Arial" panose="020B0604020202020204" pitchFamily="34" charset="0"/>
              </a:rPr>
            </a:br>
            <a:br>
              <a:rPr lang="en-US" sz="3100" b="1" dirty="0">
                <a:solidFill>
                  <a:srgbClr val="00B0F0"/>
                </a:solidFill>
                <a:latin typeface="Arial" panose="020B0604020202020204" pitchFamily="34" charset="0"/>
                <a:cs typeface="Arial" panose="020B0604020202020204" pitchFamily="34" charset="0"/>
              </a:rPr>
            </a:br>
            <a:br>
              <a:rPr lang="en-US" sz="3100" b="1" dirty="0">
                <a:solidFill>
                  <a:srgbClr val="00B0F0"/>
                </a:solidFill>
                <a:latin typeface="Arial" panose="020B0604020202020204" pitchFamily="34" charset="0"/>
                <a:cs typeface="Arial" panose="020B0604020202020204" pitchFamily="34" charset="0"/>
              </a:rPr>
            </a:br>
            <a:br>
              <a:rPr lang="en-US" sz="3100" b="1" dirty="0">
                <a:solidFill>
                  <a:srgbClr val="00B0F0"/>
                </a:solidFill>
                <a:latin typeface="Arial" panose="020B0604020202020204" pitchFamily="34" charset="0"/>
                <a:cs typeface="Arial" panose="020B0604020202020204" pitchFamily="34" charset="0"/>
              </a:rPr>
            </a:br>
            <a:br>
              <a:rPr lang="en-US" sz="3100" b="1" dirty="0">
                <a:solidFill>
                  <a:srgbClr val="00B0F0"/>
                </a:solidFill>
                <a:latin typeface="Arial" panose="020B0604020202020204" pitchFamily="34" charset="0"/>
                <a:cs typeface="Arial" panose="020B0604020202020204" pitchFamily="34" charset="0"/>
              </a:rPr>
            </a:br>
            <a:r>
              <a:rPr lang="en-US" sz="2900" b="1" dirty="0">
                <a:latin typeface="Arial" panose="020B0604020202020204" pitchFamily="34" charset="0"/>
                <a:cs typeface="Arial" panose="020B0604020202020204" pitchFamily="34" charset="0"/>
              </a:rPr>
              <a:t>Introduction</a:t>
            </a:r>
            <a:br>
              <a:rPr lang="en-US" sz="2900" b="1" dirty="0">
                <a:latin typeface="Arial" panose="020B0604020202020204" pitchFamily="34" charset="0"/>
                <a:cs typeface="Arial" panose="020B0604020202020204" pitchFamily="34" charset="0"/>
              </a:rPr>
            </a:br>
            <a:r>
              <a:rPr lang="en-US" sz="2900" b="1" dirty="0">
                <a:latin typeface="Arial" panose="020B0604020202020204" pitchFamily="34" charset="0"/>
                <a:cs typeface="Arial" panose="020B0604020202020204" pitchFamily="34" charset="0"/>
              </a:rPr>
              <a:t>Applying Bowlby's Attachment Theory to Early Childhood Developme</a:t>
            </a:r>
            <a:r>
              <a:rPr lang="en-US" sz="2900" b="1" dirty="0"/>
              <a:t>nt </a:t>
            </a:r>
            <a:br>
              <a:rPr lang="en-US" sz="2900" b="1" dirty="0"/>
            </a:br>
            <a:r>
              <a:rPr lang="en-US" sz="2900" b="1" dirty="0"/>
              <a:t>A Case Study of Isaac</a:t>
            </a:r>
            <a:br>
              <a:rPr lang="en-US" sz="2100" b="1" dirty="0"/>
            </a:br>
            <a:endParaRPr lang="en-US" sz="2100" b="1" dirty="0"/>
          </a:p>
        </p:txBody>
      </p:sp>
      <p:sp>
        <p:nvSpPr>
          <p:cNvPr id="35" name="Content Placeholder 34">
            <a:extLst>
              <a:ext uri="{FF2B5EF4-FFF2-40B4-BE49-F238E27FC236}">
                <a16:creationId xmlns:a16="http://schemas.microsoft.com/office/drawing/2014/main" id="{7CAF7499-7C2C-DDA4-6A73-070F2CEF93CC}"/>
              </a:ext>
            </a:extLst>
          </p:cNvPr>
          <p:cNvSpPr>
            <a:spLocks noGrp="1"/>
          </p:cNvSpPr>
          <p:nvPr>
            <p:ph idx="1"/>
          </p:nvPr>
        </p:nvSpPr>
        <p:spPr>
          <a:xfrm>
            <a:off x="5509846" y="351693"/>
            <a:ext cx="6377354" cy="6142891"/>
          </a:xfrm>
        </p:spPr>
        <p:txBody>
          <a:bodyPr anchor="ctr">
            <a:normAutofit fontScale="25000" lnSpcReduction="20000"/>
          </a:bodyPr>
          <a:lstStyle/>
          <a:p>
            <a:pPr marL="0" indent="0">
              <a:buNone/>
            </a:pPr>
            <a:endParaRPr lang="en-US" sz="8000" dirty="0">
              <a:latin typeface="Arial" panose="020B0604020202020204" pitchFamily="34" charset="0"/>
              <a:cs typeface="Arial" panose="020B0604020202020204" pitchFamily="34" charset="0"/>
            </a:endParaRPr>
          </a:p>
          <a:p>
            <a:r>
              <a:rPr lang="en-US" sz="7200" dirty="0">
                <a:latin typeface="Arial" panose="020B0604020202020204" pitchFamily="34" charset="0"/>
                <a:cs typeface="Arial" panose="020B0604020202020204" pitchFamily="34" charset="0"/>
              </a:rPr>
              <a:t>Isaac is 4 years old</a:t>
            </a:r>
          </a:p>
          <a:p>
            <a:r>
              <a:rPr lang="en-US" sz="7200" dirty="0">
                <a:latin typeface="Arial" panose="020B0604020202020204" pitchFamily="34" charset="0"/>
                <a:cs typeface="Arial" panose="020B0604020202020204" pitchFamily="34" charset="0"/>
              </a:rPr>
              <a:t> Attends a Children Centre In London</a:t>
            </a:r>
          </a:p>
          <a:p>
            <a:r>
              <a:rPr lang="en-US" sz="7200" dirty="0">
                <a:latin typeface="Arial" panose="020B0604020202020204" pitchFamily="34" charset="0"/>
                <a:cs typeface="Arial" panose="020B0604020202020204" pitchFamily="34" charset="0"/>
              </a:rPr>
              <a:t>Lives with his mother who is a single parent, she is experiencing post-natal depression, her social support is limited, confidence is low </a:t>
            </a:r>
          </a:p>
          <a:p>
            <a:r>
              <a:rPr lang="en-US" sz="7200" dirty="0">
                <a:latin typeface="Arial" panose="020B0604020202020204" pitchFamily="34" charset="0"/>
                <a:cs typeface="Arial" panose="020B0604020202020204" pitchFamily="34" charset="0"/>
              </a:rPr>
              <a:t>The family recently moved to London</a:t>
            </a:r>
          </a:p>
          <a:p>
            <a:r>
              <a:rPr lang="en-US" sz="7200" dirty="0">
                <a:latin typeface="Arial" panose="020B0604020202020204" pitchFamily="34" charset="0"/>
                <a:cs typeface="Arial" panose="020B0604020202020204" pitchFamily="34" charset="0"/>
              </a:rPr>
              <a:t>Past 2 years childcare disrupted</a:t>
            </a:r>
          </a:p>
          <a:p>
            <a:r>
              <a:rPr lang="en-US" sz="7200" dirty="0">
                <a:latin typeface="Arial" panose="020B0604020202020204" pitchFamily="34" charset="0"/>
                <a:cs typeface="Arial" panose="020B0604020202020204" pitchFamily="34" charset="0"/>
              </a:rPr>
              <a:t>He is quiet, struggles to join in group activities, and withdrawn during free play</a:t>
            </a:r>
          </a:p>
          <a:p>
            <a:r>
              <a:rPr lang="en-US" sz="7200" dirty="0">
                <a:latin typeface="Arial" panose="020B0604020202020204" pitchFamily="34" charset="0"/>
                <a:cs typeface="Arial" panose="020B0604020202020204" pitchFamily="34" charset="0"/>
              </a:rPr>
              <a:t>Shows delayed language development and is anxious when separated from his mother.</a:t>
            </a:r>
          </a:p>
          <a:p>
            <a:pPr marL="0" indent="0">
              <a:buNone/>
            </a:pPr>
            <a:endParaRPr lang="en-US" sz="7200" dirty="0">
              <a:latin typeface="Arial" panose="020B0604020202020204" pitchFamily="34" charset="0"/>
              <a:cs typeface="Arial" panose="020B0604020202020204" pitchFamily="34" charset="0"/>
            </a:endParaRPr>
          </a:p>
          <a:p>
            <a:pPr marL="0" indent="0">
              <a:buNone/>
            </a:pPr>
            <a:r>
              <a:rPr lang="en-US" sz="7200" dirty="0">
                <a:latin typeface="Arial" panose="020B0604020202020204" pitchFamily="34" charset="0"/>
                <a:cs typeface="Arial" panose="020B0604020202020204" pitchFamily="34" charset="0"/>
              </a:rPr>
              <a:t>The purpose of this presentation is to explore Bowlby's Attachment theory, applying it to Isaac’s early  experiences and explain how it may have influenced his emotional, social, and language development.</a:t>
            </a:r>
          </a:p>
          <a:p>
            <a:pPr marL="0" indent="0">
              <a:buNone/>
            </a:pPr>
            <a:r>
              <a:rPr lang="en-US" sz="7200" dirty="0">
                <a:latin typeface="Arial" panose="020B0604020202020204" pitchFamily="34" charset="0"/>
                <a:cs typeface="Arial" panose="020B0604020202020204" pitchFamily="34" charset="0"/>
              </a:rPr>
              <a:t>We will also consider nature and nurture, recommend strategies for support, and critically evaluate the theory.</a:t>
            </a:r>
          </a:p>
          <a:p>
            <a:pPr marL="0" indent="0">
              <a:buNone/>
            </a:pPr>
            <a:endParaRPr lang="en-US" sz="7200" dirty="0">
              <a:latin typeface="Arial" panose="020B0604020202020204" pitchFamily="34" charset="0"/>
              <a:cs typeface="Arial" panose="020B0604020202020204" pitchFamily="34" charset="0"/>
            </a:endParaRPr>
          </a:p>
          <a:p>
            <a:endParaRPr lang="en-US" sz="1600" dirty="0"/>
          </a:p>
          <a:p>
            <a:endParaRPr lang="en-US" sz="1600" dirty="0"/>
          </a:p>
          <a:p>
            <a:endParaRPr lang="en-US" sz="1600" dirty="0"/>
          </a:p>
          <a:p>
            <a:endParaRPr lang="en-US" sz="1600" dirty="0"/>
          </a:p>
        </p:txBody>
      </p:sp>
      <p:pic>
        <p:nvPicPr>
          <p:cNvPr id="22" name="Content Placeholder 21" descr="A person holding a baby and playing with toys&#10;&#10;Description automatically generated">
            <a:extLst>
              <a:ext uri="{FF2B5EF4-FFF2-40B4-BE49-F238E27FC236}">
                <a16:creationId xmlns:a16="http://schemas.microsoft.com/office/drawing/2014/main" id="{8C80A1F8-1528-7AFB-9D1A-8C24F458EE3C}"/>
              </a:ext>
            </a:extLst>
          </p:cNvPr>
          <p:cNvPicPr>
            <a:picLocks noChangeAspect="1"/>
          </p:cNvPicPr>
          <p:nvPr/>
        </p:nvPicPr>
        <p:blipFill>
          <a:blip r:embed="rId2">
            <a:extLst>
              <a:ext uri="{837473B0-CC2E-450A-ABE3-18F120FF3D39}">
                <a1611:picAttrSrcUrl xmlns:a1611="http://schemas.microsoft.com/office/drawing/2016/11/main" r:id="rId3"/>
              </a:ext>
            </a:extLst>
          </a:blip>
          <a:srcRect r="195" b="-3"/>
          <a:stretch>
            <a:fillRect/>
          </a:stretch>
        </p:blipFill>
        <p:spPr>
          <a:xfrm>
            <a:off x="304800" y="2579914"/>
            <a:ext cx="4745182" cy="3331029"/>
          </a:xfrm>
          <a:prstGeom prst="rect">
            <a:avLst/>
          </a:prstGeom>
        </p:spPr>
      </p:pic>
    </p:spTree>
    <p:extLst>
      <p:ext uri="{BB962C8B-B14F-4D97-AF65-F5344CB8AC3E}">
        <p14:creationId xmlns:p14="http://schemas.microsoft.com/office/powerpoint/2010/main" val="132772824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AD80497-D9C6-9F2B-5B6A-3A5A7695F9C2}"/>
              </a:ext>
            </a:extLst>
          </p:cNvPr>
          <p:cNvSpPr>
            <a:spLocks noGrp="1"/>
          </p:cNvSpPr>
          <p:nvPr>
            <p:ph type="title"/>
          </p:nvPr>
        </p:nvSpPr>
        <p:spPr>
          <a:xfrm>
            <a:off x="841248" y="548640"/>
            <a:ext cx="3600860" cy="5431536"/>
          </a:xfrm>
        </p:spPr>
        <p:style>
          <a:lnRef idx="2">
            <a:schemeClr val="dk1"/>
          </a:lnRef>
          <a:fillRef idx="1">
            <a:schemeClr val="lt1"/>
          </a:fillRef>
          <a:effectRef idx="0">
            <a:schemeClr val="dk1"/>
          </a:effectRef>
          <a:fontRef idx="minor">
            <a:schemeClr val="dk1"/>
          </a:fontRef>
        </p:style>
        <p:txBody>
          <a:bodyPr>
            <a:normAutofit/>
          </a:bodyPr>
          <a:lstStyle/>
          <a:p>
            <a:r>
              <a:rPr lang="en-US" sz="5400" dirty="0"/>
              <a:t>       John Bowlby's Theory</a:t>
            </a:r>
          </a:p>
        </p:txBody>
      </p:sp>
      <p:sp>
        <p:nvSpPr>
          <p:cNvPr id="31"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28FBDC9-4D3D-AED7-CACF-983D8521B108}"/>
              </a:ext>
            </a:extLst>
          </p:cNvPr>
          <p:cNvSpPr>
            <a:spLocks noGrp="1"/>
          </p:cNvSpPr>
          <p:nvPr>
            <p:ph idx="1"/>
          </p:nvPr>
        </p:nvSpPr>
        <p:spPr>
          <a:xfrm>
            <a:off x="5126418" y="346509"/>
            <a:ext cx="6484537" cy="5775158"/>
          </a:xfrm>
        </p:spPr>
        <p:txBody>
          <a:bodyPr anchor="ctr">
            <a:normAutofit lnSpcReduction="10000"/>
          </a:bodyPr>
          <a:lstStyle/>
          <a:p>
            <a:pPr marL="0" indent="0">
              <a:buNone/>
            </a:pPr>
            <a:endParaRPr lang="en-US" sz="1400" b="1" dirty="0">
              <a:latin typeface="Arial" panose="020B0604020202020204" pitchFamily="34" charset="0"/>
              <a:cs typeface="Arial" panose="020B0604020202020204" pitchFamily="34" charset="0"/>
            </a:endParaRPr>
          </a:p>
          <a:p>
            <a:pPr marL="0" indent="0">
              <a:buNone/>
            </a:pPr>
            <a:r>
              <a:rPr lang="en-US" sz="1400" b="1" dirty="0">
                <a:latin typeface="Arial" panose="020B0604020202020204" pitchFamily="34" charset="0"/>
                <a:cs typeface="Arial" panose="020B0604020202020204" pitchFamily="34" charset="0"/>
              </a:rPr>
              <a:t>John Bowlby's Attachment Theory main focus was on the importance of the early bond between a child and their caregiver, and how it influences the child emotional wellbeing (Bowlby, 1969).</a:t>
            </a:r>
          </a:p>
          <a:p>
            <a:pPr marL="0" indent="0">
              <a:buNone/>
            </a:pPr>
            <a:r>
              <a:rPr lang="en-US" sz="1400" b="1" dirty="0">
                <a:latin typeface="Arial" panose="020B0604020202020204" pitchFamily="34" charset="0"/>
                <a:cs typeface="Arial" panose="020B0604020202020204" pitchFamily="34" charset="0"/>
              </a:rPr>
              <a:t>Stages of attachment</a:t>
            </a:r>
          </a:p>
          <a:p>
            <a:r>
              <a:rPr lang="en-US" sz="1400" b="1" dirty="0">
                <a:latin typeface="Arial" panose="020B0604020202020204" pitchFamily="34" charset="0"/>
                <a:cs typeface="Arial" panose="020B0604020202020204" pitchFamily="34" charset="0"/>
              </a:rPr>
              <a:t>Pre-Attachment: </a:t>
            </a:r>
            <a:r>
              <a:rPr lang="en-US" sz="1400" dirty="0">
                <a:latin typeface="Arial" panose="020B0604020202020204" pitchFamily="34" charset="0"/>
                <a:cs typeface="Arial" panose="020B0604020202020204" pitchFamily="34" charset="0"/>
              </a:rPr>
              <a:t> A child has an innate (i.e. inborn) need to attach to one main attachment figure (i.e., monotropy). Creating a bond that helps them feel safe and protected.</a:t>
            </a:r>
          </a:p>
          <a:p>
            <a:r>
              <a:rPr lang="en-US" sz="1400" b="1" dirty="0">
                <a:latin typeface="Arial" panose="020B0604020202020204" pitchFamily="34" charset="0"/>
                <a:cs typeface="Arial" panose="020B0604020202020204" pitchFamily="34" charset="0"/>
              </a:rPr>
              <a:t>Secure attachment</a:t>
            </a:r>
            <a:r>
              <a:rPr lang="en-US" sz="1400" dirty="0">
                <a:latin typeface="Arial" panose="020B0604020202020204" pitchFamily="34" charset="0"/>
                <a:cs typeface="Arial" panose="020B0604020202020204" pitchFamily="34" charset="0"/>
              </a:rPr>
              <a:t>: When a caregiver is responsive and consistent then a secure attachment develops. A child feels confident to explore their environment and rely on their caregiver for reassurance and comfort.</a:t>
            </a:r>
          </a:p>
          <a:p>
            <a:r>
              <a:rPr lang="en-US" sz="1400" b="1" dirty="0">
                <a:latin typeface="Arial" panose="020B0604020202020204" pitchFamily="34" charset="0"/>
                <a:cs typeface="Arial" panose="020B0604020202020204" pitchFamily="34" charset="0"/>
              </a:rPr>
              <a:t>Early attachment : </a:t>
            </a:r>
            <a:r>
              <a:rPr lang="en-US" sz="1400" dirty="0">
                <a:latin typeface="Arial" panose="020B0604020202020204" pitchFamily="34" charset="0"/>
                <a:cs typeface="Arial" panose="020B0604020202020204" pitchFamily="34" charset="0"/>
              </a:rPr>
              <a:t>Serves as a foundation for future relationship, self esteem, and are important for survival and emotional wellbeing.</a:t>
            </a:r>
          </a:p>
          <a:p>
            <a:r>
              <a:rPr lang="en-US" sz="1400" b="1" dirty="0">
                <a:latin typeface="Arial" panose="020B0604020202020204" pitchFamily="34" charset="0"/>
                <a:cs typeface="Arial" panose="020B0604020202020204" pitchFamily="34" charset="0"/>
              </a:rPr>
              <a:t>Critical Period:</a:t>
            </a:r>
            <a:r>
              <a:rPr lang="en-US" sz="1400" dirty="0">
                <a:latin typeface="Arial" panose="020B0604020202020204" pitchFamily="34" charset="0"/>
                <a:cs typeface="Arial" panose="020B0604020202020204" pitchFamily="34" charset="0"/>
              </a:rPr>
              <a:t> Window is primary first 2.5 years of life important for forming secure attachments and support healthy development. </a:t>
            </a:r>
          </a:p>
          <a:p>
            <a:r>
              <a:rPr lang="en-US" sz="1400" b="1" dirty="0">
                <a:latin typeface="Arial" panose="020B0604020202020204" pitchFamily="34" charset="0"/>
                <a:cs typeface="Arial" panose="020B0604020202020204" pitchFamily="34" charset="0"/>
              </a:rPr>
              <a:t>Internal working Model</a:t>
            </a:r>
            <a:r>
              <a:rPr lang="en-US" sz="1400" dirty="0">
                <a:latin typeface="Arial" panose="020B0604020202020204" pitchFamily="34" charset="0"/>
                <a:cs typeface="Arial" panose="020B0604020202020204" pitchFamily="34" charset="0"/>
              </a:rPr>
              <a:t>:  Based on early bonds a child develops a mental  template of how relationship work and how they will be treated within them. </a:t>
            </a:r>
          </a:p>
          <a:p>
            <a:r>
              <a:rPr lang="en-US" sz="1400" b="1" dirty="0">
                <a:latin typeface="Arial" panose="020B0604020202020204" pitchFamily="34" charset="0"/>
                <a:cs typeface="Arial" panose="020B0604020202020204" pitchFamily="34" charset="0"/>
              </a:rPr>
              <a:t>Separation and Maternal Deprivation : </a:t>
            </a:r>
            <a:r>
              <a:rPr lang="en-US" sz="1400" dirty="0">
                <a:latin typeface="Arial" panose="020B0604020202020204" pitchFamily="34" charset="0"/>
                <a:cs typeface="Arial" panose="020B0604020202020204" pitchFamily="34" charset="0"/>
              </a:rPr>
              <a:t>If attachment is continuously disrupted or there is separation between infant and primary caregiver (usually the mother), it can increase the risk of long—term cognitive, emotional, and social challenges for the child.</a:t>
            </a:r>
          </a:p>
          <a:p>
            <a:pPr marL="0" indent="0">
              <a:buNone/>
            </a:pPr>
            <a:r>
              <a:rPr lang="en-US" sz="1400" dirty="0">
                <a:latin typeface="Arial" panose="020B0604020202020204" pitchFamily="34" charset="0"/>
                <a:cs typeface="Arial" panose="020B0604020202020204" pitchFamily="34" charset="0"/>
              </a:rPr>
              <a:t>Bowlby’s Theory is appropriate because it explains how Issac’s early experiences, may have affected his ability to develop secure attachments with others, while also highlighting the importance of secure, consistent relationships in supporting his confidence and early emotional development.</a:t>
            </a:r>
          </a:p>
          <a:p>
            <a:endParaRPr lang="en-US" sz="1200" dirty="0"/>
          </a:p>
        </p:txBody>
      </p:sp>
    </p:spTree>
    <p:extLst>
      <p:ext uri="{BB962C8B-B14F-4D97-AF65-F5344CB8AC3E}">
        <p14:creationId xmlns:p14="http://schemas.microsoft.com/office/powerpoint/2010/main" val="66492475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60" name="Rectangle 1059">
            <a:extLst>
              <a:ext uri="{FF2B5EF4-FFF2-40B4-BE49-F238E27FC236}">
                <a16:creationId xmlns:a16="http://schemas.microsoft.com/office/drawing/2014/main" id="{640E93D9-F13F-4097-A159-E0A6CEBA8F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8E553A58-56AB-FA4F-E7E7-DE2AF7E26A94}"/>
              </a:ext>
            </a:extLst>
          </p:cNvPr>
          <p:cNvSpPr>
            <a:spLocks noGrp="1"/>
          </p:cNvSpPr>
          <p:nvPr>
            <p:ph type="title"/>
          </p:nvPr>
        </p:nvSpPr>
        <p:spPr>
          <a:xfrm>
            <a:off x="389916" y="444464"/>
            <a:ext cx="3420305" cy="1906317"/>
          </a:xfrm>
        </p:spPr>
        <p:txBody>
          <a:bodyPr>
            <a:normAutofit/>
          </a:bodyPr>
          <a:lstStyle/>
          <a:p>
            <a:pPr algn="ctr"/>
            <a:r>
              <a:rPr lang="en-US" sz="2800" b="1" dirty="0"/>
              <a:t>Why Bowlby's Theory Fits Isaac Case</a:t>
            </a:r>
          </a:p>
        </p:txBody>
      </p:sp>
      <p:pic>
        <p:nvPicPr>
          <p:cNvPr id="1028" name="Picture 4" descr="John Bowlby's Attachment Theory">
            <a:extLst>
              <a:ext uri="{FF2B5EF4-FFF2-40B4-BE49-F238E27FC236}">
                <a16:creationId xmlns:a16="http://schemas.microsoft.com/office/drawing/2014/main" id="{D0C6D0BE-1DAA-8EBB-F5AF-4DA914AC9C7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r="3" b="4421"/>
          <a:stretch>
            <a:fillRect/>
          </a:stretch>
        </p:blipFill>
        <p:spPr bwMode="auto">
          <a:xfrm>
            <a:off x="0" y="2768743"/>
            <a:ext cx="4310288" cy="4089258"/>
          </a:xfrm>
          <a:prstGeom prst="rect">
            <a:avLst/>
          </a:prstGeom>
          <a:noFill/>
          <a:extLst>
            <a:ext uri="{909E8E84-426E-40DD-AFC4-6F175D3DCCD1}">
              <a14:hiddenFill xmlns:a14="http://schemas.microsoft.com/office/drawing/2010/main">
                <a:solidFill>
                  <a:srgbClr val="FFFFFF"/>
                </a:solidFill>
              </a14:hiddenFill>
            </a:ext>
          </a:extLst>
        </p:spPr>
      </p:pic>
      <p:sp>
        <p:nvSpPr>
          <p:cNvPr id="1062" name="Rectangle 1061">
            <a:extLst>
              <a:ext uri="{FF2B5EF4-FFF2-40B4-BE49-F238E27FC236}">
                <a16:creationId xmlns:a16="http://schemas.microsoft.com/office/drawing/2014/main" id="{BA3D150B-ADB5-401D-8304-C7845A1095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768743"/>
            <a:ext cx="4310288"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sp>
        <p:nvSpPr>
          <p:cNvPr id="3" name="Content Placeholder 2">
            <a:extLst>
              <a:ext uri="{FF2B5EF4-FFF2-40B4-BE49-F238E27FC236}">
                <a16:creationId xmlns:a16="http://schemas.microsoft.com/office/drawing/2014/main" id="{0B05AEC1-D2E2-0D26-B200-667B80C590B0}"/>
              </a:ext>
            </a:extLst>
          </p:cNvPr>
          <p:cNvSpPr>
            <a:spLocks noGrp="1"/>
          </p:cNvSpPr>
          <p:nvPr>
            <p:ph idx="1"/>
          </p:nvPr>
        </p:nvSpPr>
        <p:spPr>
          <a:xfrm>
            <a:off x="4759599" y="678955"/>
            <a:ext cx="7042485" cy="5721845"/>
          </a:xfrm>
        </p:spPr>
        <p:txBody>
          <a:bodyPr anchor="ctr">
            <a:normAutofit/>
          </a:bodyPr>
          <a:lstStyle/>
          <a:p>
            <a:pPr marL="0" indent="0">
              <a:buNone/>
            </a:pPr>
            <a:endParaRPr lang="en-US" sz="1900" b="1" dirty="0">
              <a:latin typeface="Arial" panose="020B0604020202020204" pitchFamily="34" charset="0"/>
              <a:cs typeface="Arial" panose="020B0604020202020204" pitchFamily="34" charset="0"/>
            </a:endParaRPr>
          </a:p>
          <a:p>
            <a:pPr marL="0" indent="0">
              <a:buNone/>
            </a:pPr>
            <a:r>
              <a:rPr lang="en-US" sz="1900" b="1" dirty="0">
                <a:latin typeface="Arial" panose="020B0604020202020204" pitchFamily="34" charset="0"/>
                <a:cs typeface="Arial" panose="020B0604020202020204" pitchFamily="34" charset="0"/>
              </a:rPr>
              <a:t>Isaacs experiences has led to him experiencing                                                                                                        </a:t>
            </a:r>
          </a:p>
          <a:p>
            <a:r>
              <a:rPr lang="en-US" sz="1900" dirty="0">
                <a:latin typeface="Arial" panose="020B0604020202020204" pitchFamily="34" charset="0"/>
                <a:cs typeface="Arial" panose="020B0604020202020204" pitchFamily="34" charset="0"/>
              </a:rPr>
              <a:t>Separation distress            </a:t>
            </a:r>
          </a:p>
          <a:p>
            <a:r>
              <a:rPr lang="en-US" sz="1900" dirty="0">
                <a:latin typeface="Arial" panose="020B0604020202020204" pitchFamily="34" charset="0"/>
                <a:cs typeface="Arial" panose="020B0604020202020204" pitchFamily="34" charset="0"/>
              </a:rPr>
              <a:t> Clinginess </a:t>
            </a:r>
          </a:p>
          <a:p>
            <a:r>
              <a:rPr lang="en-US" sz="1900" dirty="0">
                <a:latin typeface="Arial" panose="020B0604020202020204" pitchFamily="34" charset="0"/>
                <a:cs typeface="Arial" panose="020B0604020202020204" pitchFamily="34" charset="0"/>
              </a:rPr>
              <a:t>Withdrawn behavior difficulties</a:t>
            </a:r>
          </a:p>
          <a:p>
            <a:r>
              <a:rPr lang="en-US" sz="1900" dirty="0">
                <a:latin typeface="Arial" panose="020B0604020202020204" pitchFamily="34" charset="0"/>
                <a:cs typeface="Arial" panose="020B0604020202020204" pitchFamily="34" charset="0"/>
              </a:rPr>
              <a:t>Limited independence.  </a:t>
            </a:r>
          </a:p>
          <a:p>
            <a:r>
              <a:rPr lang="en-US" sz="1900" dirty="0">
                <a:latin typeface="Arial" panose="020B0604020202020204" pitchFamily="34" charset="0"/>
                <a:cs typeface="Arial" panose="020B0604020202020204" pitchFamily="34" charset="0"/>
              </a:rPr>
              <a:t>Sleep difficulties</a:t>
            </a:r>
          </a:p>
          <a:p>
            <a:pPr marL="0" indent="0">
              <a:buNone/>
            </a:pPr>
            <a:r>
              <a:rPr lang="en-US" sz="1900" b="1" dirty="0">
                <a:latin typeface="Arial" panose="020B0604020202020204" pitchFamily="34" charset="0"/>
                <a:cs typeface="Arial" panose="020B0604020202020204" pitchFamily="34" charset="0"/>
              </a:rPr>
              <a:t>Has insecurities in forming secure attachments may have developed because of:</a:t>
            </a:r>
          </a:p>
          <a:p>
            <a:r>
              <a:rPr lang="en-US" sz="1900" dirty="0">
                <a:latin typeface="Arial" panose="020B0604020202020204" pitchFamily="34" charset="0"/>
                <a:cs typeface="Arial" panose="020B0604020202020204" pitchFamily="34" charset="0"/>
              </a:rPr>
              <a:t>Mother’s postnatal depression</a:t>
            </a:r>
          </a:p>
          <a:p>
            <a:r>
              <a:rPr lang="en-US" sz="1900" dirty="0">
                <a:latin typeface="Arial" panose="020B0604020202020204" pitchFamily="34" charset="0"/>
                <a:cs typeface="Arial" panose="020B0604020202020204" pitchFamily="34" charset="0"/>
              </a:rPr>
              <a:t>Limited social interaction</a:t>
            </a:r>
          </a:p>
          <a:p>
            <a:r>
              <a:rPr lang="en-US" sz="1900" dirty="0">
                <a:latin typeface="Arial" panose="020B0604020202020204" pitchFamily="34" charset="0"/>
                <a:cs typeface="Arial" panose="020B0604020202020204" pitchFamily="34" charset="0"/>
              </a:rPr>
              <a:t>Disrupted childcare</a:t>
            </a:r>
          </a:p>
          <a:p>
            <a:pPr marL="0" indent="0">
              <a:buNone/>
            </a:pPr>
            <a:r>
              <a:rPr lang="en-US" sz="1900" b="1" dirty="0">
                <a:latin typeface="Arial" panose="020B0604020202020204" pitchFamily="34" charset="0"/>
                <a:cs typeface="Arial" panose="020B0604020202020204" pitchFamily="34" charset="0"/>
              </a:rPr>
              <a:t>Bowlby's theory will help us to understand Isaac’s emotional and social struggles.</a:t>
            </a:r>
          </a:p>
        </p:txBody>
      </p:sp>
      <p:sp>
        <p:nvSpPr>
          <p:cNvPr id="1059" name="Rectangle 1058">
            <a:extLst>
              <a:ext uri="{FF2B5EF4-FFF2-40B4-BE49-F238E27FC236}">
                <a16:creationId xmlns:a16="http://schemas.microsoft.com/office/drawing/2014/main" id="{ACD3AB31-A71C-4414-BA05-CF667CBA34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5909" y="3396995"/>
            <a:ext cx="6858002"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2"/>
              </a:solidFill>
            </a:endParaRPr>
          </a:p>
        </p:txBody>
      </p:sp>
    </p:spTree>
    <p:extLst>
      <p:ext uri="{BB962C8B-B14F-4D97-AF65-F5344CB8AC3E}">
        <p14:creationId xmlns:p14="http://schemas.microsoft.com/office/powerpoint/2010/main" val="330143044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169E8DE-8903-6246-3C0E-8182EE6D919E}"/>
              </a:ext>
            </a:extLst>
          </p:cNvPr>
          <p:cNvSpPr>
            <a:spLocks noGrp="1"/>
          </p:cNvSpPr>
          <p:nvPr>
            <p:ph type="title"/>
          </p:nvPr>
        </p:nvSpPr>
        <p:spPr>
          <a:xfrm>
            <a:off x="838200" y="365125"/>
            <a:ext cx="10515600" cy="1325563"/>
          </a:xfrm>
        </p:spPr>
        <p:txBody>
          <a:bodyPr>
            <a:normAutofit/>
          </a:bodyPr>
          <a:lstStyle/>
          <a:p>
            <a:r>
              <a:rPr lang="en-US" sz="2600" dirty="0"/>
              <a:t>Applying Bowlby's Theory  To Isaac</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E615639-87ED-E9BB-FDF6-A8CE6E32E783}"/>
              </a:ext>
            </a:extLst>
          </p:cNvPr>
          <p:cNvSpPr>
            <a:spLocks noGrp="1"/>
          </p:cNvSpPr>
          <p:nvPr>
            <p:ph idx="1"/>
          </p:nvPr>
        </p:nvSpPr>
        <p:spPr>
          <a:xfrm>
            <a:off x="838199" y="1745553"/>
            <a:ext cx="10853927" cy="4435791"/>
          </a:xfrm>
        </p:spPr>
        <p:txBody>
          <a:bodyPr>
            <a:normAutofit/>
          </a:bodyPr>
          <a:lstStyle/>
          <a:p>
            <a:pPr marL="0" indent="0">
              <a:buNone/>
            </a:pPr>
            <a:r>
              <a:rPr lang="en-US" sz="1800" b="1" dirty="0">
                <a:latin typeface="Arial" panose="020B0604020202020204" pitchFamily="34" charset="0"/>
                <a:cs typeface="Arial" panose="020B0604020202020204" pitchFamily="34" charset="0"/>
              </a:rPr>
              <a:t>Maternal Mental Health</a:t>
            </a:r>
          </a:p>
          <a:p>
            <a:r>
              <a:rPr lang="en-US" sz="1800" dirty="0">
                <a:latin typeface="Arial" panose="020B0604020202020204" pitchFamily="34" charset="0"/>
                <a:cs typeface="Arial" panose="020B0604020202020204" pitchFamily="34" charset="0"/>
              </a:rPr>
              <a:t>Mother’s post-natal depression may have limited her emotionally response to his needs.</a:t>
            </a:r>
          </a:p>
          <a:p>
            <a:r>
              <a:rPr lang="en-US" sz="1800" dirty="0">
                <a:latin typeface="Arial" panose="020B0604020202020204" pitchFamily="34" charset="0"/>
                <a:cs typeface="Arial" panose="020B0604020202020204" pitchFamily="34" charset="0"/>
              </a:rPr>
              <a:t>Bowlby (1969) early emotional bond between child and caregiver are important to form a secure attachment. </a:t>
            </a:r>
          </a:p>
          <a:p>
            <a:r>
              <a:rPr lang="en-US" sz="1800" b="1" dirty="0">
                <a:latin typeface="Arial" panose="020B0604020202020204" pitchFamily="34" charset="0"/>
                <a:cs typeface="Arial" panose="020B0604020202020204" pitchFamily="34" charset="0"/>
              </a:rPr>
              <a:t>Disrupted Childcare</a:t>
            </a:r>
          </a:p>
          <a:p>
            <a:r>
              <a:rPr lang="en-GB" sz="1800" dirty="0">
                <a:latin typeface="Arial" panose="020B0604020202020204" pitchFamily="34" charset="0"/>
                <a:cs typeface="Arial" panose="020B0604020202020204" pitchFamily="34" charset="0"/>
              </a:rPr>
              <a:t>Inconsistent childcare may have prevented Isaac from forming stable relationship attachments.</a:t>
            </a:r>
          </a:p>
          <a:p>
            <a:r>
              <a:rPr lang="en-US" sz="1800" dirty="0">
                <a:latin typeface="Arial" panose="020B0604020202020204" pitchFamily="34" charset="0"/>
                <a:cs typeface="Arial" panose="020B0604020202020204" pitchFamily="34" charset="0"/>
              </a:rPr>
              <a:t>Bowlby (1969) frequent changes can make it harder for a child to feel emotionally secure and build trust.  </a:t>
            </a:r>
          </a:p>
          <a:p>
            <a:pPr marL="0" indent="0">
              <a:buNone/>
            </a:pPr>
            <a:r>
              <a:rPr lang="en-GB" sz="1800" b="1" dirty="0">
                <a:latin typeface="Arial" panose="020B0604020202020204" pitchFamily="34" charset="0"/>
                <a:cs typeface="Arial" panose="020B0604020202020204" pitchFamily="34" charset="0"/>
              </a:rPr>
              <a:t>Limited Social interaction</a:t>
            </a:r>
          </a:p>
          <a:p>
            <a:r>
              <a:rPr lang="en-US" sz="1800" dirty="0">
                <a:latin typeface="Arial" panose="020B0604020202020204" pitchFamily="34" charset="0"/>
                <a:cs typeface="Arial" panose="020B0604020202020204" pitchFamily="34" charset="0"/>
              </a:rPr>
              <a:t>Isaac’s withdrawn behavior, difficulty joining group activities suggests he may not feel emotionally secure in unfamiliar environments. </a:t>
            </a:r>
          </a:p>
          <a:p>
            <a:r>
              <a:rPr lang="en-US" sz="1800" dirty="0">
                <a:latin typeface="Arial" panose="020B0604020202020204" pitchFamily="34" charset="0"/>
                <a:cs typeface="Arial" panose="020B0604020202020204" pitchFamily="34" charset="0"/>
              </a:rPr>
              <a:t>Bowlby’s when children feel safe and secure emotionally and comfortable they are more confident to explore their environment and build relationship.</a:t>
            </a:r>
          </a:p>
          <a:p>
            <a:endParaRPr lang="en-US" sz="1500" dirty="0"/>
          </a:p>
        </p:txBody>
      </p:sp>
    </p:spTree>
    <p:extLst>
      <p:ext uri="{BB962C8B-B14F-4D97-AF65-F5344CB8AC3E}">
        <p14:creationId xmlns:p14="http://schemas.microsoft.com/office/powerpoint/2010/main" val="25172433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B19CA17A-3E06-7A63-5C25-62D38FA5E418}"/>
              </a:ext>
            </a:extLst>
          </p:cNvPr>
          <p:cNvSpPr txBox="1"/>
          <p:nvPr/>
        </p:nvSpPr>
        <p:spPr>
          <a:xfrm>
            <a:off x="838199" y="1790299"/>
            <a:ext cx="10853927" cy="4573925"/>
          </a:xfrm>
          <a:prstGeom prst="rect">
            <a:avLst/>
          </a:prstGeom>
        </p:spPr>
        <p:txBody>
          <a:bodyPr vert="horz" lIns="91440" tIns="45720" rIns="91440" bIns="45720" rtlCol="0">
            <a:noAutofit/>
          </a:bodyPr>
          <a:lstStyle/>
          <a:p>
            <a:pPr indent="-228600" defTabSz="914400">
              <a:lnSpc>
                <a:spcPct val="90000"/>
              </a:lnSpc>
              <a:spcAft>
                <a:spcPts val="600"/>
              </a:spcAft>
              <a:buFont typeface="Arial" panose="020B0604020202020204" pitchFamily="34" charset="0"/>
              <a:buChar char="•"/>
            </a:pPr>
            <a:endParaRPr lang="en-US" sz="1600" b="1" dirty="0">
              <a:latin typeface="Arial" panose="020B0604020202020204" pitchFamily="34" charset="0"/>
              <a:cs typeface="Arial" panose="020B0604020202020204" pitchFamily="34" charset="0"/>
            </a:endParaRPr>
          </a:p>
          <a:p>
            <a:pPr defTabSz="914400">
              <a:lnSpc>
                <a:spcPct val="90000"/>
              </a:lnSpc>
              <a:spcAft>
                <a:spcPts val="600"/>
              </a:spcAft>
            </a:pPr>
            <a:r>
              <a:rPr lang="en-US" sz="1600" b="1" dirty="0">
                <a:latin typeface="Arial" panose="020B0604020202020204" pitchFamily="34" charset="0"/>
                <a:cs typeface="Arial" panose="020B0604020202020204" pitchFamily="34" charset="0"/>
              </a:rPr>
              <a:t>Emotional Responses</a:t>
            </a:r>
          </a:p>
          <a:p>
            <a:pPr marL="342900" indent="-285750" defTabSz="914400">
              <a:lnSpc>
                <a:spcPct val="90000"/>
              </a:lnSpc>
              <a:spcAft>
                <a:spcPts val="600"/>
              </a:spcAft>
              <a:buFont typeface="Arial" panose="020B0604020202020204" pitchFamily="34" charset="0"/>
              <a:buChar char="•"/>
            </a:pPr>
            <a:r>
              <a:rPr lang="en-US" sz="1600" dirty="0">
                <a:latin typeface="Arial" panose="020B0604020202020204" pitchFamily="34" charset="0"/>
                <a:cs typeface="Arial" panose="020B0604020202020204" pitchFamily="34" charset="0"/>
              </a:rPr>
              <a:t>Issacs distress during separation and clinginess consistent with Bowlby’s explanation of insecure attachment- related behavior. </a:t>
            </a:r>
          </a:p>
          <a:p>
            <a:pPr marL="342900" indent="-285750" defTabSz="914400">
              <a:lnSpc>
                <a:spcPct val="90000"/>
              </a:lnSpc>
              <a:spcAft>
                <a:spcPts val="600"/>
              </a:spcAft>
              <a:buFont typeface="Arial" panose="020B0604020202020204" pitchFamily="34" charset="0"/>
              <a:buChar char="•"/>
            </a:pPr>
            <a:r>
              <a:rPr lang="en-US" sz="1600" dirty="0">
                <a:latin typeface="Arial" panose="020B0604020202020204" pitchFamily="34" charset="0"/>
                <a:cs typeface="Arial" panose="020B0604020202020204" pitchFamily="34" charset="0"/>
              </a:rPr>
              <a:t>Bowlby suggest that children with insecure attachments often experience increased anxiety when separated from their primary caregiver as they struggle with independence and to regulate their emotion.</a:t>
            </a:r>
            <a:endParaRPr lang="en-US" sz="1600" b="1" dirty="0">
              <a:latin typeface="Arial" panose="020B0604020202020204" pitchFamily="34" charset="0"/>
              <a:cs typeface="Arial" panose="020B0604020202020204" pitchFamily="34" charset="0"/>
            </a:endParaRPr>
          </a:p>
          <a:p>
            <a:pPr defTabSz="914400">
              <a:lnSpc>
                <a:spcPct val="90000"/>
              </a:lnSpc>
              <a:spcAft>
                <a:spcPts val="600"/>
              </a:spcAft>
            </a:pPr>
            <a:r>
              <a:rPr lang="en-US" sz="1600" b="1" dirty="0">
                <a:latin typeface="Arial" panose="020B0604020202020204" pitchFamily="34" charset="0"/>
                <a:cs typeface="Arial" panose="020B0604020202020204" pitchFamily="34" charset="0"/>
              </a:rPr>
              <a:t>Language Delay</a:t>
            </a:r>
          </a:p>
          <a:p>
            <a:pPr marL="285750" indent="-285750" defTabSz="914400">
              <a:lnSpc>
                <a:spcPct val="90000"/>
              </a:lnSpc>
              <a:spcAft>
                <a:spcPts val="600"/>
              </a:spcAft>
              <a:buFont typeface="Arial" panose="020B0604020202020204" pitchFamily="34" charset="0"/>
              <a:buChar char="•"/>
            </a:pPr>
            <a:r>
              <a:rPr lang="en-US" sz="1600" dirty="0">
                <a:latin typeface="Arial" panose="020B0604020202020204" pitchFamily="34" charset="0"/>
                <a:cs typeface="Arial" panose="020B0604020202020204" pitchFamily="34" charset="0"/>
              </a:rPr>
              <a:t>Bowlby limited interaction with his caregivers and peers can delay language development, and confidence in communication. </a:t>
            </a:r>
          </a:p>
          <a:p>
            <a:pPr indent="-228600" defTabSz="914400">
              <a:lnSpc>
                <a:spcPct val="90000"/>
              </a:lnSpc>
              <a:spcAft>
                <a:spcPts val="600"/>
              </a:spcAft>
              <a:buFont typeface="Arial" panose="020B0604020202020204" pitchFamily="34" charset="0"/>
              <a:buChar char="•"/>
            </a:pPr>
            <a:endParaRPr lang="en-US" sz="1600" b="1" dirty="0">
              <a:latin typeface="Arial" panose="020B0604020202020204" pitchFamily="34" charset="0"/>
              <a:cs typeface="Arial" panose="020B0604020202020204" pitchFamily="34" charset="0"/>
            </a:endParaRPr>
          </a:p>
          <a:p>
            <a:pPr defTabSz="914400">
              <a:lnSpc>
                <a:spcPct val="90000"/>
              </a:lnSpc>
              <a:spcAft>
                <a:spcPts val="600"/>
              </a:spcAft>
            </a:pPr>
            <a:r>
              <a:rPr lang="en-US" sz="1600" b="1" dirty="0">
                <a:latin typeface="Arial" panose="020B0604020202020204" pitchFamily="34" charset="0"/>
                <a:cs typeface="Arial" panose="020B0604020202020204" pitchFamily="34" charset="0"/>
              </a:rPr>
              <a:t>Overall Effect on Development and Welfare: </a:t>
            </a:r>
            <a:r>
              <a:rPr lang="en-US" sz="1600" dirty="0">
                <a:latin typeface="Arial" panose="020B0604020202020204" pitchFamily="34" charset="0"/>
                <a:cs typeface="Arial" panose="020B0604020202020204" pitchFamily="34" charset="0"/>
              </a:rPr>
              <a:t>Bowlby’s proposed that early bonds are vital for survival and emotional development, and serve as the foundation for future relationships, which helps to explains how Isaac early experiences have contributed to his difficulties in forming secure attachments, and his ability to develop his language.</a:t>
            </a:r>
          </a:p>
          <a:p>
            <a:pPr defTabSz="914400">
              <a:lnSpc>
                <a:spcPct val="90000"/>
              </a:lnSpc>
              <a:spcAft>
                <a:spcPts val="600"/>
              </a:spcAft>
            </a:pPr>
            <a:r>
              <a:rPr lang="en-US" sz="1600" dirty="0">
                <a:latin typeface="Arial" panose="020B0604020202020204" pitchFamily="34" charset="0"/>
                <a:cs typeface="Arial" panose="020B0604020202020204" pitchFamily="34" charset="0"/>
              </a:rPr>
              <a:t>Bowlby's theory demonstrates how early interactions can affect a child's emotional stability, social confidence, communication skills, and other aspects of their wellbeing.</a:t>
            </a:r>
          </a:p>
        </p:txBody>
      </p:sp>
    </p:spTree>
    <p:extLst>
      <p:ext uri="{BB962C8B-B14F-4D97-AF65-F5344CB8AC3E}">
        <p14:creationId xmlns:p14="http://schemas.microsoft.com/office/powerpoint/2010/main" val="242259978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44145C-EF0D-9A61-4E0E-B0FAE4F8386B}"/>
              </a:ext>
            </a:extLst>
          </p:cNvPr>
          <p:cNvSpPr>
            <a:spLocks noGrp="1"/>
          </p:cNvSpPr>
          <p:nvPr>
            <p:ph type="title"/>
          </p:nvPr>
        </p:nvSpPr>
        <p:spPr>
          <a:xfrm>
            <a:off x="477982" y="197427"/>
            <a:ext cx="11371118" cy="923330"/>
          </a:xfrm>
          <a:ln>
            <a:solidFill>
              <a:schemeClr val="tx2">
                <a:lumMod val="50000"/>
                <a:lumOff val="50000"/>
              </a:schemeClr>
            </a:solidFill>
          </a:ln>
        </p:spPr>
        <p:txBody>
          <a:bodyPr>
            <a:normAutofit fontScale="90000"/>
          </a:bodyPr>
          <a:lstStyle/>
          <a:p>
            <a:r>
              <a:rPr lang="en-US" dirty="0"/>
              <a:t>Nature vs nurture: Influences on Issac’s development</a:t>
            </a:r>
          </a:p>
        </p:txBody>
      </p:sp>
      <p:sp>
        <p:nvSpPr>
          <p:cNvPr id="3" name="Content Placeholder 2">
            <a:extLst>
              <a:ext uri="{FF2B5EF4-FFF2-40B4-BE49-F238E27FC236}">
                <a16:creationId xmlns:a16="http://schemas.microsoft.com/office/drawing/2014/main" id="{5B9F24B9-F542-BBA1-6DBB-D99DA6E74FCB}"/>
              </a:ext>
            </a:extLst>
          </p:cNvPr>
          <p:cNvSpPr>
            <a:spLocks noGrp="1"/>
          </p:cNvSpPr>
          <p:nvPr>
            <p:ph sz="half" idx="1"/>
          </p:nvPr>
        </p:nvSpPr>
        <p:spPr>
          <a:xfrm>
            <a:off x="304800" y="2699944"/>
            <a:ext cx="5715000" cy="4074339"/>
          </a:xfrm>
        </p:spPr>
        <p:txBody>
          <a:bodyPr>
            <a:normAutofit/>
          </a:bodyPr>
          <a:lstStyle/>
          <a:p>
            <a:pPr marL="0" indent="0">
              <a:buNone/>
            </a:pPr>
            <a:r>
              <a:rPr lang="en-US" sz="1800" dirty="0">
                <a:latin typeface="Arial" panose="020B0604020202020204" pitchFamily="34" charset="0"/>
                <a:cs typeface="Arial" panose="020B0604020202020204" pitchFamily="34" charset="0"/>
              </a:rPr>
              <a:t>Nature (Biological influences):</a:t>
            </a:r>
          </a:p>
          <a:p>
            <a:r>
              <a:rPr lang="en-US" sz="1800" dirty="0">
                <a:latin typeface="Arial" panose="020B0604020202020204" pitchFamily="34" charset="0"/>
                <a:cs typeface="Arial" panose="020B0604020202020204" pitchFamily="34" charset="0"/>
              </a:rPr>
              <a:t>Issac may have an innate temperament resulting in him being more cautious or sensitive to new situations and environments.</a:t>
            </a:r>
          </a:p>
          <a:p>
            <a:r>
              <a:rPr lang="en-US" sz="1800" dirty="0">
                <a:latin typeface="Arial" panose="020B0604020202020204" pitchFamily="34" charset="0"/>
                <a:cs typeface="Arial" panose="020B0604020202020204" pitchFamily="34" charset="0"/>
              </a:rPr>
              <a:t>Early brain development is influences by the quality of early experiences, especially during the first five years of early childhood.</a:t>
            </a:r>
          </a:p>
          <a:p>
            <a:r>
              <a:rPr lang="en-US" sz="1800" dirty="0">
                <a:latin typeface="Arial" panose="020B0604020202020204" pitchFamily="34" charset="0"/>
                <a:cs typeface="Arial" panose="020B0604020202020204" pitchFamily="34" charset="0"/>
              </a:rPr>
              <a:t>Individual differences in emotional regulation can affect how children respond to stress and change.</a:t>
            </a:r>
          </a:p>
          <a:p>
            <a:r>
              <a:rPr lang="en-US" sz="1800" dirty="0">
                <a:latin typeface="Arial" panose="020B0604020202020204" pitchFamily="34" charset="0"/>
                <a:cs typeface="Arial" panose="020B0604020202020204" pitchFamily="34" charset="0"/>
              </a:rPr>
              <a:t>Some children are biologically more vulnerable to anxiety and stress, however, these traits can be influenced by a supportive environments.</a:t>
            </a:r>
          </a:p>
          <a:p>
            <a:endParaRPr lang="en-US" sz="1800" dirty="0"/>
          </a:p>
        </p:txBody>
      </p:sp>
      <p:sp>
        <p:nvSpPr>
          <p:cNvPr id="4" name="Content Placeholder 3">
            <a:extLst>
              <a:ext uri="{FF2B5EF4-FFF2-40B4-BE49-F238E27FC236}">
                <a16:creationId xmlns:a16="http://schemas.microsoft.com/office/drawing/2014/main" id="{64949EDB-1C6A-A750-2CEB-801E74574176}"/>
              </a:ext>
            </a:extLst>
          </p:cNvPr>
          <p:cNvSpPr>
            <a:spLocks noGrp="1"/>
          </p:cNvSpPr>
          <p:nvPr>
            <p:ph sz="half" idx="2"/>
          </p:nvPr>
        </p:nvSpPr>
        <p:spPr>
          <a:xfrm>
            <a:off x="6134100" y="2422945"/>
            <a:ext cx="5715000" cy="4405721"/>
          </a:xfrm>
        </p:spPr>
        <p:txBody>
          <a:bodyPr>
            <a:normAutofit/>
          </a:bodyPr>
          <a:lstStyle/>
          <a:p>
            <a:pPr marL="0" indent="0">
              <a:buNone/>
            </a:pPr>
            <a:r>
              <a:rPr lang="en-US" sz="1800" dirty="0">
                <a:latin typeface="Arial" panose="020B0604020202020204" pitchFamily="34" charset="0"/>
                <a:cs typeface="Arial" panose="020B0604020202020204" pitchFamily="34" charset="0"/>
              </a:rPr>
              <a:t>Nurture (Environmental influences):</a:t>
            </a:r>
          </a:p>
          <a:p>
            <a:r>
              <a:rPr lang="en-US" sz="1800" dirty="0">
                <a:latin typeface="Arial" panose="020B0604020202020204" pitchFamily="34" charset="0"/>
                <a:cs typeface="Arial" panose="020B0604020202020204" pitchFamily="34" charset="0"/>
              </a:rPr>
              <a:t> His mother’s post-natal depression may have influenced her emotional responsiveness and ability to provide consistent care during infancy.</a:t>
            </a:r>
          </a:p>
          <a:p>
            <a:r>
              <a:rPr lang="en-US" sz="1800" dirty="0">
                <a:latin typeface="Arial" panose="020B0604020202020204" pitchFamily="34" charset="0"/>
                <a:cs typeface="Arial" panose="020B0604020202020204" pitchFamily="34" charset="0"/>
              </a:rPr>
              <a:t>Disrupted childcare arrangements may have prevented Issac from developing secure relationships with consistent caregivers.</a:t>
            </a:r>
          </a:p>
          <a:p>
            <a:r>
              <a:rPr lang="en-US" sz="1800" dirty="0">
                <a:latin typeface="Arial" panose="020B0604020202020204" pitchFamily="34" charset="0"/>
                <a:cs typeface="Arial" panose="020B0604020202020204" pitchFamily="34" charset="0"/>
              </a:rPr>
              <a:t>The family’s recent move to London may have disrupted familiar routines, relationships, and support systems, increasing feelings of insecurity with new relationships.</a:t>
            </a:r>
          </a:p>
          <a:p>
            <a:r>
              <a:rPr lang="en-US" sz="1800" dirty="0">
                <a:latin typeface="Arial" panose="020B0604020202020204" pitchFamily="34" charset="0"/>
                <a:cs typeface="Arial" panose="020B0604020202020204" pitchFamily="34" charset="0"/>
              </a:rPr>
              <a:t>Issac’s language delay, low confidence and difficulty engaging in group activities may have been influenced by a lack of social interaction and inconsistent routines.</a:t>
            </a:r>
          </a:p>
        </p:txBody>
      </p:sp>
      <p:sp>
        <p:nvSpPr>
          <p:cNvPr id="5" name="TextBox 4">
            <a:extLst>
              <a:ext uri="{FF2B5EF4-FFF2-40B4-BE49-F238E27FC236}">
                <a16:creationId xmlns:a16="http://schemas.microsoft.com/office/drawing/2014/main" id="{BD138167-9232-334E-9868-1BB0A7DCE531}"/>
              </a:ext>
            </a:extLst>
          </p:cNvPr>
          <p:cNvSpPr txBox="1"/>
          <p:nvPr/>
        </p:nvSpPr>
        <p:spPr>
          <a:xfrm>
            <a:off x="342900" y="1499616"/>
            <a:ext cx="11582400" cy="1200329"/>
          </a:xfrm>
          <a:prstGeom prst="rect">
            <a:avLst/>
          </a:prstGeom>
          <a:noFill/>
        </p:spPr>
        <p:txBody>
          <a:bodyPr wrap="square" rtlCol="0">
            <a:spAutoFit/>
          </a:bodyPr>
          <a:lstStyle/>
          <a:p>
            <a:r>
              <a:rPr lang="en-US" dirty="0">
                <a:latin typeface="Arial" panose="020B0604020202020204" pitchFamily="34" charset="0"/>
                <a:cs typeface="Arial" panose="020B0604020202020204" pitchFamily="34" charset="0"/>
              </a:rPr>
              <a:t>Bowlby’s theory recognizes that children’s development is influence by both biological (nature) and environmental (nurture) factors. In Issac’s case, these factors interact to influence his emotional, social and language development</a:t>
            </a:r>
            <a:r>
              <a:rPr lang="en-US" dirty="0"/>
              <a:t>.</a:t>
            </a:r>
          </a:p>
          <a:p>
            <a:endParaRPr lang="en-US" dirty="0"/>
          </a:p>
        </p:txBody>
      </p:sp>
    </p:spTree>
    <p:extLst>
      <p:ext uri="{BB962C8B-B14F-4D97-AF65-F5344CB8AC3E}">
        <p14:creationId xmlns:p14="http://schemas.microsoft.com/office/powerpoint/2010/main" val="141139585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06B0061-F36E-EBC8-6B66-4DCCE98A113C}"/>
              </a:ext>
            </a:extLst>
          </p:cNvPr>
          <p:cNvSpPr>
            <a:spLocks noGrp="1"/>
          </p:cNvSpPr>
          <p:nvPr>
            <p:ph type="title"/>
          </p:nvPr>
        </p:nvSpPr>
        <p:spPr>
          <a:xfrm>
            <a:off x="838200" y="365125"/>
            <a:ext cx="10515600" cy="1325563"/>
          </a:xfrm>
        </p:spPr>
        <p:txBody>
          <a:bodyPr>
            <a:normAutofit/>
          </a:bodyPr>
          <a:lstStyle/>
          <a:p>
            <a:r>
              <a:rPr lang="en-US" sz="5400"/>
              <a:t>                Isaac’s Intervention Plan</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26B2EB3-3815-FCD9-B1E0-96AD3C2F0F43}"/>
              </a:ext>
            </a:extLst>
          </p:cNvPr>
          <p:cNvSpPr>
            <a:spLocks noGrp="1"/>
          </p:cNvSpPr>
          <p:nvPr>
            <p:ph idx="1"/>
          </p:nvPr>
        </p:nvSpPr>
        <p:spPr>
          <a:xfrm>
            <a:off x="838200" y="1929384"/>
            <a:ext cx="10515600" cy="4251960"/>
          </a:xfrm>
        </p:spPr>
        <p:txBody>
          <a:bodyPr>
            <a:normAutofit/>
          </a:bodyPr>
          <a:lstStyle/>
          <a:p>
            <a:r>
              <a:rPr lang="en-US" sz="1500" b="1" dirty="0">
                <a:latin typeface="Arial" panose="020B0604020202020204" pitchFamily="34" charset="0"/>
                <a:cs typeface="Arial" panose="020B0604020202020204" pitchFamily="34" charset="0"/>
              </a:rPr>
              <a:t>Key person approach</a:t>
            </a:r>
            <a:r>
              <a:rPr lang="en-US" sz="1500" dirty="0">
                <a:latin typeface="Arial" panose="020B0604020202020204" pitchFamily="34" charset="0"/>
                <a:cs typeface="Arial" panose="020B0604020202020204" pitchFamily="34" charset="0"/>
              </a:rPr>
              <a:t>: Provide a consistent key worker who can build a trusting relationship with him. This provides a secure base, helping him feel safe, reduce separation anxiety and increase confidence.</a:t>
            </a:r>
          </a:p>
          <a:p>
            <a:r>
              <a:rPr lang="en-US" sz="1500" b="1" dirty="0">
                <a:latin typeface="Arial" panose="020B0604020202020204" pitchFamily="34" charset="0"/>
                <a:cs typeface="Arial" panose="020B0604020202020204" pitchFamily="34" charset="0"/>
              </a:rPr>
              <a:t>Predictable routines: </a:t>
            </a:r>
            <a:r>
              <a:rPr lang="en-US" sz="1500" dirty="0">
                <a:latin typeface="Arial" panose="020B0604020202020204" pitchFamily="34" charset="0"/>
                <a:cs typeface="Arial" panose="020B0604020202020204" pitchFamily="34" charset="0"/>
              </a:rPr>
              <a:t>Maintain consistent daily routines to prepare Issac for transitions and encourage emotional security.</a:t>
            </a:r>
          </a:p>
          <a:p>
            <a:r>
              <a:rPr lang="en-US" sz="1500" b="1" dirty="0">
                <a:latin typeface="Arial" panose="020B0604020202020204" pitchFamily="34" charset="0"/>
                <a:cs typeface="Arial" panose="020B0604020202020204" pitchFamily="34" charset="0"/>
              </a:rPr>
              <a:t>Play-based learning</a:t>
            </a:r>
            <a:r>
              <a:rPr lang="en-US" sz="1500" dirty="0">
                <a:latin typeface="Arial" panose="020B0604020202020204" pitchFamily="34" charset="0"/>
                <a:cs typeface="Arial" panose="020B0604020202020204" pitchFamily="34" charset="0"/>
              </a:rPr>
              <a:t>: Use small-group activities and role-play to help Issac develop social skills and independence, and to build confidence. </a:t>
            </a:r>
          </a:p>
          <a:p>
            <a:r>
              <a:rPr lang="en-US" sz="1500" b="1" dirty="0">
                <a:latin typeface="Arial" panose="020B0604020202020204" pitchFamily="34" charset="0"/>
                <a:cs typeface="Arial" panose="020B0604020202020204" pitchFamily="34" charset="0"/>
              </a:rPr>
              <a:t>Language-rich environment</a:t>
            </a:r>
            <a:r>
              <a:rPr lang="en-US" sz="1500" dirty="0">
                <a:latin typeface="Arial" panose="020B0604020202020204" pitchFamily="34" charset="0"/>
                <a:cs typeface="Arial" panose="020B0604020202020204" pitchFamily="34" charset="0"/>
              </a:rPr>
              <a:t>: Encourage shared reading, storytelling, singing and everyday conversations to help support Issac’s communication and language development.</a:t>
            </a:r>
          </a:p>
          <a:p>
            <a:r>
              <a:rPr lang="en-US" sz="1500" b="1" dirty="0">
                <a:latin typeface="Arial" panose="020B0604020202020204" pitchFamily="34" charset="0"/>
                <a:cs typeface="Arial" panose="020B0604020202020204" pitchFamily="34" charset="0"/>
              </a:rPr>
              <a:t>parental support</a:t>
            </a:r>
            <a:r>
              <a:rPr lang="en-US" sz="1500" dirty="0">
                <a:latin typeface="Arial" panose="020B0604020202020204" pitchFamily="34" charset="0"/>
                <a:cs typeface="Arial" panose="020B0604020202020204" pitchFamily="34" charset="0"/>
              </a:rPr>
              <a:t>: Work with Issac’s mother providing secure attachment-based strategies at home, encouraging consistent routines  and signposting mental health and parenting support.</a:t>
            </a:r>
          </a:p>
          <a:p>
            <a:r>
              <a:rPr lang="en-US" sz="1500" b="1" dirty="0">
                <a:latin typeface="Arial" panose="020B0604020202020204" pitchFamily="34" charset="0"/>
                <a:cs typeface="Arial" panose="020B0604020202020204" pitchFamily="34" charset="0"/>
              </a:rPr>
              <a:t>Multi-agency working: </a:t>
            </a:r>
            <a:r>
              <a:rPr lang="en-US" sz="1500" dirty="0">
                <a:latin typeface="Arial" panose="020B0604020202020204" pitchFamily="34" charset="0"/>
                <a:cs typeface="Arial" panose="020B0604020202020204" pitchFamily="34" charset="0"/>
              </a:rPr>
              <a:t>Work with professionals such as a speech and language therapist, health visitor, nursery staff, family support worker and early help team and monitor Issac’s emotional, social and language development through shared planning.</a:t>
            </a:r>
          </a:p>
          <a:p>
            <a:r>
              <a:rPr lang="en-US" sz="1500" b="1" dirty="0">
                <a:latin typeface="Arial" panose="020B0604020202020204" pitchFamily="34" charset="0"/>
                <a:cs typeface="Arial" panose="020B0604020202020204" pitchFamily="34" charset="0"/>
              </a:rPr>
              <a:t>Emotional regulation</a:t>
            </a:r>
            <a:r>
              <a:rPr lang="en-US" sz="1500" dirty="0">
                <a:latin typeface="Arial" panose="020B0604020202020204" pitchFamily="34" charset="0"/>
                <a:cs typeface="Arial" panose="020B0604020202020204" pitchFamily="34" charset="0"/>
              </a:rPr>
              <a:t>: Use emotion cards, social stories, calm spaces and emotion coaching to help Issac </a:t>
            </a:r>
            <a:r>
              <a:rPr lang="en-GB" sz="1500" noProof="0" dirty="0">
                <a:latin typeface="Arial" panose="020B0604020202020204" pitchFamily="34" charset="0"/>
                <a:cs typeface="Arial" panose="020B0604020202020204" pitchFamily="34" charset="0"/>
              </a:rPr>
              <a:t>recognise</a:t>
            </a:r>
            <a:r>
              <a:rPr lang="en-US" sz="1500" dirty="0">
                <a:latin typeface="Arial" panose="020B0604020202020204" pitchFamily="34" charset="0"/>
                <a:cs typeface="Arial" panose="020B0604020202020204" pitchFamily="34" charset="0"/>
              </a:rPr>
              <a:t> and express his feelings in a safe and supportive environment.</a:t>
            </a:r>
          </a:p>
        </p:txBody>
      </p:sp>
    </p:spTree>
    <p:extLst>
      <p:ext uri="{BB962C8B-B14F-4D97-AF65-F5344CB8AC3E}">
        <p14:creationId xmlns:p14="http://schemas.microsoft.com/office/powerpoint/2010/main" val="20369206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FF150C-AD9A-62B1-629C-4DD4105CEAB8}"/>
              </a:ext>
            </a:extLst>
          </p:cNvPr>
          <p:cNvSpPr>
            <a:spLocks noGrp="1"/>
          </p:cNvSpPr>
          <p:nvPr>
            <p:ph type="title"/>
          </p:nvPr>
        </p:nvSpPr>
        <p:spPr>
          <a:xfrm>
            <a:off x="602673" y="365125"/>
            <a:ext cx="10751127" cy="1325563"/>
          </a:xfrm>
        </p:spPr>
        <p:txBody>
          <a:bodyPr/>
          <a:lstStyle/>
          <a:p>
            <a:r>
              <a:rPr lang="en-US" dirty="0">
                <a:latin typeface="Arial" panose="020B0604020202020204" pitchFamily="34" charset="0"/>
                <a:cs typeface="Arial" panose="020B0604020202020204" pitchFamily="34" charset="0"/>
              </a:rPr>
              <a:t>Critical Evaluation of John Bowlby’s attachment Theory</a:t>
            </a:r>
          </a:p>
        </p:txBody>
      </p:sp>
      <p:sp>
        <p:nvSpPr>
          <p:cNvPr id="3" name="Content Placeholder 2">
            <a:extLst>
              <a:ext uri="{FF2B5EF4-FFF2-40B4-BE49-F238E27FC236}">
                <a16:creationId xmlns:a16="http://schemas.microsoft.com/office/drawing/2014/main" id="{89A76A01-CF92-79EE-56CD-38AB6C1FE989}"/>
              </a:ext>
            </a:extLst>
          </p:cNvPr>
          <p:cNvSpPr>
            <a:spLocks noGrp="1"/>
          </p:cNvSpPr>
          <p:nvPr>
            <p:ph idx="1"/>
          </p:nvPr>
        </p:nvSpPr>
        <p:spPr/>
        <p:txBody>
          <a:bodyPr>
            <a:normAutofit fontScale="92500"/>
          </a:bodyPr>
          <a:lstStyle/>
          <a:p>
            <a:pPr marL="0" indent="0">
              <a:buNone/>
            </a:pPr>
            <a:r>
              <a:rPr lang="en-US" b="1" dirty="0">
                <a:latin typeface="Arial" panose="020B0604020202020204" pitchFamily="34" charset="0"/>
                <a:cs typeface="Arial" panose="020B0604020202020204" pitchFamily="34" charset="0"/>
              </a:rPr>
              <a:t>Strengths</a:t>
            </a:r>
            <a:r>
              <a:rPr lang="en-US" dirty="0">
                <a:latin typeface="Arial" panose="020B0604020202020204" pitchFamily="34" charset="0"/>
                <a:cs typeface="Arial" panose="020B0604020202020204" pitchFamily="34" charset="0"/>
              </a:rPr>
              <a:t>:</a:t>
            </a:r>
          </a:p>
          <a:p>
            <a:r>
              <a:rPr lang="en-US" dirty="0">
                <a:latin typeface="Arial" panose="020B0604020202020204" pitchFamily="34" charset="0"/>
                <a:cs typeface="Arial" panose="020B0604020202020204" pitchFamily="34" charset="0"/>
              </a:rPr>
              <a:t>Explains the importance of early attachment for children’s emotional and social development.</a:t>
            </a:r>
          </a:p>
          <a:p>
            <a:r>
              <a:rPr lang="en-US" dirty="0">
                <a:latin typeface="Arial" panose="020B0604020202020204" pitchFamily="34" charset="0"/>
                <a:cs typeface="Arial" panose="020B0604020202020204" pitchFamily="34" charset="0"/>
              </a:rPr>
              <a:t>Strong research evidence supports the association between secure attachments and positive developmental outcomes (Ainsworth et al., 1978).</a:t>
            </a:r>
          </a:p>
          <a:p>
            <a:r>
              <a:rPr lang="en-US" dirty="0">
                <a:latin typeface="Arial" panose="020B0604020202020204" pitchFamily="34" charset="0"/>
                <a:cs typeface="Arial" panose="020B0604020202020204" pitchFamily="34" charset="0"/>
              </a:rPr>
              <a:t>Widely used in early years practice to inform interventions, safeguarding and the early years foundation stage (EYFS).</a:t>
            </a:r>
          </a:p>
          <a:p>
            <a:r>
              <a:rPr lang="en-US" dirty="0">
                <a:latin typeface="Arial" panose="020B0604020202020204" pitchFamily="34" charset="0"/>
                <a:cs typeface="Arial" panose="020B0604020202020204" pitchFamily="34" charset="0"/>
              </a:rPr>
              <a:t>Provides a useful framework for understanding Issac’s separation anxiety, withdrawn behaviour, and need for a consistent caregiver</a:t>
            </a:r>
            <a:r>
              <a:rPr lang="en-US" dirty="0"/>
              <a:t>. </a:t>
            </a:r>
          </a:p>
          <a:p>
            <a:endParaRPr lang="en-US" dirty="0"/>
          </a:p>
        </p:txBody>
      </p:sp>
    </p:spTree>
    <p:extLst>
      <p:ext uri="{BB962C8B-B14F-4D97-AF65-F5344CB8AC3E}">
        <p14:creationId xmlns:p14="http://schemas.microsoft.com/office/powerpoint/2010/main" val="406210680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7C1118A-B3CB-59F5-0249-B7A84018FA50}"/>
              </a:ext>
            </a:extLst>
          </p:cNvPr>
          <p:cNvSpPr>
            <a:spLocks noGrp="1"/>
          </p:cNvSpPr>
          <p:nvPr>
            <p:ph idx="1"/>
          </p:nvPr>
        </p:nvSpPr>
        <p:spPr>
          <a:xfrm>
            <a:off x="624191" y="366476"/>
            <a:ext cx="10465341" cy="3233372"/>
          </a:xfrm>
        </p:spPr>
        <p:txBody>
          <a:bodyPr>
            <a:noAutofit/>
          </a:bodyPr>
          <a:lstStyle/>
          <a:p>
            <a:pPr marL="0" indent="0">
              <a:buNone/>
            </a:pPr>
            <a:r>
              <a:rPr lang="en-US" sz="2000" b="1" dirty="0"/>
              <a:t>Limitations</a:t>
            </a:r>
            <a:r>
              <a:rPr lang="en-US" sz="2000" dirty="0"/>
              <a:t>:</a:t>
            </a:r>
          </a:p>
          <a:p>
            <a:r>
              <a:rPr lang="en-US" sz="1800" dirty="0">
                <a:latin typeface="Arial" panose="020B0604020202020204" pitchFamily="34" charset="0"/>
                <a:cs typeface="Arial" panose="020B0604020202020204" pitchFamily="34" charset="0"/>
              </a:rPr>
              <a:t>Overemphasis on the importance of the mother as the primary attachment figure, whereas children can form secure attachments with fathers, grandparents, and other consistent caregivers.</a:t>
            </a:r>
          </a:p>
          <a:p>
            <a:r>
              <a:rPr lang="en-US" sz="1800" dirty="0">
                <a:latin typeface="Arial" panose="020B0604020202020204" pitchFamily="34" charset="0"/>
                <a:cs typeface="Arial" panose="020B0604020202020204" pitchFamily="34" charset="0"/>
              </a:rPr>
              <a:t>Suggests early attachment has a lasting influence, but later positive relationships and interventions can improve later developmental outcome.</a:t>
            </a:r>
          </a:p>
          <a:p>
            <a:r>
              <a:rPr lang="en-US" sz="1800" dirty="0">
                <a:latin typeface="Arial" panose="020B0604020202020204" pitchFamily="34" charset="0"/>
                <a:cs typeface="Arial" panose="020B0604020202020204" pitchFamily="34" charset="0"/>
              </a:rPr>
              <a:t>Does not fully consider other factors that may influence developments such as genetics, socioeconomic circumstances and culture.</a:t>
            </a:r>
          </a:p>
          <a:p>
            <a:r>
              <a:rPr lang="en-US" sz="1800" dirty="0">
                <a:latin typeface="Arial" panose="020B0604020202020204" pitchFamily="34" charset="0"/>
                <a:cs typeface="Arial" panose="020B0604020202020204" pitchFamily="34" charset="0"/>
              </a:rPr>
              <a:t>The theory may not reflect the diversity of modern family structures and caregiving arrangements found in London.</a:t>
            </a:r>
          </a:p>
          <a:p>
            <a:pPr marL="0" indent="0">
              <a:buNone/>
            </a:pPr>
            <a:endParaRPr lang="en-US" sz="2100" dirty="0"/>
          </a:p>
        </p:txBody>
      </p:sp>
      <p:sp>
        <p:nvSpPr>
          <p:cNvPr id="4" name="TextBox 3">
            <a:extLst>
              <a:ext uri="{FF2B5EF4-FFF2-40B4-BE49-F238E27FC236}">
                <a16:creationId xmlns:a16="http://schemas.microsoft.com/office/drawing/2014/main" id="{281AC7AC-AF60-79F7-3B2B-42BD5FBEDF9E}"/>
              </a:ext>
            </a:extLst>
          </p:cNvPr>
          <p:cNvSpPr txBox="1"/>
          <p:nvPr/>
        </p:nvSpPr>
        <p:spPr>
          <a:xfrm>
            <a:off x="624191" y="3875423"/>
            <a:ext cx="10845800" cy="1785104"/>
          </a:xfrm>
          <a:prstGeom prst="rect">
            <a:avLst/>
          </a:prstGeom>
          <a:noFill/>
        </p:spPr>
        <p:txBody>
          <a:bodyPr wrap="square" rtlCol="0">
            <a:spAutoFit/>
          </a:bodyPr>
          <a:lstStyle/>
          <a:p>
            <a:pPr marL="0" indent="0">
              <a:buNone/>
            </a:pPr>
            <a:r>
              <a:rPr lang="en-US" sz="2000" b="1" dirty="0"/>
              <a:t>Cultural considerat</a:t>
            </a:r>
            <a:r>
              <a:rPr lang="en-US" b="1" dirty="0">
                <a:latin typeface="Arial" panose="020B0604020202020204" pitchFamily="34" charset="0"/>
                <a:cs typeface="Arial" panose="020B0604020202020204" pitchFamily="34" charset="0"/>
              </a:rPr>
              <a:t>ions and relevance to London’s diverse communities</a:t>
            </a:r>
            <a:r>
              <a:rPr lang="en-US" dirty="0">
                <a:latin typeface="Arial" panose="020B0604020202020204" pitchFamily="34" charset="0"/>
                <a:cs typeface="Arial" panose="020B0604020202020204" pitchFamily="34" charset="0"/>
              </a:rPr>
              <a:t>:</a:t>
            </a:r>
          </a:p>
          <a:p>
            <a:pPr marL="342900" indent="-342900">
              <a:buFont typeface="Arial" panose="020B0604020202020204" pitchFamily="34" charset="0"/>
              <a:buChar char="•"/>
            </a:pPr>
            <a:r>
              <a:rPr lang="en-US" dirty="0">
                <a:latin typeface="Arial" panose="020B0604020202020204" pitchFamily="34" charset="0"/>
                <a:cs typeface="Arial" panose="020B0604020202020204" pitchFamily="34" charset="0"/>
              </a:rPr>
              <a:t>London’s families come from a wide range of cultural, ethnic and family backgrounds, with many children being cared for by extended family members or multiple caregivers.</a:t>
            </a:r>
          </a:p>
          <a:p>
            <a:pPr marL="342900" indent="-342900">
              <a:buFont typeface="Arial" panose="020B0604020202020204" pitchFamily="34" charset="0"/>
              <a:buChar char="•"/>
            </a:pPr>
            <a:r>
              <a:rPr lang="en-US" dirty="0">
                <a:latin typeface="Arial" panose="020B0604020202020204" pitchFamily="34" charset="0"/>
                <a:cs typeface="Arial" panose="020B0604020202020204" pitchFamily="34" charset="0"/>
              </a:rPr>
              <a:t>Bowlby’s emphasis on consistent and responsive caregivers remains relevant, but practitioners should recognise that secure attachments can be developed with different primary caregivers depending on cultural practices.</a:t>
            </a:r>
          </a:p>
        </p:txBody>
      </p:sp>
    </p:spTree>
    <p:extLst>
      <p:ext uri="{BB962C8B-B14F-4D97-AF65-F5344CB8AC3E}">
        <p14:creationId xmlns:p14="http://schemas.microsoft.com/office/powerpoint/2010/main" val="269951750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184D76-B8D0-C0C9-D759-7BC72555211F}"/>
              </a:ext>
            </a:extLst>
          </p:cNvPr>
          <p:cNvSpPr>
            <a:spLocks noGrp="1"/>
          </p:cNvSpPr>
          <p:nvPr>
            <p:ph type="title"/>
          </p:nvPr>
        </p:nvSpPr>
        <p:spPr>
          <a:xfrm>
            <a:off x="838200" y="365125"/>
            <a:ext cx="10515600" cy="1223043"/>
          </a:xfrm>
        </p:spPr>
        <p:txBody>
          <a:bodyPr>
            <a:normAutofit/>
          </a:bodyPr>
          <a:lstStyle/>
          <a:p>
            <a:r>
              <a:rPr lang="en-US" sz="2800" dirty="0"/>
              <a:t>Conclusion </a:t>
            </a:r>
          </a:p>
        </p:txBody>
      </p:sp>
      <p:sp>
        <p:nvSpPr>
          <p:cNvPr id="3" name="Content Placeholder 2">
            <a:extLst>
              <a:ext uri="{FF2B5EF4-FFF2-40B4-BE49-F238E27FC236}">
                <a16:creationId xmlns:a16="http://schemas.microsoft.com/office/drawing/2014/main" id="{C3CC9279-9795-116E-386C-EFE922691408}"/>
              </a:ext>
            </a:extLst>
          </p:cNvPr>
          <p:cNvSpPr>
            <a:spLocks noGrp="1"/>
          </p:cNvSpPr>
          <p:nvPr>
            <p:ph idx="1"/>
          </p:nvPr>
        </p:nvSpPr>
        <p:spPr>
          <a:xfrm>
            <a:off x="838200" y="1588169"/>
            <a:ext cx="10515600" cy="4235116"/>
          </a:xfrm>
        </p:spPr>
        <p:txBody>
          <a:bodyPr>
            <a:noAutofit/>
          </a:bodyPr>
          <a:lstStyle/>
          <a:p>
            <a:r>
              <a:rPr lang="en-US" sz="2000" dirty="0">
                <a:latin typeface="Arial" panose="020B0604020202020204" pitchFamily="34" charset="0"/>
                <a:cs typeface="Arial" panose="020B0604020202020204" pitchFamily="34" charset="0"/>
              </a:rPr>
              <a:t>Bowlby's attachment theory provides a useful framework for understanding how Issac’s early experiences have influenced his emotional, social and language development. </a:t>
            </a:r>
          </a:p>
          <a:p>
            <a:r>
              <a:rPr lang="en-US" sz="2000" dirty="0">
                <a:latin typeface="Arial" panose="020B0604020202020204" pitchFamily="34" charset="0"/>
                <a:cs typeface="Arial" panose="020B0604020202020204" pitchFamily="34" charset="0"/>
              </a:rPr>
              <a:t>His mother's post-natal depression, disrupted childcare, and recent move all likely contributed to an insecure attachment, which helps to explain his separation anxiety, withdrawn behaviour, and low confidence.</a:t>
            </a:r>
          </a:p>
          <a:p>
            <a:r>
              <a:rPr lang="en-US" sz="2000" dirty="0">
                <a:latin typeface="Arial" panose="020B0604020202020204" pitchFamily="34" charset="0"/>
                <a:cs typeface="Arial" panose="020B0604020202020204" pitchFamily="34" charset="0"/>
              </a:rPr>
              <a:t>A theory informed support plan, including consistent caregiving, play-based learning, parental support, and multi-agency collaboration, can help develop Issac’s emotional security and encourage positive developmental outcomes.</a:t>
            </a:r>
          </a:p>
          <a:p>
            <a:r>
              <a:rPr lang="en-US" sz="2000" dirty="0">
                <a:latin typeface="Arial" panose="020B0604020202020204" pitchFamily="34" charset="0"/>
                <a:cs typeface="Arial" panose="020B0604020202020204" pitchFamily="34" charset="0"/>
              </a:rPr>
              <a:t>Overall, early intervention and secure, responsive relationships are essential in supporting Issac’s well-being and allowing him to achieve his full developmental potential (Bowlby, 1969).</a:t>
            </a:r>
          </a:p>
        </p:txBody>
      </p:sp>
    </p:spTree>
    <p:extLst>
      <p:ext uri="{BB962C8B-B14F-4D97-AF65-F5344CB8AC3E}">
        <p14:creationId xmlns:p14="http://schemas.microsoft.com/office/powerpoint/2010/main" val="6563537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755AED-B482-0C5E-839A-1DA5AB424B30}"/>
              </a:ext>
            </a:extLst>
          </p:cNvPr>
          <p:cNvSpPr>
            <a:spLocks noGrp="1"/>
          </p:cNvSpPr>
          <p:nvPr>
            <p:ph type="title"/>
          </p:nvPr>
        </p:nvSpPr>
        <p:spPr>
          <a:xfrm>
            <a:off x="838200" y="270164"/>
            <a:ext cx="10515600" cy="904009"/>
          </a:xfrm>
        </p:spPr>
        <p:txBody>
          <a:bodyPr>
            <a:normAutofit fontScale="90000"/>
          </a:bodyPr>
          <a:lstStyle/>
          <a:p>
            <a:r>
              <a:rPr lang="en-US" dirty="0"/>
              <a:t>                              </a:t>
            </a:r>
            <a:br>
              <a:rPr lang="en-US" dirty="0"/>
            </a:br>
            <a:r>
              <a:rPr lang="en-US" dirty="0"/>
              <a:t>                             References</a:t>
            </a:r>
            <a:br>
              <a:rPr lang="en-US" dirty="0"/>
            </a:br>
            <a:endParaRPr lang="en-US" dirty="0"/>
          </a:p>
        </p:txBody>
      </p:sp>
      <p:sp>
        <p:nvSpPr>
          <p:cNvPr id="3" name="Content Placeholder 2">
            <a:extLst>
              <a:ext uri="{FF2B5EF4-FFF2-40B4-BE49-F238E27FC236}">
                <a16:creationId xmlns:a16="http://schemas.microsoft.com/office/drawing/2014/main" id="{E445F602-958F-8FB7-0E50-4265CFB46DED}"/>
              </a:ext>
            </a:extLst>
          </p:cNvPr>
          <p:cNvSpPr>
            <a:spLocks noGrp="1"/>
          </p:cNvSpPr>
          <p:nvPr>
            <p:ph idx="1"/>
          </p:nvPr>
        </p:nvSpPr>
        <p:spPr>
          <a:xfrm>
            <a:off x="838200" y="1174173"/>
            <a:ext cx="10515600" cy="5002790"/>
          </a:xfrm>
        </p:spPr>
        <p:txBody>
          <a:bodyPr>
            <a:normAutofit fontScale="77500" lnSpcReduction="20000"/>
          </a:bodyPr>
          <a:lstStyle/>
          <a:p>
            <a:pPr marL="0" indent="0" algn="l">
              <a:lnSpc>
                <a:spcPct val="150000"/>
              </a:lnSpc>
              <a:buNone/>
            </a:pPr>
            <a:r>
              <a:rPr lang="en-GB" sz="1800" dirty="0">
                <a:effectLst/>
                <a:latin typeface="Times New Roman" panose="02020603050405020304" pitchFamily="18" charset="0"/>
              </a:rPr>
              <a:t>Bowlby, J. (1982). </a:t>
            </a:r>
            <a:r>
              <a:rPr lang="en-GB" sz="1800" i="1" dirty="0">
                <a:effectLst/>
                <a:latin typeface="Times New Roman" panose="02020603050405020304" pitchFamily="18" charset="0"/>
              </a:rPr>
              <a:t>Attachment and loss: Retrospect and prospect</a:t>
            </a:r>
            <a:r>
              <a:rPr lang="en-GB" sz="1800" dirty="0">
                <a:effectLst/>
                <a:latin typeface="Times New Roman" panose="02020603050405020304" pitchFamily="18" charset="0"/>
              </a:rPr>
              <a:t>. [online] </a:t>
            </a:r>
            <a:r>
              <a:rPr lang="en-GB" sz="1800" dirty="0" err="1">
                <a:effectLst/>
                <a:latin typeface="Times New Roman" panose="02020603050405020304" pitchFamily="18" charset="0"/>
              </a:rPr>
              <a:t>Psycnet.apa.org</a:t>
            </a:r>
            <a:r>
              <a:rPr lang="en-GB" sz="1800" dirty="0">
                <a:effectLst/>
                <a:latin typeface="Times New Roman" panose="02020603050405020304" pitchFamily="18" charset="0"/>
              </a:rPr>
              <a:t>. Available at: https://</a:t>
            </a:r>
            <a:r>
              <a:rPr lang="en-GB" sz="1800" dirty="0" err="1">
                <a:effectLst/>
                <a:latin typeface="Times New Roman" panose="02020603050405020304" pitchFamily="18" charset="0"/>
              </a:rPr>
              <a:t>psycnet.apa.org</a:t>
            </a:r>
            <a:r>
              <a:rPr lang="en-GB" sz="1800" dirty="0">
                <a:effectLst/>
                <a:latin typeface="Times New Roman" panose="02020603050405020304" pitchFamily="18" charset="0"/>
              </a:rPr>
              <a:t>/record/2013-42256-012 [Accessed 10 July 2026].</a:t>
            </a:r>
          </a:p>
          <a:p>
            <a:pPr marL="0" indent="0" algn="l">
              <a:lnSpc>
                <a:spcPct val="150000"/>
              </a:lnSpc>
              <a:buNone/>
            </a:pPr>
            <a:r>
              <a:rPr lang="en-GB" sz="1800" dirty="0">
                <a:effectLst/>
                <a:latin typeface="Times New Roman" panose="02020603050405020304" pitchFamily="18" charset="0"/>
              </a:rPr>
              <a:t>Cardwell, M. and Flanagan, C. (2018). </a:t>
            </a:r>
            <a:r>
              <a:rPr lang="en-GB" sz="1800" i="1" dirty="0">
                <a:effectLst/>
                <a:latin typeface="Times New Roman" panose="02020603050405020304" pitchFamily="18" charset="0"/>
              </a:rPr>
              <a:t>Psychology A Level Year 1 and AS: The Complete Companion Student Book for AQA</a:t>
            </a:r>
            <a:r>
              <a:rPr lang="en-GB" sz="1800" dirty="0">
                <a:effectLst/>
                <a:latin typeface="Times New Roman" panose="02020603050405020304" pitchFamily="18" charset="0"/>
              </a:rPr>
              <a:t>. 5th ed. Oxford University Press - Children.</a:t>
            </a:r>
          </a:p>
          <a:p>
            <a:pPr marL="0" indent="0">
              <a:lnSpc>
                <a:spcPct val="150000"/>
              </a:lnSpc>
              <a:buNone/>
            </a:pPr>
            <a:r>
              <a:rPr lang="en-GB" sz="1800" dirty="0">
                <a:effectLst/>
                <a:latin typeface="Times New Roman" panose="02020603050405020304" pitchFamily="18" charset="0"/>
              </a:rPr>
              <a:t>McLeod, S. (2025). </a:t>
            </a:r>
            <a:r>
              <a:rPr lang="en-GB" sz="1800" i="1" dirty="0">
                <a:effectLst/>
                <a:latin typeface="Times New Roman" panose="02020603050405020304" pitchFamily="18" charset="0"/>
              </a:rPr>
              <a:t>John Bowlby’s Attachment Theory</a:t>
            </a:r>
            <a:r>
              <a:rPr lang="en-GB" sz="1800" dirty="0">
                <a:effectLst/>
                <a:latin typeface="Times New Roman" panose="02020603050405020304" pitchFamily="18" charset="0"/>
              </a:rPr>
              <a:t>. [online] Simply Psychology. Available at: https://</a:t>
            </a:r>
            <a:r>
              <a:rPr lang="en-GB" sz="1800" dirty="0" err="1">
                <a:effectLst/>
                <a:latin typeface="Times New Roman" panose="02020603050405020304" pitchFamily="18" charset="0"/>
              </a:rPr>
              <a:t>www.simplypsychology.org</a:t>
            </a:r>
            <a:r>
              <a:rPr lang="en-GB" sz="1800" dirty="0">
                <a:effectLst/>
                <a:latin typeface="Times New Roman" panose="02020603050405020304" pitchFamily="18" charset="0"/>
              </a:rPr>
              <a:t>/</a:t>
            </a:r>
            <a:r>
              <a:rPr lang="en-GB" sz="1800" dirty="0" err="1">
                <a:effectLst/>
                <a:latin typeface="Times New Roman" panose="02020603050405020304" pitchFamily="18" charset="0"/>
              </a:rPr>
              <a:t>bowlby.html</a:t>
            </a:r>
            <a:r>
              <a:rPr lang="en-GB" sz="1800" dirty="0">
                <a:effectLst/>
                <a:latin typeface="Times New Roman" panose="02020603050405020304" pitchFamily="18" charset="0"/>
              </a:rPr>
              <a:t> [Accessed 30 June 2026].</a:t>
            </a:r>
          </a:p>
          <a:p>
            <a:pPr marL="0" indent="0">
              <a:lnSpc>
                <a:spcPct val="150000"/>
              </a:lnSpc>
              <a:buNone/>
            </a:pPr>
            <a:r>
              <a:rPr lang="en-GB" sz="1800" dirty="0">
                <a:effectLst/>
                <a:latin typeface="Times New Roman" panose="02020603050405020304" pitchFamily="18" charset="0"/>
              </a:rPr>
              <a:t>NHS website (2026). </a:t>
            </a:r>
            <a:r>
              <a:rPr lang="en-GB" sz="1800" i="1" dirty="0">
                <a:effectLst/>
                <a:latin typeface="Times New Roman" panose="02020603050405020304" pitchFamily="18" charset="0"/>
              </a:rPr>
              <a:t>Postnatal depression</a:t>
            </a:r>
            <a:r>
              <a:rPr lang="en-GB" sz="1800" dirty="0">
                <a:effectLst/>
                <a:latin typeface="Times New Roman" panose="02020603050405020304" pitchFamily="18" charset="0"/>
              </a:rPr>
              <a:t>. [online] </a:t>
            </a:r>
            <a:r>
              <a:rPr lang="en-GB" sz="1800" dirty="0" err="1">
                <a:effectLst/>
                <a:latin typeface="Times New Roman" panose="02020603050405020304" pitchFamily="18" charset="0"/>
              </a:rPr>
              <a:t>nhs.uk</a:t>
            </a:r>
            <a:r>
              <a:rPr lang="en-GB" sz="1800" dirty="0">
                <a:effectLst/>
                <a:latin typeface="Times New Roman" panose="02020603050405020304" pitchFamily="18" charset="0"/>
              </a:rPr>
              <a:t>. Available at: https://</a:t>
            </a:r>
            <a:r>
              <a:rPr lang="en-GB" sz="1800" dirty="0" err="1">
                <a:effectLst/>
                <a:latin typeface="Times New Roman" panose="02020603050405020304" pitchFamily="18" charset="0"/>
              </a:rPr>
              <a:t>www.nhs.uk</a:t>
            </a:r>
            <a:r>
              <a:rPr lang="en-GB" sz="1800" dirty="0">
                <a:effectLst/>
                <a:latin typeface="Times New Roman" panose="02020603050405020304" pitchFamily="18" charset="0"/>
              </a:rPr>
              <a:t>/mental-health/conditions/postnatal-depression/ [Accessed 30 June 2026].</a:t>
            </a:r>
          </a:p>
          <a:p>
            <a:pPr marL="0" indent="0">
              <a:lnSpc>
                <a:spcPct val="150000"/>
              </a:lnSpc>
              <a:buNone/>
            </a:pPr>
            <a:r>
              <a:rPr lang="en-GB" sz="1800" dirty="0">
                <a:effectLst/>
                <a:latin typeface="Times New Roman" panose="02020603050405020304" pitchFamily="18" charset="0"/>
              </a:rPr>
              <a:t>Van </a:t>
            </a:r>
            <a:r>
              <a:rPr lang="en-GB" sz="1800" dirty="0" err="1">
                <a:effectLst/>
                <a:latin typeface="Times New Roman" panose="02020603050405020304" pitchFamily="18" charset="0"/>
              </a:rPr>
              <a:t>Rosmalen</a:t>
            </a:r>
            <a:r>
              <a:rPr lang="en-GB" sz="1800" dirty="0">
                <a:effectLst/>
                <a:latin typeface="Times New Roman" panose="02020603050405020304" pitchFamily="18" charset="0"/>
              </a:rPr>
              <a:t>, L., Van der veer, R. and Van der horst, F. (2015). </a:t>
            </a:r>
            <a:r>
              <a:rPr lang="en-GB" sz="1800" i="1" dirty="0">
                <a:effectLst/>
                <a:latin typeface="Times New Roman" panose="02020603050405020304" pitchFamily="18" charset="0"/>
              </a:rPr>
              <a:t>(PDF) Ainsworth’s Strange Situation Procedure: The origin of an instrument</a:t>
            </a:r>
            <a:r>
              <a:rPr lang="en-GB" sz="1800" dirty="0">
                <a:effectLst/>
                <a:latin typeface="Times New Roman" panose="02020603050405020304" pitchFamily="18" charset="0"/>
              </a:rPr>
              <a:t>. [online] ResearchGate. Available at: https://</a:t>
            </a:r>
            <a:r>
              <a:rPr lang="en-GB" sz="1800" dirty="0" err="1">
                <a:effectLst/>
                <a:latin typeface="Times New Roman" panose="02020603050405020304" pitchFamily="18" charset="0"/>
              </a:rPr>
              <a:t>www.researchgate.net</a:t>
            </a:r>
            <a:r>
              <a:rPr lang="en-GB" sz="1800" dirty="0">
                <a:effectLst/>
                <a:latin typeface="Times New Roman" panose="02020603050405020304" pitchFamily="18" charset="0"/>
              </a:rPr>
              <a:t>/publication/277026014_Ainsworth [Accessed 10 July 2026].</a:t>
            </a:r>
          </a:p>
          <a:p>
            <a:pPr marL="0" indent="0">
              <a:lnSpc>
                <a:spcPct val="150000"/>
              </a:lnSpc>
              <a:buNone/>
            </a:pPr>
            <a:r>
              <a:rPr lang="en-GB" sz="1800" dirty="0">
                <a:effectLst/>
                <a:latin typeface="Times New Roman" panose="02020603050405020304" pitchFamily="18" charset="0"/>
              </a:rPr>
              <a:t>(2025). </a:t>
            </a:r>
            <a:r>
              <a:rPr lang="en-GB" sz="1800" i="1" dirty="0">
                <a:effectLst/>
                <a:latin typeface="Times New Roman" panose="02020603050405020304" pitchFamily="18" charset="0"/>
              </a:rPr>
              <a:t>Early years foundation stage statutory framework For group and school-based providers Setting the standards for learning, development and care for children from birth to five</a:t>
            </a:r>
            <a:r>
              <a:rPr lang="en-GB" sz="1800" dirty="0">
                <a:effectLst/>
                <a:latin typeface="Times New Roman" panose="02020603050405020304" pitchFamily="18" charset="0"/>
              </a:rPr>
              <a:t>. [online] Available at: https://</a:t>
            </a:r>
            <a:r>
              <a:rPr lang="en-GB" sz="1800" dirty="0" err="1">
                <a:effectLst/>
                <a:latin typeface="Times New Roman" panose="02020603050405020304" pitchFamily="18" charset="0"/>
              </a:rPr>
              <a:t>assets.publishing.service.gov.uk</a:t>
            </a:r>
            <a:r>
              <a:rPr lang="en-GB" sz="1800" dirty="0">
                <a:effectLst/>
                <a:latin typeface="Times New Roman" panose="02020603050405020304" pitchFamily="18" charset="0"/>
              </a:rPr>
              <a:t>/media/68c024cb8c6d992f23edd79c/Early_years_foundation_stage_statutory_framework_-_for_group_and_school-based_providers.pdf.pdf [Accessed 10 July 2026].</a:t>
            </a:r>
          </a:p>
          <a:p>
            <a:pPr marL="0" indent="0">
              <a:buNone/>
            </a:pPr>
            <a:endParaRPr lang="en-US" dirty="0"/>
          </a:p>
        </p:txBody>
      </p:sp>
    </p:spTree>
    <p:extLst>
      <p:ext uri="{BB962C8B-B14F-4D97-AF65-F5344CB8AC3E}">
        <p14:creationId xmlns:p14="http://schemas.microsoft.com/office/powerpoint/2010/main" val="4159603081"/>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17308</TotalTime>
  <Words>1874</Words>
  <Application>Microsoft Macintosh PowerPoint</Application>
  <PresentationFormat>Widescreen</PresentationFormat>
  <Paragraphs>105</Paragraphs>
  <Slides>12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Aptos</vt:lpstr>
      <vt:lpstr>Aptos Display</vt:lpstr>
      <vt:lpstr>Arial</vt:lpstr>
      <vt:lpstr>Times New Roman</vt:lpstr>
      <vt:lpstr>Office Theme</vt:lpstr>
      <vt:lpstr> Module Title: Psychology in Health and Social Care Module Number: LCHS 4010 (LON) Assignment No:  ASSIGNMENT 1 Student Name : Tanya  Mckenzie Student ID: 2508552 Lecturer’s Name: Sherpherd Ziko </vt:lpstr>
      <vt:lpstr>     Introduction Applying Bowlby's Attachment Theory to Early Childhood Development  A Case Study of Isaac </vt:lpstr>
      <vt:lpstr>       John Bowlby's Theory</vt:lpstr>
      <vt:lpstr>Why Bowlby's Theory Fits Isaac Case</vt:lpstr>
      <vt:lpstr>Applying Bowlby's Theory  To Isaac</vt:lpstr>
      <vt:lpstr>PowerPoint Presentation</vt:lpstr>
      <vt:lpstr>Nature vs nurture: Influences on Issac’s development</vt:lpstr>
      <vt:lpstr>                Isaac’s Intervention Plan</vt:lpstr>
      <vt:lpstr>Critical Evaluation of John Bowlby’s attachment Theory</vt:lpstr>
      <vt:lpstr>PowerPoint Presentation</vt:lpstr>
      <vt:lpstr>Conclusion </vt:lpstr>
      <vt:lpstr>                                                            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Tanya Mckenzie</dc:creator>
  <cp:lastModifiedBy>Tanya Mckenzie</cp:lastModifiedBy>
  <cp:revision>12</cp:revision>
  <dcterms:created xsi:type="dcterms:W3CDTF">2026-06-28T19:54:48Z</dcterms:created>
  <dcterms:modified xsi:type="dcterms:W3CDTF">2026-07-12T20:13:34Z</dcterms:modified>
</cp:coreProperties>
</file>