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8"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47" autoAdjust="0"/>
  </p:normalViewPr>
  <p:slideViewPr>
    <p:cSldViewPr snapToGrid="0">
      <p:cViewPr varScale="1">
        <p:scale>
          <a:sx n="106" d="100"/>
          <a:sy n="106" d="100"/>
        </p:scale>
        <p:origin x="792" y="114"/>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8A182B-91A7-4826-AE24-0325F363C7F5}"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0255EC-9195-418F-A90C-F8F66A0EE44B}" type="slidenum">
              <a:rPr lang="en-GB" smtClean="0"/>
              <a:t>‹#›</a:t>
            </a:fld>
            <a:endParaRPr lang="en-GB"/>
          </a:p>
        </p:txBody>
      </p:sp>
    </p:spTree>
    <p:extLst>
      <p:ext uri="{BB962C8B-B14F-4D97-AF65-F5344CB8AC3E}">
        <p14:creationId xmlns:p14="http://schemas.microsoft.com/office/powerpoint/2010/main" val="1794482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0255EC-9195-418F-A90C-F8F66A0EE44B}" type="slidenum">
              <a:rPr lang="en-GB" smtClean="0"/>
              <a:t>1</a:t>
            </a:fld>
            <a:endParaRPr lang="en-GB"/>
          </a:p>
        </p:txBody>
      </p:sp>
    </p:spTree>
    <p:extLst>
      <p:ext uri="{BB962C8B-B14F-4D97-AF65-F5344CB8AC3E}">
        <p14:creationId xmlns:p14="http://schemas.microsoft.com/office/powerpoint/2010/main" val="264781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C4CC-5110-D7D7-05AB-8EA63A0812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A2BCFE-1120-B5B3-9DB5-23C7EBC3E4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D102E7-BFAC-4D2F-CECD-EF44673644A2}"/>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5" name="Footer Placeholder 4">
            <a:extLst>
              <a:ext uri="{FF2B5EF4-FFF2-40B4-BE49-F238E27FC236}">
                <a16:creationId xmlns:a16="http://schemas.microsoft.com/office/drawing/2014/main" id="{60F69EAA-6245-7A09-B0D8-AAD1495EC8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9A0D05-526D-5044-5582-4F077DCF2D1C}"/>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1863824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47E9-AD04-9370-74E8-A9E081BAD7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1F78B7-1D08-6270-384D-71F39A2B6D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C04FFE-F0D9-25C8-B035-CE29A58C694E}"/>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5" name="Footer Placeholder 4">
            <a:extLst>
              <a:ext uri="{FF2B5EF4-FFF2-40B4-BE49-F238E27FC236}">
                <a16:creationId xmlns:a16="http://schemas.microsoft.com/office/drawing/2014/main" id="{A9244694-B5A8-8692-A80C-C8D18A948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2C040-148E-B348-A697-81E330343E37}"/>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3283106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C4673-B64A-F045-D50A-4E5D16F084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4810E7-DEFE-2ED6-B8E4-2CD4E3401E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A4671E-7188-7699-1154-5BFD78AA1F34}"/>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5" name="Footer Placeholder 4">
            <a:extLst>
              <a:ext uri="{FF2B5EF4-FFF2-40B4-BE49-F238E27FC236}">
                <a16:creationId xmlns:a16="http://schemas.microsoft.com/office/drawing/2014/main" id="{FCD9A776-1808-4838-C94E-4B4C110A12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D56499-D530-B165-01F0-DA6EEBB22F58}"/>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4133190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5D1D1-AD62-D074-AA0C-3ACCA1115C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CD387-EF09-A928-3BFD-07EDBD0F19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FEBDEC-ABBA-C821-AF00-C35C7C589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BAC0A8-F819-0064-5391-0AEC182D6A18}"/>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6" name="Footer Placeholder 5">
            <a:extLst>
              <a:ext uri="{FF2B5EF4-FFF2-40B4-BE49-F238E27FC236}">
                <a16:creationId xmlns:a16="http://schemas.microsoft.com/office/drawing/2014/main" id="{B1A4220D-67E0-A9C9-2D9F-C638F0DF5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C198B6-A18E-247D-0FB6-E386151D6E93}"/>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758166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EAB28-C473-8CC0-9A20-87AFA36E24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6C4ECB-F1EA-CA6B-FF50-E69AD61836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F14C58-5625-22EB-10F1-9C8DBE44CB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68F88D-A7C8-2503-BCEF-F57058C4D4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A0B686-A8D3-0155-4650-8AF088B738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B447D2-A68B-F26A-931E-F051DCCD1C23}"/>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8" name="Footer Placeholder 7">
            <a:extLst>
              <a:ext uri="{FF2B5EF4-FFF2-40B4-BE49-F238E27FC236}">
                <a16:creationId xmlns:a16="http://schemas.microsoft.com/office/drawing/2014/main" id="{4137D718-0196-DF2F-1C26-97F91488D0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8A19879-05C7-A070-FC48-88BF0A6F7496}"/>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811710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77BE7-2D2C-CA30-75F5-4D67FECCD2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6C0C82-9D0B-DD02-1290-45107C2FF065}"/>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4" name="Footer Placeholder 3">
            <a:extLst>
              <a:ext uri="{FF2B5EF4-FFF2-40B4-BE49-F238E27FC236}">
                <a16:creationId xmlns:a16="http://schemas.microsoft.com/office/drawing/2014/main" id="{FD2D8989-A73E-4CE2-E8B2-6BFD6C6B89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5159DC-6C41-3206-F58E-99CD375AAB03}"/>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3812321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442B20-0148-4B70-6BB1-9683CC426088}"/>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3" name="Footer Placeholder 2">
            <a:extLst>
              <a:ext uri="{FF2B5EF4-FFF2-40B4-BE49-F238E27FC236}">
                <a16:creationId xmlns:a16="http://schemas.microsoft.com/office/drawing/2014/main" id="{486EBBB9-3AC6-EC81-FF81-B60BE619F9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33C034-9B4D-2A7B-263C-37167A426A72}"/>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2262905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B09E0-5A66-777D-F8C2-51CA041479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0BCBBD-B0F4-94B2-E3AA-B89539A8A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55C87F-EEF7-23DC-E707-A2813BBA1E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A62D3-B3BF-962C-B8CE-B772DB32E0D7}"/>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6" name="Footer Placeholder 5">
            <a:extLst>
              <a:ext uri="{FF2B5EF4-FFF2-40B4-BE49-F238E27FC236}">
                <a16:creationId xmlns:a16="http://schemas.microsoft.com/office/drawing/2014/main" id="{982C8CF1-14C4-47B6-3FBB-CD29DC0E68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F6359-37EF-D049-E5AC-31D11C62076B}"/>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820282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AF1E-6099-DA07-B838-068A32637C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3B78F3-6715-C610-32FB-BBEC7418FD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3CA6A7-28AC-4E76-14B1-E029CC8D0A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852B56-E5E9-801A-FE8D-1A6782B098FC}"/>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6" name="Footer Placeholder 5">
            <a:extLst>
              <a:ext uri="{FF2B5EF4-FFF2-40B4-BE49-F238E27FC236}">
                <a16:creationId xmlns:a16="http://schemas.microsoft.com/office/drawing/2014/main" id="{C710D292-529D-6C3D-B2E7-465CEAADF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88358A-746F-F103-7CA7-CF57DC97521A}"/>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822091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FC213-6D96-E619-DE7C-618E73DFFE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3B59F3-E641-5123-08BA-0F00B33A11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0D574E-5A36-FD65-8754-A142FF74F30A}"/>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5" name="Footer Placeholder 4">
            <a:extLst>
              <a:ext uri="{FF2B5EF4-FFF2-40B4-BE49-F238E27FC236}">
                <a16:creationId xmlns:a16="http://schemas.microsoft.com/office/drawing/2014/main" id="{43880BBF-51CC-61E9-5DC1-78BA07C3F4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40759-AD5E-F05E-3B4C-6B484478B8D7}"/>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982808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5900A-F023-533A-D25F-95A7AB8310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38A05E-A45C-E571-B6C3-929645CCEB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2AF5C-55DB-79ED-621B-2E5225053190}"/>
              </a:ext>
            </a:extLst>
          </p:cNvPr>
          <p:cNvSpPr>
            <a:spLocks noGrp="1"/>
          </p:cNvSpPr>
          <p:nvPr>
            <p:ph type="dt" sz="half" idx="10"/>
          </p:nvPr>
        </p:nvSpPr>
        <p:spPr/>
        <p:txBody>
          <a:bodyPr/>
          <a:lstStyle/>
          <a:p>
            <a:fld id="{446780EE-EB52-4D8D-8290-A8A10BFB50E4}" type="datetimeFigureOut">
              <a:rPr lang="en-GB" smtClean="0"/>
              <a:t>16/03/2025</a:t>
            </a:fld>
            <a:endParaRPr lang="en-GB"/>
          </a:p>
        </p:txBody>
      </p:sp>
      <p:sp>
        <p:nvSpPr>
          <p:cNvPr id="5" name="Footer Placeholder 4">
            <a:extLst>
              <a:ext uri="{FF2B5EF4-FFF2-40B4-BE49-F238E27FC236}">
                <a16:creationId xmlns:a16="http://schemas.microsoft.com/office/drawing/2014/main" id="{3834BEA4-E31F-F988-1030-8B69D94492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8E6BF9-97BB-F2BD-2AE5-33531C2A8491}"/>
              </a:ext>
            </a:extLst>
          </p:cNvPr>
          <p:cNvSpPr>
            <a:spLocks noGrp="1"/>
          </p:cNvSpPr>
          <p:nvPr>
            <p:ph type="sldNum" sz="quarter" idx="12"/>
          </p:nvPr>
        </p:nvSpPr>
        <p:spPr/>
        <p:txBody>
          <a:bodyPr/>
          <a:lstStyle/>
          <a:p>
            <a:fld id="{14F635EC-B20A-4822-BFA2-989416551D22}" type="slidenum">
              <a:rPr lang="en-GB" smtClean="0"/>
              <a:t>‹#›</a:t>
            </a:fld>
            <a:endParaRPr lang="en-GB"/>
          </a:p>
        </p:txBody>
      </p:sp>
    </p:spTree>
    <p:extLst>
      <p:ext uri="{BB962C8B-B14F-4D97-AF65-F5344CB8AC3E}">
        <p14:creationId xmlns:p14="http://schemas.microsoft.com/office/powerpoint/2010/main" val="4287503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760FF2-F495-C307-41EA-35D1EC16A8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6DD611-B068-3118-1D3A-2EBEB67F16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6588ED-6959-58CB-576F-036B8D3744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46780EE-EB52-4D8D-8290-A8A10BFB50E4}" type="datetimeFigureOut">
              <a:rPr lang="en-GB" smtClean="0"/>
              <a:t>16/03/2025</a:t>
            </a:fld>
            <a:endParaRPr lang="en-GB"/>
          </a:p>
        </p:txBody>
      </p:sp>
      <p:sp>
        <p:nvSpPr>
          <p:cNvPr id="5" name="Footer Placeholder 4">
            <a:extLst>
              <a:ext uri="{FF2B5EF4-FFF2-40B4-BE49-F238E27FC236}">
                <a16:creationId xmlns:a16="http://schemas.microsoft.com/office/drawing/2014/main" id="{F2569D02-9CE4-FADD-441C-660332739D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930002-03B2-B4E6-75A3-E95363BDD5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F635EC-B20A-4822-BFA2-989416551D22}" type="slidenum">
              <a:rPr lang="en-GB" smtClean="0"/>
              <a:t>‹#›</a:t>
            </a:fld>
            <a:endParaRPr lang="en-GB"/>
          </a:p>
        </p:txBody>
      </p:sp>
    </p:spTree>
    <p:extLst>
      <p:ext uri="{BB962C8B-B14F-4D97-AF65-F5344CB8AC3E}">
        <p14:creationId xmlns:p14="http://schemas.microsoft.com/office/powerpoint/2010/main" val="925222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g"/><Relationship Id="rId7" Type="http://schemas.openxmlformats.org/officeDocument/2006/relationships/image" Target="../media/image5.jpg"/><Relationship Id="rId12" Type="http://schemas.openxmlformats.org/officeDocument/2006/relationships/image" Target="../media/image10.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jp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ancientworldmagazine.com/articles/measured-take-pylos-combat-agate/" TargetMode="External"/><Relationship Id="rId3" Type="http://schemas.openxmlformats.org/officeDocument/2006/relationships/hyperlink" Target="https://www.metmuseum.org/essays/mycenaean-civilization" TargetMode="External"/><Relationship Id="rId7" Type="http://schemas.openxmlformats.org/officeDocument/2006/relationships/hyperlink" Target="https://www.britannica.com/topic/Treasury-of-Atreus.%20Accessed%2016%20March%202025" TargetMode="External"/><Relationship Id="rId2" Type="http://schemas.openxmlformats.org/officeDocument/2006/relationships/hyperlink" Target="https://commons.wikimedia.org/wiki/File:Mycenaean_World_en.png" TargetMode="External"/><Relationship Id="rId1" Type="http://schemas.openxmlformats.org/officeDocument/2006/relationships/slideLayout" Target="../slideLayouts/slideLayout2.xml"/><Relationship Id="rId6" Type="http://schemas.openxmlformats.org/officeDocument/2006/relationships/hyperlink" Target="https://commons.wikimedia.org/wiki/File:Treasure_of_Atreus.jpg" TargetMode="External"/><Relationship Id="rId11" Type="http://schemas.openxmlformats.org/officeDocument/2006/relationships/hyperlink" Target="https://brewminate.com/the-shaft-graves-of-mycenae/" TargetMode="External"/><Relationship Id="rId5" Type="http://schemas.openxmlformats.org/officeDocument/2006/relationships/hyperlink" Target="https://doi.org/10.3764/aja.118.1.0003.%20Accessed%2015%20Mar.%202025" TargetMode="External"/><Relationship Id="rId10" Type="http://schemas.openxmlformats.org/officeDocument/2006/relationships/hyperlink" Target="https://en.wikipedia.org/wiki/File:MaskOfAgamemnon.jpg" TargetMode="External"/><Relationship Id="rId4" Type="http://schemas.openxmlformats.org/officeDocument/2006/relationships/hyperlink" Target="https://en.wikipedia.org/wiki/File:Grave-Circle-A-Mycenae.jpg" TargetMode="External"/><Relationship Id="rId9" Type="http://schemas.openxmlformats.org/officeDocument/2006/relationships/hyperlink" Target="https://doi.org/10.2972/hesperia.86.4.0583.%20Accessed%2016%20Mar.%20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C5BAE7-DBE5-AE09-6C0C-78CEB7DE1FDD}"/>
              </a:ext>
            </a:extLst>
          </p:cNvPr>
          <p:cNvSpPr txBox="1"/>
          <p:nvPr/>
        </p:nvSpPr>
        <p:spPr>
          <a:xfrm>
            <a:off x="149352" y="135374"/>
            <a:ext cx="6096000" cy="369332"/>
          </a:xfrm>
          <a:prstGeom prst="rect">
            <a:avLst/>
          </a:prstGeom>
          <a:noFill/>
        </p:spPr>
        <p:txBody>
          <a:bodyPr wrap="square">
            <a:spAutoFit/>
          </a:bodyPr>
          <a:lstStyle/>
          <a:p>
            <a:r>
              <a:rPr lang="en-GB" dirty="0"/>
              <a:t>Mycenaean Greece, Status.</a:t>
            </a:r>
          </a:p>
        </p:txBody>
      </p:sp>
      <p:pic>
        <p:nvPicPr>
          <p:cNvPr id="7" name="Picture 6" descr="A table of information showing the age of the greek cyclades&#10;&#10;AI-generated content may be incorrect.">
            <a:extLst>
              <a:ext uri="{FF2B5EF4-FFF2-40B4-BE49-F238E27FC236}">
                <a16:creationId xmlns:a16="http://schemas.microsoft.com/office/drawing/2014/main" id="{14B88F9D-A027-D860-B857-A4716448E2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352" y="504706"/>
            <a:ext cx="1712119" cy="1292199"/>
          </a:xfrm>
          <a:prstGeom prst="rect">
            <a:avLst/>
          </a:prstGeom>
        </p:spPr>
      </p:pic>
      <p:sp>
        <p:nvSpPr>
          <p:cNvPr id="8" name="TextBox 7">
            <a:extLst>
              <a:ext uri="{FF2B5EF4-FFF2-40B4-BE49-F238E27FC236}">
                <a16:creationId xmlns:a16="http://schemas.microsoft.com/office/drawing/2014/main" id="{6CE38310-2994-E2EF-3589-529072CAABFD}"/>
              </a:ext>
            </a:extLst>
          </p:cNvPr>
          <p:cNvSpPr txBox="1"/>
          <p:nvPr/>
        </p:nvSpPr>
        <p:spPr>
          <a:xfrm>
            <a:off x="149352" y="1796905"/>
            <a:ext cx="1666874" cy="138499"/>
          </a:xfrm>
          <a:prstGeom prst="rect">
            <a:avLst/>
          </a:prstGeom>
          <a:noFill/>
        </p:spPr>
        <p:txBody>
          <a:bodyPr wrap="square" rtlCol="0">
            <a:spAutoFit/>
          </a:bodyPr>
          <a:lstStyle/>
          <a:p>
            <a:r>
              <a:rPr lang="en-GB" sz="300" dirty="0"/>
              <a:t>Neer, 2018, </a:t>
            </a:r>
            <a:r>
              <a:rPr lang="en-US" sz="300" dirty="0"/>
              <a:t>Art &amp; Archaeology of the Greek World, pg. 21.</a:t>
            </a:r>
            <a:r>
              <a:rPr lang="en-GB" sz="300" dirty="0"/>
              <a:t> </a:t>
            </a:r>
          </a:p>
        </p:txBody>
      </p:sp>
      <p:sp>
        <p:nvSpPr>
          <p:cNvPr id="9" name="TextBox 8">
            <a:extLst>
              <a:ext uri="{FF2B5EF4-FFF2-40B4-BE49-F238E27FC236}">
                <a16:creationId xmlns:a16="http://schemas.microsoft.com/office/drawing/2014/main" id="{6B8F622E-6B71-BF69-CA35-5A8A5E4DEBC4}"/>
              </a:ext>
            </a:extLst>
          </p:cNvPr>
          <p:cNvSpPr txBox="1"/>
          <p:nvPr/>
        </p:nvSpPr>
        <p:spPr>
          <a:xfrm>
            <a:off x="1861471" y="504706"/>
            <a:ext cx="1196054" cy="1815882"/>
          </a:xfrm>
          <a:prstGeom prst="rect">
            <a:avLst/>
          </a:prstGeom>
          <a:noFill/>
        </p:spPr>
        <p:txBody>
          <a:bodyPr wrap="square" rtlCol="0">
            <a:spAutoFit/>
          </a:bodyPr>
          <a:lstStyle/>
          <a:p>
            <a:r>
              <a:rPr lang="en-GB" sz="800" dirty="0"/>
              <a:t>This is a chronological overview of the Aegean Bronze age. This image board will be focusing on the “Mainland” during the late bronze age, as that is where Mycenae and the majority of its influence can be found. (though its influence does extend across many of the Aegean islands.)</a:t>
            </a:r>
          </a:p>
        </p:txBody>
      </p:sp>
      <p:pic>
        <p:nvPicPr>
          <p:cNvPr id="11" name="Picture 10" descr="A map of the greek empire&#10;&#10;AI-generated content may be incorrect.">
            <a:extLst>
              <a:ext uri="{FF2B5EF4-FFF2-40B4-BE49-F238E27FC236}">
                <a16:creationId xmlns:a16="http://schemas.microsoft.com/office/drawing/2014/main" id="{F7ED4046-F26E-5E26-7EEC-80DA324403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7351" y="504705"/>
            <a:ext cx="1472591" cy="1292199"/>
          </a:xfrm>
          <a:prstGeom prst="rect">
            <a:avLst/>
          </a:prstGeom>
        </p:spPr>
      </p:pic>
      <p:sp>
        <p:nvSpPr>
          <p:cNvPr id="12" name="TextBox 11">
            <a:extLst>
              <a:ext uri="{FF2B5EF4-FFF2-40B4-BE49-F238E27FC236}">
                <a16:creationId xmlns:a16="http://schemas.microsoft.com/office/drawing/2014/main" id="{1D705B3B-7C38-C7E9-B9D6-0269B92B5F1E}"/>
              </a:ext>
            </a:extLst>
          </p:cNvPr>
          <p:cNvSpPr txBox="1"/>
          <p:nvPr/>
        </p:nvSpPr>
        <p:spPr>
          <a:xfrm>
            <a:off x="4714874" y="504705"/>
            <a:ext cx="1575723" cy="2062103"/>
          </a:xfrm>
          <a:prstGeom prst="rect">
            <a:avLst/>
          </a:prstGeom>
          <a:noFill/>
        </p:spPr>
        <p:txBody>
          <a:bodyPr wrap="square" rtlCol="0">
            <a:spAutoFit/>
          </a:bodyPr>
          <a:lstStyle/>
          <a:p>
            <a:r>
              <a:rPr lang="en-GB" sz="800" dirty="0"/>
              <a:t>This image displays the extent of the Mycenaean world between 1400 and 1100 BCE (the late bronze age. It notes the important cities, palaces, and fortresses of Mycenae, along with showing notable non-Mycenaean cities where Mycenaean wares have been found.</a:t>
            </a:r>
          </a:p>
          <a:p>
            <a:r>
              <a:rPr lang="en-GB" sz="800" dirty="0"/>
              <a:t>Its influence (as shown by the pink shaded areas on the map) would have included presence of its art, cultural practices, and manufactured goods (such as ceramics)</a:t>
            </a:r>
            <a:r>
              <a:rPr lang="en-GB" sz="800" baseline="30000" dirty="0"/>
              <a:t>(Hemmingway, 2003) </a:t>
            </a:r>
            <a:endParaRPr lang="en-GB" sz="800" dirty="0"/>
          </a:p>
        </p:txBody>
      </p:sp>
      <p:sp>
        <p:nvSpPr>
          <p:cNvPr id="14" name="TextBox 13">
            <a:extLst>
              <a:ext uri="{FF2B5EF4-FFF2-40B4-BE49-F238E27FC236}">
                <a16:creationId xmlns:a16="http://schemas.microsoft.com/office/drawing/2014/main" id="{CC6F64FD-AF5B-3D3E-AE1A-DA2760308692}"/>
              </a:ext>
            </a:extLst>
          </p:cNvPr>
          <p:cNvSpPr txBox="1"/>
          <p:nvPr/>
        </p:nvSpPr>
        <p:spPr>
          <a:xfrm>
            <a:off x="3197351" y="1796904"/>
            <a:ext cx="1517523" cy="138499"/>
          </a:xfrm>
          <a:prstGeom prst="rect">
            <a:avLst/>
          </a:prstGeom>
          <a:noFill/>
        </p:spPr>
        <p:txBody>
          <a:bodyPr wrap="square" rtlCol="0">
            <a:spAutoFit/>
          </a:bodyPr>
          <a:lstStyle/>
          <a:p>
            <a:r>
              <a:rPr lang="en-US" sz="300" dirty="0"/>
              <a:t>Wikimedia Commons, 2017, Mycenaean World en.png</a:t>
            </a:r>
            <a:endParaRPr lang="en-GB" sz="300" dirty="0"/>
          </a:p>
        </p:txBody>
      </p:sp>
      <p:sp>
        <p:nvSpPr>
          <p:cNvPr id="17" name="TextBox 16">
            <a:extLst>
              <a:ext uri="{FF2B5EF4-FFF2-40B4-BE49-F238E27FC236}">
                <a16:creationId xmlns:a16="http://schemas.microsoft.com/office/drawing/2014/main" id="{00A1DAD1-09EE-AC79-F4F7-E9B7BC654DC1}"/>
              </a:ext>
            </a:extLst>
          </p:cNvPr>
          <p:cNvSpPr txBox="1"/>
          <p:nvPr/>
        </p:nvSpPr>
        <p:spPr>
          <a:xfrm>
            <a:off x="66865" y="3290501"/>
            <a:ext cx="1831848" cy="138499"/>
          </a:xfrm>
          <a:prstGeom prst="rect">
            <a:avLst/>
          </a:prstGeom>
          <a:noFill/>
        </p:spPr>
        <p:txBody>
          <a:bodyPr wrap="square" rtlCol="0">
            <a:spAutoFit/>
          </a:bodyPr>
          <a:lstStyle/>
          <a:p>
            <a:r>
              <a:rPr lang="en-GB" sz="300" dirty="0"/>
              <a:t>Wikimedia Commons, 2008, “Grave-Circle-A-Mycenae.jpg”</a:t>
            </a:r>
          </a:p>
        </p:txBody>
      </p:sp>
      <p:pic>
        <p:nvPicPr>
          <p:cNvPr id="19" name="Picture 18" descr="A stone structure with a hill in the background&#10;&#10;AI-generated content may be incorrect.">
            <a:extLst>
              <a:ext uri="{FF2B5EF4-FFF2-40B4-BE49-F238E27FC236}">
                <a16:creationId xmlns:a16="http://schemas.microsoft.com/office/drawing/2014/main" id="{59E4B55A-BF0C-4C02-8E2D-8820A6D477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9352" y="2320588"/>
            <a:ext cx="2181893" cy="954578"/>
          </a:xfrm>
          <a:prstGeom prst="rect">
            <a:avLst/>
          </a:prstGeom>
        </p:spPr>
      </p:pic>
      <p:sp>
        <p:nvSpPr>
          <p:cNvPr id="20" name="TextBox 19">
            <a:extLst>
              <a:ext uri="{FF2B5EF4-FFF2-40B4-BE49-F238E27FC236}">
                <a16:creationId xmlns:a16="http://schemas.microsoft.com/office/drawing/2014/main" id="{E5C45D5C-9271-815D-39FE-FD570A73014E}"/>
              </a:ext>
            </a:extLst>
          </p:cNvPr>
          <p:cNvSpPr txBox="1"/>
          <p:nvPr/>
        </p:nvSpPr>
        <p:spPr>
          <a:xfrm>
            <a:off x="149352" y="3420484"/>
            <a:ext cx="2181893" cy="1077218"/>
          </a:xfrm>
          <a:prstGeom prst="rect">
            <a:avLst/>
          </a:prstGeom>
          <a:noFill/>
        </p:spPr>
        <p:txBody>
          <a:bodyPr wrap="square" rtlCol="0">
            <a:spAutoFit/>
          </a:bodyPr>
          <a:lstStyle/>
          <a:p>
            <a:r>
              <a:rPr lang="en-GB" sz="800" dirty="0"/>
              <a:t>The above image is of “Grave Circle A” at Mycenae, a Late Helladic burial site that contains 6 shaft graves, each of which contain multiple corpses. It is one of the earliest instances in Mycenaean Greece of a “designated cemetery area”, where multiple graves are placed in the same designated area.</a:t>
            </a:r>
            <a:r>
              <a:rPr lang="en-GB" sz="800" baseline="30000" dirty="0"/>
              <a:t> (Harrell, K. (2014))</a:t>
            </a:r>
            <a:r>
              <a:rPr lang="en-GB" sz="800" dirty="0"/>
              <a:t> </a:t>
            </a:r>
          </a:p>
        </p:txBody>
      </p:sp>
      <p:pic>
        <p:nvPicPr>
          <p:cNvPr id="22" name="Picture 21">
            <a:extLst>
              <a:ext uri="{FF2B5EF4-FFF2-40B4-BE49-F238E27FC236}">
                <a16:creationId xmlns:a16="http://schemas.microsoft.com/office/drawing/2014/main" id="{CDB48151-EE95-F30B-1F9A-FAD2DE8A67C3}"/>
              </a:ext>
            </a:extLst>
          </p:cNvPr>
          <p:cNvPicPr>
            <a:picLocks noChangeAspect="1"/>
          </p:cNvPicPr>
          <p:nvPr/>
        </p:nvPicPr>
        <p:blipFill>
          <a:blip r:embed="rId6"/>
          <a:stretch>
            <a:fillRect/>
          </a:stretch>
        </p:blipFill>
        <p:spPr>
          <a:xfrm>
            <a:off x="149352" y="4476586"/>
            <a:ext cx="798801" cy="2246040"/>
          </a:xfrm>
          <a:prstGeom prst="rect">
            <a:avLst/>
          </a:prstGeom>
        </p:spPr>
      </p:pic>
      <p:sp>
        <p:nvSpPr>
          <p:cNvPr id="23" name="TextBox 22">
            <a:extLst>
              <a:ext uri="{FF2B5EF4-FFF2-40B4-BE49-F238E27FC236}">
                <a16:creationId xmlns:a16="http://schemas.microsoft.com/office/drawing/2014/main" id="{2B8EEF6E-6764-040C-F90C-1DC81EF8346F}"/>
              </a:ext>
            </a:extLst>
          </p:cNvPr>
          <p:cNvSpPr txBox="1"/>
          <p:nvPr/>
        </p:nvSpPr>
        <p:spPr>
          <a:xfrm>
            <a:off x="109538" y="6746081"/>
            <a:ext cx="2181893" cy="138499"/>
          </a:xfrm>
          <a:prstGeom prst="rect">
            <a:avLst/>
          </a:prstGeom>
          <a:noFill/>
        </p:spPr>
        <p:txBody>
          <a:bodyPr wrap="square" rtlCol="0">
            <a:spAutoFit/>
          </a:bodyPr>
          <a:lstStyle/>
          <a:p>
            <a:r>
              <a:rPr lang="en-US" sz="300" dirty="0"/>
              <a:t>Schuchhardt, C. 1891. Schliemann’s Excavations: An Archaeological and Historical Study</a:t>
            </a:r>
            <a:endParaRPr lang="en-GB" sz="100" dirty="0"/>
          </a:p>
        </p:txBody>
      </p:sp>
      <p:sp>
        <p:nvSpPr>
          <p:cNvPr id="24" name="TextBox 23">
            <a:extLst>
              <a:ext uri="{FF2B5EF4-FFF2-40B4-BE49-F238E27FC236}">
                <a16:creationId xmlns:a16="http://schemas.microsoft.com/office/drawing/2014/main" id="{6C321BD0-5035-3ADF-D92B-C353E9A73299}"/>
              </a:ext>
            </a:extLst>
          </p:cNvPr>
          <p:cNvSpPr txBox="1"/>
          <p:nvPr/>
        </p:nvSpPr>
        <p:spPr>
          <a:xfrm>
            <a:off x="1123950" y="4581525"/>
            <a:ext cx="1476375" cy="2062103"/>
          </a:xfrm>
          <a:prstGeom prst="rect">
            <a:avLst/>
          </a:prstGeom>
          <a:noFill/>
        </p:spPr>
        <p:txBody>
          <a:bodyPr wrap="square" rtlCol="0">
            <a:spAutoFit/>
          </a:bodyPr>
          <a:lstStyle/>
          <a:p>
            <a:r>
              <a:rPr lang="en-GB" sz="800" dirty="0"/>
              <a:t>The image to the left is  a drawing of the remains of a sword found buried in a shaft grave in “Grave Circle A”. It is incredibly ornate, and one of many such swords found among the shaft graves at Mycenae. The various swords almost certainly show that the graves belonged to individuals of a higher a social status, and both the quantity and quality definitely show a changing dynamic around  burial in Mycenae.</a:t>
            </a:r>
            <a:r>
              <a:rPr lang="en-GB" sz="800" baseline="30000" dirty="0"/>
              <a:t>(Harrell, K. (2014))</a:t>
            </a:r>
            <a:r>
              <a:rPr lang="en-GB" sz="800" dirty="0"/>
              <a:t> </a:t>
            </a:r>
          </a:p>
        </p:txBody>
      </p:sp>
      <p:pic>
        <p:nvPicPr>
          <p:cNvPr id="3" name="Picture 2" descr="A stone entrance to a hill&#10;&#10;AI-generated content may be incorrect.">
            <a:extLst>
              <a:ext uri="{FF2B5EF4-FFF2-40B4-BE49-F238E27FC236}">
                <a16:creationId xmlns:a16="http://schemas.microsoft.com/office/drawing/2014/main" id="{03335E00-AB11-E42A-C06E-EEAC1325925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14983" y="320040"/>
            <a:ext cx="1814618" cy="1360963"/>
          </a:xfrm>
          <a:prstGeom prst="rect">
            <a:avLst/>
          </a:prstGeom>
        </p:spPr>
      </p:pic>
      <p:sp>
        <p:nvSpPr>
          <p:cNvPr id="4" name="TextBox 3">
            <a:extLst>
              <a:ext uri="{FF2B5EF4-FFF2-40B4-BE49-F238E27FC236}">
                <a16:creationId xmlns:a16="http://schemas.microsoft.com/office/drawing/2014/main" id="{3DBEBFBE-BD47-ECE0-48B9-E2DC4AD4E598}"/>
              </a:ext>
            </a:extLst>
          </p:cNvPr>
          <p:cNvSpPr txBox="1"/>
          <p:nvPr/>
        </p:nvSpPr>
        <p:spPr>
          <a:xfrm>
            <a:off x="6414983" y="1696876"/>
            <a:ext cx="1814618" cy="1323439"/>
          </a:xfrm>
          <a:prstGeom prst="rect">
            <a:avLst/>
          </a:prstGeom>
          <a:noFill/>
        </p:spPr>
        <p:txBody>
          <a:bodyPr wrap="square" rtlCol="0">
            <a:spAutoFit/>
          </a:bodyPr>
          <a:lstStyle/>
          <a:p>
            <a:r>
              <a:rPr lang="en-GB" sz="800" dirty="0"/>
              <a:t>The above image is a tholos tomb at Mycenae, called “The Treasury of Atreus”, built between circa. 1350 and 1250. They are the tombs of the highest echelons of society and are emblematic of the dramatic and ever-growing difference between the higher and lower societal statuses.</a:t>
            </a:r>
            <a:r>
              <a:rPr lang="en-GB" sz="800" baseline="30000" dirty="0"/>
              <a:t>(</a:t>
            </a:r>
            <a:r>
              <a:rPr lang="en-US" sz="800" baseline="30000" dirty="0"/>
              <a:t>The Editors of </a:t>
            </a:r>
            <a:r>
              <a:rPr lang="en-US" sz="800" baseline="30000" dirty="0" err="1"/>
              <a:t>Encyclopaedia</a:t>
            </a:r>
            <a:r>
              <a:rPr lang="en-US" sz="800" baseline="30000" dirty="0"/>
              <a:t> Britannica, 2022)</a:t>
            </a:r>
            <a:endParaRPr lang="en-GB" sz="800" dirty="0"/>
          </a:p>
        </p:txBody>
      </p:sp>
      <p:sp>
        <p:nvSpPr>
          <p:cNvPr id="10" name="TextBox 9">
            <a:extLst>
              <a:ext uri="{FF2B5EF4-FFF2-40B4-BE49-F238E27FC236}">
                <a16:creationId xmlns:a16="http://schemas.microsoft.com/office/drawing/2014/main" id="{D89BA4C1-A506-3DD6-30E2-AFBD708D472B}"/>
              </a:ext>
            </a:extLst>
          </p:cNvPr>
          <p:cNvSpPr txBox="1"/>
          <p:nvPr/>
        </p:nvSpPr>
        <p:spPr>
          <a:xfrm>
            <a:off x="6369738" y="181541"/>
            <a:ext cx="1109663" cy="138499"/>
          </a:xfrm>
          <a:prstGeom prst="rect">
            <a:avLst/>
          </a:prstGeom>
          <a:noFill/>
        </p:spPr>
        <p:txBody>
          <a:bodyPr wrap="square">
            <a:spAutoFit/>
          </a:bodyPr>
          <a:lstStyle/>
          <a:p>
            <a:r>
              <a:rPr lang="en-US" sz="300" dirty="0"/>
              <a:t>Wikimedia Commons, 2005, </a:t>
            </a:r>
            <a:r>
              <a:rPr lang="en-US" sz="300" i="1" dirty="0"/>
              <a:t>“Treasure of Atreus.jpg”</a:t>
            </a:r>
            <a:r>
              <a:rPr lang="en-US" sz="300" dirty="0"/>
              <a:t> </a:t>
            </a:r>
            <a:endParaRPr lang="en-GB" sz="300" dirty="0"/>
          </a:p>
        </p:txBody>
      </p:sp>
      <p:pic>
        <p:nvPicPr>
          <p:cNvPr id="15" name="Picture 14">
            <a:extLst>
              <a:ext uri="{FF2B5EF4-FFF2-40B4-BE49-F238E27FC236}">
                <a16:creationId xmlns:a16="http://schemas.microsoft.com/office/drawing/2014/main" id="{54DAD02D-DDCC-459B-B91C-432DC158BF22}"/>
              </a:ext>
            </a:extLst>
          </p:cNvPr>
          <p:cNvPicPr>
            <a:picLocks noChangeAspect="1"/>
          </p:cNvPicPr>
          <p:nvPr/>
        </p:nvPicPr>
        <p:blipFill>
          <a:blip r:embed="rId8"/>
          <a:stretch>
            <a:fillRect/>
          </a:stretch>
        </p:blipFill>
        <p:spPr>
          <a:xfrm>
            <a:off x="2447765" y="2311122"/>
            <a:ext cx="2150588" cy="1232501"/>
          </a:xfrm>
          <a:prstGeom prst="rect">
            <a:avLst/>
          </a:prstGeom>
        </p:spPr>
      </p:pic>
      <p:sp>
        <p:nvSpPr>
          <p:cNvPr id="18" name="TextBox 17">
            <a:extLst>
              <a:ext uri="{FF2B5EF4-FFF2-40B4-BE49-F238E27FC236}">
                <a16:creationId xmlns:a16="http://schemas.microsoft.com/office/drawing/2014/main" id="{150A6E40-578D-F8D3-305C-7DCD241B18B9}"/>
              </a:ext>
            </a:extLst>
          </p:cNvPr>
          <p:cNvSpPr txBox="1"/>
          <p:nvPr/>
        </p:nvSpPr>
        <p:spPr>
          <a:xfrm>
            <a:off x="2912280" y="2166236"/>
            <a:ext cx="1165511" cy="184666"/>
          </a:xfrm>
          <a:prstGeom prst="rect">
            <a:avLst/>
          </a:prstGeom>
          <a:noFill/>
        </p:spPr>
        <p:txBody>
          <a:bodyPr wrap="square">
            <a:spAutoFit/>
          </a:bodyPr>
          <a:lstStyle/>
          <a:p>
            <a:r>
              <a:rPr lang="en-US" sz="300" dirty="0"/>
              <a:t>Below: Sharon R. Stocker, and Jack L. Davis. “The Combat Agate from the Grave of the Griffin Warrior at Pylos.” </a:t>
            </a:r>
            <a:endParaRPr lang="en-GB" sz="300" dirty="0"/>
          </a:p>
        </p:txBody>
      </p:sp>
      <p:sp>
        <p:nvSpPr>
          <p:cNvPr id="21" name="TextBox 20">
            <a:extLst>
              <a:ext uri="{FF2B5EF4-FFF2-40B4-BE49-F238E27FC236}">
                <a16:creationId xmlns:a16="http://schemas.microsoft.com/office/drawing/2014/main" id="{CCF8AA85-C0F7-3691-2E5A-8ED41F609747}"/>
              </a:ext>
            </a:extLst>
          </p:cNvPr>
          <p:cNvSpPr txBox="1"/>
          <p:nvPr/>
        </p:nvSpPr>
        <p:spPr>
          <a:xfrm>
            <a:off x="2447764" y="3543623"/>
            <a:ext cx="2222177" cy="1077218"/>
          </a:xfrm>
          <a:prstGeom prst="rect">
            <a:avLst/>
          </a:prstGeom>
          <a:noFill/>
        </p:spPr>
        <p:txBody>
          <a:bodyPr wrap="square" rtlCol="0">
            <a:spAutoFit/>
          </a:bodyPr>
          <a:lstStyle/>
          <a:p>
            <a:r>
              <a:rPr lang="en-GB" sz="800" dirty="0"/>
              <a:t>The above image is a drawing of the combat agate, a unique </a:t>
            </a:r>
            <a:r>
              <a:rPr lang="en-GB" sz="800" dirty="0" err="1"/>
              <a:t>sealstone</a:t>
            </a:r>
            <a:r>
              <a:rPr lang="en-GB" sz="800" dirty="0"/>
              <a:t> that was uncovered in the “griffon warrior” tomb at Pylos. It is a tiny and remarkably detailed engraved agate, only being 3.6cm long. As a grave good it probably indicates the social status of the buried as a warrior, likely of some renown given the value of the Agate.</a:t>
            </a:r>
          </a:p>
        </p:txBody>
      </p:sp>
      <p:pic>
        <p:nvPicPr>
          <p:cNvPr id="26" name="Picture 25" descr="A gold mask on a black background&#10;&#10;AI-generated content may be incorrect.">
            <a:extLst>
              <a:ext uri="{FF2B5EF4-FFF2-40B4-BE49-F238E27FC236}">
                <a16:creationId xmlns:a16="http://schemas.microsoft.com/office/drawing/2014/main" id="{28BA7A93-CB1E-E6E1-01C0-456C1984F5D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041050" y="4620840"/>
            <a:ext cx="1889089" cy="1889089"/>
          </a:xfrm>
          <a:prstGeom prst="rect">
            <a:avLst/>
          </a:prstGeom>
        </p:spPr>
      </p:pic>
      <p:sp>
        <p:nvSpPr>
          <p:cNvPr id="27" name="TextBox 26">
            <a:extLst>
              <a:ext uri="{FF2B5EF4-FFF2-40B4-BE49-F238E27FC236}">
                <a16:creationId xmlns:a16="http://schemas.microsoft.com/office/drawing/2014/main" id="{7A7B9390-610F-3A07-C36D-73B3B145488A}"/>
              </a:ext>
            </a:extLst>
          </p:cNvPr>
          <p:cNvSpPr txBox="1"/>
          <p:nvPr/>
        </p:nvSpPr>
        <p:spPr>
          <a:xfrm>
            <a:off x="5021581" y="4620840"/>
            <a:ext cx="2122170" cy="1692771"/>
          </a:xfrm>
          <a:prstGeom prst="rect">
            <a:avLst/>
          </a:prstGeom>
          <a:noFill/>
        </p:spPr>
        <p:txBody>
          <a:bodyPr wrap="square" rtlCol="0">
            <a:spAutoFit/>
          </a:bodyPr>
          <a:lstStyle/>
          <a:p>
            <a:r>
              <a:rPr lang="en-GB" sz="800" dirty="0"/>
              <a:t>The image to the left is the “mask of Agamemnon”, a gold death mask found in one of the shaft graves at Mycenae, between 1600 BCE and 1500 BCE. Since its discovery by German archaeologist Heinrich Schliemann in 1876 it has been examined and determined to be far too old to actually belong to a historical  equivalent to Agamemnon.</a:t>
            </a:r>
          </a:p>
          <a:p>
            <a:r>
              <a:rPr lang="en-GB" sz="800" dirty="0"/>
              <a:t>Despite being unrelated to its namesake, it  likely belonged to a member of nobility, given the high level of detail and the amount of gold used in its construction.</a:t>
            </a:r>
          </a:p>
        </p:txBody>
      </p:sp>
      <p:sp>
        <p:nvSpPr>
          <p:cNvPr id="30" name="TextBox 29">
            <a:extLst>
              <a:ext uri="{FF2B5EF4-FFF2-40B4-BE49-F238E27FC236}">
                <a16:creationId xmlns:a16="http://schemas.microsoft.com/office/drawing/2014/main" id="{B3BDD490-8A4B-D1C1-E9F1-595248A44E1A}"/>
              </a:ext>
            </a:extLst>
          </p:cNvPr>
          <p:cNvSpPr txBox="1"/>
          <p:nvPr/>
        </p:nvSpPr>
        <p:spPr>
          <a:xfrm>
            <a:off x="3041050" y="6552138"/>
            <a:ext cx="2181893" cy="138499"/>
          </a:xfrm>
          <a:prstGeom prst="rect">
            <a:avLst/>
          </a:prstGeom>
          <a:noFill/>
        </p:spPr>
        <p:txBody>
          <a:bodyPr wrap="square" rtlCol="0">
            <a:spAutoFit/>
          </a:bodyPr>
          <a:lstStyle/>
          <a:p>
            <a:r>
              <a:rPr lang="en-GB" sz="300" dirty="0"/>
              <a:t>Xuan Che, 2010, “MaskOfAgamemnon.jpg”</a:t>
            </a:r>
            <a:endParaRPr lang="en-GB" sz="100" dirty="0"/>
          </a:p>
        </p:txBody>
      </p:sp>
      <p:pic>
        <p:nvPicPr>
          <p:cNvPr id="32" name="Picture 31" descr="A pair of ancient objects&#10;&#10;AI-generated content may be incorrect.">
            <a:extLst>
              <a:ext uri="{FF2B5EF4-FFF2-40B4-BE49-F238E27FC236}">
                <a16:creationId xmlns:a16="http://schemas.microsoft.com/office/drawing/2014/main" id="{079189D8-A4DC-4B7F-B034-D5C104D276C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384745" y="3020315"/>
            <a:ext cx="2203652" cy="1304043"/>
          </a:xfrm>
          <a:prstGeom prst="rect">
            <a:avLst/>
          </a:prstGeom>
        </p:spPr>
      </p:pic>
      <p:sp>
        <p:nvSpPr>
          <p:cNvPr id="33" name="TextBox 32">
            <a:extLst>
              <a:ext uri="{FF2B5EF4-FFF2-40B4-BE49-F238E27FC236}">
                <a16:creationId xmlns:a16="http://schemas.microsoft.com/office/drawing/2014/main" id="{46190924-E548-AF8F-3762-5AFCDBB0CDD2}"/>
              </a:ext>
            </a:extLst>
          </p:cNvPr>
          <p:cNvSpPr txBox="1"/>
          <p:nvPr/>
        </p:nvSpPr>
        <p:spPr>
          <a:xfrm>
            <a:off x="5384745" y="4334099"/>
            <a:ext cx="1517523" cy="323165"/>
          </a:xfrm>
          <a:prstGeom prst="rect">
            <a:avLst/>
          </a:prstGeom>
          <a:noFill/>
        </p:spPr>
        <p:txBody>
          <a:bodyPr wrap="square" rtlCol="0">
            <a:spAutoFit/>
          </a:bodyPr>
          <a:lstStyle/>
          <a:p>
            <a:r>
              <a:rPr lang="en-US" sz="300" dirty="0"/>
              <a:t>Berger, Daniel &amp; Hunger, Katja &amp; </a:t>
            </a:r>
            <a:r>
              <a:rPr lang="en-US" sz="300" dirty="0" err="1"/>
              <a:t>Bolligerschreyer</a:t>
            </a:r>
            <a:r>
              <a:rPr lang="en-US" sz="300" dirty="0"/>
              <a:t>, Sabine &amp; </a:t>
            </a:r>
            <a:r>
              <a:rPr lang="en-US" sz="300" dirty="0" err="1"/>
              <a:t>Grolimund</a:t>
            </a:r>
            <a:r>
              <a:rPr lang="en-US" sz="300" dirty="0"/>
              <a:t>, Daniel &amp; Hartmann, S. &amp; Hovind, Jan &amp; Müller, Felix &amp; Lehmann, Eberhard &amp; Vontobel, Peter &amp; </a:t>
            </a:r>
            <a:r>
              <a:rPr lang="en-US" sz="300" dirty="0" err="1"/>
              <a:t>Wörle</a:t>
            </a:r>
            <a:r>
              <a:rPr lang="en-US" sz="300" dirty="0"/>
              <a:t>, Marie. (2013). New insights into early bronze age damascene technique north of the alps. The Antiquaries Journal. 93. 1-29. 10.1017/S0003581513000012. </a:t>
            </a:r>
          </a:p>
        </p:txBody>
      </p:sp>
      <p:sp>
        <p:nvSpPr>
          <p:cNvPr id="34" name="TextBox 33">
            <a:extLst>
              <a:ext uri="{FF2B5EF4-FFF2-40B4-BE49-F238E27FC236}">
                <a16:creationId xmlns:a16="http://schemas.microsoft.com/office/drawing/2014/main" id="{FB4D26FE-7EB3-60C4-9768-C1FA91DA510E}"/>
              </a:ext>
            </a:extLst>
          </p:cNvPr>
          <p:cNvSpPr txBox="1"/>
          <p:nvPr/>
        </p:nvSpPr>
        <p:spPr>
          <a:xfrm>
            <a:off x="7639050" y="3020315"/>
            <a:ext cx="2652713" cy="1200329"/>
          </a:xfrm>
          <a:prstGeom prst="rect">
            <a:avLst/>
          </a:prstGeom>
          <a:noFill/>
        </p:spPr>
        <p:txBody>
          <a:bodyPr wrap="square" rtlCol="0">
            <a:spAutoFit/>
          </a:bodyPr>
          <a:lstStyle/>
          <a:p>
            <a:r>
              <a:rPr lang="en-GB" sz="800" dirty="0"/>
              <a:t>The image to the left depicts a pair of incredibly ornate daggers uncovered in Mycenae, at Grave Circle A.</a:t>
            </a:r>
          </a:p>
          <a:p>
            <a:r>
              <a:rPr lang="en-GB" sz="800" dirty="0"/>
              <a:t>They are an excellent piece for demonstrating the Mycenaean practice around the burial of individuals of a higher social status with blades, such as those found in the grave circles at Mycenae. The trend in Mycenaean graves is that the wealth and status of the dead person informs what burial goods they will be buried with, and how much wealth they will be buried with.</a:t>
            </a:r>
          </a:p>
        </p:txBody>
      </p:sp>
      <p:pic>
        <p:nvPicPr>
          <p:cNvPr id="36" name="Picture 35">
            <a:extLst>
              <a:ext uri="{FF2B5EF4-FFF2-40B4-BE49-F238E27FC236}">
                <a16:creationId xmlns:a16="http://schemas.microsoft.com/office/drawing/2014/main" id="{4B02E180-0083-8552-4AE4-76B4F49BFCC7}"/>
              </a:ext>
            </a:extLst>
          </p:cNvPr>
          <p:cNvPicPr>
            <a:picLocks noChangeAspect="1"/>
          </p:cNvPicPr>
          <p:nvPr/>
        </p:nvPicPr>
        <p:blipFill>
          <a:blip r:embed="rId11"/>
          <a:stretch>
            <a:fillRect/>
          </a:stretch>
        </p:blipFill>
        <p:spPr>
          <a:xfrm>
            <a:off x="7639050" y="4620840"/>
            <a:ext cx="1814618" cy="1793879"/>
          </a:xfrm>
          <a:prstGeom prst="rect">
            <a:avLst/>
          </a:prstGeom>
        </p:spPr>
      </p:pic>
      <p:sp>
        <p:nvSpPr>
          <p:cNvPr id="37" name="TextBox 36">
            <a:extLst>
              <a:ext uri="{FF2B5EF4-FFF2-40B4-BE49-F238E27FC236}">
                <a16:creationId xmlns:a16="http://schemas.microsoft.com/office/drawing/2014/main" id="{2496A0D2-D99E-7C84-9BE2-22ECB5D36FA2}"/>
              </a:ext>
            </a:extLst>
          </p:cNvPr>
          <p:cNvSpPr txBox="1"/>
          <p:nvPr/>
        </p:nvSpPr>
        <p:spPr>
          <a:xfrm>
            <a:off x="9548813" y="4784402"/>
            <a:ext cx="2265959" cy="1692771"/>
          </a:xfrm>
          <a:prstGeom prst="rect">
            <a:avLst/>
          </a:prstGeom>
          <a:noFill/>
        </p:spPr>
        <p:txBody>
          <a:bodyPr wrap="square" rtlCol="0">
            <a:spAutoFit/>
          </a:bodyPr>
          <a:lstStyle/>
          <a:p>
            <a:r>
              <a:rPr lang="en-GB" sz="800" dirty="0"/>
              <a:t>The Image to the Left is a gold necklace found in the “Griffin Warrior” tomb in Pylos. It is a good indicator of the status of warriors in Mycenaean society, as it is an expensive object that is entirely unrelated to the role of warrior. This implies that the warrior class had a high level of wealth, an idea supported by other finds of expensive goods in tombs assumed to belong to warriors, such as found in the shaft graves.</a:t>
            </a:r>
          </a:p>
          <a:p>
            <a:r>
              <a:rPr lang="en-GB" sz="800" dirty="0"/>
              <a:t>The necklace uses imported rare stones in its construction, namely Faience (the middle stone) and Agate (the outer two stones).</a:t>
            </a:r>
          </a:p>
        </p:txBody>
      </p:sp>
      <p:sp>
        <p:nvSpPr>
          <p:cNvPr id="38" name="TextBox 37">
            <a:extLst>
              <a:ext uri="{FF2B5EF4-FFF2-40B4-BE49-F238E27FC236}">
                <a16:creationId xmlns:a16="http://schemas.microsoft.com/office/drawing/2014/main" id="{14F30AD1-F545-E243-B863-4D8F30A72894}"/>
              </a:ext>
            </a:extLst>
          </p:cNvPr>
          <p:cNvSpPr txBox="1"/>
          <p:nvPr/>
        </p:nvSpPr>
        <p:spPr>
          <a:xfrm>
            <a:off x="7639050" y="6509929"/>
            <a:ext cx="1517523" cy="184666"/>
          </a:xfrm>
          <a:prstGeom prst="rect">
            <a:avLst/>
          </a:prstGeom>
          <a:noFill/>
        </p:spPr>
        <p:txBody>
          <a:bodyPr wrap="square" rtlCol="0">
            <a:spAutoFit/>
          </a:bodyPr>
          <a:lstStyle/>
          <a:p>
            <a:r>
              <a:rPr lang="en-US" sz="300" dirty="0"/>
              <a:t>Jack L. Davis, and Sharon R. Stocker. 2018, “The Gold Necklace from the Grave of the Griffin Warrior at Pylos.”</a:t>
            </a:r>
            <a:endParaRPr lang="en-GB" sz="300" dirty="0"/>
          </a:p>
        </p:txBody>
      </p:sp>
      <p:pic>
        <p:nvPicPr>
          <p:cNvPr id="40" name="Picture 39" descr="A close-up of a bowl&#10;&#10;AI-generated content may be incorrect.">
            <a:extLst>
              <a:ext uri="{FF2B5EF4-FFF2-40B4-BE49-F238E27FC236}">
                <a16:creationId xmlns:a16="http://schemas.microsoft.com/office/drawing/2014/main" id="{C8C471A6-09D4-EDB7-FC28-76B05CE64F1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965406" y="270761"/>
            <a:ext cx="2857500" cy="1895475"/>
          </a:xfrm>
          <a:prstGeom prst="rect">
            <a:avLst/>
          </a:prstGeom>
        </p:spPr>
      </p:pic>
      <p:sp>
        <p:nvSpPr>
          <p:cNvPr id="41" name="TextBox 40">
            <a:extLst>
              <a:ext uri="{FF2B5EF4-FFF2-40B4-BE49-F238E27FC236}">
                <a16:creationId xmlns:a16="http://schemas.microsoft.com/office/drawing/2014/main" id="{83C2FAD5-728E-1FB6-05E2-6FBE2482F688}"/>
              </a:ext>
            </a:extLst>
          </p:cNvPr>
          <p:cNvSpPr txBox="1"/>
          <p:nvPr/>
        </p:nvSpPr>
        <p:spPr>
          <a:xfrm>
            <a:off x="8918986" y="2197013"/>
            <a:ext cx="2942206" cy="707886"/>
          </a:xfrm>
          <a:prstGeom prst="rect">
            <a:avLst/>
          </a:prstGeom>
          <a:noFill/>
        </p:spPr>
        <p:txBody>
          <a:bodyPr wrap="square" rtlCol="0">
            <a:spAutoFit/>
          </a:bodyPr>
          <a:lstStyle/>
          <a:p>
            <a:r>
              <a:rPr lang="en-GB" sz="800" dirty="0"/>
              <a:t>The above image is a “Warrior Vase” from a shaft grave in Mycenae. Its decoration is indicative of the fact that the shaft graves were used to bury a great number of members of the warrior class.</a:t>
            </a:r>
          </a:p>
          <a:p>
            <a:r>
              <a:rPr lang="en-GB" sz="800" dirty="0"/>
              <a:t>Pottery is a universal feature of the Mycenaean grave goods.</a:t>
            </a:r>
          </a:p>
        </p:txBody>
      </p:sp>
      <p:sp>
        <p:nvSpPr>
          <p:cNvPr id="42" name="TextBox 41">
            <a:extLst>
              <a:ext uri="{FF2B5EF4-FFF2-40B4-BE49-F238E27FC236}">
                <a16:creationId xmlns:a16="http://schemas.microsoft.com/office/drawing/2014/main" id="{359498FD-E9F4-E5D6-474C-2B1869171AC6}"/>
              </a:ext>
            </a:extLst>
          </p:cNvPr>
          <p:cNvSpPr txBox="1"/>
          <p:nvPr/>
        </p:nvSpPr>
        <p:spPr>
          <a:xfrm>
            <a:off x="8918986" y="132262"/>
            <a:ext cx="2942206" cy="138499"/>
          </a:xfrm>
          <a:prstGeom prst="rect">
            <a:avLst/>
          </a:prstGeom>
          <a:noFill/>
        </p:spPr>
        <p:txBody>
          <a:bodyPr wrap="square" rtlCol="0">
            <a:spAutoFit/>
          </a:bodyPr>
          <a:lstStyle/>
          <a:p>
            <a:r>
              <a:rPr lang="en-US" sz="300" dirty="0"/>
              <a:t>Below: Rutter, J. 2017, “The Shaft Graves of Mycenae”, </a:t>
            </a:r>
            <a:endParaRPr lang="en-GB" sz="300" dirty="0"/>
          </a:p>
        </p:txBody>
      </p:sp>
    </p:spTree>
    <p:extLst>
      <p:ext uri="{BB962C8B-B14F-4D97-AF65-F5344CB8AC3E}">
        <p14:creationId xmlns:p14="http://schemas.microsoft.com/office/powerpoint/2010/main" val="318849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E10BD-A840-F2A6-6441-FEBECD266801}"/>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B002979F-3749-D89F-6EBD-23C192E1DA87}"/>
              </a:ext>
            </a:extLst>
          </p:cNvPr>
          <p:cNvSpPr>
            <a:spLocks noGrp="1"/>
          </p:cNvSpPr>
          <p:nvPr>
            <p:ph idx="1"/>
          </p:nvPr>
        </p:nvSpPr>
        <p:spPr>
          <a:xfrm>
            <a:off x="838200" y="1557196"/>
            <a:ext cx="10515600" cy="4619767"/>
          </a:xfrm>
        </p:spPr>
        <p:txBody>
          <a:bodyPr>
            <a:normAutofit fontScale="92500" lnSpcReduction="20000"/>
          </a:bodyPr>
          <a:lstStyle/>
          <a:p>
            <a:pPr marL="0" indent="0">
              <a:buNone/>
            </a:pPr>
            <a:r>
              <a:rPr lang="en-GB" dirty="0"/>
              <a:t>The use of this format has been somewhat difficult for me, as I am far more used to an essay format, and at times I simply couldn’t find a good image to use or think of something to write for an image that I had found.</a:t>
            </a:r>
          </a:p>
          <a:p>
            <a:pPr marL="0" indent="0">
              <a:buNone/>
            </a:pPr>
            <a:r>
              <a:rPr lang="en-GB" dirty="0"/>
              <a:t>When choosing pictures and resources, I made sure to try and get a range of sources and topics. I had to make sure to attempt to keep a balance of types of evidence, particularly in regard to archaeological finds, avoiding overusing swords and other blades was something I had to actively do. Avoiding overlooking certain aspects was also something I had to be careful with, as while searching for resources I found that a lot of the aspects were neglected somewhat in representation, notably pottery seems to have dramatically (and uncharacteristically) less representation in images, especially when compared to the actual amount of pottery found in all the archaeological sites in Mycenaean Greece.</a:t>
            </a:r>
          </a:p>
        </p:txBody>
      </p:sp>
    </p:spTree>
    <p:extLst>
      <p:ext uri="{BB962C8B-B14F-4D97-AF65-F5344CB8AC3E}">
        <p14:creationId xmlns:p14="http://schemas.microsoft.com/office/powerpoint/2010/main" val="2167574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207EB-7201-54F1-4D94-6EF53A1B15A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6C2E9AF-BA47-B211-B620-B77022EDA7E0}"/>
              </a:ext>
            </a:extLst>
          </p:cNvPr>
          <p:cNvSpPr>
            <a:spLocks noGrp="1"/>
          </p:cNvSpPr>
          <p:nvPr>
            <p:ph idx="1"/>
          </p:nvPr>
        </p:nvSpPr>
        <p:spPr/>
        <p:txBody>
          <a:bodyPr>
            <a:normAutofit fontScale="40000" lnSpcReduction="20000"/>
          </a:bodyPr>
          <a:lstStyle/>
          <a:p>
            <a:r>
              <a:rPr lang="en-GB" dirty="0"/>
              <a:t>Neer, R, T. 2018, </a:t>
            </a:r>
            <a:r>
              <a:rPr lang="en-GB" i="1" dirty="0"/>
              <a:t>“</a:t>
            </a:r>
            <a:r>
              <a:rPr lang="en-US" i="1" dirty="0"/>
              <a:t>Art &amp; Archaeology of the Greek World”, </a:t>
            </a:r>
            <a:r>
              <a:rPr lang="en-US" dirty="0"/>
              <a:t>Thames &amp; Hudson</a:t>
            </a:r>
          </a:p>
          <a:p>
            <a:r>
              <a:rPr lang="en-US" dirty="0"/>
              <a:t>Wikimedia Commons, 2017, </a:t>
            </a:r>
            <a:r>
              <a:rPr lang="en-US" i="1" dirty="0"/>
              <a:t>“Mycenaean World en.png”, </a:t>
            </a:r>
            <a:r>
              <a:rPr lang="en-US" dirty="0">
                <a:hlinkClick r:id="rId2"/>
              </a:rPr>
              <a:t>https://commons.wikimedia.org/wiki/File:Mycenaean_World_en.png</a:t>
            </a:r>
            <a:endParaRPr lang="en-US" dirty="0"/>
          </a:p>
          <a:p>
            <a:r>
              <a:rPr lang="en-US" dirty="0"/>
              <a:t>Hemmingway, C, Hemmingway, S. 2003, </a:t>
            </a:r>
            <a:r>
              <a:rPr lang="en-US" i="1" dirty="0"/>
              <a:t>“Mycenaean Civilization”, </a:t>
            </a:r>
            <a:r>
              <a:rPr lang="en-US" dirty="0"/>
              <a:t>Metropolitan museum of art. </a:t>
            </a:r>
            <a:r>
              <a:rPr lang="en-US" dirty="0">
                <a:hlinkClick r:id="rId3"/>
              </a:rPr>
              <a:t>https://www.metmuseum.org/essays/mycenaean-civilization</a:t>
            </a:r>
            <a:endParaRPr lang="en-US" dirty="0"/>
          </a:p>
          <a:p>
            <a:r>
              <a:rPr lang="en-US" dirty="0"/>
              <a:t>Wikimedia Commons, 2008, </a:t>
            </a:r>
            <a:r>
              <a:rPr lang="en-US" i="1" dirty="0"/>
              <a:t>“Grave-Circle-A-Mycenae.jpg”, </a:t>
            </a:r>
            <a:r>
              <a:rPr lang="en-US" dirty="0">
                <a:hlinkClick r:id="rId4"/>
              </a:rPr>
              <a:t>https://en.wikipedia.org/wiki/File:Grave-Circle-A-Mycenae.jpg</a:t>
            </a:r>
            <a:endParaRPr lang="en-US" dirty="0"/>
          </a:p>
          <a:p>
            <a:r>
              <a:rPr lang="en-US" dirty="0"/>
              <a:t>Harrell, K. “The Fallen and Their Swords: A New Explanation for the Rise of the Shaft Graves.” American Journal of Archaeology, vol. 118, no. 1, 2014, pp. 3–17. JSTOR, </a:t>
            </a:r>
            <a:r>
              <a:rPr lang="en-US" dirty="0">
                <a:hlinkClick r:id="rId5"/>
              </a:rPr>
              <a:t>https://doi.org/10.3764/aja.118.1.0003. Accessed 15 Mar. 2025</a:t>
            </a:r>
            <a:r>
              <a:rPr lang="en-US" dirty="0"/>
              <a:t>.</a:t>
            </a:r>
          </a:p>
          <a:p>
            <a:r>
              <a:rPr lang="en-US" dirty="0"/>
              <a:t>Schuchhardt, C. 1891</a:t>
            </a:r>
            <a:r>
              <a:rPr lang="en-US" i="1" dirty="0"/>
              <a:t>. “Schliemann’s Excavations: An Archaeological and Historical Study.”</a:t>
            </a:r>
            <a:r>
              <a:rPr lang="en-US" dirty="0"/>
              <a:t> Translated by E. Sellers. London: </a:t>
            </a:r>
            <a:r>
              <a:rPr lang="en-US" dirty="0" err="1"/>
              <a:t>Macmillian</a:t>
            </a:r>
            <a:r>
              <a:rPr lang="en-US" dirty="0"/>
              <a:t>.</a:t>
            </a:r>
          </a:p>
          <a:p>
            <a:r>
              <a:rPr lang="en-US" dirty="0"/>
              <a:t>Wikimedia Commons, 2005, </a:t>
            </a:r>
            <a:r>
              <a:rPr lang="en-US" i="1" dirty="0"/>
              <a:t>“Treasure of Atreus.jpg”</a:t>
            </a:r>
            <a:r>
              <a:rPr lang="en-US" dirty="0"/>
              <a:t>, </a:t>
            </a:r>
            <a:r>
              <a:rPr lang="en-US" dirty="0">
                <a:hlinkClick r:id="rId6"/>
              </a:rPr>
              <a:t>https://commons.wikimedia.org/wiki/File:Treasure_of_Atreus.jpg</a:t>
            </a:r>
            <a:endParaRPr lang="en-US" dirty="0"/>
          </a:p>
          <a:p>
            <a:r>
              <a:rPr lang="en-US" dirty="0"/>
              <a:t>The Editors of </a:t>
            </a:r>
            <a:r>
              <a:rPr lang="en-US" dirty="0" err="1"/>
              <a:t>Encyclopaedia</a:t>
            </a:r>
            <a:r>
              <a:rPr lang="en-US" dirty="0"/>
              <a:t> Britannica. "Treasury of Atreus". Encyclopedia Britannica, 8 Sep. 2022, </a:t>
            </a:r>
            <a:r>
              <a:rPr lang="en-US" dirty="0">
                <a:hlinkClick r:id="rId7"/>
              </a:rPr>
              <a:t>https://www.britannica.com/topic/Treasury-of-Atreus. Accessed 16 March 2025</a:t>
            </a:r>
            <a:r>
              <a:rPr lang="en-US" dirty="0"/>
              <a:t>.</a:t>
            </a:r>
          </a:p>
          <a:p>
            <a:r>
              <a:rPr lang="en-US" dirty="0"/>
              <a:t>Lloyd, M. 2017, “A measured take on the Pylos Combat Agate”, Ancient World Magazine, </a:t>
            </a:r>
            <a:r>
              <a:rPr lang="en-US" dirty="0">
                <a:hlinkClick r:id="rId8"/>
              </a:rPr>
              <a:t>https://www.ancientworldmagazine.com/articles/measured-take-pylos-combat-agate/</a:t>
            </a:r>
            <a:endParaRPr lang="en-US" dirty="0"/>
          </a:p>
          <a:p>
            <a:r>
              <a:rPr lang="en-US" dirty="0"/>
              <a:t>Sharon R. Stocker, and Jack L. Davis. “The Combat Agate from the Grave of the Griffin Warrior at Pylos.” Hesperia: The Journal of the American School of Classical Studies at Athens, vol. 86, no. 4, 2017, pp. 583–605. JSTOR, </a:t>
            </a:r>
            <a:r>
              <a:rPr lang="en-US" dirty="0">
                <a:hlinkClick r:id="rId9"/>
              </a:rPr>
              <a:t>https://doi.org/10.2972/hesperia.86.4.0583. Accessed 16 Mar. 2025</a:t>
            </a:r>
            <a:r>
              <a:rPr lang="en-US" dirty="0"/>
              <a:t>.</a:t>
            </a:r>
          </a:p>
          <a:p>
            <a:r>
              <a:rPr lang="en-US" dirty="0"/>
              <a:t>Xuan Che, 2010, “</a:t>
            </a:r>
            <a:r>
              <a:rPr lang="en-GB" dirty="0"/>
              <a:t>MaskOfAgamemnon.jpg</a:t>
            </a:r>
            <a:r>
              <a:rPr lang="en-GB" b="1" dirty="0"/>
              <a:t>“</a:t>
            </a:r>
            <a:r>
              <a:rPr lang="en-GB" dirty="0"/>
              <a:t>, Wikimedia commons, </a:t>
            </a:r>
            <a:r>
              <a:rPr lang="en-GB" dirty="0">
                <a:hlinkClick r:id="rId10"/>
              </a:rPr>
              <a:t>https://en.wikipedia.org/wiki/File:MaskOfAgamemnon.jpg</a:t>
            </a:r>
            <a:endParaRPr lang="en-GB" dirty="0"/>
          </a:p>
          <a:p>
            <a:r>
              <a:rPr lang="en-GB" dirty="0"/>
              <a:t>Berger, Daniel &amp; Hunger, Katja &amp; </a:t>
            </a:r>
            <a:r>
              <a:rPr lang="en-GB" dirty="0" err="1"/>
              <a:t>Bolligerschreyer</a:t>
            </a:r>
            <a:r>
              <a:rPr lang="en-GB" dirty="0"/>
              <a:t>, Sabine &amp; </a:t>
            </a:r>
            <a:r>
              <a:rPr lang="en-GB" dirty="0" err="1"/>
              <a:t>Grolimund</a:t>
            </a:r>
            <a:r>
              <a:rPr lang="en-GB" dirty="0"/>
              <a:t>, Daniel &amp; Hartmann, S. &amp; Hovind, Jan &amp; Müller, Felix &amp; Lehmann, Eberhard &amp; Vontobel, Peter &amp; </a:t>
            </a:r>
            <a:r>
              <a:rPr lang="en-GB" dirty="0" err="1"/>
              <a:t>Wörle</a:t>
            </a:r>
            <a:r>
              <a:rPr lang="en-GB" dirty="0"/>
              <a:t>, Marie. (2013). New insights into early bronze age damascene technique north of the alps. The Antiquaries Journal. 93. 1-29. 10.1017/S0003581513000012. </a:t>
            </a:r>
          </a:p>
          <a:p>
            <a:r>
              <a:rPr lang="en-US" dirty="0"/>
              <a:t>Jack L. Davis, and Sharon R. Stocker. “The Gold Necklace from the Grave of the Griffin Warrior at Pylos.” Hesperia: The Journal of the American School of Classical Studies at Athens, vol. 87, no. 4, 2018, pp. 611–32. JSTOR, https://doi.org/10.2972/hesperia.87.4.0611. Accessed 16 Mar. 2025.</a:t>
            </a:r>
          </a:p>
          <a:p>
            <a:r>
              <a:rPr lang="en-US" dirty="0"/>
              <a:t>Rutter, J. 2017, “The Shaft Graves of Mycenae”, Brewminate.com, </a:t>
            </a:r>
            <a:r>
              <a:rPr lang="en-US" dirty="0">
                <a:hlinkClick r:id="rId11"/>
              </a:rPr>
              <a:t>https://brewminate.com/the-shaft-graves-of-mycenae/</a:t>
            </a:r>
            <a:endParaRPr lang="en-US" dirty="0"/>
          </a:p>
          <a:p>
            <a:endParaRPr lang="en-US" dirty="0"/>
          </a:p>
        </p:txBody>
      </p:sp>
    </p:spTree>
    <p:extLst>
      <p:ext uri="{BB962C8B-B14F-4D97-AF65-F5344CB8AC3E}">
        <p14:creationId xmlns:p14="http://schemas.microsoft.com/office/powerpoint/2010/main" val="5602383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1040</TotalTime>
  <Words>1725</Words>
  <Application>Microsoft Office PowerPoint</Application>
  <PresentationFormat>Widescreen</PresentationFormat>
  <Paragraphs>45</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Reflection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 Edwards (2304623)</dc:creator>
  <cp:lastModifiedBy>Robert Edwards (2304623)</cp:lastModifiedBy>
  <cp:revision>144</cp:revision>
  <dcterms:created xsi:type="dcterms:W3CDTF">2025-03-15T17:31:50Z</dcterms:created>
  <dcterms:modified xsi:type="dcterms:W3CDTF">2025-03-16T19:45:31Z</dcterms:modified>
</cp:coreProperties>
</file>