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6.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52"/>
  </p:notesMasterIdLst>
  <p:sldIdLst>
    <p:sldId id="256" r:id="rId8"/>
    <p:sldId id="257" r:id="rId9"/>
    <p:sldId id="258" r:id="rId10"/>
    <p:sldId id="271" r:id="rId11"/>
    <p:sldId id="272" r:id="rId12"/>
    <p:sldId id="305" r:id="rId13"/>
    <p:sldId id="307" r:id="rId14"/>
    <p:sldId id="306" r:id="rId15"/>
    <p:sldId id="309" r:id="rId16"/>
    <p:sldId id="310" r:id="rId17"/>
    <p:sldId id="311" r:id="rId18"/>
    <p:sldId id="312" r:id="rId19"/>
    <p:sldId id="313" r:id="rId20"/>
    <p:sldId id="314" r:id="rId21"/>
    <p:sldId id="315" r:id="rId22"/>
    <p:sldId id="316" r:id="rId23"/>
    <p:sldId id="317" r:id="rId24"/>
    <p:sldId id="318" r:id="rId25"/>
    <p:sldId id="273" r:id="rId26"/>
    <p:sldId id="274" r:id="rId27"/>
    <p:sldId id="275" r:id="rId28"/>
    <p:sldId id="276" r:id="rId29"/>
    <p:sldId id="277" r:id="rId30"/>
    <p:sldId id="278" r:id="rId31"/>
    <p:sldId id="302" r:id="rId32"/>
    <p:sldId id="279" r:id="rId33"/>
    <p:sldId id="321" r:id="rId34"/>
    <p:sldId id="280" r:id="rId35"/>
    <p:sldId id="319" r:id="rId36"/>
    <p:sldId id="320" r:id="rId37"/>
    <p:sldId id="281" r:id="rId38"/>
    <p:sldId id="282" r:id="rId39"/>
    <p:sldId id="283" r:id="rId40"/>
    <p:sldId id="284" r:id="rId41"/>
    <p:sldId id="304" r:id="rId42"/>
    <p:sldId id="285" r:id="rId43"/>
    <p:sldId id="286" r:id="rId44"/>
    <p:sldId id="308" r:id="rId45"/>
    <p:sldId id="287" r:id="rId46"/>
    <p:sldId id="288" r:id="rId47"/>
    <p:sldId id="290" r:id="rId48"/>
    <p:sldId id="291" r:id="rId49"/>
    <p:sldId id="292" r:id="rId50"/>
    <p:sldId id="299"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9" d="100"/>
          <a:sy n="89" d="100"/>
        </p:scale>
        <p:origin x="1440" y="5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tableStyles" Target="tableStyle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35C5C6-0DAB-4499-B511-0EA2F774472F}" type="datetimeFigureOut">
              <a:rPr lang="en-GB" smtClean="0"/>
              <a:t>28/02/2024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6A34CA-DFDE-4914-9F25-092E905AA794}" type="slidenum">
              <a:rPr lang="en-GB" smtClean="0"/>
              <a:t>‹#›</a:t>
            </a:fld>
            <a:endParaRPr lang="en-GB"/>
          </a:p>
        </p:txBody>
      </p:sp>
    </p:spTree>
    <p:extLst>
      <p:ext uri="{BB962C8B-B14F-4D97-AF65-F5344CB8AC3E}">
        <p14:creationId xmlns:p14="http://schemas.microsoft.com/office/powerpoint/2010/main" val="41668615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0196706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5</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N.B. Remind students that they should make notes of any skills that they think are important for them</a:t>
            </a:r>
          </a:p>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1392797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N.B. Check the groups understanding of the phrase ‘venture creation’.</a:t>
            </a:r>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3650101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20</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N.B. Remind students that they should make notes of any skills that they think are important for them</a:t>
            </a:r>
          </a:p>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28920825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21</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N.B. Remind students that they should make notes of any skills that they think are important for them.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There may not be time for the students to undertake the self-assessment in the session but at least get them to look at the statements for each capability and to think about them in the context of their preferred work setting (e.g. Investigating opportunity in the context of a Third Sector organisation seeking funding etc.)</a:t>
            </a:r>
          </a:p>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33876357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Check on students’ prior knowledge of the difference between public, private and third sector organisations before linking this to the next slide.</a:t>
            </a:r>
            <a:endParaRPr lang="en-GB" b="1" dirty="0"/>
          </a:p>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33102110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23</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4214863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24</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latin typeface="Times New Roman" panose="02020603050405020304" pitchFamily="18" charset="0"/>
              </a:rPr>
              <a:t>If students cannot think of an example then use the Xcel Bowl in Carmarthen as an example (or other relevant local example).</a:t>
            </a:r>
          </a:p>
        </p:txBody>
      </p:sp>
    </p:spTree>
    <p:extLst>
      <p:ext uri="{BB962C8B-B14F-4D97-AF65-F5344CB8AC3E}">
        <p14:creationId xmlns:p14="http://schemas.microsoft.com/office/powerpoint/2010/main" val="6153169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25</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latin typeface="Times New Roman" panose="02020603050405020304" pitchFamily="18" charset="0"/>
              </a:rPr>
              <a:t>If students cannot think of an example then use the Xcel Bowl in Carmarthen as an example (or other relevant local example).</a:t>
            </a:r>
          </a:p>
        </p:txBody>
      </p:sp>
    </p:spTree>
    <p:extLst>
      <p:ext uri="{BB962C8B-B14F-4D97-AF65-F5344CB8AC3E}">
        <p14:creationId xmlns:p14="http://schemas.microsoft.com/office/powerpoint/2010/main" val="37684608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26</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latin typeface="Times New Roman" panose="02020603050405020304" pitchFamily="18" charset="0"/>
              </a:rPr>
              <a:t>If no ideas are forthcoming then show the Trevor Bayliss’ wind-up radio.</a:t>
            </a:r>
          </a:p>
        </p:txBody>
      </p:sp>
    </p:spTree>
    <p:extLst>
      <p:ext uri="{BB962C8B-B14F-4D97-AF65-F5344CB8AC3E}">
        <p14:creationId xmlns:p14="http://schemas.microsoft.com/office/powerpoint/2010/main" val="1711589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28</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latin typeface="Times New Roman" panose="02020603050405020304" pitchFamily="18" charset="0"/>
              </a:rPr>
              <a:t>An example is the </a:t>
            </a:r>
            <a:r>
              <a:rPr lang="en-GB" sz="1200" b="0" i="0" kern="1200" dirty="0">
                <a:solidFill>
                  <a:schemeClr val="tx1"/>
                </a:solidFill>
                <a:effectLst/>
                <a:latin typeface="+mn-lt"/>
                <a:ea typeface="+mn-ea"/>
                <a:cs typeface="+mn-cs"/>
              </a:rPr>
              <a:t>Nest Learning Thermostat is a smart thermostat developed by Nest Labs and designed by Tony Fadell, Ben </a:t>
            </a:r>
            <a:r>
              <a:rPr lang="en-GB" sz="1200" b="0" i="0" kern="1200" dirty="0" err="1">
                <a:solidFill>
                  <a:schemeClr val="tx1"/>
                </a:solidFill>
                <a:effectLst/>
                <a:latin typeface="+mn-lt"/>
                <a:ea typeface="+mn-ea"/>
                <a:cs typeface="+mn-cs"/>
              </a:rPr>
              <a:t>Filson</a:t>
            </a:r>
            <a:r>
              <a:rPr lang="en-GB" sz="1200" b="0" i="0" kern="1200" dirty="0">
                <a:solidFill>
                  <a:schemeClr val="tx1"/>
                </a:solidFill>
                <a:effectLst/>
                <a:latin typeface="+mn-lt"/>
                <a:ea typeface="+mn-ea"/>
                <a:cs typeface="+mn-cs"/>
              </a:rPr>
              <a:t>, and Fred </a:t>
            </a:r>
            <a:r>
              <a:rPr lang="en-GB" sz="1200" b="0" i="0" kern="1200" dirty="0" err="1">
                <a:solidFill>
                  <a:schemeClr val="tx1"/>
                </a:solidFill>
                <a:effectLst/>
                <a:latin typeface="+mn-lt"/>
                <a:ea typeface="+mn-ea"/>
                <a:cs typeface="+mn-cs"/>
              </a:rPr>
              <a:t>Bould</a:t>
            </a:r>
            <a:r>
              <a:rPr lang="en-GB" sz="1200" b="0" i="0" kern="1200" dirty="0">
                <a:solidFill>
                  <a:schemeClr val="tx1"/>
                </a:solidFill>
                <a:effectLst/>
                <a:latin typeface="+mn-lt"/>
                <a:ea typeface="+mn-ea"/>
                <a:cs typeface="+mn-cs"/>
              </a:rPr>
              <a:t>.</a:t>
            </a:r>
            <a:endParaRPr lang="en-US" altLang="en-US" dirty="0">
              <a:latin typeface="Times New Roman" panose="02020603050405020304" pitchFamily="18" charset="0"/>
            </a:endParaRPr>
          </a:p>
        </p:txBody>
      </p:sp>
    </p:spTree>
    <p:extLst>
      <p:ext uri="{BB962C8B-B14F-4D97-AF65-F5344CB8AC3E}">
        <p14:creationId xmlns:p14="http://schemas.microsoft.com/office/powerpoint/2010/main" val="22540954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57311BC5-3505-F071-8E25-AC84F9D55314}"/>
            </a:ext>
          </a:extLst>
        </p:cNvPr>
        <p:cNvGrpSpPr/>
        <p:nvPr/>
      </p:nvGrpSpPr>
      <p:grpSpPr>
        <a:xfrm>
          <a:off x="0" y="0"/>
          <a:ext cx="0" cy="0"/>
          <a:chOff x="0" y="0"/>
          <a:chExt cx="0" cy="0"/>
        </a:xfrm>
      </p:grpSpPr>
      <p:sp>
        <p:nvSpPr>
          <p:cNvPr id="81922" name="Rectangle 8">
            <a:extLst>
              <a:ext uri="{FF2B5EF4-FFF2-40B4-BE49-F238E27FC236}">
                <a16:creationId xmlns:a16="http://schemas.microsoft.com/office/drawing/2014/main" id="{018F0532-9758-BC8D-1EAE-4D395B578DC2}"/>
              </a:ext>
            </a:extLst>
          </p:cNvPr>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29</a:t>
            </a:fld>
            <a:endParaRPr lang="cy-GB" altLang="en-US">
              <a:latin typeface="Arial" panose="020B0604020202020204" pitchFamily="34" charset="0"/>
            </a:endParaRPr>
          </a:p>
        </p:txBody>
      </p:sp>
      <p:sp>
        <p:nvSpPr>
          <p:cNvPr id="81923" name="Rectangle 1">
            <a:extLst>
              <a:ext uri="{FF2B5EF4-FFF2-40B4-BE49-F238E27FC236}">
                <a16:creationId xmlns:a16="http://schemas.microsoft.com/office/drawing/2014/main" id="{EE18DEF4-9FD4-33DE-83D8-5C79DAE4A9AA}"/>
              </a:ext>
            </a:extLst>
          </p:cNvPr>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a:extLst>
              <a:ext uri="{FF2B5EF4-FFF2-40B4-BE49-F238E27FC236}">
                <a16:creationId xmlns:a16="http://schemas.microsoft.com/office/drawing/2014/main" id="{FEDE7BE9-677A-5B82-EC63-D42E75527CEB}"/>
              </a:ext>
            </a:extLst>
          </p:cNvPr>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latin typeface="Times New Roman" panose="02020603050405020304" pitchFamily="18" charset="0"/>
              </a:rPr>
              <a:t>An example is the </a:t>
            </a:r>
            <a:r>
              <a:rPr lang="en-GB" sz="1200" b="0" i="0" kern="1200" dirty="0">
                <a:solidFill>
                  <a:schemeClr val="tx1"/>
                </a:solidFill>
                <a:effectLst/>
                <a:latin typeface="+mn-lt"/>
                <a:ea typeface="+mn-ea"/>
                <a:cs typeface="+mn-cs"/>
              </a:rPr>
              <a:t>Nest Learning Thermostat is a smart thermostat developed by Nest Labs and designed by Tony Fadell, Ben </a:t>
            </a:r>
            <a:r>
              <a:rPr lang="en-GB" sz="1200" b="0" i="0" kern="1200" dirty="0" err="1">
                <a:solidFill>
                  <a:schemeClr val="tx1"/>
                </a:solidFill>
                <a:effectLst/>
                <a:latin typeface="+mn-lt"/>
                <a:ea typeface="+mn-ea"/>
                <a:cs typeface="+mn-cs"/>
              </a:rPr>
              <a:t>Filson</a:t>
            </a:r>
            <a:r>
              <a:rPr lang="en-GB" sz="1200" b="0" i="0" kern="1200" dirty="0">
                <a:solidFill>
                  <a:schemeClr val="tx1"/>
                </a:solidFill>
                <a:effectLst/>
                <a:latin typeface="+mn-lt"/>
                <a:ea typeface="+mn-ea"/>
                <a:cs typeface="+mn-cs"/>
              </a:rPr>
              <a:t>, and Fred </a:t>
            </a:r>
            <a:r>
              <a:rPr lang="en-GB" sz="1200" b="0" i="0" kern="1200" dirty="0" err="1">
                <a:solidFill>
                  <a:schemeClr val="tx1"/>
                </a:solidFill>
                <a:effectLst/>
                <a:latin typeface="+mn-lt"/>
                <a:ea typeface="+mn-ea"/>
                <a:cs typeface="+mn-cs"/>
              </a:rPr>
              <a:t>Bould</a:t>
            </a:r>
            <a:r>
              <a:rPr lang="en-GB" sz="1200" b="0" i="0" kern="1200" dirty="0">
                <a:solidFill>
                  <a:schemeClr val="tx1"/>
                </a:solidFill>
                <a:effectLst/>
                <a:latin typeface="+mn-lt"/>
                <a:ea typeface="+mn-ea"/>
                <a:cs typeface="+mn-cs"/>
              </a:rPr>
              <a:t>.</a:t>
            </a:r>
            <a:endParaRPr lang="en-US" altLang="en-US" dirty="0">
              <a:latin typeface="Times New Roman" panose="02020603050405020304" pitchFamily="18" charset="0"/>
            </a:endParaRPr>
          </a:p>
        </p:txBody>
      </p:sp>
    </p:spTree>
    <p:extLst>
      <p:ext uri="{BB962C8B-B14F-4D97-AF65-F5344CB8AC3E}">
        <p14:creationId xmlns:p14="http://schemas.microsoft.com/office/powerpoint/2010/main" val="4356812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31</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7588685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latin typeface="Times New Roman" panose="02020603050405020304" pitchFamily="18" charset="0"/>
              </a:rPr>
              <a:t>Competency-based interviews seek to explore how a candidate’s previous experience relates to the post applied for.</a:t>
            </a:r>
          </a:p>
        </p:txBody>
      </p:sp>
    </p:spTree>
    <p:extLst>
      <p:ext uri="{BB962C8B-B14F-4D97-AF65-F5344CB8AC3E}">
        <p14:creationId xmlns:p14="http://schemas.microsoft.com/office/powerpoint/2010/main" val="40662813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33</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36457895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34</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416612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36</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8503699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37</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30510664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39</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5381062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40</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24939688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41</a:t>
            </a:fld>
            <a:endParaRPr lang="en-US"/>
          </a:p>
        </p:txBody>
      </p:sp>
    </p:spTree>
    <p:extLst>
      <p:ext uri="{BB962C8B-B14F-4D97-AF65-F5344CB8AC3E}">
        <p14:creationId xmlns:p14="http://schemas.microsoft.com/office/powerpoint/2010/main" val="2628365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42</a:t>
            </a:fld>
            <a:endParaRPr lang="en-US"/>
          </a:p>
        </p:txBody>
      </p:sp>
    </p:spTree>
    <p:extLst>
      <p:ext uri="{BB962C8B-B14F-4D97-AF65-F5344CB8AC3E}">
        <p14:creationId xmlns:p14="http://schemas.microsoft.com/office/powerpoint/2010/main" val="18268257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43</a:t>
            </a:fld>
            <a:endParaRPr lang="en-US"/>
          </a:p>
        </p:txBody>
      </p:sp>
    </p:spTree>
    <p:extLst>
      <p:ext uri="{BB962C8B-B14F-4D97-AF65-F5344CB8AC3E}">
        <p14:creationId xmlns:p14="http://schemas.microsoft.com/office/powerpoint/2010/main" val="29496384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44</a:t>
            </a:fld>
            <a:endParaRPr lang="en-US"/>
          </a:p>
        </p:txBody>
      </p:sp>
    </p:spTree>
    <p:extLst>
      <p:ext uri="{BB962C8B-B14F-4D97-AF65-F5344CB8AC3E}">
        <p14:creationId xmlns:p14="http://schemas.microsoft.com/office/powerpoint/2010/main" val="2432486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92825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DBCDD-42E6-5332-43C9-39B5B3720E5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A1C0A44-4A78-D952-1D74-C8A895C4EC5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F9E89EC-C23E-E15C-E800-609D7A2183DD}"/>
              </a:ext>
            </a:extLst>
          </p:cNvPr>
          <p:cNvSpPr>
            <a:spLocks noGrp="1"/>
          </p:cNvSpPr>
          <p:nvPr>
            <p:ph type="dt" sz="half" idx="10"/>
          </p:nvPr>
        </p:nvSpPr>
        <p:spPr/>
        <p:txBody>
          <a:bodyPr/>
          <a:lstStyle/>
          <a:p>
            <a:fld id="{5DC5D47A-3E9B-4663-BA0C-781701065F21}" type="datetimeFigureOut">
              <a:rPr lang="en-GB" smtClean="0"/>
              <a:t>28/02/2024</a:t>
            </a:fld>
            <a:endParaRPr lang="en-GB"/>
          </a:p>
        </p:txBody>
      </p:sp>
      <p:sp>
        <p:nvSpPr>
          <p:cNvPr id="5" name="Footer Placeholder 4">
            <a:extLst>
              <a:ext uri="{FF2B5EF4-FFF2-40B4-BE49-F238E27FC236}">
                <a16:creationId xmlns:a16="http://schemas.microsoft.com/office/drawing/2014/main" id="{F43E14BE-0E9B-5A58-B252-4AD74832F2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89C6CD-3C3C-661C-C547-6B5E8A7D57F0}"/>
              </a:ext>
            </a:extLst>
          </p:cNvPr>
          <p:cNvSpPr>
            <a:spLocks noGrp="1"/>
          </p:cNvSpPr>
          <p:nvPr>
            <p:ph type="sldNum" sz="quarter" idx="12"/>
          </p:nvPr>
        </p:nvSpPr>
        <p:spPr/>
        <p:txBody>
          <a:bodyPr/>
          <a:lstStyle/>
          <a:p>
            <a:fld id="{321D2560-18A8-47FA-8D82-4FFC84960E1E}" type="slidenum">
              <a:rPr lang="en-GB" smtClean="0"/>
              <a:t>‹#›</a:t>
            </a:fld>
            <a:endParaRPr lang="en-GB"/>
          </a:p>
        </p:txBody>
      </p:sp>
    </p:spTree>
    <p:extLst>
      <p:ext uri="{BB962C8B-B14F-4D97-AF65-F5344CB8AC3E}">
        <p14:creationId xmlns:p14="http://schemas.microsoft.com/office/powerpoint/2010/main" val="3282780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4223643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51621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807824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36520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50510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221219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74954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83957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5708005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582221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0532545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89645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644682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064477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487697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82714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396419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28/02/2024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486283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5886981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309428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788920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076156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762702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38333494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41958679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8252329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547742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96116165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10581189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image" Target="../media/image16.png"/><Relationship Id="rId5" Type="http://schemas.openxmlformats.org/officeDocument/2006/relationships/theme" Target="../theme/theme5.xml"/><Relationship Id="rId4" Type="http://schemas.openxmlformats.org/officeDocument/2006/relationships/slideLayout" Target="../slideLayouts/slideLayout20.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C5D47A-3E9B-4663-BA0C-781701065F21}" type="datetimeFigureOut">
              <a:rPr lang="en-GB" smtClean="0"/>
              <a:t>28/02/2024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1D2560-18A8-47FA-8D82-4FFC84960E1E}"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64924743"/>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91105393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738937925"/>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979333615"/>
      </p:ext>
    </p:extLst>
  </p:cSld>
  <p:clrMap bg1="lt1" tx1="dk1" bg2="lt2" tx2="dk2" accent1="accent1" accent2="accent2" accent3="accent3" accent4="accent4" accent5="accent5" accent6="accent6" hlink="hlink" folHlink="folHlink"/>
  <p:sldLayoutIdLst>
    <p:sldLayoutId id="2147483678" r:id="rId1"/>
    <p:sldLayoutId id="21474836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72726160"/>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3080480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4744987"/>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hyperlink" Target="https://www.qaa.ac.uk/about-us" TargetMode="External"/><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1.xml"/><Relationship Id="rId1" Type="http://schemas.openxmlformats.org/officeDocument/2006/relationships/video" Target="https://www.youtube.com/embed/tKKPUYfOkvw?start=65&amp;feature=oembed"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hyperlink" Target="https://www.16personalities.com/free-personality-test" TargetMode="Externa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21.xml"/><Relationship Id="rId1" Type="http://schemas.openxmlformats.org/officeDocument/2006/relationships/video" Target="https://www.youtube.com/embed/IsIj3h6uP1A?start=24&amp;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3" Type="http://schemas.openxmlformats.org/officeDocument/2006/relationships/hyperlink" Target="https://www.carmarthenshire.gov.wales/home/council-services/community-information/bureau/#.YmbF4drMKUk" TargetMode="External"/><Relationship Id="rId2" Type="http://schemas.openxmlformats.org/officeDocument/2006/relationships/notesSlide" Target="../notesSlides/notesSlide9.xml"/><Relationship Id="rId1" Type="http://schemas.openxmlformats.org/officeDocument/2006/relationships/slideLayout" Target="../slideLayouts/slideLayout17.xml"/><Relationship Id="rId6" Type="http://schemas.openxmlformats.org/officeDocument/2006/relationships/hyperlink" Target="https://wcva.cymru/funding/social-investment-cymru/social-business-growth-fund/" TargetMode="External"/><Relationship Id="rId5" Type="http://schemas.openxmlformats.org/officeDocument/2006/relationships/hyperlink" Target="https://businesswales.gov.wales/socialbusinesswales/" TargetMode="External"/><Relationship Id="rId4" Type="http://schemas.openxmlformats.org/officeDocument/2006/relationships/hyperlink" Target="https://cavs.org.uk/engagement/"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ied.eu/blog/green-entrepreneurship-sustainable-development-for-business/#:~:text=Green%20entrepreneurship%20is%20the%20activity,bring%20a%20solution%20to%20them." TargetMode="External"/><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hyperlink" Target="https://www.ilo.org/wcmsp5/groups/public/---ed_emp/---emp_ent/documents/publication/wcms_250688.pdf" TargetMode="External"/><Relationship Id="rId5" Type="http://schemas.openxmlformats.org/officeDocument/2006/relationships/hyperlink" Target="https://www.oecd-ilibrary.org/docserver/9789264097711-4-en.pdf?expires=1616241307&amp;id=id&amp;accname=guest&amp;checksum=2EBDA87B2EA0D20BFE0FCAABA293980C" TargetMode="External"/><Relationship Id="rId4" Type="http://schemas.openxmlformats.org/officeDocument/2006/relationships/image" Target="../media/image34.png"/></Relationships>
</file>

<file path=ppt/slides/_rels/slide2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21.xml"/><Relationship Id="rId1" Type="http://schemas.openxmlformats.org/officeDocument/2006/relationships/video" Target="https://www.youtube.com/embed/GSTxIp3uDLE?feature=oembed"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1.xml"/><Relationship Id="rId1" Type="http://schemas.openxmlformats.org/officeDocument/2006/relationships/video" Target="https://www.youtube.com/embed/iE7d1G5b4jQ?start=35&amp;feature=oembed"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3" Type="http://schemas.openxmlformats.org/officeDocument/2006/relationships/hyperlink" Target="https://www.cipd.co.uk/learn/cpd/about" TargetMode="External"/><Relationship Id="rId2" Type="http://schemas.openxmlformats.org/officeDocument/2006/relationships/notesSlide" Target="../notesSlides/notesSlide22.xml"/><Relationship Id="rId1" Type="http://schemas.openxmlformats.org/officeDocument/2006/relationships/slideLayout" Target="../slideLayouts/slideLayout20.xml"/><Relationship Id="rId6" Type="http://schemas.openxmlformats.org/officeDocument/2006/relationships/hyperlink" Target="https://www.oxfordreference.com/view/10.1093/acref/9780199684984.001.0001/acref-9780199684984" TargetMode="External"/><Relationship Id="rId5" Type="http://schemas.openxmlformats.org/officeDocument/2006/relationships/hyperlink" Target="https://www.theguardian.com/careers/careers-blog/star-technique-competency-based-interview" TargetMode="External"/><Relationship Id="rId4" Type="http://schemas.openxmlformats.org/officeDocument/2006/relationships/hyperlink" Target="https://doi-org.ezproxy.uwtsd.ac.uk/10.1111/etap.12254"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www.qaa.ac.uk/docs/qaas/enhancement-and-development/enterprise-and-entrpreneurship-education-2018.pdf?sfvrsn=15f1f981_8" TargetMode="External"/><Relationship Id="rId2" Type="http://schemas.openxmlformats.org/officeDocument/2006/relationships/notesSlide" Target="../notesSlides/notesSlide23.xml"/><Relationship Id="rId1" Type="http://schemas.openxmlformats.org/officeDocument/2006/relationships/slideLayout" Target="../slideLayouts/slideLayout20.xml"/><Relationship Id="rId5" Type="http://schemas.openxmlformats.org/officeDocument/2006/relationships/hyperlink" Target="https://privycouncil.independent.gov.uk/royal-charters/" TargetMode="External"/><Relationship Id="rId4" Type="http://schemas.openxmlformats.org/officeDocument/2006/relationships/hyperlink" Target="https://www.qaa.ac.uk/docs/qaas/enhancement-and-development/pdp-guidance-for-institutional-policy-and-practice.pdf?sfvrsn=4145f581_8"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targetjobs.co.uk/professional-qualification-and-accreditation" TargetMode="External"/><Relationship Id="rId2" Type="http://schemas.openxmlformats.org/officeDocument/2006/relationships/notesSlide" Target="../notesSlides/notesSlide24.xml"/><Relationship Id="rId1" Type="http://schemas.openxmlformats.org/officeDocument/2006/relationships/slideLayout" Target="../slideLayouts/slideLayout20.xml"/><Relationship Id="rId4" Type="http://schemas.openxmlformats.org/officeDocument/2006/relationships/hyperlink" Target="https://www.researchgate.net/publication/281119169_Green_Entrepreneurship_Building_a_Green_Economy_Evidence_from_the_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7400376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0B053A7F-064E-335D-FC1F-F417DB7BF787}"/>
              </a:ext>
            </a:extLst>
          </p:cNvPr>
          <p:cNvSpPr>
            <a:spLocks noGrp="1"/>
          </p:cNvSpPr>
          <p:nvPr>
            <p:ph idx="1"/>
          </p:nvPr>
        </p:nvSpPr>
        <p:spPr/>
        <p:txBody>
          <a:bodyPr/>
          <a:lstStyle/>
          <a:p>
            <a:pPr marL="0" indent="0" algn="ctr">
              <a:buNone/>
            </a:pPr>
            <a:r>
              <a:rPr lang="en-GB" dirty="0">
                <a:solidFill>
                  <a:schemeClr val="bg1"/>
                </a:solidFill>
              </a:rPr>
              <a:t>ECGE6002Q</a:t>
            </a:r>
          </a:p>
          <a:p>
            <a:pPr marL="0" indent="0" algn="ctr">
              <a:buNone/>
            </a:pPr>
            <a:r>
              <a:rPr lang="en-GB" dirty="0">
                <a:solidFill>
                  <a:schemeClr val="bg1"/>
                </a:solidFill>
              </a:rPr>
              <a:t>Skills for Life: Employability and Future Pathways</a:t>
            </a:r>
          </a:p>
          <a:p>
            <a:pPr marL="0" indent="0" algn="ctr">
              <a:buNone/>
            </a:pPr>
            <a:r>
              <a:rPr lang="en-GB" dirty="0">
                <a:solidFill>
                  <a:schemeClr val="bg1"/>
                </a:solidFill>
              </a:rPr>
              <a:t>Employability and Entrepreneurship Skills</a:t>
            </a:r>
          </a:p>
        </p:txBody>
      </p:sp>
    </p:spTree>
    <p:extLst>
      <p:ext uri="{BB962C8B-B14F-4D97-AF65-F5344CB8AC3E}">
        <p14:creationId xmlns:p14="http://schemas.microsoft.com/office/powerpoint/2010/main" val="297800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1BD6B80-88D1-4EEE-4FE1-30460F9AB609}"/>
              </a:ext>
            </a:extLst>
          </p:cNvPr>
          <p:cNvSpPr txBox="1"/>
          <p:nvPr/>
        </p:nvSpPr>
        <p:spPr>
          <a:xfrm>
            <a:off x="871268" y="1802921"/>
            <a:ext cx="4597879" cy="2862322"/>
          </a:xfrm>
          <a:prstGeom prst="rect">
            <a:avLst/>
          </a:prstGeom>
          <a:noFill/>
        </p:spPr>
        <p:txBody>
          <a:bodyPr wrap="square" rtlCol="0">
            <a:spAutoFit/>
          </a:bodyPr>
          <a:lstStyle/>
          <a:p>
            <a:r>
              <a:rPr lang="en-GB" dirty="0">
                <a:solidFill>
                  <a:schemeClr val="bg1"/>
                </a:solidFill>
              </a:rPr>
              <a:t>Session Aims:</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An introduction to employability</a:t>
            </a:r>
          </a:p>
          <a:p>
            <a:pPr marL="742950" lvl="1" indent="-285750">
              <a:buFont typeface="Arial" panose="020B0604020202020204" pitchFamily="34" charset="0"/>
              <a:buChar char="•"/>
            </a:pPr>
            <a:r>
              <a:rPr lang="en-GB" dirty="0">
                <a:solidFill>
                  <a:schemeClr val="bg1"/>
                </a:solidFill>
              </a:rPr>
              <a:t>Including employability skills</a:t>
            </a:r>
          </a:p>
          <a:p>
            <a:pPr marL="285750" indent="-285750">
              <a:buFont typeface="Arial" panose="020B0604020202020204" pitchFamily="34" charset="0"/>
              <a:buChar char="•"/>
            </a:pPr>
            <a:r>
              <a:rPr lang="en-GB" dirty="0">
                <a:solidFill>
                  <a:schemeClr val="bg1"/>
                </a:solidFill>
              </a:rPr>
              <a:t>An introduction to the STAR technique </a:t>
            </a:r>
          </a:p>
          <a:p>
            <a:pPr marL="285750" indent="-285750">
              <a:buFont typeface="Arial" panose="020B0604020202020204" pitchFamily="34" charset="0"/>
              <a:buChar char="•"/>
            </a:pPr>
            <a:r>
              <a:rPr lang="en-GB" dirty="0">
                <a:solidFill>
                  <a:schemeClr val="bg1"/>
                </a:solidFill>
              </a:rPr>
              <a:t>An introduction to Entrepreneurship </a:t>
            </a:r>
          </a:p>
          <a:p>
            <a:pPr marL="742950" lvl="1" indent="-285750">
              <a:buFont typeface="Arial" panose="020B0604020202020204" pitchFamily="34" charset="0"/>
              <a:buChar char="•"/>
            </a:pPr>
            <a:r>
              <a:rPr lang="en-GB" dirty="0">
                <a:solidFill>
                  <a:schemeClr val="bg1"/>
                </a:solidFill>
              </a:rPr>
              <a:t>Including:</a:t>
            </a:r>
          </a:p>
          <a:p>
            <a:pPr marL="742950" lvl="1" indent="-285750">
              <a:buFont typeface="Arial" panose="020B0604020202020204" pitchFamily="34" charset="0"/>
              <a:buChar char="•"/>
            </a:pPr>
            <a:r>
              <a:rPr lang="en-GB" dirty="0">
                <a:solidFill>
                  <a:schemeClr val="bg1"/>
                </a:solidFill>
              </a:rPr>
              <a:t>Social Entrepreneurship</a:t>
            </a:r>
          </a:p>
          <a:p>
            <a:pPr marL="742950" lvl="1" indent="-285750">
              <a:buFont typeface="Arial" panose="020B0604020202020204" pitchFamily="34" charset="0"/>
              <a:buChar char="•"/>
            </a:pPr>
            <a:r>
              <a:rPr lang="en-GB" dirty="0">
                <a:solidFill>
                  <a:schemeClr val="bg1"/>
                </a:solidFill>
              </a:rPr>
              <a:t>Green Entrepreneurship </a:t>
            </a:r>
          </a:p>
          <a:p>
            <a:pPr marL="742950" lvl="1" indent="-285750">
              <a:buFont typeface="Arial" panose="020B0604020202020204" pitchFamily="34" charset="0"/>
              <a:buChar char="•"/>
            </a:pPr>
            <a:r>
              <a:rPr lang="en-GB" dirty="0">
                <a:solidFill>
                  <a:schemeClr val="bg1"/>
                </a:solidFill>
              </a:rPr>
              <a:t>Digital Entrepreneurship</a:t>
            </a:r>
          </a:p>
        </p:txBody>
      </p:sp>
    </p:spTree>
    <p:extLst>
      <p:ext uri="{BB962C8B-B14F-4D97-AF65-F5344CB8AC3E}">
        <p14:creationId xmlns:p14="http://schemas.microsoft.com/office/powerpoint/2010/main" val="18840219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p:txBody>
          <a:bodyPr>
            <a:normAutofit/>
          </a:bodyPr>
          <a:lstStyle/>
          <a:p>
            <a:r>
              <a:rPr lang="en-GB" dirty="0"/>
              <a:t>Employment and Entrepreneurship Skills</a:t>
            </a:r>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idx="1"/>
          </p:nvPr>
        </p:nvSpPr>
        <p:spPr/>
        <p:txBody>
          <a:bodyPr>
            <a:noAutofit/>
          </a:bodyPr>
          <a:lstStyle/>
          <a:p>
            <a:r>
              <a:rPr lang="en-GB" dirty="0"/>
              <a:t>A key part of personal development planning is identifying the skills that we have and those that we need to improve our practice and prospects</a:t>
            </a:r>
          </a:p>
          <a:p>
            <a:r>
              <a:rPr lang="en-GB" dirty="0"/>
              <a:t>This is acknowledged by the </a:t>
            </a:r>
            <a:r>
              <a:rPr lang="en-GB" dirty="0">
                <a:hlinkClick r:id="rId3"/>
              </a:rPr>
              <a:t>Quality Assurance Agency for Higher Education</a:t>
            </a:r>
            <a:r>
              <a:rPr lang="en-GB" dirty="0"/>
              <a:t> (QAA) who state that, whilst there is not a direct link;</a:t>
            </a:r>
          </a:p>
          <a:p>
            <a:r>
              <a:rPr lang="en-GB" dirty="0"/>
              <a:t>‘there is an overlap between the broad set of skills, attributes and competencies that contribute to graduate employability and the characteristics of Enterprise and Entrepreneurship’</a:t>
            </a:r>
          </a:p>
        </p:txBody>
      </p:sp>
      <p:sp>
        <p:nvSpPr>
          <p:cNvPr id="6" name="TextBox 5">
            <a:extLst>
              <a:ext uri="{FF2B5EF4-FFF2-40B4-BE49-F238E27FC236}">
                <a16:creationId xmlns:a16="http://schemas.microsoft.com/office/drawing/2014/main" id="{B7C0C4E9-1B2E-49AA-BE84-F9D557B0896E}"/>
              </a:ext>
            </a:extLst>
          </p:cNvPr>
          <p:cNvSpPr txBox="1"/>
          <p:nvPr/>
        </p:nvSpPr>
        <p:spPr>
          <a:xfrm>
            <a:off x="7600231" y="6292820"/>
            <a:ext cx="4299698" cy="400110"/>
          </a:xfrm>
          <a:prstGeom prst="rect">
            <a:avLst/>
          </a:prstGeom>
          <a:noFill/>
        </p:spPr>
        <p:txBody>
          <a:bodyPr wrap="square" rtlCol="0">
            <a:spAutoFit/>
          </a:bodyPr>
          <a:lstStyle/>
          <a:p>
            <a:pPr algn="r"/>
            <a:r>
              <a:rPr lang="en-GB" sz="2000" b="1" dirty="0"/>
              <a:t>(QAA,</a:t>
            </a:r>
            <a:r>
              <a:rPr lang="en-GB" sz="2000" b="1" dirty="0">
                <a:latin typeface="Calibri" panose="020F0502020204030204" pitchFamily="34" charset="0"/>
                <a:cs typeface="Calibri" panose="020F0502020204030204" pitchFamily="34" charset="0"/>
              </a:rPr>
              <a:t> 2018, p.9</a:t>
            </a:r>
            <a:r>
              <a:rPr lang="en-GB" sz="2000" b="1" dirty="0"/>
              <a:t>)</a:t>
            </a:r>
          </a:p>
        </p:txBody>
      </p:sp>
    </p:spTree>
    <p:extLst>
      <p:ext uri="{BB962C8B-B14F-4D97-AF65-F5344CB8AC3E}">
        <p14:creationId xmlns:p14="http://schemas.microsoft.com/office/powerpoint/2010/main" val="3970987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are Employability Skills?</a:t>
            </a:r>
          </a:p>
        </p:txBody>
      </p:sp>
      <p:sp>
        <p:nvSpPr>
          <p:cNvPr id="3" name="Content Placeholder 2"/>
          <p:cNvSpPr>
            <a:spLocks noGrp="1"/>
          </p:cNvSpPr>
          <p:nvPr>
            <p:ph idx="1"/>
          </p:nvPr>
        </p:nvSpPr>
        <p:spPr/>
        <p:txBody>
          <a:bodyPr>
            <a:normAutofit/>
          </a:bodyPr>
          <a:lstStyle/>
          <a:p>
            <a:r>
              <a:rPr lang="en-GB" dirty="0"/>
              <a:t>Make a list of the skills that you think make you more employable?</a:t>
            </a:r>
          </a:p>
          <a:p>
            <a:endParaRPr lang="en-GB" dirty="0"/>
          </a:p>
          <a:p>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4286" y="3232417"/>
            <a:ext cx="926833" cy="926833"/>
          </a:xfrm>
          <a:prstGeom prst="rect">
            <a:avLst/>
          </a:prstGeom>
        </p:spPr>
      </p:pic>
    </p:spTree>
    <p:extLst>
      <p:ext uri="{BB962C8B-B14F-4D97-AF65-F5344CB8AC3E}">
        <p14:creationId xmlns:p14="http://schemas.microsoft.com/office/powerpoint/2010/main" val="278745220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F38C9-2286-0799-A092-05103D4ED4B4}"/>
              </a:ext>
            </a:extLst>
          </p:cNvPr>
          <p:cNvSpPr>
            <a:spLocks noGrp="1"/>
          </p:cNvSpPr>
          <p:nvPr>
            <p:ph type="title"/>
          </p:nvPr>
        </p:nvSpPr>
        <p:spPr/>
        <p:txBody>
          <a:bodyPr/>
          <a:lstStyle/>
          <a:p>
            <a:endParaRPr lang="en-GB"/>
          </a:p>
        </p:txBody>
      </p:sp>
      <p:pic>
        <p:nvPicPr>
          <p:cNvPr id="4" name="Online Media 3" title="Employability skills – have you got them?">
            <a:hlinkClick r:id="" action="ppaction://media"/>
            <a:extLst>
              <a:ext uri="{FF2B5EF4-FFF2-40B4-BE49-F238E27FC236}">
                <a16:creationId xmlns:a16="http://schemas.microsoft.com/office/drawing/2014/main" id="{1AD3AB44-49A9-AFB1-052D-A7F05EF9BF2A}"/>
              </a:ext>
            </a:extLst>
          </p:cNvPr>
          <p:cNvPicPr>
            <a:picLocks noGrp="1" noRot="1" noChangeAspect="1"/>
          </p:cNvPicPr>
          <p:nvPr>
            <p:ph idx="1"/>
            <a:videoFile r:link="rId1"/>
          </p:nvPr>
        </p:nvPicPr>
        <p:blipFill>
          <a:blip r:embed="rId3"/>
          <a:stretch>
            <a:fillRect/>
          </a:stretch>
        </p:blipFill>
        <p:spPr>
          <a:xfrm>
            <a:off x="859953" y="351562"/>
            <a:ext cx="10876417" cy="6141313"/>
          </a:xfrm>
          <a:prstGeom prst="rect">
            <a:avLst/>
          </a:prstGeom>
        </p:spPr>
      </p:pic>
    </p:spTree>
    <p:extLst>
      <p:ext uri="{BB962C8B-B14F-4D97-AF65-F5344CB8AC3E}">
        <p14:creationId xmlns:p14="http://schemas.microsoft.com/office/powerpoint/2010/main" val="75145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8F6D8-1190-3870-9F72-1729EE3C198F}"/>
              </a:ext>
            </a:extLst>
          </p:cNvPr>
          <p:cNvSpPr>
            <a:spLocks noGrp="1"/>
          </p:cNvSpPr>
          <p:nvPr>
            <p:ph type="title"/>
          </p:nvPr>
        </p:nvSpPr>
        <p:spPr>
          <a:xfrm>
            <a:off x="3780148" y="365125"/>
            <a:ext cx="7956222" cy="1325563"/>
          </a:xfrm>
        </p:spPr>
        <p:txBody>
          <a:bodyPr/>
          <a:lstStyle/>
          <a:p>
            <a:r>
              <a:rPr lang="en-GB" dirty="0"/>
              <a:t>Research by Agrawal and Dasgupta (2020) </a:t>
            </a:r>
          </a:p>
        </p:txBody>
      </p:sp>
      <p:sp>
        <p:nvSpPr>
          <p:cNvPr id="5" name="Content Placeholder 4">
            <a:extLst>
              <a:ext uri="{FF2B5EF4-FFF2-40B4-BE49-F238E27FC236}">
                <a16:creationId xmlns:a16="http://schemas.microsoft.com/office/drawing/2014/main" id="{FFB04C37-652E-64FC-F887-B07B7B00E321}"/>
              </a:ext>
            </a:extLst>
          </p:cNvPr>
          <p:cNvSpPr>
            <a:spLocks noGrp="1"/>
          </p:cNvSpPr>
          <p:nvPr>
            <p:ph idx="1"/>
          </p:nvPr>
        </p:nvSpPr>
        <p:spPr>
          <a:xfrm>
            <a:off x="3780148" y="1825625"/>
            <a:ext cx="7956222" cy="4667250"/>
          </a:xfrm>
        </p:spPr>
        <p:txBody>
          <a:bodyPr/>
          <a:lstStyle/>
          <a:p>
            <a:r>
              <a:rPr lang="en-GB" dirty="0"/>
              <a:t>Employability Defined:</a:t>
            </a:r>
          </a:p>
          <a:p>
            <a:pPr lvl="1"/>
            <a:r>
              <a:rPr lang="en-GB" dirty="0"/>
              <a:t>an ability to be employed i.e. a) ability to gain initial employment b) ability to maintain employment c) ability to obtain new employment if required. </a:t>
            </a:r>
          </a:p>
          <a:p>
            <a:pPr lvl="1"/>
            <a:r>
              <a:rPr lang="en-GB" dirty="0"/>
              <a:t>Employability in other words is about being capable of getting and keeping full filing work. Individuals‟ employability assets comprise of basic skills, occupation specific skills and involvement skills. </a:t>
            </a:r>
          </a:p>
          <a:p>
            <a:pPr lvl="1"/>
            <a:r>
              <a:rPr lang="en-GB" dirty="0"/>
              <a:t>Employability is not just vocational and academic skills, an individual requires relevant and updated market information to take the right decision. </a:t>
            </a:r>
          </a:p>
        </p:txBody>
      </p:sp>
      <p:sp>
        <p:nvSpPr>
          <p:cNvPr id="10" name="TextBox 9">
            <a:extLst>
              <a:ext uri="{FF2B5EF4-FFF2-40B4-BE49-F238E27FC236}">
                <a16:creationId xmlns:a16="http://schemas.microsoft.com/office/drawing/2014/main" id="{95E9BDCE-7790-90B1-A51A-C3469270F0D4}"/>
              </a:ext>
            </a:extLst>
          </p:cNvPr>
          <p:cNvSpPr txBox="1"/>
          <p:nvPr/>
        </p:nvSpPr>
        <p:spPr>
          <a:xfrm>
            <a:off x="8860971" y="6389914"/>
            <a:ext cx="3189515" cy="369332"/>
          </a:xfrm>
          <a:prstGeom prst="rect">
            <a:avLst/>
          </a:prstGeom>
          <a:noFill/>
        </p:spPr>
        <p:txBody>
          <a:bodyPr wrap="square" rtlCol="0">
            <a:spAutoFit/>
          </a:bodyPr>
          <a:lstStyle/>
          <a:p>
            <a:r>
              <a:rPr lang="en-GB" dirty="0"/>
              <a:t>(Agrawal and Dasgupta, 2020)</a:t>
            </a:r>
          </a:p>
        </p:txBody>
      </p:sp>
    </p:spTree>
    <p:extLst>
      <p:ext uri="{BB962C8B-B14F-4D97-AF65-F5344CB8AC3E}">
        <p14:creationId xmlns:p14="http://schemas.microsoft.com/office/powerpoint/2010/main" val="2306460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28AE8-A73A-8D35-A363-4244E0D93005}"/>
              </a:ext>
            </a:extLst>
          </p:cNvPr>
          <p:cNvSpPr>
            <a:spLocks noGrp="1"/>
          </p:cNvSpPr>
          <p:nvPr>
            <p:ph type="title"/>
          </p:nvPr>
        </p:nvSpPr>
        <p:spPr/>
        <p:txBody>
          <a:bodyPr/>
          <a:lstStyle/>
          <a:p>
            <a:r>
              <a:rPr lang="en-GB" dirty="0"/>
              <a:t>Employability Skills</a:t>
            </a:r>
          </a:p>
        </p:txBody>
      </p:sp>
      <p:pic>
        <p:nvPicPr>
          <p:cNvPr id="5" name="Content Placeholder 4">
            <a:extLst>
              <a:ext uri="{FF2B5EF4-FFF2-40B4-BE49-F238E27FC236}">
                <a16:creationId xmlns:a16="http://schemas.microsoft.com/office/drawing/2014/main" id="{6B2E609F-B353-E109-5745-C580FF874A0C}"/>
              </a:ext>
            </a:extLst>
          </p:cNvPr>
          <p:cNvPicPr>
            <a:picLocks noGrp="1" noChangeAspect="1"/>
          </p:cNvPicPr>
          <p:nvPr>
            <p:ph idx="1"/>
          </p:nvPr>
        </p:nvPicPr>
        <p:blipFill rotWithShape="1">
          <a:blip r:embed="rId2"/>
          <a:srcRect t="1836"/>
          <a:stretch/>
        </p:blipFill>
        <p:spPr>
          <a:xfrm>
            <a:off x="3780148" y="1948543"/>
            <a:ext cx="7956550" cy="4217242"/>
          </a:xfrm>
        </p:spPr>
      </p:pic>
      <p:sp>
        <p:nvSpPr>
          <p:cNvPr id="6" name="TextBox 5">
            <a:extLst>
              <a:ext uri="{FF2B5EF4-FFF2-40B4-BE49-F238E27FC236}">
                <a16:creationId xmlns:a16="http://schemas.microsoft.com/office/drawing/2014/main" id="{E1C3A4DC-F24D-CCDD-41C5-CC27500CA995}"/>
              </a:ext>
            </a:extLst>
          </p:cNvPr>
          <p:cNvSpPr txBox="1"/>
          <p:nvPr/>
        </p:nvSpPr>
        <p:spPr>
          <a:xfrm>
            <a:off x="8860971" y="6389914"/>
            <a:ext cx="3189515" cy="369332"/>
          </a:xfrm>
          <a:prstGeom prst="rect">
            <a:avLst/>
          </a:prstGeom>
          <a:noFill/>
        </p:spPr>
        <p:txBody>
          <a:bodyPr wrap="square" rtlCol="0">
            <a:spAutoFit/>
          </a:bodyPr>
          <a:lstStyle/>
          <a:p>
            <a:r>
              <a:rPr lang="en-GB" dirty="0"/>
              <a:t>(Agrawal and Dasgupta, 2020)</a:t>
            </a:r>
          </a:p>
        </p:txBody>
      </p:sp>
    </p:spTree>
    <p:extLst>
      <p:ext uri="{BB962C8B-B14F-4D97-AF65-F5344CB8AC3E}">
        <p14:creationId xmlns:p14="http://schemas.microsoft.com/office/powerpoint/2010/main" val="37291343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F8893-6827-9806-C635-3D3E04C17543}"/>
              </a:ext>
            </a:extLst>
          </p:cNvPr>
          <p:cNvSpPr>
            <a:spLocks noGrp="1"/>
          </p:cNvSpPr>
          <p:nvPr>
            <p:ph type="title"/>
          </p:nvPr>
        </p:nvSpPr>
        <p:spPr/>
        <p:txBody>
          <a:bodyPr/>
          <a:lstStyle/>
          <a:p>
            <a:r>
              <a:rPr lang="en-GB" dirty="0"/>
              <a:t>Employability skills within the Health and Social Care Fields </a:t>
            </a:r>
          </a:p>
        </p:txBody>
      </p:sp>
      <p:sp>
        <p:nvSpPr>
          <p:cNvPr id="3" name="Content Placeholder 2">
            <a:extLst>
              <a:ext uri="{FF2B5EF4-FFF2-40B4-BE49-F238E27FC236}">
                <a16:creationId xmlns:a16="http://schemas.microsoft.com/office/drawing/2014/main" id="{B620854E-BDD2-FC3A-0B88-27A380FBCC85}"/>
              </a:ext>
            </a:extLst>
          </p:cNvPr>
          <p:cNvSpPr>
            <a:spLocks noGrp="1"/>
          </p:cNvSpPr>
          <p:nvPr>
            <p:ph idx="1"/>
          </p:nvPr>
        </p:nvSpPr>
        <p:spPr/>
        <p:txBody>
          <a:bodyPr/>
          <a:lstStyle/>
          <a:p>
            <a:r>
              <a:rPr lang="en-GB" dirty="0"/>
              <a:t>Understanding our own values, morals and beliefs can shape the skills that we have for employability. </a:t>
            </a:r>
          </a:p>
          <a:p>
            <a:endParaRPr lang="en-GB" dirty="0"/>
          </a:p>
          <a:p>
            <a:r>
              <a:rPr lang="en-GB" dirty="0"/>
              <a:t>Please click the link to take the Myers-Briggs personality Test. </a:t>
            </a:r>
          </a:p>
          <a:p>
            <a:r>
              <a:rPr lang="en-GB" dirty="0">
                <a:hlinkClick r:id="rId2"/>
              </a:rPr>
              <a:t>Free Personality Test | 16Personalities</a:t>
            </a:r>
            <a:r>
              <a:rPr lang="en-GB" dirty="0"/>
              <a:t> </a:t>
            </a:r>
          </a:p>
          <a:p>
            <a:endParaRPr lang="en-GB" dirty="0"/>
          </a:p>
          <a:p>
            <a:r>
              <a:rPr lang="en-GB" dirty="0"/>
              <a:t>You may have already done this before, however, over time, our personalities/views/values/beliefs may change. </a:t>
            </a:r>
          </a:p>
        </p:txBody>
      </p:sp>
    </p:spTree>
    <p:extLst>
      <p:ext uri="{BB962C8B-B14F-4D97-AF65-F5344CB8AC3E}">
        <p14:creationId xmlns:p14="http://schemas.microsoft.com/office/powerpoint/2010/main" val="85202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2021F-A495-B089-EBE2-A072817D5739}"/>
              </a:ext>
            </a:extLst>
          </p:cNvPr>
          <p:cNvSpPr>
            <a:spLocks noGrp="1"/>
          </p:cNvSpPr>
          <p:nvPr>
            <p:ph type="title"/>
          </p:nvPr>
        </p:nvSpPr>
        <p:spPr/>
        <p:txBody>
          <a:bodyPr/>
          <a:lstStyle/>
          <a:p>
            <a:r>
              <a:rPr lang="en-GB" dirty="0"/>
              <a:t>Employability skills within the Health and Social Care Fields </a:t>
            </a:r>
          </a:p>
        </p:txBody>
      </p:sp>
      <p:sp>
        <p:nvSpPr>
          <p:cNvPr id="3" name="Content Placeholder 2">
            <a:extLst>
              <a:ext uri="{FF2B5EF4-FFF2-40B4-BE49-F238E27FC236}">
                <a16:creationId xmlns:a16="http://schemas.microsoft.com/office/drawing/2014/main" id="{F0F7409C-5BC2-D47B-8D31-DF27A8CD0AC6}"/>
              </a:ext>
            </a:extLst>
          </p:cNvPr>
          <p:cNvSpPr>
            <a:spLocks noGrp="1"/>
          </p:cNvSpPr>
          <p:nvPr>
            <p:ph idx="1"/>
          </p:nvPr>
        </p:nvSpPr>
        <p:spPr/>
        <p:txBody>
          <a:bodyPr/>
          <a:lstStyle/>
          <a:p>
            <a:r>
              <a:rPr lang="en-GB" dirty="0"/>
              <a:t>6 Core Health and Social Care skills required to succeed within the industry:</a:t>
            </a:r>
          </a:p>
          <a:p>
            <a:endParaRPr lang="en-GB" dirty="0"/>
          </a:p>
          <a:p>
            <a:pPr marL="514350" indent="-514350">
              <a:buFont typeface="+mj-lt"/>
              <a:buAutoNum type="arabicPeriod"/>
            </a:pPr>
            <a:r>
              <a:rPr lang="en-GB" dirty="0"/>
              <a:t>Independence</a:t>
            </a:r>
          </a:p>
          <a:p>
            <a:pPr marL="514350" indent="-514350">
              <a:buFont typeface="+mj-lt"/>
              <a:buAutoNum type="arabicPeriod"/>
            </a:pPr>
            <a:r>
              <a:rPr lang="en-GB" dirty="0"/>
              <a:t>Flexibility</a:t>
            </a:r>
          </a:p>
          <a:p>
            <a:pPr marL="514350" indent="-514350">
              <a:buFont typeface="+mj-lt"/>
              <a:buAutoNum type="arabicPeriod"/>
            </a:pPr>
            <a:r>
              <a:rPr lang="en-GB" dirty="0"/>
              <a:t>Empathy</a:t>
            </a:r>
          </a:p>
          <a:p>
            <a:pPr marL="514350" indent="-514350">
              <a:buFont typeface="+mj-lt"/>
              <a:buAutoNum type="arabicPeriod"/>
            </a:pPr>
            <a:r>
              <a:rPr lang="en-GB" dirty="0"/>
              <a:t>Patience</a:t>
            </a:r>
          </a:p>
          <a:p>
            <a:pPr marL="514350" indent="-514350">
              <a:buFont typeface="+mj-lt"/>
              <a:buAutoNum type="arabicPeriod"/>
            </a:pPr>
            <a:r>
              <a:rPr lang="en-GB" dirty="0"/>
              <a:t>Communication skills</a:t>
            </a:r>
          </a:p>
          <a:p>
            <a:pPr marL="514350" indent="-514350">
              <a:buFont typeface="+mj-lt"/>
              <a:buAutoNum type="arabicPeriod"/>
            </a:pPr>
            <a:r>
              <a:rPr lang="en-GB" dirty="0"/>
              <a:t>Resilience </a:t>
            </a:r>
          </a:p>
        </p:txBody>
      </p:sp>
    </p:spTree>
    <p:extLst>
      <p:ext uri="{BB962C8B-B14F-4D97-AF65-F5344CB8AC3E}">
        <p14:creationId xmlns:p14="http://schemas.microsoft.com/office/powerpoint/2010/main" val="17473492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5827A-C48B-E9A2-B555-B29C03DDE1F4}"/>
              </a:ext>
            </a:extLst>
          </p:cNvPr>
          <p:cNvSpPr>
            <a:spLocks noGrp="1"/>
          </p:cNvSpPr>
          <p:nvPr>
            <p:ph type="title"/>
          </p:nvPr>
        </p:nvSpPr>
        <p:spPr>
          <a:xfrm>
            <a:off x="3780148" y="365125"/>
            <a:ext cx="7956222" cy="1325563"/>
          </a:xfrm>
        </p:spPr>
        <p:txBody>
          <a:bodyPr/>
          <a:lstStyle/>
          <a:p>
            <a:r>
              <a:rPr lang="en-GB" dirty="0"/>
              <a:t>Independence </a:t>
            </a:r>
          </a:p>
        </p:txBody>
      </p:sp>
      <p:sp>
        <p:nvSpPr>
          <p:cNvPr id="3" name="Content Placeholder 2">
            <a:extLst>
              <a:ext uri="{FF2B5EF4-FFF2-40B4-BE49-F238E27FC236}">
                <a16:creationId xmlns:a16="http://schemas.microsoft.com/office/drawing/2014/main" id="{9CB1C703-B6D1-4B00-41C0-B91C4C2F0209}"/>
              </a:ext>
            </a:extLst>
          </p:cNvPr>
          <p:cNvSpPr>
            <a:spLocks noGrp="1"/>
          </p:cNvSpPr>
          <p:nvPr>
            <p:ph idx="1"/>
          </p:nvPr>
        </p:nvSpPr>
        <p:spPr>
          <a:xfrm>
            <a:off x="3780148" y="1825625"/>
            <a:ext cx="7956222" cy="4667250"/>
          </a:xfrm>
        </p:spPr>
        <p:txBody>
          <a:bodyPr>
            <a:normAutofit lnSpcReduction="10000"/>
          </a:bodyPr>
          <a:lstStyle/>
          <a:p>
            <a:r>
              <a:rPr lang="en-GB" dirty="0"/>
              <a:t>While most health and social care employees report to a team leader or home supervisor, the function of caring for a patient's interests are largely independent. </a:t>
            </a:r>
          </a:p>
          <a:p>
            <a:r>
              <a:rPr lang="en-GB" dirty="0"/>
              <a:t>You're often required to make judgments on your own, so it's important for you to feel comfortable doing so. </a:t>
            </a:r>
          </a:p>
          <a:p>
            <a:r>
              <a:rPr lang="en-GB" dirty="0"/>
              <a:t>If you're inexperienced to care work, this can take some getting used to. </a:t>
            </a:r>
          </a:p>
          <a:p>
            <a:r>
              <a:rPr lang="en-GB" dirty="0"/>
              <a:t>But, over time, you can gain the confidence needed to perform your duties without receiving constant instruction.</a:t>
            </a:r>
          </a:p>
        </p:txBody>
      </p:sp>
    </p:spTree>
    <p:extLst>
      <p:ext uri="{BB962C8B-B14F-4D97-AF65-F5344CB8AC3E}">
        <p14:creationId xmlns:p14="http://schemas.microsoft.com/office/powerpoint/2010/main" val="3227645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4CB5B3-DCA6-A718-27B1-DB6BDF81A7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9B6F0E-9CC7-B890-21EE-52D48FBDD27C}"/>
              </a:ext>
            </a:extLst>
          </p:cNvPr>
          <p:cNvSpPr>
            <a:spLocks noGrp="1"/>
          </p:cNvSpPr>
          <p:nvPr>
            <p:ph type="title"/>
          </p:nvPr>
        </p:nvSpPr>
        <p:spPr>
          <a:xfrm>
            <a:off x="3780148" y="365125"/>
            <a:ext cx="7956222" cy="1325563"/>
          </a:xfrm>
        </p:spPr>
        <p:txBody>
          <a:bodyPr/>
          <a:lstStyle/>
          <a:p>
            <a:r>
              <a:rPr lang="en-GB" dirty="0"/>
              <a:t>Flexibility</a:t>
            </a:r>
          </a:p>
        </p:txBody>
      </p:sp>
      <p:sp>
        <p:nvSpPr>
          <p:cNvPr id="3" name="Content Placeholder 2">
            <a:extLst>
              <a:ext uri="{FF2B5EF4-FFF2-40B4-BE49-F238E27FC236}">
                <a16:creationId xmlns:a16="http://schemas.microsoft.com/office/drawing/2014/main" id="{7306DF99-4D5F-7C50-1F3E-51839A672CC2}"/>
              </a:ext>
            </a:extLst>
          </p:cNvPr>
          <p:cNvSpPr>
            <a:spLocks noGrp="1"/>
          </p:cNvSpPr>
          <p:nvPr>
            <p:ph idx="1"/>
          </p:nvPr>
        </p:nvSpPr>
        <p:spPr>
          <a:xfrm>
            <a:off x="3780148" y="1825625"/>
            <a:ext cx="7956222" cy="4667250"/>
          </a:xfrm>
        </p:spPr>
        <p:txBody>
          <a:bodyPr>
            <a:normAutofit lnSpcReduction="10000"/>
          </a:bodyPr>
          <a:lstStyle/>
          <a:p>
            <a:r>
              <a:rPr lang="en-GB" dirty="0"/>
              <a:t>Working in health and social care requires flexibility since many healthcare occupations don't follow the traditional 9 to 5 schedule. </a:t>
            </a:r>
          </a:p>
          <a:p>
            <a:r>
              <a:rPr lang="en-GB" dirty="0"/>
              <a:t>For instance, one of your colleagues may require you to work an additional shift at late notice or work late into the night. </a:t>
            </a:r>
          </a:p>
          <a:p>
            <a:r>
              <a:rPr lang="en-GB" dirty="0"/>
              <a:t>You may also encounter a patient that could occupy more of your time than you originally anticipated.</a:t>
            </a:r>
          </a:p>
          <a:p>
            <a:r>
              <a:rPr lang="en-GB" dirty="0"/>
              <a:t>When working in this sector, it's important to adapt to new, unusual or adjusting situations, in addition to coping with your existing routine.</a:t>
            </a:r>
          </a:p>
        </p:txBody>
      </p:sp>
    </p:spTree>
    <p:extLst>
      <p:ext uri="{BB962C8B-B14F-4D97-AF65-F5344CB8AC3E}">
        <p14:creationId xmlns:p14="http://schemas.microsoft.com/office/powerpoint/2010/main" val="3556970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589036-1707-583B-6B82-870BE7F09C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23C37B-7524-386C-C84A-05AE9C7E5B20}"/>
              </a:ext>
            </a:extLst>
          </p:cNvPr>
          <p:cNvSpPr>
            <a:spLocks noGrp="1"/>
          </p:cNvSpPr>
          <p:nvPr>
            <p:ph type="title"/>
          </p:nvPr>
        </p:nvSpPr>
        <p:spPr>
          <a:xfrm>
            <a:off x="3780148" y="365125"/>
            <a:ext cx="7956222" cy="1325563"/>
          </a:xfrm>
        </p:spPr>
        <p:txBody>
          <a:bodyPr/>
          <a:lstStyle/>
          <a:p>
            <a:r>
              <a:rPr lang="en-GB" dirty="0"/>
              <a:t>Empathy</a:t>
            </a:r>
          </a:p>
        </p:txBody>
      </p:sp>
      <p:sp>
        <p:nvSpPr>
          <p:cNvPr id="3" name="Content Placeholder 2">
            <a:extLst>
              <a:ext uri="{FF2B5EF4-FFF2-40B4-BE49-F238E27FC236}">
                <a16:creationId xmlns:a16="http://schemas.microsoft.com/office/drawing/2014/main" id="{41C7328F-4C8D-4770-8CB6-03EA7DB15E2E}"/>
              </a:ext>
            </a:extLst>
          </p:cNvPr>
          <p:cNvSpPr>
            <a:spLocks noGrp="1"/>
          </p:cNvSpPr>
          <p:nvPr>
            <p:ph idx="1"/>
          </p:nvPr>
        </p:nvSpPr>
        <p:spPr>
          <a:xfrm>
            <a:off x="3780148" y="1825625"/>
            <a:ext cx="7956222" cy="4667250"/>
          </a:xfrm>
        </p:spPr>
        <p:txBody>
          <a:bodyPr>
            <a:normAutofit/>
          </a:bodyPr>
          <a:lstStyle/>
          <a:p>
            <a:r>
              <a:rPr lang="en-GB" dirty="0"/>
              <a:t>Having compassion and being empathetic towards patients and their families is a vital part of working in health and social care. </a:t>
            </a:r>
          </a:p>
          <a:p>
            <a:r>
              <a:rPr lang="en-GB" dirty="0"/>
              <a:t>It's important to comprehend a person's emotions, connect to them and put yourself in their position. </a:t>
            </a:r>
          </a:p>
          <a:p>
            <a:r>
              <a:rPr lang="en-GB" dirty="0"/>
              <a:t>A patient, for instance, could learn that a member of their family is coming to see them. </a:t>
            </a:r>
          </a:p>
          <a:p>
            <a:r>
              <a:rPr lang="en-GB" dirty="0"/>
              <a:t>In this scenario, it's important for you to sense their happiness and envision how you'd feel if you were in their shoes.</a:t>
            </a:r>
          </a:p>
        </p:txBody>
      </p:sp>
    </p:spTree>
    <p:extLst>
      <p:ext uri="{BB962C8B-B14F-4D97-AF65-F5344CB8AC3E}">
        <p14:creationId xmlns:p14="http://schemas.microsoft.com/office/powerpoint/2010/main" val="1688163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537774-8D36-0D34-5F32-EA4738D5E5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854ECD-3F2A-4144-B4E0-E1BF752E8871}"/>
              </a:ext>
            </a:extLst>
          </p:cNvPr>
          <p:cNvSpPr>
            <a:spLocks noGrp="1"/>
          </p:cNvSpPr>
          <p:nvPr>
            <p:ph type="title"/>
          </p:nvPr>
        </p:nvSpPr>
        <p:spPr>
          <a:xfrm>
            <a:off x="3780148" y="365125"/>
            <a:ext cx="7956222" cy="1325563"/>
          </a:xfrm>
        </p:spPr>
        <p:txBody>
          <a:bodyPr/>
          <a:lstStyle/>
          <a:p>
            <a:r>
              <a:rPr lang="en-GB" dirty="0"/>
              <a:t>Patience</a:t>
            </a:r>
          </a:p>
        </p:txBody>
      </p:sp>
      <p:sp>
        <p:nvSpPr>
          <p:cNvPr id="3" name="Content Placeholder 2">
            <a:extLst>
              <a:ext uri="{FF2B5EF4-FFF2-40B4-BE49-F238E27FC236}">
                <a16:creationId xmlns:a16="http://schemas.microsoft.com/office/drawing/2014/main" id="{8BF71FA1-7102-007C-9069-120CEB37203F}"/>
              </a:ext>
            </a:extLst>
          </p:cNvPr>
          <p:cNvSpPr>
            <a:spLocks noGrp="1"/>
          </p:cNvSpPr>
          <p:nvPr>
            <p:ph idx="1"/>
          </p:nvPr>
        </p:nvSpPr>
        <p:spPr>
          <a:xfrm>
            <a:off x="3780148" y="1825625"/>
            <a:ext cx="7956222" cy="4667250"/>
          </a:xfrm>
        </p:spPr>
        <p:txBody>
          <a:bodyPr>
            <a:normAutofit/>
          </a:bodyPr>
          <a:lstStyle/>
          <a:p>
            <a:r>
              <a:rPr lang="en-GB" dirty="0"/>
              <a:t>The work of a health and social care employee requires constant patience. </a:t>
            </a:r>
          </a:p>
          <a:p>
            <a:r>
              <a:rPr lang="en-GB" dirty="0"/>
              <a:t>This is because you typically experience challenging circumstances every day. </a:t>
            </a:r>
          </a:p>
          <a:p>
            <a:r>
              <a:rPr lang="en-GB" dirty="0"/>
              <a:t>For instance, when you're requesting information, you may encounter delays in interactions or a process that's expected to take only 10 minutes could take three times as long.</a:t>
            </a:r>
          </a:p>
        </p:txBody>
      </p:sp>
    </p:spTree>
    <p:extLst>
      <p:ext uri="{BB962C8B-B14F-4D97-AF65-F5344CB8AC3E}">
        <p14:creationId xmlns:p14="http://schemas.microsoft.com/office/powerpoint/2010/main" val="2886889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BCC95-FC89-1439-988A-5F6C532C4A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ADC119-DD42-3890-E8AD-7C7AB53652F9}"/>
              </a:ext>
            </a:extLst>
          </p:cNvPr>
          <p:cNvSpPr>
            <a:spLocks noGrp="1"/>
          </p:cNvSpPr>
          <p:nvPr>
            <p:ph type="title"/>
          </p:nvPr>
        </p:nvSpPr>
        <p:spPr>
          <a:xfrm>
            <a:off x="3780148" y="365125"/>
            <a:ext cx="7956222" cy="1325563"/>
          </a:xfrm>
        </p:spPr>
        <p:txBody>
          <a:bodyPr/>
          <a:lstStyle/>
          <a:p>
            <a:r>
              <a:rPr lang="en-GB" dirty="0"/>
              <a:t>Communication Skills</a:t>
            </a:r>
          </a:p>
        </p:txBody>
      </p:sp>
      <p:sp>
        <p:nvSpPr>
          <p:cNvPr id="3" name="Content Placeholder 2">
            <a:extLst>
              <a:ext uri="{FF2B5EF4-FFF2-40B4-BE49-F238E27FC236}">
                <a16:creationId xmlns:a16="http://schemas.microsoft.com/office/drawing/2014/main" id="{B26FEC71-9A4F-CB5C-B4F3-1A85C70EF780}"/>
              </a:ext>
            </a:extLst>
          </p:cNvPr>
          <p:cNvSpPr>
            <a:spLocks noGrp="1"/>
          </p:cNvSpPr>
          <p:nvPr>
            <p:ph idx="1"/>
          </p:nvPr>
        </p:nvSpPr>
        <p:spPr>
          <a:xfrm>
            <a:off x="3780148" y="1825625"/>
            <a:ext cx="7956222" cy="4667250"/>
          </a:xfrm>
        </p:spPr>
        <p:txBody>
          <a:bodyPr>
            <a:normAutofit fontScale="92500" lnSpcReduction="10000"/>
          </a:bodyPr>
          <a:lstStyle/>
          <a:p>
            <a:r>
              <a:rPr lang="en-GB" dirty="0"/>
              <a:t>When interacting with patients, their families and colleagues, communication skills are crucial. </a:t>
            </a:r>
          </a:p>
          <a:p>
            <a:r>
              <a:rPr lang="en-GB" dirty="0"/>
              <a:t>This is because you may face challenging circumstances, at times, when speaking with patients and their families about a patient's health.</a:t>
            </a:r>
          </a:p>
          <a:p>
            <a:r>
              <a:rPr lang="en-GB" dirty="0"/>
              <a:t>You may also communicate important details about a patient's health to a colleague, so it's vital to be specific and accurate when doing so to avoid mistakes. </a:t>
            </a:r>
          </a:p>
          <a:p>
            <a:r>
              <a:rPr lang="en-GB" dirty="0"/>
              <a:t>Caring for others involves being able to grasp the specific requirements of each patient, which requires the ability to listen closely to their problems and respond appropriately.</a:t>
            </a:r>
          </a:p>
        </p:txBody>
      </p:sp>
    </p:spTree>
    <p:extLst>
      <p:ext uri="{BB962C8B-B14F-4D97-AF65-F5344CB8AC3E}">
        <p14:creationId xmlns:p14="http://schemas.microsoft.com/office/powerpoint/2010/main" val="3410383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1340FF-E041-D43A-4908-E8FBE99E9E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C91CEA-CD9F-13C0-726D-473B9B5D5CFE}"/>
              </a:ext>
            </a:extLst>
          </p:cNvPr>
          <p:cNvSpPr>
            <a:spLocks noGrp="1"/>
          </p:cNvSpPr>
          <p:nvPr>
            <p:ph type="title"/>
          </p:nvPr>
        </p:nvSpPr>
        <p:spPr>
          <a:xfrm>
            <a:off x="3780148" y="365125"/>
            <a:ext cx="7956222" cy="1325563"/>
          </a:xfrm>
        </p:spPr>
        <p:txBody>
          <a:bodyPr/>
          <a:lstStyle/>
          <a:p>
            <a:r>
              <a:rPr lang="en-GB" dirty="0"/>
              <a:t>Resilience</a:t>
            </a:r>
          </a:p>
        </p:txBody>
      </p:sp>
      <p:sp>
        <p:nvSpPr>
          <p:cNvPr id="3" name="Content Placeholder 2">
            <a:extLst>
              <a:ext uri="{FF2B5EF4-FFF2-40B4-BE49-F238E27FC236}">
                <a16:creationId xmlns:a16="http://schemas.microsoft.com/office/drawing/2014/main" id="{0699D5DE-D2E8-B6CB-A3E4-FB596D572926}"/>
              </a:ext>
            </a:extLst>
          </p:cNvPr>
          <p:cNvSpPr>
            <a:spLocks noGrp="1"/>
          </p:cNvSpPr>
          <p:nvPr>
            <p:ph idx="1"/>
          </p:nvPr>
        </p:nvSpPr>
        <p:spPr>
          <a:xfrm>
            <a:off x="3780148" y="1825625"/>
            <a:ext cx="7956222" cy="4667250"/>
          </a:xfrm>
        </p:spPr>
        <p:txBody>
          <a:bodyPr>
            <a:normAutofit/>
          </a:bodyPr>
          <a:lstStyle/>
          <a:p>
            <a:r>
              <a:rPr lang="en-GB" dirty="0"/>
              <a:t>It's also important for any caregiver or health and social care employee to show a degree of resilience. </a:t>
            </a:r>
          </a:p>
          <a:p>
            <a:r>
              <a:rPr lang="en-GB" dirty="0"/>
              <a:t>All healthcare employees can withstand stressful working conditions to complete their jobs successfully. </a:t>
            </a:r>
          </a:p>
          <a:p>
            <a:r>
              <a:rPr lang="en-GB" dirty="0"/>
              <a:t>Knowing how to emotionally detach yourself from the role can also allow you to work more effectively and continue to care for patients.</a:t>
            </a:r>
          </a:p>
        </p:txBody>
      </p:sp>
    </p:spTree>
    <p:extLst>
      <p:ext uri="{BB962C8B-B14F-4D97-AF65-F5344CB8AC3E}">
        <p14:creationId xmlns:p14="http://schemas.microsoft.com/office/powerpoint/2010/main" val="1167400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28B8F-1C43-D563-0200-3ECB5A793250}"/>
              </a:ext>
            </a:extLst>
          </p:cNvPr>
          <p:cNvSpPr>
            <a:spLocks noGrp="1"/>
          </p:cNvSpPr>
          <p:nvPr>
            <p:ph type="title"/>
          </p:nvPr>
        </p:nvSpPr>
        <p:spPr/>
        <p:txBody>
          <a:bodyPr/>
          <a:lstStyle/>
          <a:p>
            <a:r>
              <a:rPr lang="en-GB" dirty="0"/>
              <a:t>Discussion </a:t>
            </a:r>
          </a:p>
        </p:txBody>
      </p:sp>
      <p:sp>
        <p:nvSpPr>
          <p:cNvPr id="3" name="Content Placeholder 2">
            <a:extLst>
              <a:ext uri="{FF2B5EF4-FFF2-40B4-BE49-F238E27FC236}">
                <a16:creationId xmlns:a16="http://schemas.microsoft.com/office/drawing/2014/main" id="{72AE0096-87B3-6F15-EE3A-E202715B61D0}"/>
              </a:ext>
            </a:extLst>
          </p:cNvPr>
          <p:cNvSpPr>
            <a:spLocks noGrp="1"/>
          </p:cNvSpPr>
          <p:nvPr>
            <p:ph idx="1"/>
          </p:nvPr>
        </p:nvSpPr>
        <p:spPr>
          <a:xfrm>
            <a:off x="3792604" y="1825625"/>
            <a:ext cx="7956222" cy="4667250"/>
          </a:xfrm>
        </p:spPr>
        <p:txBody>
          <a:bodyPr/>
          <a:lstStyle/>
          <a:p>
            <a:r>
              <a:rPr lang="en-GB" dirty="0"/>
              <a:t>It is also important to recognise your weaknesses </a:t>
            </a:r>
          </a:p>
          <a:p>
            <a:pPr lvl="1"/>
            <a:r>
              <a:rPr lang="en-GB" dirty="0"/>
              <a:t>This is often a question that you will be asked in an interview</a:t>
            </a:r>
          </a:p>
          <a:p>
            <a:pPr lvl="1"/>
            <a:r>
              <a:rPr lang="en-GB" dirty="0"/>
              <a:t>‘What do you feel are your weaknesses?’</a:t>
            </a:r>
          </a:p>
          <a:p>
            <a:endParaRPr lang="en-GB" dirty="0"/>
          </a:p>
          <a:p>
            <a:r>
              <a:rPr lang="en-GB" dirty="0"/>
              <a:t>Consider the skills that you may feel are your weaker skills</a:t>
            </a:r>
          </a:p>
          <a:p>
            <a:pPr lvl="1"/>
            <a:r>
              <a:rPr lang="en-GB" dirty="0"/>
              <a:t>And why you feel that they are your weakest skills</a:t>
            </a:r>
          </a:p>
        </p:txBody>
      </p:sp>
    </p:spTree>
    <p:extLst>
      <p:ext uri="{BB962C8B-B14F-4D97-AF65-F5344CB8AC3E}">
        <p14:creationId xmlns:p14="http://schemas.microsoft.com/office/powerpoint/2010/main" val="4136887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E1C789C-76C8-B1BE-EBF7-7EDCD374C144}"/>
              </a:ext>
            </a:extLst>
          </p:cNvPr>
          <p:cNvSpPr>
            <a:spLocks noGrp="1"/>
          </p:cNvSpPr>
          <p:nvPr>
            <p:ph type="title"/>
          </p:nvPr>
        </p:nvSpPr>
        <p:spPr/>
        <p:txBody>
          <a:bodyPr/>
          <a:lstStyle/>
          <a:p>
            <a:endParaRPr lang="en-GB"/>
          </a:p>
        </p:txBody>
      </p:sp>
      <p:pic>
        <p:nvPicPr>
          <p:cNvPr id="6" name="Online Media 5" title="WHAT IS YOUR GREATEST WEAKNESS? Interview Question &amp; EXAMPLE ANSWERS!">
            <a:hlinkClick r:id="" action="ppaction://media"/>
            <a:extLst>
              <a:ext uri="{FF2B5EF4-FFF2-40B4-BE49-F238E27FC236}">
                <a16:creationId xmlns:a16="http://schemas.microsoft.com/office/drawing/2014/main" id="{E41CEC1F-8999-A239-1A76-033AA8710527}"/>
              </a:ext>
            </a:extLst>
          </p:cNvPr>
          <p:cNvPicPr>
            <a:picLocks noGrp="1" noRot="1" noChangeAspect="1"/>
          </p:cNvPicPr>
          <p:nvPr>
            <p:ph idx="1"/>
            <a:videoFile r:link="rId1"/>
          </p:nvPr>
        </p:nvPicPr>
        <p:blipFill>
          <a:blip r:embed="rId3"/>
          <a:stretch>
            <a:fillRect/>
          </a:stretch>
        </p:blipFill>
        <p:spPr>
          <a:xfrm>
            <a:off x="979714" y="331862"/>
            <a:ext cx="10756674" cy="6073701"/>
          </a:xfrm>
          <a:prstGeom prst="rect">
            <a:avLst/>
          </a:prstGeom>
        </p:spPr>
      </p:pic>
    </p:spTree>
    <p:extLst>
      <p:ext uri="{BB962C8B-B14F-4D97-AF65-F5344CB8AC3E}">
        <p14:creationId xmlns:p14="http://schemas.microsoft.com/office/powerpoint/2010/main" val="3345426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3780148" y="365125"/>
            <a:ext cx="7956222" cy="1325563"/>
          </a:xfrm>
        </p:spPr>
        <p:txBody>
          <a:bodyPr>
            <a:normAutofit/>
          </a:bodyPr>
          <a:lstStyle/>
          <a:p>
            <a:r>
              <a:rPr lang="en-GB" dirty="0"/>
              <a:t>Why Entrepreneurship?</a:t>
            </a:r>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idx="1"/>
          </p:nvPr>
        </p:nvSpPr>
        <p:spPr>
          <a:xfrm>
            <a:off x="3780148" y="1825625"/>
            <a:ext cx="7956222" cy="4667250"/>
          </a:xfrm>
        </p:spPr>
        <p:txBody>
          <a:bodyPr>
            <a:noAutofit/>
          </a:bodyPr>
          <a:lstStyle/>
          <a:p>
            <a:r>
              <a:rPr lang="en-GB" sz="2400" dirty="0"/>
              <a:t>“Entrepreneurship […] is defined as the application of enterprise behaviours, attributes and competencies into the creation of cultural, social or economic value”.</a:t>
            </a:r>
          </a:p>
          <a:p>
            <a:r>
              <a:rPr lang="en-GB" sz="2400" dirty="0"/>
              <a:t>“This can, but does not exclusively, lead to venture creation”.</a:t>
            </a:r>
          </a:p>
          <a:p>
            <a:endParaRPr lang="en-GB" sz="2400" dirty="0"/>
          </a:p>
          <a:p>
            <a:r>
              <a:rPr lang="en-GB" sz="2400" dirty="0"/>
              <a:t>“Entrepreneurship applies to both individuals and groups (teams or organisations), and it refers to value creation in the private, public and third sectors, and in any hybrid combination of the three”.</a:t>
            </a:r>
          </a:p>
          <a:p>
            <a:endParaRPr lang="en-GB" sz="2400" dirty="0"/>
          </a:p>
        </p:txBody>
      </p:sp>
      <p:sp>
        <p:nvSpPr>
          <p:cNvPr id="6" name="TextBox 5">
            <a:extLst>
              <a:ext uri="{FF2B5EF4-FFF2-40B4-BE49-F238E27FC236}">
                <a16:creationId xmlns:a16="http://schemas.microsoft.com/office/drawing/2014/main" id="{B7C0C4E9-1B2E-49AA-BE84-F9D557B0896E}"/>
              </a:ext>
            </a:extLst>
          </p:cNvPr>
          <p:cNvSpPr txBox="1"/>
          <p:nvPr/>
        </p:nvSpPr>
        <p:spPr>
          <a:xfrm>
            <a:off x="7515635" y="3315307"/>
            <a:ext cx="4299698" cy="400110"/>
          </a:xfrm>
          <a:prstGeom prst="rect">
            <a:avLst/>
          </a:prstGeom>
          <a:noFill/>
        </p:spPr>
        <p:txBody>
          <a:bodyPr wrap="square" rtlCol="0">
            <a:spAutoFit/>
          </a:bodyPr>
          <a:lstStyle/>
          <a:p>
            <a:pPr algn="r"/>
            <a:r>
              <a:rPr lang="en-GB" sz="2000" b="1" dirty="0"/>
              <a:t>(QAA</a:t>
            </a:r>
            <a:r>
              <a:rPr lang="en-GB" sz="2000" b="1" dirty="0">
                <a:latin typeface="Calibri" panose="020F0502020204030204" pitchFamily="34" charset="0"/>
                <a:cs typeface="Calibri" panose="020F0502020204030204" pitchFamily="34" charset="0"/>
              </a:rPr>
              <a:t>, 2018, p.7</a:t>
            </a:r>
            <a:r>
              <a:rPr lang="en-GB" sz="2000" b="1" dirty="0"/>
              <a:t>)</a:t>
            </a:r>
          </a:p>
        </p:txBody>
      </p:sp>
      <p:sp>
        <p:nvSpPr>
          <p:cNvPr id="8" name="TextBox 7">
            <a:extLst>
              <a:ext uri="{FF2B5EF4-FFF2-40B4-BE49-F238E27FC236}">
                <a16:creationId xmlns:a16="http://schemas.microsoft.com/office/drawing/2014/main" id="{B7C0C4E9-1B2E-49AA-BE84-F9D557B0896E}"/>
              </a:ext>
            </a:extLst>
          </p:cNvPr>
          <p:cNvSpPr txBox="1"/>
          <p:nvPr/>
        </p:nvSpPr>
        <p:spPr>
          <a:xfrm>
            <a:off x="7436690" y="5504987"/>
            <a:ext cx="4299698" cy="400110"/>
          </a:xfrm>
          <a:prstGeom prst="rect">
            <a:avLst/>
          </a:prstGeom>
          <a:noFill/>
        </p:spPr>
        <p:txBody>
          <a:bodyPr wrap="square" rtlCol="0">
            <a:spAutoFit/>
          </a:bodyPr>
          <a:lstStyle/>
          <a:p>
            <a:pPr algn="r"/>
            <a:r>
              <a:rPr lang="en-GB" sz="2000" b="1" dirty="0"/>
              <a:t>(QAA</a:t>
            </a:r>
            <a:r>
              <a:rPr lang="en-GB" sz="2000" b="1" dirty="0">
                <a:latin typeface="Calibri" panose="020F0502020204030204" pitchFamily="34" charset="0"/>
                <a:cs typeface="Calibri" panose="020F0502020204030204" pitchFamily="34" charset="0"/>
              </a:rPr>
              <a:t>, 2018, p.7</a:t>
            </a:r>
            <a:r>
              <a:rPr lang="en-GB" sz="2000" b="1" dirty="0"/>
              <a:t>)</a:t>
            </a:r>
          </a:p>
        </p:txBody>
      </p:sp>
    </p:spTree>
    <p:extLst>
      <p:ext uri="{BB962C8B-B14F-4D97-AF65-F5344CB8AC3E}">
        <p14:creationId xmlns:p14="http://schemas.microsoft.com/office/powerpoint/2010/main" val="2776050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What is Entrepreneurship?</a:t>
            </a:r>
          </a:p>
        </p:txBody>
      </p:sp>
      <p:sp>
        <p:nvSpPr>
          <p:cNvPr id="3" name="Content Placeholder 2"/>
          <p:cNvSpPr>
            <a:spLocks noGrp="1"/>
          </p:cNvSpPr>
          <p:nvPr>
            <p:ph idx="1"/>
          </p:nvPr>
        </p:nvSpPr>
        <p:spPr>
          <a:xfrm>
            <a:off x="3780148" y="1825625"/>
            <a:ext cx="7956222" cy="4667250"/>
          </a:xfrm>
        </p:spPr>
        <p:txBody>
          <a:bodyPr>
            <a:normAutofit/>
          </a:bodyPr>
          <a:lstStyle/>
          <a:p>
            <a:r>
              <a:rPr lang="en-GB" dirty="0"/>
              <a:t>Take some time to think about the following questions</a:t>
            </a:r>
          </a:p>
          <a:p>
            <a:endParaRPr lang="en-GB" dirty="0"/>
          </a:p>
          <a:p>
            <a:r>
              <a:rPr lang="en-GB" dirty="0"/>
              <a:t>Who or what is an Entrepreneur?</a:t>
            </a:r>
          </a:p>
          <a:p>
            <a:r>
              <a:rPr lang="en-GB" dirty="0"/>
              <a:t>How do people become entrepreneurs?</a:t>
            </a:r>
          </a:p>
          <a:p>
            <a:r>
              <a:rPr lang="en-GB" dirty="0"/>
              <a:t>What is the role of entrepreneurship in society?</a:t>
            </a:r>
          </a:p>
        </p:txBody>
      </p:sp>
      <p:sp>
        <p:nvSpPr>
          <p:cNvPr id="5" name="TextBox 4">
            <a:extLst>
              <a:ext uri="{FF2B5EF4-FFF2-40B4-BE49-F238E27FC236}">
                <a16:creationId xmlns:a16="http://schemas.microsoft.com/office/drawing/2014/main" id="{341C77C9-6EC1-4AB4-AC4C-0CCD4F0D77C6}"/>
              </a:ext>
            </a:extLst>
          </p:cNvPr>
          <p:cNvSpPr txBox="1"/>
          <p:nvPr/>
        </p:nvSpPr>
        <p:spPr>
          <a:xfrm>
            <a:off x="7680176" y="6093296"/>
            <a:ext cx="2787530" cy="400110"/>
          </a:xfrm>
          <a:prstGeom prst="rect">
            <a:avLst/>
          </a:prstGeom>
          <a:noFill/>
        </p:spPr>
        <p:txBody>
          <a:bodyPr wrap="square" rtlCol="0">
            <a:spAutoFit/>
          </a:bodyPr>
          <a:lstStyle/>
          <a:p>
            <a:pPr algn="r"/>
            <a:r>
              <a:rPr lang="en-GB" sz="2000" dirty="0"/>
              <a:t>(Based on Rae</a:t>
            </a:r>
            <a:r>
              <a:rPr lang="en-GB" sz="2000" dirty="0">
                <a:latin typeface="Calibri" panose="020F0502020204030204" pitchFamily="34" charset="0"/>
                <a:cs typeface="Calibri" panose="020F0502020204030204" pitchFamily="34" charset="0"/>
              </a:rPr>
              <a:t>, 2007</a:t>
            </a:r>
            <a:r>
              <a:rPr lang="en-GB" sz="2000" dirty="0"/>
              <a:t>)</a:t>
            </a:r>
          </a:p>
        </p:txBody>
      </p:sp>
    </p:spTree>
    <p:extLst>
      <p:ext uri="{BB962C8B-B14F-4D97-AF65-F5344CB8AC3E}">
        <p14:creationId xmlns:p14="http://schemas.microsoft.com/office/powerpoint/2010/main" val="97892569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Entrepreneurship Capabilities</a:t>
            </a:r>
          </a:p>
        </p:txBody>
      </p:sp>
      <p:sp>
        <p:nvSpPr>
          <p:cNvPr id="3" name="Content Placeholder 2"/>
          <p:cNvSpPr>
            <a:spLocks noGrp="1"/>
          </p:cNvSpPr>
          <p:nvPr>
            <p:ph idx="1"/>
          </p:nvPr>
        </p:nvSpPr>
        <p:spPr>
          <a:xfrm>
            <a:off x="3780148" y="1825625"/>
            <a:ext cx="7956222" cy="4667250"/>
          </a:xfrm>
        </p:spPr>
        <p:txBody>
          <a:bodyPr>
            <a:normAutofit/>
          </a:bodyPr>
          <a:lstStyle/>
          <a:p>
            <a:r>
              <a:rPr lang="en-GB" dirty="0"/>
              <a:t>Rae lists the following entrepreneurship capabilities;</a:t>
            </a:r>
          </a:p>
          <a:p>
            <a:pPr lvl="1"/>
            <a:r>
              <a:rPr lang="en-GB" dirty="0"/>
              <a:t>Personal organisation</a:t>
            </a:r>
          </a:p>
          <a:p>
            <a:pPr lvl="1"/>
            <a:r>
              <a:rPr lang="en-GB" dirty="0"/>
              <a:t>Interpersonal interaction</a:t>
            </a:r>
          </a:p>
          <a:p>
            <a:pPr lvl="1"/>
            <a:r>
              <a:rPr lang="en-GB" dirty="0"/>
              <a:t>Investigating opportunity</a:t>
            </a:r>
          </a:p>
          <a:p>
            <a:pPr lvl="1"/>
            <a:r>
              <a:rPr lang="en-GB" dirty="0"/>
              <a:t>Applying innovation</a:t>
            </a:r>
          </a:p>
          <a:p>
            <a:pPr lvl="1"/>
            <a:r>
              <a:rPr lang="en-GB" dirty="0"/>
              <a:t>Strategic venture planning</a:t>
            </a:r>
          </a:p>
          <a:p>
            <a:pPr lvl="1"/>
            <a:r>
              <a:rPr lang="en-GB" dirty="0"/>
              <a:t>Market development </a:t>
            </a:r>
          </a:p>
          <a:p>
            <a:endParaRPr lang="en-GB" dirty="0"/>
          </a:p>
        </p:txBody>
      </p:sp>
      <p:sp>
        <p:nvSpPr>
          <p:cNvPr id="5" name="TextBox 4">
            <a:extLst>
              <a:ext uri="{FF2B5EF4-FFF2-40B4-BE49-F238E27FC236}">
                <a16:creationId xmlns:a16="http://schemas.microsoft.com/office/drawing/2014/main" id="{341C77C9-6EC1-4AB4-AC4C-0CCD4F0D77C6}"/>
              </a:ext>
            </a:extLst>
          </p:cNvPr>
          <p:cNvSpPr txBox="1"/>
          <p:nvPr/>
        </p:nvSpPr>
        <p:spPr>
          <a:xfrm>
            <a:off x="7436690" y="5438209"/>
            <a:ext cx="4299698" cy="400110"/>
          </a:xfrm>
          <a:prstGeom prst="rect">
            <a:avLst/>
          </a:prstGeom>
          <a:noFill/>
        </p:spPr>
        <p:txBody>
          <a:bodyPr wrap="square" rtlCol="0">
            <a:spAutoFit/>
          </a:bodyPr>
          <a:lstStyle/>
          <a:p>
            <a:pPr algn="r"/>
            <a:r>
              <a:rPr lang="en-GB" sz="2000" dirty="0"/>
              <a:t>(Based on Rae</a:t>
            </a:r>
            <a:r>
              <a:rPr lang="en-GB" sz="2000" dirty="0">
                <a:latin typeface="Calibri" panose="020F0502020204030204" pitchFamily="34" charset="0"/>
                <a:cs typeface="Calibri" panose="020F0502020204030204" pitchFamily="34" charset="0"/>
              </a:rPr>
              <a:t>, 2007</a:t>
            </a:r>
            <a:r>
              <a:rPr lang="en-GB" sz="2000" dirty="0"/>
              <a:t>)</a:t>
            </a:r>
          </a:p>
        </p:txBody>
      </p:sp>
      <p:sp>
        <p:nvSpPr>
          <p:cNvPr id="6" name="TextBox 5">
            <a:extLst>
              <a:ext uri="{FF2B5EF4-FFF2-40B4-BE49-F238E27FC236}">
                <a16:creationId xmlns:a16="http://schemas.microsoft.com/office/drawing/2014/main" id="{581DD7D3-B26C-4279-8DC6-06F6771D370A}"/>
              </a:ext>
            </a:extLst>
          </p:cNvPr>
          <p:cNvSpPr txBox="1"/>
          <p:nvPr/>
        </p:nvSpPr>
        <p:spPr>
          <a:xfrm>
            <a:off x="5231904" y="6093296"/>
            <a:ext cx="5181422" cy="369332"/>
          </a:xfrm>
          <a:prstGeom prst="rect">
            <a:avLst/>
          </a:prstGeom>
          <a:noFill/>
        </p:spPr>
        <p:txBody>
          <a:bodyPr wrap="square" rtlCol="0">
            <a:spAutoFit/>
          </a:bodyPr>
          <a:lstStyle/>
          <a:p>
            <a:r>
              <a:rPr lang="en-GB" b="1" dirty="0"/>
              <a:t>Guided Study 3: Entrepreneurship self-assessment   </a:t>
            </a: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26127" y="5983452"/>
            <a:ext cx="604435" cy="604435"/>
          </a:xfrm>
          <a:prstGeom prst="rect">
            <a:avLst/>
          </a:prstGeom>
        </p:spPr>
      </p:pic>
    </p:spTree>
    <p:extLst>
      <p:ext uri="{BB962C8B-B14F-4D97-AF65-F5344CB8AC3E}">
        <p14:creationId xmlns:p14="http://schemas.microsoft.com/office/powerpoint/2010/main" val="348498271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Entrepreneurship Capabilities</a:t>
            </a:r>
          </a:p>
        </p:txBody>
      </p:sp>
      <p:sp>
        <p:nvSpPr>
          <p:cNvPr id="3" name="Content Placeholder 2"/>
          <p:cNvSpPr>
            <a:spLocks noGrp="1"/>
          </p:cNvSpPr>
          <p:nvPr>
            <p:ph idx="1"/>
          </p:nvPr>
        </p:nvSpPr>
        <p:spPr/>
        <p:txBody>
          <a:bodyPr>
            <a:normAutofit/>
          </a:bodyPr>
          <a:lstStyle/>
          <a:p>
            <a:r>
              <a:rPr lang="en-GB" dirty="0"/>
              <a:t>Whilst Rae focuses on entrepreneurship for business we have seen that the QAA believes that these capabilities are also valuable in the Public and Third sectors</a:t>
            </a:r>
          </a:p>
          <a:p>
            <a:endParaRPr lang="en-GB" dirty="0"/>
          </a:p>
        </p:txBody>
      </p:sp>
      <p:sp>
        <p:nvSpPr>
          <p:cNvPr id="6" name="TextBox 5"/>
          <p:cNvSpPr txBox="1"/>
          <p:nvPr/>
        </p:nvSpPr>
        <p:spPr>
          <a:xfrm>
            <a:off x="4121855" y="3924133"/>
            <a:ext cx="7272808" cy="954107"/>
          </a:xfrm>
          <a:prstGeom prst="rect">
            <a:avLst/>
          </a:prstGeom>
          <a:noFill/>
        </p:spPr>
        <p:txBody>
          <a:bodyPr wrap="square" rtlCol="0">
            <a:spAutoFit/>
          </a:bodyPr>
          <a:lstStyle/>
          <a:p>
            <a:pPr algn="ctr"/>
            <a:r>
              <a:rPr lang="en-GB" sz="2800" i="1" dirty="0"/>
              <a:t>What do we mean by the Public Sector and the Third sector?</a:t>
            </a:r>
          </a:p>
        </p:txBody>
      </p:sp>
    </p:spTree>
    <p:extLst>
      <p:ext uri="{BB962C8B-B14F-4D97-AF65-F5344CB8AC3E}">
        <p14:creationId xmlns:p14="http://schemas.microsoft.com/office/powerpoint/2010/main" val="412139647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Other forms of Entrepreneurship</a:t>
            </a:r>
          </a:p>
        </p:txBody>
      </p:sp>
      <p:sp>
        <p:nvSpPr>
          <p:cNvPr id="3" name="Content Placeholder 2"/>
          <p:cNvSpPr>
            <a:spLocks noGrp="1"/>
          </p:cNvSpPr>
          <p:nvPr>
            <p:ph idx="1"/>
          </p:nvPr>
        </p:nvSpPr>
        <p:spPr/>
        <p:txBody>
          <a:bodyPr>
            <a:normAutofit/>
          </a:bodyPr>
          <a:lstStyle/>
          <a:p>
            <a:r>
              <a:rPr lang="en-GB" dirty="0"/>
              <a:t>The QAA goes on to define three, relatively new, forms of entrepreneurship that may have a relevance for your chosen programme of study, namely;</a:t>
            </a:r>
          </a:p>
          <a:p>
            <a:r>
              <a:rPr lang="en-GB" dirty="0"/>
              <a:t>Social Entrepreneurship</a:t>
            </a:r>
          </a:p>
          <a:p>
            <a:r>
              <a:rPr lang="en-GB" dirty="0"/>
              <a:t>Green entrepreneurship</a:t>
            </a:r>
          </a:p>
          <a:p>
            <a:r>
              <a:rPr lang="en-GB" dirty="0"/>
              <a:t>Digital entrepreneurship</a:t>
            </a:r>
          </a:p>
          <a:p>
            <a:endParaRPr lang="en-GB" dirty="0"/>
          </a:p>
        </p:txBody>
      </p:sp>
      <p:sp>
        <p:nvSpPr>
          <p:cNvPr id="5" name="TextBox 4">
            <a:extLst>
              <a:ext uri="{FF2B5EF4-FFF2-40B4-BE49-F238E27FC236}">
                <a16:creationId xmlns:a16="http://schemas.microsoft.com/office/drawing/2014/main" id="{0B7F95CE-B2E2-4C6A-891D-751C101DE153}"/>
              </a:ext>
            </a:extLst>
          </p:cNvPr>
          <p:cNvSpPr txBox="1"/>
          <p:nvPr/>
        </p:nvSpPr>
        <p:spPr>
          <a:xfrm>
            <a:off x="6096000" y="5949280"/>
            <a:ext cx="4299698" cy="400110"/>
          </a:xfrm>
          <a:prstGeom prst="rect">
            <a:avLst/>
          </a:prstGeom>
          <a:noFill/>
        </p:spPr>
        <p:txBody>
          <a:bodyPr wrap="square" rtlCol="0">
            <a:spAutoFit/>
          </a:bodyPr>
          <a:lstStyle/>
          <a:p>
            <a:pPr algn="r"/>
            <a:r>
              <a:rPr lang="en-GB" sz="2000" b="1" dirty="0"/>
              <a:t>(QAA</a:t>
            </a:r>
            <a:r>
              <a:rPr lang="en-GB" sz="2000" b="1" dirty="0">
                <a:latin typeface="Calibri" panose="020F0502020204030204" pitchFamily="34" charset="0"/>
                <a:cs typeface="Calibri" panose="020F0502020204030204" pitchFamily="34" charset="0"/>
              </a:rPr>
              <a:t>, 2018, p.8</a:t>
            </a:r>
            <a:r>
              <a:rPr lang="en-GB" sz="2000" b="1" dirty="0"/>
              <a:t>)</a:t>
            </a:r>
          </a:p>
        </p:txBody>
      </p:sp>
    </p:spTree>
    <p:extLst>
      <p:ext uri="{BB962C8B-B14F-4D97-AF65-F5344CB8AC3E}">
        <p14:creationId xmlns:p14="http://schemas.microsoft.com/office/powerpoint/2010/main" val="153341442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Social Entrepreneurship</a:t>
            </a:r>
          </a:p>
        </p:txBody>
      </p:sp>
      <p:sp>
        <p:nvSpPr>
          <p:cNvPr id="3" name="Content Placeholder 2"/>
          <p:cNvSpPr>
            <a:spLocks noGrp="1"/>
          </p:cNvSpPr>
          <p:nvPr>
            <p:ph idx="1"/>
          </p:nvPr>
        </p:nvSpPr>
        <p:spPr/>
        <p:txBody>
          <a:bodyPr>
            <a:normAutofit fontScale="92500" lnSpcReduction="10000"/>
          </a:bodyPr>
          <a:lstStyle/>
          <a:p>
            <a:r>
              <a:rPr lang="en-GB" dirty="0"/>
              <a:t>Social entrepreneurship is where entrepreneurial ventures are driven by solving social or cultural issues, as opposed to financial gain or profit.</a:t>
            </a:r>
          </a:p>
          <a:p>
            <a:endParaRPr lang="en-GB" dirty="0"/>
          </a:p>
          <a:p>
            <a:r>
              <a:rPr lang="en-GB" dirty="0"/>
              <a:t>‘A form of entrepreneurship in which a company or organization is established to further a defined social goal rather than to pursue maximum profit’. </a:t>
            </a:r>
          </a:p>
          <a:p>
            <a:r>
              <a:rPr lang="en-GB" dirty="0"/>
              <a:t>‘Typically, a social entrepreneur recognizes a need not currently met by for-profit business, government, or charity and aims to fill this gap through his or her own initiative, rather than by campaigning against existing business practices or public policy’.</a:t>
            </a:r>
          </a:p>
          <a:p>
            <a:endParaRPr lang="en-GB" dirty="0"/>
          </a:p>
        </p:txBody>
      </p:sp>
      <p:sp>
        <p:nvSpPr>
          <p:cNvPr id="5" name="TextBox 4">
            <a:extLst>
              <a:ext uri="{FF2B5EF4-FFF2-40B4-BE49-F238E27FC236}">
                <a16:creationId xmlns:a16="http://schemas.microsoft.com/office/drawing/2014/main" id="{0B7F95CE-B2E2-4C6A-891D-751C101DE153}"/>
              </a:ext>
            </a:extLst>
          </p:cNvPr>
          <p:cNvSpPr txBox="1"/>
          <p:nvPr/>
        </p:nvSpPr>
        <p:spPr>
          <a:xfrm>
            <a:off x="7212042" y="2783343"/>
            <a:ext cx="4299698" cy="400110"/>
          </a:xfrm>
          <a:prstGeom prst="rect">
            <a:avLst/>
          </a:prstGeom>
          <a:noFill/>
        </p:spPr>
        <p:txBody>
          <a:bodyPr wrap="square" rtlCol="0">
            <a:spAutoFit/>
          </a:bodyPr>
          <a:lstStyle/>
          <a:p>
            <a:pPr algn="r"/>
            <a:r>
              <a:rPr lang="en-GB" sz="2000" b="1" dirty="0"/>
              <a:t>(QAA</a:t>
            </a:r>
            <a:r>
              <a:rPr lang="en-GB" sz="2000" b="1" dirty="0">
                <a:latin typeface="Calibri" panose="020F0502020204030204" pitchFamily="34" charset="0"/>
                <a:cs typeface="Calibri" panose="020F0502020204030204" pitchFamily="34" charset="0"/>
              </a:rPr>
              <a:t>, 2018, p.8</a:t>
            </a:r>
            <a:r>
              <a:rPr lang="en-GB" sz="2000" b="1" dirty="0"/>
              <a:t>)</a:t>
            </a:r>
          </a:p>
        </p:txBody>
      </p:sp>
      <p:sp>
        <p:nvSpPr>
          <p:cNvPr id="10" name="TextBox 9">
            <a:extLst>
              <a:ext uri="{FF2B5EF4-FFF2-40B4-BE49-F238E27FC236}">
                <a16:creationId xmlns:a16="http://schemas.microsoft.com/office/drawing/2014/main" id="{0B7F95CE-B2E2-4C6A-891D-751C101DE153}"/>
              </a:ext>
            </a:extLst>
          </p:cNvPr>
          <p:cNvSpPr txBox="1"/>
          <p:nvPr/>
        </p:nvSpPr>
        <p:spPr>
          <a:xfrm>
            <a:off x="7293098" y="6029187"/>
            <a:ext cx="4299698" cy="400110"/>
          </a:xfrm>
          <a:prstGeom prst="rect">
            <a:avLst/>
          </a:prstGeom>
          <a:noFill/>
        </p:spPr>
        <p:txBody>
          <a:bodyPr wrap="square" rtlCol="0">
            <a:spAutoFit/>
          </a:bodyPr>
          <a:lstStyle/>
          <a:p>
            <a:pPr algn="r"/>
            <a:r>
              <a:rPr lang="en-GB" sz="2000" b="1" dirty="0"/>
              <a:t>(Law</a:t>
            </a:r>
            <a:r>
              <a:rPr lang="en-GB" sz="2000" b="1" dirty="0">
                <a:latin typeface="Calibri" panose="020F0502020204030204" pitchFamily="34" charset="0"/>
                <a:cs typeface="Calibri" panose="020F0502020204030204" pitchFamily="34" charset="0"/>
              </a:rPr>
              <a:t>, 2016</a:t>
            </a:r>
            <a:r>
              <a:rPr lang="en-GB" sz="2000" b="1" dirty="0"/>
              <a:t>)</a:t>
            </a:r>
          </a:p>
        </p:txBody>
      </p:sp>
    </p:spTree>
    <p:extLst>
      <p:ext uri="{BB962C8B-B14F-4D97-AF65-F5344CB8AC3E}">
        <p14:creationId xmlns:p14="http://schemas.microsoft.com/office/powerpoint/2010/main" val="58790244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10"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Social Entrepreneurship</a:t>
            </a:r>
          </a:p>
        </p:txBody>
      </p:sp>
      <p:sp>
        <p:nvSpPr>
          <p:cNvPr id="6" name="Content Placeholder 5">
            <a:extLst>
              <a:ext uri="{FF2B5EF4-FFF2-40B4-BE49-F238E27FC236}">
                <a16:creationId xmlns:a16="http://schemas.microsoft.com/office/drawing/2014/main" id="{E2EAC7A4-F908-305B-D62E-3777C10473F1}"/>
              </a:ext>
            </a:extLst>
          </p:cNvPr>
          <p:cNvSpPr>
            <a:spLocks noGrp="1"/>
          </p:cNvSpPr>
          <p:nvPr>
            <p:ph idx="1"/>
          </p:nvPr>
        </p:nvSpPr>
        <p:spPr/>
        <p:txBody>
          <a:bodyPr>
            <a:normAutofit fontScale="92500" lnSpcReduction="10000"/>
          </a:bodyPr>
          <a:lstStyle/>
          <a:p>
            <a:pPr marL="285750" indent="-285750">
              <a:spcBef>
                <a:spcPts val="600"/>
              </a:spcBef>
              <a:spcAft>
                <a:spcPts val="600"/>
              </a:spcAft>
              <a:buFont typeface="Arial" panose="020B0604020202020204" pitchFamily="34" charset="0"/>
              <a:buChar char="•"/>
            </a:pPr>
            <a:r>
              <a:rPr lang="en-GB" sz="2800" dirty="0"/>
              <a:t>Social Entrepreneurship is actively encouraged and there are many sources of support if you wish to set up such a venture e.g.;</a:t>
            </a:r>
          </a:p>
          <a:p>
            <a:pPr marL="285750" indent="-285750">
              <a:spcBef>
                <a:spcPts val="600"/>
              </a:spcBef>
              <a:spcAft>
                <a:spcPts val="600"/>
              </a:spcAft>
              <a:buFont typeface="Arial" panose="020B0604020202020204" pitchFamily="34" charset="0"/>
              <a:buChar char="•"/>
            </a:pPr>
            <a:r>
              <a:rPr lang="en-GB" sz="2800" dirty="0"/>
              <a:t>Carmarthenshire Council </a:t>
            </a:r>
            <a:r>
              <a:rPr lang="en-GB" sz="2800" dirty="0">
                <a:hlinkClick r:id="rId3"/>
              </a:rPr>
              <a:t>https://www.carmarthenshire.gov.wales/home/council-services/community-information/bureau/#.YmbF4drMKUk</a:t>
            </a:r>
            <a:r>
              <a:rPr lang="en-GB" sz="2800" dirty="0"/>
              <a:t> </a:t>
            </a:r>
          </a:p>
          <a:p>
            <a:pPr marL="285750" indent="-285750">
              <a:spcBef>
                <a:spcPts val="600"/>
              </a:spcBef>
              <a:spcAft>
                <a:spcPts val="600"/>
              </a:spcAft>
              <a:buFont typeface="Arial" panose="020B0604020202020204" pitchFamily="34" charset="0"/>
              <a:buChar char="•"/>
            </a:pPr>
            <a:r>
              <a:rPr lang="en-GB" sz="2800" dirty="0"/>
              <a:t>CAVS </a:t>
            </a:r>
            <a:r>
              <a:rPr lang="en-GB" sz="2800" dirty="0">
                <a:hlinkClick r:id="rId4"/>
              </a:rPr>
              <a:t>https://cavs.org.uk/engagement/</a:t>
            </a:r>
            <a:r>
              <a:rPr lang="en-GB" sz="2800" dirty="0"/>
              <a:t> </a:t>
            </a:r>
          </a:p>
          <a:p>
            <a:pPr marL="285750" indent="-285750">
              <a:spcBef>
                <a:spcPts val="600"/>
              </a:spcBef>
              <a:spcAft>
                <a:spcPts val="600"/>
              </a:spcAft>
              <a:buFont typeface="Arial" panose="020B0604020202020204" pitchFamily="34" charset="0"/>
              <a:buChar char="•"/>
            </a:pPr>
            <a:r>
              <a:rPr lang="en-GB" sz="2800" dirty="0"/>
              <a:t>Social Business Wales </a:t>
            </a:r>
            <a:r>
              <a:rPr lang="en-GB" sz="2800" dirty="0">
                <a:hlinkClick r:id="rId5"/>
              </a:rPr>
              <a:t>https://businesswales.gov.wales/socialbusinesswales/</a:t>
            </a:r>
            <a:r>
              <a:rPr lang="en-GB" sz="2800" dirty="0"/>
              <a:t> </a:t>
            </a:r>
          </a:p>
          <a:p>
            <a:pPr marL="285750" indent="-285750">
              <a:spcBef>
                <a:spcPts val="600"/>
              </a:spcBef>
              <a:spcAft>
                <a:spcPts val="600"/>
              </a:spcAft>
              <a:buFont typeface="Arial" panose="020B0604020202020204" pitchFamily="34" charset="0"/>
              <a:buChar char="•"/>
            </a:pPr>
            <a:r>
              <a:rPr lang="en-GB" sz="2800" dirty="0"/>
              <a:t>WCVA </a:t>
            </a:r>
            <a:r>
              <a:rPr lang="en-GB" sz="2800" dirty="0">
                <a:hlinkClick r:id="rId6"/>
              </a:rPr>
              <a:t>https://wcva.cymru/funding/social-investment-cymru/social-business-growth-fund/</a:t>
            </a:r>
            <a:r>
              <a:rPr lang="en-GB" sz="2800" dirty="0"/>
              <a:t> </a:t>
            </a:r>
          </a:p>
          <a:p>
            <a:endParaRPr lang="en-GB" dirty="0"/>
          </a:p>
        </p:txBody>
      </p:sp>
    </p:spTree>
    <p:extLst>
      <p:ext uri="{BB962C8B-B14F-4D97-AF65-F5344CB8AC3E}">
        <p14:creationId xmlns:p14="http://schemas.microsoft.com/office/powerpoint/2010/main" val="403793144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Green Entrepreneurship</a:t>
            </a:r>
          </a:p>
        </p:txBody>
      </p:sp>
      <p:sp>
        <p:nvSpPr>
          <p:cNvPr id="3" name="Content Placeholder 2"/>
          <p:cNvSpPr>
            <a:spLocks noGrp="1"/>
          </p:cNvSpPr>
          <p:nvPr>
            <p:ph idx="1"/>
          </p:nvPr>
        </p:nvSpPr>
        <p:spPr/>
        <p:txBody>
          <a:bodyPr>
            <a:normAutofit/>
          </a:bodyPr>
          <a:lstStyle/>
          <a:p>
            <a:r>
              <a:rPr lang="en-GB" dirty="0"/>
              <a:t>Green entrepreneurship is where environmental problems are explored to result in a net positive impact on the natural environment using sustainable processes.</a:t>
            </a:r>
          </a:p>
        </p:txBody>
      </p:sp>
      <p:sp>
        <p:nvSpPr>
          <p:cNvPr id="5" name="TextBox 4">
            <a:extLst>
              <a:ext uri="{FF2B5EF4-FFF2-40B4-BE49-F238E27FC236}">
                <a16:creationId xmlns:a16="http://schemas.microsoft.com/office/drawing/2014/main" id="{0B7F95CE-B2E2-4C6A-891D-751C101DE153}"/>
              </a:ext>
            </a:extLst>
          </p:cNvPr>
          <p:cNvSpPr txBox="1"/>
          <p:nvPr/>
        </p:nvSpPr>
        <p:spPr>
          <a:xfrm>
            <a:off x="4007768" y="6165304"/>
            <a:ext cx="6474796" cy="400110"/>
          </a:xfrm>
          <a:prstGeom prst="rect">
            <a:avLst/>
          </a:prstGeom>
          <a:noFill/>
        </p:spPr>
        <p:txBody>
          <a:bodyPr wrap="square" rtlCol="0">
            <a:spAutoFit/>
          </a:bodyPr>
          <a:lstStyle/>
          <a:p>
            <a:pPr algn="r"/>
            <a:r>
              <a:rPr lang="en-GB" sz="2000" b="1" dirty="0"/>
              <a:t>(See for example O’Neill &amp; Gibbs in Underwood </a:t>
            </a:r>
            <a:r>
              <a:rPr lang="en-GB" sz="2000" b="1" i="1" dirty="0"/>
              <a:t>et al</a:t>
            </a:r>
            <a:r>
              <a:rPr lang="en-GB" sz="2000" b="1" dirty="0"/>
              <a:t>, 2012)</a:t>
            </a:r>
          </a:p>
        </p:txBody>
      </p:sp>
      <p:sp>
        <p:nvSpPr>
          <p:cNvPr id="7" name="TextBox 6"/>
          <p:cNvSpPr txBox="1"/>
          <p:nvPr/>
        </p:nvSpPr>
        <p:spPr>
          <a:xfrm>
            <a:off x="3780148" y="3504491"/>
            <a:ext cx="5976664"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Institute of Entrepreneurship Development </a:t>
            </a:r>
          </a:p>
        </p:txBody>
      </p:sp>
      <p:pic>
        <p:nvPicPr>
          <p:cNvPr id="8" name="Picture 7">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08265" y="3474255"/>
            <a:ext cx="566793" cy="566793"/>
          </a:xfrm>
          <a:prstGeom prst="rect">
            <a:avLst/>
          </a:prstGeom>
        </p:spPr>
      </p:pic>
      <p:sp>
        <p:nvSpPr>
          <p:cNvPr id="9" name="TextBox 8"/>
          <p:cNvSpPr txBox="1"/>
          <p:nvPr/>
        </p:nvSpPr>
        <p:spPr>
          <a:xfrm>
            <a:off x="3780148" y="4159250"/>
            <a:ext cx="5976664"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Organisation for Economic Cooperation and Development</a:t>
            </a:r>
          </a:p>
        </p:txBody>
      </p:sp>
      <p:pic>
        <p:nvPicPr>
          <p:cNvPr id="10" name="Picture 9">
            <a:hlinkClick r:id="rId5"/>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08264" y="4378328"/>
            <a:ext cx="566793" cy="566793"/>
          </a:xfrm>
          <a:prstGeom prst="rect">
            <a:avLst/>
          </a:prstGeom>
        </p:spPr>
      </p:pic>
      <p:sp>
        <p:nvSpPr>
          <p:cNvPr id="11" name="TextBox 10"/>
          <p:cNvSpPr txBox="1"/>
          <p:nvPr/>
        </p:nvSpPr>
        <p:spPr>
          <a:xfrm>
            <a:off x="3780148" y="5106295"/>
            <a:ext cx="5976664"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International Labour Organisation</a:t>
            </a:r>
          </a:p>
        </p:txBody>
      </p:sp>
      <p:pic>
        <p:nvPicPr>
          <p:cNvPr id="12" name="Picture 11">
            <a:hlinkClick r:id="rId6"/>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1349400">
            <a:off x="9740152" y="5126183"/>
            <a:ext cx="566793" cy="566793"/>
          </a:xfrm>
          <a:prstGeom prst="rect">
            <a:avLst/>
          </a:prstGeom>
        </p:spPr>
      </p:pic>
    </p:spTree>
    <p:extLst>
      <p:ext uri="{BB962C8B-B14F-4D97-AF65-F5344CB8AC3E}">
        <p14:creationId xmlns:p14="http://schemas.microsoft.com/office/powerpoint/2010/main" val="105886914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7" grpId="0"/>
      <p:bldP spid="9" grpId="0"/>
      <p:bldP spid="11"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689FBA5-CB8A-DBA2-9F14-3AAC298504FA}"/>
              </a:ext>
            </a:extLst>
          </p:cNvPr>
          <p:cNvSpPr>
            <a:spLocks noGrp="1"/>
          </p:cNvSpPr>
          <p:nvPr>
            <p:ph type="title"/>
          </p:nvPr>
        </p:nvSpPr>
        <p:spPr/>
        <p:txBody>
          <a:bodyPr/>
          <a:lstStyle/>
          <a:p>
            <a:endParaRPr lang="en-GB"/>
          </a:p>
        </p:txBody>
      </p:sp>
      <p:pic>
        <p:nvPicPr>
          <p:cNvPr id="6" name="Online Media 5" title="Green Entrepreneurship MOOC Trailer - Register today">
            <a:hlinkClick r:id="" action="ppaction://media"/>
            <a:extLst>
              <a:ext uri="{FF2B5EF4-FFF2-40B4-BE49-F238E27FC236}">
                <a16:creationId xmlns:a16="http://schemas.microsoft.com/office/drawing/2014/main" id="{EF1F8F50-3157-57DA-50A5-9BF00016670C}"/>
              </a:ext>
            </a:extLst>
          </p:cNvPr>
          <p:cNvPicPr>
            <a:picLocks noGrp="1" noRot="1" noChangeAspect="1"/>
          </p:cNvPicPr>
          <p:nvPr>
            <p:ph idx="1"/>
            <a:videoFile r:link="rId1"/>
          </p:nvPr>
        </p:nvPicPr>
        <p:blipFill>
          <a:blip r:embed="rId3"/>
          <a:stretch>
            <a:fillRect/>
          </a:stretch>
        </p:blipFill>
        <p:spPr>
          <a:xfrm>
            <a:off x="1153886" y="430208"/>
            <a:ext cx="10582502" cy="5975355"/>
          </a:xfrm>
          <a:prstGeom prst="rect">
            <a:avLst/>
          </a:prstGeom>
        </p:spPr>
      </p:pic>
    </p:spTree>
    <p:extLst>
      <p:ext uri="{BB962C8B-B14F-4D97-AF65-F5344CB8AC3E}">
        <p14:creationId xmlns:p14="http://schemas.microsoft.com/office/powerpoint/2010/main" val="2329915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Digital Entrepreneurship</a:t>
            </a:r>
          </a:p>
        </p:txBody>
      </p:sp>
      <p:sp>
        <p:nvSpPr>
          <p:cNvPr id="3" name="Content Placeholder 2"/>
          <p:cNvSpPr>
            <a:spLocks noGrp="1"/>
          </p:cNvSpPr>
          <p:nvPr>
            <p:ph idx="1"/>
          </p:nvPr>
        </p:nvSpPr>
        <p:spPr>
          <a:xfrm>
            <a:off x="3583895" y="1522363"/>
            <a:ext cx="7956550" cy="4667250"/>
          </a:xfrm>
        </p:spPr>
        <p:txBody>
          <a:bodyPr>
            <a:normAutofit/>
          </a:bodyPr>
          <a:lstStyle/>
          <a:p>
            <a:r>
              <a:rPr lang="en-GB" dirty="0"/>
              <a:t>Digital entrepreneurship is where digital products and services that are created are marketed, delivered and supported online.</a:t>
            </a:r>
          </a:p>
          <a:p>
            <a:r>
              <a:rPr lang="en-GB" dirty="0"/>
              <a:t>Examples include:</a:t>
            </a:r>
          </a:p>
          <a:p>
            <a:pPr lvl="1"/>
            <a:r>
              <a:rPr lang="en-GB" dirty="0"/>
              <a:t>E-Commerce Stores</a:t>
            </a:r>
          </a:p>
          <a:p>
            <a:pPr lvl="1"/>
            <a:r>
              <a:rPr lang="en-GB" dirty="0"/>
              <a:t>Online Courses and Education Platforms</a:t>
            </a:r>
          </a:p>
          <a:p>
            <a:pPr lvl="1"/>
            <a:r>
              <a:rPr lang="en-GB" dirty="0"/>
              <a:t>App and Software development </a:t>
            </a:r>
          </a:p>
          <a:p>
            <a:pPr lvl="1"/>
            <a:r>
              <a:rPr lang="en-GB" dirty="0"/>
              <a:t>Affiliate Marketing </a:t>
            </a:r>
          </a:p>
          <a:p>
            <a:pPr lvl="1"/>
            <a:r>
              <a:rPr lang="en-GB" dirty="0"/>
              <a:t>Social Media Management and Marketing </a:t>
            </a:r>
          </a:p>
          <a:p>
            <a:pPr lvl="1"/>
            <a:r>
              <a:rPr lang="en-GB" dirty="0"/>
              <a:t>Freelancing or Gig Based work </a:t>
            </a:r>
          </a:p>
          <a:p>
            <a:pPr lvl="1"/>
            <a:r>
              <a:rPr lang="en-GB" dirty="0"/>
              <a:t>Online Tutoring/Online Teaching/ Online coding Jobs </a:t>
            </a:r>
          </a:p>
          <a:p>
            <a:endParaRPr lang="en-GB" dirty="0"/>
          </a:p>
        </p:txBody>
      </p:sp>
      <p:sp>
        <p:nvSpPr>
          <p:cNvPr id="5" name="TextBox 4">
            <a:extLst>
              <a:ext uri="{FF2B5EF4-FFF2-40B4-BE49-F238E27FC236}">
                <a16:creationId xmlns:a16="http://schemas.microsoft.com/office/drawing/2014/main" id="{0B7F95CE-B2E2-4C6A-891D-751C101DE153}"/>
              </a:ext>
            </a:extLst>
          </p:cNvPr>
          <p:cNvSpPr txBox="1"/>
          <p:nvPr/>
        </p:nvSpPr>
        <p:spPr>
          <a:xfrm>
            <a:off x="7436690" y="6292820"/>
            <a:ext cx="4299698" cy="400110"/>
          </a:xfrm>
          <a:prstGeom prst="rect">
            <a:avLst/>
          </a:prstGeom>
          <a:noFill/>
        </p:spPr>
        <p:txBody>
          <a:bodyPr wrap="square" rtlCol="0">
            <a:spAutoFit/>
          </a:bodyPr>
          <a:lstStyle/>
          <a:p>
            <a:pPr algn="r"/>
            <a:r>
              <a:rPr lang="en-GB" sz="2000" b="1" dirty="0"/>
              <a:t>(QAA</a:t>
            </a:r>
            <a:r>
              <a:rPr lang="en-GB" sz="2000" b="1" dirty="0">
                <a:latin typeface="Calibri" panose="020F0502020204030204" pitchFamily="34" charset="0"/>
                <a:cs typeface="Calibri" panose="020F0502020204030204" pitchFamily="34" charset="0"/>
              </a:rPr>
              <a:t>, 2018, p.8</a:t>
            </a:r>
            <a:r>
              <a:rPr lang="en-GB" sz="2000" b="1" dirty="0"/>
              <a:t>)</a:t>
            </a:r>
          </a:p>
        </p:txBody>
      </p:sp>
    </p:spTree>
    <p:extLst>
      <p:ext uri="{BB962C8B-B14F-4D97-AF65-F5344CB8AC3E}">
        <p14:creationId xmlns:p14="http://schemas.microsoft.com/office/powerpoint/2010/main" val="126103992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2D9C51-9AE5-0FD0-216B-62CA041284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95FF19-7B88-1801-EDFB-3B9D0BD80A74}"/>
              </a:ext>
            </a:extLst>
          </p:cNvPr>
          <p:cNvSpPr>
            <a:spLocks noGrp="1"/>
          </p:cNvSpPr>
          <p:nvPr>
            <p:ph type="title"/>
          </p:nvPr>
        </p:nvSpPr>
        <p:spPr>
          <a:xfrm>
            <a:off x="3780148" y="365125"/>
            <a:ext cx="7956222" cy="1325563"/>
          </a:xfrm>
        </p:spPr>
        <p:txBody>
          <a:bodyPr>
            <a:normAutofit/>
          </a:bodyPr>
          <a:lstStyle/>
          <a:p>
            <a:r>
              <a:rPr lang="en-GB" dirty="0"/>
              <a:t>Digital Entrepreneurship</a:t>
            </a:r>
          </a:p>
        </p:txBody>
      </p:sp>
      <p:sp>
        <p:nvSpPr>
          <p:cNvPr id="3" name="Content Placeholder 2">
            <a:extLst>
              <a:ext uri="{FF2B5EF4-FFF2-40B4-BE49-F238E27FC236}">
                <a16:creationId xmlns:a16="http://schemas.microsoft.com/office/drawing/2014/main" id="{B23E1997-CF13-543B-712F-D5CE91F328CA}"/>
              </a:ext>
            </a:extLst>
          </p:cNvPr>
          <p:cNvSpPr>
            <a:spLocks noGrp="1"/>
          </p:cNvSpPr>
          <p:nvPr>
            <p:ph idx="1"/>
          </p:nvPr>
        </p:nvSpPr>
        <p:spPr>
          <a:xfrm>
            <a:off x="3363686" y="1567543"/>
            <a:ext cx="8372702" cy="4925332"/>
          </a:xfrm>
        </p:spPr>
        <p:txBody>
          <a:bodyPr>
            <a:normAutofit fontScale="92500" lnSpcReduction="10000"/>
          </a:bodyPr>
          <a:lstStyle/>
          <a:p>
            <a:r>
              <a:rPr lang="en-GB" dirty="0"/>
              <a:t>The Most prominent Digital Entrepreneurship currently is the use of social media platforms, Including TikTok</a:t>
            </a:r>
          </a:p>
          <a:p>
            <a:endParaRPr lang="en-GB" dirty="0"/>
          </a:p>
          <a:p>
            <a:pPr lvl="1"/>
            <a:r>
              <a:rPr lang="en-GB" dirty="0"/>
              <a:t>Short-form digital content provider, TikTok, catapulted into the lives of Gen </a:t>
            </a:r>
            <a:r>
              <a:rPr lang="en-GB" dirty="0" err="1"/>
              <a:t>Zers</a:t>
            </a:r>
            <a:r>
              <a:rPr lang="en-GB" dirty="0"/>
              <a:t> and Millennials as a form of entertainment and escapism during the COVID-19 pandemic. It was the most downloaded app globally in 2020.</a:t>
            </a:r>
          </a:p>
          <a:p>
            <a:pPr lvl="1"/>
            <a:r>
              <a:rPr lang="en-GB" dirty="0"/>
              <a:t>Although TikTok initially gained notoriety for starting viral dance trends through 15-second clips, the social media platform has increasingly seen a rise of entrepreneurial ‘influencers’ sharing their business wisdom with TikTok’s 689 million active monthly users.</a:t>
            </a:r>
          </a:p>
          <a:p>
            <a:pPr lvl="1"/>
            <a:r>
              <a:rPr lang="en-GB" dirty="0"/>
              <a:t>Since the platform can also function as a powerful and cost-effective marketing tool for small business owners and entrepreneurs, many </a:t>
            </a:r>
            <a:r>
              <a:rPr lang="en-GB" dirty="0" err="1"/>
              <a:t>TikTokers</a:t>
            </a:r>
            <a:r>
              <a:rPr lang="en-GB" dirty="0"/>
              <a:t> are eager to maintain a strong following by providing bite-sized business tips to their audiences.</a:t>
            </a:r>
          </a:p>
          <a:p>
            <a:endParaRPr lang="en-GB" dirty="0"/>
          </a:p>
          <a:p>
            <a:endParaRPr lang="en-GB" dirty="0"/>
          </a:p>
        </p:txBody>
      </p:sp>
      <p:pic>
        <p:nvPicPr>
          <p:cNvPr id="2050" name="Picture 2" descr="TikTok for Business - Social Media Management Agency Sydney">
            <a:extLst>
              <a:ext uri="{FF2B5EF4-FFF2-40B4-BE49-F238E27FC236}">
                <a16:creationId xmlns:a16="http://schemas.microsoft.com/office/drawing/2014/main" id="{06530222-648F-F4FD-F7B9-E7256DB768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660" y="2079171"/>
            <a:ext cx="2921454" cy="29214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900708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8213646-8640-2CA2-1581-FF691D66FCFB}"/>
              </a:ext>
            </a:extLst>
          </p:cNvPr>
          <p:cNvSpPr>
            <a:spLocks noGrp="1"/>
          </p:cNvSpPr>
          <p:nvPr>
            <p:ph type="title"/>
          </p:nvPr>
        </p:nvSpPr>
        <p:spPr/>
        <p:txBody>
          <a:bodyPr/>
          <a:lstStyle/>
          <a:p>
            <a:endParaRPr lang="en-GB"/>
          </a:p>
        </p:txBody>
      </p:sp>
      <p:pic>
        <p:nvPicPr>
          <p:cNvPr id="6" name="Online Media 5" title="Using TikTok for Business: The Ultimate Entrepreneur's Guide">
            <a:hlinkClick r:id="" action="ppaction://media"/>
            <a:extLst>
              <a:ext uri="{FF2B5EF4-FFF2-40B4-BE49-F238E27FC236}">
                <a16:creationId xmlns:a16="http://schemas.microsoft.com/office/drawing/2014/main" id="{51364EDB-4C71-5CAF-E280-CC185D37CF98}"/>
              </a:ext>
            </a:extLst>
          </p:cNvPr>
          <p:cNvPicPr>
            <a:picLocks noGrp="1" noRot="1" noChangeAspect="1"/>
          </p:cNvPicPr>
          <p:nvPr>
            <p:ph idx="1"/>
            <a:videoFile r:link="rId1"/>
          </p:nvPr>
        </p:nvPicPr>
        <p:blipFill>
          <a:blip r:embed="rId3"/>
          <a:stretch>
            <a:fillRect/>
          </a:stretch>
        </p:blipFill>
        <p:spPr>
          <a:xfrm>
            <a:off x="990600" y="338009"/>
            <a:ext cx="10745788" cy="6067554"/>
          </a:xfrm>
          <a:prstGeom prst="rect">
            <a:avLst/>
          </a:prstGeom>
        </p:spPr>
      </p:pic>
    </p:spTree>
    <p:extLst>
      <p:ext uri="{BB962C8B-B14F-4D97-AF65-F5344CB8AC3E}">
        <p14:creationId xmlns:p14="http://schemas.microsoft.com/office/powerpoint/2010/main" val="1550844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Entrepreneurship continued:</a:t>
            </a:r>
            <a:br>
              <a:rPr lang="en-GB" dirty="0"/>
            </a:br>
            <a:endParaRPr lang="en-GB" dirty="0"/>
          </a:p>
        </p:txBody>
      </p:sp>
      <p:sp>
        <p:nvSpPr>
          <p:cNvPr id="3" name="Content Placeholder 2"/>
          <p:cNvSpPr>
            <a:spLocks noGrp="1"/>
          </p:cNvSpPr>
          <p:nvPr>
            <p:ph idx="1"/>
          </p:nvPr>
        </p:nvSpPr>
        <p:spPr>
          <a:xfrm>
            <a:off x="3780148" y="1825625"/>
            <a:ext cx="7956222" cy="4667250"/>
          </a:xfrm>
        </p:spPr>
        <p:txBody>
          <a:bodyPr>
            <a:normAutofit/>
          </a:bodyPr>
          <a:lstStyle/>
          <a:p>
            <a:r>
              <a:rPr lang="en-GB" dirty="0"/>
              <a:t>Note: it is important to recognise that these entrepreneurial ventures will seek to become financially sustainable, in order to respond to the needs of their target audience(s).</a:t>
            </a:r>
          </a:p>
          <a:p>
            <a:r>
              <a:rPr lang="en-GB" dirty="0"/>
              <a:t>Intrapreneurship is the application of enterprise behaviours, attributes and skills within an existing micro or small business, corporate or public-sector organisation.</a:t>
            </a:r>
          </a:p>
        </p:txBody>
      </p:sp>
      <p:sp>
        <p:nvSpPr>
          <p:cNvPr id="5" name="TextBox 4">
            <a:extLst>
              <a:ext uri="{FF2B5EF4-FFF2-40B4-BE49-F238E27FC236}">
                <a16:creationId xmlns:a16="http://schemas.microsoft.com/office/drawing/2014/main" id="{0B7F95CE-B2E2-4C6A-891D-751C101DE153}"/>
              </a:ext>
            </a:extLst>
          </p:cNvPr>
          <p:cNvSpPr txBox="1"/>
          <p:nvPr/>
        </p:nvSpPr>
        <p:spPr>
          <a:xfrm>
            <a:off x="5981700" y="6021288"/>
            <a:ext cx="4299698" cy="400110"/>
          </a:xfrm>
          <a:prstGeom prst="rect">
            <a:avLst/>
          </a:prstGeom>
          <a:noFill/>
        </p:spPr>
        <p:txBody>
          <a:bodyPr wrap="square" rtlCol="0">
            <a:spAutoFit/>
          </a:bodyPr>
          <a:lstStyle/>
          <a:p>
            <a:pPr algn="r"/>
            <a:r>
              <a:rPr lang="en-GB" sz="2000" b="1" dirty="0"/>
              <a:t>(QAA</a:t>
            </a:r>
            <a:r>
              <a:rPr lang="en-GB" sz="2000" b="1" dirty="0">
                <a:latin typeface="Calibri" panose="020F0502020204030204" pitchFamily="34" charset="0"/>
                <a:cs typeface="Calibri" panose="020F0502020204030204" pitchFamily="34" charset="0"/>
              </a:rPr>
              <a:t>, 2018, p.8</a:t>
            </a:r>
            <a:r>
              <a:rPr lang="en-GB" sz="2000" b="1" dirty="0"/>
              <a:t>)</a:t>
            </a:r>
          </a:p>
        </p:txBody>
      </p:sp>
    </p:spTree>
    <p:extLst>
      <p:ext uri="{BB962C8B-B14F-4D97-AF65-F5344CB8AC3E}">
        <p14:creationId xmlns:p14="http://schemas.microsoft.com/office/powerpoint/2010/main" val="248978447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Using your experience to ‘sell’ yourself</a:t>
            </a:r>
          </a:p>
        </p:txBody>
      </p:sp>
      <p:sp>
        <p:nvSpPr>
          <p:cNvPr id="3" name="Content Placeholder 2"/>
          <p:cNvSpPr>
            <a:spLocks noGrp="1"/>
          </p:cNvSpPr>
          <p:nvPr>
            <p:ph idx="1"/>
          </p:nvPr>
        </p:nvSpPr>
        <p:spPr>
          <a:xfrm>
            <a:off x="3780148" y="1825625"/>
            <a:ext cx="7956222" cy="4667250"/>
          </a:xfrm>
        </p:spPr>
        <p:txBody>
          <a:bodyPr>
            <a:noAutofit/>
          </a:bodyPr>
          <a:lstStyle/>
          <a:p>
            <a:r>
              <a:rPr lang="en-GB" dirty="0"/>
              <a:t>In the self-assessment that we looked at previously you were asked to think of examples from your own experience to support your assessment.</a:t>
            </a:r>
          </a:p>
          <a:p>
            <a:r>
              <a:rPr lang="en-GB" dirty="0"/>
              <a:t>Using your own experience means that you can personalise your statements and demonstrates practical experience as well as knowledge and understanding</a:t>
            </a:r>
          </a:p>
          <a:p>
            <a:r>
              <a:rPr lang="en-GB" dirty="0"/>
              <a:t>This is also a valuable technique to use in competency-based interviews</a:t>
            </a:r>
          </a:p>
        </p:txBody>
      </p:sp>
    </p:spTree>
    <p:extLst>
      <p:ext uri="{BB962C8B-B14F-4D97-AF65-F5344CB8AC3E}">
        <p14:creationId xmlns:p14="http://schemas.microsoft.com/office/powerpoint/2010/main" val="73828917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The STAR technique</a:t>
            </a:r>
          </a:p>
        </p:txBody>
      </p:sp>
      <p:sp>
        <p:nvSpPr>
          <p:cNvPr id="3" name="Content Placeholder 2"/>
          <p:cNvSpPr>
            <a:spLocks noGrp="1"/>
          </p:cNvSpPr>
          <p:nvPr>
            <p:ph idx="1"/>
          </p:nvPr>
        </p:nvSpPr>
        <p:spPr>
          <a:xfrm>
            <a:off x="3780148" y="1825625"/>
            <a:ext cx="7956222" cy="4667250"/>
          </a:xfrm>
        </p:spPr>
        <p:txBody>
          <a:bodyPr>
            <a:noAutofit/>
          </a:bodyPr>
          <a:lstStyle/>
          <a:p>
            <a:r>
              <a:rPr lang="en-GB" dirty="0"/>
              <a:t>This has been formalised as the STAR technique</a:t>
            </a:r>
          </a:p>
          <a:p>
            <a:r>
              <a:rPr lang="en-GB" dirty="0"/>
              <a:t>This is a four stage for promoting yourself in an interview or review process</a:t>
            </a:r>
          </a:p>
          <a:p>
            <a:r>
              <a:rPr lang="en-GB" dirty="0"/>
              <a:t>Situation – set the context for your example (e.g. what was happening, who was involved etc.)</a:t>
            </a:r>
          </a:p>
          <a:p>
            <a:r>
              <a:rPr lang="en-GB" dirty="0"/>
              <a:t>N.B. this is similar to the ‘Description’ phase of Gibbs’ model that we discussed earlier</a:t>
            </a:r>
          </a:p>
        </p:txBody>
      </p:sp>
      <p:sp>
        <p:nvSpPr>
          <p:cNvPr id="5" name="TextBox 4">
            <a:extLst>
              <a:ext uri="{FF2B5EF4-FFF2-40B4-BE49-F238E27FC236}">
                <a16:creationId xmlns:a16="http://schemas.microsoft.com/office/drawing/2014/main" id="{8992C9BC-A06F-4095-BC51-086B0317E74D}"/>
              </a:ext>
            </a:extLst>
          </p:cNvPr>
          <p:cNvSpPr txBox="1"/>
          <p:nvPr/>
        </p:nvSpPr>
        <p:spPr>
          <a:xfrm>
            <a:off x="5791201" y="5761567"/>
            <a:ext cx="4661647" cy="400110"/>
          </a:xfrm>
          <a:prstGeom prst="rect">
            <a:avLst/>
          </a:prstGeom>
          <a:noFill/>
        </p:spPr>
        <p:txBody>
          <a:bodyPr wrap="square" rtlCol="0">
            <a:spAutoFit/>
          </a:bodyPr>
          <a:lstStyle/>
          <a:p>
            <a:pPr algn="r"/>
            <a:r>
              <a:rPr lang="en-GB" sz="2000" b="1" dirty="0"/>
              <a:t>(Based on Higgins</a:t>
            </a:r>
            <a:r>
              <a:rPr lang="en-GB" sz="2000" b="1" dirty="0">
                <a:latin typeface="Calibri" panose="020F0502020204030204" pitchFamily="34" charset="0"/>
                <a:cs typeface="Calibri" panose="020F0502020204030204" pitchFamily="34" charset="0"/>
              </a:rPr>
              <a:t>, 2014</a:t>
            </a:r>
            <a:r>
              <a:rPr lang="en-GB" sz="2000" b="1" dirty="0"/>
              <a:t>)</a:t>
            </a:r>
          </a:p>
        </p:txBody>
      </p:sp>
    </p:spTree>
    <p:extLst>
      <p:ext uri="{BB962C8B-B14F-4D97-AF65-F5344CB8AC3E}">
        <p14:creationId xmlns:p14="http://schemas.microsoft.com/office/powerpoint/2010/main" val="208488585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The STAR technique</a:t>
            </a:r>
          </a:p>
        </p:txBody>
      </p:sp>
      <p:sp>
        <p:nvSpPr>
          <p:cNvPr id="3" name="Content Placeholder 2"/>
          <p:cNvSpPr>
            <a:spLocks noGrp="1"/>
          </p:cNvSpPr>
          <p:nvPr>
            <p:ph idx="1"/>
          </p:nvPr>
        </p:nvSpPr>
        <p:spPr>
          <a:xfrm>
            <a:off x="3780148" y="1825625"/>
            <a:ext cx="7956222" cy="4667250"/>
          </a:xfrm>
        </p:spPr>
        <p:txBody>
          <a:bodyPr>
            <a:noAutofit/>
          </a:bodyPr>
          <a:lstStyle/>
          <a:p>
            <a:r>
              <a:rPr lang="en-GB" dirty="0"/>
              <a:t>Task – what was required of you?, what were the expected outcomes for the situation?, what needed to happen?</a:t>
            </a:r>
          </a:p>
          <a:p>
            <a:endParaRPr lang="en-GB" dirty="0"/>
          </a:p>
          <a:p>
            <a:r>
              <a:rPr lang="en-GB" dirty="0"/>
              <a:t>Activity – explain what you actually did, describe the steps that you had to take to solve the situation</a:t>
            </a:r>
          </a:p>
          <a:p>
            <a:endParaRPr lang="en-GB" dirty="0"/>
          </a:p>
          <a:p>
            <a:r>
              <a:rPr lang="en-GB" dirty="0"/>
              <a:t>Result – what actually happened?, did you meet the outcomes?, what other benefits were there?</a:t>
            </a:r>
          </a:p>
        </p:txBody>
      </p:sp>
      <p:sp>
        <p:nvSpPr>
          <p:cNvPr id="5" name="TextBox 4">
            <a:extLst>
              <a:ext uri="{FF2B5EF4-FFF2-40B4-BE49-F238E27FC236}">
                <a16:creationId xmlns:a16="http://schemas.microsoft.com/office/drawing/2014/main" id="{8992C9BC-A06F-4095-BC51-086B0317E74D}"/>
              </a:ext>
            </a:extLst>
          </p:cNvPr>
          <p:cNvSpPr txBox="1"/>
          <p:nvPr/>
        </p:nvSpPr>
        <p:spPr>
          <a:xfrm>
            <a:off x="5951985" y="6165304"/>
            <a:ext cx="4471147" cy="400110"/>
          </a:xfrm>
          <a:prstGeom prst="rect">
            <a:avLst/>
          </a:prstGeom>
          <a:noFill/>
        </p:spPr>
        <p:txBody>
          <a:bodyPr wrap="square" rtlCol="0">
            <a:spAutoFit/>
          </a:bodyPr>
          <a:lstStyle/>
          <a:p>
            <a:pPr algn="r"/>
            <a:r>
              <a:rPr lang="en-GB" sz="2000" b="1" dirty="0"/>
              <a:t>(Based on Higgins</a:t>
            </a:r>
            <a:r>
              <a:rPr lang="en-GB" sz="2000" b="1" dirty="0">
                <a:latin typeface="Calibri" panose="020F0502020204030204" pitchFamily="34" charset="0"/>
                <a:cs typeface="Calibri" panose="020F0502020204030204" pitchFamily="34" charset="0"/>
              </a:rPr>
              <a:t>, 2014</a:t>
            </a:r>
            <a:r>
              <a:rPr lang="en-GB" sz="2000" b="1" dirty="0"/>
              <a:t>)</a:t>
            </a:r>
          </a:p>
        </p:txBody>
      </p:sp>
    </p:spTree>
    <p:extLst>
      <p:ext uri="{BB962C8B-B14F-4D97-AF65-F5344CB8AC3E}">
        <p14:creationId xmlns:p14="http://schemas.microsoft.com/office/powerpoint/2010/main" val="272009070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T.A.R Interview Techniques | Babington">
            <a:extLst>
              <a:ext uri="{FF2B5EF4-FFF2-40B4-BE49-F238E27FC236}">
                <a16:creationId xmlns:a16="http://schemas.microsoft.com/office/drawing/2014/main" id="{53BF84F5-2362-DC97-0352-B3FC4868D8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26027" y="1825625"/>
            <a:ext cx="10112829" cy="2678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75799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The STAR technique some things to consider</a:t>
            </a:r>
          </a:p>
        </p:txBody>
      </p:sp>
      <p:sp>
        <p:nvSpPr>
          <p:cNvPr id="3" name="Content Placeholder 2"/>
          <p:cNvSpPr>
            <a:spLocks noGrp="1"/>
          </p:cNvSpPr>
          <p:nvPr>
            <p:ph idx="1"/>
          </p:nvPr>
        </p:nvSpPr>
        <p:spPr>
          <a:xfrm>
            <a:off x="3780148" y="1825625"/>
            <a:ext cx="7956222" cy="4667250"/>
          </a:xfrm>
        </p:spPr>
        <p:txBody>
          <a:bodyPr>
            <a:noAutofit/>
          </a:bodyPr>
          <a:lstStyle/>
          <a:p>
            <a:r>
              <a:rPr lang="en-GB" dirty="0"/>
              <a:t>“It’s important to speak in specific rather than general terms and quantify your success”. </a:t>
            </a:r>
          </a:p>
          <a:p>
            <a:r>
              <a:rPr lang="en-GB" dirty="0"/>
              <a:t>“From a listener’s perspective, this makes the story more interesting and they are more able to gauge your success”.</a:t>
            </a:r>
          </a:p>
          <a:p>
            <a:r>
              <a:rPr lang="en-GB" dirty="0"/>
              <a:t>“Nameless figures and undefined successes can make the answer feel less convincing”.</a:t>
            </a:r>
          </a:p>
          <a:p>
            <a:endParaRPr lang="en-GB" dirty="0"/>
          </a:p>
        </p:txBody>
      </p:sp>
      <p:sp>
        <p:nvSpPr>
          <p:cNvPr id="5" name="TextBox 4">
            <a:extLst>
              <a:ext uri="{FF2B5EF4-FFF2-40B4-BE49-F238E27FC236}">
                <a16:creationId xmlns:a16="http://schemas.microsoft.com/office/drawing/2014/main" id="{8992C9BC-A06F-4095-BC51-086B0317E74D}"/>
              </a:ext>
            </a:extLst>
          </p:cNvPr>
          <p:cNvSpPr txBox="1"/>
          <p:nvPr/>
        </p:nvSpPr>
        <p:spPr>
          <a:xfrm>
            <a:off x="5981700" y="6021288"/>
            <a:ext cx="4299698" cy="400110"/>
          </a:xfrm>
          <a:prstGeom prst="rect">
            <a:avLst/>
          </a:prstGeom>
          <a:noFill/>
        </p:spPr>
        <p:txBody>
          <a:bodyPr wrap="square" rtlCol="0">
            <a:spAutoFit/>
          </a:bodyPr>
          <a:lstStyle/>
          <a:p>
            <a:pPr algn="r"/>
            <a:r>
              <a:rPr lang="en-GB" sz="2000" b="1" dirty="0"/>
              <a:t>(Higgins</a:t>
            </a:r>
            <a:r>
              <a:rPr lang="en-GB" sz="2000" b="1" dirty="0">
                <a:latin typeface="Calibri" panose="020F0502020204030204" pitchFamily="34" charset="0"/>
                <a:cs typeface="Calibri" panose="020F0502020204030204" pitchFamily="34" charset="0"/>
              </a:rPr>
              <a:t>, 2014</a:t>
            </a:r>
            <a:r>
              <a:rPr lang="en-GB" sz="2000" b="1" dirty="0"/>
              <a:t>)</a:t>
            </a:r>
          </a:p>
        </p:txBody>
      </p:sp>
    </p:spTree>
    <p:extLst>
      <p:ext uri="{BB962C8B-B14F-4D97-AF65-F5344CB8AC3E}">
        <p14:creationId xmlns:p14="http://schemas.microsoft.com/office/powerpoint/2010/main" val="378948313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The STAR technique some things to consider</a:t>
            </a:r>
            <a:endParaRPr lang="cy-GB" dirty="0"/>
          </a:p>
        </p:txBody>
      </p:sp>
      <p:sp>
        <p:nvSpPr>
          <p:cNvPr id="3" name="Content Placeholder 2"/>
          <p:cNvSpPr>
            <a:spLocks noGrp="1"/>
          </p:cNvSpPr>
          <p:nvPr>
            <p:ph idx="1"/>
          </p:nvPr>
        </p:nvSpPr>
        <p:spPr>
          <a:xfrm>
            <a:off x="3780148" y="1825625"/>
            <a:ext cx="7956222" cy="4667250"/>
          </a:xfrm>
        </p:spPr>
        <p:txBody>
          <a:bodyPr>
            <a:noAutofit/>
          </a:bodyPr>
          <a:lstStyle/>
          <a:p>
            <a:r>
              <a:rPr lang="en-GB" dirty="0"/>
              <a:t>“Secondly, as there are likely to be many questions and interviewers have short attention spans, it’s important to keep your answers concise”.</a:t>
            </a:r>
          </a:p>
          <a:p>
            <a:r>
              <a:rPr lang="en-GB" dirty="0"/>
              <a:t>“ Convey the maximum achievement in the minimum time”. </a:t>
            </a:r>
          </a:p>
          <a:p>
            <a:r>
              <a:rPr lang="en-GB" dirty="0"/>
              <a:t>“Finally, it’s important to finish on a positive note so the overall impression is strong”.</a:t>
            </a:r>
          </a:p>
        </p:txBody>
      </p:sp>
      <p:sp>
        <p:nvSpPr>
          <p:cNvPr id="5" name="TextBox 4">
            <a:extLst>
              <a:ext uri="{FF2B5EF4-FFF2-40B4-BE49-F238E27FC236}">
                <a16:creationId xmlns:a16="http://schemas.microsoft.com/office/drawing/2014/main" id="{8992C9BC-A06F-4095-BC51-086B0317E74D}"/>
              </a:ext>
            </a:extLst>
          </p:cNvPr>
          <p:cNvSpPr txBox="1"/>
          <p:nvPr/>
        </p:nvSpPr>
        <p:spPr>
          <a:xfrm>
            <a:off x="6153149" y="5217458"/>
            <a:ext cx="4299698" cy="400110"/>
          </a:xfrm>
          <a:prstGeom prst="rect">
            <a:avLst/>
          </a:prstGeom>
          <a:noFill/>
        </p:spPr>
        <p:txBody>
          <a:bodyPr wrap="square" rtlCol="0">
            <a:spAutoFit/>
          </a:bodyPr>
          <a:lstStyle/>
          <a:p>
            <a:pPr algn="r"/>
            <a:r>
              <a:rPr lang="en-GB" sz="2000" b="1" dirty="0"/>
              <a:t>(Higgins</a:t>
            </a:r>
            <a:r>
              <a:rPr lang="en-GB" sz="2000" b="1" dirty="0">
                <a:latin typeface="Calibri" panose="020F0502020204030204" pitchFamily="34" charset="0"/>
                <a:cs typeface="Calibri" panose="020F0502020204030204" pitchFamily="34" charset="0"/>
              </a:rPr>
              <a:t>, 2014</a:t>
            </a:r>
            <a:r>
              <a:rPr lang="en-GB" sz="2000" b="1" dirty="0"/>
              <a:t>)</a:t>
            </a:r>
          </a:p>
        </p:txBody>
      </p:sp>
    </p:spTree>
    <p:extLst>
      <p:ext uri="{BB962C8B-B14F-4D97-AF65-F5344CB8AC3E}">
        <p14:creationId xmlns:p14="http://schemas.microsoft.com/office/powerpoint/2010/main" val="314491989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7E4C6-D81D-5593-DA81-0F5F80545727}"/>
              </a:ext>
            </a:extLst>
          </p:cNvPr>
          <p:cNvSpPr>
            <a:spLocks noGrp="1"/>
          </p:cNvSpPr>
          <p:nvPr>
            <p:ph type="title"/>
          </p:nvPr>
        </p:nvSpPr>
        <p:spPr/>
        <p:txBody>
          <a:bodyPr/>
          <a:lstStyle/>
          <a:p>
            <a:r>
              <a:rPr lang="en-GB" dirty="0"/>
              <a:t>The STAR Technique</a:t>
            </a:r>
          </a:p>
        </p:txBody>
      </p:sp>
      <p:sp>
        <p:nvSpPr>
          <p:cNvPr id="3" name="Content Placeholder 2">
            <a:extLst>
              <a:ext uri="{FF2B5EF4-FFF2-40B4-BE49-F238E27FC236}">
                <a16:creationId xmlns:a16="http://schemas.microsoft.com/office/drawing/2014/main" id="{97F9E7B4-960A-1217-192C-ECA855C7D4AD}"/>
              </a:ext>
            </a:extLst>
          </p:cNvPr>
          <p:cNvSpPr>
            <a:spLocks noGrp="1"/>
          </p:cNvSpPr>
          <p:nvPr>
            <p:ph idx="1"/>
          </p:nvPr>
        </p:nvSpPr>
        <p:spPr/>
        <p:txBody>
          <a:bodyPr/>
          <a:lstStyle/>
          <a:p>
            <a:r>
              <a:rPr lang="en-GB" dirty="0"/>
              <a:t>We will be discussing the STAR technique in more depth within our next session. </a:t>
            </a:r>
          </a:p>
          <a:p>
            <a:pPr lvl="1"/>
            <a:r>
              <a:rPr lang="en-GB" dirty="0"/>
              <a:t>Including how it relates to your assignment question. </a:t>
            </a:r>
          </a:p>
        </p:txBody>
      </p:sp>
    </p:spTree>
    <p:extLst>
      <p:ext uri="{BB962C8B-B14F-4D97-AF65-F5344CB8AC3E}">
        <p14:creationId xmlns:p14="http://schemas.microsoft.com/office/powerpoint/2010/main" val="5581702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Keeping track of your Personal Development</a:t>
            </a:r>
          </a:p>
        </p:txBody>
      </p:sp>
      <p:sp>
        <p:nvSpPr>
          <p:cNvPr id="3" name="Content Placeholder 2"/>
          <p:cNvSpPr>
            <a:spLocks noGrp="1"/>
          </p:cNvSpPr>
          <p:nvPr>
            <p:ph idx="1"/>
          </p:nvPr>
        </p:nvSpPr>
        <p:spPr>
          <a:xfrm>
            <a:off x="3780148" y="1825625"/>
            <a:ext cx="7956222" cy="4667250"/>
          </a:xfrm>
        </p:spPr>
        <p:txBody>
          <a:bodyPr>
            <a:noAutofit/>
          </a:bodyPr>
          <a:lstStyle/>
          <a:p>
            <a:r>
              <a:rPr lang="en-GB" dirty="0"/>
              <a:t>It is all very well taking part in Personal Development activities, but you also need a way of keeping track of what you have done.</a:t>
            </a:r>
          </a:p>
          <a:p>
            <a:r>
              <a:rPr lang="en-GB" dirty="0"/>
              <a:t>The Chartered Institute of Personnel &amp; Development recommends that professionals keep a record of their CPD activities</a:t>
            </a:r>
          </a:p>
        </p:txBody>
      </p:sp>
    </p:spTree>
    <p:extLst>
      <p:ext uri="{BB962C8B-B14F-4D97-AF65-F5344CB8AC3E}">
        <p14:creationId xmlns:p14="http://schemas.microsoft.com/office/powerpoint/2010/main" val="214836020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Keeping track of your Personal Development</a:t>
            </a:r>
          </a:p>
        </p:txBody>
      </p:sp>
      <p:sp>
        <p:nvSpPr>
          <p:cNvPr id="3" name="Content Placeholder 2"/>
          <p:cNvSpPr>
            <a:spLocks noGrp="1"/>
          </p:cNvSpPr>
          <p:nvPr>
            <p:ph idx="1"/>
          </p:nvPr>
        </p:nvSpPr>
        <p:spPr>
          <a:xfrm>
            <a:off x="3780148" y="1825625"/>
            <a:ext cx="7956222" cy="4667250"/>
          </a:xfrm>
        </p:spPr>
        <p:txBody>
          <a:bodyPr>
            <a:noAutofit/>
          </a:bodyPr>
          <a:lstStyle/>
          <a:p>
            <a:r>
              <a:rPr lang="en-GB" dirty="0"/>
              <a:t>The Dearing Report on Higher Education (1997) also made this point and the QAA has recommended that students should keep;</a:t>
            </a:r>
          </a:p>
          <a:p>
            <a:r>
              <a:rPr lang="en-GB" dirty="0"/>
              <a:t>“personal records of learning and achievements, progress reviews and plans that are used to clarify personal goals and can provide a resource from which material is selected to produce personal statements and CVs for employers, admissions tutors and others”.</a:t>
            </a:r>
          </a:p>
          <a:p>
            <a:endParaRPr lang="en-GB" dirty="0"/>
          </a:p>
        </p:txBody>
      </p:sp>
      <p:sp>
        <p:nvSpPr>
          <p:cNvPr id="6" name="TextBox 5">
            <a:extLst>
              <a:ext uri="{FF2B5EF4-FFF2-40B4-BE49-F238E27FC236}">
                <a16:creationId xmlns:a16="http://schemas.microsoft.com/office/drawing/2014/main" id="{C461FF58-4070-494A-9B4A-EFD3919CEFDF}"/>
              </a:ext>
            </a:extLst>
          </p:cNvPr>
          <p:cNvSpPr txBox="1"/>
          <p:nvPr/>
        </p:nvSpPr>
        <p:spPr>
          <a:xfrm>
            <a:off x="5746377" y="5863082"/>
            <a:ext cx="4706471" cy="400110"/>
          </a:xfrm>
          <a:prstGeom prst="rect">
            <a:avLst/>
          </a:prstGeom>
          <a:noFill/>
        </p:spPr>
        <p:txBody>
          <a:bodyPr wrap="square" rtlCol="0">
            <a:spAutoFit/>
          </a:bodyPr>
          <a:lstStyle/>
          <a:p>
            <a:pPr algn="r"/>
            <a:r>
              <a:rPr lang="en-GB" sz="2000" b="1" dirty="0"/>
              <a:t>(QAA, 2009, p.3)</a:t>
            </a:r>
          </a:p>
        </p:txBody>
      </p:sp>
    </p:spTree>
    <p:extLst>
      <p:ext uri="{BB962C8B-B14F-4D97-AF65-F5344CB8AC3E}">
        <p14:creationId xmlns:p14="http://schemas.microsoft.com/office/powerpoint/2010/main" val="324274088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75A05-FCB8-4D2D-9D8E-5F61A5C44548}"/>
              </a:ext>
            </a:extLst>
          </p:cNvPr>
          <p:cNvSpPr>
            <a:spLocks noGrp="1"/>
          </p:cNvSpPr>
          <p:nvPr>
            <p:ph type="title"/>
          </p:nvPr>
        </p:nvSpPr>
        <p:spPr>
          <a:xfrm>
            <a:off x="3780148" y="365125"/>
            <a:ext cx="7956222" cy="1325563"/>
          </a:xfrm>
        </p:spPr>
        <p:txBody>
          <a:bodyPr>
            <a:normAutofit/>
          </a:bodyPr>
          <a:lstStyle/>
          <a:p>
            <a:r>
              <a:rPr lang="en-GB" dirty="0"/>
              <a:t>Suggested reading</a:t>
            </a:r>
            <a:br>
              <a:rPr lang="en-GB" dirty="0"/>
            </a:br>
            <a:r>
              <a:rPr lang="en-GB" dirty="0" err="1"/>
              <a:t>Deunydd</a:t>
            </a:r>
            <a:r>
              <a:rPr lang="en-GB" dirty="0"/>
              <a:t> </a:t>
            </a:r>
            <a:r>
              <a:rPr lang="en-GB" dirty="0" err="1"/>
              <a:t>darllen</a:t>
            </a:r>
            <a:r>
              <a:rPr lang="en-GB" dirty="0"/>
              <a:t> a </a:t>
            </a:r>
            <a:r>
              <a:rPr lang="en-GB" dirty="0" err="1"/>
              <a:t>argymellir</a:t>
            </a:r>
            <a:endParaRPr lang="en-GB" dirty="0"/>
          </a:p>
        </p:txBody>
      </p:sp>
      <p:sp>
        <p:nvSpPr>
          <p:cNvPr id="3" name="Content Placeholder 2">
            <a:extLst>
              <a:ext uri="{FF2B5EF4-FFF2-40B4-BE49-F238E27FC236}">
                <a16:creationId xmlns:a16="http://schemas.microsoft.com/office/drawing/2014/main" id="{B541095D-CEF6-A439-2593-9C551C484A14}"/>
              </a:ext>
            </a:extLst>
          </p:cNvPr>
          <p:cNvSpPr>
            <a:spLocks noGrp="1"/>
          </p:cNvSpPr>
          <p:nvPr>
            <p:ph idx="1"/>
          </p:nvPr>
        </p:nvSpPr>
        <p:spPr>
          <a:xfrm>
            <a:off x="3780148" y="1825625"/>
            <a:ext cx="7956222" cy="4667250"/>
          </a:xfrm>
        </p:spPr>
        <p:txBody>
          <a:bodyPr/>
          <a:lstStyle/>
          <a:p>
            <a:r>
              <a:rPr lang="en-GB" dirty="0"/>
              <a:t>As well as the reference list below you might also want to look at the following articles which can all be found via the Library search.</a:t>
            </a:r>
          </a:p>
          <a:p>
            <a:r>
              <a:rPr lang="cy-GB" dirty="0"/>
              <a:t>Yn ogystal â’r rhestr gyfeirio isod, gallwch hefyd edrych ar yr erthyglau a ganlyn sydd ar gael drwy gynnal chwiliad Llyfrgell.</a:t>
            </a:r>
          </a:p>
          <a:p>
            <a:endParaRPr lang="en-GB" dirty="0"/>
          </a:p>
        </p:txBody>
      </p:sp>
      <p:sp>
        <p:nvSpPr>
          <p:cNvPr id="7" name="TextBox 6">
            <a:extLst>
              <a:ext uri="{FF2B5EF4-FFF2-40B4-BE49-F238E27FC236}">
                <a16:creationId xmlns:a16="http://schemas.microsoft.com/office/drawing/2014/main" id="{C026726F-136F-41C7-8F2D-89A894241D9F}"/>
              </a:ext>
            </a:extLst>
          </p:cNvPr>
          <p:cNvSpPr txBox="1"/>
          <p:nvPr/>
        </p:nvSpPr>
        <p:spPr>
          <a:xfrm>
            <a:off x="3779838" y="4682592"/>
            <a:ext cx="7886700" cy="646331"/>
          </a:xfrm>
          <a:prstGeom prst="rect">
            <a:avLst/>
          </a:prstGeom>
          <a:noFill/>
        </p:spPr>
        <p:txBody>
          <a:bodyPr wrap="square" rtlCol="0">
            <a:spAutoFit/>
          </a:bodyPr>
          <a:lstStyle/>
          <a:p>
            <a:r>
              <a:rPr lang="en-GB" dirty="0"/>
              <a:t>Fry. E (2010) </a:t>
            </a:r>
            <a:r>
              <a:rPr lang="en-GB" i="1" dirty="0"/>
              <a:t>How to approach your own career like an entrepreneur.</a:t>
            </a:r>
          </a:p>
          <a:p>
            <a:r>
              <a:rPr lang="en-GB" dirty="0"/>
              <a:t>Meredith Corporation Fortune, 2015, Vol./Cyf.171 (1), p./t.84-90</a:t>
            </a:r>
          </a:p>
        </p:txBody>
      </p:sp>
      <p:sp>
        <p:nvSpPr>
          <p:cNvPr id="8" name="TextBox 7">
            <a:extLst>
              <a:ext uri="{FF2B5EF4-FFF2-40B4-BE49-F238E27FC236}">
                <a16:creationId xmlns:a16="http://schemas.microsoft.com/office/drawing/2014/main" id="{C53BA6AC-BB48-45AD-B99C-2DDDC2FC4061}"/>
              </a:ext>
            </a:extLst>
          </p:cNvPr>
          <p:cNvSpPr txBox="1"/>
          <p:nvPr/>
        </p:nvSpPr>
        <p:spPr>
          <a:xfrm>
            <a:off x="3779838" y="5704482"/>
            <a:ext cx="7886700" cy="923330"/>
          </a:xfrm>
          <a:prstGeom prst="rect">
            <a:avLst/>
          </a:prstGeom>
          <a:noFill/>
        </p:spPr>
        <p:txBody>
          <a:bodyPr wrap="square" rtlCol="0">
            <a:spAutoFit/>
          </a:bodyPr>
          <a:lstStyle/>
          <a:p>
            <a:r>
              <a:rPr lang="en-GB" dirty="0"/>
              <a:t>Reiter-</a:t>
            </a:r>
            <a:r>
              <a:rPr lang="en-GB" dirty="0" err="1"/>
              <a:t>Palmon</a:t>
            </a:r>
            <a:r>
              <a:rPr lang="en-GB" dirty="0"/>
              <a:t>. R (2011) </a:t>
            </a:r>
            <a:r>
              <a:rPr lang="en-GB" i="1" dirty="0"/>
              <a:t>The Psychology of Creativity and Innovation in the Workplace </a:t>
            </a:r>
            <a:r>
              <a:rPr lang="en-GB" dirty="0"/>
              <a:t>Psychology of Aesthetics, Creativity, and the Arts  Vol./</a:t>
            </a:r>
            <a:r>
              <a:rPr lang="en-GB" dirty="0" err="1"/>
              <a:t>Cyf</a:t>
            </a:r>
            <a:r>
              <a:rPr lang="en-GB" dirty="0"/>
              <a:t>. 5, No./</a:t>
            </a:r>
            <a:r>
              <a:rPr lang="en-GB" dirty="0" err="1"/>
              <a:t>Rhif</a:t>
            </a:r>
            <a:r>
              <a:rPr lang="en-GB" dirty="0"/>
              <a:t> 1, pp./tt.1–2</a:t>
            </a:r>
          </a:p>
        </p:txBody>
      </p:sp>
    </p:spTree>
    <p:extLst>
      <p:ext uri="{BB962C8B-B14F-4D97-AF65-F5344CB8AC3E}">
        <p14:creationId xmlns:p14="http://schemas.microsoft.com/office/powerpoint/2010/main" val="610844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75A05-FCB8-4D2D-9D8E-5F61A5C44548}"/>
              </a:ext>
            </a:extLst>
          </p:cNvPr>
          <p:cNvSpPr>
            <a:spLocks noGrp="1"/>
          </p:cNvSpPr>
          <p:nvPr>
            <p:ph type="title"/>
          </p:nvPr>
        </p:nvSpPr>
        <p:spPr>
          <a:xfrm>
            <a:off x="3780148" y="365125"/>
            <a:ext cx="7956222" cy="1325563"/>
          </a:xfrm>
        </p:spPr>
        <p:txBody>
          <a:bodyPr>
            <a:normAutofit/>
          </a:bodyPr>
          <a:lstStyle/>
          <a:p>
            <a:r>
              <a:rPr lang="en-GB" dirty="0"/>
              <a:t>References</a:t>
            </a:r>
          </a:p>
        </p:txBody>
      </p:sp>
      <p:sp>
        <p:nvSpPr>
          <p:cNvPr id="3" name="TextBox 2">
            <a:extLst>
              <a:ext uri="{FF2B5EF4-FFF2-40B4-BE49-F238E27FC236}">
                <a16:creationId xmlns:a16="http://schemas.microsoft.com/office/drawing/2014/main" id="{3230517B-7447-48AA-992B-1DDD65018F76}"/>
              </a:ext>
            </a:extLst>
          </p:cNvPr>
          <p:cNvSpPr txBox="1"/>
          <p:nvPr/>
        </p:nvSpPr>
        <p:spPr>
          <a:xfrm>
            <a:off x="3537315" y="2072508"/>
            <a:ext cx="7886700" cy="584775"/>
          </a:xfrm>
          <a:prstGeom prst="rect">
            <a:avLst/>
          </a:prstGeom>
          <a:noFill/>
        </p:spPr>
        <p:txBody>
          <a:bodyPr wrap="square" rtlCol="0">
            <a:spAutoFit/>
          </a:bodyPr>
          <a:lstStyle/>
          <a:p>
            <a:r>
              <a:rPr lang="en-GB" sz="1600" dirty="0"/>
              <a:t>Cottrell, S. (2010) </a:t>
            </a:r>
            <a:r>
              <a:rPr lang="en-GB" sz="1600" i="1" dirty="0"/>
              <a:t>Skills for Success: The Personal Development Planning Handbook (2</a:t>
            </a:r>
            <a:r>
              <a:rPr lang="en-GB" sz="1600" i="1" baseline="30000" dirty="0"/>
              <a:t>nd</a:t>
            </a:r>
            <a:r>
              <a:rPr lang="en-GB" sz="1600" i="1" dirty="0"/>
              <a:t> Ed./2il Arg.)</a:t>
            </a:r>
            <a:r>
              <a:rPr lang="en-GB" sz="1600" dirty="0"/>
              <a:t> Basingstoke: Palgrave Macmillan</a:t>
            </a:r>
          </a:p>
        </p:txBody>
      </p:sp>
      <p:sp>
        <p:nvSpPr>
          <p:cNvPr id="4" name="TextBox 3">
            <a:extLst>
              <a:ext uri="{FF2B5EF4-FFF2-40B4-BE49-F238E27FC236}">
                <a16:creationId xmlns:a16="http://schemas.microsoft.com/office/drawing/2014/main" id="{3AC72ACD-E89F-4874-B450-E2348A0BA86C}"/>
              </a:ext>
            </a:extLst>
          </p:cNvPr>
          <p:cNvSpPr txBox="1"/>
          <p:nvPr/>
        </p:nvSpPr>
        <p:spPr>
          <a:xfrm>
            <a:off x="3537315" y="1475490"/>
            <a:ext cx="7886700" cy="584775"/>
          </a:xfrm>
          <a:prstGeom prst="rect">
            <a:avLst/>
          </a:prstGeom>
          <a:noFill/>
        </p:spPr>
        <p:txBody>
          <a:bodyPr wrap="square" rtlCol="0">
            <a:spAutoFit/>
          </a:bodyPr>
          <a:lstStyle/>
          <a:p>
            <a:r>
              <a:rPr lang="en-GB" sz="1600" dirty="0"/>
              <a:t>CIPD (No Date) </a:t>
            </a:r>
            <a:r>
              <a:rPr lang="en-GB" sz="1600" i="1" dirty="0"/>
              <a:t>About CPD</a:t>
            </a:r>
            <a:r>
              <a:rPr lang="en-GB" sz="1600" dirty="0"/>
              <a:t> Available at: </a:t>
            </a:r>
            <a:r>
              <a:rPr lang="en-GB" sz="1600" dirty="0">
                <a:hlinkClick r:id="rId3"/>
              </a:rPr>
              <a:t>https://www.cipd.co.uk/learn/cpd/about</a:t>
            </a:r>
            <a:r>
              <a:rPr lang="en-GB" sz="1600" dirty="0"/>
              <a:t>  [Accessed 17/03/2021]</a:t>
            </a:r>
          </a:p>
        </p:txBody>
      </p:sp>
      <p:sp>
        <p:nvSpPr>
          <p:cNvPr id="6" name="TextBox 5">
            <a:extLst>
              <a:ext uri="{FF2B5EF4-FFF2-40B4-BE49-F238E27FC236}">
                <a16:creationId xmlns:a16="http://schemas.microsoft.com/office/drawing/2014/main" id="{5534DF1B-1335-4FF6-AEE1-4827EC8E9FA9}"/>
              </a:ext>
            </a:extLst>
          </p:cNvPr>
          <p:cNvSpPr txBox="1"/>
          <p:nvPr/>
        </p:nvSpPr>
        <p:spPr>
          <a:xfrm>
            <a:off x="3537315" y="2781558"/>
            <a:ext cx="7886700" cy="584775"/>
          </a:xfrm>
          <a:prstGeom prst="rect">
            <a:avLst/>
          </a:prstGeom>
          <a:noFill/>
        </p:spPr>
        <p:txBody>
          <a:bodyPr wrap="square" rtlCol="0">
            <a:spAutoFit/>
          </a:bodyPr>
          <a:lstStyle/>
          <a:p>
            <a:r>
              <a:rPr lang="en-GB" sz="1600" dirty="0"/>
              <a:t>Gibbs, G. (1988) </a:t>
            </a:r>
            <a:r>
              <a:rPr lang="en-GB" sz="1600" i="1" dirty="0"/>
              <a:t>Learning by Doing: A Guide to Teaching and Learning Models </a:t>
            </a:r>
            <a:r>
              <a:rPr lang="en-GB" sz="1600" dirty="0"/>
              <a:t>Oxford: Oxford Further Education Unit</a:t>
            </a:r>
          </a:p>
        </p:txBody>
      </p:sp>
      <p:sp>
        <p:nvSpPr>
          <p:cNvPr id="7" name="TextBox 6">
            <a:extLst>
              <a:ext uri="{FF2B5EF4-FFF2-40B4-BE49-F238E27FC236}">
                <a16:creationId xmlns:a16="http://schemas.microsoft.com/office/drawing/2014/main" id="{EFD9113E-BF81-4A03-B323-1B17819F2A38}"/>
              </a:ext>
            </a:extLst>
          </p:cNvPr>
          <p:cNvSpPr txBox="1"/>
          <p:nvPr/>
        </p:nvSpPr>
        <p:spPr>
          <a:xfrm>
            <a:off x="3537240" y="5661878"/>
            <a:ext cx="8113568" cy="830997"/>
          </a:xfrm>
          <a:prstGeom prst="rect">
            <a:avLst/>
          </a:prstGeom>
          <a:noFill/>
        </p:spPr>
        <p:txBody>
          <a:bodyPr wrap="square" rtlCol="0">
            <a:spAutoFit/>
          </a:bodyPr>
          <a:lstStyle/>
          <a:p>
            <a:r>
              <a:rPr lang="en-GB" sz="1600" dirty="0"/>
              <a:t>Nambisan, S. (2017) </a:t>
            </a:r>
            <a:r>
              <a:rPr lang="en-GB" sz="1600" i="1" dirty="0"/>
              <a:t>Digital Entrepreneurship: Toward a Digital Technology Perspective of Entrepreneurship </a:t>
            </a:r>
            <a:r>
              <a:rPr lang="en-GB" sz="1600" dirty="0" err="1"/>
              <a:t>Entrepreneurship</a:t>
            </a:r>
            <a:r>
              <a:rPr lang="en-GB" sz="1600" dirty="0"/>
              <a:t> Theory and Practice Vol. 41 (6) Available at: </a:t>
            </a:r>
            <a:r>
              <a:rPr lang="en-GB" sz="1600" dirty="0">
                <a:hlinkClick r:id="rId4"/>
              </a:rPr>
              <a:t>https://doi-org.ezproxy.uwtsd.ac.uk/10.1111/etap.12254</a:t>
            </a:r>
            <a:r>
              <a:rPr lang="en-GB" sz="1600" dirty="0"/>
              <a:t> [Accessed 17/03/2021]</a:t>
            </a:r>
          </a:p>
        </p:txBody>
      </p:sp>
      <p:sp>
        <p:nvSpPr>
          <p:cNvPr id="8" name="TextBox 7">
            <a:extLst>
              <a:ext uri="{FF2B5EF4-FFF2-40B4-BE49-F238E27FC236}">
                <a16:creationId xmlns:a16="http://schemas.microsoft.com/office/drawing/2014/main" id="{669AB3E4-E1F0-4259-BB34-829BA812D0BC}"/>
              </a:ext>
            </a:extLst>
          </p:cNvPr>
          <p:cNvSpPr txBox="1"/>
          <p:nvPr/>
        </p:nvSpPr>
        <p:spPr>
          <a:xfrm>
            <a:off x="3537315" y="3473417"/>
            <a:ext cx="7886700" cy="830997"/>
          </a:xfrm>
          <a:prstGeom prst="rect">
            <a:avLst/>
          </a:prstGeom>
          <a:noFill/>
        </p:spPr>
        <p:txBody>
          <a:bodyPr wrap="square" rtlCol="0">
            <a:spAutoFit/>
          </a:bodyPr>
          <a:lstStyle/>
          <a:p>
            <a:r>
              <a:rPr lang="en-GB" sz="1600" dirty="0"/>
              <a:t>Higgins, M. (2014) </a:t>
            </a:r>
            <a:r>
              <a:rPr lang="en-GB" sz="1600" i="1" dirty="0"/>
              <a:t>Using the Star technique to shine at job interviews: a how-to guide </a:t>
            </a:r>
            <a:r>
              <a:rPr lang="en-GB" sz="1600" dirty="0"/>
              <a:t>Guardian Available at: </a:t>
            </a:r>
            <a:r>
              <a:rPr lang="en-GB" sz="1600" dirty="0">
                <a:hlinkClick r:id="rId5"/>
              </a:rPr>
              <a:t>https://www.theguardian.com/careers/careers-blog/star-technique-competency-based-interview</a:t>
            </a:r>
            <a:r>
              <a:rPr lang="en-GB" sz="1600" dirty="0"/>
              <a:t> [Accessed 17/03/2021]</a:t>
            </a:r>
          </a:p>
        </p:txBody>
      </p:sp>
      <p:sp>
        <p:nvSpPr>
          <p:cNvPr id="5" name="TextBox 4"/>
          <p:cNvSpPr txBox="1"/>
          <p:nvPr/>
        </p:nvSpPr>
        <p:spPr>
          <a:xfrm>
            <a:off x="3609324" y="4437741"/>
            <a:ext cx="8041485" cy="1077218"/>
          </a:xfrm>
          <a:prstGeom prst="rect">
            <a:avLst/>
          </a:prstGeom>
          <a:noFill/>
        </p:spPr>
        <p:txBody>
          <a:bodyPr wrap="square" rtlCol="0">
            <a:spAutoFit/>
          </a:bodyPr>
          <a:lstStyle/>
          <a:p>
            <a:r>
              <a:rPr lang="en-GB" sz="1600" dirty="0"/>
              <a:t>Law, J. (2016) </a:t>
            </a:r>
            <a:r>
              <a:rPr lang="en-GB" sz="1600" i="1" dirty="0"/>
              <a:t>A Dictionary of Business and Management</a:t>
            </a:r>
            <a:r>
              <a:rPr lang="en-GB" sz="1600" dirty="0"/>
              <a:t>, Oxford: Oxford University Press Available at: </a:t>
            </a:r>
            <a:r>
              <a:rPr lang="en-GB" sz="1600" dirty="0">
                <a:hlinkClick r:id="rId6"/>
              </a:rPr>
              <a:t>https://www.oxfordreference.com/view/10.1093/acref/9780199684984.001.0001/acref-9780199684984</a:t>
            </a:r>
            <a:r>
              <a:rPr lang="en-GB" sz="1600" dirty="0"/>
              <a:t> [Accessed 20/03/2021]</a:t>
            </a:r>
          </a:p>
        </p:txBody>
      </p:sp>
    </p:spTree>
    <p:extLst>
      <p:ext uri="{BB962C8B-B14F-4D97-AF65-F5344CB8AC3E}">
        <p14:creationId xmlns:p14="http://schemas.microsoft.com/office/powerpoint/2010/main" val="33883791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75A05-FCB8-4D2D-9D8E-5F61A5C44548}"/>
              </a:ext>
            </a:extLst>
          </p:cNvPr>
          <p:cNvSpPr>
            <a:spLocks noGrp="1"/>
          </p:cNvSpPr>
          <p:nvPr>
            <p:ph type="title"/>
          </p:nvPr>
        </p:nvSpPr>
        <p:spPr>
          <a:xfrm>
            <a:off x="3780148" y="365125"/>
            <a:ext cx="7956222" cy="1325563"/>
          </a:xfrm>
        </p:spPr>
        <p:txBody>
          <a:bodyPr>
            <a:normAutofit/>
          </a:bodyPr>
          <a:lstStyle/>
          <a:p>
            <a:r>
              <a:rPr lang="en-GB" dirty="0"/>
              <a:t>References</a:t>
            </a:r>
          </a:p>
        </p:txBody>
      </p:sp>
      <p:sp>
        <p:nvSpPr>
          <p:cNvPr id="8" name="TextBox 7">
            <a:extLst>
              <a:ext uri="{FF2B5EF4-FFF2-40B4-BE49-F238E27FC236}">
                <a16:creationId xmlns:a16="http://schemas.microsoft.com/office/drawing/2014/main" id="{8BD28964-A896-4E0F-B4F6-39A6E7D91B5E}"/>
              </a:ext>
            </a:extLst>
          </p:cNvPr>
          <p:cNvSpPr txBox="1"/>
          <p:nvPr/>
        </p:nvSpPr>
        <p:spPr>
          <a:xfrm>
            <a:off x="3407024" y="1809621"/>
            <a:ext cx="8712968" cy="1077218"/>
          </a:xfrm>
          <a:prstGeom prst="rect">
            <a:avLst/>
          </a:prstGeom>
          <a:noFill/>
        </p:spPr>
        <p:txBody>
          <a:bodyPr wrap="square" rtlCol="0">
            <a:spAutoFit/>
          </a:bodyPr>
          <a:lstStyle/>
          <a:p>
            <a:r>
              <a:rPr lang="en-GB" sz="1600" dirty="0"/>
              <a:t>QAA  (2018) </a:t>
            </a:r>
            <a:r>
              <a:rPr lang="en-GB" sz="1600" i="1" dirty="0"/>
              <a:t>Enterprise and Entrepreneurship Education: Guidance for UK Higher</a:t>
            </a:r>
          </a:p>
          <a:p>
            <a:r>
              <a:rPr lang="en-GB" sz="1600" i="1" dirty="0"/>
              <a:t>Education Providers.</a:t>
            </a:r>
            <a:r>
              <a:rPr lang="en-GB" sz="1600" dirty="0"/>
              <a:t> Gloucester: QAA Available at: </a:t>
            </a:r>
            <a:r>
              <a:rPr lang="en-GB" sz="1600" dirty="0">
                <a:hlinkClick r:id="rId3"/>
              </a:rPr>
              <a:t>https://www.qaa.ac.uk/docs/qaas/enhancement-and-development/enterprise-and-entrpreneurship-education-2018.pdf?sfvrsn=15f1f981_8</a:t>
            </a:r>
            <a:r>
              <a:rPr lang="en-GB" sz="1600" dirty="0"/>
              <a:t>  [Accessed 16/08/2019]</a:t>
            </a:r>
          </a:p>
        </p:txBody>
      </p:sp>
      <p:sp>
        <p:nvSpPr>
          <p:cNvPr id="10" name="TextBox 9">
            <a:extLst>
              <a:ext uri="{FF2B5EF4-FFF2-40B4-BE49-F238E27FC236}">
                <a16:creationId xmlns:a16="http://schemas.microsoft.com/office/drawing/2014/main" id="{0FB3C4AD-999B-4E50-81A4-6D2615BB58FA}"/>
              </a:ext>
            </a:extLst>
          </p:cNvPr>
          <p:cNvSpPr txBox="1"/>
          <p:nvPr/>
        </p:nvSpPr>
        <p:spPr>
          <a:xfrm>
            <a:off x="3402142" y="3009681"/>
            <a:ext cx="8645842" cy="1077218"/>
          </a:xfrm>
          <a:prstGeom prst="rect">
            <a:avLst/>
          </a:prstGeom>
          <a:noFill/>
        </p:spPr>
        <p:txBody>
          <a:bodyPr wrap="square" rtlCol="0">
            <a:spAutoFit/>
          </a:bodyPr>
          <a:lstStyle/>
          <a:p>
            <a:r>
              <a:rPr lang="en-GB" sz="1600" dirty="0"/>
              <a:t>QAA  (2009) </a:t>
            </a:r>
            <a:r>
              <a:rPr lang="en-GB" sz="1600" i="1" dirty="0"/>
              <a:t>Personal development planning: guidance for institutional policy and practice in higher education.</a:t>
            </a:r>
            <a:r>
              <a:rPr lang="en-GB" sz="1600" dirty="0"/>
              <a:t> Gloucester: QAA Available at: </a:t>
            </a:r>
            <a:r>
              <a:rPr lang="en-GB" sz="1600" dirty="0">
                <a:hlinkClick r:id="rId4"/>
              </a:rPr>
              <a:t>https://www.qaa.ac.uk/docs/qaas/enhancement-and-development/pdp-guidance-for-institutional-policy-and-practice.pdf?sfvrsn=4145f581_8</a:t>
            </a:r>
            <a:r>
              <a:rPr lang="en-GB" sz="1600" dirty="0"/>
              <a:t>  [Accessed 19/08/2019]</a:t>
            </a:r>
          </a:p>
        </p:txBody>
      </p:sp>
      <p:sp>
        <p:nvSpPr>
          <p:cNvPr id="3" name="TextBox 2">
            <a:extLst>
              <a:ext uri="{FF2B5EF4-FFF2-40B4-BE49-F238E27FC236}">
                <a16:creationId xmlns:a16="http://schemas.microsoft.com/office/drawing/2014/main" id="{21E247D1-9C85-1D76-C242-B1A4194EFEAA}"/>
              </a:ext>
            </a:extLst>
          </p:cNvPr>
          <p:cNvSpPr txBox="1"/>
          <p:nvPr/>
        </p:nvSpPr>
        <p:spPr>
          <a:xfrm>
            <a:off x="3407024" y="5659929"/>
            <a:ext cx="8784976" cy="338554"/>
          </a:xfrm>
          <a:prstGeom prst="rect">
            <a:avLst/>
          </a:prstGeom>
          <a:noFill/>
        </p:spPr>
        <p:txBody>
          <a:bodyPr wrap="square" rtlCol="0">
            <a:spAutoFit/>
          </a:bodyPr>
          <a:lstStyle/>
          <a:p>
            <a:r>
              <a:rPr lang="en-GB" sz="1600" dirty="0"/>
              <a:t>Sch</a:t>
            </a:r>
            <a:r>
              <a:rPr lang="en-GB" sz="1600" dirty="0">
                <a:latin typeface="Calibri" panose="020F0502020204030204" pitchFamily="34" charset="0"/>
                <a:cs typeface="Calibri" panose="020F0502020204030204" pitchFamily="34" charset="0"/>
              </a:rPr>
              <a:t>ön</a:t>
            </a:r>
            <a:r>
              <a:rPr lang="en-GB" sz="1600" dirty="0"/>
              <a:t>, D.A.  (1983) </a:t>
            </a:r>
            <a:r>
              <a:rPr lang="en-GB" sz="1600" i="1" dirty="0"/>
              <a:t>The Reflective Practitioner: How Professionals Think In Action.</a:t>
            </a:r>
            <a:r>
              <a:rPr lang="en-GB" sz="1600" dirty="0"/>
              <a:t> New York: Basic Books</a:t>
            </a:r>
          </a:p>
        </p:txBody>
      </p:sp>
      <p:sp>
        <p:nvSpPr>
          <p:cNvPr id="4" name="TextBox 3">
            <a:extLst>
              <a:ext uri="{FF2B5EF4-FFF2-40B4-BE49-F238E27FC236}">
                <a16:creationId xmlns:a16="http://schemas.microsoft.com/office/drawing/2014/main" id="{139A583C-55B8-428B-8D16-7D77D5F81BB1}"/>
              </a:ext>
            </a:extLst>
          </p:cNvPr>
          <p:cNvSpPr txBox="1"/>
          <p:nvPr/>
        </p:nvSpPr>
        <p:spPr>
          <a:xfrm>
            <a:off x="3398059" y="5060707"/>
            <a:ext cx="8272795" cy="338554"/>
          </a:xfrm>
          <a:prstGeom prst="rect">
            <a:avLst/>
          </a:prstGeom>
          <a:noFill/>
        </p:spPr>
        <p:txBody>
          <a:bodyPr wrap="square" rtlCol="0">
            <a:spAutoFit/>
          </a:bodyPr>
          <a:lstStyle/>
          <a:p>
            <a:r>
              <a:rPr lang="en-GB" sz="1600" dirty="0"/>
              <a:t>Rae, D.  (2007) </a:t>
            </a:r>
            <a:r>
              <a:rPr lang="en-GB" sz="1600" i="1" dirty="0"/>
              <a:t>Entrepreneurship: From Opportunity to Action.</a:t>
            </a:r>
            <a:r>
              <a:rPr lang="en-GB" sz="1600" dirty="0"/>
              <a:t> Basingstoke: Palgrave Macmillan</a:t>
            </a:r>
          </a:p>
        </p:txBody>
      </p:sp>
      <p:sp>
        <p:nvSpPr>
          <p:cNvPr id="5" name="TextBox 4">
            <a:extLst>
              <a:ext uri="{FF2B5EF4-FFF2-40B4-BE49-F238E27FC236}">
                <a16:creationId xmlns:a16="http://schemas.microsoft.com/office/drawing/2014/main" id="{85D1020B-72D5-554F-CC7B-2C9A44030DCE}"/>
              </a:ext>
            </a:extLst>
          </p:cNvPr>
          <p:cNvSpPr txBox="1"/>
          <p:nvPr/>
        </p:nvSpPr>
        <p:spPr>
          <a:xfrm>
            <a:off x="3410457" y="4217437"/>
            <a:ext cx="8640960" cy="584775"/>
          </a:xfrm>
          <a:prstGeom prst="rect">
            <a:avLst/>
          </a:prstGeom>
          <a:noFill/>
        </p:spPr>
        <p:txBody>
          <a:bodyPr wrap="square" rtlCol="0">
            <a:spAutoFit/>
          </a:bodyPr>
          <a:lstStyle/>
          <a:p>
            <a:r>
              <a:rPr lang="en-GB" sz="1600" dirty="0"/>
              <a:t>Privy Council Office, The (No Date) </a:t>
            </a:r>
            <a:r>
              <a:rPr lang="en-GB" sz="1600" i="1" dirty="0"/>
              <a:t>Royal Charters</a:t>
            </a:r>
            <a:r>
              <a:rPr lang="en-GB" sz="1600" dirty="0"/>
              <a:t> Available at: </a:t>
            </a:r>
            <a:r>
              <a:rPr lang="en-GB" sz="1600" dirty="0">
                <a:hlinkClick r:id="rId5"/>
              </a:rPr>
              <a:t>https://privycouncil.independent.gov.uk/royal-charters/</a:t>
            </a:r>
            <a:r>
              <a:rPr lang="en-GB" sz="1600" dirty="0"/>
              <a:t>  [Accessed 17/03/2021]</a:t>
            </a:r>
          </a:p>
        </p:txBody>
      </p:sp>
    </p:spTree>
    <p:extLst>
      <p:ext uri="{BB962C8B-B14F-4D97-AF65-F5344CB8AC3E}">
        <p14:creationId xmlns:p14="http://schemas.microsoft.com/office/powerpoint/2010/main" val="338950481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75A05-FCB8-4D2D-9D8E-5F61A5C44548}"/>
              </a:ext>
            </a:extLst>
          </p:cNvPr>
          <p:cNvSpPr>
            <a:spLocks noGrp="1"/>
          </p:cNvSpPr>
          <p:nvPr>
            <p:ph type="title"/>
          </p:nvPr>
        </p:nvSpPr>
        <p:spPr>
          <a:xfrm>
            <a:off x="3780148" y="365125"/>
            <a:ext cx="7956222" cy="1325563"/>
          </a:xfrm>
        </p:spPr>
        <p:txBody>
          <a:bodyPr>
            <a:normAutofit/>
          </a:bodyPr>
          <a:lstStyle/>
          <a:p>
            <a:r>
              <a:rPr lang="en-GB" dirty="0"/>
              <a:t>References</a:t>
            </a:r>
          </a:p>
        </p:txBody>
      </p:sp>
      <p:sp>
        <p:nvSpPr>
          <p:cNvPr id="5" name="TextBox 4">
            <a:extLst>
              <a:ext uri="{FF2B5EF4-FFF2-40B4-BE49-F238E27FC236}">
                <a16:creationId xmlns:a16="http://schemas.microsoft.com/office/drawing/2014/main" id="{14C5F4D7-98E4-4847-A8FB-4B128F12986C}"/>
              </a:ext>
            </a:extLst>
          </p:cNvPr>
          <p:cNvSpPr txBox="1"/>
          <p:nvPr/>
        </p:nvSpPr>
        <p:spPr>
          <a:xfrm>
            <a:off x="3539720" y="3041436"/>
            <a:ext cx="8496944" cy="584775"/>
          </a:xfrm>
          <a:prstGeom prst="rect">
            <a:avLst/>
          </a:prstGeom>
          <a:noFill/>
        </p:spPr>
        <p:txBody>
          <a:bodyPr wrap="square" rtlCol="0">
            <a:spAutoFit/>
          </a:bodyPr>
          <a:lstStyle/>
          <a:p>
            <a:r>
              <a:rPr lang="en-GB" sz="1600" dirty="0"/>
              <a:t>Thompson, S. &amp; Thompson, N.  (2018) </a:t>
            </a:r>
            <a:r>
              <a:rPr lang="en-GB" sz="1600" i="1" dirty="0"/>
              <a:t>The Critically Reflective Practitioner (2</a:t>
            </a:r>
            <a:r>
              <a:rPr lang="en-GB" sz="1600" i="1" baseline="30000" dirty="0"/>
              <a:t>nd</a:t>
            </a:r>
            <a:r>
              <a:rPr lang="en-GB" sz="1600" i="1" dirty="0"/>
              <a:t> Ed).</a:t>
            </a:r>
            <a:r>
              <a:rPr lang="en-GB" sz="1600" dirty="0"/>
              <a:t> Basingstoke: Palgrave Macmillan</a:t>
            </a:r>
          </a:p>
        </p:txBody>
      </p:sp>
      <p:sp>
        <p:nvSpPr>
          <p:cNvPr id="4" name="TextBox 3"/>
          <p:cNvSpPr txBox="1"/>
          <p:nvPr/>
        </p:nvSpPr>
        <p:spPr>
          <a:xfrm>
            <a:off x="3559424" y="1910648"/>
            <a:ext cx="8784976" cy="830997"/>
          </a:xfrm>
          <a:prstGeom prst="rect">
            <a:avLst/>
          </a:prstGeom>
          <a:noFill/>
        </p:spPr>
        <p:txBody>
          <a:bodyPr wrap="square" rtlCol="0">
            <a:spAutoFit/>
          </a:bodyPr>
          <a:lstStyle/>
          <a:p>
            <a:r>
              <a:rPr lang="en-GB" sz="1600" dirty="0" err="1"/>
              <a:t>TargetJobs</a:t>
            </a:r>
            <a:r>
              <a:rPr lang="en-GB" sz="1600" dirty="0"/>
              <a:t> (No Date) </a:t>
            </a:r>
            <a:r>
              <a:rPr lang="en-GB" sz="1600" i="1" dirty="0"/>
              <a:t>Professional bodies and professional qualification</a:t>
            </a:r>
          </a:p>
          <a:p>
            <a:r>
              <a:rPr lang="en-GB" sz="1600" dirty="0"/>
              <a:t>Available at: </a:t>
            </a:r>
            <a:r>
              <a:rPr lang="en-GB" sz="1600" dirty="0">
                <a:hlinkClick r:id="rId3"/>
              </a:rPr>
              <a:t>https://targetjobs.co.uk/professional-qualification-and-accreditation</a:t>
            </a:r>
            <a:r>
              <a:rPr lang="en-GB" sz="1600" dirty="0"/>
              <a:t> </a:t>
            </a:r>
          </a:p>
          <a:p>
            <a:r>
              <a:rPr lang="en-GB" sz="1600" dirty="0"/>
              <a:t>[Accessed 17/03/2021]</a:t>
            </a:r>
          </a:p>
        </p:txBody>
      </p:sp>
      <p:sp>
        <p:nvSpPr>
          <p:cNvPr id="8" name="TextBox 7">
            <a:extLst>
              <a:ext uri="{FF2B5EF4-FFF2-40B4-BE49-F238E27FC236}">
                <a16:creationId xmlns:a16="http://schemas.microsoft.com/office/drawing/2014/main" id="{14C5F4D7-98E4-4847-A8FB-4B128F12986C}"/>
              </a:ext>
            </a:extLst>
          </p:cNvPr>
          <p:cNvSpPr txBox="1"/>
          <p:nvPr/>
        </p:nvSpPr>
        <p:spPr>
          <a:xfrm>
            <a:off x="3523928" y="3749757"/>
            <a:ext cx="8496944" cy="830997"/>
          </a:xfrm>
          <a:prstGeom prst="rect">
            <a:avLst/>
          </a:prstGeom>
          <a:noFill/>
        </p:spPr>
        <p:txBody>
          <a:bodyPr wrap="square" rtlCol="0">
            <a:spAutoFit/>
          </a:bodyPr>
          <a:lstStyle/>
          <a:p>
            <a:r>
              <a:rPr lang="en-GB" sz="1600" dirty="0"/>
              <a:t>Underwood, S. </a:t>
            </a:r>
            <a:r>
              <a:rPr lang="en-GB" sz="1600" i="1" dirty="0"/>
              <a:t>et al </a:t>
            </a:r>
            <a:r>
              <a:rPr lang="en-GB" sz="1600" dirty="0"/>
              <a:t>(2012) </a:t>
            </a:r>
            <a:r>
              <a:rPr lang="en-GB" sz="1600" i="1" dirty="0"/>
              <a:t>Changing the Nature of Business </a:t>
            </a:r>
            <a:r>
              <a:rPr lang="en-GB" sz="1600" dirty="0"/>
              <a:t>Emerald Available at: </a:t>
            </a:r>
            <a:r>
              <a:rPr lang="en-GB" sz="1600" dirty="0">
                <a:hlinkClick r:id="rId4"/>
              </a:rPr>
              <a:t>https://www.researchgate.net/publication/281119169_Green_Entrepreneurship_Building_a_Green_Economy_Evidence_from_the_UK</a:t>
            </a:r>
            <a:r>
              <a:rPr lang="en-GB" sz="1600" dirty="0"/>
              <a:t> [Accessed 20/03/2021]</a:t>
            </a:r>
            <a:endParaRPr lang="en-GB" sz="1600" i="1" dirty="0"/>
          </a:p>
        </p:txBody>
      </p:sp>
      <p:sp>
        <p:nvSpPr>
          <p:cNvPr id="6" name="TextBox 5">
            <a:extLst>
              <a:ext uri="{FF2B5EF4-FFF2-40B4-BE49-F238E27FC236}">
                <a16:creationId xmlns:a16="http://schemas.microsoft.com/office/drawing/2014/main" id="{BC001BE8-D96A-6D83-24AC-304D8579EBA5}"/>
              </a:ext>
            </a:extLst>
          </p:cNvPr>
          <p:cNvSpPr txBox="1"/>
          <p:nvPr/>
        </p:nvSpPr>
        <p:spPr>
          <a:xfrm>
            <a:off x="3509641" y="4783900"/>
            <a:ext cx="8496944" cy="584775"/>
          </a:xfrm>
          <a:prstGeom prst="rect">
            <a:avLst/>
          </a:prstGeom>
          <a:noFill/>
        </p:spPr>
        <p:txBody>
          <a:bodyPr wrap="square" rtlCol="0">
            <a:spAutoFit/>
          </a:bodyPr>
          <a:lstStyle/>
          <a:p>
            <a:r>
              <a:rPr lang="en-GB" sz="1600" dirty="0"/>
              <a:t>Agrawal, V., and Dasgupta, S. (2020) ‘Identifying the Key Employability Skills: Evidence From Literature Review’ </a:t>
            </a:r>
            <a:r>
              <a:rPr lang="en-GB" sz="1600" i="1" dirty="0"/>
              <a:t>Journal of Business and Management </a:t>
            </a:r>
            <a:r>
              <a:rPr lang="en-GB" sz="1600" dirty="0"/>
              <a:t>pp.85-90</a:t>
            </a:r>
            <a:endParaRPr lang="en-GB" sz="1600" i="1" dirty="0"/>
          </a:p>
        </p:txBody>
      </p:sp>
    </p:spTree>
    <p:extLst>
      <p:ext uri="{BB962C8B-B14F-4D97-AF65-F5344CB8AC3E}">
        <p14:creationId xmlns:p14="http://schemas.microsoft.com/office/powerpoint/2010/main" val="241272571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Widescreen_2023 Sept</Template>
  <TotalTime>1052</TotalTime>
  <Words>3145</Words>
  <Application>Microsoft Office PowerPoint</Application>
  <PresentationFormat>Widescreen</PresentationFormat>
  <Paragraphs>253</Paragraphs>
  <Slides>44</Slides>
  <Notes>24</Notes>
  <HiddenSlides>0</HiddenSlides>
  <MMClips>4</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44</vt:i4>
      </vt:variant>
    </vt:vector>
  </HeadingPairs>
  <TitlesOfParts>
    <vt:vector size="56" baseType="lpstr">
      <vt:lpstr>Aptos</vt:lpstr>
      <vt:lpstr>Arial</vt:lpstr>
      <vt:lpstr>Calibri</vt:lpstr>
      <vt:lpstr>Calibri Light</vt:lpstr>
      <vt:lpstr>Times New Roman</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Employment and Entrepreneurship Skills</vt:lpstr>
      <vt:lpstr>What are Employability Skills?</vt:lpstr>
      <vt:lpstr>PowerPoint Presentation</vt:lpstr>
      <vt:lpstr>Research by Agrawal and Dasgupta (2020) </vt:lpstr>
      <vt:lpstr>Employability Skills</vt:lpstr>
      <vt:lpstr>Employability skills within the Health and Social Care Fields </vt:lpstr>
      <vt:lpstr>Employability skills within the Health and Social Care Fields </vt:lpstr>
      <vt:lpstr>Independence </vt:lpstr>
      <vt:lpstr>Flexibility</vt:lpstr>
      <vt:lpstr>Empathy</vt:lpstr>
      <vt:lpstr>Patience</vt:lpstr>
      <vt:lpstr>Communication Skills</vt:lpstr>
      <vt:lpstr>Resilience</vt:lpstr>
      <vt:lpstr>Discussion </vt:lpstr>
      <vt:lpstr>PowerPoint Presentation</vt:lpstr>
      <vt:lpstr>Why Entrepreneurship?</vt:lpstr>
      <vt:lpstr>What is Entrepreneurship?</vt:lpstr>
      <vt:lpstr>Entrepreneurship Capabilities</vt:lpstr>
      <vt:lpstr>Entrepreneurship Capabilities</vt:lpstr>
      <vt:lpstr>Other forms of Entrepreneurship</vt:lpstr>
      <vt:lpstr>Social Entrepreneurship</vt:lpstr>
      <vt:lpstr>Social Entrepreneurship</vt:lpstr>
      <vt:lpstr>Green Entrepreneurship</vt:lpstr>
      <vt:lpstr>PowerPoint Presentation</vt:lpstr>
      <vt:lpstr>Digital Entrepreneurship</vt:lpstr>
      <vt:lpstr>Digital Entrepreneurship</vt:lpstr>
      <vt:lpstr>PowerPoint Presentation</vt:lpstr>
      <vt:lpstr>Entrepreneurship continued: </vt:lpstr>
      <vt:lpstr>Using your experience to ‘sell’ yourself</vt:lpstr>
      <vt:lpstr>The STAR technique</vt:lpstr>
      <vt:lpstr>The STAR technique</vt:lpstr>
      <vt:lpstr>PowerPoint Presentation</vt:lpstr>
      <vt:lpstr>The STAR technique some things to consider</vt:lpstr>
      <vt:lpstr>The STAR technique some things to consider</vt:lpstr>
      <vt:lpstr>The STAR Technique</vt:lpstr>
      <vt:lpstr>Keeping track of your Personal Development</vt:lpstr>
      <vt:lpstr>Keeping track of your Personal Development</vt:lpstr>
      <vt:lpstr>Suggested reading Deunydd darllen a argymellir</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Jenkins (IEH)</dc:creator>
  <cp:lastModifiedBy>Laura Jenkins (IEH)</cp:lastModifiedBy>
  <cp:revision>1</cp:revision>
  <dcterms:created xsi:type="dcterms:W3CDTF">2024-02-28T16:53:30Z</dcterms:created>
  <dcterms:modified xsi:type="dcterms:W3CDTF">2024-02-29T10:26:00Z</dcterms:modified>
</cp:coreProperties>
</file>