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82" r:id="rId3"/>
    <p:sldId id="291" r:id="rId4"/>
    <p:sldId id="290" r:id="rId5"/>
    <p:sldId id="257" r:id="rId6"/>
    <p:sldId id="258" r:id="rId7"/>
    <p:sldId id="260" r:id="rId8"/>
    <p:sldId id="261" r:id="rId9"/>
    <p:sldId id="259" r:id="rId10"/>
    <p:sldId id="262" r:id="rId11"/>
    <p:sldId id="310" r:id="rId12"/>
    <p:sldId id="263" r:id="rId13"/>
    <p:sldId id="264" r:id="rId14"/>
    <p:sldId id="265" r:id="rId15"/>
    <p:sldId id="304" r:id="rId16"/>
    <p:sldId id="303" r:id="rId17"/>
    <p:sldId id="309" r:id="rId18"/>
    <p:sldId id="305" r:id="rId19"/>
    <p:sldId id="306" r:id="rId20"/>
    <p:sldId id="283" r:id="rId21"/>
    <p:sldId id="307" r:id="rId22"/>
    <p:sldId id="289" r:id="rId23"/>
    <p:sldId id="287" r:id="rId24"/>
    <p:sldId id="269" r:id="rId25"/>
    <p:sldId id="270"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7E8F0E-92AE-3DD3-8828-CE8EC2723076}" v="164" dt="2026-03-15T18:29:07.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012D60-D520-4553-ADD0-4A28227D1120}" type="datetimeFigureOut">
              <a:t>3/15/2026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F4F08F-B564-4952-95B3-8CE807015B9D}" type="slidenum">
              <a:t>‹#›</a:t>
            </a:fld>
            <a:endParaRPr lang="en-GB"/>
          </a:p>
        </p:txBody>
      </p:sp>
    </p:spTree>
    <p:extLst>
      <p:ext uri="{BB962C8B-B14F-4D97-AF65-F5344CB8AC3E}">
        <p14:creationId xmlns:p14="http://schemas.microsoft.com/office/powerpoint/2010/main" val="1503048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cebcp.org/wp-content/evidence-based-policing/EBP-Guide.pdf"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EBP-Guide.pdf</a:t>
            </a:r>
            <a:endParaRPr lang="en-US"/>
          </a:p>
        </p:txBody>
      </p:sp>
      <p:sp>
        <p:nvSpPr>
          <p:cNvPr id="4" name="Slide Number Placeholder 3"/>
          <p:cNvSpPr>
            <a:spLocks noGrp="1"/>
          </p:cNvSpPr>
          <p:nvPr>
            <p:ph type="sldNum" sz="quarter" idx="5"/>
          </p:nvPr>
        </p:nvSpPr>
        <p:spPr/>
        <p:txBody>
          <a:bodyPr/>
          <a:lstStyle/>
          <a:p>
            <a:fld id="{52F4F08F-B564-4952-95B3-8CE807015B9D}" type="slidenum">
              <a:t>1</a:t>
            </a:fld>
            <a:endParaRPr lang="en-GB"/>
          </a:p>
        </p:txBody>
      </p:sp>
    </p:spTree>
    <p:extLst>
      <p:ext uri="{BB962C8B-B14F-4D97-AF65-F5344CB8AC3E}">
        <p14:creationId xmlns:p14="http://schemas.microsoft.com/office/powerpoint/2010/main" val="152696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Top bun = Your Point</a:t>
            </a:r>
          </a:p>
          <a:p>
            <a:pPr marL="285750" indent="-285750">
              <a:buFont typeface="Arial"/>
              <a:buChar char="•"/>
            </a:pPr>
            <a:r>
              <a:rPr lang="en-US"/>
              <a:t>Filling = Evidence</a:t>
            </a:r>
            <a:endParaRPr lang="en-GB"/>
          </a:p>
          <a:p>
            <a:pPr marL="285750" indent="-285750">
              <a:buFont typeface="Arial"/>
              <a:buChar char="•"/>
            </a:pPr>
            <a:r>
              <a:rPr lang="en-US"/>
              <a:t>Bottom bun = Explanation</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52F4F08F-B564-4952-95B3-8CE807015B9D}" type="slidenum">
              <a:rPr lang="en-GB"/>
              <a:t>4</a:t>
            </a:fld>
            <a:endParaRPr lang="en-GB"/>
          </a:p>
        </p:txBody>
      </p:sp>
    </p:spTree>
    <p:extLst>
      <p:ext uri="{BB962C8B-B14F-4D97-AF65-F5344CB8AC3E}">
        <p14:creationId xmlns:p14="http://schemas.microsoft.com/office/powerpoint/2010/main" val="2579553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we’re looking at Lawrence Sherman’s </a:t>
            </a:r>
            <a:r>
              <a:rPr lang="en-GB" i="1"/>
              <a:t>Triple‑T</a:t>
            </a:r>
            <a:r>
              <a:rPr lang="en-GB"/>
              <a:t> strategy — a core idea in evidence‑based policing. It’s designed to help police forces make smarter, more effective, and more accountable decisions about where to focus their time and resources</a:t>
            </a:r>
            <a:endParaRPr lang="en-GB">
              <a:ea typeface="Calibri"/>
              <a:cs typeface="Calibri"/>
            </a:endParaRPr>
          </a:p>
          <a:p>
            <a:endParaRPr lang="en-GB">
              <a:ea typeface="Calibri"/>
              <a:cs typeface="Calibri"/>
            </a:endParaRPr>
          </a:p>
          <a:p>
            <a:r>
              <a:rPr lang="en-GB">
                <a:ea typeface="Calibri"/>
                <a:cs typeface="Calibri"/>
              </a:rPr>
              <a:t>Targeting - </a:t>
            </a:r>
            <a:r>
              <a:rPr lang="en-GB"/>
              <a:t>This means we don’t spread policing evenly everywhere — instead, we put our efforts where they will prevent the most harm. Sherman’s work emphasises ranking different places, people, times, and situations based on the level of harm they cause. So, instead of treating all areas the same, we direct resources to </a:t>
            </a:r>
            <a:r>
              <a:rPr lang="en-GB" i="1"/>
              <a:t>high‑harm</a:t>
            </a:r>
            <a:r>
              <a:rPr lang="en-GB"/>
              <a:t> locations or individuals. This is part of a proportional, democratic approach to policing</a:t>
            </a:r>
            <a:endParaRPr lang="en-GB">
              <a:ea typeface="Calibri"/>
              <a:cs typeface="Calibri"/>
            </a:endParaRPr>
          </a:p>
          <a:p>
            <a:endParaRPr lang="en-GB">
              <a:ea typeface="Calibri"/>
              <a:cs typeface="Calibri"/>
            </a:endParaRPr>
          </a:p>
          <a:p>
            <a:r>
              <a:rPr lang="en-GB">
                <a:ea typeface="Calibri"/>
                <a:cs typeface="Calibri"/>
              </a:rPr>
              <a:t>Testing - </a:t>
            </a:r>
            <a:r>
              <a:rPr lang="en-GB"/>
              <a:t>evaluate whether an intervention actually works. Evidence‑based policing depends on testing tactics rather than relying on tradition or assumptions. The goal is to avoid wasting resources on strategies that aren’t effective or might increase crime</a:t>
            </a:r>
            <a:endParaRPr lang="en-GB">
              <a:ea typeface="Calibri"/>
              <a:cs typeface="Calibri"/>
            </a:endParaRPr>
          </a:p>
          <a:p>
            <a:endParaRPr lang="en-GB">
              <a:ea typeface="Calibri"/>
              <a:cs typeface="Calibri"/>
            </a:endParaRPr>
          </a:p>
          <a:p>
            <a:r>
              <a:rPr lang="en-GB">
                <a:ea typeface="Calibri"/>
                <a:cs typeface="Calibri"/>
              </a:rPr>
              <a:t>Tracking - </a:t>
            </a:r>
            <a:r>
              <a:rPr lang="en-GB"/>
              <a:t>This is about monitoring how police actions are delivered on the ground. Sherman notes that tracking is becoming much more robust through tools like GPS and body‑worn video. Testing is actually done in practice and done lawfully and consistently. </a:t>
            </a:r>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52F4F08F-B564-4952-95B3-8CE807015B9D}" type="slidenum">
              <a:rPr lang="en-GB"/>
              <a:t>18</a:t>
            </a:fld>
            <a:endParaRPr lang="en-GB"/>
          </a:p>
        </p:txBody>
      </p:sp>
    </p:spTree>
    <p:extLst>
      <p:ext uri="{BB962C8B-B14F-4D97-AF65-F5344CB8AC3E}">
        <p14:creationId xmlns:p14="http://schemas.microsoft.com/office/powerpoint/2010/main" val="4994425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rPr lang="en-GB"/>
              <a:t>20</a:t>
            </a:fld>
            <a:endParaRPr lang="en-GB"/>
          </a:p>
        </p:txBody>
      </p:sp>
    </p:spTree>
    <p:extLst>
      <p:ext uri="{BB962C8B-B14F-4D97-AF65-F5344CB8AC3E}">
        <p14:creationId xmlns:p14="http://schemas.microsoft.com/office/powerpoint/2010/main" val="182094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How can this be done in an investigation? Speaking to victims/ witnesses</a:t>
            </a:r>
          </a:p>
        </p:txBody>
      </p:sp>
      <p:sp>
        <p:nvSpPr>
          <p:cNvPr id="4" name="Slide Number Placeholder 3"/>
          <p:cNvSpPr>
            <a:spLocks noGrp="1"/>
          </p:cNvSpPr>
          <p:nvPr>
            <p:ph type="sldNum" sz="quarter" idx="5"/>
          </p:nvPr>
        </p:nvSpPr>
        <p:spPr/>
        <p:txBody>
          <a:bodyPr/>
          <a:lstStyle/>
          <a:p>
            <a:fld id="{4DFA8546-27D1-4FB8-AC29-14A6183D0D78}" type="slidenum">
              <a:rPr lang="en-GB"/>
              <a:t>23</a:t>
            </a:fld>
            <a:endParaRPr lang="en-GB"/>
          </a:p>
        </p:txBody>
      </p:sp>
    </p:spTree>
    <p:extLst>
      <p:ext uri="{BB962C8B-B14F-4D97-AF65-F5344CB8AC3E}">
        <p14:creationId xmlns:p14="http://schemas.microsoft.com/office/powerpoint/2010/main" val="1443239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opcenter.asu.edu/" TargetMode="External"/><Relationship Id="rId2" Type="http://schemas.openxmlformats.org/officeDocument/2006/relationships/hyperlink" Target="https://www.blueforcelearning.com/cours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academic.oup.com/policing/article-abstract/doi/10.1093/police/paad051/7246344?redirectedFrom=fulltext&amp;login=true" TargetMode="External"/><Relationship Id="rId2" Type="http://schemas.openxmlformats.org/officeDocument/2006/relationships/hyperlink" Target="https://books.google.co.uk/books?hl=en&amp;lr=&amp;id=j8ocEAAAQBAJ&amp;oi=fnd&amp;pg=PP1&amp;ots=yKWYhxEeFF&amp;sig=j1dgkFVWQ8bWn6vhxIr0fFFX86U&amp;redir_esc=y#v=onepage&amp;q&amp;f=false" TargetMode="Externa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moodle.uwtsd.ac.uk/report/view.php?courseid=13828"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college.police.uk/ethics/code-of-ethics/principl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moodle.uwtsd.ac.uk/course/view.php?id=1382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video" Target="https://www.youtube.com/embed/yS6nWXrPDNk?start=18&amp;feature=oembed" TargetMode="Externa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8.png"/><Relationship Id="rId4" Type="http://schemas.openxmlformats.org/officeDocument/2006/relationships/hyperlink" Target="https://www.hampshiresab.org.uk/wp-content/uploads/2009-Fiona-Pilkington-Leicestershire.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assets.college.police.uk/s3fs-public/2020-08/future-operating-environment-2040.pdf"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Close-up of circuit board">
            <a:extLst>
              <a:ext uri="{FF2B5EF4-FFF2-40B4-BE49-F238E27FC236}">
                <a16:creationId xmlns:a16="http://schemas.microsoft.com/office/drawing/2014/main" id="{09B5F26F-6433-9D4B-54D8-7C67DCBBF473}"/>
              </a:ext>
            </a:extLst>
          </p:cNvPr>
          <p:cNvPicPr>
            <a:picLocks noChangeAspect="1"/>
          </p:cNvPicPr>
          <p:nvPr/>
        </p:nvPicPr>
        <p:blipFill>
          <a:blip r:embed="rId3"/>
          <a:srcRect t="10216" r="-2" b="5025"/>
          <a:stretch>
            <a:fillRect/>
          </a:stretch>
        </p:blipFill>
        <p:spPr>
          <a:xfrm>
            <a:off x="20" y="-7619"/>
            <a:ext cx="12191979" cy="6887364"/>
          </a:xfrm>
          <a:prstGeom prst="rect">
            <a:avLst/>
          </a:prstGeom>
        </p:spPr>
      </p:pic>
      <p:sp>
        <p:nvSpPr>
          <p:cNvPr id="23" name="Rectangle 22">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5" name="Rectangle 24">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p:cNvSpPr>
            <a:spLocks noGrp="1"/>
          </p:cNvSpPr>
          <p:nvPr>
            <p:ph type="ctrTitle"/>
          </p:nvPr>
        </p:nvSpPr>
        <p:spPr>
          <a:xfrm>
            <a:off x="859029" y="1936866"/>
            <a:ext cx="4849044" cy="2839273"/>
          </a:xfrm>
        </p:spPr>
        <p:txBody>
          <a:bodyPr>
            <a:normAutofit/>
          </a:bodyPr>
          <a:lstStyle/>
          <a:p>
            <a:pPr algn="l"/>
            <a:r>
              <a:rPr lang="en-GB" sz="3600">
                <a:solidFill>
                  <a:srgbClr val="FFFFFF"/>
                </a:solidFill>
              </a:rPr>
              <a:t>Evidence  Based Policing</a:t>
            </a:r>
          </a:p>
        </p:txBody>
      </p:sp>
      <p:sp>
        <p:nvSpPr>
          <p:cNvPr id="3" name="Subtitle 2"/>
          <p:cNvSpPr>
            <a:spLocks noGrp="1"/>
          </p:cNvSpPr>
          <p:nvPr>
            <p:ph type="subTitle" idx="1"/>
          </p:nvPr>
        </p:nvSpPr>
        <p:spPr>
          <a:xfrm>
            <a:off x="859028" y="4873600"/>
            <a:ext cx="4849044" cy="1183602"/>
          </a:xfrm>
        </p:spPr>
        <p:txBody>
          <a:bodyPr vert="horz" lIns="91440" tIns="45720" rIns="91440" bIns="45720" rtlCol="0">
            <a:normAutofit/>
          </a:bodyPr>
          <a:lstStyle/>
          <a:p>
            <a:pPr algn="l"/>
            <a:r>
              <a:rPr lang="en-GB" sz="2000">
                <a:solidFill>
                  <a:srgbClr val="FFFFFF"/>
                </a:solidFill>
              </a:rPr>
              <a:t>Week 7</a:t>
            </a:r>
          </a:p>
        </p:txBody>
      </p:sp>
      <p:sp>
        <p:nvSpPr>
          <p:cNvPr id="26" name="Rectangle 25">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CD418-640D-BE8E-EE24-A8C862C862E5}"/>
              </a:ext>
            </a:extLst>
          </p:cNvPr>
          <p:cNvSpPr>
            <a:spLocks noGrp="1"/>
          </p:cNvSpPr>
          <p:nvPr>
            <p:ph type="title"/>
          </p:nvPr>
        </p:nvSpPr>
        <p:spPr>
          <a:xfrm>
            <a:off x="4654296" y="329184"/>
            <a:ext cx="6894576" cy="1783080"/>
          </a:xfrm>
        </p:spPr>
        <p:txBody>
          <a:bodyPr anchor="b">
            <a:normAutofit/>
          </a:bodyPr>
          <a:lstStyle/>
          <a:p>
            <a:r>
              <a:rPr lang="en-GB" sz="5400">
                <a:cs typeface="Calibri Light"/>
              </a:rPr>
              <a:t>Aims for today</a:t>
            </a:r>
            <a:endParaRPr lang="en-GB" sz="5400"/>
          </a:p>
        </p:txBody>
      </p:sp>
      <p:pic>
        <p:nvPicPr>
          <p:cNvPr id="5" name="Picture 4" descr="Glasses on top of a book">
            <a:extLst>
              <a:ext uri="{FF2B5EF4-FFF2-40B4-BE49-F238E27FC236}">
                <a16:creationId xmlns:a16="http://schemas.microsoft.com/office/drawing/2014/main" id="{532737E1-A09C-EF1F-FB89-58543A094392}"/>
              </a:ext>
            </a:extLst>
          </p:cNvPr>
          <p:cNvPicPr>
            <a:picLocks noChangeAspect="1"/>
          </p:cNvPicPr>
          <p:nvPr/>
        </p:nvPicPr>
        <p:blipFill rotWithShape="1">
          <a:blip r:embed="rId2"/>
          <a:srcRect l="20005" r="40873" b="9"/>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6D8E3B7F-5961-72A3-75C6-9B5FAB178540}"/>
              </a:ext>
            </a:extLst>
          </p:cNvPr>
          <p:cNvSpPr>
            <a:spLocks noGrp="1"/>
          </p:cNvSpPr>
          <p:nvPr>
            <p:ph idx="1"/>
          </p:nvPr>
        </p:nvSpPr>
        <p:spPr>
          <a:xfrm>
            <a:off x="4654296" y="2706624"/>
            <a:ext cx="6894576" cy="3483864"/>
          </a:xfrm>
        </p:spPr>
        <p:txBody>
          <a:bodyPr vert="horz" lIns="91440" tIns="45720" rIns="91440" bIns="45720" rtlCol="0" anchor="t">
            <a:noAutofit/>
          </a:bodyPr>
          <a:lstStyle/>
          <a:p>
            <a:r>
              <a:rPr lang="en-GB" sz="2000">
                <a:latin typeface="Aptos"/>
                <a:ea typeface="Calibri"/>
                <a:cs typeface="Calibri"/>
              </a:rPr>
              <a:t>Feedback from assignments</a:t>
            </a:r>
            <a:endParaRPr lang="en-GB" sz="2000">
              <a:latin typeface="Calibri"/>
              <a:ea typeface="Calibri"/>
              <a:cs typeface="Calibri"/>
            </a:endParaRPr>
          </a:p>
          <a:p>
            <a:r>
              <a:rPr lang="en-GB" sz="2000">
                <a:latin typeface="Calibri"/>
                <a:ea typeface="Calibri"/>
                <a:cs typeface="Calibri"/>
              </a:rPr>
              <a:t>Look at assignment 2</a:t>
            </a:r>
            <a:endParaRPr lang="en-GB"/>
          </a:p>
          <a:p>
            <a:r>
              <a:rPr lang="en-GB" sz="2000">
                <a:latin typeface="Calibri"/>
                <a:ea typeface="Calibri"/>
                <a:cs typeface="Calibri"/>
              </a:rPr>
              <a:t>Ethical Policing Principles</a:t>
            </a:r>
            <a:endParaRPr lang="en-GB" sz="2000" dirty="0">
              <a:latin typeface="Calibri"/>
              <a:ea typeface="Calibri"/>
              <a:cs typeface="Calibri"/>
            </a:endParaRPr>
          </a:p>
          <a:p>
            <a:r>
              <a:rPr lang="en-GB" sz="2000">
                <a:latin typeface="Calibri"/>
                <a:ea typeface="Calibri"/>
                <a:cs typeface="Calibri"/>
              </a:rPr>
              <a:t>Task</a:t>
            </a:r>
            <a:endParaRPr lang="en-GB" sz="2000" dirty="0">
              <a:latin typeface="Calibri"/>
              <a:ea typeface="Calibri"/>
              <a:cs typeface="Calibri"/>
            </a:endParaRPr>
          </a:p>
          <a:p>
            <a:r>
              <a:rPr lang="en-GB" sz="2000">
                <a:latin typeface="Calibri"/>
                <a:ea typeface="Calibri"/>
                <a:cs typeface="Calibri"/>
              </a:rPr>
              <a:t>Recap research tips</a:t>
            </a:r>
          </a:p>
          <a:p>
            <a:r>
              <a:rPr lang="en-GB" sz="2000">
                <a:latin typeface="Calibri"/>
                <a:ea typeface="Calibri"/>
                <a:cs typeface="Calibri"/>
              </a:rPr>
              <a:t>Conduct research as a group</a:t>
            </a:r>
            <a:endParaRPr lang="en-GB" sz="2000">
              <a:solidFill>
                <a:srgbClr val="FF0000"/>
              </a:solidFill>
              <a:latin typeface="Calibri"/>
              <a:ea typeface="Calibri"/>
              <a:cs typeface="Calibri"/>
            </a:endParaRPr>
          </a:p>
        </p:txBody>
      </p:sp>
    </p:spTree>
    <p:extLst>
      <p:ext uri="{BB962C8B-B14F-4D97-AF65-F5344CB8AC3E}">
        <p14:creationId xmlns:p14="http://schemas.microsoft.com/office/powerpoint/2010/main" val="2196997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1FDD51E-8EFC-4376-7593-6B72AAD5AF3C}"/>
              </a:ext>
            </a:extLst>
          </p:cNvPr>
          <p:cNvPicPr>
            <a:picLocks noGrp="1" noChangeAspect="1"/>
          </p:cNvPicPr>
          <p:nvPr>
            <p:ph idx="1"/>
          </p:nvPr>
        </p:nvPicPr>
        <p:blipFill rotWithShape="1">
          <a:blip r:embed="rId2"/>
          <a:srcRect l="1009" r="2" b="2"/>
          <a:stretch/>
        </p:blipFill>
        <p:spPr>
          <a:xfrm>
            <a:off x="20" y="10"/>
            <a:ext cx="12191980" cy="6866290"/>
          </a:xfrm>
          <a:prstGeom prst="rect">
            <a:avLst/>
          </a:prstGeom>
        </p:spPr>
      </p:pic>
    </p:spTree>
    <p:extLst>
      <p:ext uri="{BB962C8B-B14F-4D97-AF65-F5344CB8AC3E}">
        <p14:creationId xmlns:p14="http://schemas.microsoft.com/office/powerpoint/2010/main" val="3076782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CCDE0A0-B725-9814-7667-20D7DBCC2C20}"/>
              </a:ext>
            </a:extLst>
          </p:cNvPr>
          <p:cNvPicPr>
            <a:picLocks noGrp="1" noChangeAspect="1"/>
          </p:cNvPicPr>
          <p:nvPr>
            <p:ph idx="1"/>
          </p:nvPr>
        </p:nvPicPr>
        <p:blipFill rotWithShape="1">
          <a:blip r:embed="rId3"/>
          <a:srcRect t="24763"/>
          <a:stretch/>
        </p:blipFill>
        <p:spPr>
          <a:xfrm>
            <a:off x="20" y="1282"/>
            <a:ext cx="12191980" cy="6856718"/>
          </a:xfrm>
          <a:prstGeom prst="rect">
            <a:avLst/>
          </a:prstGeom>
        </p:spPr>
      </p:pic>
    </p:spTree>
    <p:extLst>
      <p:ext uri="{BB962C8B-B14F-4D97-AF65-F5344CB8AC3E}">
        <p14:creationId xmlns:p14="http://schemas.microsoft.com/office/powerpoint/2010/main" val="146610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B5385-D2A8-FFF1-B681-DFB39E4F192A}"/>
              </a:ext>
            </a:extLst>
          </p:cNvPr>
          <p:cNvSpPr>
            <a:spLocks noGrp="1"/>
          </p:cNvSpPr>
          <p:nvPr>
            <p:ph type="title"/>
          </p:nvPr>
        </p:nvSpPr>
        <p:spPr/>
        <p:txBody>
          <a:bodyPr/>
          <a:lstStyle/>
          <a:p>
            <a:r>
              <a:rPr lang="en-GB"/>
              <a:t>Assignment Feedback</a:t>
            </a:r>
          </a:p>
        </p:txBody>
      </p:sp>
      <p:sp>
        <p:nvSpPr>
          <p:cNvPr id="3" name="Content Placeholder 2">
            <a:extLst>
              <a:ext uri="{FF2B5EF4-FFF2-40B4-BE49-F238E27FC236}">
                <a16:creationId xmlns:a16="http://schemas.microsoft.com/office/drawing/2014/main" id="{75C219C6-FD97-064B-5D47-122023023551}"/>
              </a:ext>
            </a:extLst>
          </p:cNvPr>
          <p:cNvSpPr>
            <a:spLocks noGrp="1"/>
          </p:cNvSpPr>
          <p:nvPr>
            <p:ph idx="1"/>
          </p:nvPr>
        </p:nvSpPr>
        <p:spPr/>
        <p:txBody>
          <a:bodyPr vert="horz" lIns="91440" tIns="45720" rIns="91440" bIns="45720" rtlCol="0" anchor="t">
            <a:normAutofit/>
          </a:bodyPr>
          <a:lstStyle/>
          <a:p>
            <a:r>
              <a:rPr lang="en-GB">
                <a:ea typeface="+mn-lt"/>
                <a:cs typeface="+mn-lt"/>
              </a:rPr>
              <a:t>LITERATURE SOURCES - </a:t>
            </a:r>
          </a:p>
          <a:p>
            <a:r>
              <a:rPr lang="en-GB">
                <a:ea typeface="+mn-lt"/>
                <a:cs typeface="+mn-lt"/>
                <a:hlinkClick r:id="rId2"/>
              </a:rPr>
              <a:t>Law Enforcement Courses Online | Training Courses | </a:t>
            </a:r>
            <a:r>
              <a:rPr lang="en-GB" err="1">
                <a:ea typeface="+mn-lt"/>
                <a:cs typeface="+mn-lt"/>
                <a:hlinkClick r:id="rId2"/>
              </a:rPr>
              <a:t>BlueForce</a:t>
            </a:r>
            <a:r>
              <a:rPr lang="en-GB">
                <a:ea typeface="+mn-lt"/>
                <a:cs typeface="+mn-lt"/>
                <a:hlinkClick r:id="rId2"/>
              </a:rPr>
              <a:t> Learning</a:t>
            </a:r>
            <a:endParaRPr lang="en-GB"/>
          </a:p>
          <a:p>
            <a:r>
              <a:rPr lang="en-GB" err="1">
                <a:ea typeface="+mn-lt"/>
                <a:cs typeface="+mn-lt"/>
                <a:hlinkClick r:id="rId3"/>
              </a:rPr>
              <a:t>Center</a:t>
            </a:r>
            <a:r>
              <a:rPr lang="en-GB">
                <a:ea typeface="+mn-lt"/>
                <a:cs typeface="+mn-lt"/>
                <a:hlinkClick r:id="rId3"/>
              </a:rPr>
              <a:t> for Problem-Oriented Policing | ASU </a:t>
            </a:r>
            <a:r>
              <a:rPr lang="en-GB" err="1">
                <a:ea typeface="+mn-lt"/>
                <a:cs typeface="+mn-lt"/>
                <a:hlinkClick r:id="rId3"/>
              </a:rPr>
              <a:t>Center</a:t>
            </a:r>
            <a:r>
              <a:rPr lang="en-GB">
                <a:ea typeface="+mn-lt"/>
                <a:cs typeface="+mn-lt"/>
                <a:hlinkClick r:id="rId3"/>
              </a:rPr>
              <a:t> for Problem-Oriented Policing</a:t>
            </a:r>
          </a:p>
          <a:p>
            <a:r>
              <a:rPr lang="en-GB"/>
              <a:t>Reliable sources</a:t>
            </a:r>
          </a:p>
          <a:p>
            <a:r>
              <a:rPr lang="en-GB"/>
              <a:t>Library / Google Scholar / Web = CoP; Government pages</a:t>
            </a:r>
          </a:p>
          <a:p>
            <a:r>
              <a:rPr lang="en-GB"/>
              <a:t>No random web searchers  </a:t>
            </a:r>
          </a:p>
        </p:txBody>
      </p:sp>
    </p:spTree>
    <p:extLst>
      <p:ext uri="{BB962C8B-B14F-4D97-AF65-F5344CB8AC3E}">
        <p14:creationId xmlns:p14="http://schemas.microsoft.com/office/powerpoint/2010/main" val="3422828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A98EB-8BFD-9608-A272-9EDA725A4008}"/>
              </a:ext>
            </a:extLst>
          </p:cNvPr>
          <p:cNvSpPr>
            <a:spLocks noGrp="1"/>
          </p:cNvSpPr>
          <p:nvPr>
            <p:ph type="title"/>
          </p:nvPr>
        </p:nvSpPr>
        <p:spPr>
          <a:xfrm>
            <a:off x="761800" y="413290"/>
            <a:ext cx="5334197" cy="997903"/>
          </a:xfrm>
        </p:spPr>
        <p:txBody>
          <a:bodyPr anchor="ctr">
            <a:normAutofit/>
          </a:bodyPr>
          <a:lstStyle/>
          <a:p>
            <a:r>
              <a:rPr lang="en-GB" sz="4000"/>
              <a:t>Referencing</a:t>
            </a:r>
          </a:p>
        </p:txBody>
      </p:sp>
      <p:sp>
        <p:nvSpPr>
          <p:cNvPr id="3" name="Content Placeholder 2">
            <a:extLst>
              <a:ext uri="{FF2B5EF4-FFF2-40B4-BE49-F238E27FC236}">
                <a16:creationId xmlns:a16="http://schemas.microsoft.com/office/drawing/2014/main" id="{05E7F18A-338B-DB55-46CC-E2E7BE22A825}"/>
              </a:ext>
            </a:extLst>
          </p:cNvPr>
          <p:cNvSpPr>
            <a:spLocks noGrp="1"/>
          </p:cNvSpPr>
          <p:nvPr>
            <p:ph idx="1"/>
          </p:nvPr>
        </p:nvSpPr>
        <p:spPr>
          <a:xfrm>
            <a:off x="761800" y="1398278"/>
            <a:ext cx="5334197" cy="4841801"/>
          </a:xfrm>
        </p:spPr>
        <p:txBody>
          <a:bodyPr vert="horz" lIns="91440" tIns="45720" rIns="91440" bIns="45720" rtlCol="0" anchor="ctr">
            <a:normAutofit/>
          </a:bodyPr>
          <a:lstStyle/>
          <a:p>
            <a:r>
              <a:rPr lang="en-GB" sz="1600">
                <a:ea typeface="+mn-lt"/>
                <a:cs typeface="+mn-lt"/>
              </a:rPr>
              <a:t>What's Wrong? - </a:t>
            </a:r>
          </a:p>
          <a:p>
            <a:r>
              <a:rPr lang="en-GB" sz="1600">
                <a:ea typeface="+mn-lt"/>
                <a:cs typeface="+mn-lt"/>
              </a:rPr>
              <a:t>Huey, Laura, Mitchell, Renee. 2021. Implementing evidence-based research: a how-to guide for police organisations. Available at: </a:t>
            </a:r>
            <a:r>
              <a:rPr lang="en-GB" sz="1600">
                <a:ea typeface="+mn-lt"/>
                <a:cs typeface="+mn-lt"/>
                <a:hlinkClick r:id="rId2"/>
              </a:rPr>
              <a:t>https://books.google.co.uk/books?hl=en&amp;lr=&amp;id=j8ocEAAAQBAJ&amp;oi=fnd&amp;pg=PP1&amp;ots=yKWYhxEeFF&amp;sig=j1dgkFVWQ8bWn6vhxIr0fFFX86U&amp;redir_esc=y#v=onepage&amp;q&amp;f=false</a:t>
            </a:r>
            <a:r>
              <a:rPr lang="en-GB" sz="1600">
                <a:ea typeface="+mn-lt"/>
                <a:cs typeface="+mn-lt"/>
              </a:rPr>
              <a:t> Accessed on 28/2/2026</a:t>
            </a:r>
            <a:endParaRPr lang="en-GB" sz="1600"/>
          </a:p>
          <a:p>
            <a:r>
              <a:rPr lang="en-GB" sz="1600">
                <a:ea typeface="+mn-lt"/>
                <a:cs typeface="+mn-lt"/>
              </a:rPr>
              <a:t>Kuen, Kiseong, Lum, Cynthia and Kim, Seung Hyun. 2023. What makes police officers resist research and evidence-based policing? Examining the role of organizational and environmental factors. Available at: </a:t>
            </a:r>
            <a:r>
              <a:rPr lang="en-GB" sz="1600">
                <a:ea typeface="+mn-lt"/>
                <a:cs typeface="+mn-lt"/>
                <a:hlinkClick r:id="rId3"/>
              </a:rPr>
              <a:t>https://academic.oup.com/policing/article-abstract/doi/10.1093/police/paad051/7246344?redirectedFrom=fulltext&amp;login=true</a:t>
            </a:r>
            <a:r>
              <a:rPr lang="en-GB" sz="1600">
                <a:ea typeface="+mn-lt"/>
                <a:cs typeface="+mn-lt"/>
              </a:rPr>
              <a:t> Accessed on 25/2/2026</a:t>
            </a:r>
            <a:endParaRPr lang="en-GB" sz="1600"/>
          </a:p>
          <a:p>
            <a:endParaRPr lang="en-GB" sz="1600"/>
          </a:p>
        </p:txBody>
      </p:sp>
      <p:pic>
        <p:nvPicPr>
          <p:cNvPr id="14" name="Picture 13">
            <a:extLst>
              <a:ext uri="{FF2B5EF4-FFF2-40B4-BE49-F238E27FC236}">
                <a16:creationId xmlns:a16="http://schemas.microsoft.com/office/drawing/2014/main" id="{0177EB84-A57D-A77E-5453-D569EF751478}"/>
              </a:ext>
            </a:extLst>
          </p:cNvPr>
          <p:cNvPicPr>
            <a:picLocks noChangeAspect="1"/>
          </p:cNvPicPr>
          <p:nvPr/>
        </p:nvPicPr>
        <p:blipFill>
          <a:blip r:embed="rId4"/>
          <a:srcRect l="24680" r="34367" b="6249"/>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59825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DBD63-77DD-E284-C9DD-71DD5138B8E1}"/>
              </a:ext>
            </a:extLst>
          </p:cNvPr>
          <p:cNvSpPr>
            <a:spLocks noGrp="1"/>
          </p:cNvSpPr>
          <p:nvPr>
            <p:ph type="title"/>
          </p:nvPr>
        </p:nvSpPr>
        <p:spPr/>
        <p:txBody>
          <a:bodyPr/>
          <a:lstStyle/>
          <a:p>
            <a:r>
              <a:rPr lang="en-GB"/>
              <a:t>Essay Writing – Evaluate:</a:t>
            </a:r>
          </a:p>
        </p:txBody>
      </p:sp>
      <p:sp>
        <p:nvSpPr>
          <p:cNvPr id="3" name="Content Placeholder 2">
            <a:extLst>
              <a:ext uri="{FF2B5EF4-FFF2-40B4-BE49-F238E27FC236}">
                <a16:creationId xmlns:a16="http://schemas.microsoft.com/office/drawing/2014/main" id="{85854E0E-8970-2C06-B049-4710D19AA4B1}"/>
              </a:ext>
            </a:extLst>
          </p:cNvPr>
          <p:cNvSpPr>
            <a:spLocks noGrp="1"/>
          </p:cNvSpPr>
          <p:nvPr>
            <p:ph idx="1"/>
          </p:nvPr>
        </p:nvSpPr>
        <p:spPr/>
        <p:txBody>
          <a:bodyPr vert="horz" lIns="91440" tIns="45720" rIns="91440" bIns="45720" rtlCol="0" anchor="t">
            <a:normAutofit/>
          </a:bodyPr>
          <a:lstStyle/>
          <a:p>
            <a:r>
              <a:rPr lang="en-GB">
                <a:ea typeface="+mn-lt"/>
                <a:cs typeface="+mn-lt"/>
              </a:rPr>
              <a:t>OSARA comes from problem-oriented policing. This approach asks officers to look for patterns behind crime and disorder, not only deal with one event at a time. The College of Policing explains that problem solving policing uses a clear process to see a problem, understand it, respond to it and then review the outcome of it. Research also supports this wider approach. Hinkle et al. found that problem-oriented policing reduces crime and disorder in many ways. This gives OSARA a strong base. It is not based on opinion alone. It is linked to a tested way of working in policing (College of Policing, 2020, College of Policing, 2022, Hinkle et al, 2020).</a:t>
            </a:r>
            <a:endParaRPr lang="en-GB"/>
          </a:p>
        </p:txBody>
      </p:sp>
    </p:spTree>
    <p:extLst>
      <p:ext uri="{BB962C8B-B14F-4D97-AF65-F5344CB8AC3E}">
        <p14:creationId xmlns:p14="http://schemas.microsoft.com/office/powerpoint/2010/main" val="4095425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6DB1F-7E3D-8DE0-E63F-56098FBACCC9}"/>
              </a:ext>
            </a:extLst>
          </p:cNvPr>
          <p:cNvSpPr>
            <a:spLocks noGrp="1"/>
          </p:cNvSpPr>
          <p:nvPr>
            <p:ph type="title"/>
          </p:nvPr>
        </p:nvSpPr>
        <p:spPr/>
        <p:txBody>
          <a:bodyPr/>
          <a:lstStyle/>
          <a:p>
            <a:r>
              <a:rPr lang="en-GB">
                <a:solidFill>
                  <a:srgbClr val="FF0000"/>
                </a:solidFill>
              </a:rPr>
              <a:t>Check</a:t>
            </a:r>
          </a:p>
        </p:txBody>
      </p:sp>
      <p:sp>
        <p:nvSpPr>
          <p:cNvPr id="3" name="Content Placeholder 2">
            <a:extLst>
              <a:ext uri="{FF2B5EF4-FFF2-40B4-BE49-F238E27FC236}">
                <a16:creationId xmlns:a16="http://schemas.microsoft.com/office/drawing/2014/main" id="{244902C2-E2A7-D8B9-9ED8-10119BD139BB}"/>
              </a:ext>
            </a:extLst>
          </p:cNvPr>
          <p:cNvSpPr>
            <a:spLocks noGrp="1"/>
          </p:cNvSpPr>
          <p:nvPr>
            <p:ph idx="1"/>
          </p:nvPr>
        </p:nvSpPr>
        <p:spPr/>
        <p:txBody>
          <a:bodyPr vert="horz" lIns="91440" tIns="45720" rIns="91440" bIns="45720" rtlCol="0" anchor="t">
            <a:normAutofit/>
          </a:bodyPr>
          <a:lstStyle/>
          <a:p>
            <a:r>
              <a:rPr lang="en-GB">
                <a:ea typeface="+mn-lt"/>
                <a:cs typeface="+mn-lt"/>
              </a:rPr>
              <a:t>Blackburn, B (2025) ‘Evidence-Based Policing’ In Wood, D. Bradshaw, S. Dickens, T. Parker-Mcleod, J and Davis, C (2025) Blackstone’s Handbook for Policing Students 2026. 20 edn. Oxford University Press, pp. 45- 58.</a:t>
            </a:r>
            <a:endParaRPr lang="en-GB"/>
          </a:p>
          <a:p>
            <a:endParaRPr lang="en-GB"/>
          </a:p>
        </p:txBody>
      </p:sp>
    </p:spTree>
    <p:extLst>
      <p:ext uri="{BB962C8B-B14F-4D97-AF65-F5344CB8AC3E}">
        <p14:creationId xmlns:p14="http://schemas.microsoft.com/office/powerpoint/2010/main" val="1943763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06963-0058-B30A-7AB1-80DC58061A42}"/>
              </a:ext>
            </a:extLst>
          </p:cNvPr>
          <p:cNvSpPr>
            <a:spLocks noGrp="1"/>
          </p:cNvSpPr>
          <p:nvPr>
            <p:ph type="title"/>
          </p:nvPr>
        </p:nvSpPr>
        <p:spPr>
          <a:xfrm>
            <a:off x="686834" y="1153572"/>
            <a:ext cx="3200400" cy="4461163"/>
          </a:xfrm>
        </p:spPr>
        <p:txBody>
          <a:bodyPr>
            <a:normAutofit/>
          </a:bodyPr>
          <a:lstStyle/>
          <a:p>
            <a:r>
              <a:rPr lang="en-GB">
                <a:solidFill>
                  <a:srgbClr val="FFFFFF"/>
                </a:solidFill>
              </a:rPr>
              <a:t>AI Statements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AB6AC9-8899-6D64-6782-4FAA0250FA4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Include these within all papers</a:t>
            </a:r>
            <a:endParaRPr lang="en-US"/>
          </a:p>
          <a:p>
            <a:r>
              <a:rPr lang="en-GB"/>
              <a:t>Show Moodle page - </a:t>
            </a:r>
            <a:r>
              <a:rPr lang="en-GB">
                <a:ea typeface="+mn-lt"/>
                <a:cs typeface="+mn-lt"/>
                <a:hlinkClick r:id="rId2"/>
              </a:rPr>
              <a:t>Reports | Home</a:t>
            </a:r>
            <a:endParaRPr lang="en-GB"/>
          </a:p>
          <a:p>
            <a:pPr marL="0" indent="0">
              <a:buNone/>
            </a:pPr>
            <a:r>
              <a:rPr lang="en-GB" b="1"/>
              <a:t>Front Page </a:t>
            </a:r>
            <a:endParaRPr lang="en-GB"/>
          </a:p>
          <a:p>
            <a:r>
              <a:rPr lang="en-GB"/>
              <a:t>Office 360 – Word Document – Choose cover page</a:t>
            </a:r>
          </a:p>
          <a:p>
            <a:r>
              <a:rPr lang="en-GB"/>
              <a:t>Name / student number / title of paper</a:t>
            </a:r>
          </a:p>
          <a:p>
            <a:r>
              <a:rPr lang="en-GB"/>
              <a:t>Word counts are not needed</a:t>
            </a:r>
          </a:p>
          <a:p>
            <a:pPr marL="0" indent="0">
              <a:buNone/>
            </a:pPr>
            <a:r>
              <a:rPr lang="en-GB" b="1"/>
              <a:t>Type of assessment </a:t>
            </a:r>
          </a:p>
          <a:p>
            <a:r>
              <a:rPr lang="en-GB"/>
              <a:t>Report = subheadings</a:t>
            </a:r>
          </a:p>
          <a:p>
            <a:r>
              <a:rPr lang="en-GB"/>
              <a:t>Essay = no headings</a:t>
            </a:r>
          </a:p>
        </p:txBody>
      </p:sp>
    </p:spTree>
    <p:extLst>
      <p:ext uri="{BB962C8B-B14F-4D97-AF65-F5344CB8AC3E}">
        <p14:creationId xmlns:p14="http://schemas.microsoft.com/office/powerpoint/2010/main" val="3639388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3AB6A-2C63-766C-9F46-E4AA87523AD6}"/>
              </a:ext>
            </a:extLst>
          </p:cNvPr>
          <p:cNvSpPr>
            <a:spLocks noGrp="1"/>
          </p:cNvSpPr>
          <p:nvPr>
            <p:ph type="title"/>
          </p:nvPr>
        </p:nvSpPr>
        <p:spPr>
          <a:xfrm>
            <a:off x="686834" y="1153572"/>
            <a:ext cx="3200400" cy="4461163"/>
          </a:xfrm>
        </p:spPr>
        <p:txBody>
          <a:bodyPr>
            <a:normAutofit/>
          </a:bodyPr>
          <a:lstStyle/>
          <a:p>
            <a:r>
              <a:rPr lang="en-GB">
                <a:solidFill>
                  <a:srgbClr val="FFFFFF"/>
                </a:solidFill>
              </a:rPr>
              <a:t>Ethical Policing Principles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7D3B21-4F7E-BB66-8F97-71AADB550BF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b="1">
                <a:highlight>
                  <a:srgbClr val="F4F4F4"/>
                </a:highlight>
                <a:ea typeface="+mn-lt"/>
                <a:cs typeface="+mn-lt"/>
              </a:rPr>
              <a:t>The ethical policing principles are a series of guiding statements that should be used to help people in policing do the right things, in the right way, for the right reasons. </a:t>
            </a:r>
            <a:endParaRPr lang="en-GB" sz="2000" b="1">
              <a:ea typeface="+mn-lt"/>
              <a:cs typeface="+mn-lt"/>
            </a:endParaRPr>
          </a:p>
          <a:p>
            <a:r>
              <a:rPr lang="en-GB" sz="2000">
                <a:highlight>
                  <a:srgbClr val="F4F4F4"/>
                </a:highlight>
                <a:ea typeface="+mn-lt"/>
                <a:cs typeface="+mn-lt"/>
              </a:rPr>
              <a:t>Within policing professions staff commit to:</a:t>
            </a:r>
            <a:endParaRPr lang="en-GB" sz="2000">
              <a:ea typeface="+mn-lt"/>
              <a:cs typeface="+mn-lt"/>
            </a:endParaRPr>
          </a:p>
          <a:p>
            <a:r>
              <a:rPr lang="en-GB" sz="2000" b="1">
                <a:highlight>
                  <a:srgbClr val="F4F4F4"/>
                </a:highlight>
                <a:ea typeface="+mn-lt"/>
                <a:cs typeface="+mn-lt"/>
              </a:rPr>
              <a:t>Courage – making, communicating and being accountable for decisions, and standing against anything that could bring  policing  into disrepute.</a:t>
            </a:r>
            <a:endParaRPr lang="en-GB" sz="2000" b="1"/>
          </a:p>
          <a:p>
            <a:r>
              <a:rPr lang="en-GB" sz="2000" b="1">
                <a:highlight>
                  <a:srgbClr val="F4F4F4"/>
                </a:highlight>
                <a:ea typeface="+mn-lt"/>
                <a:cs typeface="+mn-lt"/>
              </a:rPr>
              <a:t>Respect and empathy – encouraging, listening and understanding the views of others, and seeking to recognise and respond to the physical, mental and emotional challenges that we and other people may face.</a:t>
            </a:r>
            <a:endParaRPr lang="en-GB" sz="2000" b="1"/>
          </a:p>
          <a:p>
            <a:r>
              <a:rPr lang="en-GB" sz="2000" b="1">
                <a:highlight>
                  <a:srgbClr val="F4F4F4"/>
                </a:highlight>
                <a:ea typeface="+mn-lt"/>
                <a:cs typeface="+mn-lt"/>
              </a:rPr>
              <a:t>Public service – working in the public interest, fostering public trust and confidence, and taking pride in providing an excellent service to the public.</a:t>
            </a:r>
            <a:endParaRPr lang="en-GB" sz="2000" b="1"/>
          </a:p>
          <a:p>
            <a:r>
              <a:rPr lang="en-GB" sz="2000">
                <a:ea typeface="+mn-lt"/>
                <a:cs typeface="+mn-lt"/>
                <a:hlinkClick r:id="rId2"/>
              </a:rPr>
              <a:t>Ethical policing principles | College of Policing</a:t>
            </a:r>
            <a:endParaRPr lang="en-GB" sz="2000"/>
          </a:p>
        </p:txBody>
      </p:sp>
    </p:spTree>
    <p:extLst>
      <p:ext uri="{BB962C8B-B14F-4D97-AF65-F5344CB8AC3E}">
        <p14:creationId xmlns:p14="http://schemas.microsoft.com/office/powerpoint/2010/main" val="3984521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7DF191-6FC0-06D0-78B3-3E532C5768B1}"/>
              </a:ext>
            </a:extLst>
          </p:cNvPr>
          <p:cNvSpPr>
            <a:spLocks noGrp="1"/>
          </p:cNvSpPr>
          <p:nvPr>
            <p:ph type="title"/>
          </p:nvPr>
        </p:nvSpPr>
        <p:spPr>
          <a:xfrm>
            <a:off x="1171074" y="1396686"/>
            <a:ext cx="3240506" cy="4064628"/>
          </a:xfrm>
        </p:spPr>
        <p:txBody>
          <a:bodyPr>
            <a:normAutofit/>
          </a:bodyPr>
          <a:lstStyle/>
          <a:p>
            <a:r>
              <a:rPr lang="en-GB">
                <a:solidFill>
                  <a:srgbClr val="FFFFFF"/>
                </a:solidFill>
              </a:rPr>
              <a:t>Recording &amp; Task</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F463BD1-D6FA-540D-3F6A-DDB508A48080}"/>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GB" dirty="0"/>
              <a:t>Who </a:t>
            </a:r>
            <a:r>
              <a:rPr lang="en-GB"/>
              <a:t>looked at recording?</a:t>
            </a:r>
            <a:endParaRPr lang="en-GB" dirty="0"/>
          </a:p>
          <a:p>
            <a:r>
              <a:rPr lang="en-GB" dirty="0"/>
              <a:t>Task?</a:t>
            </a:r>
          </a:p>
          <a:p>
            <a:r>
              <a:rPr lang="en-GB" dirty="0"/>
              <a:t>Looked at AI statements &amp; video's</a:t>
            </a:r>
            <a:endParaRPr lang="en-GB"/>
          </a:p>
          <a:p>
            <a:r>
              <a:rPr lang="en-GB" dirty="0"/>
              <a:t>Harvard </a:t>
            </a:r>
            <a:r>
              <a:rPr lang="en-GB"/>
              <a:t>Referencing Handbook </a:t>
            </a:r>
          </a:p>
          <a:p>
            <a:r>
              <a:rPr lang="en-GB" dirty="0">
                <a:ea typeface="+mn-lt"/>
                <a:cs typeface="+mn-lt"/>
                <a:hlinkClick r:id="rId2"/>
              </a:rPr>
              <a:t>Course: Evidence-based Preventative Policing (BMPL4021A) | Home</a:t>
            </a:r>
            <a:endParaRPr lang="en-GB" dirty="0"/>
          </a:p>
        </p:txBody>
      </p:sp>
    </p:spTree>
    <p:extLst>
      <p:ext uri="{BB962C8B-B14F-4D97-AF65-F5344CB8AC3E}">
        <p14:creationId xmlns:p14="http://schemas.microsoft.com/office/powerpoint/2010/main" val="3613897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21538A-69FE-F64F-D56B-B238918BFF76}"/>
              </a:ext>
            </a:extLst>
          </p:cNvPr>
          <p:cNvSpPr>
            <a:spLocks noGrp="1"/>
          </p:cNvSpPr>
          <p:nvPr>
            <p:ph type="title"/>
          </p:nvPr>
        </p:nvSpPr>
        <p:spPr>
          <a:xfrm>
            <a:off x="686834" y="1153572"/>
            <a:ext cx="3200400" cy="4461163"/>
          </a:xfrm>
        </p:spPr>
        <p:txBody>
          <a:bodyPr>
            <a:normAutofit/>
          </a:bodyPr>
          <a:lstStyle/>
          <a:p>
            <a:r>
              <a:rPr lang="en-GB">
                <a:solidFill>
                  <a:srgbClr val="FFFFFF"/>
                </a:solidFill>
              </a:rPr>
              <a:t>Assignment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93A658-0BF3-7371-801D-F4655A3EBEF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20th April – revision class</a:t>
            </a:r>
          </a:p>
          <a:p>
            <a:r>
              <a:rPr lang="en-GB"/>
              <a:t>Presentations 27th April  - To discuss</a:t>
            </a:r>
          </a:p>
          <a:p>
            <a:r>
              <a:rPr lang="en-GB"/>
              <a:t>Those with differential deadlines – please speak to me today!</a:t>
            </a:r>
          </a:p>
          <a:p>
            <a:r>
              <a:rPr lang="en-GB"/>
              <a:t>Reminder!</a:t>
            </a:r>
          </a:p>
          <a:p>
            <a:r>
              <a:rPr lang="en-GB"/>
              <a:t>Class - 16/03/26 &amp; 23/06/26</a:t>
            </a:r>
          </a:p>
          <a:p>
            <a:r>
              <a:rPr lang="en-GB"/>
              <a:t>Easter vacation 30/03/26 back in from 20th April 2026</a:t>
            </a:r>
          </a:p>
        </p:txBody>
      </p:sp>
    </p:spTree>
    <p:extLst>
      <p:ext uri="{BB962C8B-B14F-4D97-AF65-F5344CB8AC3E}">
        <p14:creationId xmlns:p14="http://schemas.microsoft.com/office/powerpoint/2010/main" val="1241436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3B5B-5159-CD53-D29C-0A480E9B89E6}"/>
              </a:ext>
            </a:extLst>
          </p:cNvPr>
          <p:cNvSpPr>
            <a:spLocks noGrp="1"/>
          </p:cNvSpPr>
          <p:nvPr>
            <p:ph type="title"/>
          </p:nvPr>
        </p:nvSpPr>
        <p:spPr>
          <a:xfrm>
            <a:off x="1171074" y="1396686"/>
            <a:ext cx="3240506" cy="4064628"/>
          </a:xfrm>
        </p:spPr>
        <p:txBody>
          <a:bodyPr>
            <a:normAutofit/>
          </a:bodyPr>
          <a:lstStyle/>
          <a:p>
            <a:r>
              <a:rPr lang="en-GB">
                <a:solidFill>
                  <a:srgbClr val="FFFFFF"/>
                </a:solidFill>
              </a:rPr>
              <a:t>Assignment 2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9C19D7-9992-3CDC-6248-49E93A6BB352}"/>
              </a:ext>
            </a:extLst>
          </p:cNvPr>
          <p:cNvSpPr>
            <a:spLocks noGrp="1"/>
          </p:cNvSpPr>
          <p:nvPr>
            <p:ph idx="1"/>
          </p:nvPr>
        </p:nvSpPr>
        <p:spPr>
          <a:xfrm>
            <a:off x="5370153" y="1526033"/>
            <a:ext cx="5536397" cy="3935281"/>
          </a:xfrm>
        </p:spPr>
        <p:txBody>
          <a:bodyPr vert="horz" lIns="91440" tIns="45720" rIns="91440" bIns="45720" rtlCol="0" anchor="t">
            <a:normAutofit fontScale="92500" lnSpcReduction="10000"/>
          </a:bodyPr>
          <a:lstStyle/>
          <a:p>
            <a:r>
              <a:rPr lang="en-US" sz="2600" b="1">
                <a:latin typeface="Calibri"/>
                <a:ea typeface="Calibri"/>
                <a:cs typeface="Calibri"/>
              </a:rPr>
              <a:t>Discuss how community engagement strategies can help strengthen public trust and enhance police legitimacy</a:t>
            </a:r>
            <a:endParaRPr lang="en-US" sz="2600">
              <a:latin typeface="Calibri"/>
              <a:ea typeface="Calibri"/>
              <a:cs typeface="Calibri"/>
            </a:endParaRPr>
          </a:p>
          <a:p>
            <a:endParaRPr lang="en-US" sz="2600" b="1">
              <a:latin typeface="Calibri"/>
              <a:ea typeface="Calibri"/>
              <a:cs typeface="Calibri"/>
            </a:endParaRPr>
          </a:p>
          <a:p>
            <a:r>
              <a:rPr lang="en-US" sz="2600">
                <a:latin typeface="Calibri"/>
                <a:ea typeface="Calibri"/>
                <a:cs typeface="Calibri"/>
              </a:rPr>
              <a:t>Individual presentation </a:t>
            </a:r>
            <a:endParaRPr lang="en-US" sz="2600"/>
          </a:p>
          <a:p>
            <a:r>
              <a:rPr lang="en-US" sz="2600">
                <a:latin typeface="Calibri"/>
                <a:ea typeface="Calibri"/>
                <a:cs typeface="Calibri"/>
              </a:rPr>
              <a:t>10 minutes </a:t>
            </a:r>
          </a:p>
          <a:p>
            <a:r>
              <a:rPr lang="en-US" sz="2600">
                <a:latin typeface="Calibri"/>
                <a:ea typeface="Calibri"/>
                <a:cs typeface="Calibri"/>
              </a:rPr>
              <a:t>After Easter room change – IQ106</a:t>
            </a:r>
          </a:p>
          <a:p>
            <a:r>
              <a:rPr lang="en-US" sz="2600">
                <a:latin typeface="Calibri"/>
                <a:ea typeface="Calibri"/>
                <a:cs typeface="Calibri"/>
              </a:rPr>
              <a:t>Arrange Time – see sheet</a:t>
            </a:r>
          </a:p>
          <a:p>
            <a:r>
              <a:rPr lang="en-US" sz="2600">
                <a:latin typeface="Calibri"/>
                <a:ea typeface="Calibri"/>
                <a:cs typeface="Calibri"/>
              </a:rPr>
              <a:t>Presentation MUST be uploaded to Turnitin by 8.00am Monday 27th April.</a:t>
            </a:r>
            <a:endParaRPr lang="en-US" sz="2600" dirty="0">
              <a:latin typeface="Calibri"/>
              <a:ea typeface="Calibri"/>
              <a:cs typeface="Calibri"/>
            </a:endParaRPr>
          </a:p>
          <a:p>
            <a:endParaRPr lang="en-US" sz="2600" b="1">
              <a:latin typeface="Calibri"/>
              <a:ea typeface="Calibri"/>
              <a:cs typeface="Calibri"/>
            </a:endParaRPr>
          </a:p>
          <a:p>
            <a:endParaRPr lang="en-US" sz="2600" b="1">
              <a:latin typeface="Calibri"/>
              <a:ea typeface="Calibri"/>
              <a:cs typeface="Calibri"/>
            </a:endParaRPr>
          </a:p>
        </p:txBody>
      </p:sp>
    </p:spTree>
    <p:extLst>
      <p:ext uri="{BB962C8B-B14F-4D97-AF65-F5344CB8AC3E}">
        <p14:creationId xmlns:p14="http://schemas.microsoft.com/office/powerpoint/2010/main" val="2301265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17B22-8507-4B5E-417B-D7AEBF2EBD90}"/>
              </a:ext>
            </a:extLst>
          </p:cNvPr>
          <p:cNvSpPr>
            <a:spLocks noGrp="1"/>
          </p:cNvSpPr>
          <p:nvPr>
            <p:ph type="title"/>
          </p:nvPr>
        </p:nvSpPr>
        <p:spPr>
          <a:xfrm>
            <a:off x="838200" y="365125"/>
            <a:ext cx="10515600" cy="723337"/>
          </a:xfrm>
        </p:spPr>
        <p:txBody>
          <a:bodyPr>
            <a:normAutofit fontScale="90000"/>
          </a:bodyPr>
          <a:lstStyle/>
          <a:p>
            <a:pPr marL="285750" indent="-285750">
              <a:spcBef>
                <a:spcPts val="1000"/>
              </a:spcBef>
              <a:buFont typeface="Arial"/>
              <a:buChar char="•"/>
            </a:pPr>
            <a:br>
              <a:rPr lang="en-GB" sz="1600">
                <a:latin typeface="Calibri"/>
                <a:ea typeface="Calibri"/>
                <a:cs typeface="Calibri"/>
              </a:rPr>
            </a:br>
            <a:r>
              <a:rPr lang="en-GB" sz="1600">
                <a:latin typeface="Calibri"/>
                <a:ea typeface="Calibri"/>
                <a:cs typeface="Calibri"/>
              </a:rPr>
              <a:t>Question </a:t>
            </a:r>
            <a:r>
              <a:rPr lang="en-US" sz="1600" b="1">
                <a:latin typeface="Calibri"/>
                <a:ea typeface="Calibri"/>
                <a:cs typeface="Calibri"/>
              </a:rPr>
              <a:t>Discuss how community engagement strategies can help strengthen public trust and enhance police legitimacy</a:t>
            </a:r>
            <a:endParaRPr lang="en-US" sz="1600">
              <a:latin typeface="Calibri"/>
              <a:ea typeface="Calibri"/>
              <a:cs typeface="Calibri"/>
            </a:endParaRPr>
          </a:p>
          <a:p>
            <a:endParaRPr lang="en-GB" sz="3200"/>
          </a:p>
        </p:txBody>
      </p:sp>
      <p:sp>
        <p:nvSpPr>
          <p:cNvPr id="3" name="Content Placeholder 2">
            <a:extLst>
              <a:ext uri="{FF2B5EF4-FFF2-40B4-BE49-F238E27FC236}">
                <a16:creationId xmlns:a16="http://schemas.microsoft.com/office/drawing/2014/main" id="{E2C63BFA-E4B8-8548-B64F-8C385879DA64}"/>
              </a:ext>
            </a:extLst>
          </p:cNvPr>
          <p:cNvSpPr>
            <a:spLocks noGrp="1"/>
          </p:cNvSpPr>
          <p:nvPr>
            <p:ph idx="1"/>
          </p:nvPr>
        </p:nvSpPr>
        <p:spPr>
          <a:xfrm>
            <a:off x="530942" y="1223399"/>
            <a:ext cx="10822858" cy="4916693"/>
          </a:xfrm>
        </p:spPr>
        <p:txBody>
          <a:bodyPr vert="horz" lIns="91440" tIns="45720" rIns="91440" bIns="45720" rtlCol="0" anchor="t">
            <a:noAutofit/>
          </a:bodyPr>
          <a:lstStyle/>
          <a:p>
            <a:pPr>
              <a:buFont typeface="Arial"/>
              <a:buChar char="•"/>
            </a:pPr>
            <a:r>
              <a:rPr lang="en-GB" sz="1800">
                <a:latin typeface="Calibri"/>
                <a:ea typeface="Calibri"/>
                <a:cs typeface="Calibri"/>
              </a:rPr>
              <a:t>The effectiveness of current strategies in improving public confidence and trust</a:t>
            </a:r>
            <a:endParaRPr lang="en-US" sz="1800">
              <a:latin typeface="Calibri"/>
              <a:ea typeface="Calibri"/>
              <a:cs typeface="Calibri"/>
            </a:endParaRPr>
          </a:p>
          <a:p>
            <a:pPr>
              <a:buFont typeface="Arial"/>
              <a:buChar char="•"/>
            </a:pPr>
            <a:r>
              <a:rPr lang="en-GB" sz="1800">
                <a:latin typeface="Calibri"/>
                <a:ea typeface="Calibri"/>
                <a:cs typeface="Calibri"/>
              </a:rPr>
              <a:t>The challenges of implementing EBP within community policing</a:t>
            </a:r>
            <a:endParaRPr lang="en-US" sz="1800">
              <a:latin typeface="Calibri"/>
              <a:ea typeface="Calibri"/>
              <a:cs typeface="Calibri"/>
            </a:endParaRPr>
          </a:p>
          <a:p>
            <a:pPr>
              <a:buFont typeface="Arial"/>
              <a:buChar char="•"/>
            </a:pPr>
            <a:r>
              <a:rPr lang="en-GB" sz="1800">
                <a:latin typeface="Calibri"/>
                <a:ea typeface="Calibri"/>
                <a:cs typeface="Calibri"/>
              </a:rPr>
              <a:t>The use of case studies to support your discussion</a:t>
            </a:r>
            <a:endParaRPr lang="en-US" sz="1800">
              <a:latin typeface="Calibri"/>
              <a:ea typeface="Calibri"/>
              <a:cs typeface="Calibri"/>
            </a:endParaRPr>
          </a:p>
          <a:p>
            <a:pPr>
              <a:buFont typeface="Arial"/>
              <a:buChar char="•"/>
            </a:pPr>
            <a:endParaRPr lang="en-GB" sz="1800">
              <a:latin typeface="Calibri"/>
              <a:ea typeface="Calibri"/>
              <a:cs typeface="Calibri"/>
            </a:endParaRPr>
          </a:p>
          <a:p>
            <a:pPr marL="0" indent="0">
              <a:buNone/>
            </a:pPr>
            <a:r>
              <a:rPr lang="en-GB" sz="1800">
                <a:latin typeface="Calibri"/>
                <a:ea typeface="Calibri"/>
                <a:cs typeface="Calibri"/>
              </a:rPr>
              <a:t>Community engagement is recognised as a measurable contributor to crime reduction &amp; problem-solving</a:t>
            </a:r>
          </a:p>
          <a:p>
            <a:pPr>
              <a:buFont typeface="Arial"/>
              <a:buChar char="•"/>
            </a:pPr>
            <a:r>
              <a:rPr lang="en-GB" sz="1800">
                <a:latin typeface="Calibri"/>
                <a:ea typeface="Calibri"/>
                <a:cs typeface="Calibri"/>
              </a:rPr>
              <a:t>Public belief that the police have the right to exercise authority</a:t>
            </a:r>
          </a:p>
          <a:p>
            <a:pPr>
              <a:buFont typeface="Arial"/>
              <a:buChar char="•"/>
            </a:pPr>
            <a:r>
              <a:rPr lang="en-GB" sz="1800">
                <a:latin typeface="Calibri"/>
                <a:ea typeface="Calibri"/>
                <a:cs typeface="Calibri"/>
              </a:rPr>
              <a:t>People are more likely to comply with the law if principles are fair, respect, public voice and transparent</a:t>
            </a:r>
            <a:endParaRPr lang="en-US" sz="1800">
              <a:latin typeface="Calibri"/>
              <a:ea typeface="Calibri"/>
              <a:cs typeface="Calibri"/>
            </a:endParaRPr>
          </a:p>
          <a:p>
            <a:pPr lvl="1">
              <a:buFont typeface="Arial"/>
              <a:buChar char="•"/>
            </a:pPr>
            <a:r>
              <a:rPr lang="en-GB" sz="1800">
                <a:latin typeface="Calibri"/>
                <a:ea typeface="Calibri"/>
                <a:cs typeface="Calibri"/>
              </a:rPr>
              <a:t>Equals -  Increased cooperation, reporting, and intelligence</a:t>
            </a:r>
          </a:p>
          <a:p>
            <a:pPr lvl="1">
              <a:buFont typeface="Arial"/>
              <a:buChar char="•"/>
            </a:pPr>
            <a:r>
              <a:rPr lang="en-GB" sz="1800">
                <a:latin typeface="Calibri"/>
                <a:ea typeface="Calibri"/>
                <a:cs typeface="Calibri"/>
              </a:rPr>
              <a:t>Reduces fear of crime</a:t>
            </a:r>
          </a:p>
          <a:p>
            <a:pPr lvl="1">
              <a:buFont typeface="Arial"/>
              <a:buChar char="•"/>
            </a:pPr>
            <a:r>
              <a:rPr lang="en-GB" sz="1800">
                <a:latin typeface="Calibri"/>
                <a:ea typeface="Calibri"/>
                <a:cs typeface="Calibri"/>
              </a:rPr>
              <a:t>Support long-term problem solving</a:t>
            </a:r>
          </a:p>
          <a:p>
            <a:pPr marL="0" indent="0">
              <a:buNone/>
            </a:pPr>
            <a:r>
              <a:rPr lang="en-GB" sz="1800">
                <a:latin typeface="Calibri"/>
                <a:ea typeface="Calibri"/>
                <a:cs typeface="Calibri"/>
              </a:rPr>
              <a:t>Randomised controlled trials - RCTs</a:t>
            </a:r>
          </a:p>
          <a:p>
            <a:pPr marL="0" indent="0">
              <a:buNone/>
            </a:pPr>
            <a:r>
              <a:rPr lang="en-GB" sz="1800">
                <a:latin typeface="Calibri"/>
                <a:ea typeface="Calibri"/>
                <a:cs typeface="Calibri"/>
              </a:rPr>
              <a:t>POP </a:t>
            </a:r>
          </a:p>
          <a:p>
            <a:pPr marL="0" indent="0">
              <a:buNone/>
            </a:pPr>
            <a:r>
              <a:rPr lang="en-GB" sz="1800">
                <a:latin typeface="Calibri"/>
                <a:ea typeface="Calibri"/>
                <a:cs typeface="Calibri"/>
              </a:rPr>
              <a:t>NHP</a:t>
            </a:r>
          </a:p>
        </p:txBody>
      </p:sp>
    </p:spTree>
    <p:extLst>
      <p:ext uri="{BB962C8B-B14F-4D97-AF65-F5344CB8AC3E}">
        <p14:creationId xmlns:p14="http://schemas.microsoft.com/office/powerpoint/2010/main" val="72692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B0184-974E-F042-6CED-BEE9ADA49AAD}"/>
              </a:ext>
            </a:extLst>
          </p:cNvPr>
          <p:cNvSpPr>
            <a:spLocks noGrp="1"/>
          </p:cNvSpPr>
          <p:nvPr>
            <p:ph type="title"/>
          </p:nvPr>
        </p:nvSpPr>
        <p:spPr/>
        <p:txBody>
          <a:bodyPr>
            <a:normAutofit fontScale="90000"/>
          </a:bodyPr>
          <a:lstStyle/>
          <a:p>
            <a:r>
              <a:rPr lang="en-GB"/>
              <a:t>The risks of not sharing information. </a:t>
            </a:r>
            <a:br>
              <a:rPr lang="en-GB"/>
            </a:br>
            <a:endParaRPr lang="en-GB"/>
          </a:p>
        </p:txBody>
      </p:sp>
      <p:pic>
        <p:nvPicPr>
          <p:cNvPr id="6" name="Online Media 5" title="Fiona Pilkington: Anti-social Behaviour">
            <a:hlinkClick r:id="" action="ppaction://media"/>
            <a:extLst>
              <a:ext uri="{FF2B5EF4-FFF2-40B4-BE49-F238E27FC236}">
                <a16:creationId xmlns:a16="http://schemas.microsoft.com/office/drawing/2014/main" id="{725A6CE9-525E-BAD0-FDCB-6BFF8F71E79A}"/>
              </a:ext>
            </a:extLst>
          </p:cNvPr>
          <p:cNvPicPr>
            <a:picLocks noGrp="1" noRot="1" noChangeAspect="1"/>
          </p:cNvPicPr>
          <p:nvPr>
            <p:ph idx="1"/>
            <a:videoFile r:link="rId1"/>
          </p:nvPr>
        </p:nvPicPr>
        <p:blipFill>
          <a:blip r:embed="rId5"/>
          <a:stretch>
            <a:fillRect/>
          </a:stretch>
        </p:blipFill>
        <p:spPr>
          <a:xfrm>
            <a:off x="2869406" y="2262188"/>
            <a:ext cx="6453187" cy="3643312"/>
          </a:xfrm>
          <a:prstGeom prst="rect">
            <a:avLst/>
          </a:prstGeom>
        </p:spPr>
      </p:pic>
      <p:pic>
        <p:nvPicPr>
          <p:cNvPr id="3" name="Recorded Sound">
            <a:hlinkClick r:id="" action="ppaction://media"/>
            <a:extLst>
              <a:ext uri="{FF2B5EF4-FFF2-40B4-BE49-F238E27FC236}">
                <a16:creationId xmlns:a16="http://schemas.microsoft.com/office/drawing/2014/main" id="{B6E9660C-6669-FE21-FDCA-B674E6651A7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0283780" y="3065172"/>
            <a:ext cx="304800" cy="304800"/>
          </a:xfrm>
          <a:prstGeom prst="rect">
            <a:avLst/>
          </a:prstGeom>
        </p:spPr>
      </p:pic>
    </p:spTree>
    <p:extLst>
      <p:ext uri="{BB962C8B-B14F-4D97-AF65-F5344CB8AC3E}">
        <p14:creationId xmlns:p14="http://schemas.microsoft.com/office/powerpoint/2010/main" val="2234785588"/>
      </p:ext>
    </p:extLst>
  </p:cSld>
  <p:clrMapOvr>
    <a:masterClrMapping/>
  </p:clrMapOvr>
  <mc:AlternateContent xmlns:mc="http://schemas.openxmlformats.org/markup-compatibility/2006" xmlns:p14="http://schemas.microsoft.com/office/powerpoint/2010/main">
    <mc:Choice Requires="p14">
      <p:transition spd="slow" p14:dur="2000" advTm="47203"/>
    </mc:Choice>
    <mc:Fallback xmlns="">
      <p:transition spd="slow" advTm="4720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694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6"/>
                </p:tgtEl>
              </p:cMediaNode>
            </p:video>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childTnLst>
              </p:cTn>
              <p:nextCondLst>
                <p:cond evt="onClick" delay="0">
                  <p:tgtEl>
                    <p:spTgt spid="6"/>
                  </p:tgtEl>
                </p:cond>
              </p:nextCondLst>
            </p:seq>
            <p:audio>
              <p:cMediaNode vol="80000">
                <p:cTn id="16"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18C19-5BCC-6382-78F1-16436522B5F5}"/>
              </a:ext>
            </a:extLst>
          </p:cNvPr>
          <p:cNvSpPr>
            <a:spLocks noGrp="1"/>
          </p:cNvSpPr>
          <p:nvPr>
            <p:ph type="title"/>
          </p:nvPr>
        </p:nvSpPr>
        <p:spPr>
          <a:xfrm>
            <a:off x="952500" y="957739"/>
            <a:ext cx="4394103" cy="1778906"/>
          </a:xfrm>
        </p:spPr>
        <p:txBody>
          <a:bodyPr>
            <a:normAutofit/>
          </a:bodyPr>
          <a:lstStyle/>
          <a:p>
            <a:r>
              <a:rPr lang="en-GB"/>
              <a:t>Directed reading</a:t>
            </a:r>
          </a:p>
        </p:txBody>
      </p:sp>
      <p:sp>
        <p:nvSpPr>
          <p:cNvPr id="3" name="Content Placeholder 2">
            <a:extLst>
              <a:ext uri="{FF2B5EF4-FFF2-40B4-BE49-F238E27FC236}">
                <a16:creationId xmlns:a16="http://schemas.microsoft.com/office/drawing/2014/main" id="{E0A70670-4B5A-112D-9B80-36EC3F54B541}"/>
              </a:ext>
            </a:extLst>
          </p:cNvPr>
          <p:cNvSpPr>
            <a:spLocks noGrp="1"/>
          </p:cNvSpPr>
          <p:nvPr>
            <p:ph idx="1"/>
          </p:nvPr>
        </p:nvSpPr>
        <p:spPr>
          <a:xfrm>
            <a:off x="952500" y="2890882"/>
            <a:ext cx="4394103" cy="3009381"/>
          </a:xfrm>
        </p:spPr>
        <p:txBody>
          <a:bodyPr>
            <a:normAutofit/>
          </a:bodyPr>
          <a:lstStyle/>
          <a:p>
            <a:r>
              <a:rPr lang="en-GB">
                <a:hlinkClick r:id="rId4"/>
              </a:rPr>
              <a:t>2009-Fiona-Pilkington-Leicestershire.pdf (hampshiresab.org.uk)</a:t>
            </a:r>
            <a:endParaRPr lang="en-GB"/>
          </a:p>
          <a:p>
            <a:endParaRPr lang="en-GB"/>
          </a:p>
        </p:txBody>
      </p:sp>
      <p:pic>
        <p:nvPicPr>
          <p:cNvPr id="8" name="Picture 7" descr="A green and white cover&#10;&#10;Description automatically generated">
            <a:extLst>
              <a:ext uri="{FF2B5EF4-FFF2-40B4-BE49-F238E27FC236}">
                <a16:creationId xmlns:a16="http://schemas.microsoft.com/office/drawing/2014/main" id="{283763DD-083C-D801-9340-19DA288CBA19}"/>
              </a:ext>
            </a:extLst>
          </p:cNvPr>
          <p:cNvPicPr>
            <a:picLocks noChangeAspect="1"/>
          </p:cNvPicPr>
          <p:nvPr/>
        </p:nvPicPr>
        <p:blipFill>
          <a:blip r:embed="rId5"/>
          <a:stretch>
            <a:fillRect/>
          </a:stretch>
        </p:blipFill>
        <p:spPr>
          <a:xfrm>
            <a:off x="7363387" y="1699144"/>
            <a:ext cx="3096443" cy="3459714"/>
          </a:xfrm>
          <a:prstGeom prst="rect">
            <a:avLst/>
          </a:prstGeom>
        </p:spPr>
      </p:pic>
      <p:pic>
        <p:nvPicPr>
          <p:cNvPr id="11" name="Audio 10">
            <a:hlinkClick r:id="" action="ppaction://media"/>
            <a:extLst>
              <a:ext uri="{FF2B5EF4-FFF2-40B4-BE49-F238E27FC236}">
                <a16:creationId xmlns:a16="http://schemas.microsoft.com/office/drawing/2014/main" id="{FDD09159-9A1E-4387-26F5-9344B1FA91A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5672259"/>
      </p:ext>
    </p:extLst>
  </p:cSld>
  <p:clrMapOvr>
    <a:masterClrMapping/>
  </p:clrMapOvr>
  <mc:AlternateContent xmlns:mc="http://schemas.openxmlformats.org/markup-compatibility/2006" xmlns:p14="http://schemas.microsoft.com/office/powerpoint/2010/main">
    <mc:Choice Requires="p14">
      <p:transition spd="slow" p14:dur="2000" advTm="41334"/>
    </mc:Choice>
    <mc:Fallback xmlns="">
      <p:transition spd="slow" advTm="41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0060C-F732-AF4F-99AD-456213EF140E}"/>
              </a:ext>
            </a:extLst>
          </p:cNvPr>
          <p:cNvSpPr>
            <a:spLocks noGrp="1"/>
          </p:cNvSpPr>
          <p:nvPr>
            <p:ph type="ctrTitle"/>
          </p:nvPr>
        </p:nvSpPr>
        <p:spPr/>
        <p:txBody>
          <a:bodyPr/>
          <a:lstStyle/>
          <a:p>
            <a:r>
              <a:rPr lang="en-GB"/>
              <a:t>Conducting your own research</a:t>
            </a:r>
          </a:p>
        </p:txBody>
      </p:sp>
      <p:sp>
        <p:nvSpPr>
          <p:cNvPr id="3" name="Subtitle 2">
            <a:extLst>
              <a:ext uri="{FF2B5EF4-FFF2-40B4-BE49-F238E27FC236}">
                <a16:creationId xmlns:a16="http://schemas.microsoft.com/office/drawing/2014/main" id="{1A3608D6-278E-F620-A1E0-6A58D7436AA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39547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97762" y="329184"/>
            <a:ext cx="6251110" cy="1783080"/>
          </a:xfrm>
        </p:spPr>
        <p:txBody>
          <a:bodyPr anchor="b">
            <a:normAutofit/>
          </a:bodyPr>
          <a:lstStyle/>
          <a:p>
            <a:r>
              <a:rPr lang="en-GB" sz="5000"/>
              <a:t>The “triple-T” Strategy</a:t>
            </a:r>
            <a:br>
              <a:rPr lang="en-GB" sz="5000"/>
            </a:br>
            <a:endParaRPr lang="en-GB" sz="5000"/>
          </a:p>
        </p:txBody>
      </p:sp>
      <p:pic>
        <p:nvPicPr>
          <p:cNvPr id="5" name="Picture 4" descr="Padlock on computer motherboard">
            <a:extLst>
              <a:ext uri="{FF2B5EF4-FFF2-40B4-BE49-F238E27FC236}">
                <a16:creationId xmlns:a16="http://schemas.microsoft.com/office/drawing/2014/main" id="{67419251-560A-A782-574F-5F83B1EB1913}"/>
              </a:ext>
            </a:extLst>
          </p:cNvPr>
          <p:cNvPicPr>
            <a:picLocks noChangeAspect="1"/>
          </p:cNvPicPr>
          <p:nvPr/>
        </p:nvPicPr>
        <p:blipFill rotWithShape="1">
          <a:blip r:embed="rId3"/>
          <a:srcRect l="15658" r="3901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p:cNvSpPr>
            <a:spLocks noGrp="1"/>
          </p:cNvSpPr>
          <p:nvPr>
            <p:ph idx="1"/>
          </p:nvPr>
        </p:nvSpPr>
        <p:spPr>
          <a:xfrm>
            <a:off x="4840740" y="1685118"/>
            <a:ext cx="6251110" cy="3483864"/>
          </a:xfrm>
        </p:spPr>
        <p:txBody>
          <a:bodyPr vert="horz" lIns="91440" tIns="45720" rIns="91440" bIns="45720" rtlCol="0">
            <a:noAutofit/>
          </a:bodyPr>
          <a:lstStyle/>
          <a:p>
            <a:r>
              <a:rPr lang="en-GB" sz="1800" b="1"/>
              <a:t>Targeting, Testing, and Tracking. </a:t>
            </a:r>
          </a:p>
          <a:p>
            <a:endParaRPr lang="en-GB" sz="1800"/>
          </a:p>
          <a:p>
            <a:r>
              <a:rPr lang="en-GB" sz="1800"/>
              <a:t>Evidence-based </a:t>
            </a:r>
            <a:r>
              <a:rPr lang="en-GB" sz="1800" b="1"/>
              <a:t>Targeting</a:t>
            </a:r>
            <a:r>
              <a:rPr lang="en-GB" sz="1800"/>
              <a:t> requires systematic ranking and comparison of levels of harm associated with various places, times, people, and situations that policing can lawfully address.</a:t>
            </a:r>
          </a:p>
          <a:p>
            <a:endParaRPr lang="en-GB" sz="1800"/>
          </a:p>
          <a:p>
            <a:r>
              <a:rPr lang="en-GB" sz="1800"/>
              <a:t>Evidence-based </a:t>
            </a:r>
            <a:r>
              <a:rPr lang="en-GB" sz="1800" b="1"/>
              <a:t>Testing</a:t>
            </a:r>
            <a:r>
              <a:rPr lang="en-GB" sz="1800"/>
              <a:t> helps assure that police neither increase crime nor waste money. </a:t>
            </a:r>
          </a:p>
          <a:p>
            <a:endParaRPr lang="en-GB" sz="1800" b="1"/>
          </a:p>
          <a:p>
            <a:r>
              <a:rPr lang="en-GB" sz="1800" b="1"/>
              <a:t>Tracking</a:t>
            </a:r>
            <a:r>
              <a:rPr lang="en-GB" sz="1800"/>
              <a:t> whether police are doing what police leaders decide should be done may grow most rapidly in coming years by the use of GPS records of where police go and body-worn video records of what happens in encounters with citizens.</a:t>
            </a:r>
          </a:p>
        </p:txBody>
      </p:sp>
    </p:spTree>
    <p:extLst>
      <p:ext uri="{BB962C8B-B14F-4D97-AF65-F5344CB8AC3E}">
        <p14:creationId xmlns:p14="http://schemas.microsoft.com/office/powerpoint/2010/main" val="40019615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38FD-532F-DAC8-9FAA-BDC53790EC9D}"/>
              </a:ext>
            </a:extLst>
          </p:cNvPr>
          <p:cNvSpPr>
            <a:spLocks noGrp="1"/>
          </p:cNvSpPr>
          <p:nvPr>
            <p:ph type="title"/>
          </p:nvPr>
        </p:nvSpPr>
        <p:spPr>
          <a:xfrm>
            <a:off x="5604846" y="860615"/>
            <a:ext cx="5922279" cy="1272986"/>
          </a:xfrm>
        </p:spPr>
        <p:txBody>
          <a:bodyPr>
            <a:normAutofit/>
          </a:bodyPr>
          <a:lstStyle/>
          <a:p>
            <a:r>
              <a:rPr lang="en-GB"/>
              <a:t>Keeping an open mind</a:t>
            </a:r>
          </a:p>
        </p:txBody>
      </p:sp>
      <p:pic>
        <p:nvPicPr>
          <p:cNvPr id="5" name="Picture 4" descr="Camera lens with reflections on wooden table">
            <a:extLst>
              <a:ext uri="{FF2B5EF4-FFF2-40B4-BE49-F238E27FC236}">
                <a16:creationId xmlns:a16="http://schemas.microsoft.com/office/drawing/2014/main" id="{7B2ADBA2-2FDD-DB73-5A2A-B67B4FCDFEFF}"/>
              </a:ext>
            </a:extLst>
          </p:cNvPr>
          <p:cNvPicPr>
            <a:picLocks noChangeAspect="1"/>
          </p:cNvPicPr>
          <p:nvPr/>
        </p:nvPicPr>
        <p:blipFill rotWithShape="1">
          <a:blip r:embed="rId2"/>
          <a:srcRect r="52725" b="-6"/>
          <a:stretch/>
        </p:blipFill>
        <p:spPr>
          <a:xfrm>
            <a:off x="20" y="-17929"/>
            <a:ext cx="4876780" cy="6875929"/>
          </a:xfrm>
          <a:prstGeom prst="rect">
            <a:avLst/>
          </a:prstGeom>
        </p:spPr>
      </p:pic>
      <p:sp>
        <p:nvSpPr>
          <p:cNvPr id="3" name="Content Placeholder 2">
            <a:extLst>
              <a:ext uri="{FF2B5EF4-FFF2-40B4-BE49-F238E27FC236}">
                <a16:creationId xmlns:a16="http://schemas.microsoft.com/office/drawing/2014/main" id="{1797395C-A42D-84E7-5281-BB627736FFC0}"/>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sz="2000"/>
              <a:t>When carrying out any research/ investigation you must consider a broad range of views and opinions.</a:t>
            </a:r>
          </a:p>
          <a:p>
            <a:r>
              <a:rPr lang="en-GB" sz="2000"/>
              <a:t>All evidence must be explored, even if it does not support the proposed answer- remaining objective and putting your own thoughts and opinions to one side.</a:t>
            </a:r>
          </a:p>
          <a:p>
            <a:r>
              <a:rPr lang="en-GB" sz="2000"/>
              <a:t>Adopt a neutral and objective stance, allowing you to explore a problem rather than simply seeking to confirm any pre-existing beliefs about it.</a:t>
            </a:r>
          </a:p>
        </p:txBody>
      </p:sp>
    </p:spTree>
    <p:extLst>
      <p:ext uri="{BB962C8B-B14F-4D97-AF65-F5344CB8AC3E}">
        <p14:creationId xmlns:p14="http://schemas.microsoft.com/office/powerpoint/2010/main" val="232630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3D7C2-5CCA-56ED-D1C5-3EF9455760A2}"/>
              </a:ext>
            </a:extLst>
          </p:cNvPr>
          <p:cNvSpPr>
            <a:spLocks noGrp="1"/>
          </p:cNvSpPr>
          <p:nvPr>
            <p:ph type="title"/>
          </p:nvPr>
        </p:nvSpPr>
        <p:spPr>
          <a:xfrm>
            <a:off x="572493" y="238539"/>
            <a:ext cx="11018520" cy="1434415"/>
          </a:xfrm>
        </p:spPr>
        <p:txBody>
          <a:bodyPr anchor="b">
            <a:normAutofit/>
          </a:bodyPr>
          <a:lstStyle/>
          <a:p>
            <a:r>
              <a:rPr lang="en-GB" sz="5400"/>
              <a:t>Selecting data</a:t>
            </a:r>
          </a:p>
        </p:txBody>
      </p:sp>
      <p:sp>
        <p:nvSpPr>
          <p:cNvPr id="3" name="Content Placeholder 2">
            <a:extLst>
              <a:ext uri="{FF2B5EF4-FFF2-40B4-BE49-F238E27FC236}">
                <a16:creationId xmlns:a16="http://schemas.microsoft.com/office/drawing/2014/main" id="{7527A594-96AD-2F81-10C1-A5E2BA1E8A2F}"/>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000"/>
              <a:t>Within investigations it is fundamental to think carefully about obtaining data which is balanced.</a:t>
            </a:r>
            <a:endParaRPr lang="en-US" sz="2000"/>
          </a:p>
          <a:p>
            <a:r>
              <a:rPr lang="en-GB" sz="2000"/>
              <a:t>For example, a detective would not be expected to just take statements from witnesses that confirms what he/she thinks has happened. They would also take statements from witnesses that give a broader view on what has happened.</a:t>
            </a:r>
          </a:p>
          <a:p>
            <a:r>
              <a:rPr lang="en-GB" sz="2000"/>
              <a:t>Within research, you cannot only select participants/ data that you know will support your beliefs.</a:t>
            </a:r>
          </a:p>
          <a:p>
            <a:r>
              <a:rPr lang="en-GB" sz="2000"/>
              <a:t>Once date is collected it is vital to remain impartial and open minded when interpreting what the data is showing.</a:t>
            </a:r>
          </a:p>
          <a:p>
            <a:pPr marL="0" indent="0">
              <a:buNone/>
            </a:pPr>
            <a:endParaRPr lang="en-GB" sz="2000"/>
          </a:p>
        </p:txBody>
      </p:sp>
      <p:pic>
        <p:nvPicPr>
          <p:cNvPr id="5" name="Picture 4" descr="Graph on document with pen">
            <a:extLst>
              <a:ext uri="{FF2B5EF4-FFF2-40B4-BE49-F238E27FC236}">
                <a16:creationId xmlns:a16="http://schemas.microsoft.com/office/drawing/2014/main" id="{F0F35745-73FE-5735-A51B-2D3D218AE866}"/>
              </a:ext>
            </a:extLst>
          </p:cNvPr>
          <p:cNvPicPr>
            <a:picLocks noChangeAspect="1"/>
          </p:cNvPicPr>
          <p:nvPr/>
        </p:nvPicPr>
        <p:blipFill rotWithShape="1">
          <a:blip r:embed="rId3"/>
          <a:srcRect l="24666" r="11118" b="2"/>
          <a:stretch/>
        </p:blipFill>
        <p:spPr>
          <a:xfrm>
            <a:off x="7675658" y="2093976"/>
            <a:ext cx="3941064" cy="4096512"/>
          </a:xfrm>
          <a:prstGeom prst="rect">
            <a:avLst/>
          </a:prstGeom>
        </p:spPr>
      </p:pic>
    </p:spTree>
    <p:extLst>
      <p:ext uri="{BB962C8B-B14F-4D97-AF65-F5344CB8AC3E}">
        <p14:creationId xmlns:p14="http://schemas.microsoft.com/office/powerpoint/2010/main" val="395099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5371-12B3-FB5E-D667-5E0A5E1B6EDE}"/>
              </a:ext>
            </a:extLst>
          </p:cNvPr>
          <p:cNvSpPr>
            <a:spLocks noGrp="1"/>
          </p:cNvSpPr>
          <p:nvPr>
            <p:ph type="title"/>
          </p:nvPr>
        </p:nvSpPr>
        <p:spPr>
          <a:xfrm>
            <a:off x="6823878" y="741391"/>
            <a:ext cx="4491821" cy="1616203"/>
          </a:xfrm>
        </p:spPr>
        <p:txBody>
          <a:bodyPr anchor="b">
            <a:normAutofit/>
          </a:bodyPr>
          <a:lstStyle/>
          <a:p>
            <a:r>
              <a:rPr lang="en-GB" sz="3200"/>
              <a:t>Fair and open minded?</a:t>
            </a:r>
          </a:p>
        </p:txBody>
      </p:sp>
      <p:pic>
        <p:nvPicPr>
          <p:cNvPr id="5" name="Picture 4">
            <a:extLst>
              <a:ext uri="{FF2B5EF4-FFF2-40B4-BE49-F238E27FC236}">
                <a16:creationId xmlns:a16="http://schemas.microsoft.com/office/drawing/2014/main" id="{DAF063D1-15C2-7DED-A002-9AF98200CE9B}"/>
              </a:ext>
            </a:extLst>
          </p:cNvPr>
          <p:cNvPicPr>
            <a:picLocks noChangeAspect="1"/>
          </p:cNvPicPr>
          <p:nvPr/>
        </p:nvPicPr>
        <p:blipFill rotWithShape="1">
          <a:blip r:embed="rId2"/>
          <a:srcRect l="28688" r="24437" b="6250"/>
          <a:stretch/>
        </p:blipFill>
        <p:spPr>
          <a:xfrm>
            <a:off x="20" y="10"/>
            <a:ext cx="6095980" cy="6857990"/>
          </a:xfrm>
          <a:prstGeom prst="rect">
            <a:avLst/>
          </a:prstGeom>
        </p:spPr>
      </p:pic>
      <p:sp>
        <p:nvSpPr>
          <p:cNvPr id="3" name="Content Placeholder 2">
            <a:extLst>
              <a:ext uri="{FF2B5EF4-FFF2-40B4-BE49-F238E27FC236}">
                <a16:creationId xmlns:a16="http://schemas.microsoft.com/office/drawing/2014/main" id="{2FDF86AA-5028-161D-EB58-4BB78B8C368A}"/>
              </a:ext>
            </a:extLst>
          </p:cNvPr>
          <p:cNvSpPr>
            <a:spLocks noGrp="1"/>
          </p:cNvSpPr>
          <p:nvPr>
            <p:ph idx="1"/>
          </p:nvPr>
        </p:nvSpPr>
        <p:spPr>
          <a:xfrm>
            <a:off x="6823878" y="2533476"/>
            <a:ext cx="4491820" cy="3447832"/>
          </a:xfrm>
        </p:spPr>
        <p:txBody>
          <a:bodyPr vert="horz" lIns="91440" tIns="45720" rIns="91440" bIns="45720" rtlCol="0" anchor="t">
            <a:normAutofit/>
          </a:bodyPr>
          <a:lstStyle/>
          <a:p>
            <a:r>
              <a:rPr lang="en-GB" sz="2000"/>
              <a:t>When the police present a case to the CPS they are to include all information that points towards the suspect being guilty as well as any information which contradicts this.</a:t>
            </a:r>
            <a:endParaRPr lang="en-US" sz="2000"/>
          </a:p>
          <a:p>
            <a:pPr marL="0" indent="0">
              <a:buNone/>
            </a:pPr>
            <a:endParaRPr lang="en-GB" sz="2000" b="1"/>
          </a:p>
          <a:p>
            <a:r>
              <a:rPr lang="en-GB" sz="2000"/>
              <a:t>Does this always happen?</a:t>
            </a:r>
          </a:p>
          <a:p>
            <a:r>
              <a:rPr lang="en-GB" sz="2000"/>
              <a:t>What dangers does this pose?</a:t>
            </a:r>
          </a:p>
          <a:p>
            <a:endParaRPr lang="en-GB" sz="2000"/>
          </a:p>
        </p:txBody>
      </p:sp>
    </p:spTree>
    <p:extLst>
      <p:ext uri="{BB962C8B-B14F-4D97-AF65-F5344CB8AC3E}">
        <p14:creationId xmlns:p14="http://schemas.microsoft.com/office/powerpoint/2010/main" val="312715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02F8F15D-501F-A863-491B-0FE33B08EDE5}"/>
              </a:ext>
            </a:extLst>
          </p:cNvPr>
          <p:cNvPicPr>
            <a:picLocks noChangeAspect="1"/>
          </p:cNvPicPr>
          <p:nvPr/>
        </p:nvPicPr>
        <p:blipFill rotWithShape="1">
          <a:blip r:embed="rId2"/>
          <a:srcRect l="51962" r="7" b="7"/>
          <a:stretch/>
        </p:blipFill>
        <p:spPr>
          <a:xfrm>
            <a:off x="-1" y="-2"/>
            <a:ext cx="5410198" cy="6858002"/>
          </a:xfrm>
          <a:prstGeom prst="rect">
            <a:avLst/>
          </a:prstGeom>
        </p:spPr>
      </p:pic>
      <p:sp>
        <p:nvSpPr>
          <p:cNvPr id="2" name="Title 1">
            <a:extLst>
              <a:ext uri="{FF2B5EF4-FFF2-40B4-BE49-F238E27FC236}">
                <a16:creationId xmlns:a16="http://schemas.microsoft.com/office/drawing/2014/main" id="{0C1E6718-1C3C-B74E-B0BF-FC266C842E2C}"/>
              </a:ext>
            </a:extLst>
          </p:cNvPr>
          <p:cNvSpPr>
            <a:spLocks noGrp="1"/>
          </p:cNvSpPr>
          <p:nvPr>
            <p:ph type="title"/>
          </p:nvPr>
        </p:nvSpPr>
        <p:spPr>
          <a:xfrm>
            <a:off x="6115317" y="405685"/>
            <a:ext cx="5464968" cy="1559301"/>
          </a:xfrm>
        </p:spPr>
        <p:txBody>
          <a:bodyPr>
            <a:normAutofit/>
          </a:bodyPr>
          <a:lstStyle/>
          <a:p>
            <a:r>
              <a:rPr lang="en-GB" sz="4000"/>
              <a:t>SYSTEMATIC examining of EVIDENCE</a:t>
            </a:r>
          </a:p>
        </p:txBody>
      </p:sp>
      <p:sp>
        <p:nvSpPr>
          <p:cNvPr id="3" name="Content Placeholder 2">
            <a:extLst>
              <a:ext uri="{FF2B5EF4-FFF2-40B4-BE49-F238E27FC236}">
                <a16:creationId xmlns:a16="http://schemas.microsoft.com/office/drawing/2014/main" id="{6F33ABA7-D279-3541-50D3-9EA8685B5BFC}"/>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2000"/>
              <a:t>Investigations rely on structured gathering of information.</a:t>
            </a:r>
          </a:p>
          <a:p>
            <a:r>
              <a:rPr lang="en-GB" sz="2000"/>
              <a:t>Being systematic allows a logical path to be followed.</a:t>
            </a:r>
          </a:p>
          <a:p>
            <a:r>
              <a:rPr lang="en-GB" sz="2000"/>
              <a:t>Structure allows for parameters to be set and investigations to be built in a planned and ordered manner. The same goes for research.</a:t>
            </a:r>
          </a:p>
          <a:p>
            <a:endParaRPr lang="en-GB" sz="2000"/>
          </a:p>
          <a:p>
            <a:endParaRPr lang="en-GB" sz="2000"/>
          </a:p>
        </p:txBody>
      </p:sp>
    </p:spTree>
    <p:extLst>
      <p:ext uri="{BB962C8B-B14F-4D97-AF65-F5344CB8AC3E}">
        <p14:creationId xmlns:p14="http://schemas.microsoft.com/office/powerpoint/2010/main" val="153374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ze">
            <a:extLst>
              <a:ext uri="{FF2B5EF4-FFF2-40B4-BE49-F238E27FC236}">
                <a16:creationId xmlns:a16="http://schemas.microsoft.com/office/drawing/2014/main" id="{341F30AD-53D8-7FF7-6B0C-04A6B20DF0FC}"/>
              </a:ext>
            </a:extLst>
          </p:cNvPr>
          <p:cNvPicPr>
            <a:picLocks noChangeAspect="1"/>
          </p:cNvPicPr>
          <p:nvPr/>
        </p:nvPicPr>
        <p:blipFill rotWithShape="1">
          <a:blip r:embed="rId3"/>
          <a:srcRect l="22165" r="25253" b="-4"/>
          <a:stretch/>
        </p:blipFill>
        <p:spPr>
          <a:xfrm>
            <a:off x="-1" y="-2"/>
            <a:ext cx="5410198" cy="6858002"/>
          </a:xfrm>
          <a:prstGeom prst="rect">
            <a:avLst/>
          </a:prstGeom>
        </p:spPr>
      </p:pic>
      <p:sp>
        <p:nvSpPr>
          <p:cNvPr id="2" name="Title 1">
            <a:extLst>
              <a:ext uri="{FF2B5EF4-FFF2-40B4-BE49-F238E27FC236}">
                <a16:creationId xmlns:a16="http://schemas.microsoft.com/office/drawing/2014/main" id="{C8455AFA-130F-1F90-455B-210633D2A63B}"/>
              </a:ext>
            </a:extLst>
          </p:cNvPr>
          <p:cNvSpPr>
            <a:spLocks noGrp="1"/>
          </p:cNvSpPr>
          <p:nvPr>
            <p:ph type="title"/>
          </p:nvPr>
        </p:nvSpPr>
        <p:spPr>
          <a:xfrm>
            <a:off x="6115317" y="405685"/>
            <a:ext cx="5464968" cy="1559301"/>
          </a:xfrm>
        </p:spPr>
        <p:txBody>
          <a:bodyPr>
            <a:normAutofit/>
          </a:bodyPr>
          <a:lstStyle/>
          <a:p>
            <a:r>
              <a:rPr lang="en-GB" sz="4000"/>
              <a:t>Identifying the problem</a:t>
            </a:r>
          </a:p>
        </p:txBody>
      </p:sp>
      <p:sp>
        <p:nvSpPr>
          <p:cNvPr id="3" name="Content Placeholder 2">
            <a:extLst>
              <a:ext uri="{FF2B5EF4-FFF2-40B4-BE49-F238E27FC236}">
                <a16:creationId xmlns:a16="http://schemas.microsoft.com/office/drawing/2014/main" id="{D774F0AF-D595-8F38-64EF-8EA6B509C1B6}"/>
              </a:ext>
            </a:extLst>
          </p:cNvPr>
          <p:cNvSpPr>
            <a:spLocks noGrp="1"/>
          </p:cNvSpPr>
          <p:nvPr>
            <p:ph idx="1"/>
          </p:nvPr>
        </p:nvSpPr>
        <p:spPr>
          <a:xfrm>
            <a:off x="6106756" y="2143875"/>
            <a:ext cx="5255901" cy="4096203"/>
          </a:xfrm>
        </p:spPr>
        <p:txBody>
          <a:bodyPr vert="horz" lIns="91440" tIns="45720" rIns="91440" bIns="45720" rtlCol="0" anchor="ctr">
            <a:normAutofit/>
          </a:bodyPr>
          <a:lstStyle/>
          <a:p>
            <a:r>
              <a:rPr lang="en-GB" sz="2000"/>
              <a:t>The first stage to any investigation.</a:t>
            </a:r>
            <a:endParaRPr lang="en-US" sz="2000"/>
          </a:p>
          <a:p>
            <a:r>
              <a:rPr lang="en-GB" sz="2000"/>
              <a:t>How can this be done during an investigation?</a:t>
            </a:r>
          </a:p>
          <a:p>
            <a:r>
              <a:rPr lang="en-GB" sz="2000" dirty="0"/>
              <a:t>To delve deeper into finding out the route cause, it is then necessary to set some further questions to examine the problem and take action to try and solve it.</a:t>
            </a:r>
          </a:p>
          <a:p>
            <a:endParaRPr lang="en-GB" sz="2000" dirty="0"/>
          </a:p>
          <a:p>
            <a:r>
              <a:rPr lang="en-GB" sz="2000"/>
              <a:t>How can this be done in an investigation?</a:t>
            </a:r>
            <a:endParaRPr lang="en-GB" sz="2000" dirty="0"/>
          </a:p>
          <a:p>
            <a:endParaRPr lang="en-GB" sz="2000"/>
          </a:p>
        </p:txBody>
      </p:sp>
    </p:spTree>
    <p:extLst>
      <p:ext uri="{BB962C8B-B14F-4D97-AF65-F5344CB8AC3E}">
        <p14:creationId xmlns:p14="http://schemas.microsoft.com/office/powerpoint/2010/main" val="322747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B0AC3-2E6D-3D91-99B9-9837B7718F2E}"/>
              </a:ext>
            </a:extLst>
          </p:cNvPr>
          <p:cNvSpPr>
            <a:spLocks noGrp="1"/>
          </p:cNvSpPr>
          <p:nvPr>
            <p:ph type="title"/>
          </p:nvPr>
        </p:nvSpPr>
        <p:spPr>
          <a:xfrm>
            <a:off x="841248" y="256032"/>
            <a:ext cx="10506456" cy="1014984"/>
          </a:xfrm>
        </p:spPr>
        <p:txBody>
          <a:bodyPr anchor="b">
            <a:normAutofit/>
          </a:bodyPr>
          <a:lstStyle/>
          <a:p>
            <a:r>
              <a:rPr lang="en-GB">
                <a:cs typeface="Calibri Light"/>
              </a:rPr>
              <a:t>Research task</a:t>
            </a:r>
            <a:endParaRPr lang="en-GB"/>
          </a:p>
        </p:txBody>
      </p:sp>
      <p:pic>
        <p:nvPicPr>
          <p:cNvPr id="5" name="Content Placeholder 4" descr="A person in uniform and helmet&#10;&#10;Description automatically generated">
            <a:extLst>
              <a:ext uri="{FF2B5EF4-FFF2-40B4-BE49-F238E27FC236}">
                <a16:creationId xmlns:a16="http://schemas.microsoft.com/office/drawing/2014/main" id="{22BAC7B5-25A3-0BBB-30FB-BBC5593E2023}"/>
              </a:ext>
            </a:extLst>
          </p:cNvPr>
          <p:cNvPicPr>
            <a:picLocks noChangeAspect="1"/>
          </p:cNvPicPr>
          <p:nvPr/>
        </p:nvPicPr>
        <p:blipFill>
          <a:blip r:embed="rId2"/>
          <a:stretch>
            <a:fillRect/>
          </a:stretch>
        </p:blipFill>
        <p:spPr>
          <a:xfrm>
            <a:off x="4856345" y="2059014"/>
            <a:ext cx="6497455" cy="4092027"/>
          </a:xfrm>
          <a:prstGeom prst="rect">
            <a:avLst/>
          </a:prstGeom>
        </p:spPr>
      </p:pic>
      <p:sp>
        <p:nvSpPr>
          <p:cNvPr id="6" name="TextBox 5">
            <a:extLst>
              <a:ext uri="{FF2B5EF4-FFF2-40B4-BE49-F238E27FC236}">
                <a16:creationId xmlns:a16="http://schemas.microsoft.com/office/drawing/2014/main" id="{F5185FBD-FB3F-EC48-6DA5-D5E89901E545}"/>
              </a:ext>
            </a:extLst>
          </p:cNvPr>
          <p:cNvSpPr txBox="1"/>
          <p:nvPr/>
        </p:nvSpPr>
        <p:spPr>
          <a:xfrm>
            <a:off x="809446" y="4114786"/>
            <a:ext cx="5231560" cy="6131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1692" kern="1200">
                <a:solidFill>
                  <a:schemeClr val="tx1"/>
                </a:solidFill>
                <a:latin typeface="+mn-lt"/>
                <a:ea typeface="+mn-ea"/>
                <a:cs typeface="+mn-cs"/>
                <a:hlinkClick r:id="rId3"/>
              </a:rPr>
              <a:t>Policing in England and Wales: Future Operating Environment 2040 (college.police.uk)</a:t>
            </a:r>
            <a:endParaRPr lang="en-US"/>
          </a:p>
        </p:txBody>
      </p:sp>
    </p:spTree>
    <p:extLst>
      <p:ext uri="{BB962C8B-B14F-4D97-AF65-F5344CB8AC3E}">
        <p14:creationId xmlns:p14="http://schemas.microsoft.com/office/powerpoint/2010/main" val="36909736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67476F6F-5B72-24FD-285D-3A0C2C8ECEAD}"/>
              </a:ext>
            </a:extLst>
          </p:cNvPr>
          <p:cNvPicPr>
            <a:picLocks noChangeAspect="1"/>
          </p:cNvPicPr>
          <p:nvPr/>
        </p:nvPicPr>
        <p:blipFill rotWithShape="1">
          <a:blip r:embed="rId2"/>
          <a:srcRect l="28635" r="26989" b="-2"/>
          <a:stretch/>
        </p:blipFill>
        <p:spPr>
          <a:xfrm>
            <a:off x="-1" y="-2"/>
            <a:ext cx="5410198" cy="6858002"/>
          </a:xfrm>
          <a:prstGeom prst="rect">
            <a:avLst/>
          </a:prstGeom>
        </p:spPr>
      </p:pic>
      <p:sp>
        <p:nvSpPr>
          <p:cNvPr id="2" name="Title 1">
            <a:extLst>
              <a:ext uri="{FF2B5EF4-FFF2-40B4-BE49-F238E27FC236}">
                <a16:creationId xmlns:a16="http://schemas.microsoft.com/office/drawing/2014/main" id="{D960E800-62A6-7324-FB19-16ED30EF644F}"/>
              </a:ext>
            </a:extLst>
          </p:cNvPr>
          <p:cNvSpPr>
            <a:spLocks noGrp="1"/>
          </p:cNvSpPr>
          <p:nvPr>
            <p:ph type="title"/>
          </p:nvPr>
        </p:nvSpPr>
        <p:spPr>
          <a:xfrm>
            <a:off x="6115317" y="405685"/>
            <a:ext cx="5464968" cy="1559301"/>
          </a:xfrm>
        </p:spPr>
        <p:txBody>
          <a:bodyPr>
            <a:normAutofit/>
          </a:bodyPr>
          <a:lstStyle/>
          <a:p>
            <a:r>
              <a:rPr lang="en-GB" sz="4000">
                <a:cs typeface="Calibri Light"/>
              </a:rPr>
              <a:t>Identify the following and present back to the group</a:t>
            </a:r>
            <a:endParaRPr lang="en-GB" sz="4000"/>
          </a:p>
        </p:txBody>
      </p:sp>
      <p:sp>
        <p:nvSpPr>
          <p:cNvPr id="3" name="Content Placeholder 2">
            <a:extLst>
              <a:ext uri="{FF2B5EF4-FFF2-40B4-BE49-F238E27FC236}">
                <a16:creationId xmlns:a16="http://schemas.microsoft.com/office/drawing/2014/main" id="{85159800-7DB8-5884-752A-74D34476D9BA}"/>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r>
              <a:rPr lang="en-GB" sz="2000" dirty="0">
                <a:cs typeface="Calibri" panose="020F0502020204030204"/>
              </a:rPr>
              <a:t>Identify 1 of the trends and discuss the following:-</a:t>
            </a:r>
          </a:p>
          <a:p>
            <a:pPr marL="0" indent="0">
              <a:buNone/>
            </a:pPr>
            <a:r>
              <a:rPr lang="en-GB" sz="2000">
                <a:cs typeface="Calibri" panose="020F0502020204030204"/>
              </a:rPr>
              <a:t>What is the issue?</a:t>
            </a:r>
          </a:p>
          <a:p>
            <a:pPr marL="0" indent="0">
              <a:buNone/>
            </a:pPr>
            <a:r>
              <a:rPr lang="en-GB" sz="2000">
                <a:cs typeface="Calibri" panose="020F0502020204030204"/>
              </a:rPr>
              <a:t>What does the evidence say?</a:t>
            </a:r>
          </a:p>
          <a:p>
            <a:pPr marL="0" indent="0">
              <a:buNone/>
            </a:pPr>
            <a:r>
              <a:rPr lang="en-GB" sz="2000">
                <a:cs typeface="Calibri" panose="020F0502020204030204"/>
              </a:rPr>
              <a:t>What is changing and why it is important?</a:t>
            </a:r>
          </a:p>
          <a:p>
            <a:pPr marL="0" indent="0">
              <a:buNone/>
            </a:pPr>
            <a:r>
              <a:rPr lang="en-GB" sz="2000">
                <a:cs typeface="Calibri" panose="020F0502020204030204"/>
              </a:rPr>
              <a:t>What is the implication for policing?</a:t>
            </a:r>
          </a:p>
          <a:p>
            <a:pPr marL="0" indent="0">
              <a:buNone/>
            </a:pPr>
            <a:r>
              <a:rPr lang="en-GB" sz="2000" dirty="0">
                <a:cs typeface="Calibri" panose="020F0502020204030204"/>
              </a:rPr>
              <a:t>What evidence based approaches have already been used to manage the problem?</a:t>
            </a:r>
          </a:p>
          <a:p>
            <a:pPr marL="0" indent="0">
              <a:buNone/>
            </a:pPr>
            <a:r>
              <a:rPr lang="en-GB" sz="2000" dirty="0">
                <a:cs typeface="Calibri" panose="020F0502020204030204"/>
              </a:rPr>
              <a:t>What ethical considerations can you identify?</a:t>
            </a:r>
          </a:p>
          <a:p>
            <a:pPr marL="0" indent="0">
              <a:buNone/>
            </a:pPr>
            <a:endParaRPr lang="en-GB" sz="2000">
              <a:cs typeface="Calibri" panose="020F0502020204030204"/>
            </a:endParaRPr>
          </a:p>
        </p:txBody>
      </p:sp>
    </p:spTree>
    <p:extLst>
      <p:ext uri="{BB962C8B-B14F-4D97-AF65-F5344CB8AC3E}">
        <p14:creationId xmlns:p14="http://schemas.microsoft.com/office/powerpoint/2010/main" val="27940145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5</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Evidence  Based Policing</vt:lpstr>
      <vt:lpstr>Aims for today</vt:lpstr>
      <vt:lpstr>PowerPoint Presentation</vt:lpstr>
      <vt:lpstr>PowerPoint Presentation</vt:lpstr>
      <vt:lpstr>Assignment Feedback</vt:lpstr>
      <vt:lpstr>Referencing</vt:lpstr>
      <vt:lpstr>Essay Writing – Evaluate:</vt:lpstr>
      <vt:lpstr>Check</vt:lpstr>
      <vt:lpstr>AI Statements  </vt:lpstr>
      <vt:lpstr>Ethical Policing Principles</vt:lpstr>
      <vt:lpstr>Recording &amp; Task</vt:lpstr>
      <vt:lpstr>Assignment 2</vt:lpstr>
      <vt:lpstr>Assignment 2 </vt:lpstr>
      <vt:lpstr> Question Discuss how community engagement strategies can help strengthen public trust and enhance police legitimacy </vt:lpstr>
      <vt:lpstr>The risks of not sharing information.  </vt:lpstr>
      <vt:lpstr>Directed reading</vt:lpstr>
      <vt:lpstr>Conducting your own research</vt:lpstr>
      <vt:lpstr>The “triple-T” Strategy </vt:lpstr>
      <vt:lpstr>Keeping an open mind</vt:lpstr>
      <vt:lpstr>Selecting data</vt:lpstr>
      <vt:lpstr>Fair and open minded?</vt:lpstr>
      <vt:lpstr>SYSTEMATIC examining of EVIDENCE</vt:lpstr>
      <vt:lpstr>Identifying the problem</vt:lpstr>
      <vt:lpstr>Research task</vt:lpstr>
      <vt:lpstr>Identify the following and present back to the group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52</cp:revision>
  <dcterms:created xsi:type="dcterms:W3CDTF">2026-03-09T14:53:30Z</dcterms:created>
  <dcterms:modified xsi:type="dcterms:W3CDTF">2026-03-15T18:29:14Z</dcterms:modified>
</cp:coreProperties>
</file>