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7"/>
  </p:notesMasterIdLst>
  <p:handoutMasterIdLst>
    <p:handoutMasterId r:id="rId8"/>
  </p:handoutMasterIdLst>
  <p:sldIdLst>
    <p:sldId id="256" r:id="rId5"/>
    <p:sldId id="257" r:id="rId6"/>
  </p:sldIdLst>
  <p:sldSz cx="15119350" cy="10799763"/>
  <p:notesSz cx="6858000" cy="9144000"/>
  <p:defaultTextStyle>
    <a:defPPr>
      <a:defRPr lang="en-US"/>
    </a:defPPr>
    <a:lvl1pPr marL="0" algn="l" defTabSz="1481054" rtl="0" eaLnBrk="1" latinLnBrk="0" hangingPunct="1">
      <a:defRPr sz="2915" kern="1200">
        <a:solidFill>
          <a:schemeClr val="tx1"/>
        </a:solidFill>
        <a:latin typeface="+mn-lt"/>
        <a:ea typeface="+mn-ea"/>
        <a:cs typeface="+mn-cs"/>
      </a:defRPr>
    </a:lvl1pPr>
    <a:lvl2pPr marL="740527" algn="l" defTabSz="1481054" rtl="0" eaLnBrk="1" latinLnBrk="0" hangingPunct="1">
      <a:defRPr sz="2915" kern="1200">
        <a:solidFill>
          <a:schemeClr val="tx1"/>
        </a:solidFill>
        <a:latin typeface="+mn-lt"/>
        <a:ea typeface="+mn-ea"/>
        <a:cs typeface="+mn-cs"/>
      </a:defRPr>
    </a:lvl2pPr>
    <a:lvl3pPr marL="1481054" algn="l" defTabSz="1481054" rtl="0" eaLnBrk="1" latinLnBrk="0" hangingPunct="1">
      <a:defRPr sz="2915" kern="1200">
        <a:solidFill>
          <a:schemeClr val="tx1"/>
        </a:solidFill>
        <a:latin typeface="+mn-lt"/>
        <a:ea typeface="+mn-ea"/>
        <a:cs typeface="+mn-cs"/>
      </a:defRPr>
    </a:lvl3pPr>
    <a:lvl4pPr marL="2221581" algn="l" defTabSz="1481054" rtl="0" eaLnBrk="1" latinLnBrk="0" hangingPunct="1">
      <a:defRPr sz="2915" kern="1200">
        <a:solidFill>
          <a:schemeClr val="tx1"/>
        </a:solidFill>
        <a:latin typeface="+mn-lt"/>
        <a:ea typeface="+mn-ea"/>
        <a:cs typeface="+mn-cs"/>
      </a:defRPr>
    </a:lvl4pPr>
    <a:lvl5pPr marL="2962107" algn="l" defTabSz="1481054" rtl="0" eaLnBrk="1" latinLnBrk="0" hangingPunct="1">
      <a:defRPr sz="2915" kern="1200">
        <a:solidFill>
          <a:schemeClr val="tx1"/>
        </a:solidFill>
        <a:latin typeface="+mn-lt"/>
        <a:ea typeface="+mn-ea"/>
        <a:cs typeface="+mn-cs"/>
      </a:defRPr>
    </a:lvl5pPr>
    <a:lvl6pPr marL="3702634" algn="l" defTabSz="1481054" rtl="0" eaLnBrk="1" latinLnBrk="0" hangingPunct="1">
      <a:defRPr sz="2915" kern="1200">
        <a:solidFill>
          <a:schemeClr val="tx1"/>
        </a:solidFill>
        <a:latin typeface="+mn-lt"/>
        <a:ea typeface="+mn-ea"/>
        <a:cs typeface="+mn-cs"/>
      </a:defRPr>
    </a:lvl6pPr>
    <a:lvl7pPr marL="4443161" algn="l" defTabSz="1481054" rtl="0" eaLnBrk="1" latinLnBrk="0" hangingPunct="1">
      <a:defRPr sz="2915" kern="1200">
        <a:solidFill>
          <a:schemeClr val="tx1"/>
        </a:solidFill>
        <a:latin typeface="+mn-lt"/>
        <a:ea typeface="+mn-ea"/>
        <a:cs typeface="+mn-cs"/>
      </a:defRPr>
    </a:lvl7pPr>
    <a:lvl8pPr marL="5183688" algn="l" defTabSz="1481054" rtl="0" eaLnBrk="1" latinLnBrk="0" hangingPunct="1">
      <a:defRPr sz="2915" kern="1200">
        <a:solidFill>
          <a:schemeClr val="tx1"/>
        </a:solidFill>
        <a:latin typeface="+mn-lt"/>
        <a:ea typeface="+mn-ea"/>
        <a:cs typeface="+mn-cs"/>
      </a:defRPr>
    </a:lvl8pPr>
    <a:lvl9pPr marL="5924215" algn="l" defTabSz="1481054" rtl="0" eaLnBrk="1" latinLnBrk="0" hangingPunct="1">
      <a:defRPr sz="2915"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4B3E0"/>
    <a:srgbClr val="768FC5"/>
    <a:srgbClr val="91AAD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76" d="100"/>
          <a:sy n="76" d="100"/>
        </p:scale>
        <p:origin x="-638" y="-1594"/>
      </p:cViewPr>
      <p:guideLst/>
    </p:cSldViewPr>
  </p:slideViewPr>
  <p:notesTextViewPr>
    <p:cViewPr>
      <p:scale>
        <a:sx n="1" d="1"/>
        <a:sy n="1" d="1"/>
      </p:scale>
      <p:origin x="0" y="0"/>
    </p:cViewPr>
  </p:notesTextViewPr>
  <p:notesViewPr>
    <p:cSldViewPr snapToGrid="0">
      <p:cViewPr varScale="1">
        <p:scale>
          <a:sx n="58" d="100"/>
          <a:sy n="58" d="100"/>
        </p:scale>
        <p:origin x="2965" y="4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6.xml"/><Relationship Id="rId1" Type="http://schemas.microsoft.com/office/2011/relationships/chartStyle" Target="style6.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Sheet1!$B$1</c:f>
              <c:strCache>
                <c:ptCount val="1"/>
                <c:pt idx="0">
                  <c:v>Series 1</c:v>
                </c:pt>
              </c:strCache>
            </c:strRef>
          </c:tx>
          <c:spPr>
            <a:ln w="28575" cap="rnd">
              <a:solidFill>
                <a:schemeClr val="accent1"/>
              </a:solidFill>
              <a:round/>
            </a:ln>
            <a:effectLst/>
          </c:spPr>
          <c:marker>
            <c:symbol val="none"/>
          </c:marker>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smooth val="0"/>
          <c:extLst>
            <c:ext xmlns:c16="http://schemas.microsoft.com/office/drawing/2014/chart" uri="{C3380CC4-5D6E-409C-BE32-E72D297353CC}">
              <c16:uniqueId val="{00000000-4E47-4847-96C0-A38896680AD4}"/>
            </c:ext>
          </c:extLst>
        </c:ser>
        <c:ser>
          <c:idx val="1"/>
          <c:order val="1"/>
          <c:tx>
            <c:strRef>
              <c:f>Sheet1!$C$1</c:f>
              <c:strCache>
                <c:ptCount val="1"/>
                <c:pt idx="0">
                  <c:v>Series 2</c:v>
                </c:pt>
              </c:strCache>
            </c:strRef>
          </c:tx>
          <c:spPr>
            <a:ln w="28575" cap="rnd">
              <a:solidFill>
                <a:schemeClr val="accent2"/>
              </a:solidFill>
              <a:round/>
            </a:ln>
            <a:effectLst/>
          </c:spPr>
          <c:marker>
            <c:symbol val="none"/>
          </c:marker>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smooth val="0"/>
          <c:extLst>
            <c:ext xmlns:c16="http://schemas.microsoft.com/office/drawing/2014/chart" uri="{C3380CC4-5D6E-409C-BE32-E72D297353CC}">
              <c16:uniqueId val="{00000001-4E47-4847-96C0-A38896680AD4}"/>
            </c:ext>
          </c:extLst>
        </c:ser>
        <c:ser>
          <c:idx val="2"/>
          <c:order val="2"/>
          <c:tx>
            <c:strRef>
              <c:f>Sheet1!$D$1</c:f>
              <c:strCache>
                <c:ptCount val="1"/>
                <c:pt idx="0">
                  <c:v>Series 3</c:v>
                </c:pt>
              </c:strCache>
            </c:strRef>
          </c:tx>
          <c:spPr>
            <a:ln w="28575" cap="rnd">
              <a:solidFill>
                <a:schemeClr val="accent3"/>
              </a:solidFill>
              <a:round/>
            </a:ln>
            <a:effectLst/>
          </c:spPr>
          <c:marker>
            <c:symbol val="none"/>
          </c:marker>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smooth val="0"/>
          <c:extLst>
            <c:ext xmlns:c16="http://schemas.microsoft.com/office/drawing/2014/chart" uri="{C3380CC4-5D6E-409C-BE32-E72D297353CC}">
              <c16:uniqueId val="{00000002-4E47-4847-96C0-A38896680AD4}"/>
            </c:ext>
          </c:extLst>
        </c:ser>
        <c:dLbls>
          <c:showLegendKey val="0"/>
          <c:showVal val="0"/>
          <c:showCatName val="0"/>
          <c:showSerName val="0"/>
          <c:showPercent val="0"/>
          <c:showBubbleSize val="0"/>
        </c:dLbls>
        <c:smooth val="0"/>
        <c:axId val="661564416"/>
        <c:axId val="661567696"/>
      </c:lineChart>
      <c:catAx>
        <c:axId val="6615644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61567696"/>
        <c:crosses val="autoZero"/>
        <c:auto val="1"/>
        <c:lblAlgn val="ctr"/>
        <c:lblOffset val="100"/>
        <c:noMultiLvlLbl val="0"/>
      </c:catAx>
      <c:valAx>
        <c:axId val="66156769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6156441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Chart Title</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0FEC-EA41-AA87-D3DAC2448A90}"/>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0FEC-EA41-AA87-D3DAC2448A90}"/>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0FEC-EA41-AA87-D3DAC2448A90}"/>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0FEC-EA41-AA87-D3DAC2448A90}"/>
              </c:ext>
            </c:extLst>
          </c:dPt>
          <c:cat>
            <c:strRef>
              <c:f>Sheet1!$A$2:$A$5</c:f>
              <c:strCache>
                <c:ptCount val="4"/>
                <c:pt idx="0">
                  <c:v>1st Qtr</c:v>
                </c:pt>
                <c:pt idx="1">
                  <c:v>2nd Qtr</c:v>
                </c:pt>
                <c:pt idx="2">
                  <c:v>3rd Qtr</c:v>
                </c:pt>
                <c:pt idx="3">
                  <c:v>4th Qtr</c:v>
                </c:pt>
              </c:strCache>
            </c:strRef>
          </c:cat>
          <c:val>
            <c:numRef>
              <c:f>Sheet1!$B$2:$B$5</c:f>
              <c:numCache>
                <c:formatCode>General</c:formatCode>
                <c:ptCount val="4"/>
                <c:pt idx="0">
                  <c:v>8.1999999999999993</c:v>
                </c:pt>
                <c:pt idx="1">
                  <c:v>3.2</c:v>
                </c:pt>
                <c:pt idx="2">
                  <c:v>1.4</c:v>
                </c:pt>
                <c:pt idx="3">
                  <c:v>1.2</c:v>
                </c:pt>
              </c:numCache>
            </c:numRef>
          </c:val>
          <c:extLst>
            <c:ext xmlns:c16="http://schemas.microsoft.com/office/drawing/2014/chart" uri="{C3380CC4-5D6E-409C-BE32-E72D297353CC}">
              <c16:uniqueId val="{00000000-72B5-4497-94C3-2D5DA0078316}"/>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Series 1</c:v>
                </c:pt>
              </c:strCache>
            </c:strRef>
          </c:tx>
          <c:spPr>
            <a:solidFill>
              <a:schemeClr val="accent1"/>
            </a:solidFill>
            <a:ln>
              <a:noFill/>
            </a:ln>
            <a:effectLst/>
          </c:spPr>
          <c:invertIfNegative val="0"/>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B82A-4C1D-ADEF-0CBF5ECA4519}"/>
            </c:ext>
          </c:extLst>
        </c:ser>
        <c:ser>
          <c:idx val="1"/>
          <c:order val="1"/>
          <c:tx>
            <c:strRef>
              <c:f>Sheet1!$C$1</c:f>
              <c:strCache>
                <c:ptCount val="1"/>
                <c:pt idx="0">
                  <c:v>Series 2</c:v>
                </c:pt>
              </c:strCache>
            </c:strRef>
          </c:tx>
          <c:spPr>
            <a:solidFill>
              <a:schemeClr val="accent2"/>
            </a:solidFill>
            <a:ln>
              <a:noFill/>
            </a:ln>
            <a:effectLst/>
          </c:spPr>
          <c:invertIfNegative val="0"/>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B82A-4C1D-ADEF-0CBF5ECA4519}"/>
            </c:ext>
          </c:extLst>
        </c:ser>
        <c:ser>
          <c:idx val="2"/>
          <c:order val="2"/>
          <c:tx>
            <c:strRef>
              <c:f>Sheet1!$D$1</c:f>
              <c:strCache>
                <c:ptCount val="1"/>
                <c:pt idx="0">
                  <c:v>Series 3</c:v>
                </c:pt>
              </c:strCache>
            </c:strRef>
          </c:tx>
          <c:spPr>
            <a:solidFill>
              <a:schemeClr val="accent3"/>
            </a:solidFill>
            <a:ln>
              <a:noFill/>
            </a:ln>
            <a:effectLst/>
          </c:spPr>
          <c:invertIfNegative val="0"/>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B82A-4C1D-ADEF-0CBF5ECA4519}"/>
            </c:ext>
          </c:extLst>
        </c:ser>
        <c:dLbls>
          <c:showLegendKey val="0"/>
          <c:showVal val="0"/>
          <c:showCatName val="0"/>
          <c:showSerName val="0"/>
          <c:showPercent val="0"/>
          <c:showBubbleSize val="0"/>
        </c:dLbls>
        <c:gapWidth val="219"/>
        <c:overlap val="-27"/>
        <c:axId val="661064632"/>
        <c:axId val="661070208"/>
      </c:barChart>
      <c:catAx>
        <c:axId val="66106463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61070208"/>
        <c:crosses val="autoZero"/>
        <c:auto val="1"/>
        <c:lblAlgn val="ctr"/>
        <c:lblOffset val="100"/>
        <c:noMultiLvlLbl val="0"/>
      </c:catAx>
      <c:valAx>
        <c:axId val="66107020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6106463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tx>
            <c:strRef>
              <c:f>Sheet1!$B$1</c:f>
              <c:strCache>
                <c:ptCount val="1"/>
                <c:pt idx="0">
                  <c:v>Series 1</c:v>
                </c:pt>
              </c:strCache>
            </c:strRef>
          </c:tx>
          <c:spPr>
            <a:solidFill>
              <a:schemeClr val="accent1"/>
            </a:solidFill>
            <a:ln>
              <a:noFill/>
            </a:ln>
            <a:effectLst/>
          </c:spPr>
          <c:invertIfNegative val="0"/>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747B-4B16-AA2E-7D15C603727D}"/>
            </c:ext>
          </c:extLst>
        </c:ser>
        <c:ser>
          <c:idx val="1"/>
          <c:order val="1"/>
          <c:tx>
            <c:strRef>
              <c:f>Sheet1!$C$1</c:f>
              <c:strCache>
                <c:ptCount val="1"/>
                <c:pt idx="0">
                  <c:v>Series 2</c:v>
                </c:pt>
              </c:strCache>
            </c:strRef>
          </c:tx>
          <c:spPr>
            <a:solidFill>
              <a:schemeClr val="accent2"/>
            </a:solidFill>
            <a:ln>
              <a:noFill/>
            </a:ln>
            <a:effectLst/>
          </c:spPr>
          <c:invertIfNegative val="0"/>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747B-4B16-AA2E-7D15C603727D}"/>
            </c:ext>
          </c:extLst>
        </c:ser>
        <c:ser>
          <c:idx val="2"/>
          <c:order val="2"/>
          <c:tx>
            <c:strRef>
              <c:f>Sheet1!$D$1</c:f>
              <c:strCache>
                <c:ptCount val="1"/>
                <c:pt idx="0">
                  <c:v>Series 3</c:v>
                </c:pt>
              </c:strCache>
            </c:strRef>
          </c:tx>
          <c:spPr>
            <a:solidFill>
              <a:schemeClr val="accent3"/>
            </a:solidFill>
            <a:ln>
              <a:noFill/>
            </a:ln>
            <a:effectLst/>
          </c:spPr>
          <c:invertIfNegative val="0"/>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747B-4B16-AA2E-7D15C603727D}"/>
            </c:ext>
          </c:extLst>
        </c:ser>
        <c:dLbls>
          <c:showLegendKey val="0"/>
          <c:showVal val="0"/>
          <c:showCatName val="0"/>
          <c:showSerName val="0"/>
          <c:showPercent val="0"/>
          <c:showBubbleSize val="0"/>
        </c:dLbls>
        <c:gapWidth val="182"/>
        <c:axId val="521533936"/>
        <c:axId val="521532952"/>
      </c:barChart>
      <c:catAx>
        <c:axId val="521533936"/>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521532952"/>
        <c:crosses val="autoZero"/>
        <c:auto val="1"/>
        <c:lblAlgn val="ctr"/>
        <c:lblOffset val="100"/>
        <c:noMultiLvlLbl val="0"/>
      </c:catAx>
      <c:valAx>
        <c:axId val="521532952"/>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52153393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Chart Title</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5C45-481D-A7A3-93B200F4ACC1}"/>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5C45-481D-A7A3-93B200F4ACC1}"/>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5C45-481D-A7A3-93B200F4ACC1}"/>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5C45-481D-A7A3-93B200F4ACC1}"/>
              </c:ext>
            </c:extLst>
          </c:dPt>
          <c:cat>
            <c:strRef>
              <c:f>Sheet1!$A$2:$A$5</c:f>
              <c:strCache>
                <c:ptCount val="4"/>
                <c:pt idx="0">
                  <c:v>1st Qtr</c:v>
                </c:pt>
                <c:pt idx="1">
                  <c:v>2nd Qtr</c:v>
                </c:pt>
                <c:pt idx="2">
                  <c:v>3rd Qtr</c:v>
                </c:pt>
                <c:pt idx="3">
                  <c:v>4th Qtr</c:v>
                </c:pt>
              </c:strCache>
            </c:strRef>
          </c:cat>
          <c:val>
            <c:numRef>
              <c:f>Sheet1!$B$2:$B$5</c:f>
              <c:numCache>
                <c:formatCode>General</c:formatCode>
                <c:ptCount val="4"/>
                <c:pt idx="0">
                  <c:v>8.1999999999999993</c:v>
                </c:pt>
                <c:pt idx="1">
                  <c:v>3.2</c:v>
                </c:pt>
                <c:pt idx="2">
                  <c:v>1.4</c:v>
                </c:pt>
                <c:pt idx="3">
                  <c:v>1.2</c:v>
                </c:pt>
              </c:numCache>
            </c:numRef>
          </c:val>
          <c:extLst>
            <c:ext xmlns:c16="http://schemas.microsoft.com/office/drawing/2014/chart" uri="{C3380CC4-5D6E-409C-BE32-E72D297353CC}">
              <c16:uniqueId val="{00000008-5C45-481D-A7A3-93B200F4ACC1}"/>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Chart Title</a:t>
            </a:r>
          </a:p>
        </c:rich>
      </c:tx>
      <c:layout>
        <c:manualLayout>
          <c:xMode val="edge"/>
          <c:yMode val="edge"/>
          <c:x val="0.24762467191601051"/>
          <c:y val="2.9069774835137754E-2"/>
        </c:manualLayout>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doughnut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2F45-2B47-9832-EBAFEEABF2C4}"/>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2F45-2B47-9832-EBAFEEABF2C4}"/>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2F45-2B47-9832-EBAFEEABF2C4}"/>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2F45-2B47-9832-EBAFEEABF2C4}"/>
              </c:ext>
            </c:extLst>
          </c:dPt>
          <c:cat>
            <c:strRef>
              <c:f>Sheet1!$A$2:$A$5</c:f>
              <c:strCache>
                <c:ptCount val="4"/>
                <c:pt idx="0">
                  <c:v>1st Qtr</c:v>
                </c:pt>
                <c:pt idx="1">
                  <c:v>2nd Qtr</c:v>
                </c:pt>
                <c:pt idx="2">
                  <c:v>3rd Qtr</c:v>
                </c:pt>
                <c:pt idx="3">
                  <c:v>4th Qtr</c:v>
                </c:pt>
              </c:strCache>
            </c:strRef>
          </c:cat>
          <c:val>
            <c:numRef>
              <c:f>Sheet1!$B$2:$B$5</c:f>
              <c:numCache>
                <c:formatCode>General</c:formatCode>
                <c:ptCount val="4"/>
                <c:pt idx="0">
                  <c:v>8.1999999999999993</c:v>
                </c:pt>
                <c:pt idx="1">
                  <c:v>3.2</c:v>
                </c:pt>
                <c:pt idx="2">
                  <c:v>1.4</c:v>
                </c:pt>
                <c:pt idx="3">
                  <c:v>1.2</c:v>
                </c:pt>
              </c:numCache>
            </c:numRef>
          </c:val>
          <c:extLst>
            <c:ext xmlns:c16="http://schemas.microsoft.com/office/drawing/2014/chart" uri="{C3380CC4-5D6E-409C-BE32-E72D297353CC}">
              <c16:uniqueId val="{00000000-3D92-4717-BAE5-7EDED09AA678}"/>
            </c:ext>
          </c:extLst>
        </c:ser>
        <c:dLbls>
          <c:showLegendKey val="0"/>
          <c:showVal val="0"/>
          <c:showCatName val="0"/>
          <c:showSerName val="0"/>
          <c:showPercent val="0"/>
          <c:showBubbleSize val="0"/>
          <c:showLeaderLines val="1"/>
        </c:dLbls>
        <c:firstSliceAng val="0"/>
        <c:holeSize val="75"/>
      </c:doughnut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7E41099-1F63-4AFF-93DE-78627B0226A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302D42F7-7D01-46CA-8FC9-F5889542A19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2763DC8-9A6A-4D7B-A42C-EAFDD10C50EC}" type="datetimeFigureOut">
              <a:rPr lang="en-US" smtClean="0"/>
              <a:t>1/5/2021</a:t>
            </a:fld>
            <a:endParaRPr lang="en-US" dirty="0"/>
          </a:p>
        </p:txBody>
      </p:sp>
      <p:sp>
        <p:nvSpPr>
          <p:cNvPr id="4" name="Footer Placeholder 3">
            <a:extLst>
              <a:ext uri="{FF2B5EF4-FFF2-40B4-BE49-F238E27FC236}">
                <a16:creationId xmlns:a16="http://schemas.microsoft.com/office/drawing/2014/main" id="{ED5C346A-76C5-4913-A350-92FC1A3DF06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53E3508E-00EA-4F0B-A84F-0BD4C9635E3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6F03712-AB8C-4E6E-AFE3-C6A16FA8F215}" type="slidenum">
              <a:rPr lang="en-US" smtClean="0"/>
              <a:t>‹#›</a:t>
            </a:fld>
            <a:endParaRPr lang="en-US" dirty="0"/>
          </a:p>
        </p:txBody>
      </p:sp>
    </p:spTree>
    <p:extLst>
      <p:ext uri="{BB962C8B-B14F-4D97-AF65-F5344CB8AC3E}">
        <p14:creationId xmlns:p14="http://schemas.microsoft.com/office/powerpoint/2010/main" val="21644127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5B95EB-273A-3541-8198-98C675965680}" type="datetimeFigureOut">
              <a:rPr lang="en-US" smtClean="0"/>
              <a:t>1/5/2021</a:t>
            </a:fld>
            <a:endParaRPr lang="en-US" dirty="0"/>
          </a:p>
        </p:txBody>
      </p:sp>
      <p:sp>
        <p:nvSpPr>
          <p:cNvPr id="4" name="Slide Image Placeholder 3"/>
          <p:cNvSpPr>
            <a:spLocks noGrp="1" noRot="1" noChangeAspect="1"/>
          </p:cNvSpPr>
          <p:nvPr>
            <p:ph type="sldImg" idx="2"/>
          </p:nvPr>
        </p:nvSpPr>
        <p:spPr>
          <a:xfrm>
            <a:off x="1270000" y="1143000"/>
            <a:ext cx="43180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C43D61-137C-0448-9254-76679E7EE2AA}" type="slidenum">
              <a:rPr lang="en-US" smtClean="0"/>
              <a:t>‹#›</a:t>
            </a:fld>
            <a:endParaRPr lang="en-US" dirty="0"/>
          </a:p>
        </p:txBody>
      </p:sp>
    </p:spTree>
    <p:extLst>
      <p:ext uri="{BB962C8B-B14F-4D97-AF65-F5344CB8AC3E}">
        <p14:creationId xmlns:p14="http://schemas.microsoft.com/office/powerpoint/2010/main" val="3096846924"/>
      </p:ext>
    </p:extLst>
  </p:cSld>
  <p:clrMap bg1="lt1" tx1="dk1" bg2="lt2" tx2="dk2" accent1="accent1" accent2="accent2" accent3="accent3" accent4="accent4" accent5="accent5" accent6="accent6" hlink="hlink" folHlink="folHlink"/>
  <p:notesStyle>
    <a:lvl1pPr marL="0" algn="l" defTabSz="1481054" rtl="0" eaLnBrk="1" latinLnBrk="0" hangingPunct="1">
      <a:defRPr sz="1944" kern="1200">
        <a:solidFill>
          <a:schemeClr val="tx1"/>
        </a:solidFill>
        <a:latin typeface="+mn-lt"/>
        <a:ea typeface="+mn-ea"/>
        <a:cs typeface="+mn-cs"/>
      </a:defRPr>
    </a:lvl1pPr>
    <a:lvl2pPr marL="740527" algn="l" defTabSz="1481054" rtl="0" eaLnBrk="1" latinLnBrk="0" hangingPunct="1">
      <a:defRPr sz="1944" kern="1200">
        <a:solidFill>
          <a:schemeClr val="tx1"/>
        </a:solidFill>
        <a:latin typeface="+mn-lt"/>
        <a:ea typeface="+mn-ea"/>
        <a:cs typeface="+mn-cs"/>
      </a:defRPr>
    </a:lvl2pPr>
    <a:lvl3pPr marL="1481054" algn="l" defTabSz="1481054" rtl="0" eaLnBrk="1" latinLnBrk="0" hangingPunct="1">
      <a:defRPr sz="1944" kern="1200">
        <a:solidFill>
          <a:schemeClr val="tx1"/>
        </a:solidFill>
        <a:latin typeface="+mn-lt"/>
        <a:ea typeface="+mn-ea"/>
        <a:cs typeface="+mn-cs"/>
      </a:defRPr>
    </a:lvl3pPr>
    <a:lvl4pPr marL="2221581" algn="l" defTabSz="1481054" rtl="0" eaLnBrk="1" latinLnBrk="0" hangingPunct="1">
      <a:defRPr sz="1944" kern="1200">
        <a:solidFill>
          <a:schemeClr val="tx1"/>
        </a:solidFill>
        <a:latin typeface="+mn-lt"/>
        <a:ea typeface="+mn-ea"/>
        <a:cs typeface="+mn-cs"/>
      </a:defRPr>
    </a:lvl4pPr>
    <a:lvl5pPr marL="2962107" algn="l" defTabSz="1481054" rtl="0" eaLnBrk="1" latinLnBrk="0" hangingPunct="1">
      <a:defRPr sz="1944" kern="1200">
        <a:solidFill>
          <a:schemeClr val="tx1"/>
        </a:solidFill>
        <a:latin typeface="+mn-lt"/>
        <a:ea typeface="+mn-ea"/>
        <a:cs typeface="+mn-cs"/>
      </a:defRPr>
    </a:lvl5pPr>
    <a:lvl6pPr marL="3702634" algn="l" defTabSz="1481054" rtl="0" eaLnBrk="1" latinLnBrk="0" hangingPunct="1">
      <a:defRPr sz="1944" kern="1200">
        <a:solidFill>
          <a:schemeClr val="tx1"/>
        </a:solidFill>
        <a:latin typeface="+mn-lt"/>
        <a:ea typeface="+mn-ea"/>
        <a:cs typeface="+mn-cs"/>
      </a:defRPr>
    </a:lvl6pPr>
    <a:lvl7pPr marL="4443161" algn="l" defTabSz="1481054" rtl="0" eaLnBrk="1" latinLnBrk="0" hangingPunct="1">
      <a:defRPr sz="1944" kern="1200">
        <a:solidFill>
          <a:schemeClr val="tx1"/>
        </a:solidFill>
        <a:latin typeface="+mn-lt"/>
        <a:ea typeface="+mn-ea"/>
        <a:cs typeface="+mn-cs"/>
      </a:defRPr>
    </a:lvl7pPr>
    <a:lvl8pPr marL="5183688" algn="l" defTabSz="1481054" rtl="0" eaLnBrk="1" latinLnBrk="0" hangingPunct="1">
      <a:defRPr sz="1944" kern="1200">
        <a:solidFill>
          <a:schemeClr val="tx1"/>
        </a:solidFill>
        <a:latin typeface="+mn-lt"/>
        <a:ea typeface="+mn-ea"/>
        <a:cs typeface="+mn-cs"/>
      </a:defRPr>
    </a:lvl8pPr>
    <a:lvl9pPr marL="5924215" algn="l" defTabSz="1481054" rtl="0" eaLnBrk="1" latinLnBrk="0" hangingPunct="1">
      <a:defRPr sz="1944"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70000" y="1143000"/>
            <a:ext cx="43180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CC43D61-137C-0448-9254-76679E7EE2AA}" type="slidenum">
              <a:rPr lang="en-US" smtClean="0"/>
              <a:t>1</a:t>
            </a:fld>
            <a:endParaRPr lang="en-US" dirty="0"/>
          </a:p>
        </p:txBody>
      </p:sp>
    </p:spTree>
    <p:extLst>
      <p:ext uri="{BB962C8B-B14F-4D97-AF65-F5344CB8AC3E}">
        <p14:creationId xmlns:p14="http://schemas.microsoft.com/office/powerpoint/2010/main" val="3590021086"/>
      </p:ext>
    </p:extLst>
  </p:cSld>
  <p:clrMapOvr>
    <a:masterClrMapping/>
  </p:clrMapOvr>
</p:notes>
</file>

<file path=ppt/slideLayouts/_rels/slideLayout1.xml.rels><?xml version="1.0" encoding="UTF-8" standalone="yes"?>
<Relationships xmlns="http://schemas.openxmlformats.org/package/2006/relationships"><Relationship Id="rId8" Type="http://schemas.openxmlformats.org/officeDocument/2006/relationships/chart" Target="../charts/chart6.xml"/><Relationship Id="rId3" Type="http://schemas.openxmlformats.org/officeDocument/2006/relationships/chart" Target="../charts/chart1.xml"/><Relationship Id="rId7" Type="http://schemas.openxmlformats.org/officeDocument/2006/relationships/chart" Target="../charts/chart5.xml"/><Relationship Id="rId2" Type="http://schemas.openxmlformats.org/officeDocument/2006/relationships/image" Target="../media/image1.jpeg"/><Relationship Id="rId1" Type="http://schemas.openxmlformats.org/officeDocument/2006/relationships/slideMaster" Target="../slideMasters/slideMaster1.xml"/><Relationship Id="rId6" Type="http://schemas.openxmlformats.org/officeDocument/2006/relationships/chart" Target="../charts/chart4.xml"/><Relationship Id="rId5" Type="http://schemas.openxmlformats.org/officeDocument/2006/relationships/chart" Target="../charts/chart3.xml"/><Relationship Id="rId4" Type="http://schemas.openxmlformats.org/officeDocument/2006/relationships/chart" Target="../charts/chart2.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449B5BF-27C2-4DD9-AF6C-8C06908BA98E}"/>
              </a:ext>
            </a:extLst>
          </p:cNvPr>
          <p:cNvSpPr/>
          <p:nvPr userDrawn="1"/>
        </p:nvSpPr>
        <p:spPr>
          <a:xfrm>
            <a:off x="14270863" y="10189701"/>
            <a:ext cx="704219" cy="48365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26" dirty="0"/>
          </a:p>
        </p:txBody>
      </p:sp>
      <p:pic>
        <p:nvPicPr>
          <p:cNvPr id="3" name="Picture 2" title="Rocky shores with a bridge in the distance">
            <a:extLst>
              <a:ext uri="{FF2B5EF4-FFF2-40B4-BE49-F238E27FC236}">
                <a16:creationId xmlns:a16="http://schemas.microsoft.com/office/drawing/2014/main" id="{AB18D032-6CE0-0647-882B-0D3742A398CF}"/>
              </a:ext>
            </a:extLst>
          </p:cNvPr>
          <p:cNvPicPr>
            <a:picLocks noChangeAspect="1"/>
          </p:cNvPicPr>
          <p:nvPr userDrawn="1"/>
        </p:nvPicPr>
        <p:blipFill rotWithShape="1">
          <a:blip r:embed="rId2">
            <a:alphaModFix amt="35000"/>
            <a:extLst>
              <a:ext uri="{28A0092B-C50C-407E-A947-70E740481C1C}">
                <a14:useLocalDpi xmlns:a14="http://schemas.microsoft.com/office/drawing/2010/main" val="0"/>
              </a:ext>
            </a:extLst>
          </a:blip>
          <a:srcRect/>
          <a:stretch/>
        </p:blipFill>
        <p:spPr>
          <a:xfrm>
            <a:off x="0" y="-11084"/>
            <a:ext cx="15119350" cy="10821934"/>
          </a:xfrm>
          <a:prstGeom prst="rect">
            <a:avLst/>
          </a:prstGeom>
          <a:solidFill>
            <a:srgbClr val="94B3E0"/>
          </a:solidFill>
        </p:spPr>
      </p:pic>
      <p:grpSp>
        <p:nvGrpSpPr>
          <p:cNvPr id="26" name="Group 25">
            <a:extLst>
              <a:ext uri="{FF2B5EF4-FFF2-40B4-BE49-F238E27FC236}">
                <a16:creationId xmlns:a16="http://schemas.microsoft.com/office/drawing/2014/main" id="{94E92A53-45F4-4711-A93B-4F5084625103}"/>
              </a:ext>
            </a:extLst>
          </p:cNvPr>
          <p:cNvGrpSpPr/>
          <p:nvPr userDrawn="1"/>
        </p:nvGrpSpPr>
        <p:grpSpPr>
          <a:xfrm>
            <a:off x="813533" y="3021652"/>
            <a:ext cx="3401854" cy="2879937"/>
            <a:chOff x="956441" y="388326"/>
            <a:chExt cx="4567901" cy="2922433"/>
          </a:xfrm>
        </p:grpSpPr>
        <p:sp>
          <p:nvSpPr>
            <p:cNvPr id="20" name="Rectangle: Rounded Corners 19">
              <a:extLst>
                <a:ext uri="{FF2B5EF4-FFF2-40B4-BE49-F238E27FC236}">
                  <a16:creationId xmlns:a16="http://schemas.microsoft.com/office/drawing/2014/main" id="{7853CC44-7543-4359-AE01-5B28ED3C290C}"/>
                </a:ext>
              </a:extLst>
            </p:cNvPr>
            <p:cNvSpPr/>
            <p:nvPr userDrawn="1"/>
          </p:nvSpPr>
          <p:spPr>
            <a:xfrm>
              <a:off x="956441" y="388326"/>
              <a:ext cx="4567901" cy="2922433"/>
            </a:xfrm>
            <a:prstGeom prst="roundRect">
              <a:avLst>
                <a:gd name="adj" fmla="val 4440"/>
              </a:avLst>
            </a:prstGeom>
            <a:solidFill>
              <a:schemeClr val="bg1"/>
            </a:solidFill>
            <a:ln>
              <a:no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26" dirty="0"/>
            </a:p>
          </p:txBody>
        </p:sp>
        <p:graphicFrame>
          <p:nvGraphicFramePr>
            <p:cNvPr id="9" name="Chart 8">
              <a:extLst>
                <a:ext uri="{FF2B5EF4-FFF2-40B4-BE49-F238E27FC236}">
                  <a16:creationId xmlns:a16="http://schemas.microsoft.com/office/drawing/2014/main" id="{D8A15F96-2E19-4BE1-A395-920D1EE48002}"/>
                </a:ext>
              </a:extLst>
            </p:cNvPr>
            <p:cNvGraphicFramePr/>
            <p:nvPr userDrawn="1">
              <p:extLst>
                <p:ext uri="{D42A27DB-BD31-4B8C-83A1-F6EECF244321}">
                  <p14:modId xmlns:p14="http://schemas.microsoft.com/office/powerpoint/2010/main" val="2095883002"/>
                </p:ext>
              </p:extLst>
            </p:nvPr>
          </p:nvGraphicFramePr>
          <p:xfrm>
            <a:off x="1137271" y="477942"/>
            <a:ext cx="4206240" cy="2743200"/>
          </p:xfrm>
          <a:graphic>
            <a:graphicData uri="http://schemas.openxmlformats.org/drawingml/2006/chart">
              <c:chart xmlns:c="http://schemas.openxmlformats.org/drawingml/2006/chart" xmlns:r="http://schemas.openxmlformats.org/officeDocument/2006/relationships" r:id="rId3"/>
            </a:graphicData>
          </a:graphic>
        </p:graphicFrame>
      </p:grpSp>
      <p:grpSp>
        <p:nvGrpSpPr>
          <p:cNvPr id="25" name="Group 24">
            <a:extLst>
              <a:ext uri="{FF2B5EF4-FFF2-40B4-BE49-F238E27FC236}">
                <a16:creationId xmlns:a16="http://schemas.microsoft.com/office/drawing/2014/main" id="{3B7340F0-D4B2-4052-998B-73160D8AFCDB}"/>
              </a:ext>
            </a:extLst>
          </p:cNvPr>
          <p:cNvGrpSpPr/>
          <p:nvPr userDrawn="1"/>
        </p:nvGrpSpPr>
        <p:grpSpPr>
          <a:xfrm>
            <a:off x="905354" y="6161438"/>
            <a:ext cx="3401854" cy="2879937"/>
            <a:chOff x="956440" y="3515707"/>
            <a:chExt cx="4567901" cy="2922433"/>
          </a:xfrm>
        </p:grpSpPr>
        <p:sp>
          <p:nvSpPr>
            <p:cNvPr id="24" name="Rectangle: Rounded Corners 23">
              <a:extLst>
                <a:ext uri="{FF2B5EF4-FFF2-40B4-BE49-F238E27FC236}">
                  <a16:creationId xmlns:a16="http://schemas.microsoft.com/office/drawing/2014/main" id="{D5F6FB7E-03A8-414C-AB65-3072E4E724E3}"/>
                </a:ext>
              </a:extLst>
            </p:cNvPr>
            <p:cNvSpPr/>
            <p:nvPr userDrawn="1"/>
          </p:nvSpPr>
          <p:spPr>
            <a:xfrm>
              <a:off x="956440" y="3515707"/>
              <a:ext cx="4567901" cy="2922433"/>
            </a:xfrm>
            <a:prstGeom prst="roundRect">
              <a:avLst>
                <a:gd name="adj" fmla="val 4440"/>
              </a:avLst>
            </a:prstGeom>
            <a:solidFill>
              <a:schemeClr val="bg1"/>
            </a:solidFill>
            <a:ln>
              <a:no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26" dirty="0"/>
            </a:p>
          </p:txBody>
        </p:sp>
        <p:graphicFrame>
          <p:nvGraphicFramePr>
            <p:cNvPr id="12" name="Chart 11">
              <a:extLst>
                <a:ext uri="{FF2B5EF4-FFF2-40B4-BE49-F238E27FC236}">
                  <a16:creationId xmlns:a16="http://schemas.microsoft.com/office/drawing/2014/main" id="{2518636B-5C44-4A36-B519-6C07AFA8F71C}"/>
                </a:ext>
              </a:extLst>
            </p:cNvPr>
            <p:cNvGraphicFramePr/>
            <p:nvPr userDrawn="1">
              <p:extLst>
                <p:ext uri="{D42A27DB-BD31-4B8C-83A1-F6EECF244321}">
                  <p14:modId xmlns:p14="http://schemas.microsoft.com/office/powerpoint/2010/main" val="1457719747"/>
                </p:ext>
              </p:extLst>
            </p:nvPr>
          </p:nvGraphicFramePr>
          <p:xfrm>
            <a:off x="1137269" y="3605323"/>
            <a:ext cx="4206241" cy="2743199"/>
          </p:xfrm>
          <a:graphic>
            <a:graphicData uri="http://schemas.openxmlformats.org/drawingml/2006/chart">
              <c:chart xmlns:c="http://schemas.openxmlformats.org/drawingml/2006/chart" xmlns:r="http://schemas.openxmlformats.org/officeDocument/2006/relationships" r:id="rId4"/>
            </a:graphicData>
          </a:graphic>
        </p:graphicFrame>
      </p:grpSp>
      <p:grpSp>
        <p:nvGrpSpPr>
          <p:cNvPr id="30" name="Group 29">
            <a:extLst>
              <a:ext uri="{FF2B5EF4-FFF2-40B4-BE49-F238E27FC236}">
                <a16:creationId xmlns:a16="http://schemas.microsoft.com/office/drawing/2014/main" id="{8934A5CE-0F5C-4911-95AC-0D7EF1DF9495}"/>
              </a:ext>
            </a:extLst>
          </p:cNvPr>
          <p:cNvGrpSpPr/>
          <p:nvPr userDrawn="1"/>
        </p:nvGrpSpPr>
        <p:grpSpPr>
          <a:xfrm>
            <a:off x="4571039" y="3021652"/>
            <a:ext cx="3401854" cy="2879937"/>
            <a:chOff x="6486828" y="388325"/>
            <a:chExt cx="4567901" cy="2922433"/>
          </a:xfrm>
        </p:grpSpPr>
        <p:sp>
          <p:nvSpPr>
            <p:cNvPr id="28" name="Rectangle: Rounded Corners 27">
              <a:extLst>
                <a:ext uri="{FF2B5EF4-FFF2-40B4-BE49-F238E27FC236}">
                  <a16:creationId xmlns:a16="http://schemas.microsoft.com/office/drawing/2014/main" id="{F5C0E439-0B06-45A0-9D12-366145977973}"/>
                </a:ext>
              </a:extLst>
            </p:cNvPr>
            <p:cNvSpPr/>
            <p:nvPr userDrawn="1"/>
          </p:nvSpPr>
          <p:spPr>
            <a:xfrm>
              <a:off x="6486828" y="388325"/>
              <a:ext cx="4567901" cy="2922433"/>
            </a:xfrm>
            <a:prstGeom prst="roundRect">
              <a:avLst>
                <a:gd name="adj" fmla="val 4440"/>
              </a:avLst>
            </a:prstGeom>
            <a:solidFill>
              <a:schemeClr val="bg1"/>
            </a:solidFill>
            <a:ln>
              <a:no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26" dirty="0"/>
            </a:p>
          </p:txBody>
        </p:sp>
        <p:graphicFrame>
          <p:nvGraphicFramePr>
            <p:cNvPr id="15" name="Chart 14">
              <a:extLst>
                <a:ext uri="{FF2B5EF4-FFF2-40B4-BE49-F238E27FC236}">
                  <a16:creationId xmlns:a16="http://schemas.microsoft.com/office/drawing/2014/main" id="{82D3276D-03DE-46E8-92C2-F584899C21A8}"/>
                </a:ext>
              </a:extLst>
            </p:cNvPr>
            <p:cNvGraphicFramePr/>
            <p:nvPr userDrawn="1">
              <p:extLst>
                <p:ext uri="{D42A27DB-BD31-4B8C-83A1-F6EECF244321}">
                  <p14:modId xmlns:p14="http://schemas.microsoft.com/office/powerpoint/2010/main" val="1443402932"/>
                </p:ext>
              </p:extLst>
            </p:nvPr>
          </p:nvGraphicFramePr>
          <p:xfrm>
            <a:off x="6667657" y="477941"/>
            <a:ext cx="4206241" cy="2743201"/>
          </p:xfrm>
          <a:graphic>
            <a:graphicData uri="http://schemas.openxmlformats.org/drawingml/2006/chart">
              <c:chart xmlns:c="http://schemas.openxmlformats.org/drawingml/2006/chart" xmlns:r="http://schemas.openxmlformats.org/officeDocument/2006/relationships" r:id="rId5"/>
            </a:graphicData>
          </a:graphic>
        </p:graphicFrame>
      </p:grpSp>
      <p:grpSp>
        <p:nvGrpSpPr>
          <p:cNvPr id="29" name="Group 28">
            <a:extLst>
              <a:ext uri="{FF2B5EF4-FFF2-40B4-BE49-F238E27FC236}">
                <a16:creationId xmlns:a16="http://schemas.microsoft.com/office/drawing/2014/main" id="{F1EB704B-4F15-4100-AD10-5F6357EA5829}"/>
              </a:ext>
            </a:extLst>
          </p:cNvPr>
          <p:cNvGrpSpPr/>
          <p:nvPr userDrawn="1"/>
        </p:nvGrpSpPr>
        <p:grpSpPr>
          <a:xfrm>
            <a:off x="4571039" y="6306052"/>
            <a:ext cx="3401854" cy="2879937"/>
            <a:chOff x="6486827" y="3515706"/>
            <a:chExt cx="4567901" cy="2922433"/>
          </a:xfrm>
        </p:grpSpPr>
        <p:sp>
          <p:nvSpPr>
            <p:cNvPr id="27" name="Rectangle: Rounded Corners 26">
              <a:extLst>
                <a:ext uri="{FF2B5EF4-FFF2-40B4-BE49-F238E27FC236}">
                  <a16:creationId xmlns:a16="http://schemas.microsoft.com/office/drawing/2014/main" id="{78CDA311-A21E-4E95-9331-192135878699}"/>
                </a:ext>
              </a:extLst>
            </p:cNvPr>
            <p:cNvSpPr/>
            <p:nvPr userDrawn="1"/>
          </p:nvSpPr>
          <p:spPr>
            <a:xfrm>
              <a:off x="6486827" y="3515706"/>
              <a:ext cx="4567901" cy="2922433"/>
            </a:xfrm>
            <a:prstGeom prst="roundRect">
              <a:avLst>
                <a:gd name="adj" fmla="val 4440"/>
              </a:avLst>
            </a:prstGeom>
            <a:solidFill>
              <a:schemeClr val="bg1"/>
            </a:solidFill>
            <a:ln>
              <a:no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26" dirty="0"/>
            </a:p>
          </p:txBody>
        </p:sp>
        <p:graphicFrame>
          <p:nvGraphicFramePr>
            <p:cNvPr id="19" name="Chart 18">
              <a:extLst>
                <a:ext uri="{FF2B5EF4-FFF2-40B4-BE49-F238E27FC236}">
                  <a16:creationId xmlns:a16="http://schemas.microsoft.com/office/drawing/2014/main" id="{5D3F0992-BACC-4A8C-BCED-CAE0F5FACA42}"/>
                </a:ext>
              </a:extLst>
            </p:cNvPr>
            <p:cNvGraphicFramePr/>
            <p:nvPr userDrawn="1">
              <p:extLst>
                <p:ext uri="{D42A27DB-BD31-4B8C-83A1-F6EECF244321}">
                  <p14:modId xmlns:p14="http://schemas.microsoft.com/office/powerpoint/2010/main" val="1090470520"/>
                </p:ext>
              </p:extLst>
            </p:nvPr>
          </p:nvGraphicFramePr>
          <p:xfrm>
            <a:off x="6667657" y="3605323"/>
            <a:ext cx="4206241" cy="2743199"/>
          </p:xfrm>
          <a:graphic>
            <a:graphicData uri="http://schemas.openxmlformats.org/drawingml/2006/chart">
              <c:chart xmlns:c="http://schemas.openxmlformats.org/drawingml/2006/chart" xmlns:r="http://schemas.openxmlformats.org/officeDocument/2006/relationships" r:id="rId6"/>
            </a:graphicData>
          </a:graphic>
        </p:graphicFrame>
      </p:grpSp>
      <p:sp>
        <p:nvSpPr>
          <p:cNvPr id="31" name="Title 30">
            <a:extLst>
              <a:ext uri="{FF2B5EF4-FFF2-40B4-BE49-F238E27FC236}">
                <a16:creationId xmlns:a16="http://schemas.microsoft.com/office/drawing/2014/main" id="{A8F7E320-97E6-4C65-877F-AA7AACB6538E}"/>
              </a:ext>
            </a:extLst>
          </p:cNvPr>
          <p:cNvSpPr>
            <a:spLocks noGrp="1"/>
          </p:cNvSpPr>
          <p:nvPr>
            <p:ph type="title"/>
          </p:nvPr>
        </p:nvSpPr>
        <p:spPr>
          <a:xfrm>
            <a:off x="1039456" y="574990"/>
            <a:ext cx="13040439" cy="1429800"/>
          </a:xfrm>
          <a:prstGeom prst="rect">
            <a:avLst/>
          </a:prstGeom>
        </p:spPr>
        <p:txBody>
          <a:bodyPr anchor="ctr"/>
          <a:lstStyle>
            <a:lvl1pPr algn="ctr">
              <a:defRPr>
                <a:solidFill>
                  <a:schemeClr val="bg1"/>
                </a:solidFill>
                <a:effectLst>
                  <a:glow rad="139700">
                    <a:schemeClr val="accent3">
                      <a:lumMod val="50000"/>
                      <a:alpha val="20000"/>
                    </a:schemeClr>
                  </a:glow>
                </a:effectLst>
              </a:defRPr>
            </a:lvl1pPr>
          </a:lstStyle>
          <a:p>
            <a:r>
              <a:rPr lang="en-US"/>
              <a:t>Click to edit Master title style</a:t>
            </a:r>
            <a:endParaRPr lang="en-US" dirty="0"/>
          </a:p>
        </p:txBody>
      </p:sp>
      <p:grpSp>
        <p:nvGrpSpPr>
          <p:cNvPr id="34" name="Group 33">
            <a:extLst>
              <a:ext uri="{FF2B5EF4-FFF2-40B4-BE49-F238E27FC236}">
                <a16:creationId xmlns:a16="http://schemas.microsoft.com/office/drawing/2014/main" id="{FC64E00C-C40E-4ED7-BBE3-F9308D922187}"/>
              </a:ext>
            </a:extLst>
          </p:cNvPr>
          <p:cNvGrpSpPr/>
          <p:nvPr userDrawn="1"/>
        </p:nvGrpSpPr>
        <p:grpSpPr>
          <a:xfrm>
            <a:off x="8290513" y="3021652"/>
            <a:ext cx="2834878" cy="6191864"/>
            <a:chOff x="956440" y="3515707"/>
            <a:chExt cx="4567901" cy="2922433"/>
          </a:xfrm>
        </p:grpSpPr>
        <p:sp>
          <p:nvSpPr>
            <p:cNvPr id="35" name="Rectangle: Rounded Corners 34">
              <a:extLst>
                <a:ext uri="{FF2B5EF4-FFF2-40B4-BE49-F238E27FC236}">
                  <a16:creationId xmlns:a16="http://schemas.microsoft.com/office/drawing/2014/main" id="{25B10E43-AECF-4707-96A3-EA726CD0A702}"/>
                </a:ext>
              </a:extLst>
            </p:cNvPr>
            <p:cNvSpPr/>
            <p:nvPr userDrawn="1"/>
          </p:nvSpPr>
          <p:spPr>
            <a:xfrm>
              <a:off x="956440" y="3515707"/>
              <a:ext cx="4567901" cy="2922433"/>
            </a:xfrm>
            <a:prstGeom prst="roundRect">
              <a:avLst>
                <a:gd name="adj" fmla="val 4440"/>
              </a:avLst>
            </a:prstGeom>
            <a:solidFill>
              <a:schemeClr val="bg1"/>
            </a:solidFill>
            <a:ln>
              <a:no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26" dirty="0"/>
            </a:p>
          </p:txBody>
        </p:sp>
        <p:graphicFrame>
          <p:nvGraphicFramePr>
            <p:cNvPr id="36" name="Chart 35">
              <a:extLst>
                <a:ext uri="{FF2B5EF4-FFF2-40B4-BE49-F238E27FC236}">
                  <a16:creationId xmlns:a16="http://schemas.microsoft.com/office/drawing/2014/main" id="{BC70CB49-58CE-4F37-B95C-EA32D75AEBC7}"/>
                </a:ext>
              </a:extLst>
            </p:cNvPr>
            <p:cNvGraphicFramePr/>
            <p:nvPr userDrawn="1">
              <p:extLst>
                <p:ext uri="{D42A27DB-BD31-4B8C-83A1-F6EECF244321}">
                  <p14:modId xmlns:p14="http://schemas.microsoft.com/office/powerpoint/2010/main" val="3854519500"/>
                </p:ext>
              </p:extLst>
            </p:nvPr>
          </p:nvGraphicFramePr>
          <p:xfrm>
            <a:off x="1137269" y="3605323"/>
            <a:ext cx="4206241" cy="2743199"/>
          </p:xfrm>
          <a:graphic>
            <a:graphicData uri="http://schemas.openxmlformats.org/drawingml/2006/chart">
              <c:chart xmlns:c="http://schemas.openxmlformats.org/drawingml/2006/chart" xmlns:r="http://schemas.openxmlformats.org/officeDocument/2006/relationships" r:id="rId7"/>
            </a:graphicData>
          </a:graphic>
        </p:graphicFrame>
      </p:grpSp>
      <p:grpSp>
        <p:nvGrpSpPr>
          <p:cNvPr id="43" name="Group 42">
            <a:extLst>
              <a:ext uri="{FF2B5EF4-FFF2-40B4-BE49-F238E27FC236}">
                <a16:creationId xmlns:a16="http://schemas.microsoft.com/office/drawing/2014/main" id="{BAA9E88F-D538-493D-A739-EE73F53A650A}"/>
              </a:ext>
            </a:extLst>
          </p:cNvPr>
          <p:cNvGrpSpPr/>
          <p:nvPr userDrawn="1"/>
        </p:nvGrpSpPr>
        <p:grpSpPr>
          <a:xfrm>
            <a:off x="11435987" y="3013373"/>
            <a:ext cx="2841983" cy="6191864"/>
            <a:chOff x="9158294" y="1913534"/>
            <a:chExt cx="2291729" cy="3931920"/>
          </a:xfrm>
        </p:grpSpPr>
        <p:sp>
          <p:nvSpPr>
            <p:cNvPr id="38" name="Rectangle: Rounded Corners 37">
              <a:extLst>
                <a:ext uri="{FF2B5EF4-FFF2-40B4-BE49-F238E27FC236}">
                  <a16:creationId xmlns:a16="http://schemas.microsoft.com/office/drawing/2014/main" id="{495F59DE-8059-4C57-B558-0544D0DE3895}"/>
                </a:ext>
              </a:extLst>
            </p:cNvPr>
            <p:cNvSpPr/>
            <p:nvPr userDrawn="1"/>
          </p:nvSpPr>
          <p:spPr>
            <a:xfrm>
              <a:off x="9164023" y="1913534"/>
              <a:ext cx="2286000" cy="3931920"/>
            </a:xfrm>
            <a:prstGeom prst="roundRect">
              <a:avLst>
                <a:gd name="adj" fmla="val 4440"/>
              </a:avLst>
            </a:prstGeom>
            <a:solidFill>
              <a:schemeClr val="bg1"/>
            </a:solidFill>
            <a:ln>
              <a:no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26" dirty="0"/>
            </a:p>
          </p:txBody>
        </p:sp>
        <p:graphicFrame>
          <p:nvGraphicFramePr>
            <p:cNvPr id="42" name="Chart 41">
              <a:extLst>
                <a:ext uri="{FF2B5EF4-FFF2-40B4-BE49-F238E27FC236}">
                  <a16:creationId xmlns:a16="http://schemas.microsoft.com/office/drawing/2014/main" id="{138FC11A-8A50-41F5-A4F0-DB9252B196B5}"/>
                </a:ext>
              </a:extLst>
            </p:cNvPr>
            <p:cNvGraphicFramePr/>
            <p:nvPr userDrawn="1">
              <p:extLst>
                <p:ext uri="{D42A27DB-BD31-4B8C-83A1-F6EECF244321}">
                  <p14:modId xmlns:p14="http://schemas.microsoft.com/office/powerpoint/2010/main" val="321093868"/>
                </p:ext>
              </p:extLst>
            </p:nvPr>
          </p:nvGraphicFramePr>
          <p:xfrm>
            <a:off x="9158294" y="1913534"/>
            <a:ext cx="2286000" cy="3931919"/>
          </p:xfrm>
          <a:graphic>
            <a:graphicData uri="http://schemas.openxmlformats.org/drawingml/2006/chart">
              <c:chart xmlns:c="http://schemas.openxmlformats.org/drawingml/2006/chart" xmlns:r="http://schemas.openxmlformats.org/officeDocument/2006/relationships" r:id="rId8"/>
            </a:graphicData>
          </a:graphic>
        </p:graphicFrame>
      </p:grpSp>
    </p:spTree>
    <p:extLst>
      <p:ext uri="{BB962C8B-B14F-4D97-AF65-F5344CB8AC3E}">
        <p14:creationId xmlns:p14="http://schemas.microsoft.com/office/powerpoint/2010/main" val="2687754414"/>
      </p:ext>
    </p:extLst>
  </p:cSld>
  <p:clrMapOvr>
    <a:masterClrMapping/>
  </p:clrMapOvr>
  <p:timing>
    <p:tnLst>
      <p:par>
        <p:cTn id="1" dur="indefinite" restart="never" nodeType="tmRoot">
          <p:childTnLst>
            <p:seq concurrent="1">
              <p:cTn id="2" repeatCount="indefinite" restart="whenNotActive" fill="hold" evtFilter="cancelBubble" nodeType="interactiveSeq">
                <p:stCondLst>
                  <p:cond delay="indefinite"/>
                  <p:cond evt="onBegin" delay="0">
                    <p:tn val="1"/>
                  </p:cond>
                </p:stCondLst>
                <p:endSync evt="end" delay="0">
                  <p:rtn val="all"/>
                </p:endSync>
                <p:childTnLst>
                  <p:par>
                    <p:cTn id="3" fill="hold">
                      <p:stCondLst>
                        <p:cond delay="0"/>
                      </p:stCondLst>
                      <p:childTnLst>
                        <p:par>
                          <p:cTn id="4" fill="hold">
                            <p:stCondLst>
                              <p:cond delay="0"/>
                            </p:stCondLst>
                            <p:childTnLst>
                              <p:par>
                                <p:cTn id="5" presetID="0" presetClass="path" presetSubtype="0" accel="50000" decel="50000" fill="hold" nodeType="clickEffect">
                                  <p:stCondLst>
                                    <p:cond delay="0"/>
                                  </p:stCondLst>
                                  <p:childTnLst>
                                    <p:animMotion origin="layout" path="M 0 0 L 0.24922 0.25015" pathEditMode="relative" ptsTypes="AA">
                                      <p:cBhvr>
                                        <p:cTn id="6" dur="30000" fill="hold"/>
                                        <p:tgtEl>
                                          <p:spTgt spid="3"/>
                                        </p:tgtEl>
                                        <p:attrNameLst>
                                          <p:attrName>ppt_x</p:attrName>
                                          <p:attrName>ppt_y</p:attrName>
                                        </p:attrNameLst>
                                      </p:cBhvr>
                                    </p:animMotion>
                                  </p:childTnLst>
                                </p:cTn>
                              </p:par>
                              <p:par>
                                <p:cTn id="7" presetID="6" presetClass="emph" presetSubtype="0" accel="50000" decel="50000" fill="hold" nodeType="withEffect">
                                  <p:stCondLst>
                                    <p:cond delay="0"/>
                                  </p:stCondLst>
                                  <p:childTnLst>
                                    <p:animScale>
                                      <p:cBhvr>
                                        <p:cTn id="8" dur="30000" fill="hold"/>
                                        <p:tgtEl>
                                          <p:spTgt spid="3"/>
                                        </p:tgtEl>
                                      </p:cBhvr>
                                      <p:by x="150000" y="150000"/>
                                    </p:animScale>
                                  </p:childTnLst>
                                </p:cTn>
                              </p:par>
                            </p:childTnLst>
                          </p:cTn>
                        </p:par>
                        <p:par>
                          <p:cTn id="9" fill="hold">
                            <p:stCondLst>
                              <p:cond delay="30000"/>
                            </p:stCondLst>
                            <p:childTnLst>
                              <p:par>
                                <p:cTn id="10" presetID="0" presetClass="path" presetSubtype="0" accel="50000" decel="50000" fill="hold" nodeType="afterEffect">
                                  <p:stCondLst>
                                    <p:cond delay="5000"/>
                                  </p:stCondLst>
                                  <p:childTnLst>
                                    <p:animMotion origin="layout" path="M 0.24922 0.25015 L 0 0" pathEditMode="relative" ptsTypes="AA">
                                      <p:cBhvr>
                                        <p:cTn id="11" dur="30000" fill="hold"/>
                                        <p:tgtEl>
                                          <p:spTgt spid="3"/>
                                        </p:tgtEl>
                                        <p:attrNameLst>
                                          <p:attrName>ppt_x</p:attrName>
                                          <p:attrName>ppt_y</p:attrName>
                                        </p:attrNameLst>
                                      </p:cBhvr>
                                    </p:animMotion>
                                  </p:childTnLst>
                                </p:cTn>
                              </p:par>
                              <p:par>
                                <p:cTn id="12" presetID="6" presetClass="emph" presetSubtype="0" accel="50000" decel="50000" fill="hold" nodeType="withEffect">
                                  <p:stCondLst>
                                    <p:cond delay="5000"/>
                                  </p:stCondLst>
                                  <p:childTnLst>
                                    <p:animScale>
                                      <p:cBhvr>
                                        <p:cTn id="13" dur="30000" fill="hold"/>
                                        <p:tgtEl>
                                          <p:spTgt spid="3"/>
                                        </p:tgtEl>
                                      </p:cBhvr>
                                      <p:by x="150000" y="150000"/>
                                      <p:to x="100000" y="100000"/>
                                    </p:animScale>
                                  </p:childTnLst>
                                </p:cTn>
                              </p:par>
                            </p:childTnLst>
                          </p:cTn>
                        </p:par>
                        <p:par>
                          <p:cTn id="14" fill="hold">
                            <p:stCondLst>
                              <p:cond delay="65000"/>
                            </p:stCondLst>
                            <p:childTnLst>
                              <p:par>
                                <p:cTn id="15" presetID="0" presetClass="path" presetSubtype="0" accel="50000" decel="50000" fill="hold" nodeType="afterEffect">
                                  <p:stCondLst>
                                    <p:cond delay="0"/>
                                  </p:stCondLst>
                                  <p:childTnLst>
                                    <p:animMotion origin="layout" path="M 0 0 L 0 0" pathEditMode="relative" ptsTypes="AA">
                                      <p:cBhvr>
                                        <p:cTn id="16" dur="5000" fill="hold"/>
                                        <p:tgtEl>
                                          <p:spTgt spid="3"/>
                                        </p:tgtEl>
                                        <p:attrNameLst>
                                          <p:attrName>ppt_x</p:attrName>
                                          <p:attrName>ppt_y</p:attrName>
                                        </p:attrNameLst>
                                      </p:cBhvr>
                                    </p:animMotion>
                                  </p:childTnLst>
                                </p:cTn>
                              </p:par>
                            </p:childTnLst>
                          </p:cTn>
                        </p:par>
                      </p:childTnLst>
                    </p:cTn>
                  </p:par>
                </p:childTnLst>
              </p:cTn>
            </p:seq>
          </p:childTnLst>
        </p:cTn>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895497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FCAB6-483C-4424-A057-3352C61E2EF5}"/>
              </a:ext>
            </a:extLst>
          </p:cNvPr>
          <p:cNvSpPr>
            <a:spLocks noGrp="1"/>
          </p:cNvSpPr>
          <p:nvPr>
            <p:ph type="title"/>
          </p:nvPr>
        </p:nvSpPr>
        <p:spPr>
          <a:xfrm>
            <a:off x="1039456" y="574990"/>
            <a:ext cx="13040439" cy="2087455"/>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96925239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445772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txStyles>
    <p:titleStyle>
      <a:lvl1pPr algn="l" defTabSz="1079998" rtl="0" eaLnBrk="1" latinLnBrk="0" hangingPunct="1">
        <a:lnSpc>
          <a:spcPct val="90000"/>
        </a:lnSpc>
        <a:spcBef>
          <a:spcPct val="0"/>
        </a:spcBef>
        <a:buNone/>
        <a:defRPr sz="5197" kern="1200">
          <a:solidFill>
            <a:schemeClr val="tx1"/>
          </a:solidFill>
          <a:latin typeface="+mj-lt"/>
          <a:ea typeface="+mj-ea"/>
          <a:cs typeface="+mj-cs"/>
        </a:defRPr>
      </a:lvl1pPr>
    </p:titleStyle>
    <p:bodyStyle>
      <a:lvl1pPr marL="269999" indent="-269999" algn="l" defTabSz="1079998" rtl="0" eaLnBrk="1" latinLnBrk="0" hangingPunct="1">
        <a:lnSpc>
          <a:spcPct val="90000"/>
        </a:lnSpc>
        <a:spcBef>
          <a:spcPts val="1181"/>
        </a:spcBef>
        <a:buFont typeface="Arial" panose="020B0604020202020204" pitchFamily="34" charset="0"/>
        <a:buChar char="•"/>
        <a:defRPr sz="3307" kern="1200">
          <a:solidFill>
            <a:schemeClr val="tx1"/>
          </a:solidFill>
          <a:latin typeface="+mn-lt"/>
          <a:ea typeface="+mn-ea"/>
          <a:cs typeface="+mn-cs"/>
        </a:defRPr>
      </a:lvl1pPr>
      <a:lvl2pPr marL="809998" indent="-269999" algn="l" defTabSz="1079998" rtl="0" eaLnBrk="1" latinLnBrk="0" hangingPunct="1">
        <a:lnSpc>
          <a:spcPct val="90000"/>
        </a:lnSpc>
        <a:spcBef>
          <a:spcPts val="591"/>
        </a:spcBef>
        <a:buFont typeface="Arial" panose="020B0604020202020204" pitchFamily="34" charset="0"/>
        <a:buChar char="•"/>
        <a:defRPr sz="2835" kern="1200">
          <a:solidFill>
            <a:schemeClr val="tx1"/>
          </a:solidFill>
          <a:latin typeface="+mn-lt"/>
          <a:ea typeface="+mn-ea"/>
          <a:cs typeface="+mn-cs"/>
        </a:defRPr>
      </a:lvl2pPr>
      <a:lvl3pPr marL="1349997" indent="-269999" algn="l" defTabSz="1079998" rtl="0" eaLnBrk="1" latinLnBrk="0" hangingPunct="1">
        <a:lnSpc>
          <a:spcPct val="90000"/>
        </a:lnSpc>
        <a:spcBef>
          <a:spcPts val="591"/>
        </a:spcBef>
        <a:buFont typeface="Arial" panose="020B0604020202020204" pitchFamily="34" charset="0"/>
        <a:buChar char="•"/>
        <a:defRPr sz="2362" kern="1200">
          <a:solidFill>
            <a:schemeClr val="tx1"/>
          </a:solidFill>
          <a:latin typeface="+mn-lt"/>
          <a:ea typeface="+mn-ea"/>
          <a:cs typeface="+mn-cs"/>
        </a:defRPr>
      </a:lvl3pPr>
      <a:lvl4pPr marL="1889996" indent="-269999" algn="l" defTabSz="1079998" rtl="0" eaLnBrk="1" latinLnBrk="0" hangingPunct="1">
        <a:lnSpc>
          <a:spcPct val="90000"/>
        </a:lnSpc>
        <a:spcBef>
          <a:spcPts val="591"/>
        </a:spcBef>
        <a:buFont typeface="Arial" panose="020B0604020202020204" pitchFamily="34" charset="0"/>
        <a:buChar char="•"/>
        <a:defRPr sz="2126" kern="1200">
          <a:solidFill>
            <a:schemeClr val="tx1"/>
          </a:solidFill>
          <a:latin typeface="+mn-lt"/>
          <a:ea typeface="+mn-ea"/>
          <a:cs typeface="+mn-cs"/>
        </a:defRPr>
      </a:lvl4pPr>
      <a:lvl5pPr marL="2429995" indent="-269999" algn="l" defTabSz="1079998" rtl="0" eaLnBrk="1" latinLnBrk="0" hangingPunct="1">
        <a:lnSpc>
          <a:spcPct val="90000"/>
        </a:lnSpc>
        <a:spcBef>
          <a:spcPts val="591"/>
        </a:spcBef>
        <a:buFont typeface="Arial" panose="020B0604020202020204" pitchFamily="34" charset="0"/>
        <a:buChar char="•"/>
        <a:defRPr sz="2126" kern="1200">
          <a:solidFill>
            <a:schemeClr val="tx1"/>
          </a:solidFill>
          <a:latin typeface="+mn-lt"/>
          <a:ea typeface="+mn-ea"/>
          <a:cs typeface="+mn-cs"/>
        </a:defRPr>
      </a:lvl5pPr>
      <a:lvl6pPr marL="2969994" indent="-269999" algn="l" defTabSz="1079998" rtl="0" eaLnBrk="1" latinLnBrk="0" hangingPunct="1">
        <a:lnSpc>
          <a:spcPct val="90000"/>
        </a:lnSpc>
        <a:spcBef>
          <a:spcPts val="591"/>
        </a:spcBef>
        <a:buFont typeface="Arial" panose="020B0604020202020204" pitchFamily="34" charset="0"/>
        <a:buChar char="•"/>
        <a:defRPr sz="2126" kern="1200">
          <a:solidFill>
            <a:schemeClr val="tx1"/>
          </a:solidFill>
          <a:latin typeface="+mn-lt"/>
          <a:ea typeface="+mn-ea"/>
          <a:cs typeface="+mn-cs"/>
        </a:defRPr>
      </a:lvl6pPr>
      <a:lvl7pPr marL="3509993" indent="-269999" algn="l" defTabSz="1079998" rtl="0" eaLnBrk="1" latinLnBrk="0" hangingPunct="1">
        <a:lnSpc>
          <a:spcPct val="90000"/>
        </a:lnSpc>
        <a:spcBef>
          <a:spcPts val="591"/>
        </a:spcBef>
        <a:buFont typeface="Arial" panose="020B0604020202020204" pitchFamily="34" charset="0"/>
        <a:buChar char="•"/>
        <a:defRPr sz="2126" kern="1200">
          <a:solidFill>
            <a:schemeClr val="tx1"/>
          </a:solidFill>
          <a:latin typeface="+mn-lt"/>
          <a:ea typeface="+mn-ea"/>
          <a:cs typeface="+mn-cs"/>
        </a:defRPr>
      </a:lvl7pPr>
      <a:lvl8pPr marL="4049992" indent="-269999" algn="l" defTabSz="1079998" rtl="0" eaLnBrk="1" latinLnBrk="0" hangingPunct="1">
        <a:lnSpc>
          <a:spcPct val="90000"/>
        </a:lnSpc>
        <a:spcBef>
          <a:spcPts val="591"/>
        </a:spcBef>
        <a:buFont typeface="Arial" panose="020B0604020202020204" pitchFamily="34" charset="0"/>
        <a:buChar char="•"/>
        <a:defRPr sz="2126" kern="1200">
          <a:solidFill>
            <a:schemeClr val="tx1"/>
          </a:solidFill>
          <a:latin typeface="+mn-lt"/>
          <a:ea typeface="+mn-ea"/>
          <a:cs typeface="+mn-cs"/>
        </a:defRPr>
      </a:lvl8pPr>
      <a:lvl9pPr marL="4589991" indent="-269999" algn="l" defTabSz="1079998" rtl="0" eaLnBrk="1" latinLnBrk="0" hangingPunct="1">
        <a:lnSpc>
          <a:spcPct val="90000"/>
        </a:lnSpc>
        <a:spcBef>
          <a:spcPts val="591"/>
        </a:spcBef>
        <a:buFont typeface="Arial" panose="020B0604020202020204" pitchFamily="34" charset="0"/>
        <a:buChar char="•"/>
        <a:defRPr sz="2126" kern="1200">
          <a:solidFill>
            <a:schemeClr val="tx1"/>
          </a:solidFill>
          <a:latin typeface="+mn-lt"/>
          <a:ea typeface="+mn-ea"/>
          <a:cs typeface="+mn-cs"/>
        </a:defRPr>
      </a:lvl9pPr>
    </p:bodyStyle>
    <p:otherStyle>
      <a:defPPr>
        <a:defRPr lang="en-US"/>
      </a:defPPr>
      <a:lvl1pPr marL="0" algn="l" defTabSz="1079998" rtl="0" eaLnBrk="1" latinLnBrk="0" hangingPunct="1">
        <a:defRPr sz="2126" kern="1200">
          <a:solidFill>
            <a:schemeClr val="tx1"/>
          </a:solidFill>
          <a:latin typeface="+mn-lt"/>
          <a:ea typeface="+mn-ea"/>
          <a:cs typeface="+mn-cs"/>
        </a:defRPr>
      </a:lvl1pPr>
      <a:lvl2pPr marL="539999" algn="l" defTabSz="1079998" rtl="0" eaLnBrk="1" latinLnBrk="0" hangingPunct="1">
        <a:defRPr sz="2126" kern="1200">
          <a:solidFill>
            <a:schemeClr val="tx1"/>
          </a:solidFill>
          <a:latin typeface="+mn-lt"/>
          <a:ea typeface="+mn-ea"/>
          <a:cs typeface="+mn-cs"/>
        </a:defRPr>
      </a:lvl2pPr>
      <a:lvl3pPr marL="1079998" algn="l" defTabSz="1079998" rtl="0" eaLnBrk="1" latinLnBrk="0" hangingPunct="1">
        <a:defRPr sz="2126" kern="1200">
          <a:solidFill>
            <a:schemeClr val="tx1"/>
          </a:solidFill>
          <a:latin typeface="+mn-lt"/>
          <a:ea typeface="+mn-ea"/>
          <a:cs typeface="+mn-cs"/>
        </a:defRPr>
      </a:lvl3pPr>
      <a:lvl4pPr marL="1619997" algn="l" defTabSz="1079998" rtl="0" eaLnBrk="1" latinLnBrk="0" hangingPunct="1">
        <a:defRPr sz="2126" kern="1200">
          <a:solidFill>
            <a:schemeClr val="tx1"/>
          </a:solidFill>
          <a:latin typeface="+mn-lt"/>
          <a:ea typeface="+mn-ea"/>
          <a:cs typeface="+mn-cs"/>
        </a:defRPr>
      </a:lvl4pPr>
      <a:lvl5pPr marL="2159996" algn="l" defTabSz="1079998" rtl="0" eaLnBrk="1" latinLnBrk="0" hangingPunct="1">
        <a:defRPr sz="2126" kern="1200">
          <a:solidFill>
            <a:schemeClr val="tx1"/>
          </a:solidFill>
          <a:latin typeface="+mn-lt"/>
          <a:ea typeface="+mn-ea"/>
          <a:cs typeface="+mn-cs"/>
        </a:defRPr>
      </a:lvl5pPr>
      <a:lvl6pPr marL="2699995" algn="l" defTabSz="1079998" rtl="0" eaLnBrk="1" latinLnBrk="0" hangingPunct="1">
        <a:defRPr sz="2126" kern="1200">
          <a:solidFill>
            <a:schemeClr val="tx1"/>
          </a:solidFill>
          <a:latin typeface="+mn-lt"/>
          <a:ea typeface="+mn-ea"/>
          <a:cs typeface="+mn-cs"/>
        </a:defRPr>
      </a:lvl6pPr>
      <a:lvl7pPr marL="3239994" algn="l" defTabSz="1079998" rtl="0" eaLnBrk="1" latinLnBrk="0" hangingPunct="1">
        <a:defRPr sz="2126" kern="1200">
          <a:solidFill>
            <a:schemeClr val="tx1"/>
          </a:solidFill>
          <a:latin typeface="+mn-lt"/>
          <a:ea typeface="+mn-ea"/>
          <a:cs typeface="+mn-cs"/>
        </a:defRPr>
      </a:lvl7pPr>
      <a:lvl8pPr marL="3779992" algn="l" defTabSz="1079998" rtl="0" eaLnBrk="1" latinLnBrk="0" hangingPunct="1">
        <a:defRPr sz="2126" kern="1200">
          <a:solidFill>
            <a:schemeClr val="tx1"/>
          </a:solidFill>
          <a:latin typeface="+mn-lt"/>
          <a:ea typeface="+mn-ea"/>
          <a:cs typeface="+mn-cs"/>
        </a:defRPr>
      </a:lvl8pPr>
      <a:lvl9pPr marL="4319991" algn="l" defTabSz="1079998" rtl="0" eaLnBrk="1" latinLnBrk="0" hangingPunct="1">
        <a:defRPr sz="212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jpg"/><Relationship Id="rId10" Type="http://schemas.openxmlformats.org/officeDocument/2006/relationships/image" Target="../media/image7.png"/><Relationship Id="rId4" Type="http://schemas.openxmlformats.org/officeDocument/2006/relationships/notesSlide" Target="../notesSlides/notesSlide1.xml"/><Relationship Id="rId9" Type="http://schemas.openxmlformats.org/officeDocument/2006/relationships/image" Target="../media/image6.jpeg"/></Relationships>
</file>

<file path=ppt/slides/_rels/slide2.xml.rels><?xml version="1.0" encoding="UTF-8" standalone="yes"?>
<Relationships xmlns="http://schemas.openxmlformats.org/package/2006/relationships"><Relationship Id="rId8" Type="http://schemas.openxmlformats.org/officeDocument/2006/relationships/hyperlink" Target="https://www.ethnicity-facts-figures.service.gov.uk/education-skills-and-training/11-to-16-years-old/gcse-results-attainment-8-for-children-aged-14-to-16-key-stage-4/latest" TargetMode="External"/><Relationship Id="rId13" Type="http://schemas.openxmlformats.org/officeDocument/2006/relationships/hyperlink" Target="https://www.ons.gov.uk/peoplepopulationandcommunity/culturalidentity/ethnicity/articles/whatdoesthe2011censustellusaboutthecharacteristicsofgypsyoririshtravellersinenglandandwales/2014-01-21#key-points" TargetMode="External"/><Relationship Id="rId18" Type="http://schemas.openxmlformats.org/officeDocument/2006/relationships/hyperlink" Target="https://assets.publishing.service.gov.uk/government/uploads/system/uploads/attachment_data/file/181669/DFE-RR043.pdf" TargetMode="External"/><Relationship Id="rId3" Type="http://schemas.openxmlformats.org/officeDocument/2006/relationships/hyperlink" Target="https://www.travellerstimes.org.uk/sites/default/files/paragraphs/filelink/Gypsies%20and%20Travellers%20Lifestyle%20History%20and%20Culture%20FAQs_0.pdf%20uk)" TargetMode="External"/><Relationship Id="rId21" Type="http://schemas.openxmlformats.org/officeDocument/2006/relationships/hyperlink" Target="https://www.historytoday.com/reviews/gypsies-england" TargetMode="External"/><Relationship Id="rId7" Type="http://schemas.openxmlformats.org/officeDocument/2006/relationships/hyperlink" Target="https://www.ethnicity-facts-figures.service.gov.uk/education-skills-and-training/absence-and-exclusions/absence-from-school/latest" TargetMode="External"/><Relationship Id="rId12" Type="http://schemas.openxmlformats.org/officeDocument/2006/relationships/hyperlink" Target="https://www.cfey.org/wp-content/uploads/2017/07/KINGWIDE_28494_FINAL.pdf" TargetMode="External"/><Relationship Id="rId17" Type="http://schemas.openxmlformats.org/officeDocument/2006/relationships/hyperlink" Target="https://dera.ioe.ac.uk/21443/1/141125-gypsy-traveller-education-engaging-families-en.pdf" TargetMode="External"/><Relationship Id="rId2" Type="http://schemas.openxmlformats.org/officeDocument/2006/relationships/hyperlink" Target="https://www-jstor-org.ezproxy.uwtsd.ac.uk/stable/25822380?sid=primo&amp;seq=1#metadata_info_tab_contents" TargetMode="External"/><Relationship Id="rId16" Type="http://schemas.openxmlformats.org/officeDocument/2006/relationships/hyperlink" Target="https://travellermovement.org.uk/about/gypsy-roma-traveller-history-and-culture#values" TargetMode="External"/><Relationship Id="rId20" Type="http://schemas.openxmlformats.org/officeDocument/2006/relationships/hyperlink" Target="https://www.slideshare.net/sarahmentoring/cultural-iceberg" TargetMode="External"/><Relationship Id="rId1" Type="http://schemas.openxmlformats.org/officeDocument/2006/relationships/slideLayout" Target="../slideLayouts/slideLayout2.xml"/><Relationship Id="rId6" Type="http://schemas.openxmlformats.org/officeDocument/2006/relationships/hyperlink" Target="https://scholarworks.gsu.edu/cgi/viewcontent.cgi?article=1091&amp;context=sociology_diss" TargetMode="External"/><Relationship Id="rId11" Type="http://schemas.openxmlformats.org/officeDocument/2006/relationships/hyperlink" Target="https://search-proquest-com.ezproxy.uwtsd.ac.uk/docview/1644267100/EF6D5B44FE504BB0PQ/1?accountid=130472" TargetMode="External"/><Relationship Id="rId5" Type="http://schemas.openxmlformats.org/officeDocument/2006/relationships/hyperlink" Target="https://democracy.kent.gov.uk/Data/Gypsy%20and%20Traveller%20Advisory%20Board/20060524/Agenda/may06-itemb1.pdf" TargetMode="External"/><Relationship Id="rId15" Type="http://schemas.openxmlformats.org/officeDocument/2006/relationships/hyperlink" Target="file:///C:\Users\ellie\Downloads\Uk-gypsies-and-travellers-and-the-third-sector.pdf" TargetMode="External"/><Relationship Id="rId23" Type="http://schemas.openxmlformats.org/officeDocument/2006/relationships/hyperlink" Target="https://travellermovement.org.uk/component/content/article/9-blog/94-celebrating-differences-and-diversity-through-an-inclusive-ethos?Itemid=101" TargetMode="External"/><Relationship Id="rId10" Type="http://schemas.openxmlformats.org/officeDocument/2006/relationships/hyperlink" Target="https://www.legislation.gov.uk/ukpga/2010/15/contents" TargetMode="External"/><Relationship Id="rId19" Type="http://schemas.openxmlformats.org/officeDocument/2006/relationships/hyperlink" Target="https://uk.sagepub.com/sites/default/files/upm-binaries/59594_McGuigan__Raymond_Williams.pdf#:~:text=CULTURE%20IS%20ORDINARY%20(1958)%20This%20early%20essay%20of,point%20about%20the%20sociality%20of%20culture,%20the%20very" TargetMode="External"/><Relationship Id="rId4" Type="http://schemas.openxmlformats.org/officeDocument/2006/relationships/hyperlink" Target="https://onlinelibrary.wiley.com/doi/abs/10.1002/9781405186407.wbiecc173" TargetMode="External"/><Relationship Id="rId9" Type="http://schemas.openxmlformats.org/officeDocument/2006/relationships/hyperlink" Target="http://www.errc.org/roma-rights-journal/romani-women-in-romani-and-majority-societies" TargetMode="External"/><Relationship Id="rId14" Type="http://schemas.openxmlformats.org/officeDocument/2006/relationships/hyperlink" Target="https://www.pembrokeshire.gov.uk/specialist-services-and-provision/gypsy-traveller-education" TargetMode="External"/><Relationship Id="rId22" Type="http://schemas.openxmlformats.org/officeDocument/2006/relationships/hyperlink" Target="https://www.kentlive.news/news/kent-news/dover-romany-gypsy-family-describe-197044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C0B9FE1-E62E-4DE0-BCBF-FC989A573CA4}"/>
              </a:ext>
            </a:extLst>
          </p:cNvPr>
          <p:cNvSpPr/>
          <p:nvPr/>
        </p:nvSpPr>
        <p:spPr>
          <a:xfrm>
            <a:off x="0" y="0"/>
            <a:ext cx="15119350" cy="1897097"/>
          </a:xfrm>
          <a:prstGeom prst="rect">
            <a:avLst/>
          </a:prstGeom>
          <a:solidFill>
            <a:schemeClr val="accent1">
              <a:lumMod val="40000"/>
              <a:lumOff val="6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4591"/>
          </a:p>
        </p:txBody>
      </p:sp>
      <p:sp>
        <p:nvSpPr>
          <p:cNvPr id="2" name="Title 1">
            <a:extLst>
              <a:ext uri="{FF2B5EF4-FFF2-40B4-BE49-F238E27FC236}">
                <a16:creationId xmlns:a16="http://schemas.microsoft.com/office/drawing/2014/main" id="{2FAE6B44-D3AC-A848-AEC9-678DF6C2E698}"/>
              </a:ext>
            </a:extLst>
          </p:cNvPr>
          <p:cNvSpPr>
            <a:spLocks noGrp="1"/>
          </p:cNvSpPr>
          <p:nvPr>
            <p:ph type="title" idx="4294967295"/>
          </p:nvPr>
        </p:nvSpPr>
        <p:spPr>
          <a:xfrm>
            <a:off x="359834" y="-9976"/>
            <a:ext cx="14399683" cy="1072477"/>
          </a:xfrm>
          <a:prstGeom prst="rect">
            <a:avLst/>
          </a:prstGeom>
        </p:spPr>
        <p:txBody>
          <a:bodyPr/>
          <a:lstStyle/>
          <a:p>
            <a:pPr algn="ctr"/>
            <a:r>
              <a:rPr lang="en-US" dirty="0">
                <a:effectLst>
                  <a:glow rad="101600">
                    <a:schemeClr val="accent3">
                      <a:lumMod val="50000"/>
                      <a:alpha val="20000"/>
                    </a:schemeClr>
                  </a:glow>
                </a:effectLst>
              </a:rPr>
              <a:t>Culture, Identity &amp; Education</a:t>
            </a:r>
          </a:p>
        </p:txBody>
      </p:sp>
      <p:sp>
        <p:nvSpPr>
          <p:cNvPr id="4" name="TextBox 3">
            <a:extLst>
              <a:ext uri="{FF2B5EF4-FFF2-40B4-BE49-F238E27FC236}">
                <a16:creationId xmlns:a16="http://schemas.microsoft.com/office/drawing/2014/main" id="{B24D7E99-0988-41EB-9B85-96ED0FA6E042}"/>
              </a:ext>
            </a:extLst>
          </p:cNvPr>
          <p:cNvSpPr txBox="1"/>
          <p:nvPr/>
        </p:nvSpPr>
        <p:spPr>
          <a:xfrm>
            <a:off x="359834" y="698993"/>
            <a:ext cx="14399683" cy="707886"/>
          </a:xfrm>
          <a:prstGeom prst="rect">
            <a:avLst/>
          </a:prstGeom>
          <a:noFill/>
        </p:spPr>
        <p:txBody>
          <a:bodyPr wrap="square" rtlCol="0">
            <a:spAutoFit/>
          </a:bodyPr>
          <a:lstStyle/>
          <a:p>
            <a:pPr algn="ctr"/>
            <a:r>
              <a:rPr lang="en-US" sz="4000" b="1" dirty="0">
                <a:solidFill>
                  <a:schemeClr val="accent2">
                    <a:lumMod val="50000"/>
                  </a:schemeClr>
                </a:solidFill>
              </a:rPr>
              <a:t>Gypsy, Roma and </a:t>
            </a:r>
            <a:r>
              <a:rPr lang="en-US" sz="4000" b="1" dirty="0" err="1">
                <a:solidFill>
                  <a:schemeClr val="accent2">
                    <a:lumMod val="50000"/>
                  </a:schemeClr>
                </a:solidFill>
              </a:rPr>
              <a:t>Traveller</a:t>
            </a:r>
            <a:r>
              <a:rPr lang="en-US" sz="4000" b="1" dirty="0">
                <a:solidFill>
                  <a:schemeClr val="accent2">
                    <a:lumMod val="50000"/>
                  </a:schemeClr>
                </a:solidFill>
              </a:rPr>
              <a:t> Culture </a:t>
            </a:r>
            <a:endParaRPr lang="en-GB" sz="4000" b="1" dirty="0">
              <a:solidFill>
                <a:schemeClr val="accent2">
                  <a:lumMod val="50000"/>
                </a:schemeClr>
              </a:solidFill>
            </a:endParaRPr>
          </a:p>
        </p:txBody>
      </p:sp>
      <p:sp>
        <p:nvSpPr>
          <p:cNvPr id="7" name="Rectangle 6">
            <a:extLst>
              <a:ext uri="{FF2B5EF4-FFF2-40B4-BE49-F238E27FC236}">
                <a16:creationId xmlns:a16="http://schemas.microsoft.com/office/drawing/2014/main" id="{249371AA-8C68-4ACC-978D-C5E7D83751DA}"/>
              </a:ext>
            </a:extLst>
          </p:cNvPr>
          <p:cNvSpPr/>
          <p:nvPr/>
        </p:nvSpPr>
        <p:spPr>
          <a:xfrm>
            <a:off x="-1" y="1936569"/>
            <a:ext cx="15119350" cy="8863194"/>
          </a:xfrm>
          <a:prstGeom prst="rect">
            <a:avLst/>
          </a:prstGeom>
          <a:solidFill>
            <a:schemeClr val="accent4">
              <a:lumMod val="20000"/>
              <a:lumOff val="80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4591" dirty="0"/>
          </a:p>
        </p:txBody>
      </p:sp>
      <p:sp>
        <p:nvSpPr>
          <p:cNvPr id="5" name="TextBox 4">
            <a:extLst>
              <a:ext uri="{FF2B5EF4-FFF2-40B4-BE49-F238E27FC236}">
                <a16:creationId xmlns:a16="http://schemas.microsoft.com/office/drawing/2014/main" id="{AD17F8AC-2CD8-4DE2-B67A-48D6BAF55998}"/>
              </a:ext>
            </a:extLst>
          </p:cNvPr>
          <p:cNvSpPr txBox="1"/>
          <p:nvPr/>
        </p:nvSpPr>
        <p:spPr>
          <a:xfrm>
            <a:off x="359833" y="1323540"/>
            <a:ext cx="14399683" cy="461665"/>
          </a:xfrm>
          <a:prstGeom prst="rect">
            <a:avLst/>
          </a:prstGeom>
          <a:noFill/>
        </p:spPr>
        <p:txBody>
          <a:bodyPr wrap="square" rtlCol="0">
            <a:spAutoFit/>
          </a:bodyPr>
          <a:lstStyle/>
          <a:p>
            <a:pPr algn="ctr"/>
            <a:r>
              <a:rPr lang="en-US" sz="2400" dirty="0">
                <a:solidFill>
                  <a:schemeClr val="bg1"/>
                </a:solidFill>
              </a:rPr>
              <a:t>Eleanor Thomas - 1903174</a:t>
            </a:r>
            <a:endParaRPr lang="en-GB" sz="2400" dirty="0">
              <a:solidFill>
                <a:schemeClr val="bg1"/>
              </a:solidFill>
            </a:endParaRPr>
          </a:p>
        </p:txBody>
      </p:sp>
      <p:sp>
        <p:nvSpPr>
          <p:cNvPr id="8" name="TextBox 7">
            <a:extLst>
              <a:ext uri="{FF2B5EF4-FFF2-40B4-BE49-F238E27FC236}">
                <a16:creationId xmlns:a16="http://schemas.microsoft.com/office/drawing/2014/main" id="{8344FD9D-59B2-4E93-B5FF-57385E848653}"/>
              </a:ext>
            </a:extLst>
          </p:cNvPr>
          <p:cNvSpPr txBox="1"/>
          <p:nvPr/>
        </p:nvSpPr>
        <p:spPr>
          <a:xfrm>
            <a:off x="201463" y="2521645"/>
            <a:ext cx="3558206" cy="3539430"/>
          </a:xfrm>
          <a:prstGeom prst="rect">
            <a:avLst/>
          </a:prstGeom>
          <a:solidFill>
            <a:schemeClr val="bg1"/>
          </a:solidFill>
        </p:spPr>
        <p:txBody>
          <a:bodyPr wrap="square" rtlCol="0">
            <a:spAutoFit/>
          </a:bodyPr>
          <a:lstStyle/>
          <a:p>
            <a:pPr algn="just"/>
            <a:r>
              <a:rPr lang="en-US" sz="1400" dirty="0"/>
              <a:t>The definition of culture has long been disputed throughout history, with still little clarity to its depth of meaning (</a:t>
            </a:r>
            <a:r>
              <a:rPr lang="en-US" sz="1400" dirty="0" err="1"/>
              <a:t>Cobley</a:t>
            </a:r>
            <a:r>
              <a:rPr lang="en-US" sz="1400" dirty="0"/>
              <a:t>, 2008). </a:t>
            </a:r>
          </a:p>
          <a:p>
            <a:pPr algn="just"/>
            <a:endParaRPr lang="en-US" sz="1400" dirty="0"/>
          </a:p>
          <a:p>
            <a:pPr algn="just"/>
            <a:r>
              <a:rPr lang="en-US" sz="1400" dirty="0"/>
              <a:t>Williams (1958 referenced in Mcguigan, 2013) described culture through example, explaining that different societies have different purposes and meanings.</a:t>
            </a:r>
          </a:p>
          <a:p>
            <a:pPr algn="just"/>
            <a:endParaRPr lang="en-US" sz="1400" dirty="0"/>
          </a:p>
          <a:p>
            <a:pPr algn="just"/>
            <a:r>
              <a:rPr lang="en-US" sz="1400" dirty="0"/>
              <a:t>Halls (1989) Iceberg model identifies the three depths of culture: surface, internal and deep. He suggests that by actively participating in a societies culture is the only way to fully understand their values, beliefs and </a:t>
            </a:r>
            <a:r>
              <a:rPr lang="en-US" sz="1400" dirty="0" err="1"/>
              <a:t>behaviours</a:t>
            </a:r>
            <a:r>
              <a:rPr lang="en-US" sz="1400" dirty="0"/>
              <a:t>. </a:t>
            </a:r>
          </a:p>
        </p:txBody>
      </p:sp>
      <p:sp>
        <p:nvSpPr>
          <p:cNvPr id="11" name="TextBox 10">
            <a:extLst>
              <a:ext uri="{FF2B5EF4-FFF2-40B4-BE49-F238E27FC236}">
                <a16:creationId xmlns:a16="http://schemas.microsoft.com/office/drawing/2014/main" id="{ABCBBC9F-7211-4B4E-9A66-D6FC418BDEC2}"/>
              </a:ext>
            </a:extLst>
          </p:cNvPr>
          <p:cNvSpPr txBox="1"/>
          <p:nvPr/>
        </p:nvSpPr>
        <p:spPr>
          <a:xfrm>
            <a:off x="201463" y="2060496"/>
            <a:ext cx="3558207" cy="400110"/>
          </a:xfrm>
          <a:prstGeom prst="rect">
            <a:avLst/>
          </a:prstGeom>
          <a:solidFill>
            <a:schemeClr val="accent1">
              <a:lumMod val="75000"/>
            </a:schemeClr>
          </a:solidFill>
        </p:spPr>
        <p:txBody>
          <a:bodyPr wrap="square" rtlCol="0">
            <a:spAutoFit/>
          </a:bodyPr>
          <a:lstStyle/>
          <a:p>
            <a:pPr algn="ctr"/>
            <a:r>
              <a:rPr lang="en-US" sz="2000" b="1" dirty="0">
                <a:solidFill>
                  <a:schemeClr val="bg1"/>
                </a:solidFill>
              </a:rPr>
              <a:t>What is culture?</a:t>
            </a:r>
            <a:endParaRPr lang="en-GB" sz="2000" b="1" dirty="0">
              <a:solidFill>
                <a:schemeClr val="bg1"/>
              </a:solidFill>
            </a:endParaRPr>
          </a:p>
        </p:txBody>
      </p:sp>
      <p:sp>
        <p:nvSpPr>
          <p:cNvPr id="12" name="TextBox 11">
            <a:extLst>
              <a:ext uri="{FF2B5EF4-FFF2-40B4-BE49-F238E27FC236}">
                <a16:creationId xmlns:a16="http://schemas.microsoft.com/office/drawing/2014/main" id="{72ECBADE-4C6F-4058-B6EB-CB4767F96DE4}"/>
              </a:ext>
            </a:extLst>
          </p:cNvPr>
          <p:cNvSpPr txBox="1"/>
          <p:nvPr/>
        </p:nvSpPr>
        <p:spPr>
          <a:xfrm>
            <a:off x="3900733" y="2053468"/>
            <a:ext cx="3558208" cy="707886"/>
          </a:xfrm>
          <a:prstGeom prst="rect">
            <a:avLst/>
          </a:prstGeom>
          <a:solidFill>
            <a:schemeClr val="accent1">
              <a:lumMod val="75000"/>
            </a:schemeClr>
          </a:solidFill>
        </p:spPr>
        <p:txBody>
          <a:bodyPr wrap="square" rtlCol="0">
            <a:spAutoFit/>
          </a:bodyPr>
          <a:lstStyle/>
          <a:p>
            <a:pPr algn="ctr"/>
            <a:r>
              <a:rPr lang="en-US" sz="2000" b="1" dirty="0">
                <a:solidFill>
                  <a:schemeClr val="bg1"/>
                </a:solidFill>
              </a:rPr>
              <a:t>Gypsy, Roma and </a:t>
            </a:r>
            <a:r>
              <a:rPr lang="en-US" sz="2000" b="1" dirty="0" err="1">
                <a:solidFill>
                  <a:schemeClr val="bg1"/>
                </a:solidFill>
              </a:rPr>
              <a:t>Travellers</a:t>
            </a:r>
            <a:endParaRPr lang="en-GB" sz="2000" b="1" dirty="0">
              <a:solidFill>
                <a:schemeClr val="bg1"/>
              </a:solidFill>
            </a:endParaRPr>
          </a:p>
        </p:txBody>
      </p:sp>
      <p:pic>
        <p:nvPicPr>
          <p:cNvPr id="9" name="Picture 8" descr="Diagram&#10;&#10;Description automatically generated">
            <a:extLst>
              <a:ext uri="{FF2B5EF4-FFF2-40B4-BE49-F238E27FC236}">
                <a16:creationId xmlns:a16="http://schemas.microsoft.com/office/drawing/2014/main" id="{554A583A-72BD-40A7-8925-A881F0164762}"/>
              </a:ext>
            </a:extLst>
          </p:cNvPr>
          <p:cNvPicPr>
            <a:picLocks noChangeAspect="1"/>
          </p:cNvPicPr>
          <p:nvPr/>
        </p:nvPicPr>
        <p:blipFill rotWithShape="1">
          <a:blip r:embed="rId5"/>
          <a:srcRect l="14814" t="9773" r="15692" b="23900"/>
          <a:stretch/>
        </p:blipFill>
        <p:spPr>
          <a:xfrm>
            <a:off x="201463" y="6122113"/>
            <a:ext cx="3558206" cy="4653981"/>
          </a:xfrm>
          <a:prstGeom prst="rect">
            <a:avLst/>
          </a:prstGeom>
        </p:spPr>
      </p:pic>
      <p:sp>
        <p:nvSpPr>
          <p:cNvPr id="14" name="TextBox 13">
            <a:extLst>
              <a:ext uri="{FF2B5EF4-FFF2-40B4-BE49-F238E27FC236}">
                <a16:creationId xmlns:a16="http://schemas.microsoft.com/office/drawing/2014/main" id="{53AA7399-3797-475A-B867-F68EE191A1D1}"/>
              </a:ext>
            </a:extLst>
          </p:cNvPr>
          <p:cNvSpPr txBox="1"/>
          <p:nvPr/>
        </p:nvSpPr>
        <p:spPr>
          <a:xfrm>
            <a:off x="7599994" y="7944544"/>
            <a:ext cx="3558209" cy="707886"/>
          </a:xfrm>
          <a:prstGeom prst="rect">
            <a:avLst/>
          </a:prstGeom>
          <a:solidFill>
            <a:schemeClr val="accent1">
              <a:lumMod val="75000"/>
            </a:schemeClr>
          </a:solidFill>
        </p:spPr>
        <p:txBody>
          <a:bodyPr wrap="square" rtlCol="0">
            <a:spAutoFit/>
          </a:bodyPr>
          <a:lstStyle/>
          <a:p>
            <a:pPr algn="ctr"/>
            <a:r>
              <a:rPr lang="en-US" sz="2000" b="1" dirty="0">
                <a:solidFill>
                  <a:schemeClr val="bg1"/>
                </a:solidFill>
              </a:rPr>
              <a:t>Cultural Barriers to Education</a:t>
            </a:r>
            <a:endParaRPr lang="en-GB" sz="2000" b="1" dirty="0">
              <a:solidFill>
                <a:schemeClr val="bg1"/>
              </a:solidFill>
            </a:endParaRPr>
          </a:p>
        </p:txBody>
      </p:sp>
      <p:sp>
        <p:nvSpPr>
          <p:cNvPr id="16" name="TextBox 15">
            <a:extLst>
              <a:ext uri="{FF2B5EF4-FFF2-40B4-BE49-F238E27FC236}">
                <a16:creationId xmlns:a16="http://schemas.microsoft.com/office/drawing/2014/main" id="{96595163-81D4-49EB-8D42-DEE38C3540C1}"/>
              </a:ext>
            </a:extLst>
          </p:cNvPr>
          <p:cNvSpPr txBox="1"/>
          <p:nvPr/>
        </p:nvSpPr>
        <p:spPr>
          <a:xfrm>
            <a:off x="7599999" y="2054993"/>
            <a:ext cx="3558209" cy="400110"/>
          </a:xfrm>
          <a:prstGeom prst="rect">
            <a:avLst/>
          </a:prstGeom>
          <a:solidFill>
            <a:schemeClr val="accent1">
              <a:lumMod val="75000"/>
            </a:schemeClr>
          </a:solidFill>
        </p:spPr>
        <p:txBody>
          <a:bodyPr wrap="square" rtlCol="0">
            <a:spAutoFit/>
          </a:bodyPr>
          <a:lstStyle/>
          <a:p>
            <a:pPr algn="ctr"/>
            <a:r>
              <a:rPr lang="en-US" sz="2000" b="1" dirty="0">
                <a:solidFill>
                  <a:schemeClr val="bg1"/>
                </a:solidFill>
              </a:rPr>
              <a:t>Education Statistics</a:t>
            </a:r>
            <a:endParaRPr lang="en-GB" sz="2000" b="1" dirty="0">
              <a:solidFill>
                <a:schemeClr val="bg1"/>
              </a:solidFill>
            </a:endParaRPr>
          </a:p>
        </p:txBody>
      </p:sp>
      <p:sp>
        <p:nvSpPr>
          <p:cNvPr id="17" name="TextBox 16">
            <a:extLst>
              <a:ext uri="{FF2B5EF4-FFF2-40B4-BE49-F238E27FC236}">
                <a16:creationId xmlns:a16="http://schemas.microsoft.com/office/drawing/2014/main" id="{840DAD0C-8067-46CC-A8D3-9E1EEEB17079}"/>
              </a:ext>
            </a:extLst>
          </p:cNvPr>
          <p:cNvSpPr txBox="1"/>
          <p:nvPr/>
        </p:nvSpPr>
        <p:spPr>
          <a:xfrm>
            <a:off x="3900734" y="2811910"/>
            <a:ext cx="3558206" cy="4401205"/>
          </a:xfrm>
          <a:prstGeom prst="rect">
            <a:avLst/>
          </a:prstGeom>
          <a:solidFill>
            <a:schemeClr val="bg1"/>
          </a:solidFill>
        </p:spPr>
        <p:txBody>
          <a:bodyPr wrap="square" rtlCol="0">
            <a:spAutoFit/>
          </a:bodyPr>
          <a:lstStyle/>
          <a:p>
            <a:pPr algn="just"/>
            <a:r>
              <a:rPr lang="en-US" sz="1400" dirty="0"/>
              <a:t>Gypsies and </a:t>
            </a:r>
            <a:r>
              <a:rPr lang="en-US" sz="1400" dirty="0" err="1"/>
              <a:t>Travellers</a:t>
            </a:r>
            <a:endParaRPr lang="en-US" sz="1400" dirty="0"/>
          </a:p>
          <a:p>
            <a:pPr algn="just"/>
            <a:r>
              <a:rPr lang="en-US" sz="1400" dirty="0"/>
              <a:t>have been evident in </a:t>
            </a:r>
          </a:p>
          <a:p>
            <a:pPr algn="just"/>
            <a:r>
              <a:rPr lang="en-US" sz="1400" dirty="0"/>
              <a:t>the United Kingdom </a:t>
            </a:r>
          </a:p>
          <a:p>
            <a:pPr algn="just"/>
            <a:r>
              <a:rPr lang="en-US" sz="1400" dirty="0"/>
              <a:t>for over 500 years </a:t>
            </a:r>
          </a:p>
          <a:p>
            <a:pPr algn="just"/>
            <a:r>
              <a:rPr lang="en-US" sz="1400" dirty="0"/>
              <a:t>with Romany gypsies </a:t>
            </a:r>
          </a:p>
          <a:p>
            <a:pPr algn="just"/>
            <a:r>
              <a:rPr lang="en-US" sz="1400" dirty="0"/>
              <a:t>arriving in the 16</a:t>
            </a:r>
            <a:r>
              <a:rPr lang="en-US" sz="1400" baseline="30000" dirty="0"/>
              <a:t>th</a:t>
            </a:r>
            <a:r>
              <a:rPr lang="en-US" sz="1400" dirty="0"/>
              <a:t> Century and Irish </a:t>
            </a:r>
            <a:r>
              <a:rPr lang="en-US" sz="1400" dirty="0" err="1"/>
              <a:t>Travellers</a:t>
            </a:r>
            <a:r>
              <a:rPr lang="en-US" sz="1400" dirty="0"/>
              <a:t> in the 19</a:t>
            </a:r>
            <a:r>
              <a:rPr lang="en-US" sz="1400" baseline="30000" dirty="0"/>
              <a:t>th</a:t>
            </a:r>
            <a:r>
              <a:rPr lang="en-US" sz="1400" dirty="0"/>
              <a:t> Century (</a:t>
            </a:r>
            <a:r>
              <a:rPr lang="en-US" sz="1400" dirty="0" err="1"/>
              <a:t>Lally</a:t>
            </a:r>
            <a:r>
              <a:rPr lang="en-US" sz="1400" dirty="0"/>
              <a:t>, 2015).   </a:t>
            </a:r>
          </a:p>
          <a:p>
            <a:pPr algn="just"/>
            <a:r>
              <a:rPr lang="en-US" sz="1400" dirty="0"/>
              <a:t>According to Census (2011) only 63,000 people identified as GRT, however it is believed this figure is greatly higher with research </a:t>
            </a:r>
            <a:r>
              <a:rPr lang="en-US" sz="1400" dirty="0">
                <a:latin typeface="+mj-lt"/>
              </a:rPr>
              <a:t>suggesting it to be between 180,000-300,000 </a:t>
            </a:r>
            <a:r>
              <a:rPr lang="en-US" sz="1400" dirty="0">
                <a:effectLst/>
                <a:latin typeface="+mj-lt"/>
                <a:ea typeface="Calibri" panose="020F0502020204030204" pitchFamily="34" charset="0"/>
              </a:rPr>
              <a:t>(Commission for Racial Equality, 2006)</a:t>
            </a:r>
            <a:r>
              <a:rPr lang="en-US" sz="1400" dirty="0">
                <a:latin typeface="+mj-lt"/>
              </a:rPr>
              <a:t>. </a:t>
            </a:r>
          </a:p>
          <a:p>
            <a:pPr algn="just"/>
            <a:r>
              <a:rPr lang="en-US" sz="1400" dirty="0"/>
              <a:t>GRT have been identified as a minority ethnic group, who are subject to discrimination. This intern can have an impact on their poor life chances, with research suggesting the education and health of the GRT community is below national average (CRE,2006). </a:t>
            </a:r>
          </a:p>
        </p:txBody>
      </p:sp>
      <p:sp>
        <p:nvSpPr>
          <p:cNvPr id="19" name="TextBox 18">
            <a:extLst>
              <a:ext uri="{FF2B5EF4-FFF2-40B4-BE49-F238E27FC236}">
                <a16:creationId xmlns:a16="http://schemas.microsoft.com/office/drawing/2014/main" id="{1A476448-7251-498B-8F71-E515C1DE80F8}"/>
              </a:ext>
            </a:extLst>
          </p:cNvPr>
          <p:cNvSpPr txBox="1"/>
          <p:nvPr/>
        </p:nvSpPr>
        <p:spPr>
          <a:xfrm>
            <a:off x="3900732" y="7267714"/>
            <a:ext cx="3558209" cy="400110"/>
          </a:xfrm>
          <a:prstGeom prst="rect">
            <a:avLst/>
          </a:prstGeom>
          <a:solidFill>
            <a:schemeClr val="accent1">
              <a:lumMod val="75000"/>
            </a:schemeClr>
          </a:solidFill>
        </p:spPr>
        <p:txBody>
          <a:bodyPr wrap="square" rtlCol="0">
            <a:spAutoFit/>
          </a:bodyPr>
          <a:lstStyle/>
          <a:p>
            <a:pPr algn="ctr"/>
            <a:r>
              <a:rPr lang="en-US" sz="2000" b="1" dirty="0">
                <a:solidFill>
                  <a:schemeClr val="bg1"/>
                </a:solidFill>
              </a:rPr>
              <a:t>Gypsy and </a:t>
            </a:r>
            <a:r>
              <a:rPr lang="en-US" sz="2000" b="1" dirty="0" err="1">
                <a:solidFill>
                  <a:schemeClr val="bg1"/>
                </a:solidFill>
              </a:rPr>
              <a:t>Traveller</a:t>
            </a:r>
            <a:r>
              <a:rPr lang="en-US" sz="2000" b="1" dirty="0">
                <a:solidFill>
                  <a:schemeClr val="bg1"/>
                </a:solidFill>
              </a:rPr>
              <a:t> culture</a:t>
            </a:r>
            <a:endParaRPr lang="en-GB" sz="2000" b="1" dirty="0">
              <a:solidFill>
                <a:schemeClr val="bg1"/>
              </a:solidFill>
            </a:endParaRPr>
          </a:p>
        </p:txBody>
      </p:sp>
      <p:sp>
        <p:nvSpPr>
          <p:cNvPr id="21" name="TextBox 20">
            <a:extLst>
              <a:ext uri="{FF2B5EF4-FFF2-40B4-BE49-F238E27FC236}">
                <a16:creationId xmlns:a16="http://schemas.microsoft.com/office/drawing/2014/main" id="{C94A201E-936D-4A83-91F5-4ADE5691462C}"/>
              </a:ext>
            </a:extLst>
          </p:cNvPr>
          <p:cNvSpPr txBox="1"/>
          <p:nvPr/>
        </p:nvSpPr>
        <p:spPr>
          <a:xfrm>
            <a:off x="3900734" y="7708252"/>
            <a:ext cx="3558206" cy="3108543"/>
          </a:xfrm>
          <a:prstGeom prst="rect">
            <a:avLst/>
          </a:prstGeom>
          <a:solidFill>
            <a:schemeClr val="bg1"/>
          </a:solidFill>
        </p:spPr>
        <p:txBody>
          <a:bodyPr wrap="square" rtlCol="0">
            <a:spAutoFit/>
          </a:bodyPr>
          <a:lstStyle/>
          <a:p>
            <a:pPr algn="just"/>
            <a:r>
              <a:rPr lang="en-US" sz="1400" dirty="0"/>
              <a:t>Gypsy, Roma and </a:t>
            </a:r>
            <a:r>
              <a:rPr lang="en-US" sz="1400" dirty="0" err="1"/>
              <a:t>Traveller</a:t>
            </a:r>
            <a:endParaRPr lang="en-US" sz="1400" dirty="0"/>
          </a:p>
          <a:p>
            <a:pPr algn="just"/>
            <a:r>
              <a:rPr lang="en-US" sz="1400" dirty="0"/>
              <a:t>is a collective term for a </a:t>
            </a:r>
          </a:p>
          <a:p>
            <a:pPr algn="just"/>
            <a:r>
              <a:rPr lang="en-US" sz="1400" dirty="0"/>
              <a:t>number of diverse groups </a:t>
            </a:r>
          </a:p>
          <a:p>
            <a:pPr algn="just"/>
            <a:r>
              <a:rPr lang="en-US" sz="1400" dirty="0"/>
              <a:t>with different origins and</a:t>
            </a:r>
          </a:p>
          <a:p>
            <a:pPr algn="just"/>
            <a:r>
              <a:rPr lang="en-US" sz="1400" dirty="0"/>
              <a:t>cultural traditions (</a:t>
            </a:r>
            <a:r>
              <a:rPr lang="en-US" sz="1400" dirty="0" err="1"/>
              <a:t>Lally</a:t>
            </a:r>
            <a:r>
              <a:rPr lang="en-US" sz="1400" dirty="0"/>
              <a:t>, 2015). However, some of their cultural traditions are similar, such as: </a:t>
            </a:r>
          </a:p>
          <a:p>
            <a:pPr marL="285750" indent="-285750" algn="just">
              <a:buFont typeface="Arial" panose="020B0604020202020204" pitchFamily="34" charset="0"/>
              <a:buChar char="•"/>
            </a:pPr>
            <a:r>
              <a:rPr lang="en-US" sz="1400" dirty="0"/>
              <a:t>The importance of cleanliness (Bowers, </a:t>
            </a:r>
            <a:r>
              <a:rPr lang="en-US" sz="1400" dirty="0" err="1"/>
              <a:t>n.d</a:t>
            </a:r>
            <a:r>
              <a:rPr lang="en-US" sz="1400" dirty="0"/>
              <a:t>)</a:t>
            </a:r>
          </a:p>
          <a:p>
            <a:pPr marL="285750" indent="-285750" algn="just">
              <a:buFont typeface="Arial" panose="020B0604020202020204" pitchFamily="34" charset="0"/>
              <a:buChar char="•"/>
            </a:pPr>
            <a:r>
              <a:rPr lang="en-US" sz="1400" dirty="0"/>
              <a:t>Their close family structure, and the roles within the family (European Roma Rights Centre, 2000)</a:t>
            </a:r>
          </a:p>
          <a:p>
            <a:pPr marL="285750" indent="-285750" algn="just">
              <a:buFont typeface="Arial" panose="020B0604020202020204" pitchFamily="34" charset="0"/>
              <a:buChar char="•"/>
            </a:pPr>
            <a:r>
              <a:rPr lang="en-US" sz="1400" dirty="0"/>
              <a:t>Their strong nomadic traditions (The </a:t>
            </a:r>
            <a:r>
              <a:rPr lang="en-US" sz="1400" dirty="0" err="1"/>
              <a:t>Traveller</a:t>
            </a:r>
            <a:r>
              <a:rPr lang="en-US" sz="1400" dirty="0"/>
              <a:t> Movement, 2021). </a:t>
            </a:r>
          </a:p>
        </p:txBody>
      </p:sp>
      <p:pic>
        <p:nvPicPr>
          <p:cNvPr id="26" name="Picture 25" descr="Table&#10;&#10;Description automatically generated">
            <a:extLst>
              <a:ext uri="{FF2B5EF4-FFF2-40B4-BE49-F238E27FC236}">
                <a16:creationId xmlns:a16="http://schemas.microsoft.com/office/drawing/2014/main" id="{D82710D3-2FF1-480D-AE34-873461FE3428}"/>
              </a:ext>
            </a:extLst>
          </p:cNvPr>
          <p:cNvPicPr>
            <a:picLocks noChangeAspect="1"/>
          </p:cNvPicPr>
          <p:nvPr/>
        </p:nvPicPr>
        <p:blipFill rotWithShape="1">
          <a:blip r:embed="rId6"/>
          <a:srcRect t="6311" r="28066"/>
          <a:stretch/>
        </p:blipFill>
        <p:spPr>
          <a:xfrm>
            <a:off x="7599999" y="2521644"/>
            <a:ext cx="3558206" cy="3323988"/>
          </a:xfrm>
          <a:prstGeom prst="rect">
            <a:avLst/>
          </a:prstGeom>
        </p:spPr>
      </p:pic>
      <p:sp>
        <p:nvSpPr>
          <p:cNvPr id="27" name="TextBox 26">
            <a:extLst>
              <a:ext uri="{FF2B5EF4-FFF2-40B4-BE49-F238E27FC236}">
                <a16:creationId xmlns:a16="http://schemas.microsoft.com/office/drawing/2014/main" id="{B75BC703-93B5-4CC5-8A06-84966B8A9D48}"/>
              </a:ext>
            </a:extLst>
          </p:cNvPr>
          <p:cNvSpPr txBox="1"/>
          <p:nvPr/>
        </p:nvSpPr>
        <p:spPr>
          <a:xfrm>
            <a:off x="7599998" y="5785898"/>
            <a:ext cx="3558205" cy="2031325"/>
          </a:xfrm>
          <a:prstGeom prst="rect">
            <a:avLst/>
          </a:prstGeom>
          <a:solidFill>
            <a:schemeClr val="bg1"/>
          </a:solidFill>
        </p:spPr>
        <p:txBody>
          <a:bodyPr wrap="square" rtlCol="0">
            <a:spAutoFit/>
          </a:bodyPr>
          <a:lstStyle/>
          <a:p>
            <a:pPr algn="just"/>
            <a:r>
              <a:rPr lang="en-US" sz="1400" dirty="0"/>
              <a:t>According to The Department for Education (2019), pupils from GRT backgrounds have the highest rate of overall and persistent absences. </a:t>
            </a:r>
          </a:p>
          <a:p>
            <a:pPr algn="just"/>
            <a:r>
              <a:rPr lang="en-US" sz="1400" dirty="0"/>
              <a:t>The Department for Education (2020) also reported that the attainment of pupils from a GRT background was also the lowest, compared to that of other ethnic backgrounds. </a:t>
            </a:r>
          </a:p>
        </p:txBody>
      </p:sp>
      <p:sp>
        <p:nvSpPr>
          <p:cNvPr id="32" name="TextBox 31">
            <a:extLst>
              <a:ext uri="{FF2B5EF4-FFF2-40B4-BE49-F238E27FC236}">
                <a16:creationId xmlns:a16="http://schemas.microsoft.com/office/drawing/2014/main" id="{643D417B-2458-47A2-8060-70FD7F9AA7EB}"/>
              </a:ext>
            </a:extLst>
          </p:cNvPr>
          <p:cNvSpPr txBox="1"/>
          <p:nvPr/>
        </p:nvSpPr>
        <p:spPr>
          <a:xfrm>
            <a:off x="7599997" y="8744770"/>
            <a:ext cx="3558205" cy="2031325"/>
          </a:xfrm>
          <a:prstGeom prst="rect">
            <a:avLst/>
          </a:prstGeom>
          <a:solidFill>
            <a:schemeClr val="bg1"/>
          </a:solidFill>
        </p:spPr>
        <p:txBody>
          <a:bodyPr wrap="square" rtlCol="0">
            <a:spAutoFit/>
          </a:bodyPr>
          <a:lstStyle/>
          <a:p>
            <a:r>
              <a:rPr lang="en-US" sz="1400" dirty="0"/>
              <a:t>Cultural barriers can limit the education available for pupils, especially those of a GRT background. The </a:t>
            </a:r>
            <a:r>
              <a:rPr lang="en-GB" sz="1400" dirty="0"/>
              <a:t>barriers which we will focus on, include: </a:t>
            </a:r>
          </a:p>
          <a:p>
            <a:pPr marL="285750" indent="-285750">
              <a:buFont typeface="Arial" panose="020B0604020202020204" pitchFamily="34" charset="0"/>
              <a:buChar char="•"/>
            </a:pPr>
            <a:r>
              <a:rPr lang="en-GB" sz="1400" dirty="0"/>
              <a:t>Mobility (Foster and Norton, 2012)</a:t>
            </a:r>
          </a:p>
          <a:p>
            <a:pPr marL="285750" indent="-285750">
              <a:buFont typeface="Arial" panose="020B0604020202020204" pitchFamily="34" charset="0"/>
              <a:buChar char="•"/>
            </a:pPr>
            <a:r>
              <a:rPr lang="en-GB" sz="1400" dirty="0"/>
              <a:t>Parental knowledge or/and experiences (Wilkin et al, 2010).</a:t>
            </a:r>
          </a:p>
          <a:p>
            <a:pPr marL="285750" indent="-285750">
              <a:buFont typeface="Arial" panose="020B0604020202020204" pitchFamily="34" charset="0"/>
              <a:buChar char="•"/>
            </a:pPr>
            <a:r>
              <a:rPr lang="en-GB" sz="1400" dirty="0"/>
              <a:t>Communities norms, expectations and aspirations (Foster and Norton, 2012). </a:t>
            </a:r>
          </a:p>
        </p:txBody>
      </p:sp>
      <p:sp>
        <p:nvSpPr>
          <p:cNvPr id="33" name="TextBox 32">
            <a:extLst>
              <a:ext uri="{FF2B5EF4-FFF2-40B4-BE49-F238E27FC236}">
                <a16:creationId xmlns:a16="http://schemas.microsoft.com/office/drawing/2014/main" id="{B78B17B9-8333-4F99-BE58-9472103F2CCA}"/>
              </a:ext>
            </a:extLst>
          </p:cNvPr>
          <p:cNvSpPr txBox="1"/>
          <p:nvPr/>
        </p:nvSpPr>
        <p:spPr>
          <a:xfrm>
            <a:off x="11359671" y="3078367"/>
            <a:ext cx="3558209" cy="400110"/>
          </a:xfrm>
          <a:prstGeom prst="rect">
            <a:avLst/>
          </a:prstGeom>
          <a:solidFill>
            <a:schemeClr val="accent1">
              <a:lumMod val="75000"/>
            </a:schemeClr>
          </a:solidFill>
        </p:spPr>
        <p:txBody>
          <a:bodyPr wrap="square" rtlCol="0">
            <a:spAutoFit/>
          </a:bodyPr>
          <a:lstStyle/>
          <a:p>
            <a:pPr algn="ctr"/>
            <a:r>
              <a:rPr lang="en-US" sz="2000" b="1" dirty="0">
                <a:solidFill>
                  <a:schemeClr val="bg1"/>
                </a:solidFill>
              </a:rPr>
              <a:t>Policies and Procedures</a:t>
            </a:r>
            <a:endParaRPr lang="en-GB" sz="2000" b="1" dirty="0">
              <a:solidFill>
                <a:schemeClr val="bg1"/>
              </a:solidFill>
            </a:endParaRPr>
          </a:p>
        </p:txBody>
      </p:sp>
      <p:sp>
        <p:nvSpPr>
          <p:cNvPr id="36" name="TextBox 35">
            <a:extLst>
              <a:ext uri="{FF2B5EF4-FFF2-40B4-BE49-F238E27FC236}">
                <a16:creationId xmlns:a16="http://schemas.microsoft.com/office/drawing/2014/main" id="{DE3A1385-28EE-4ECB-AF69-5BD2A9159050}"/>
              </a:ext>
            </a:extLst>
          </p:cNvPr>
          <p:cNvSpPr txBox="1"/>
          <p:nvPr/>
        </p:nvSpPr>
        <p:spPr>
          <a:xfrm>
            <a:off x="11359674" y="2031426"/>
            <a:ext cx="3558206" cy="954107"/>
          </a:xfrm>
          <a:prstGeom prst="rect">
            <a:avLst/>
          </a:prstGeom>
          <a:solidFill>
            <a:schemeClr val="bg1"/>
          </a:solidFill>
        </p:spPr>
        <p:txBody>
          <a:bodyPr wrap="square" rtlCol="0">
            <a:spAutoFit/>
          </a:bodyPr>
          <a:lstStyle/>
          <a:p>
            <a:r>
              <a:rPr lang="en-GB" sz="1400" dirty="0"/>
              <a:t>GRT communities see school as an established institution for the sedentary population, and home as the main learning environment (Bhopal, 2011). </a:t>
            </a:r>
          </a:p>
        </p:txBody>
      </p:sp>
      <p:sp>
        <p:nvSpPr>
          <p:cNvPr id="37" name="TextBox 36">
            <a:extLst>
              <a:ext uri="{FF2B5EF4-FFF2-40B4-BE49-F238E27FC236}">
                <a16:creationId xmlns:a16="http://schemas.microsoft.com/office/drawing/2014/main" id="{CC33796D-52F1-4B22-97C8-53487A66F58B}"/>
              </a:ext>
            </a:extLst>
          </p:cNvPr>
          <p:cNvSpPr txBox="1"/>
          <p:nvPr/>
        </p:nvSpPr>
        <p:spPr>
          <a:xfrm>
            <a:off x="11359670" y="7919609"/>
            <a:ext cx="3558205" cy="2893100"/>
          </a:xfrm>
          <a:prstGeom prst="rect">
            <a:avLst/>
          </a:prstGeom>
          <a:solidFill>
            <a:schemeClr val="bg1"/>
          </a:solidFill>
        </p:spPr>
        <p:txBody>
          <a:bodyPr wrap="square" rtlCol="0">
            <a:spAutoFit/>
          </a:bodyPr>
          <a:lstStyle/>
          <a:p>
            <a:pPr marL="285750" indent="-285750">
              <a:buFont typeface="Arial" panose="020B0604020202020204" pitchFamily="34" charset="0"/>
              <a:buChar char="•"/>
            </a:pPr>
            <a:r>
              <a:rPr lang="en-US" sz="1400" dirty="0"/>
              <a:t>Culture has many aspects that need to be considered when defining. </a:t>
            </a:r>
          </a:p>
          <a:p>
            <a:pPr marL="285750" indent="-285750">
              <a:buFont typeface="Arial" panose="020B0604020202020204" pitchFamily="34" charset="0"/>
              <a:buChar char="•"/>
            </a:pPr>
            <a:r>
              <a:rPr lang="en-US" sz="1400" dirty="0"/>
              <a:t>Gypsy and </a:t>
            </a:r>
            <a:r>
              <a:rPr lang="en-US" sz="1400" dirty="0" err="1"/>
              <a:t>Traveller</a:t>
            </a:r>
            <a:r>
              <a:rPr lang="en-US" sz="1400" dirty="0"/>
              <a:t> Culture has evolved over time, however their commitment and respect towards them has remained. </a:t>
            </a:r>
          </a:p>
          <a:p>
            <a:pPr marL="285750" indent="-285750">
              <a:buFont typeface="Arial" panose="020B0604020202020204" pitchFamily="34" charset="0"/>
              <a:buChar char="•"/>
            </a:pPr>
            <a:r>
              <a:rPr lang="en-US" sz="1400" dirty="0"/>
              <a:t>Gypsy and </a:t>
            </a:r>
            <a:r>
              <a:rPr lang="en-US" sz="1400" dirty="0" err="1"/>
              <a:t>Traveller</a:t>
            </a:r>
            <a:r>
              <a:rPr lang="en-US" sz="1400" dirty="0"/>
              <a:t> culture has effected pupils ability to attend and attain within education.</a:t>
            </a:r>
          </a:p>
          <a:p>
            <a:pPr marL="285750" indent="-285750">
              <a:buFont typeface="Arial" panose="020B0604020202020204" pitchFamily="34" charset="0"/>
              <a:buChar char="•"/>
            </a:pPr>
            <a:r>
              <a:rPr lang="en-US" sz="1400" dirty="0"/>
              <a:t>There are numerous Policies and Procedures in place to protect and promote equality for Gypsies and </a:t>
            </a:r>
            <a:r>
              <a:rPr lang="en-US" sz="1400" dirty="0" err="1"/>
              <a:t>Travellers</a:t>
            </a:r>
            <a:r>
              <a:rPr lang="en-US" sz="1400" dirty="0"/>
              <a:t>. </a:t>
            </a:r>
          </a:p>
        </p:txBody>
      </p:sp>
      <p:sp>
        <p:nvSpPr>
          <p:cNvPr id="38" name="TextBox 37">
            <a:extLst>
              <a:ext uri="{FF2B5EF4-FFF2-40B4-BE49-F238E27FC236}">
                <a16:creationId xmlns:a16="http://schemas.microsoft.com/office/drawing/2014/main" id="{1FFC4154-D216-43BC-8C71-228C01DEB72C}"/>
              </a:ext>
            </a:extLst>
          </p:cNvPr>
          <p:cNvSpPr txBox="1"/>
          <p:nvPr/>
        </p:nvSpPr>
        <p:spPr>
          <a:xfrm>
            <a:off x="11359670" y="7417113"/>
            <a:ext cx="3558209" cy="400110"/>
          </a:xfrm>
          <a:prstGeom prst="rect">
            <a:avLst/>
          </a:prstGeom>
          <a:solidFill>
            <a:schemeClr val="accent1">
              <a:lumMod val="75000"/>
            </a:schemeClr>
          </a:solidFill>
        </p:spPr>
        <p:txBody>
          <a:bodyPr wrap="square" rtlCol="0">
            <a:spAutoFit/>
          </a:bodyPr>
          <a:lstStyle/>
          <a:p>
            <a:pPr algn="ctr"/>
            <a:r>
              <a:rPr lang="en-US" sz="2000" b="1" dirty="0">
                <a:solidFill>
                  <a:schemeClr val="bg1"/>
                </a:solidFill>
              </a:rPr>
              <a:t>Key Facts</a:t>
            </a:r>
            <a:endParaRPr lang="en-GB" sz="2000" b="1" dirty="0">
              <a:solidFill>
                <a:schemeClr val="bg1"/>
              </a:solidFill>
            </a:endParaRPr>
          </a:p>
        </p:txBody>
      </p:sp>
      <p:sp>
        <p:nvSpPr>
          <p:cNvPr id="39" name="TextBox 38">
            <a:extLst>
              <a:ext uri="{FF2B5EF4-FFF2-40B4-BE49-F238E27FC236}">
                <a16:creationId xmlns:a16="http://schemas.microsoft.com/office/drawing/2014/main" id="{50858B6B-CBE4-4897-B8B0-893448C60EFB}"/>
              </a:ext>
            </a:extLst>
          </p:cNvPr>
          <p:cNvSpPr txBox="1"/>
          <p:nvPr/>
        </p:nvSpPr>
        <p:spPr>
          <a:xfrm>
            <a:off x="11359670" y="3535487"/>
            <a:ext cx="3558205" cy="3754874"/>
          </a:xfrm>
          <a:prstGeom prst="rect">
            <a:avLst/>
          </a:prstGeom>
          <a:solidFill>
            <a:schemeClr val="bg1"/>
          </a:solidFill>
        </p:spPr>
        <p:txBody>
          <a:bodyPr wrap="square" rtlCol="0">
            <a:spAutoFit/>
          </a:bodyPr>
          <a:lstStyle/>
          <a:p>
            <a:r>
              <a:rPr lang="en-US" sz="1400" dirty="0"/>
              <a:t>Gypsies and </a:t>
            </a:r>
            <a:r>
              <a:rPr lang="en-US" sz="1400" dirty="0" err="1"/>
              <a:t>Travellers</a:t>
            </a:r>
            <a:r>
              <a:rPr lang="en-US" sz="1400" dirty="0"/>
              <a:t> are </a:t>
            </a:r>
            <a:r>
              <a:rPr lang="en-US" sz="1400" dirty="0" err="1"/>
              <a:t>recognised</a:t>
            </a:r>
            <a:r>
              <a:rPr lang="en-US" sz="1400" dirty="0"/>
              <a:t> under the Equality Act 2010, which means they are protected against discrimination (GOV UK, 2010). </a:t>
            </a:r>
          </a:p>
          <a:p>
            <a:r>
              <a:rPr lang="en-US" sz="1400" dirty="0"/>
              <a:t>Ways in which schools can deter racial discrimination: </a:t>
            </a:r>
          </a:p>
          <a:p>
            <a:pPr marL="285750" indent="-285750">
              <a:buFont typeface="Arial" panose="020B0604020202020204" pitchFamily="34" charset="0"/>
              <a:buChar char="•"/>
            </a:pPr>
            <a:r>
              <a:rPr lang="en-US" sz="1400" dirty="0"/>
              <a:t>Promote race equality </a:t>
            </a:r>
          </a:p>
          <a:p>
            <a:pPr marL="285750" indent="-285750">
              <a:buFont typeface="Arial" panose="020B0604020202020204" pitchFamily="34" charset="0"/>
              <a:buChar char="•"/>
            </a:pPr>
            <a:r>
              <a:rPr lang="en-US" sz="1400" dirty="0"/>
              <a:t>Encompass Gypsy and </a:t>
            </a:r>
            <a:r>
              <a:rPr lang="en-US" sz="1400" dirty="0" err="1"/>
              <a:t>Traveller</a:t>
            </a:r>
            <a:r>
              <a:rPr lang="en-US" sz="1400" dirty="0"/>
              <a:t> culture into the curriculum (Welsh Government, 2008). </a:t>
            </a:r>
          </a:p>
          <a:p>
            <a:endParaRPr lang="en-US" sz="1400" dirty="0"/>
          </a:p>
          <a:p>
            <a:r>
              <a:rPr lang="en-US" sz="1400" dirty="0" err="1"/>
              <a:t>Pembrokeshire</a:t>
            </a:r>
            <a:r>
              <a:rPr lang="en-US" sz="1400" dirty="0"/>
              <a:t> County Council (2019)</a:t>
            </a:r>
          </a:p>
          <a:p>
            <a:r>
              <a:rPr lang="en-US" sz="1400" dirty="0"/>
              <a:t>introduced The Gypsy </a:t>
            </a:r>
            <a:r>
              <a:rPr lang="en-US" sz="1400" dirty="0" err="1"/>
              <a:t>Traveller</a:t>
            </a:r>
            <a:r>
              <a:rPr lang="en-US" sz="1400" dirty="0"/>
              <a:t> Education </a:t>
            </a:r>
          </a:p>
          <a:p>
            <a:r>
              <a:rPr lang="en-US" sz="1400" dirty="0"/>
              <a:t>Service which supports </a:t>
            </a:r>
          </a:p>
          <a:p>
            <a:r>
              <a:rPr lang="en-US" sz="1400" dirty="0"/>
              <a:t>GRT pupils and their</a:t>
            </a:r>
          </a:p>
          <a:p>
            <a:r>
              <a:rPr lang="en-US" sz="1400" dirty="0"/>
              <a:t>families throughout </a:t>
            </a:r>
          </a:p>
          <a:p>
            <a:r>
              <a:rPr lang="en-US" sz="1400" dirty="0"/>
              <a:t>their time in education.</a:t>
            </a:r>
          </a:p>
        </p:txBody>
      </p:sp>
      <p:pic>
        <p:nvPicPr>
          <p:cNvPr id="41" name="Picture 40">
            <a:extLst>
              <a:ext uri="{FF2B5EF4-FFF2-40B4-BE49-F238E27FC236}">
                <a16:creationId xmlns:a16="http://schemas.microsoft.com/office/drawing/2014/main" id="{04AF3EC4-9106-489E-8A48-450560A076C3}"/>
              </a:ext>
            </a:extLst>
          </p:cNvPr>
          <p:cNvPicPr>
            <a:picLocks noChangeAspect="1"/>
          </p:cNvPicPr>
          <p:nvPr/>
        </p:nvPicPr>
        <p:blipFill>
          <a:blip r:embed="rId7"/>
          <a:stretch>
            <a:fillRect/>
          </a:stretch>
        </p:blipFill>
        <p:spPr>
          <a:xfrm>
            <a:off x="6157167" y="7681874"/>
            <a:ext cx="1290236" cy="908026"/>
          </a:xfrm>
          <a:prstGeom prst="rect">
            <a:avLst/>
          </a:prstGeom>
        </p:spPr>
      </p:pic>
      <p:pic>
        <p:nvPicPr>
          <p:cNvPr id="44" name="Recorded Sound">
            <a:hlinkClick r:id="" action="ppaction://media"/>
            <a:extLst>
              <a:ext uri="{FF2B5EF4-FFF2-40B4-BE49-F238E27FC236}">
                <a16:creationId xmlns:a16="http://schemas.microsoft.com/office/drawing/2014/main" id="{03D7D653-88A6-4099-86EB-6FA17392D95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3480025" y="687778"/>
            <a:ext cx="487363" cy="487363"/>
          </a:xfrm>
          <a:prstGeom prst="rect">
            <a:avLst/>
          </a:prstGeom>
        </p:spPr>
      </p:pic>
      <p:sp>
        <p:nvSpPr>
          <p:cNvPr id="45" name="TextBox 44">
            <a:extLst>
              <a:ext uri="{FF2B5EF4-FFF2-40B4-BE49-F238E27FC236}">
                <a16:creationId xmlns:a16="http://schemas.microsoft.com/office/drawing/2014/main" id="{178971E5-0117-49A9-B3FB-540A9D0C85CD}"/>
              </a:ext>
            </a:extLst>
          </p:cNvPr>
          <p:cNvSpPr txBox="1"/>
          <p:nvPr/>
        </p:nvSpPr>
        <p:spPr>
          <a:xfrm>
            <a:off x="201461" y="6122113"/>
            <a:ext cx="1317621" cy="261610"/>
          </a:xfrm>
          <a:prstGeom prst="rect">
            <a:avLst/>
          </a:prstGeom>
          <a:noFill/>
        </p:spPr>
        <p:txBody>
          <a:bodyPr wrap="square" rtlCol="0">
            <a:spAutoFit/>
          </a:bodyPr>
          <a:lstStyle/>
          <a:p>
            <a:r>
              <a:rPr lang="en-US" sz="1100" b="1" dirty="0"/>
              <a:t>Figure 1</a:t>
            </a:r>
            <a:endParaRPr lang="en-GB" sz="1100" b="1" dirty="0"/>
          </a:p>
        </p:txBody>
      </p:sp>
      <p:sp>
        <p:nvSpPr>
          <p:cNvPr id="47" name="TextBox 46">
            <a:extLst>
              <a:ext uri="{FF2B5EF4-FFF2-40B4-BE49-F238E27FC236}">
                <a16:creationId xmlns:a16="http://schemas.microsoft.com/office/drawing/2014/main" id="{E10C5861-3669-482D-92CC-D83CCC86223A}"/>
              </a:ext>
            </a:extLst>
          </p:cNvPr>
          <p:cNvSpPr txBox="1"/>
          <p:nvPr/>
        </p:nvSpPr>
        <p:spPr>
          <a:xfrm>
            <a:off x="6118245" y="7607648"/>
            <a:ext cx="1317621" cy="261610"/>
          </a:xfrm>
          <a:prstGeom prst="rect">
            <a:avLst/>
          </a:prstGeom>
          <a:noFill/>
        </p:spPr>
        <p:txBody>
          <a:bodyPr wrap="square" rtlCol="0">
            <a:spAutoFit/>
          </a:bodyPr>
          <a:lstStyle/>
          <a:p>
            <a:r>
              <a:rPr lang="en-US" sz="1100" b="1" dirty="0"/>
              <a:t>Figure 3</a:t>
            </a:r>
            <a:endParaRPr lang="en-GB" sz="1100" b="1" dirty="0"/>
          </a:p>
        </p:txBody>
      </p:sp>
      <p:sp>
        <p:nvSpPr>
          <p:cNvPr id="48" name="TextBox 47">
            <a:extLst>
              <a:ext uri="{FF2B5EF4-FFF2-40B4-BE49-F238E27FC236}">
                <a16:creationId xmlns:a16="http://schemas.microsoft.com/office/drawing/2014/main" id="{85B41CEE-558B-4E1C-A6A9-5C1174CE8EC5}"/>
              </a:ext>
            </a:extLst>
          </p:cNvPr>
          <p:cNvSpPr txBox="1"/>
          <p:nvPr/>
        </p:nvSpPr>
        <p:spPr>
          <a:xfrm>
            <a:off x="7593696" y="2490477"/>
            <a:ext cx="1317621" cy="261610"/>
          </a:xfrm>
          <a:prstGeom prst="rect">
            <a:avLst/>
          </a:prstGeom>
          <a:noFill/>
        </p:spPr>
        <p:txBody>
          <a:bodyPr wrap="square" rtlCol="0">
            <a:spAutoFit/>
          </a:bodyPr>
          <a:lstStyle/>
          <a:p>
            <a:r>
              <a:rPr lang="en-US" sz="1100" b="1" dirty="0"/>
              <a:t>Figure 4</a:t>
            </a:r>
            <a:endParaRPr lang="en-GB" sz="1100" b="1" dirty="0"/>
          </a:p>
        </p:txBody>
      </p:sp>
      <p:pic>
        <p:nvPicPr>
          <p:cNvPr id="1026" name="Picture 2" descr="A Gypsy encampment  in Essex (19th century).">
            <a:extLst>
              <a:ext uri="{FF2B5EF4-FFF2-40B4-BE49-F238E27FC236}">
                <a16:creationId xmlns:a16="http://schemas.microsoft.com/office/drawing/2014/main" id="{FB9E7FCF-E424-4390-A81C-6F71F6588A1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922544" y="2819370"/>
            <a:ext cx="1513322" cy="1084547"/>
          </a:xfrm>
          <a:prstGeom prst="rect">
            <a:avLst/>
          </a:prstGeom>
          <a:noFill/>
          <a:extLst>
            <a:ext uri="{909E8E84-426E-40DD-AFC4-6F175D3DCCD1}">
              <a14:hiddenFill xmlns:a14="http://schemas.microsoft.com/office/drawing/2010/main">
                <a:solidFill>
                  <a:srgbClr val="FFFFFF"/>
                </a:solidFill>
              </a14:hiddenFill>
            </a:ext>
          </a:extLst>
        </p:spPr>
      </p:pic>
      <p:sp>
        <p:nvSpPr>
          <p:cNvPr id="46" name="TextBox 45">
            <a:extLst>
              <a:ext uri="{FF2B5EF4-FFF2-40B4-BE49-F238E27FC236}">
                <a16:creationId xmlns:a16="http://schemas.microsoft.com/office/drawing/2014/main" id="{9F871F3C-8B57-492B-9E7E-CCBCEB36504D}"/>
              </a:ext>
            </a:extLst>
          </p:cNvPr>
          <p:cNvSpPr txBox="1"/>
          <p:nvPr/>
        </p:nvSpPr>
        <p:spPr>
          <a:xfrm>
            <a:off x="5922544" y="2821688"/>
            <a:ext cx="1317621" cy="261610"/>
          </a:xfrm>
          <a:prstGeom prst="rect">
            <a:avLst/>
          </a:prstGeom>
          <a:noFill/>
        </p:spPr>
        <p:txBody>
          <a:bodyPr wrap="square" rtlCol="0">
            <a:spAutoFit/>
          </a:bodyPr>
          <a:lstStyle/>
          <a:p>
            <a:r>
              <a:rPr lang="en-US" sz="1100" b="1" dirty="0"/>
              <a:t>Figure 2</a:t>
            </a:r>
            <a:endParaRPr lang="en-GB" sz="1100" b="1" dirty="0"/>
          </a:p>
        </p:txBody>
      </p:sp>
      <p:pic>
        <p:nvPicPr>
          <p:cNvPr id="10" name="Picture 9">
            <a:extLst>
              <a:ext uri="{FF2B5EF4-FFF2-40B4-BE49-F238E27FC236}">
                <a16:creationId xmlns:a16="http://schemas.microsoft.com/office/drawing/2014/main" id="{7B1B9075-1B62-471B-B94A-8715BD2B83BA}"/>
              </a:ext>
            </a:extLst>
          </p:cNvPr>
          <p:cNvPicPr>
            <a:picLocks noChangeAspect="1"/>
          </p:cNvPicPr>
          <p:nvPr/>
        </p:nvPicPr>
        <p:blipFill>
          <a:blip r:embed="rId10"/>
          <a:stretch>
            <a:fillRect/>
          </a:stretch>
        </p:blipFill>
        <p:spPr>
          <a:xfrm>
            <a:off x="13649970" y="6433111"/>
            <a:ext cx="1251904" cy="834603"/>
          </a:xfrm>
          <a:prstGeom prst="rect">
            <a:avLst/>
          </a:prstGeom>
        </p:spPr>
      </p:pic>
      <p:sp>
        <p:nvSpPr>
          <p:cNvPr id="49" name="TextBox 48">
            <a:extLst>
              <a:ext uri="{FF2B5EF4-FFF2-40B4-BE49-F238E27FC236}">
                <a16:creationId xmlns:a16="http://schemas.microsoft.com/office/drawing/2014/main" id="{33F83653-8A95-4022-B4CA-BE5A2102118D}"/>
              </a:ext>
            </a:extLst>
          </p:cNvPr>
          <p:cNvSpPr txBox="1"/>
          <p:nvPr/>
        </p:nvSpPr>
        <p:spPr>
          <a:xfrm>
            <a:off x="13617112" y="6375704"/>
            <a:ext cx="1317621" cy="261610"/>
          </a:xfrm>
          <a:prstGeom prst="rect">
            <a:avLst/>
          </a:prstGeom>
          <a:noFill/>
        </p:spPr>
        <p:txBody>
          <a:bodyPr wrap="square" rtlCol="0">
            <a:spAutoFit/>
          </a:bodyPr>
          <a:lstStyle/>
          <a:p>
            <a:r>
              <a:rPr lang="en-US" sz="1100" b="1" dirty="0"/>
              <a:t>Figure 5</a:t>
            </a:r>
            <a:endParaRPr lang="en-GB" sz="1100" b="1" dirty="0"/>
          </a:p>
        </p:txBody>
      </p:sp>
    </p:spTree>
    <p:extLst>
      <p:ext uri="{BB962C8B-B14F-4D97-AF65-F5344CB8AC3E}">
        <p14:creationId xmlns:p14="http://schemas.microsoft.com/office/powerpoint/2010/main" val="422894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7755"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8B26D8E-3881-4DEC-8B89-A82658B3EC77}"/>
              </a:ext>
            </a:extLst>
          </p:cNvPr>
          <p:cNvSpPr txBox="1"/>
          <p:nvPr/>
        </p:nvSpPr>
        <p:spPr>
          <a:xfrm>
            <a:off x="0" y="0"/>
            <a:ext cx="14829182" cy="11654857"/>
          </a:xfrm>
          <a:prstGeom prst="rect">
            <a:avLst/>
          </a:prstGeom>
          <a:noFill/>
        </p:spPr>
        <p:txBody>
          <a:bodyPr wrap="square" rtlCol="0">
            <a:spAutoFit/>
          </a:bodyPr>
          <a:lstStyle/>
          <a:p>
            <a:r>
              <a:rPr lang="en-US" sz="1200" u="sng" dirty="0"/>
              <a:t>Reference List: </a:t>
            </a:r>
          </a:p>
          <a:p>
            <a:pPr>
              <a:spcAft>
                <a:spcPts val="800"/>
              </a:spcAft>
            </a:pPr>
            <a:r>
              <a:rPr lang="en-GB" sz="1200" dirty="0">
                <a:effectLst/>
                <a:latin typeface="Arial" panose="020B0604020202020204" pitchFamily="34" charset="0"/>
                <a:ea typeface="Calibri" panose="020F0502020204030204" pitchFamily="34" charset="0"/>
              </a:rPr>
              <a:t>Bancroft, A (2005)</a:t>
            </a:r>
            <a:r>
              <a:rPr lang="en-GB" sz="1200" i="1" dirty="0">
                <a:effectLst/>
                <a:latin typeface="Arial" panose="020B0604020202020204" pitchFamily="34" charset="0"/>
                <a:ea typeface="Calibri" panose="020F0502020204030204" pitchFamily="34" charset="0"/>
              </a:rPr>
              <a:t> Roma and Gypsy Travellers in Europe.</a:t>
            </a:r>
            <a:r>
              <a:rPr lang="en-GB" sz="1200" dirty="0">
                <a:effectLst/>
                <a:latin typeface="Arial" panose="020B0604020202020204" pitchFamily="34" charset="0"/>
                <a:ea typeface="Calibri" panose="020F0502020204030204" pitchFamily="34" charset="0"/>
              </a:rPr>
              <a:t> Edinburgh: Ashgate.</a:t>
            </a:r>
          </a:p>
          <a:p>
            <a:pPr>
              <a:spcAft>
                <a:spcPts val="800"/>
              </a:spcAft>
            </a:pPr>
            <a:r>
              <a:rPr lang="en-GB" sz="1200" dirty="0">
                <a:effectLst/>
                <a:latin typeface="Arial" panose="020B0604020202020204" pitchFamily="34" charset="0"/>
                <a:ea typeface="Calibri" panose="020F0502020204030204" pitchFamily="34" charset="0"/>
              </a:rPr>
              <a:t>Bhopal, K (2011) ‘</a:t>
            </a:r>
            <a:r>
              <a:rPr lang="en-GB" sz="1200" i="1" dirty="0">
                <a:effectLst/>
                <a:latin typeface="Arial" panose="020B0604020202020204" pitchFamily="34" charset="0"/>
                <a:ea typeface="Calibri" panose="020F0502020204030204" pitchFamily="34" charset="0"/>
              </a:rPr>
              <a:t>This is a school, it’s not a site’: teachers’ attitudes towards Gypsy and Traveller pupils in schools in England, UK. </a:t>
            </a:r>
            <a:r>
              <a:rPr lang="en-GB" sz="1200" dirty="0">
                <a:effectLst/>
                <a:latin typeface="Arial" panose="020B0604020202020204" pitchFamily="34" charset="0"/>
                <a:ea typeface="Calibri" panose="020F050202020403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hlinkClick r:id="rId2"/>
              </a:rPr>
              <a:t>https://www-jstor-org.ezproxy.uwtsd.ac.uk/stable/25822380?sid=primo&amp;seq=1#metadata_info_tab_contents</a:t>
            </a:r>
            <a:r>
              <a:rPr lang="en-GB" sz="1200" dirty="0">
                <a:effectLst/>
                <a:latin typeface="Arial" panose="020B0604020202020204" pitchFamily="34" charset="0"/>
                <a:ea typeface="Calibri" panose="020F0502020204030204" pitchFamily="34" charset="0"/>
              </a:rPr>
              <a:t> [Accessed: 13 Jan 21]. </a:t>
            </a:r>
          </a:p>
          <a:p>
            <a:pPr>
              <a:spcAft>
                <a:spcPts val="800"/>
              </a:spcAft>
            </a:pPr>
            <a:r>
              <a:rPr lang="en-GB" sz="1200" dirty="0">
                <a:effectLst/>
                <a:latin typeface="Arial" panose="020B0604020202020204" pitchFamily="34" charset="0"/>
                <a:ea typeface="Calibri" panose="020F0502020204030204" pitchFamily="34" charset="0"/>
              </a:rPr>
              <a:t>Bowers, J (</a:t>
            </a:r>
            <a:r>
              <a:rPr lang="en-GB" sz="1200" dirty="0" err="1">
                <a:effectLst/>
                <a:latin typeface="Arial" panose="020B0604020202020204" pitchFamily="34" charset="0"/>
                <a:ea typeface="Calibri" panose="020F0502020204030204" pitchFamily="34" charset="0"/>
              </a:rPr>
              <a:t>n.d</a:t>
            </a:r>
            <a:r>
              <a:rPr lang="en-GB" sz="1200" dirty="0">
                <a:effectLst/>
                <a:latin typeface="Arial" panose="020B0604020202020204" pitchFamily="34" charset="0"/>
                <a:ea typeface="Calibri" panose="020F0502020204030204" pitchFamily="34" charset="0"/>
              </a:rPr>
              <a:t>) </a:t>
            </a:r>
            <a:r>
              <a:rPr lang="en-GB" sz="1200" i="1" dirty="0">
                <a:effectLst/>
                <a:latin typeface="Arial" panose="020B0604020202020204" pitchFamily="34" charset="0"/>
                <a:ea typeface="Calibri" panose="020F0502020204030204" pitchFamily="34" charset="0"/>
              </a:rPr>
              <a:t>Gypsies and Travellers, Lifestyle, History and Culture. </a:t>
            </a:r>
            <a:r>
              <a:rPr lang="en-GB" sz="1200" dirty="0">
                <a:effectLst/>
                <a:latin typeface="Arial" panose="020B0604020202020204" pitchFamily="34" charset="0"/>
                <a:ea typeface="Calibri" panose="020F050202020403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hlinkClick r:id="rId3"/>
              </a:rPr>
              <a:t>https://www.travellerstimes.org.uk/sites/default/files/paragraphs/filelink/Gypsies%20and%20Travellers%20Lifestyle%20History%20and%20Culture%20FAQs_0.pdf </a:t>
            </a:r>
            <a:r>
              <a:rPr lang="en-GB" sz="1200" u="sng" dirty="0" err="1">
                <a:solidFill>
                  <a:srgbClr val="0563C1"/>
                </a:solidFill>
                <a:effectLst/>
                <a:latin typeface="Arial" panose="020B0604020202020204" pitchFamily="34" charset="0"/>
                <a:ea typeface="Calibri" panose="020F0502020204030204" pitchFamily="34" charset="0"/>
                <a:hlinkClick r:id="rId3"/>
              </a:rPr>
              <a:t>uk</a:t>
            </a:r>
            <a:r>
              <a:rPr lang="en-GB" sz="1200" u="sng" dirty="0">
                <a:solidFill>
                  <a:srgbClr val="0563C1"/>
                </a:solidFill>
                <a:effectLst/>
                <a:latin typeface="Arial" panose="020B0604020202020204" pitchFamily="34" charset="0"/>
                <a:ea typeface="Calibri" panose="020F0502020204030204" pitchFamily="34" charset="0"/>
                <a:hlinkClick r:id="rId3"/>
              </a:rPr>
              <a:t>)</a:t>
            </a:r>
            <a:r>
              <a:rPr lang="en-GB" sz="1200" dirty="0">
                <a:effectLst/>
                <a:latin typeface="Arial" panose="020B0604020202020204" pitchFamily="34" charset="0"/>
                <a:ea typeface="Calibri" panose="020F0502020204030204" pitchFamily="34" charset="0"/>
              </a:rPr>
              <a:t> [Accessed: 4 Jan 21]. </a:t>
            </a:r>
          </a:p>
          <a:p>
            <a:pPr>
              <a:spcAft>
                <a:spcPts val="800"/>
              </a:spcAft>
            </a:pPr>
            <a:r>
              <a:rPr lang="en-GB" sz="1200" dirty="0" err="1">
                <a:effectLst/>
                <a:latin typeface="Arial" panose="020B0604020202020204" pitchFamily="34" charset="0"/>
                <a:ea typeface="Calibri" panose="020F0502020204030204" pitchFamily="34" charset="0"/>
              </a:rPr>
              <a:t>Cobley</a:t>
            </a:r>
            <a:r>
              <a:rPr lang="en-GB" sz="1200" dirty="0">
                <a:effectLst/>
                <a:latin typeface="Arial" panose="020B0604020202020204" pitchFamily="34" charset="0"/>
                <a:ea typeface="Calibri" panose="020F0502020204030204" pitchFamily="34" charset="0"/>
              </a:rPr>
              <a:t>, P (2008) </a:t>
            </a:r>
            <a:r>
              <a:rPr lang="en-GB" sz="1200" i="1" dirty="0">
                <a:effectLst/>
                <a:latin typeface="Arial" panose="020B0604020202020204" pitchFamily="34" charset="0"/>
                <a:ea typeface="Calibri" panose="020F0502020204030204" pitchFamily="34" charset="0"/>
              </a:rPr>
              <a:t>Culture: Definitions and Concepts. </a:t>
            </a:r>
            <a:r>
              <a:rPr lang="en-GB" sz="1200" dirty="0">
                <a:effectLst/>
                <a:latin typeface="Arial" panose="020B0604020202020204" pitchFamily="34" charset="0"/>
                <a:ea typeface="Calibri" panose="020F050202020403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hlinkClick r:id="rId4"/>
              </a:rPr>
              <a:t>https://onlinelibrary.wiley.com/doi/abs/10.1002/9781405186407.wbiecc173</a:t>
            </a:r>
            <a:r>
              <a:rPr lang="en-GB" sz="1200" dirty="0">
                <a:effectLst/>
                <a:latin typeface="Arial" panose="020B0604020202020204" pitchFamily="34" charset="0"/>
                <a:ea typeface="Calibri" panose="020F0502020204030204" pitchFamily="34" charset="0"/>
              </a:rPr>
              <a:t> [Accessed: 3 Jan 21]. </a:t>
            </a:r>
          </a:p>
          <a:p>
            <a:pPr>
              <a:spcAft>
                <a:spcPts val="800"/>
              </a:spcAft>
            </a:pPr>
            <a:r>
              <a:rPr lang="en-GB" sz="1200" dirty="0">
                <a:effectLst/>
                <a:latin typeface="Arial" panose="020B0604020202020204" pitchFamily="34" charset="0"/>
                <a:ea typeface="Calibri" panose="020F0502020204030204" pitchFamily="34" charset="0"/>
              </a:rPr>
              <a:t>Commission for Racial Equality (CRE) (2006) </a:t>
            </a:r>
            <a:r>
              <a:rPr lang="en-GB" sz="1200" i="1" dirty="0">
                <a:effectLst/>
                <a:latin typeface="Arial" panose="020B0604020202020204" pitchFamily="34" charset="0"/>
                <a:ea typeface="Calibri" panose="020F0502020204030204" pitchFamily="34" charset="0"/>
              </a:rPr>
              <a:t>Common Ground: Equality, good relations and sites for Gypsies and Irish Travellers</a:t>
            </a:r>
            <a:r>
              <a:rPr lang="en-GB" sz="1200" dirty="0">
                <a:effectLst/>
                <a:latin typeface="Arial" panose="020B0604020202020204" pitchFamily="34" charset="0"/>
                <a:ea typeface="Calibri" panose="020F0502020204030204" pitchFamily="34" charset="0"/>
              </a:rPr>
              <a:t>. Available at: </a:t>
            </a:r>
            <a:r>
              <a:rPr lang="en-GB" sz="1200" u="sng" dirty="0">
                <a:solidFill>
                  <a:srgbClr val="0563C1"/>
                </a:solidFill>
                <a:effectLst/>
                <a:latin typeface="Arial" panose="020B0604020202020204" pitchFamily="34" charset="0"/>
                <a:ea typeface="Calibri" panose="020F0502020204030204" pitchFamily="34" charset="0"/>
                <a:hlinkClick r:id="rId5"/>
              </a:rPr>
              <a:t>https://democracy.kent.gov.uk/Data/Gypsy%20and%20Traveller%20Advisory%20Board/20060524/Agenda/may06-itemb1.pdf</a:t>
            </a:r>
            <a:r>
              <a:rPr lang="en-GB" sz="1200" dirty="0">
                <a:effectLst/>
                <a:latin typeface="Arial" panose="020B0604020202020204" pitchFamily="34" charset="0"/>
                <a:ea typeface="Calibri" panose="020F0502020204030204" pitchFamily="34" charset="0"/>
              </a:rPr>
              <a:t> [Accessed: 3 Jan 21]. </a:t>
            </a:r>
          </a:p>
          <a:p>
            <a:pPr>
              <a:spcAft>
                <a:spcPts val="800"/>
              </a:spcAft>
            </a:pPr>
            <a:r>
              <a:rPr lang="en-GB" sz="1200" dirty="0">
                <a:effectLst/>
                <a:latin typeface="Arial" panose="020B0604020202020204" pitchFamily="34" charset="0"/>
                <a:ea typeface="Calibri" panose="020F0502020204030204" pitchFamily="34" charset="0"/>
              </a:rPr>
              <a:t>Covert, M (2016) </a:t>
            </a:r>
            <a:r>
              <a:rPr lang="en-GB" sz="1200" i="1" dirty="0">
                <a:effectLst/>
                <a:latin typeface="Arial" panose="020B0604020202020204" pitchFamily="34" charset="0"/>
                <a:ea typeface="Calibri" panose="020F0502020204030204" pitchFamily="34" charset="0"/>
              </a:rPr>
              <a:t>Notorious but Invisible: How Romani Media Portrayals Invalidate Romani Identity and Existence in Mainstream Society. </a:t>
            </a:r>
            <a:r>
              <a:rPr lang="en-GB" sz="1200" dirty="0">
                <a:effectLst/>
                <a:latin typeface="Arial" panose="020B0604020202020204" pitchFamily="34" charset="0"/>
                <a:ea typeface="Calibri" panose="020F050202020403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hlinkClick r:id="rId6"/>
              </a:rPr>
              <a:t>https://scholarworks.gsu.edu/cgi/viewcontent.cgi?article=1091&amp;context=sociology_diss</a:t>
            </a:r>
            <a:r>
              <a:rPr lang="en-GB" sz="1200" dirty="0">
                <a:effectLst/>
                <a:latin typeface="Arial" panose="020B0604020202020204" pitchFamily="34" charset="0"/>
                <a:ea typeface="Calibri" panose="020F0502020204030204" pitchFamily="34" charset="0"/>
              </a:rPr>
              <a:t> [Accessed: 10 Jan 21]. </a:t>
            </a:r>
          </a:p>
          <a:p>
            <a:pPr>
              <a:spcAft>
                <a:spcPts val="800"/>
              </a:spcAft>
            </a:pPr>
            <a:r>
              <a:rPr lang="en-GB" sz="1200" dirty="0">
                <a:effectLst/>
                <a:latin typeface="Arial" panose="020B0604020202020204" pitchFamily="34" charset="0"/>
                <a:ea typeface="Calibri" panose="020F0502020204030204" pitchFamily="34" charset="0"/>
              </a:rPr>
              <a:t>Department for Education (2019) </a:t>
            </a:r>
            <a:r>
              <a:rPr lang="en-GB" sz="1200" i="1" dirty="0">
                <a:effectLst/>
                <a:latin typeface="Arial" panose="020B0604020202020204" pitchFamily="34" charset="0"/>
                <a:ea typeface="Calibri" panose="020F0502020204030204" pitchFamily="34" charset="0"/>
              </a:rPr>
              <a:t>Absence from school. </a:t>
            </a:r>
            <a:r>
              <a:rPr lang="en-GB" sz="1200" dirty="0">
                <a:effectLst/>
                <a:latin typeface="Arial" panose="020B0604020202020204" pitchFamily="34" charset="0"/>
                <a:ea typeface="Calibri" panose="020F050202020403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hlinkClick r:id="rId7"/>
              </a:rPr>
              <a:t>https://www.ethnicity-facts-figures.service.gov.uk/education-skills-and-training/absence-and-exclusions/absence-from-school/latest</a:t>
            </a:r>
            <a:r>
              <a:rPr lang="en-GB" sz="1200" dirty="0">
                <a:effectLst/>
                <a:latin typeface="Arial" panose="020B0604020202020204" pitchFamily="34" charset="0"/>
                <a:ea typeface="Calibri" panose="020F0502020204030204" pitchFamily="34" charset="0"/>
              </a:rPr>
              <a:t> [Accessed: 12 Jan 21]. </a:t>
            </a:r>
          </a:p>
          <a:p>
            <a:pPr>
              <a:spcAft>
                <a:spcPts val="800"/>
              </a:spcAft>
            </a:pPr>
            <a:r>
              <a:rPr lang="en-GB" sz="1200" dirty="0">
                <a:effectLst/>
                <a:latin typeface="Arial" panose="020B0604020202020204" pitchFamily="34" charset="0"/>
                <a:ea typeface="Calibri" panose="020F0502020204030204" pitchFamily="34" charset="0"/>
              </a:rPr>
              <a:t>Department for Education (2020) </a:t>
            </a:r>
            <a:r>
              <a:rPr lang="en-GB" sz="1200" i="1" dirty="0">
                <a:effectLst/>
                <a:latin typeface="Arial" panose="020B0604020202020204" pitchFamily="34" charset="0"/>
                <a:ea typeface="Calibri" panose="020F0502020204030204" pitchFamily="34" charset="0"/>
              </a:rPr>
              <a:t>GCSE results (‘Attainment 8’) </a:t>
            </a:r>
            <a:r>
              <a:rPr lang="en-GB" sz="1200" dirty="0">
                <a:effectLst/>
                <a:latin typeface="Arial" panose="020B0604020202020204" pitchFamily="34" charset="0"/>
                <a:ea typeface="Calibri" panose="020F050202020403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hlinkClick r:id="rId8"/>
              </a:rPr>
              <a:t>https://www.ethnicity-facts-figures.service.gov.uk/education-skills-and-training/11-to-16-years-old/gcse-results-attainment-8-for-children-aged-14-to-16-key-stage-4/latest</a:t>
            </a:r>
            <a:r>
              <a:rPr lang="en-GB" sz="1200" dirty="0">
                <a:effectLst/>
                <a:latin typeface="Arial" panose="020B0604020202020204" pitchFamily="34" charset="0"/>
                <a:ea typeface="Calibri" panose="020F0502020204030204" pitchFamily="34" charset="0"/>
              </a:rPr>
              <a:t> [Accessed: 12 Jan 21]. </a:t>
            </a:r>
          </a:p>
          <a:p>
            <a:pPr>
              <a:spcAft>
                <a:spcPts val="800"/>
              </a:spcAft>
            </a:pPr>
            <a:r>
              <a:rPr lang="en-GB" sz="1200" dirty="0">
                <a:solidFill>
                  <a:srgbClr val="3A3A3A"/>
                </a:solidFill>
                <a:effectLst/>
                <a:latin typeface="Arial" panose="020B0604020202020204" pitchFamily="34" charset="0"/>
                <a:ea typeface="Calibri" panose="020F0502020204030204" pitchFamily="34" charset="0"/>
              </a:rPr>
              <a:t>European Roma Rights Centre (2000) </a:t>
            </a:r>
            <a:r>
              <a:rPr lang="en-GB" sz="1200" i="1" dirty="0">
                <a:solidFill>
                  <a:srgbClr val="3A3A3A"/>
                </a:solidFill>
                <a:effectLst/>
                <a:latin typeface="Arial" panose="020B0604020202020204" pitchFamily="34" charset="0"/>
                <a:ea typeface="Calibri" panose="020F0502020204030204" pitchFamily="34" charset="0"/>
              </a:rPr>
              <a:t>Romani Women in Romani and Majority Societies. </a:t>
            </a:r>
            <a:r>
              <a:rPr lang="en-GB" sz="1200" dirty="0">
                <a:solidFill>
                  <a:srgbClr val="3A3A3A"/>
                </a:solidFill>
                <a:effectLst/>
                <a:latin typeface="Arial" panose="020B0604020202020204" pitchFamily="34" charset="0"/>
                <a:ea typeface="Calibri" panose="020F0502020204030204" pitchFamily="34" charset="0"/>
              </a:rPr>
              <a:t>Available at: </a:t>
            </a:r>
            <a:r>
              <a:rPr lang="en-GB" sz="1200" u="sng" dirty="0">
                <a:solidFill>
                  <a:srgbClr val="3A3A3A"/>
                </a:solidFill>
                <a:effectLst/>
                <a:latin typeface="Arial" panose="020B0604020202020204" pitchFamily="34" charset="0"/>
                <a:ea typeface="Calibri" panose="020F0502020204030204" pitchFamily="34" charset="0"/>
                <a:hlinkClick r:id="rId9"/>
              </a:rPr>
              <a:t>http://www.errc.org/roma-rights-journal/romani-women-in-romani-and-majority-societies</a:t>
            </a:r>
            <a:r>
              <a:rPr lang="en-GB" sz="1200" dirty="0">
                <a:solidFill>
                  <a:srgbClr val="3A3A3A"/>
                </a:solidFill>
                <a:effectLst/>
                <a:latin typeface="Arial" panose="020B0604020202020204" pitchFamily="34" charset="0"/>
                <a:ea typeface="Calibri" panose="020F0502020204030204" pitchFamily="34" charset="0"/>
              </a:rPr>
              <a:t> [Accessed: 4 Jan 21]. </a:t>
            </a:r>
            <a:endParaRPr lang="en-GB" sz="1200" dirty="0">
              <a:effectLst/>
              <a:latin typeface="Arial" panose="020B0604020202020204" pitchFamily="34" charset="0"/>
              <a:ea typeface="Calibri" panose="020F0502020204030204" pitchFamily="34" charset="0"/>
            </a:endParaRPr>
          </a:p>
          <a:p>
            <a:pPr>
              <a:spcAft>
                <a:spcPts val="800"/>
              </a:spcAft>
            </a:pPr>
            <a:r>
              <a:rPr lang="en-GB" sz="1200" dirty="0">
                <a:effectLst/>
                <a:latin typeface="Arial" panose="020B0604020202020204" pitchFamily="34" charset="0"/>
                <a:ea typeface="Calibri" panose="020F0502020204030204" pitchFamily="34" charset="0"/>
              </a:rPr>
              <a:t>Foster, B., &amp; Norton, P. (2012). Educational equality for Gypsy, Roma and Traveller children and young people in the UK. The Equal Rights Review. </a:t>
            </a:r>
          </a:p>
          <a:p>
            <a:pPr>
              <a:spcAft>
                <a:spcPts val="800"/>
              </a:spcAft>
            </a:pPr>
            <a:r>
              <a:rPr lang="en-GB" sz="1200" dirty="0">
                <a:effectLst/>
                <a:latin typeface="Arial" panose="020B0604020202020204" pitchFamily="34" charset="0"/>
                <a:ea typeface="Calibri" panose="020F0502020204030204" pitchFamily="34" charset="0"/>
              </a:rPr>
              <a:t>GOV UK (2010) </a:t>
            </a:r>
            <a:r>
              <a:rPr lang="en-GB" sz="1200" i="1" dirty="0">
                <a:effectLst/>
                <a:latin typeface="Arial" panose="020B0604020202020204" pitchFamily="34" charset="0"/>
                <a:ea typeface="Calibri" panose="020F0502020204030204" pitchFamily="34" charset="0"/>
              </a:rPr>
              <a:t>Equality Act 2010.</a:t>
            </a:r>
            <a:r>
              <a:rPr lang="en-GB" sz="1200" dirty="0">
                <a:effectLst/>
                <a:latin typeface="Arial" panose="020B0604020202020204" pitchFamily="34" charset="0"/>
                <a:ea typeface="Calibri" panose="020F0502020204030204" pitchFamily="34" charset="0"/>
              </a:rPr>
              <a:t> Available at: </a:t>
            </a:r>
            <a:r>
              <a:rPr lang="en-GB" sz="1200" u="sng" dirty="0">
                <a:solidFill>
                  <a:srgbClr val="0563C1"/>
                </a:solidFill>
                <a:effectLst/>
                <a:latin typeface="Arial" panose="020B0604020202020204" pitchFamily="34" charset="0"/>
                <a:ea typeface="Calibri" panose="020F0502020204030204" pitchFamily="34" charset="0"/>
                <a:hlinkClick r:id="rId10"/>
              </a:rPr>
              <a:t>https://www.legislation.gov.uk/ukpga/2010/15/contents</a:t>
            </a:r>
            <a:r>
              <a:rPr lang="en-GB" sz="1200" dirty="0">
                <a:effectLst/>
                <a:latin typeface="Arial" panose="020B0604020202020204" pitchFamily="34" charset="0"/>
                <a:ea typeface="Calibri" panose="020F0502020204030204" pitchFamily="34" charset="0"/>
              </a:rPr>
              <a:t> [Accessed: 13 Jan 21]. </a:t>
            </a:r>
          </a:p>
          <a:p>
            <a:pPr>
              <a:spcAft>
                <a:spcPts val="800"/>
              </a:spcAft>
            </a:pPr>
            <a:r>
              <a:rPr lang="en-GB" sz="1200" dirty="0">
                <a:effectLst/>
                <a:latin typeface="Arial" panose="020B0604020202020204" pitchFamily="34" charset="0"/>
                <a:ea typeface="Calibri" panose="020F0502020204030204" pitchFamily="34" charset="0"/>
              </a:rPr>
              <a:t>Halls, E (1989) </a:t>
            </a:r>
            <a:r>
              <a:rPr lang="en-GB" sz="1200" i="1" dirty="0">
                <a:effectLst/>
                <a:latin typeface="Arial" panose="020B0604020202020204" pitchFamily="34" charset="0"/>
                <a:ea typeface="Calibri" panose="020F0502020204030204" pitchFamily="34" charset="0"/>
              </a:rPr>
              <a:t>Beyond Culture.</a:t>
            </a:r>
            <a:r>
              <a:rPr lang="en-GB" sz="1200" dirty="0">
                <a:effectLst/>
                <a:latin typeface="Arial" panose="020B0604020202020204" pitchFamily="34" charset="0"/>
                <a:ea typeface="Calibri" panose="020F0502020204030204" pitchFamily="34" charset="0"/>
              </a:rPr>
              <a:t> </a:t>
            </a:r>
            <a:r>
              <a:rPr lang="en-GB" sz="1200" dirty="0">
                <a:solidFill>
                  <a:srgbClr val="3A3A3A"/>
                </a:solidFill>
                <a:effectLst/>
                <a:latin typeface="Arial" panose="020B0604020202020204" pitchFamily="34" charset="0"/>
                <a:ea typeface="Calibri" panose="020F0502020204030204" pitchFamily="34" charset="0"/>
              </a:rPr>
              <a:t>New York ; London: Anchor Books.</a:t>
            </a:r>
            <a:endParaRPr lang="en-GB" sz="1200" dirty="0">
              <a:effectLst/>
              <a:latin typeface="Arial" panose="020B0604020202020204" pitchFamily="34" charset="0"/>
              <a:ea typeface="Calibri" panose="020F0502020204030204" pitchFamily="34" charset="0"/>
            </a:endParaRPr>
          </a:p>
          <a:p>
            <a:pPr>
              <a:spcAft>
                <a:spcPts val="800"/>
              </a:spcAft>
            </a:pPr>
            <a:r>
              <a:rPr lang="en-US" sz="1200" dirty="0" err="1">
                <a:effectLst/>
                <a:latin typeface="Arial" panose="020B0604020202020204" pitchFamily="34" charset="0"/>
                <a:ea typeface="Calibri" panose="020F0502020204030204" pitchFamily="34" charset="0"/>
              </a:rPr>
              <a:t>Lally</a:t>
            </a:r>
            <a:r>
              <a:rPr lang="en-US" sz="1200" dirty="0">
                <a:effectLst/>
                <a:latin typeface="Arial" panose="020B0604020202020204" pitchFamily="34" charset="0"/>
                <a:ea typeface="Calibri" panose="020F0502020204030204" pitchFamily="34" charset="0"/>
              </a:rPr>
              <a:t>, S (2015) </a:t>
            </a:r>
            <a:r>
              <a:rPr lang="en-US" sz="1200" i="1" dirty="0">
                <a:effectLst/>
                <a:latin typeface="Arial" panose="020B0604020202020204" pitchFamily="34" charset="0"/>
                <a:ea typeface="Calibri" panose="020F0502020204030204" pitchFamily="34" charset="0"/>
              </a:rPr>
              <a:t>Gypsies and </a:t>
            </a:r>
            <a:r>
              <a:rPr lang="en-US" sz="1200" i="1" dirty="0" err="1">
                <a:effectLst/>
                <a:latin typeface="Arial" panose="020B0604020202020204" pitchFamily="34" charset="0"/>
                <a:ea typeface="Calibri" panose="020F0502020204030204" pitchFamily="34" charset="0"/>
              </a:rPr>
              <a:t>Travellers</a:t>
            </a:r>
            <a:r>
              <a:rPr lang="en-US" sz="1200" i="1" dirty="0">
                <a:effectLst/>
                <a:latin typeface="Arial" panose="020B0604020202020204" pitchFamily="34" charset="0"/>
                <a:ea typeface="Calibri" panose="020F0502020204030204" pitchFamily="34" charset="0"/>
              </a:rPr>
              <a:t>: their history, culture and traditions. </a:t>
            </a:r>
            <a:r>
              <a:rPr lang="en-US" sz="1200" dirty="0">
                <a:effectLst/>
                <a:latin typeface="Arial" panose="020B0604020202020204" pitchFamily="34" charset="0"/>
                <a:ea typeface="Calibri" panose="020F0502020204030204" pitchFamily="34" charset="0"/>
              </a:rPr>
              <a:t>Available at: </a:t>
            </a:r>
            <a:r>
              <a:rPr lang="en-US" sz="1200" u="sng" dirty="0">
                <a:solidFill>
                  <a:srgbClr val="0563C1"/>
                </a:solidFill>
                <a:effectLst/>
                <a:latin typeface="Arial" panose="020B0604020202020204" pitchFamily="34" charset="0"/>
                <a:ea typeface="Calibri" panose="020F0502020204030204" pitchFamily="34" charset="0"/>
                <a:hlinkClick r:id="rId11"/>
              </a:rPr>
              <a:t>https://search-proquest-com.ezproxy.uwtsd.ac.uk/docview/1644267100/EF6D5B44FE504BB0PQ/1?accountid=130472</a:t>
            </a:r>
            <a:r>
              <a:rPr lang="en-US" sz="1200" dirty="0">
                <a:effectLst/>
                <a:latin typeface="Arial" panose="020B0604020202020204" pitchFamily="34" charset="0"/>
                <a:ea typeface="Calibri" panose="020F0502020204030204" pitchFamily="34" charset="0"/>
              </a:rPr>
              <a:t> [Accessed: 2 Jan 21]. </a:t>
            </a:r>
            <a:endParaRPr lang="en-GB" sz="1200" dirty="0">
              <a:effectLst/>
              <a:latin typeface="Arial" panose="020B0604020202020204" pitchFamily="34" charset="0"/>
              <a:ea typeface="Calibri" panose="020F0502020204030204" pitchFamily="34" charset="0"/>
            </a:endParaRPr>
          </a:p>
          <a:p>
            <a:pPr>
              <a:spcAft>
                <a:spcPts val="800"/>
              </a:spcAft>
            </a:pPr>
            <a:r>
              <a:rPr lang="en-US" sz="1200" dirty="0">
                <a:effectLst/>
                <a:latin typeface="Arial" panose="020B0604020202020204" pitchFamily="34" charset="0"/>
                <a:ea typeface="Calibri" panose="020F0502020204030204" pitchFamily="34" charset="0"/>
              </a:rPr>
              <a:t>Mulcahy, E, </a:t>
            </a:r>
            <a:r>
              <a:rPr lang="en-US" sz="1200" dirty="0" err="1">
                <a:effectLst/>
                <a:latin typeface="Arial" panose="020B0604020202020204" pitchFamily="34" charset="0"/>
                <a:ea typeface="Calibri" panose="020F0502020204030204" pitchFamily="34" charset="0"/>
              </a:rPr>
              <a:t>Baars</a:t>
            </a:r>
            <a:r>
              <a:rPr lang="en-US" sz="1200" dirty="0">
                <a:effectLst/>
                <a:latin typeface="Arial" panose="020B0604020202020204" pitchFamily="34" charset="0"/>
                <a:ea typeface="Calibri" panose="020F0502020204030204" pitchFamily="34" charset="0"/>
              </a:rPr>
              <a:t>, S, Bowen-Viner, K, Menzies, L (2017) </a:t>
            </a:r>
            <a:r>
              <a:rPr lang="en-US" sz="1200" i="1" dirty="0">
                <a:effectLst/>
                <a:latin typeface="Arial" panose="020B0604020202020204" pitchFamily="34" charset="0"/>
                <a:ea typeface="Calibri" panose="020F0502020204030204" pitchFamily="34" charset="0"/>
              </a:rPr>
              <a:t>The underrepresentation of Gypsy, Roma and </a:t>
            </a:r>
            <a:r>
              <a:rPr lang="en-US" sz="1200" i="1" dirty="0" err="1">
                <a:effectLst/>
                <a:latin typeface="Arial" panose="020B0604020202020204" pitchFamily="34" charset="0"/>
                <a:ea typeface="Calibri" panose="020F0502020204030204" pitchFamily="34" charset="0"/>
              </a:rPr>
              <a:t>Traveller</a:t>
            </a:r>
            <a:r>
              <a:rPr lang="en-US" sz="1200" i="1" dirty="0">
                <a:effectLst/>
                <a:latin typeface="Arial" panose="020B0604020202020204" pitchFamily="34" charset="0"/>
                <a:ea typeface="Calibri" panose="020F0502020204030204" pitchFamily="34" charset="0"/>
              </a:rPr>
              <a:t> pupils in higher education. </a:t>
            </a:r>
            <a:r>
              <a:rPr lang="en-US" sz="1200" dirty="0">
                <a:effectLst/>
                <a:latin typeface="Arial" panose="020B0604020202020204" pitchFamily="34" charset="0"/>
                <a:ea typeface="Calibri" panose="020F0502020204030204" pitchFamily="34" charset="0"/>
              </a:rPr>
              <a:t>Available at: </a:t>
            </a:r>
            <a:r>
              <a:rPr lang="en-US" sz="1200" u="sng" dirty="0">
                <a:solidFill>
                  <a:srgbClr val="0563C1"/>
                </a:solidFill>
                <a:effectLst/>
                <a:latin typeface="Arial" panose="020B0604020202020204" pitchFamily="34" charset="0"/>
                <a:ea typeface="Calibri" panose="020F0502020204030204" pitchFamily="34" charset="0"/>
                <a:hlinkClick r:id="rId12"/>
              </a:rPr>
              <a:t>https://www.cfey.org/wp-content/uploads/2017/07/KINGWIDE_28494_FINAL.pdf</a:t>
            </a:r>
            <a:r>
              <a:rPr lang="en-US" sz="1200" dirty="0">
                <a:effectLst/>
                <a:latin typeface="Arial" panose="020B0604020202020204" pitchFamily="34" charset="0"/>
                <a:ea typeface="Calibri" panose="020F0502020204030204" pitchFamily="34" charset="0"/>
              </a:rPr>
              <a:t> [Accessed: 3 Jan 21]. </a:t>
            </a:r>
            <a:endParaRPr lang="en-GB" sz="1200" dirty="0">
              <a:effectLst/>
              <a:latin typeface="Arial" panose="020B0604020202020204" pitchFamily="34" charset="0"/>
              <a:ea typeface="Calibri" panose="020F0502020204030204" pitchFamily="34" charset="0"/>
            </a:endParaRPr>
          </a:p>
          <a:p>
            <a:pPr>
              <a:spcAft>
                <a:spcPts val="800"/>
              </a:spcAft>
            </a:pPr>
            <a:r>
              <a:rPr lang="en-GB" sz="1200" dirty="0">
                <a:effectLst/>
                <a:latin typeface="Arial" panose="020B0604020202020204" pitchFamily="34" charset="0"/>
                <a:ea typeface="Calibri" panose="020F0502020204030204" pitchFamily="34" charset="0"/>
              </a:rPr>
              <a:t>Niner, P (2002</a:t>
            </a:r>
            <a:r>
              <a:rPr lang="en-GB" sz="1200" i="1" dirty="0">
                <a:effectLst/>
                <a:latin typeface="Arial" panose="020B0604020202020204" pitchFamily="34" charset="0"/>
                <a:ea typeface="Calibri" panose="020F0502020204030204" pitchFamily="34" charset="0"/>
              </a:rPr>
              <a:t>) The Provision and Condition of Local Authority Sites in England. </a:t>
            </a:r>
            <a:r>
              <a:rPr lang="en-GB" sz="1200" dirty="0">
                <a:effectLst/>
                <a:latin typeface="Arial" panose="020B0604020202020204" pitchFamily="34" charset="0"/>
                <a:ea typeface="Calibri" panose="020F0502020204030204" pitchFamily="34" charset="0"/>
              </a:rPr>
              <a:t>London: Office of the Deputy Prime Minister.</a:t>
            </a:r>
          </a:p>
          <a:p>
            <a:pPr>
              <a:spcAft>
                <a:spcPts val="800"/>
              </a:spcAft>
            </a:pPr>
            <a:r>
              <a:rPr lang="en-US" sz="1200" dirty="0">
                <a:effectLst/>
                <a:latin typeface="Arial" panose="020B0604020202020204" pitchFamily="34" charset="0"/>
                <a:ea typeface="Calibri" panose="020F0502020204030204" pitchFamily="34" charset="0"/>
              </a:rPr>
              <a:t>Office for National Statistics (2011) </a:t>
            </a:r>
            <a:r>
              <a:rPr lang="en-US" sz="1200" i="1" dirty="0">
                <a:effectLst/>
                <a:latin typeface="Arial" panose="020B0604020202020204" pitchFamily="34" charset="0"/>
                <a:ea typeface="Calibri" panose="020F0502020204030204" pitchFamily="34" charset="0"/>
              </a:rPr>
              <a:t>2011 Census analysis: What does the 2011 Census tell us about the characteristics of Gypsy or Irish </a:t>
            </a:r>
            <a:r>
              <a:rPr lang="en-US" sz="1200" i="1" dirty="0" err="1">
                <a:effectLst/>
                <a:latin typeface="Arial" panose="020B0604020202020204" pitchFamily="34" charset="0"/>
                <a:ea typeface="Calibri" panose="020F0502020204030204" pitchFamily="34" charset="0"/>
              </a:rPr>
              <a:t>travellers</a:t>
            </a:r>
            <a:r>
              <a:rPr lang="en-US" sz="1200" i="1" dirty="0">
                <a:effectLst/>
                <a:latin typeface="Arial" panose="020B0604020202020204" pitchFamily="34" charset="0"/>
                <a:ea typeface="Calibri" panose="020F0502020204030204" pitchFamily="34" charset="0"/>
              </a:rPr>
              <a:t> in England and Wales? </a:t>
            </a:r>
            <a:r>
              <a:rPr lang="en-US" sz="1200" dirty="0">
                <a:effectLst/>
                <a:latin typeface="Arial" panose="020B0604020202020204" pitchFamily="34" charset="0"/>
                <a:ea typeface="Calibri" panose="020F0502020204030204" pitchFamily="34" charset="0"/>
              </a:rPr>
              <a:t>Available at: </a:t>
            </a:r>
            <a:r>
              <a:rPr lang="en-US" sz="1200" u="sng" dirty="0">
                <a:solidFill>
                  <a:srgbClr val="0563C1"/>
                </a:solidFill>
                <a:effectLst/>
                <a:latin typeface="Arial" panose="020B0604020202020204" pitchFamily="34" charset="0"/>
                <a:ea typeface="Calibri" panose="020F0502020204030204" pitchFamily="34" charset="0"/>
                <a:hlinkClick r:id="rId13"/>
              </a:rPr>
              <a:t>https://www.ons.gov.uk/peoplepopulationandcommunity/culturalidentity/ethnicity/articles/whatdoesthe2011censustellusaboutthecharacteristicsofgypsyoririshtravellersinenglandandwales/2014-01-21#key-points</a:t>
            </a:r>
            <a:r>
              <a:rPr lang="en-US" sz="1200" dirty="0">
                <a:effectLst/>
                <a:latin typeface="Arial" panose="020B0604020202020204" pitchFamily="34" charset="0"/>
                <a:ea typeface="Calibri" panose="020F0502020204030204" pitchFamily="34" charset="0"/>
              </a:rPr>
              <a:t> [Accessed: 3 Jan 21]. </a:t>
            </a:r>
            <a:endParaRPr lang="en-GB" sz="1200" dirty="0">
              <a:effectLst/>
              <a:latin typeface="Arial" panose="020B0604020202020204" pitchFamily="34" charset="0"/>
              <a:ea typeface="Calibri" panose="020F0502020204030204" pitchFamily="34" charset="0"/>
            </a:endParaRPr>
          </a:p>
          <a:p>
            <a:pPr>
              <a:spcAft>
                <a:spcPts val="800"/>
              </a:spcAft>
            </a:pPr>
            <a:r>
              <a:rPr lang="en-GB" sz="1200" dirty="0">
                <a:effectLst/>
                <a:latin typeface="Arial" panose="020B0604020202020204" pitchFamily="34" charset="0"/>
                <a:ea typeface="Calibri" panose="020F0502020204030204" pitchFamily="34" charset="0"/>
              </a:rPr>
              <a:t>Pembrokeshire County Council (2019) </a:t>
            </a:r>
            <a:r>
              <a:rPr lang="en-GB" sz="1200" i="1" dirty="0">
                <a:effectLst/>
                <a:latin typeface="Arial" panose="020B0604020202020204" pitchFamily="34" charset="0"/>
                <a:ea typeface="Calibri" panose="020F0502020204030204" pitchFamily="34" charset="0"/>
              </a:rPr>
              <a:t>Specialist Services and Provision. </a:t>
            </a:r>
            <a:r>
              <a:rPr lang="en-GB" sz="1200" dirty="0">
                <a:effectLst/>
                <a:latin typeface="Arial" panose="020B0604020202020204" pitchFamily="34" charset="0"/>
                <a:ea typeface="Calibri" panose="020F050202020403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hlinkClick r:id="rId14"/>
              </a:rPr>
              <a:t>https://www.pembrokeshire.gov.uk/specialist-services-and-provision/gypsy-traveller-education</a:t>
            </a:r>
            <a:r>
              <a:rPr lang="en-GB" sz="1200" dirty="0">
                <a:effectLst/>
                <a:latin typeface="Arial" panose="020B0604020202020204" pitchFamily="34" charset="0"/>
                <a:ea typeface="Calibri" panose="020F0502020204030204" pitchFamily="34" charset="0"/>
              </a:rPr>
              <a:t> [Accessed: 14 Jan 21]. </a:t>
            </a:r>
          </a:p>
          <a:p>
            <a:pPr>
              <a:spcAft>
                <a:spcPts val="800"/>
              </a:spcAft>
            </a:pPr>
            <a:r>
              <a:rPr lang="en-GB" sz="1200" dirty="0">
                <a:effectLst/>
                <a:latin typeface="Arial" panose="020B0604020202020204" pitchFamily="34" charset="0"/>
                <a:ea typeface="Calibri" panose="020F0502020204030204" pitchFamily="34" charset="0"/>
              </a:rPr>
              <a:t>Ryder, A (2011) ‘</a:t>
            </a:r>
            <a:r>
              <a:rPr lang="en-GB" sz="1200" i="1" dirty="0">
                <a:effectLst/>
                <a:latin typeface="Arial" panose="020B0604020202020204" pitchFamily="34" charset="0"/>
                <a:ea typeface="Calibri" panose="020F0502020204030204" pitchFamily="34" charset="0"/>
              </a:rPr>
              <a:t>UK Gypsies and Travellers and the third sector’</a:t>
            </a:r>
            <a:r>
              <a:rPr lang="en-GB" sz="1200" dirty="0">
                <a:effectLst/>
                <a:latin typeface="Arial" panose="020B0604020202020204" pitchFamily="34" charset="0"/>
                <a:ea typeface="Calibri" panose="020F0502020204030204" pitchFamily="34" charset="0"/>
              </a:rPr>
              <a:t>. Available at: </a:t>
            </a:r>
            <a:r>
              <a:rPr lang="en-GB" sz="1200" u="sng" dirty="0">
                <a:solidFill>
                  <a:srgbClr val="0563C1"/>
                </a:solidFill>
                <a:effectLst/>
                <a:latin typeface="Arial" panose="020B0604020202020204" pitchFamily="34" charset="0"/>
                <a:ea typeface="Calibri" panose="020F0502020204030204" pitchFamily="34" charset="0"/>
                <a:hlinkClick r:id="rId15"/>
              </a:rPr>
              <a:t>Uk-gypsies-and-travellers-and-the-third-sector.pdf</a:t>
            </a:r>
            <a:r>
              <a:rPr lang="en-GB" sz="1200" dirty="0">
                <a:effectLst/>
                <a:latin typeface="Arial" panose="020B0604020202020204" pitchFamily="34" charset="0"/>
                <a:ea typeface="Calibri" panose="020F0502020204030204" pitchFamily="34" charset="0"/>
              </a:rPr>
              <a:t> [Accessed: 3 Jan 21]. </a:t>
            </a:r>
          </a:p>
          <a:p>
            <a:pPr>
              <a:spcAft>
                <a:spcPts val="800"/>
              </a:spcAft>
            </a:pPr>
            <a:r>
              <a:rPr lang="en-US" sz="1200" dirty="0">
                <a:effectLst/>
                <a:latin typeface="Arial" panose="020B0604020202020204" pitchFamily="34" charset="0"/>
                <a:ea typeface="Calibri" panose="020F0502020204030204" pitchFamily="34" charset="0"/>
              </a:rPr>
              <a:t>The </a:t>
            </a:r>
            <a:r>
              <a:rPr lang="en-US" sz="1200" dirty="0" err="1">
                <a:effectLst/>
                <a:latin typeface="Arial" panose="020B0604020202020204" pitchFamily="34" charset="0"/>
                <a:ea typeface="Calibri" panose="020F0502020204030204" pitchFamily="34" charset="0"/>
              </a:rPr>
              <a:t>Traveller</a:t>
            </a:r>
            <a:r>
              <a:rPr lang="en-US" sz="1200" dirty="0">
                <a:effectLst/>
                <a:latin typeface="Arial" panose="020B0604020202020204" pitchFamily="34" charset="0"/>
                <a:ea typeface="Calibri" panose="020F0502020204030204" pitchFamily="34" charset="0"/>
              </a:rPr>
              <a:t> Movement (2021) </a:t>
            </a:r>
            <a:r>
              <a:rPr lang="en-US" sz="1200" i="1" dirty="0">
                <a:effectLst/>
                <a:latin typeface="Arial" panose="020B0604020202020204" pitchFamily="34" charset="0"/>
                <a:ea typeface="Calibri" panose="020F0502020204030204" pitchFamily="34" charset="0"/>
              </a:rPr>
              <a:t>Gypsy Roma Traveler History and Culture. </a:t>
            </a:r>
            <a:r>
              <a:rPr lang="en-US" sz="1200" dirty="0">
                <a:effectLst/>
                <a:latin typeface="Arial" panose="020B0604020202020204" pitchFamily="34" charset="0"/>
                <a:ea typeface="Calibri" panose="020F0502020204030204" pitchFamily="34" charset="0"/>
              </a:rPr>
              <a:t>Available at: </a:t>
            </a:r>
            <a:r>
              <a:rPr lang="en-US" sz="1200" u="sng" dirty="0">
                <a:solidFill>
                  <a:srgbClr val="0563C1"/>
                </a:solidFill>
                <a:effectLst/>
                <a:latin typeface="Arial" panose="020B0604020202020204" pitchFamily="34" charset="0"/>
                <a:ea typeface="Calibri" panose="020F0502020204030204" pitchFamily="34" charset="0"/>
                <a:hlinkClick r:id="rId16"/>
              </a:rPr>
              <a:t>https://travellermovement.org.uk/about/gypsy-roma-traveller-history-and-culture#values</a:t>
            </a:r>
            <a:r>
              <a:rPr lang="en-US" sz="1200" dirty="0">
                <a:effectLst/>
                <a:latin typeface="Arial" panose="020B0604020202020204" pitchFamily="34" charset="0"/>
                <a:ea typeface="Calibri" panose="020F0502020204030204" pitchFamily="34" charset="0"/>
              </a:rPr>
              <a:t> [Accessed: 3 Jan 21]. </a:t>
            </a:r>
            <a:endParaRPr lang="en-GB" sz="1200" dirty="0">
              <a:effectLst/>
              <a:latin typeface="Arial" panose="020B0604020202020204" pitchFamily="34" charset="0"/>
              <a:ea typeface="Calibri" panose="020F0502020204030204" pitchFamily="34" charset="0"/>
            </a:endParaRPr>
          </a:p>
          <a:p>
            <a:pPr>
              <a:spcAft>
                <a:spcPts val="800"/>
              </a:spcAft>
            </a:pPr>
            <a:r>
              <a:rPr lang="en-US" sz="1200" dirty="0">
                <a:effectLst/>
                <a:latin typeface="Arial" panose="020B0604020202020204" pitchFamily="34" charset="0"/>
                <a:ea typeface="Calibri" panose="020F0502020204030204" pitchFamily="34" charset="0"/>
              </a:rPr>
              <a:t>Welsh Government (2014) </a:t>
            </a:r>
            <a:r>
              <a:rPr lang="en-US" sz="1200" i="1" dirty="0">
                <a:effectLst/>
                <a:latin typeface="Arial" panose="020B0604020202020204" pitchFamily="34" charset="0"/>
                <a:ea typeface="Calibri" panose="020F0502020204030204" pitchFamily="34" charset="0"/>
              </a:rPr>
              <a:t>Gypsy and </a:t>
            </a:r>
            <a:r>
              <a:rPr lang="en-US" sz="1200" i="1" dirty="0" err="1">
                <a:effectLst/>
                <a:latin typeface="Arial" panose="020B0604020202020204" pitchFamily="34" charset="0"/>
                <a:ea typeface="Calibri" panose="020F0502020204030204" pitchFamily="34" charset="0"/>
              </a:rPr>
              <a:t>Traveller</a:t>
            </a:r>
            <a:r>
              <a:rPr lang="en-US" sz="1200" i="1" dirty="0">
                <a:effectLst/>
                <a:latin typeface="Arial" panose="020B0604020202020204" pitchFamily="34" charset="0"/>
                <a:ea typeface="Calibri" panose="020F0502020204030204" pitchFamily="34" charset="0"/>
              </a:rPr>
              <a:t> Education: Engaging Families – A Research Report. </a:t>
            </a:r>
            <a:r>
              <a:rPr lang="en-US" sz="1200" dirty="0">
                <a:effectLst/>
                <a:latin typeface="Arial" panose="020B0604020202020204" pitchFamily="34" charset="0"/>
                <a:ea typeface="Calibri" panose="020F0502020204030204" pitchFamily="34" charset="0"/>
              </a:rPr>
              <a:t>Available at: </a:t>
            </a:r>
            <a:r>
              <a:rPr lang="en-US" sz="1200" u="sng" dirty="0">
                <a:solidFill>
                  <a:srgbClr val="0563C1"/>
                </a:solidFill>
                <a:effectLst/>
                <a:latin typeface="Arial" panose="020B0604020202020204" pitchFamily="34" charset="0"/>
                <a:ea typeface="Calibri" panose="020F0502020204030204" pitchFamily="34" charset="0"/>
                <a:hlinkClick r:id="rId17"/>
              </a:rPr>
              <a:t>https://dera.ioe.ac.uk/21443/1/141125-gypsy-traveller-education-engaging-families-en.pdf</a:t>
            </a:r>
            <a:r>
              <a:rPr lang="en-US" sz="1200" dirty="0">
                <a:effectLst/>
                <a:latin typeface="Arial" panose="020B0604020202020204" pitchFamily="34" charset="0"/>
                <a:ea typeface="Calibri" panose="020F0502020204030204" pitchFamily="34" charset="0"/>
              </a:rPr>
              <a:t> [Accessed: 13 Jan 21].</a:t>
            </a:r>
            <a:endParaRPr lang="en-GB" sz="1200" dirty="0">
              <a:effectLst/>
              <a:latin typeface="Arial" panose="020B0604020202020204" pitchFamily="34" charset="0"/>
              <a:ea typeface="Calibri" panose="020F0502020204030204" pitchFamily="34" charset="0"/>
            </a:endParaRPr>
          </a:p>
          <a:p>
            <a:pPr>
              <a:spcAft>
                <a:spcPts val="800"/>
              </a:spcAft>
            </a:pPr>
            <a:r>
              <a:rPr lang="en-US" sz="1200" dirty="0">
                <a:effectLst/>
                <a:latin typeface="Arial" panose="020B0604020202020204" pitchFamily="34" charset="0"/>
                <a:ea typeface="Calibri" panose="020F0502020204030204" pitchFamily="34" charset="0"/>
              </a:rPr>
              <a:t>Wilkin, A et al (2010) </a:t>
            </a:r>
            <a:r>
              <a:rPr lang="en-US" sz="1200" i="1" dirty="0">
                <a:effectLst/>
                <a:latin typeface="Arial" panose="020B0604020202020204" pitchFamily="34" charset="0"/>
                <a:ea typeface="Calibri" panose="020F0502020204030204" pitchFamily="34" charset="0"/>
              </a:rPr>
              <a:t>Improving the outcomes for Gypsy, Rome and </a:t>
            </a:r>
            <a:r>
              <a:rPr lang="en-US" sz="1200" i="1" dirty="0" err="1">
                <a:effectLst/>
                <a:latin typeface="Arial" panose="020B0604020202020204" pitchFamily="34" charset="0"/>
                <a:ea typeface="Calibri" panose="020F0502020204030204" pitchFamily="34" charset="0"/>
              </a:rPr>
              <a:t>Traveller</a:t>
            </a:r>
            <a:r>
              <a:rPr lang="en-US" sz="1200" i="1" dirty="0">
                <a:effectLst/>
                <a:latin typeface="Arial" panose="020B0604020202020204" pitchFamily="34" charset="0"/>
                <a:ea typeface="Calibri" panose="020F0502020204030204" pitchFamily="34" charset="0"/>
              </a:rPr>
              <a:t> pupils: final report. </a:t>
            </a:r>
            <a:r>
              <a:rPr lang="en-US" sz="1200" dirty="0">
                <a:effectLst/>
                <a:latin typeface="Arial" panose="020B0604020202020204" pitchFamily="34" charset="0"/>
                <a:ea typeface="Calibri" panose="020F0502020204030204" pitchFamily="34" charset="0"/>
              </a:rPr>
              <a:t>Department for Education. Available at: </a:t>
            </a:r>
            <a:r>
              <a:rPr lang="en-US" sz="1200" u="sng" dirty="0">
                <a:solidFill>
                  <a:srgbClr val="0563C1"/>
                </a:solidFill>
                <a:effectLst/>
                <a:latin typeface="Arial" panose="020B0604020202020204" pitchFamily="34" charset="0"/>
                <a:ea typeface="Calibri" panose="020F0502020204030204" pitchFamily="34" charset="0"/>
                <a:hlinkClick r:id="rId18"/>
              </a:rPr>
              <a:t>https://assets.publishing.service.gov.uk/government/uploads/system/uploads/attachment_data/file/181669/DFE-RR043.pdf</a:t>
            </a:r>
            <a:r>
              <a:rPr lang="en-US" sz="1200" dirty="0">
                <a:effectLst/>
                <a:latin typeface="Arial" panose="020B0604020202020204" pitchFamily="34" charset="0"/>
                <a:ea typeface="Calibri" panose="020F0502020204030204" pitchFamily="34" charset="0"/>
              </a:rPr>
              <a:t> [Accessed: 3 Jan 21].</a:t>
            </a:r>
            <a:endParaRPr lang="en-GB" sz="1200" dirty="0">
              <a:effectLst/>
              <a:latin typeface="Arial" panose="020B0604020202020204" pitchFamily="34" charset="0"/>
              <a:ea typeface="Calibri" panose="020F0502020204030204" pitchFamily="34" charset="0"/>
            </a:endParaRPr>
          </a:p>
          <a:p>
            <a:pPr>
              <a:spcAft>
                <a:spcPts val="800"/>
              </a:spcAft>
            </a:pPr>
            <a:r>
              <a:rPr lang="en-US" sz="1200" dirty="0">
                <a:effectLst/>
                <a:latin typeface="Arial" panose="020B0604020202020204" pitchFamily="34" charset="0"/>
                <a:ea typeface="Calibri" panose="020F0502020204030204" pitchFamily="34" charset="0"/>
              </a:rPr>
              <a:t>Williams, R (1958) referenced in Mcguigan, J (2013) </a:t>
            </a:r>
            <a:r>
              <a:rPr lang="en-US" sz="1200" i="1" dirty="0">
                <a:effectLst/>
                <a:latin typeface="Arial" panose="020B0604020202020204" pitchFamily="34" charset="0"/>
                <a:ea typeface="Calibri" panose="020F0502020204030204" pitchFamily="34" charset="0"/>
              </a:rPr>
              <a:t>Culture is Ordinary. </a:t>
            </a:r>
            <a:r>
              <a:rPr lang="en-US" sz="1200" dirty="0">
                <a:effectLst/>
                <a:latin typeface="Arial" panose="020B0604020202020204" pitchFamily="34" charset="0"/>
                <a:ea typeface="Calibri" panose="020F0502020204030204" pitchFamily="34" charset="0"/>
              </a:rPr>
              <a:t>Available at: </a:t>
            </a:r>
            <a:r>
              <a:rPr lang="en-US" sz="1200" u="sng" dirty="0">
                <a:solidFill>
                  <a:srgbClr val="0563C1"/>
                </a:solidFill>
                <a:effectLst/>
                <a:latin typeface="Arial" panose="020B0604020202020204" pitchFamily="34" charset="0"/>
                <a:ea typeface="Calibri" panose="020F0502020204030204" pitchFamily="34" charset="0"/>
                <a:hlinkClick r:id="rId19"/>
              </a:rPr>
              <a:t>https://uk.sagepub.com/sites/default/files/upm-binaries/59594_McGuigan__Raymond_Williams.pdf#:~:text=CULTURE%20IS%20ORDINARY%20(1958)%20This%20early%20essay%20of,point%20about%20the%20sociality%20of%20culture,%20the%20very</a:t>
            </a:r>
            <a:r>
              <a:rPr lang="en-US" sz="1200" dirty="0">
                <a:effectLst/>
                <a:latin typeface="Arial" panose="020B0604020202020204" pitchFamily="34" charset="0"/>
                <a:ea typeface="Calibri" panose="020F0502020204030204" pitchFamily="34" charset="0"/>
              </a:rPr>
              <a:t> [Accessed: 2 Jan 21]. </a:t>
            </a:r>
          </a:p>
          <a:p>
            <a:pPr>
              <a:spcAft>
                <a:spcPts val="800"/>
              </a:spcAft>
            </a:pPr>
            <a:r>
              <a:rPr lang="en-GB" sz="1100" dirty="0">
                <a:effectLst/>
                <a:latin typeface="Arial" panose="020B0604020202020204" pitchFamily="34" charset="0"/>
                <a:ea typeface="Calibri" panose="020F0502020204030204" pitchFamily="34" charset="0"/>
              </a:rPr>
              <a:t>Figure 1 : Friends for Youth (2011) </a:t>
            </a:r>
            <a:r>
              <a:rPr lang="en-GB" sz="1100" i="1" dirty="0">
                <a:effectLst/>
                <a:latin typeface="Arial" panose="020B0604020202020204" pitchFamily="34" charset="0"/>
                <a:ea typeface="Calibri" panose="020F0502020204030204" pitchFamily="34" charset="0"/>
              </a:rPr>
              <a:t>Cultural Iceberg. </a:t>
            </a:r>
            <a:r>
              <a:rPr lang="en-GB" sz="1100" dirty="0">
                <a:effectLst/>
                <a:latin typeface="Arial" panose="020B0604020202020204" pitchFamily="34" charset="0"/>
                <a:ea typeface="Calibri" panose="020F0502020204030204" pitchFamily="34" charset="0"/>
              </a:rPr>
              <a:t>Available at: </a:t>
            </a:r>
            <a:r>
              <a:rPr lang="en-GB" sz="1100" u="sng" dirty="0">
                <a:solidFill>
                  <a:srgbClr val="0563C1"/>
                </a:solidFill>
                <a:effectLst/>
                <a:latin typeface="Arial" panose="020B0604020202020204" pitchFamily="34" charset="0"/>
                <a:ea typeface="Calibri" panose="020F0502020204030204" pitchFamily="34" charset="0"/>
                <a:hlinkClick r:id="rId20"/>
              </a:rPr>
              <a:t>https://www.slideshare.net/sarahmentoring/cultural-iceberg</a:t>
            </a:r>
            <a:r>
              <a:rPr lang="en-GB" sz="1100" dirty="0">
                <a:effectLst/>
                <a:latin typeface="Arial" panose="020B0604020202020204" pitchFamily="34" charset="0"/>
                <a:ea typeface="Calibri" panose="020F0502020204030204" pitchFamily="34" charset="0"/>
              </a:rPr>
              <a:t> [Accessed: 13 Jan 21].</a:t>
            </a:r>
          </a:p>
          <a:p>
            <a:pPr>
              <a:spcAft>
                <a:spcPts val="800"/>
              </a:spcAft>
            </a:pPr>
            <a:r>
              <a:rPr lang="en-GB" sz="1100" dirty="0">
                <a:effectLst/>
                <a:latin typeface="Arial" panose="020B0604020202020204" pitchFamily="34" charset="0"/>
                <a:ea typeface="Calibri" panose="020F0502020204030204" pitchFamily="34" charset="0"/>
              </a:rPr>
              <a:t>Figure 2: Healey, J (2018) </a:t>
            </a:r>
            <a:r>
              <a:rPr lang="en-GB" sz="1100" i="1" dirty="0">
                <a:effectLst/>
                <a:latin typeface="Arial" panose="020B0604020202020204" pitchFamily="34" charset="0"/>
                <a:ea typeface="Calibri" panose="020F0502020204030204" pitchFamily="34" charset="0"/>
              </a:rPr>
              <a:t>A Gypsy encampment in Essex (19</a:t>
            </a:r>
            <a:r>
              <a:rPr lang="en-GB" sz="1100" i="1" baseline="30000" dirty="0">
                <a:effectLst/>
                <a:latin typeface="Arial" panose="020B0604020202020204" pitchFamily="34" charset="0"/>
                <a:ea typeface="Calibri" panose="020F0502020204030204" pitchFamily="34" charset="0"/>
              </a:rPr>
              <a:t>th</a:t>
            </a:r>
            <a:r>
              <a:rPr lang="en-GB" sz="1100" i="1" dirty="0">
                <a:effectLst/>
                <a:latin typeface="Arial" panose="020B0604020202020204" pitchFamily="34" charset="0"/>
                <a:ea typeface="Calibri" panose="020F0502020204030204" pitchFamily="34" charset="0"/>
              </a:rPr>
              <a:t> century). </a:t>
            </a:r>
            <a:r>
              <a:rPr lang="en-GB" sz="1100" dirty="0">
                <a:effectLst/>
                <a:latin typeface="Arial" panose="020B0604020202020204" pitchFamily="34" charset="0"/>
                <a:ea typeface="Calibri" panose="020F0502020204030204" pitchFamily="34" charset="0"/>
              </a:rPr>
              <a:t>Available at: </a:t>
            </a:r>
            <a:r>
              <a:rPr lang="en-GB" sz="1100" u="sng" dirty="0">
                <a:solidFill>
                  <a:srgbClr val="0563C1"/>
                </a:solidFill>
                <a:effectLst/>
                <a:latin typeface="Arial" panose="020B0604020202020204" pitchFamily="34" charset="0"/>
                <a:ea typeface="Calibri" panose="020F0502020204030204" pitchFamily="34" charset="0"/>
                <a:hlinkClick r:id="rId21"/>
              </a:rPr>
              <a:t>https://www.historytoday.com/reviews/gypsies-england</a:t>
            </a:r>
            <a:r>
              <a:rPr lang="en-GB" sz="1100" dirty="0">
                <a:effectLst/>
                <a:latin typeface="Arial" panose="020B0604020202020204" pitchFamily="34" charset="0"/>
                <a:ea typeface="Calibri" panose="020F0502020204030204" pitchFamily="34" charset="0"/>
              </a:rPr>
              <a:t> [Accessed: 16 Jan 21]. </a:t>
            </a:r>
          </a:p>
          <a:p>
            <a:pPr>
              <a:spcAft>
                <a:spcPts val="800"/>
              </a:spcAft>
            </a:pPr>
            <a:r>
              <a:rPr lang="en-GB" sz="1100" dirty="0">
                <a:effectLst/>
                <a:latin typeface="Arial" panose="020B0604020202020204" pitchFamily="34" charset="0"/>
                <a:ea typeface="Calibri" panose="020F0502020204030204" pitchFamily="34" charset="0"/>
              </a:rPr>
              <a:t>Figure 3: Scammell, I (2018) </a:t>
            </a:r>
            <a:r>
              <a:rPr lang="en-GB" sz="1100" i="1" dirty="0">
                <a:effectLst/>
                <a:latin typeface="Arial" panose="020B0604020202020204" pitchFamily="34" charset="0"/>
                <a:ea typeface="Calibri" panose="020F0502020204030204" pitchFamily="34" charset="0"/>
              </a:rPr>
              <a:t>Mr </a:t>
            </a:r>
            <a:r>
              <a:rPr lang="en-GB" sz="1100" i="1" dirty="0" err="1">
                <a:effectLst/>
                <a:latin typeface="Arial" panose="020B0604020202020204" pitchFamily="34" charset="0"/>
                <a:ea typeface="Calibri" panose="020F0502020204030204" pitchFamily="34" charset="0"/>
              </a:rPr>
              <a:t>Beaney</a:t>
            </a:r>
            <a:r>
              <a:rPr lang="en-GB" sz="1100" i="1" dirty="0">
                <a:effectLst/>
                <a:latin typeface="Arial" panose="020B0604020202020204" pitchFamily="34" charset="0"/>
                <a:ea typeface="Calibri" panose="020F0502020204030204" pitchFamily="34" charset="0"/>
              </a:rPr>
              <a:t> wants equal opportunities for the next generation of his family. </a:t>
            </a:r>
            <a:r>
              <a:rPr lang="en-GB" sz="1100" dirty="0">
                <a:effectLst/>
                <a:latin typeface="Arial" panose="020B0604020202020204" pitchFamily="34" charset="0"/>
                <a:ea typeface="Calibri" panose="020F0502020204030204" pitchFamily="34" charset="0"/>
              </a:rPr>
              <a:t>Available at: </a:t>
            </a:r>
            <a:r>
              <a:rPr lang="en-GB" sz="1100" u="sng" dirty="0">
                <a:solidFill>
                  <a:srgbClr val="0563C1"/>
                </a:solidFill>
                <a:effectLst/>
                <a:latin typeface="Arial" panose="020B0604020202020204" pitchFamily="34" charset="0"/>
                <a:ea typeface="Calibri" panose="020F0502020204030204" pitchFamily="34" charset="0"/>
                <a:hlinkClick r:id="rId22"/>
              </a:rPr>
              <a:t>https://www.kentlive.news/news/kent-news/dover-romany-gypsy-family-describe-1970446</a:t>
            </a:r>
            <a:r>
              <a:rPr lang="en-GB" sz="1100" dirty="0">
                <a:effectLst/>
                <a:latin typeface="Arial" panose="020B0604020202020204" pitchFamily="34" charset="0"/>
                <a:ea typeface="Calibri" panose="020F0502020204030204" pitchFamily="34" charset="0"/>
              </a:rPr>
              <a:t> [Accessed: 16 Jan 21]. </a:t>
            </a:r>
          </a:p>
          <a:p>
            <a:pPr>
              <a:spcAft>
                <a:spcPts val="800"/>
              </a:spcAft>
            </a:pPr>
            <a:r>
              <a:rPr lang="en-GB" sz="1100" dirty="0">
                <a:effectLst/>
                <a:latin typeface="Arial" panose="020B0604020202020204" pitchFamily="34" charset="0"/>
                <a:ea typeface="Calibri" panose="020F0502020204030204" pitchFamily="34" charset="0"/>
              </a:rPr>
              <a:t>Figure 4: Department for Education (2019) </a:t>
            </a:r>
            <a:r>
              <a:rPr lang="en-GB" sz="1100" i="1" dirty="0">
                <a:effectLst/>
                <a:latin typeface="Arial" panose="020B0604020202020204" pitchFamily="34" charset="0"/>
                <a:ea typeface="Calibri" panose="020F0502020204030204" pitchFamily="34" charset="0"/>
              </a:rPr>
              <a:t>Overall absence rate, by ethnicity. </a:t>
            </a:r>
            <a:r>
              <a:rPr lang="en-GB" sz="1100" dirty="0">
                <a:effectLst/>
                <a:latin typeface="Arial" panose="020B0604020202020204" pitchFamily="34" charset="0"/>
                <a:ea typeface="Calibri" panose="020F0502020204030204" pitchFamily="34" charset="0"/>
              </a:rPr>
              <a:t>Available at: </a:t>
            </a:r>
            <a:r>
              <a:rPr lang="en-GB" sz="1100" u="sng" dirty="0">
                <a:solidFill>
                  <a:srgbClr val="0563C1"/>
                </a:solidFill>
                <a:effectLst/>
                <a:latin typeface="Arial" panose="020B0604020202020204" pitchFamily="34" charset="0"/>
                <a:ea typeface="Calibri" panose="020F0502020204030204" pitchFamily="34" charset="0"/>
                <a:hlinkClick r:id="rId7"/>
              </a:rPr>
              <a:t>https://www.ethnicity-facts-figures.service.gov.uk/education-skills-and-training/absence-and-exclusions/absence-from-school/latest</a:t>
            </a:r>
            <a:r>
              <a:rPr lang="en-GB" sz="1100" dirty="0">
                <a:effectLst/>
                <a:latin typeface="Arial" panose="020B0604020202020204" pitchFamily="34" charset="0"/>
                <a:ea typeface="Calibri" panose="020F0502020204030204" pitchFamily="34" charset="0"/>
              </a:rPr>
              <a:t> [Accessed: 16 Jan 21]. </a:t>
            </a:r>
          </a:p>
          <a:p>
            <a:pPr>
              <a:lnSpc>
                <a:spcPct val="107000"/>
              </a:lnSpc>
              <a:spcAft>
                <a:spcPts val="800"/>
              </a:spcAft>
            </a:pPr>
            <a:r>
              <a:rPr lang="en-GB" sz="1100" dirty="0">
                <a:effectLst/>
                <a:latin typeface="Arial" panose="020B0604020202020204" pitchFamily="34" charset="0"/>
                <a:ea typeface="Calibri" panose="020F0502020204030204" pitchFamily="34" charset="0"/>
              </a:rPr>
              <a:t>Figure 5: Kent, C (2019) </a:t>
            </a:r>
            <a:r>
              <a:rPr lang="en-GB" sz="1100" i="1" dirty="0">
                <a:effectLst/>
                <a:latin typeface="Arial" panose="020B0604020202020204" pitchFamily="34" charset="0"/>
                <a:ea typeface="Calibri" panose="020F0502020204030204" pitchFamily="34" charset="0"/>
              </a:rPr>
              <a:t>Celebrating differences and diversity through an inclusive ethos. </a:t>
            </a:r>
            <a:r>
              <a:rPr lang="en-GB" sz="1100" dirty="0">
                <a:effectLst/>
                <a:latin typeface="Arial" panose="020B0604020202020204" pitchFamily="34" charset="0"/>
                <a:ea typeface="Calibri" panose="020F0502020204030204" pitchFamily="34" charset="0"/>
              </a:rPr>
              <a:t>Available at: </a:t>
            </a:r>
            <a:r>
              <a:rPr lang="en-GB" sz="1100" u="sng" dirty="0">
                <a:solidFill>
                  <a:srgbClr val="0563C1"/>
                </a:solidFill>
                <a:effectLst/>
                <a:latin typeface="Arial" panose="020B0604020202020204" pitchFamily="34" charset="0"/>
                <a:ea typeface="Calibri" panose="020F0502020204030204" pitchFamily="34" charset="0"/>
                <a:hlinkClick r:id="rId23"/>
              </a:rPr>
              <a:t>https://travellermovement.org.uk/component/content/article/9-blog/94-celebrating-differences-and-diversity-through-an-inclusive-ethos?Itemid=101</a:t>
            </a:r>
            <a:r>
              <a:rPr lang="en-GB" sz="1100" dirty="0">
                <a:effectLst/>
                <a:latin typeface="Arial" panose="020B0604020202020204" pitchFamily="34" charset="0"/>
                <a:ea typeface="Calibri" panose="020F0502020204030204" pitchFamily="34" charset="0"/>
              </a:rPr>
              <a:t> [Accessed: 17 Jan 21]. </a:t>
            </a:r>
          </a:p>
          <a:p>
            <a:endParaRPr lang="en-GB" dirty="0"/>
          </a:p>
        </p:txBody>
      </p:sp>
    </p:spTree>
    <p:extLst>
      <p:ext uri="{BB962C8B-B14F-4D97-AF65-F5344CB8AC3E}">
        <p14:creationId xmlns:p14="http://schemas.microsoft.com/office/powerpoint/2010/main" val="2011083429"/>
      </p:ext>
    </p:extLst>
  </p:cSld>
  <p:clrMapOvr>
    <a:masterClrMapping/>
  </p:clrMapOvr>
</p:sld>
</file>

<file path=ppt/theme/theme1.xml><?xml version="1.0" encoding="utf-8"?>
<a:theme xmlns:a="http://schemas.openxmlformats.org/drawingml/2006/main" name="Office Theme">
  <a:themeElements>
    <a:clrScheme name="Custom 17">
      <a:dk1>
        <a:sysClr val="windowText" lastClr="000000"/>
      </a:dk1>
      <a:lt1>
        <a:sysClr val="window" lastClr="FFFFFF"/>
      </a:lt1>
      <a:dk2>
        <a:srgbClr val="000000"/>
      </a:dk2>
      <a:lt2>
        <a:srgbClr val="FFFFFF"/>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89918224_Blue six chart dashboard_RVA_v3.potx" id="{19D0EA40-B34C-42F4-93F9-C1630B7AD01F}" vid="{E35732E1-88F9-42C6-B818-462ABC591E7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B19FCF4-9BA2-42BF-9BD6-3E08AC6F91AD}">
  <ds:schemaRefs>
    <ds:schemaRef ds:uri="http://schemas.microsoft.com/sharepoint/v3/contenttype/forms"/>
  </ds:schemaRefs>
</ds:datastoreItem>
</file>

<file path=customXml/itemProps2.xml><?xml version="1.0" encoding="utf-8"?>
<ds:datastoreItem xmlns:ds="http://schemas.openxmlformats.org/officeDocument/2006/customXml" ds:itemID="{25B56D47-138C-49C2-8BF1-78301C0CEBF7}">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57605C72-61F3-4824-84EE-68EE41EEEF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TM02892315[[fn=Wisp]]</Template>
  <TotalTime>18028</TotalTime>
  <Words>1846</Words>
  <Application>Microsoft Office PowerPoint</Application>
  <PresentationFormat>Custom</PresentationFormat>
  <Paragraphs>87</Paragraphs>
  <Slides>2</Slides>
  <Notes>1</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vt:i4>
      </vt:variant>
    </vt:vector>
  </HeadingPairs>
  <TitlesOfParts>
    <vt:vector size="5" baseType="lpstr">
      <vt:lpstr>Arial</vt:lpstr>
      <vt:lpstr>Calibri</vt:lpstr>
      <vt:lpstr>Office Theme</vt:lpstr>
      <vt:lpstr>Culture, Identity &amp; Education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Culture, Identity &amp; Education</dc:title>
  <dc:subject/>
  <dc:creator>Eleanor Lorien Thomas (1903174)</dc:creator>
  <cp:keywords/>
  <dc:description/>
  <cp:lastModifiedBy>Eleanor Lorien Thomas</cp:lastModifiedBy>
  <cp:revision>3</cp:revision>
  <dcterms:created xsi:type="dcterms:W3CDTF">2021-01-03T22:37:08Z</dcterms:created>
  <dcterms:modified xsi:type="dcterms:W3CDTF">2021-01-17T21:23:12Z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