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4"/>
  </p:sldMasterIdLst>
  <p:notesMasterIdLst>
    <p:notesMasterId r:id="rId53"/>
  </p:notesMasterIdLst>
  <p:sldIdLst>
    <p:sldId id="257" r:id="rId5"/>
    <p:sldId id="260" r:id="rId6"/>
    <p:sldId id="274" r:id="rId7"/>
    <p:sldId id="262" r:id="rId8"/>
    <p:sldId id="271" r:id="rId9"/>
    <p:sldId id="263" r:id="rId10"/>
    <p:sldId id="272" r:id="rId11"/>
    <p:sldId id="273" r:id="rId12"/>
    <p:sldId id="275" r:id="rId13"/>
    <p:sldId id="276" r:id="rId14"/>
    <p:sldId id="300" r:id="rId15"/>
    <p:sldId id="302" r:id="rId16"/>
    <p:sldId id="303" r:id="rId17"/>
    <p:sldId id="269" r:id="rId18"/>
    <p:sldId id="270" r:id="rId19"/>
    <p:sldId id="291" r:id="rId20"/>
    <p:sldId id="292" r:id="rId21"/>
    <p:sldId id="293" r:id="rId22"/>
    <p:sldId id="294" r:id="rId23"/>
    <p:sldId id="286" r:id="rId24"/>
    <p:sldId id="287" r:id="rId25"/>
    <p:sldId id="296" r:id="rId26"/>
    <p:sldId id="299" r:id="rId27"/>
    <p:sldId id="277" r:id="rId28"/>
    <p:sldId id="278" r:id="rId29"/>
    <p:sldId id="283" r:id="rId30"/>
    <p:sldId id="281" r:id="rId31"/>
    <p:sldId id="297" r:id="rId32"/>
    <p:sldId id="279" r:id="rId33"/>
    <p:sldId id="304" r:id="rId34"/>
    <p:sldId id="305" r:id="rId35"/>
    <p:sldId id="268" r:id="rId36"/>
    <p:sldId id="306" r:id="rId37"/>
    <p:sldId id="307" r:id="rId38"/>
    <p:sldId id="308" r:id="rId39"/>
    <p:sldId id="309" r:id="rId40"/>
    <p:sldId id="310" r:id="rId41"/>
    <p:sldId id="311" r:id="rId42"/>
    <p:sldId id="312" r:id="rId43"/>
    <p:sldId id="313" r:id="rId44"/>
    <p:sldId id="314" r:id="rId45"/>
    <p:sldId id="315" r:id="rId46"/>
    <p:sldId id="316" r:id="rId47"/>
    <p:sldId id="317" r:id="rId48"/>
    <p:sldId id="318" r:id="rId49"/>
    <p:sldId id="319" r:id="rId50"/>
    <p:sldId id="320" r:id="rId51"/>
    <p:sldId id="321" r:id="rId5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01" autoAdjust="0"/>
    <p:restoredTop sz="88235" autoAdjust="0"/>
  </p:normalViewPr>
  <p:slideViewPr>
    <p:cSldViewPr snapToGrid="0">
      <p:cViewPr varScale="1">
        <p:scale>
          <a:sx n="73" d="100"/>
          <a:sy n="73" d="100"/>
        </p:scale>
        <p:origin x="1013"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48022B-6B81-48E7-A743-30423961BFF6}"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6D02ADE7-13C8-4836-AD1F-A3FA4F2F1FB9}">
      <dgm:prSet/>
      <dgm:spPr/>
      <dgm:t>
        <a:bodyPr/>
        <a:lstStyle/>
        <a:p>
          <a:r>
            <a:rPr lang="en-US" dirty="0"/>
            <a:t>Knowledge-in-Action </a:t>
          </a:r>
        </a:p>
      </dgm:t>
    </dgm:pt>
    <dgm:pt modelId="{D4041B0C-291D-404B-8B68-39AFEE22A3AF}" type="parTrans" cxnId="{E09A8906-F6DD-4009-BC06-4FF04404EDE8}">
      <dgm:prSet/>
      <dgm:spPr/>
      <dgm:t>
        <a:bodyPr/>
        <a:lstStyle/>
        <a:p>
          <a:endParaRPr lang="en-US"/>
        </a:p>
      </dgm:t>
    </dgm:pt>
    <dgm:pt modelId="{394512FA-8C1A-442C-835C-2DDEBFAB4042}" type="sibTrans" cxnId="{E09A8906-F6DD-4009-BC06-4FF04404EDE8}">
      <dgm:prSet/>
      <dgm:spPr/>
      <dgm:t>
        <a:bodyPr/>
        <a:lstStyle/>
        <a:p>
          <a:endParaRPr lang="en-US" dirty="0"/>
        </a:p>
      </dgm:t>
    </dgm:pt>
    <dgm:pt modelId="{AD5A5FA7-FD65-4324-BC9E-91D914EE7D91}">
      <dgm:prSet/>
      <dgm:spPr/>
      <dgm:t>
        <a:bodyPr/>
        <a:lstStyle/>
        <a:p>
          <a:r>
            <a:rPr lang="en-US" dirty="0"/>
            <a:t>Reflection-in-Action  </a:t>
          </a:r>
        </a:p>
      </dgm:t>
    </dgm:pt>
    <dgm:pt modelId="{BCAAF455-662C-4855-B18C-4B09118A0B19}" type="parTrans" cxnId="{0FE49753-0368-4823-BA02-407277D1C08D}">
      <dgm:prSet/>
      <dgm:spPr/>
      <dgm:t>
        <a:bodyPr/>
        <a:lstStyle/>
        <a:p>
          <a:endParaRPr lang="en-US"/>
        </a:p>
      </dgm:t>
    </dgm:pt>
    <dgm:pt modelId="{671A2548-2B7B-45C8-AD42-95358480533A}" type="sibTrans" cxnId="{0FE49753-0368-4823-BA02-407277D1C08D}">
      <dgm:prSet/>
      <dgm:spPr/>
      <dgm:t>
        <a:bodyPr/>
        <a:lstStyle/>
        <a:p>
          <a:endParaRPr lang="en-US" dirty="0"/>
        </a:p>
      </dgm:t>
    </dgm:pt>
    <dgm:pt modelId="{295454C7-1B97-40AE-BAD8-0B33A2B53A80}">
      <dgm:prSet/>
      <dgm:spPr/>
      <dgm:t>
        <a:bodyPr/>
        <a:lstStyle/>
        <a:p>
          <a:r>
            <a:rPr lang="en-US" dirty="0"/>
            <a:t>Reflection-on-Action </a:t>
          </a:r>
        </a:p>
      </dgm:t>
    </dgm:pt>
    <dgm:pt modelId="{456DC61F-7147-4C22-844A-7760C96C6B7E}" type="parTrans" cxnId="{4ACD668B-85A2-470E-81D3-43976E49CE09}">
      <dgm:prSet/>
      <dgm:spPr/>
      <dgm:t>
        <a:bodyPr/>
        <a:lstStyle/>
        <a:p>
          <a:endParaRPr lang="en-US"/>
        </a:p>
      </dgm:t>
    </dgm:pt>
    <dgm:pt modelId="{1154CC15-1413-4D7A-93D9-333C992689C7}" type="sibTrans" cxnId="{4ACD668B-85A2-470E-81D3-43976E49CE09}">
      <dgm:prSet/>
      <dgm:spPr/>
      <dgm:t>
        <a:bodyPr/>
        <a:lstStyle/>
        <a:p>
          <a:endParaRPr lang="en-US"/>
        </a:p>
      </dgm:t>
    </dgm:pt>
    <dgm:pt modelId="{1EB0F5C4-F0E0-4B2F-9A37-07822D179537}" type="pres">
      <dgm:prSet presAssocID="{0548022B-6B81-48E7-A743-30423961BFF6}" presName="outerComposite" presStyleCnt="0">
        <dgm:presLayoutVars>
          <dgm:chMax val="5"/>
          <dgm:dir/>
          <dgm:resizeHandles val="exact"/>
        </dgm:presLayoutVars>
      </dgm:prSet>
      <dgm:spPr/>
    </dgm:pt>
    <dgm:pt modelId="{86298EC2-4F6A-4942-BA2E-4DE9FCC6996A}" type="pres">
      <dgm:prSet presAssocID="{0548022B-6B81-48E7-A743-30423961BFF6}" presName="dummyMaxCanvas" presStyleCnt="0">
        <dgm:presLayoutVars/>
      </dgm:prSet>
      <dgm:spPr/>
    </dgm:pt>
    <dgm:pt modelId="{E565B847-699C-4919-8935-611D02FBD774}" type="pres">
      <dgm:prSet presAssocID="{0548022B-6B81-48E7-A743-30423961BFF6}" presName="ThreeNodes_1" presStyleLbl="node1" presStyleIdx="0" presStyleCnt="3">
        <dgm:presLayoutVars>
          <dgm:bulletEnabled val="1"/>
        </dgm:presLayoutVars>
      </dgm:prSet>
      <dgm:spPr/>
    </dgm:pt>
    <dgm:pt modelId="{3D43DD90-3D52-48F8-8A66-D9E5DE21FAE3}" type="pres">
      <dgm:prSet presAssocID="{0548022B-6B81-48E7-A743-30423961BFF6}" presName="ThreeNodes_2" presStyleLbl="node1" presStyleIdx="1" presStyleCnt="3">
        <dgm:presLayoutVars>
          <dgm:bulletEnabled val="1"/>
        </dgm:presLayoutVars>
      </dgm:prSet>
      <dgm:spPr/>
    </dgm:pt>
    <dgm:pt modelId="{FADA61CD-6C0C-48BC-91E0-41FD79BECF9A}" type="pres">
      <dgm:prSet presAssocID="{0548022B-6B81-48E7-A743-30423961BFF6}" presName="ThreeNodes_3" presStyleLbl="node1" presStyleIdx="2" presStyleCnt="3">
        <dgm:presLayoutVars>
          <dgm:bulletEnabled val="1"/>
        </dgm:presLayoutVars>
      </dgm:prSet>
      <dgm:spPr/>
    </dgm:pt>
    <dgm:pt modelId="{F47A5C51-7D44-4AAD-92FA-9E8369EC84F8}" type="pres">
      <dgm:prSet presAssocID="{0548022B-6B81-48E7-A743-30423961BFF6}" presName="ThreeConn_1-2" presStyleLbl="fgAccFollowNode1" presStyleIdx="0" presStyleCnt="2">
        <dgm:presLayoutVars>
          <dgm:bulletEnabled val="1"/>
        </dgm:presLayoutVars>
      </dgm:prSet>
      <dgm:spPr/>
    </dgm:pt>
    <dgm:pt modelId="{2DD59909-A7EA-4968-8EEB-B9BE749D0EA0}" type="pres">
      <dgm:prSet presAssocID="{0548022B-6B81-48E7-A743-30423961BFF6}" presName="ThreeConn_2-3" presStyleLbl="fgAccFollowNode1" presStyleIdx="1" presStyleCnt="2">
        <dgm:presLayoutVars>
          <dgm:bulletEnabled val="1"/>
        </dgm:presLayoutVars>
      </dgm:prSet>
      <dgm:spPr/>
    </dgm:pt>
    <dgm:pt modelId="{0F79E752-1150-41FB-96A7-C38A2C6BE2D5}" type="pres">
      <dgm:prSet presAssocID="{0548022B-6B81-48E7-A743-30423961BFF6}" presName="ThreeNodes_1_text" presStyleLbl="node1" presStyleIdx="2" presStyleCnt="3">
        <dgm:presLayoutVars>
          <dgm:bulletEnabled val="1"/>
        </dgm:presLayoutVars>
      </dgm:prSet>
      <dgm:spPr/>
    </dgm:pt>
    <dgm:pt modelId="{D20F5809-20CE-4895-BD0D-9F748B1475E6}" type="pres">
      <dgm:prSet presAssocID="{0548022B-6B81-48E7-A743-30423961BFF6}" presName="ThreeNodes_2_text" presStyleLbl="node1" presStyleIdx="2" presStyleCnt="3">
        <dgm:presLayoutVars>
          <dgm:bulletEnabled val="1"/>
        </dgm:presLayoutVars>
      </dgm:prSet>
      <dgm:spPr/>
    </dgm:pt>
    <dgm:pt modelId="{2DA526A2-5721-4691-820B-46FC04FDFB2A}" type="pres">
      <dgm:prSet presAssocID="{0548022B-6B81-48E7-A743-30423961BFF6}" presName="ThreeNodes_3_text" presStyleLbl="node1" presStyleIdx="2" presStyleCnt="3">
        <dgm:presLayoutVars>
          <dgm:bulletEnabled val="1"/>
        </dgm:presLayoutVars>
      </dgm:prSet>
      <dgm:spPr/>
    </dgm:pt>
  </dgm:ptLst>
  <dgm:cxnLst>
    <dgm:cxn modelId="{E09A8906-F6DD-4009-BC06-4FF04404EDE8}" srcId="{0548022B-6B81-48E7-A743-30423961BFF6}" destId="{6D02ADE7-13C8-4836-AD1F-A3FA4F2F1FB9}" srcOrd="0" destOrd="0" parTransId="{D4041B0C-291D-404B-8B68-39AFEE22A3AF}" sibTransId="{394512FA-8C1A-442C-835C-2DDEBFAB4042}"/>
    <dgm:cxn modelId="{2CC5590B-54DE-4819-AB2A-C1492B02EA32}" type="presOf" srcId="{AD5A5FA7-FD65-4324-BC9E-91D914EE7D91}" destId="{D20F5809-20CE-4895-BD0D-9F748B1475E6}" srcOrd="1" destOrd="0" presId="urn:microsoft.com/office/officeart/2005/8/layout/vProcess5"/>
    <dgm:cxn modelId="{341DC931-52BF-4E7C-9A8E-90FBF0C43CA9}" type="presOf" srcId="{AD5A5FA7-FD65-4324-BC9E-91D914EE7D91}" destId="{3D43DD90-3D52-48F8-8A66-D9E5DE21FAE3}" srcOrd="0" destOrd="0" presId="urn:microsoft.com/office/officeart/2005/8/layout/vProcess5"/>
    <dgm:cxn modelId="{551C0C32-2603-4C77-AA6B-71A333E4E386}" type="presOf" srcId="{6D02ADE7-13C8-4836-AD1F-A3FA4F2F1FB9}" destId="{E565B847-699C-4919-8935-611D02FBD774}" srcOrd="0" destOrd="0" presId="urn:microsoft.com/office/officeart/2005/8/layout/vProcess5"/>
    <dgm:cxn modelId="{AA7AD637-00A1-4967-8ABC-672FBB35CD5C}" type="presOf" srcId="{295454C7-1B97-40AE-BAD8-0B33A2B53A80}" destId="{2DA526A2-5721-4691-820B-46FC04FDFB2A}" srcOrd="1" destOrd="0" presId="urn:microsoft.com/office/officeart/2005/8/layout/vProcess5"/>
    <dgm:cxn modelId="{0FE49753-0368-4823-BA02-407277D1C08D}" srcId="{0548022B-6B81-48E7-A743-30423961BFF6}" destId="{AD5A5FA7-FD65-4324-BC9E-91D914EE7D91}" srcOrd="1" destOrd="0" parTransId="{BCAAF455-662C-4855-B18C-4B09118A0B19}" sibTransId="{671A2548-2B7B-45C8-AD42-95358480533A}"/>
    <dgm:cxn modelId="{C77AE77B-6118-477F-BB67-DCF115474F95}" type="presOf" srcId="{0548022B-6B81-48E7-A743-30423961BFF6}" destId="{1EB0F5C4-F0E0-4B2F-9A37-07822D179537}" srcOrd="0" destOrd="0" presId="urn:microsoft.com/office/officeart/2005/8/layout/vProcess5"/>
    <dgm:cxn modelId="{4ACD668B-85A2-470E-81D3-43976E49CE09}" srcId="{0548022B-6B81-48E7-A743-30423961BFF6}" destId="{295454C7-1B97-40AE-BAD8-0B33A2B53A80}" srcOrd="2" destOrd="0" parTransId="{456DC61F-7147-4C22-844A-7760C96C6B7E}" sibTransId="{1154CC15-1413-4D7A-93D9-333C992689C7}"/>
    <dgm:cxn modelId="{E387EEB5-389F-4ADF-925B-4383451B4FCB}" type="presOf" srcId="{671A2548-2B7B-45C8-AD42-95358480533A}" destId="{2DD59909-A7EA-4968-8EEB-B9BE749D0EA0}" srcOrd="0" destOrd="0" presId="urn:microsoft.com/office/officeart/2005/8/layout/vProcess5"/>
    <dgm:cxn modelId="{D46FD7DA-0634-43D3-A39A-8278340F5D2C}" type="presOf" srcId="{295454C7-1B97-40AE-BAD8-0B33A2B53A80}" destId="{FADA61CD-6C0C-48BC-91E0-41FD79BECF9A}" srcOrd="0" destOrd="0" presId="urn:microsoft.com/office/officeart/2005/8/layout/vProcess5"/>
    <dgm:cxn modelId="{EA9870EC-04E3-4CF8-B708-AD756B89F607}" type="presOf" srcId="{6D02ADE7-13C8-4836-AD1F-A3FA4F2F1FB9}" destId="{0F79E752-1150-41FB-96A7-C38A2C6BE2D5}" srcOrd="1" destOrd="0" presId="urn:microsoft.com/office/officeart/2005/8/layout/vProcess5"/>
    <dgm:cxn modelId="{097FFAF1-1BB9-4875-805C-C8C8C986B1A7}" type="presOf" srcId="{394512FA-8C1A-442C-835C-2DDEBFAB4042}" destId="{F47A5C51-7D44-4AAD-92FA-9E8369EC84F8}" srcOrd="0" destOrd="0" presId="urn:microsoft.com/office/officeart/2005/8/layout/vProcess5"/>
    <dgm:cxn modelId="{917E24BA-6595-4182-977B-C777B6F49CA9}" type="presParOf" srcId="{1EB0F5C4-F0E0-4B2F-9A37-07822D179537}" destId="{86298EC2-4F6A-4942-BA2E-4DE9FCC6996A}" srcOrd="0" destOrd="0" presId="urn:microsoft.com/office/officeart/2005/8/layout/vProcess5"/>
    <dgm:cxn modelId="{93A17782-8A3F-4C0C-BA6D-D52BB9FE4D53}" type="presParOf" srcId="{1EB0F5C4-F0E0-4B2F-9A37-07822D179537}" destId="{E565B847-699C-4919-8935-611D02FBD774}" srcOrd="1" destOrd="0" presId="urn:microsoft.com/office/officeart/2005/8/layout/vProcess5"/>
    <dgm:cxn modelId="{93AA5177-65BD-463F-8013-39F70F881A7F}" type="presParOf" srcId="{1EB0F5C4-F0E0-4B2F-9A37-07822D179537}" destId="{3D43DD90-3D52-48F8-8A66-D9E5DE21FAE3}" srcOrd="2" destOrd="0" presId="urn:microsoft.com/office/officeart/2005/8/layout/vProcess5"/>
    <dgm:cxn modelId="{79A297F4-0DEF-4485-BB74-81C2996D7078}" type="presParOf" srcId="{1EB0F5C4-F0E0-4B2F-9A37-07822D179537}" destId="{FADA61CD-6C0C-48BC-91E0-41FD79BECF9A}" srcOrd="3" destOrd="0" presId="urn:microsoft.com/office/officeart/2005/8/layout/vProcess5"/>
    <dgm:cxn modelId="{8E770124-BD07-4B81-9D67-A5A7DDB77CC5}" type="presParOf" srcId="{1EB0F5C4-F0E0-4B2F-9A37-07822D179537}" destId="{F47A5C51-7D44-4AAD-92FA-9E8369EC84F8}" srcOrd="4" destOrd="0" presId="urn:microsoft.com/office/officeart/2005/8/layout/vProcess5"/>
    <dgm:cxn modelId="{87A58CDE-517F-4404-8EF8-61504C7C7C77}" type="presParOf" srcId="{1EB0F5C4-F0E0-4B2F-9A37-07822D179537}" destId="{2DD59909-A7EA-4968-8EEB-B9BE749D0EA0}" srcOrd="5" destOrd="0" presId="urn:microsoft.com/office/officeart/2005/8/layout/vProcess5"/>
    <dgm:cxn modelId="{47014725-BF2D-4B94-892C-D178A4162A95}" type="presParOf" srcId="{1EB0F5C4-F0E0-4B2F-9A37-07822D179537}" destId="{0F79E752-1150-41FB-96A7-C38A2C6BE2D5}" srcOrd="6" destOrd="0" presId="urn:microsoft.com/office/officeart/2005/8/layout/vProcess5"/>
    <dgm:cxn modelId="{636E4BEB-CD03-4855-9594-82E90AFFAA89}" type="presParOf" srcId="{1EB0F5C4-F0E0-4B2F-9A37-07822D179537}" destId="{D20F5809-20CE-4895-BD0D-9F748B1475E6}" srcOrd="7" destOrd="0" presId="urn:microsoft.com/office/officeart/2005/8/layout/vProcess5"/>
    <dgm:cxn modelId="{1157BC2E-BDE7-41ED-9AD9-46CE0DB18B41}" type="presParOf" srcId="{1EB0F5C4-F0E0-4B2F-9A37-07822D179537}" destId="{2DA526A2-5721-4691-820B-46FC04FDFB2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65B847-699C-4919-8935-611D02FBD774}">
      <dsp:nvSpPr>
        <dsp:cNvPr id="0" name=""/>
        <dsp:cNvSpPr/>
      </dsp:nvSpPr>
      <dsp:spPr>
        <a:xfrm>
          <a:off x="0" y="0"/>
          <a:ext cx="7578090" cy="1133475"/>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dirty="0"/>
            <a:t>Knowledge-in-Action </a:t>
          </a:r>
        </a:p>
      </dsp:txBody>
      <dsp:txXfrm>
        <a:off x="33198" y="33198"/>
        <a:ext cx="6354982" cy="1067079"/>
      </dsp:txXfrm>
    </dsp:sp>
    <dsp:sp modelId="{3D43DD90-3D52-48F8-8A66-D9E5DE21FAE3}">
      <dsp:nvSpPr>
        <dsp:cNvPr id="0" name=""/>
        <dsp:cNvSpPr/>
      </dsp:nvSpPr>
      <dsp:spPr>
        <a:xfrm>
          <a:off x="668654" y="1322387"/>
          <a:ext cx="7578090" cy="1133475"/>
        </a:xfrm>
        <a:prstGeom prst="roundRect">
          <a:avLst>
            <a:gd name="adj" fmla="val 10000"/>
          </a:avLst>
        </a:prstGeom>
        <a:gradFill rotWithShape="0">
          <a:gsLst>
            <a:gs pos="0">
              <a:schemeClr val="accent2">
                <a:hueOff val="226582"/>
                <a:satOff val="-23996"/>
                <a:lumOff val="-588"/>
                <a:alphaOff val="0"/>
                <a:tint val="96000"/>
                <a:lumMod val="104000"/>
              </a:schemeClr>
            </a:gs>
            <a:gs pos="100000">
              <a:schemeClr val="accent2">
                <a:hueOff val="226582"/>
                <a:satOff val="-23996"/>
                <a:lumOff val="-58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dirty="0"/>
            <a:t>Reflection-in-Action  </a:t>
          </a:r>
        </a:p>
      </dsp:txBody>
      <dsp:txXfrm>
        <a:off x="701852" y="1355585"/>
        <a:ext cx="6106280" cy="1067079"/>
      </dsp:txXfrm>
    </dsp:sp>
    <dsp:sp modelId="{FADA61CD-6C0C-48BC-91E0-41FD79BECF9A}">
      <dsp:nvSpPr>
        <dsp:cNvPr id="0" name=""/>
        <dsp:cNvSpPr/>
      </dsp:nvSpPr>
      <dsp:spPr>
        <a:xfrm>
          <a:off x="1337309" y="2644775"/>
          <a:ext cx="7578090" cy="1133475"/>
        </a:xfrm>
        <a:prstGeom prst="roundRect">
          <a:avLst>
            <a:gd name="adj" fmla="val 10000"/>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dirty="0"/>
            <a:t>Reflection-on-Action </a:t>
          </a:r>
        </a:p>
      </dsp:txBody>
      <dsp:txXfrm>
        <a:off x="1370507" y="2677973"/>
        <a:ext cx="6106280" cy="1067079"/>
      </dsp:txXfrm>
    </dsp:sp>
    <dsp:sp modelId="{F47A5C51-7D44-4AAD-92FA-9E8369EC84F8}">
      <dsp:nvSpPr>
        <dsp:cNvPr id="0" name=""/>
        <dsp:cNvSpPr/>
      </dsp:nvSpPr>
      <dsp:spPr>
        <a:xfrm>
          <a:off x="6841331" y="859551"/>
          <a:ext cx="736758" cy="736758"/>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dirty="0"/>
        </a:p>
      </dsp:txBody>
      <dsp:txXfrm>
        <a:off x="7007102" y="859551"/>
        <a:ext cx="405216" cy="554410"/>
      </dsp:txXfrm>
    </dsp:sp>
    <dsp:sp modelId="{2DD59909-A7EA-4968-8EEB-B9BE749D0EA0}">
      <dsp:nvSpPr>
        <dsp:cNvPr id="0" name=""/>
        <dsp:cNvSpPr/>
      </dsp:nvSpPr>
      <dsp:spPr>
        <a:xfrm>
          <a:off x="7509986" y="2174382"/>
          <a:ext cx="736758" cy="736758"/>
        </a:xfrm>
        <a:prstGeom prst="downArrow">
          <a:avLst>
            <a:gd name="adj1" fmla="val 55000"/>
            <a:gd name="adj2" fmla="val 45000"/>
          </a:avLst>
        </a:prstGeom>
        <a:solidFill>
          <a:schemeClr val="accent2">
            <a:tint val="40000"/>
            <a:alpha val="90000"/>
            <a:hueOff val="928656"/>
            <a:satOff val="-41856"/>
            <a:lumOff val="-2954"/>
            <a:alphaOff val="0"/>
          </a:schemeClr>
        </a:solidFill>
        <a:ln w="9525" cap="rnd" cmpd="sng" algn="ctr">
          <a:solidFill>
            <a:schemeClr val="accent2">
              <a:tint val="40000"/>
              <a:alpha val="90000"/>
              <a:hueOff val="928656"/>
              <a:satOff val="-41856"/>
              <a:lumOff val="-295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dirty="0"/>
        </a:p>
      </dsp:txBody>
      <dsp:txXfrm>
        <a:off x="7675757" y="2174382"/>
        <a:ext cx="405216" cy="55441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CF7EC4-8B28-49DA-BAA7-951A6A341660}" type="datetimeFigureOut">
              <a:rPr lang="en-GB" smtClean="0"/>
              <a:t>10/11/2024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BFB4F4-63CD-4B06-9D3A-655843280E52}" type="slidenum">
              <a:rPr lang="en-GB" smtClean="0"/>
              <a:t>‹#›</a:t>
            </a:fld>
            <a:endParaRPr lang="en-GB" dirty="0"/>
          </a:p>
        </p:txBody>
      </p:sp>
    </p:spTree>
    <p:extLst>
      <p:ext uri="{BB962C8B-B14F-4D97-AF65-F5344CB8AC3E}">
        <p14:creationId xmlns:p14="http://schemas.microsoft.com/office/powerpoint/2010/main" val="287298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1</a:t>
            </a:fld>
            <a:endParaRPr lang="en-GB" dirty="0"/>
          </a:p>
        </p:txBody>
      </p:sp>
    </p:spTree>
    <p:extLst>
      <p:ext uri="{BB962C8B-B14F-4D97-AF65-F5344CB8AC3E}">
        <p14:creationId xmlns:p14="http://schemas.microsoft.com/office/powerpoint/2010/main" val="583909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2</a:t>
            </a:fld>
            <a:endParaRPr lang="en-GB" dirty="0"/>
          </a:p>
        </p:txBody>
      </p:sp>
    </p:spTree>
    <p:extLst>
      <p:ext uri="{BB962C8B-B14F-4D97-AF65-F5344CB8AC3E}">
        <p14:creationId xmlns:p14="http://schemas.microsoft.com/office/powerpoint/2010/main" val="41377802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2BFB4F4-63CD-4B06-9D3A-655843280E52}" type="slidenum">
              <a:rPr lang="en-GB" smtClean="0"/>
              <a:t>3</a:t>
            </a:fld>
            <a:endParaRPr lang="en-GB" dirty="0"/>
          </a:p>
        </p:txBody>
      </p:sp>
    </p:spTree>
    <p:extLst>
      <p:ext uri="{BB962C8B-B14F-4D97-AF65-F5344CB8AC3E}">
        <p14:creationId xmlns:p14="http://schemas.microsoft.com/office/powerpoint/2010/main" val="800422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4</a:t>
            </a:fld>
            <a:endParaRPr lang="en-GB" dirty="0"/>
          </a:p>
        </p:txBody>
      </p:sp>
    </p:spTree>
    <p:extLst>
      <p:ext uri="{BB962C8B-B14F-4D97-AF65-F5344CB8AC3E}">
        <p14:creationId xmlns:p14="http://schemas.microsoft.com/office/powerpoint/2010/main" val="2510612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5</a:t>
            </a:fld>
            <a:endParaRPr lang="en-GB" dirty="0"/>
          </a:p>
        </p:txBody>
      </p:sp>
    </p:spTree>
    <p:extLst>
      <p:ext uri="{BB962C8B-B14F-4D97-AF65-F5344CB8AC3E}">
        <p14:creationId xmlns:p14="http://schemas.microsoft.com/office/powerpoint/2010/main" val="35381680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8</a:t>
            </a:fld>
            <a:endParaRPr lang="en-GB" dirty="0"/>
          </a:p>
        </p:txBody>
      </p:sp>
    </p:spTree>
    <p:extLst>
      <p:ext uri="{BB962C8B-B14F-4D97-AF65-F5344CB8AC3E}">
        <p14:creationId xmlns:p14="http://schemas.microsoft.com/office/powerpoint/2010/main" val="40441864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11</a:t>
            </a:fld>
            <a:endParaRPr lang="en-GB" dirty="0"/>
          </a:p>
        </p:txBody>
      </p:sp>
    </p:spTree>
    <p:extLst>
      <p:ext uri="{BB962C8B-B14F-4D97-AF65-F5344CB8AC3E}">
        <p14:creationId xmlns:p14="http://schemas.microsoft.com/office/powerpoint/2010/main" val="3431115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A2BFB4F4-63CD-4B06-9D3A-655843280E52}" type="slidenum">
              <a:rPr lang="en-GB" smtClean="0"/>
              <a:t>13</a:t>
            </a:fld>
            <a:endParaRPr lang="en-GB" dirty="0"/>
          </a:p>
        </p:txBody>
      </p:sp>
    </p:spTree>
    <p:extLst>
      <p:ext uri="{BB962C8B-B14F-4D97-AF65-F5344CB8AC3E}">
        <p14:creationId xmlns:p14="http://schemas.microsoft.com/office/powerpoint/2010/main" val="32956864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15</a:t>
            </a:fld>
            <a:endParaRPr lang="en-GB" dirty="0"/>
          </a:p>
        </p:txBody>
      </p:sp>
    </p:spTree>
    <p:extLst>
      <p:ext uri="{BB962C8B-B14F-4D97-AF65-F5344CB8AC3E}">
        <p14:creationId xmlns:p14="http://schemas.microsoft.com/office/powerpoint/2010/main" val="2470548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2BFB4F4-63CD-4B06-9D3A-655843280E52}" type="slidenum">
              <a:rPr lang="en-GB" smtClean="0"/>
              <a:t>16</a:t>
            </a:fld>
            <a:endParaRPr lang="en-GB" dirty="0"/>
          </a:p>
        </p:txBody>
      </p:sp>
    </p:spTree>
    <p:extLst>
      <p:ext uri="{BB962C8B-B14F-4D97-AF65-F5344CB8AC3E}">
        <p14:creationId xmlns:p14="http://schemas.microsoft.com/office/powerpoint/2010/main" val="3191813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17</a:t>
            </a:fld>
            <a:endParaRPr lang="en-GB" dirty="0"/>
          </a:p>
        </p:txBody>
      </p:sp>
    </p:spTree>
    <p:extLst>
      <p:ext uri="{BB962C8B-B14F-4D97-AF65-F5344CB8AC3E}">
        <p14:creationId xmlns:p14="http://schemas.microsoft.com/office/powerpoint/2010/main" val="35935550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20</a:t>
            </a:fld>
            <a:endParaRPr lang="en-GB" dirty="0"/>
          </a:p>
        </p:txBody>
      </p:sp>
    </p:spTree>
    <p:extLst>
      <p:ext uri="{BB962C8B-B14F-4D97-AF65-F5344CB8AC3E}">
        <p14:creationId xmlns:p14="http://schemas.microsoft.com/office/powerpoint/2010/main" val="24014810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21</a:t>
            </a:fld>
            <a:endParaRPr lang="en-GB" dirty="0"/>
          </a:p>
        </p:txBody>
      </p:sp>
    </p:spTree>
    <p:extLst>
      <p:ext uri="{BB962C8B-B14F-4D97-AF65-F5344CB8AC3E}">
        <p14:creationId xmlns:p14="http://schemas.microsoft.com/office/powerpoint/2010/main" val="17835246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22</a:t>
            </a:fld>
            <a:endParaRPr lang="en-GB" dirty="0"/>
          </a:p>
        </p:txBody>
      </p:sp>
    </p:spTree>
    <p:extLst>
      <p:ext uri="{BB962C8B-B14F-4D97-AF65-F5344CB8AC3E}">
        <p14:creationId xmlns:p14="http://schemas.microsoft.com/office/powerpoint/2010/main" val="42718600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25</a:t>
            </a:fld>
            <a:endParaRPr lang="en-GB" dirty="0"/>
          </a:p>
        </p:txBody>
      </p:sp>
    </p:spTree>
    <p:extLst>
      <p:ext uri="{BB962C8B-B14F-4D97-AF65-F5344CB8AC3E}">
        <p14:creationId xmlns:p14="http://schemas.microsoft.com/office/powerpoint/2010/main" val="27853049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26</a:t>
            </a:fld>
            <a:endParaRPr lang="en-GB" dirty="0"/>
          </a:p>
        </p:txBody>
      </p:sp>
    </p:spTree>
    <p:extLst>
      <p:ext uri="{BB962C8B-B14F-4D97-AF65-F5344CB8AC3E}">
        <p14:creationId xmlns:p14="http://schemas.microsoft.com/office/powerpoint/2010/main" val="2929595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27</a:t>
            </a:fld>
            <a:endParaRPr lang="en-GB" dirty="0"/>
          </a:p>
        </p:txBody>
      </p:sp>
    </p:spTree>
    <p:extLst>
      <p:ext uri="{BB962C8B-B14F-4D97-AF65-F5344CB8AC3E}">
        <p14:creationId xmlns:p14="http://schemas.microsoft.com/office/powerpoint/2010/main" val="36784292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28</a:t>
            </a:fld>
            <a:endParaRPr lang="en-GB" dirty="0"/>
          </a:p>
        </p:txBody>
      </p:sp>
    </p:spTree>
    <p:extLst>
      <p:ext uri="{BB962C8B-B14F-4D97-AF65-F5344CB8AC3E}">
        <p14:creationId xmlns:p14="http://schemas.microsoft.com/office/powerpoint/2010/main" val="7041946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36</a:t>
            </a:fld>
            <a:endParaRPr lang="en-GB" dirty="0"/>
          </a:p>
        </p:txBody>
      </p:sp>
    </p:spTree>
    <p:extLst>
      <p:ext uri="{BB962C8B-B14F-4D97-AF65-F5344CB8AC3E}">
        <p14:creationId xmlns:p14="http://schemas.microsoft.com/office/powerpoint/2010/main" val="30144393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BFB4F4-63CD-4B06-9D3A-655843280E52}" type="slidenum">
              <a:rPr lang="en-GB" smtClean="0"/>
              <a:t>39</a:t>
            </a:fld>
            <a:endParaRPr lang="en-GB" dirty="0"/>
          </a:p>
        </p:txBody>
      </p:sp>
    </p:spTree>
    <p:extLst>
      <p:ext uri="{BB962C8B-B14F-4D97-AF65-F5344CB8AC3E}">
        <p14:creationId xmlns:p14="http://schemas.microsoft.com/office/powerpoint/2010/main" val="1655364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77DABCE-9D79-4409-8BE3-FF386F8667FE}" type="datetimeFigureOut">
              <a:rPr lang="en-GB" smtClean="0"/>
              <a:t>10/11/2024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ABA1430-2F0A-47E4-908B-57189D2FFAE0}" type="slidenum">
              <a:rPr lang="en-GB" smtClean="0"/>
              <a:t>‹#›</a:t>
            </a:fld>
            <a:endParaRPr lang="en-GB" dirty="0"/>
          </a:p>
        </p:txBody>
      </p:sp>
    </p:spTree>
    <p:extLst>
      <p:ext uri="{BB962C8B-B14F-4D97-AF65-F5344CB8AC3E}">
        <p14:creationId xmlns:p14="http://schemas.microsoft.com/office/powerpoint/2010/main" val="1526926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7DABCE-9D79-4409-8BE3-FF386F8667FE}" type="datetimeFigureOut">
              <a:rPr lang="en-GB" smtClean="0"/>
              <a:t>10/11/2024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ABA1430-2F0A-47E4-908B-57189D2FFAE0}" type="slidenum">
              <a:rPr lang="en-GB" smtClean="0"/>
              <a:t>‹#›</a:t>
            </a:fld>
            <a:endParaRPr lang="en-GB" dirty="0"/>
          </a:p>
        </p:txBody>
      </p:sp>
    </p:spTree>
    <p:extLst>
      <p:ext uri="{BB962C8B-B14F-4D97-AF65-F5344CB8AC3E}">
        <p14:creationId xmlns:p14="http://schemas.microsoft.com/office/powerpoint/2010/main" val="4252617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7DABCE-9D79-4409-8BE3-FF386F8667FE}" type="datetimeFigureOut">
              <a:rPr lang="en-GB" smtClean="0"/>
              <a:t>10/11/2024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ABA1430-2F0A-47E4-908B-57189D2FFAE0}" type="slidenum">
              <a:rPr lang="en-GB" smtClean="0"/>
              <a:t>‹#›</a:t>
            </a:fld>
            <a:endParaRPr lang="en-GB" dirty="0"/>
          </a:p>
        </p:txBody>
      </p:sp>
    </p:spTree>
    <p:extLst>
      <p:ext uri="{BB962C8B-B14F-4D97-AF65-F5344CB8AC3E}">
        <p14:creationId xmlns:p14="http://schemas.microsoft.com/office/powerpoint/2010/main" val="3666797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7DABCE-9D79-4409-8BE3-FF386F8667FE}" type="datetimeFigureOut">
              <a:rPr lang="en-GB" smtClean="0"/>
              <a:t>10/11/2024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ABA1430-2F0A-47E4-908B-57189D2FFAE0}" type="slidenum">
              <a:rPr lang="en-GB" smtClean="0"/>
              <a:t>‹#›</a:t>
            </a:fld>
            <a:endParaRPr lang="en-GB" dirty="0"/>
          </a:p>
        </p:txBody>
      </p:sp>
    </p:spTree>
    <p:extLst>
      <p:ext uri="{BB962C8B-B14F-4D97-AF65-F5344CB8AC3E}">
        <p14:creationId xmlns:p14="http://schemas.microsoft.com/office/powerpoint/2010/main" val="1255753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7DABCE-9D79-4409-8BE3-FF386F8667FE}" type="datetimeFigureOut">
              <a:rPr lang="en-GB" smtClean="0"/>
              <a:t>10/11/2024</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ABA1430-2F0A-47E4-908B-57189D2FFAE0}" type="slidenum">
              <a:rPr lang="en-GB" smtClean="0"/>
              <a:t>‹#›</a:t>
            </a:fld>
            <a:endParaRPr lang="en-GB" dirty="0"/>
          </a:p>
        </p:txBody>
      </p:sp>
    </p:spTree>
    <p:extLst>
      <p:ext uri="{BB962C8B-B14F-4D97-AF65-F5344CB8AC3E}">
        <p14:creationId xmlns:p14="http://schemas.microsoft.com/office/powerpoint/2010/main" val="3535162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DABCE-9D79-4409-8BE3-FF386F8667FE}" type="datetimeFigureOut">
              <a:rPr lang="en-GB" smtClean="0"/>
              <a:t>10/11/2024</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ABA1430-2F0A-47E4-908B-57189D2FFAE0}" type="slidenum">
              <a:rPr lang="en-GB" smtClean="0"/>
              <a:t>‹#›</a:t>
            </a:fld>
            <a:endParaRPr lang="en-GB" dirty="0"/>
          </a:p>
        </p:txBody>
      </p:sp>
    </p:spTree>
    <p:extLst>
      <p:ext uri="{BB962C8B-B14F-4D97-AF65-F5344CB8AC3E}">
        <p14:creationId xmlns:p14="http://schemas.microsoft.com/office/powerpoint/2010/main" val="478364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7DABCE-9D79-4409-8BE3-FF386F8667FE}" type="datetimeFigureOut">
              <a:rPr lang="en-GB" smtClean="0"/>
              <a:t>10/11/2024</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ABA1430-2F0A-47E4-908B-57189D2FFAE0}" type="slidenum">
              <a:rPr lang="en-GB" smtClean="0"/>
              <a:t>‹#›</a:t>
            </a:fld>
            <a:endParaRPr lang="en-GB" dirty="0"/>
          </a:p>
        </p:txBody>
      </p:sp>
    </p:spTree>
    <p:extLst>
      <p:ext uri="{BB962C8B-B14F-4D97-AF65-F5344CB8AC3E}">
        <p14:creationId xmlns:p14="http://schemas.microsoft.com/office/powerpoint/2010/main" val="3423703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7DABCE-9D79-4409-8BE3-FF386F8667FE}" type="datetimeFigureOut">
              <a:rPr lang="en-GB" smtClean="0"/>
              <a:t>10/11/2024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ABA1430-2F0A-47E4-908B-57189D2FFAE0}" type="slidenum">
              <a:rPr lang="en-GB" smtClean="0"/>
              <a:t>‹#›</a:t>
            </a:fld>
            <a:endParaRPr lang="en-GB" dirty="0"/>
          </a:p>
        </p:txBody>
      </p:sp>
    </p:spTree>
    <p:extLst>
      <p:ext uri="{BB962C8B-B14F-4D97-AF65-F5344CB8AC3E}">
        <p14:creationId xmlns:p14="http://schemas.microsoft.com/office/powerpoint/2010/main" val="4158775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7DABCE-9D79-4409-8BE3-FF386F8667FE}" type="datetimeFigureOut">
              <a:rPr lang="en-GB" smtClean="0"/>
              <a:t>10/11/2024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ABA1430-2F0A-47E4-908B-57189D2FFAE0}" type="slidenum">
              <a:rPr lang="en-GB" smtClean="0"/>
              <a:t>‹#›</a:t>
            </a:fld>
            <a:endParaRPr lang="en-GB" dirty="0"/>
          </a:p>
        </p:txBody>
      </p:sp>
    </p:spTree>
    <p:extLst>
      <p:ext uri="{BB962C8B-B14F-4D97-AF65-F5344CB8AC3E}">
        <p14:creationId xmlns:p14="http://schemas.microsoft.com/office/powerpoint/2010/main" val="1955988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7DABCE-9D79-4409-8BE3-FF386F8667FE}" type="datetimeFigureOut">
              <a:rPr lang="en-GB" smtClean="0"/>
              <a:t>10/11/2024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ABA1430-2F0A-47E4-908B-57189D2FFAE0}" type="slidenum">
              <a:rPr lang="en-GB" smtClean="0"/>
              <a:t>‹#›</a:t>
            </a:fld>
            <a:endParaRPr lang="en-GB" dirty="0"/>
          </a:p>
        </p:txBody>
      </p:sp>
    </p:spTree>
    <p:extLst>
      <p:ext uri="{BB962C8B-B14F-4D97-AF65-F5344CB8AC3E}">
        <p14:creationId xmlns:p14="http://schemas.microsoft.com/office/powerpoint/2010/main" val="1437330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7DABCE-9D79-4409-8BE3-FF386F8667FE}" type="datetimeFigureOut">
              <a:rPr lang="en-GB" smtClean="0"/>
              <a:t>10/11/2024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ABA1430-2F0A-47E4-908B-57189D2FFAE0}" type="slidenum">
              <a:rPr lang="en-GB" smtClean="0"/>
              <a:t>‹#›</a:t>
            </a:fld>
            <a:endParaRPr lang="en-GB"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34593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77DABCE-9D79-4409-8BE3-FF386F8667FE}" type="datetimeFigureOut">
              <a:rPr lang="en-GB" smtClean="0"/>
              <a:t>10/11/2024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ABA1430-2F0A-47E4-908B-57189D2FFAE0}" type="slidenum">
              <a:rPr lang="en-GB" smtClean="0"/>
              <a:t>‹#›</a:t>
            </a:fld>
            <a:endParaRPr lang="en-GB" dirty="0"/>
          </a:p>
        </p:txBody>
      </p:sp>
    </p:spTree>
    <p:extLst>
      <p:ext uri="{BB962C8B-B14F-4D97-AF65-F5344CB8AC3E}">
        <p14:creationId xmlns:p14="http://schemas.microsoft.com/office/powerpoint/2010/main" val="971633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77DABCE-9D79-4409-8BE3-FF386F8667FE}" type="datetimeFigureOut">
              <a:rPr lang="en-GB" smtClean="0"/>
              <a:t>10/11/2024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ABA1430-2F0A-47E4-908B-57189D2FFAE0}" type="slidenum">
              <a:rPr lang="en-GB" smtClean="0"/>
              <a:t>‹#›</a:t>
            </a:fld>
            <a:endParaRPr lang="en-GB"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296449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77DABCE-9D79-4409-8BE3-FF386F8667FE}" type="datetimeFigureOut">
              <a:rPr lang="en-GB" smtClean="0"/>
              <a:t>10/11/2024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ABA1430-2F0A-47E4-908B-57189D2FFAE0}" type="slidenum">
              <a:rPr lang="en-GB" smtClean="0"/>
              <a:t>‹#›</a:t>
            </a:fld>
            <a:endParaRPr lang="en-GB" dirty="0"/>
          </a:p>
        </p:txBody>
      </p:sp>
    </p:spTree>
    <p:extLst>
      <p:ext uri="{BB962C8B-B14F-4D97-AF65-F5344CB8AC3E}">
        <p14:creationId xmlns:p14="http://schemas.microsoft.com/office/powerpoint/2010/main" val="33300025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7DABCE-9D79-4409-8BE3-FF386F8667FE}" type="datetimeFigureOut">
              <a:rPr lang="en-GB" smtClean="0"/>
              <a:t>10/11/2024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ABA1430-2F0A-47E4-908B-57189D2FFAE0}" type="slidenum">
              <a:rPr lang="en-GB" smtClean="0"/>
              <a:t>‹#›</a:t>
            </a:fld>
            <a:endParaRPr lang="en-GB" dirty="0"/>
          </a:p>
        </p:txBody>
      </p:sp>
    </p:spTree>
    <p:extLst>
      <p:ext uri="{BB962C8B-B14F-4D97-AF65-F5344CB8AC3E}">
        <p14:creationId xmlns:p14="http://schemas.microsoft.com/office/powerpoint/2010/main" val="8245144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7DABCE-9D79-4409-8BE3-FF386F8667FE}" type="datetimeFigureOut">
              <a:rPr lang="en-GB" smtClean="0"/>
              <a:t>10/11/2024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ABA1430-2F0A-47E4-908B-57189D2FFAE0}" type="slidenum">
              <a:rPr lang="en-GB" smtClean="0"/>
              <a:t>‹#›</a:t>
            </a:fld>
            <a:endParaRPr lang="en-GB" dirty="0"/>
          </a:p>
        </p:txBody>
      </p:sp>
    </p:spTree>
    <p:extLst>
      <p:ext uri="{BB962C8B-B14F-4D97-AF65-F5344CB8AC3E}">
        <p14:creationId xmlns:p14="http://schemas.microsoft.com/office/powerpoint/2010/main" val="308305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77DABCE-9D79-4409-8BE3-FF386F8667FE}" type="datetimeFigureOut">
              <a:rPr lang="en-GB" smtClean="0"/>
              <a:t>10/11/2024</a:t>
            </a:fld>
            <a:endParaRPr lang="en-GB"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ABA1430-2F0A-47E4-908B-57189D2FFAE0}" type="slidenum">
              <a:rPr lang="en-GB" smtClean="0"/>
              <a:t>‹#›</a:t>
            </a:fld>
            <a:endParaRPr lang="en-GB" dirty="0"/>
          </a:p>
        </p:txBody>
      </p:sp>
    </p:spTree>
    <p:extLst>
      <p:ext uri="{BB962C8B-B14F-4D97-AF65-F5344CB8AC3E}">
        <p14:creationId xmlns:p14="http://schemas.microsoft.com/office/powerpoint/2010/main" val="18249908"/>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hyperlink" Target="http://www.learningdevelopment.plymouth.ac.uk/LDstudyguides/pdf/11Reflection.pdf"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Reflection of a building">
            <a:extLst>
              <a:ext uri="{FF2B5EF4-FFF2-40B4-BE49-F238E27FC236}">
                <a16:creationId xmlns:a16="http://schemas.microsoft.com/office/drawing/2014/main" id="{3C93D186-13A4-EC6D-95F8-3333B2C90278}"/>
              </a:ext>
            </a:extLst>
          </p:cNvPr>
          <p:cNvPicPr>
            <a:picLocks noChangeAspect="1"/>
          </p:cNvPicPr>
          <p:nvPr/>
        </p:nvPicPr>
        <p:blipFill>
          <a:blip r:embed="rId3"/>
          <a:srcRect b="15730"/>
          <a:stretch/>
        </p:blipFill>
        <p:spPr>
          <a:xfrm>
            <a:off x="-3047" y="10"/>
            <a:ext cx="12191999" cy="6857990"/>
          </a:xfrm>
          <a:prstGeom prst="rect">
            <a:avLst/>
          </a:prstGeom>
        </p:spPr>
      </p:pic>
      <p:sp>
        <p:nvSpPr>
          <p:cNvPr id="2" name="Title 1">
            <a:extLst>
              <a:ext uri="{FF2B5EF4-FFF2-40B4-BE49-F238E27FC236}">
                <a16:creationId xmlns:a16="http://schemas.microsoft.com/office/drawing/2014/main" id="{8431A86B-2742-FBF4-CDB7-7460D79D9D3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dirty="0">
                <a:solidFill>
                  <a:srgbClr val="FFFFFF"/>
                </a:solidFill>
              </a:rPr>
              <a:t> Reflective Presentation </a:t>
            </a:r>
            <a:endParaRPr lang="en-GB" sz="5200" dirty="0">
              <a:solidFill>
                <a:srgbClr val="FFFFFF"/>
              </a:solidFill>
            </a:endParaRPr>
          </a:p>
        </p:txBody>
      </p:sp>
      <p:sp>
        <p:nvSpPr>
          <p:cNvPr id="3" name="Subtitle 2">
            <a:extLst>
              <a:ext uri="{FF2B5EF4-FFF2-40B4-BE49-F238E27FC236}">
                <a16:creationId xmlns:a16="http://schemas.microsoft.com/office/drawing/2014/main" id="{BD44469B-8654-AAD2-A756-4DC0F7D0314A}"/>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dirty="0">
                <a:solidFill>
                  <a:srgbClr val="FFFFFF"/>
                </a:solidFill>
              </a:rPr>
              <a:t>ECCS6004</a:t>
            </a:r>
          </a:p>
          <a:p>
            <a:r>
              <a:rPr lang="en-GB" dirty="0">
                <a:solidFill>
                  <a:srgbClr val="FFFFFF"/>
                </a:solidFill>
              </a:rPr>
              <a:t>Alex Harries </a:t>
            </a:r>
          </a:p>
          <a:p>
            <a:r>
              <a:rPr lang="en-GB" dirty="0">
                <a:solidFill>
                  <a:srgbClr val="FFFFFF"/>
                </a:solidFill>
              </a:rPr>
              <a:t>Student No. – 1704208 </a:t>
            </a:r>
          </a:p>
          <a:p>
            <a:endParaRPr lang="en-GB" dirty="0">
              <a:solidFill>
                <a:srgbClr val="FFFFFF"/>
              </a:solidFill>
            </a:endParaRPr>
          </a:p>
        </p:txBody>
      </p:sp>
    </p:spTree>
    <p:extLst>
      <p:ext uri="{BB962C8B-B14F-4D97-AF65-F5344CB8AC3E}">
        <p14:creationId xmlns:p14="http://schemas.microsoft.com/office/powerpoint/2010/main" val="2089492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5A26E105-7D98-A4BE-FEA1-3E8500BC1E4B}"/>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1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1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1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2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2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2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24" name="Group 2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2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2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2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2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3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3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3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3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3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3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3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38" name="Rectangle 3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40"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sp useBgFill="1">
        <p:nvSpPr>
          <p:cNvPr id="42" name="Rectangle 41">
            <a:extLst>
              <a:ext uri="{FF2B5EF4-FFF2-40B4-BE49-F238E27FC236}">
                <a16:creationId xmlns:a16="http://schemas.microsoft.com/office/drawing/2014/main" id="{6D356F1A-690D-401E-8CF3-E4686CDFE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44" name="Group 43">
            <a:extLst>
              <a:ext uri="{FF2B5EF4-FFF2-40B4-BE49-F238E27FC236}">
                <a16:creationId xmlns:a16="http://schemas.microsoft.com/office/drawing/2014/main" id="{F398A7BA-9279-4363-9D59-238782AB6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45" name="Freeform 11">
              <a:extLst>
                <a:ext uri="{FF2B5EF4-FFF2-40B4-BE49-F238E27FC236}">
                  <a16:creationId xmlns:a16="http://schemas.microsoft.com/office/drawing/2014/main" id="{8ACCBEEF-7085-4833-8335-E4613C0A1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46" name="Freeform 12">
              <a:extLst>
                <a:ext uri="{FF2B5EF4-FFF2-40B4-BE49-F238E27FC236}">
                  <a16:creationId xmlns:a16="http://schemas.microsoft.com/office/drawing/2014/main" id="{B39C0EC5-6C91-409A-AB3F-D66AF23E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47" name="Freeform 13">
              <a:extLst>
                <a:ext uri="{FF2B5EF4-FFF2-40B4-BE49-F238E27FC236}">
                  <a16:creationId xmlns:a16="http://schemas.microsoft.com/office/drawing/2014/main" id="{4D4A9340-30CF-474C-AC93-3E9048DFE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48" name="Freeform 14">
              <a:extLst>
                <a:ext uri="{FF2B5EF4-FFF2-40B4-BE49-F238E27FC236}">
                  <a16:creationId xmlns:a16="http://schemas.microsoft.com/office/drawing/2014/main" id="{C2D90565-D660-46B2-B574-5A6E37C8B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49" name="Freeform 15">
              <a:extLst>
                <a:ext uri="{FF2B5EF4-FFF2-40B4-BE49-F238E27FC236}">
                  <a16:creationId xmlns:a16="http://schemas.microsoft.com/office/drawing/2014/main" id="{4ADDF1F8-3D32-49F9-8A53-B01C2D92C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50" name="Freeform 16">
              <a:extLst>
                <a:ext uri="{FF2B5EF4-FFF2-40B4-BE49-F238E27FC236}">
                  <a16:creationId xmlns:a16="http://schemas.microsoft.com/office/drawing/2014/main" id="{DD712377-DF82-454C-8AF4-CA6811292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51" name="Freeform 17">
              <a:extLst>
                <a:ext uri="{FF2B5EF4-FFF2-40B4-BE49-F238E27FC236}">
                  <a16:creationId xmlns:a16="http://schemas.microsoft.com/office/drawing/2014/main" id="{694E1871-CC0E-4704-902D-A324F58E4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52" name="Freeform 18">
              <a:extLst>
                <a:ext uri="{FF2B5EF4-FFF2-40B4-BE49-F238E27FC236}">
                  <a16:creationId xmlns:a16="http://schemas.microsoft.com/office/drawing/2014/main" id="{6CEE1CA2-8DDF-468B-B5E5-B584B84BD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53" name="Freeform 19">
              <a:extLst>
                <a:ext uri="{FF2B5EF4-FFF2-40B4-BE49-F238E27FC236}">
                  <a16:creationId xmlns:a16="http://schemas.microsoft.com/office/drawing/2014/main" id="{AAA4172B-3921-482A-ABEF-E70C9242A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54" name="Freeform 20">
              <a:extLst>
                <a:ext uri="{FF2B5EF4-FFF2-40B4-BE49-F238E27FC236}">
                  <a16:creationId xmlns:a16="http://schemas.microsoft.com/office/drawing/2014/main" id="{6D277B64-E367-442D-B59F-993A45856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55" name="Freeform 21">
              <a:extLst>
                <a:ext uri="{FF2B5EF4-FFF2-40B4-BE49-F238E27FC236}">
                  <a16:creationId xmlns:a16="http://schemas.microsoft.com/office/drawing/2014/main" id="{B4BA4199-8677-44FF-BD30-63130A0F5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56" name="Freeform 22">
              <a:extLst>
                <a:ext uri="{FF2B5EF4-FFF2-40B4-BE49-F238E27FC236}">
                  <a16:creationId xmlns:a16="http://schemas.microsoft.com/office/drawing/2014/main" id="{A890CEB5-09DD-4185-9405-A39BA6405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58" name="Group 57">
            <a:extLst>
              <a:ext uri="{FF2B5EF4-FFF2-40B4-BE49-F238E27FC236}">
                <a16:creationId xmlns:a16="http://schemas.microsoft.com/office/drawing/2014/main" id="{3B88DAD3-AF6F-4D6C-8512-7239A69A4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59" name="Freeform 27">
              <a:extLst>
                <a:ext uri="{FF2B5EF4-FFF2-40B4-BE49-F238E27FC236}">
                  <a16:creationId xmlns:a16="http://schemas.microsoft.com/office/drawing/2014/main" id="{1BA39A29-3A4E-4822-A540-9AD6ACCBA9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60" name="Freeform 28">
              <a:extLst>
                <a:ext uri="{FF2B5EF4-FFF2-40B4-BE49-F238E27FC236}">
                  <a16:creationId xmlns:a16="http://schemas.microsoft.com/office/drawing/2014/main" id="{B2ACACE6-15B3-4FAF-AA08-E1006B3FD5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61" name="Freeform 29">
              <a:extLst>
                <a:ext uri="{FF2B5EF4-FFF2-40B4-BE49-F238E27FC236}">
                  <a16:creationId xmlns:a16="http://schemas.microsoft.com/office/drawing/2014/main" id="{1F9A4D9A-69F4-4FEC-B0DE-DD76F476E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62" name="Freeform 30">
              <a:extLst>
                <a:ext uri="{FF2B5EF4-FFF2-40B4-BE49-F238E27FC236}">
                  <a16:creationId xmlns:a16="http://schemas.microsoft.com/office/drawing/2014/main" id="{E92DC9B5-F16D-4C41-824C-822DE7AA0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63" name="Freeform 31">
              <a:extLst>
                <a:ext uri="{FF2B5EF4-FFF2-40B4-BE49-F238E27FC236}">
                  <a16:creationId xmlns:a16="http://schemas.microsoft.com/office/drawing/2014/main" id="{E737D559-8865-4000-A777-792FF6754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64" name="Freeform 32">
              <a:extLst>
                <a:ext uri="{FF2B5EF4-FFF2-40B4-BE49-F238E27FC236}">
                  <a16:creationId xmlns:a16="http://schemas.microsoft.com/office/drawing/2014/main" id="{B1C2147A-442E-40A4-8A97-FF053B9D2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65" name="Freeform 33">
              <a:extLst>
                <a:ext uri="{FF2B5EF4-FFF2-40B4-BE49-F238E27FC236}">
                  <a16:creationId xmlns:a16="http://schemas.microsoft.com/office/drawing/2014/main" id="{B138F17C-6D47-4F1B-BE44-4A47FBCFF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66" name="Freeform 34">
              <a:extLst>
                <a:ext uri="{FF2B5EF4-FFF2-40B4-BE49-F238E27FC236}">
                  <a16:creationId xmlns:a16="http://schemas.microsoft.com/office/drawing/2014/main" id="{1BCD5498-C801-426F-9CDD-B84178E72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67" name="Freeform 35">
              <a:extLst>
                <a:ext uri="{FF2B5EF4-FFF2-40B4-BE49-F238E27FC236}">
                  <a16:creationId xmlns:a16="http://schemas.microsoft.com/office/drawing/2014/main" id="{6DB0639C-39E0-4218-B7D1-0408D870F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68" name="Freeform 36">
              <a:extLst>
                <a:ext uri="{FF2B5EF4-FFF2-40B4-BE49-F238E27FC236}">
                  <a16:creationId xmlns:a16="http://schemas.microsoft.com/office/drawing/2014/main" id="{72715634-CCEA-4B5D-94D7-E2C090EA1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69" name="Freeform 37">
              <a:extLst>
                <a:ext uri="{FF2B5EF4-FFF2-40B4-BE49-F238E27FC236}">
                  <a16:creationId xmlns:a16="http://schemas.microsoft.com/office/drawing/2014/main" id="{6BE08C78-1349-4408-8CE2-ED20F3244D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70" name="Freeform 38">
              <a:extLst>
                <a:ext uri="{FF2B5EF4-FFF2-40B4-BE49-F238E27FC236}">
                  <a16:creationId xmlns:a16="http://schemas.microsoft.com/office/drawing/2014/main" id="{642D5BF8-EF6C-43FC-947B-698688211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2" name="Title 1">
            <a:extLst>
              <a:ext uri="{FF2B5EF4-FFF2-40B4-BE49-F238E27FC236}">
                <a16:creationId xmlns:a16="http://schemas.microsoft.com/office/drawing/2014/main" id="{C57E014B-950D-197F-2417-C6546CAF9129}"/>
              </a:ext>
            </a:extLst>
          </p:cNvPr>
          <p:cNvSpPr>
            <a:spLocks noGrp="1"/>
          </p:cNvSpPr>
          <p:nvPr>
            <p:ph type="title"/>
          </p:nvPr>
        </p:nvSpPr>
        <p:spPr>
          <a:xfrm>
            <a:off x="5898597" y="111231"/>
            <a:ext cx="5681134" cy="976936"/>
          </a:xfrm>
        </p:spPr>
        <p:txBody>
          <a:bodyPr vert="horz" lIns="91440" tIns="45720" rIns="91440" bIns="45720" rtlCol="0" anchor="b">
            <a:normAutofit/>
          </a:bodyPr>
          <a:lstStyle/>
          <a:p>
            <a:pPr algn="just"/>
            <a:r>
              <a:rPr lang="en-US" sz="4400" dirty="0"/>
              <a:t> An Introduction </a:t>
            </a:r>
          </a:p>
        </p:txBody>
      </p:sp>
      <p:sp>
        <p:nvSpPr>
          <p:cNvPr id="3" name="Subtitle 2">
            <a:extLst>
              <a:ext uri="{FF2B5EF4-FFF2-40B4-BE49-F238E27FC236}">
                <a16:creationId xmlns:a16="http://schemas.microsoft.com/office/drawing/2014/main" id="{91F04E0A-F96D-8781-525D-DC8ADD625F1D}"/>
              </a:ext>
            </a:extLst>
          </p:cNvPr>
          <p:cNvSpPr>
            <a:spLocks noGrp="1"/>
          </p:cNvSpPr>
          <p:nvPr>
            <p:ph type="body" idx="1"/>
          </p:nvPr>
        </p:nvSpPr>
        <p:spPr>
          <a:xfrm>
            <a:off x="6239897" y="2466096"/>
            <a:ext cx="5681134" cy="1359407"/>
          </a:xfrm>
        </p:spPr>
        <p:txBody>
          <a:bodyPr vert="horz" lIns="91440" tIns="45720" rIns="91440" bIns="45720" rtlCol="0" anchor="t">
            <a:normAutofit/>
          </a:bodyPr>
          <a:lstStyle/>
          <a:p>
            <a:pPr algn="just">
              <a:lnSpc>
                <a:spcPct val="90000"/>
              </a:lnSpc>
            </a:pPr>
            <a:r>
              <a:rPr lang="en-US" sz="2400" dirty="0">
                <a:solidFill>
                  <a:schemeClr val="tx1"/>
                </a:solidFill>
              </a:rPr>
              <a:t>This presentation will cover the following:</a:t>
            </a:r>
          </a:p>
          <a:p>
            <a:pPr>
              <a:lnSpc>
                <a:spcPct val="90000"/>
              </a:lnSpc>
            </a:pPr>
            <a:endParaRPr lang="en-US" sz="2400" dirty="0">
              <a:solidFill>
                <a:schemeClr val="tx1"/>
              </a:solidFill>
            </a:endParaRPr>
          </a:p>
          <a:p>
            <a:pPr>
              <a:lnSpc>
                <a:spcPct val="90000"/>
              </a:lnSpc>
            </a:pPr>
            <a:endParaRPr lang="en-US" sz="1800" dirty="0">
              <a:solidFill>
                <a:schemeClr val="tx1"/>
              </a:solidFill>
            </a:endParaRPr>
          </a:p>
          <a:p>
            <a:pPr>
              <a:lnSpc>
                <a:spcPct val="90000"/>
              </a:lnSpc>
            </a:pPr>
            <a:endParaRPr lang="en-US" sz="1400" dirty="0"/>
          </a:p>
          <a:p>
            <a:pPr>
              <a:lnSpc>
                <a:spcPct val="90000"/>
              </a:lnSpc>
            </a:pPr>
            <a:endParaRPr lang="en-US" sz="1400" dirty="0"/>
          </a:p>
        </p:txBody>
      </p:sp>
      <p:sp>
        <p:nvSpPr>
          <p:cNvPr id="72" name="Rectangle 71">
            <a:extLst>
              <a:ext uri="{FF2B5EF4-FFF2-40B4-BE49-F238E27FC236}">
                <a16:creationId xmlns:a16="http://schemas.microsoft.com/office/drawing/2014/main" id="{8841A10E-0F0E-4596-8888-870D70925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74" name="Freeform 33">
            <a:extLst>
              <a:ext uri="{FF2B5EF4-FFF2-40B4-BE49-F238E27FC236}">
                <a16:creationId xmlns:a16="http://schemas.microsoft.com/office/drawing/2014/main" id="{29B1E55C-E51F-4093-A2A8-137C3E9014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pic>
        <p:nvPicPr>
          <p:cNvPr id="5" name="Picture 4" descr="Reflection of a building">
            <a:extLst>
              <a:ext uri="{FF2B5EF4-FFF2-40B4-BE49-F238E27FC236}">
                <a16:creationId xmlns:a16="http://schemas.microsoft.com/office/drawing/2014/main" id="{5F03ED79-8D5B-2172-4E34-E0027BAB7CB6}"/>
              </a:ext>
            </a:extLst>
          </p:cNvPr>
          <p:cNvPicPr>
            <a:picLocks noChangeAspect="1"/>
          </p:cNvPicPr>
          <p:nvPr/>
        </p:nvPicPr>
        <p:blipFill>
          <a:blip r:embed="rId3"/>
          <a:srcRect l="22586" r="41585" b="-1"/>
          <a:stretch/>
        </p:blipFill>
        <p:spPr>
          <a:xfrm>
            <a:off x="-2650" y="10"/>
            <a:ext cx="3681047" cy="6857990"/>
          </a:xfrm>
          <a:prstGeom prst="rect">
            <a:avLst/>
          </a:prstGeom>
        </p:spPr>
      </p:pic>
    </p:spTree>
    <p:extLst>
      <p:ext uri="{BB962C8B-B14F-4D97-AF65-F5344CB8AC3E}">
        <p14:creationId xmlns:p14="http://schemas.microsoft.com/office/powerpoint/2010/main" val="2572417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487E41-3D95-1FD9-6447-AB2BE22B3221}"/>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99D6007-28BF-5146-744C-D3F8AE01796C}"/>
              </a:ext>
            </a:extLst>
          </p:cNvPr>
          <p:cNvSpPr>
            <a:spLocks noGrp="1"/>
          </p:cNvSpPr>
          <p:nvPr>
            <p:ph idx="1"/>
          </p:nvPr>
        </p:nvSpPr>
        <p:spPr>
          <a:xfrm>
            <a:off x="2776024" y="1540189"/>
            <a:ext cx="8915400" cy="3777622"/>
          </a:xfrm>
        </p:spPr>
        <p:txBody>
          <a:bodyPr/>
          <a:lstStyle/>
          <a:p>
            <a:r>
              <a:rPr lang="en-GB" sz="2400" dirty="0"/>
              <a:t>What is Reflective Practice?</a:t>
            </a:r>
          </a:p>
          <a:p>
            <a:r>
              <a:rPr lang="en-GB" sz="2400" dirty="0"/>
              <a:t>Why is Reflective Practice Important? </a:t>
            </a:r>
          </a:p>
          <a:p>
            <a:r>
              <a:rPr lang="en-GB" sz="2400" dirty="0"/>
              <a:t>Reflection on a personal journey and transition. </a:t>
            </a:r>
          </a:p>
          <a:p>
            <a:r>
              <a:rPr lang="en-GB" sz="2400" dirty="0"/>
              <a:t>Relating a chosen theory to the reflective process.</a:t>
            </a:r>
          </a:p>
          <a:p>
            <a:r>
              <a:rPr lang="en-GB" sz="2400" dirty="0"/>
              <a:t>Exploration of a metaphor that reflects my personal transition and impacts development and growing edge. </a:t>
            </a:r>
          </a:p>
          <a:p>
            <a:endParaRPr lang="en-US" sz="2400" dirty="0"/>
          </a:p>
          <a:p>
            <a:endParaRPr lang="en-GB" dirty="0"/>
          </a:p>
        </p:txBody>
      </p:sp>
    </p:spTree>
    <p:extLst>
      <p:ext uri="{BB962C8B-B14F-4D97-AF65-F5344CB8AC3E}">
        <p14:creationId xmlns:p14="http://schemas.microsoft.com/office/powerpoint/2010/main" val="3361524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B188E444-29D2-3CDF-50EB-5EC5B4850C21}"/>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1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1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1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2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2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2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24" name="Group 2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2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2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2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2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3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3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3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3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3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3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3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38" name="Rectangle 3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40"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sp useBgFill="1">
        <p:nvSpPr>
          <p:cNvPr id="42" name="Rectangle 41">
            <a:extLst>
              <a:ext uri="{FF2B5EF4-FFF2-40B4-BE49-F238E27FC236}">
                <a16:creationId xmlns:a16="http://schemas.microsoft.com/office/drawing/2014/main" id="{6D356F1A-690D-401E-8CF3-E4686CDFE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44" name="Group 43">
            <a:extLst>
              <a:ext uri="{FF2B5EF4-FFF2-40B4-BE49-F238E27FC236}">
                <a16:creationId xmlns:a16="http://schemas.microsoft.com/office/drawing/2014/main" id="{F398A7BA-9279-4363-9D59-238782AB6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45" name="Freeform 11">
              <a:extLst>
                <a:ext uri="{FF2B5EF4-FFF2-40B4-BE49-F238E27FC236}">
                  <a16:creationId xmlns:a16="http://schemas.microsoft.com/office/drawing/2014/main" id="{8ACCBEEF-7085-4833-8335-E4613C0A1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46" name="Freeform 12">
              <a:extLst>
                <a:ext uri="{FF2B5EF4-FFF2-40B4-BE49-F238E27FC236}">
                  <a16:creationId xmlns:a16="http://schemas.microsoft.com/office/drawing/2014/main" id="{B39C0EC5-6C91-409A-AB3F-D66AF23E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47" name="Freeform 13">
              <a:extLst>
                <a:ext uri="{FF2B5EF4-FFF2-40B4-BE49-F238E27FC236}">
                  <a16:creationId xmlns:a16="http://schemas.microsoft.com/office/drawing/2014/main" id="{4D4A9340-30CF-474C-AC93-3E9048DFE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48" name="Freeform 14">
              <a:extLst>
                <a:ext uri="{FF2B5EF4-FFF2-40B4-BE49-F238E27FC236}">
                  <a16:creationId xmlns:a16="http://schemas.microsoft.com/office/drawing/2014/main" id="{C2D90565-D660-46B2-B574-5A6E37C8B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49" name="Freeform 15">
              <a:extLst>
                <a:ext uri="{FF2B5EF4-FFF2-40B4-BE49-F238E27FC236}">
                  <a16:creationId xmlns:a16="http://schemas.microsoft.com/office/drawing/2014/main" id="{4ADDF1F8-3D32-49F9-8A53-B01C2D92C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50" name="Freeform 16">
              <a:extLst>
                <a:ext uri="{FF2B5EF4-FFF2-40B4-BE49-F238E27FC236}">
                  <a16:creationId xmlns:a16="http://schemas.microsoft.com/office/drawing/2014/main" id="{DD712377-DF82-454C-8AF4-CA6811292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51" name="Freeform 17">
              <a:extLst>
                <a:ext uri="{FF2B5EF4-FFF2-40B4-BE49-F238E27FC236}">
                  <a16:creationId xmlns:a16="http://schemas.microsoft.com/office/drawing/2014/main" id="{694E1871-CC0E-4704-902D-A324F58E4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52" name="Freeform 18">
              <a:extLst>
                <a:ext uri="{FF2B5EF4-FFF2-40B4-BE49-F238E27FC236}">
                  <a16:creationId xmlns:a16="http://schemas.microsoft.com/office/drawing/2014/main" id="{6CEE1CA2-8DDF-468B-B5E5-B584B84BD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53" name="Freeform 19">
              <a:extLst>
                <a:ext uri="{FF2B5EF4-FFF2-40B4-BE49-F238E27FC236}">
                  <a16:creationId xmlns:a16="http://schemas.microsoft.com/office/drawing/2014/main" id="{AAA4172B-3921-482A-ABEF-E70C9242A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54" name="Freeform 20">
              <a:extLst>
                <a:ext uri="{FF2B5EF4-FFF2-40B4-BE49-F238E27FC236}">
                  <a16:creationId xmlns:a16="http://schemas.microsoft.com/office/drawing/2014/main" id="{6D277B64-E367-442D-B59F-993A45856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55" name="Freeform 21">
              <a:extLst>
                <a:ext uri="{FF2B5EF4-FFF2-40B4-BE49-F238E27FC236}">
                  <a16:creationId xmlns:a16="http://schemas.microsoft.com/office/drawing/2014/main" id="{B4BA4199-8677-44FF-BD30-63130A0F5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56" name="Freeform 22">
              <a:extLst>
                <a:ext uri="{FF2B5EF4-FFF2-40B4-BE49-F238E27FC236}">
                  <a16:creationId xmlns:a16="http://schemas.microsoft.com/office/drawing/2014/main" id="{A890CEB5-09DD-4185-9405-A39BA6405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58" name="Group 57">
            <a:extLst>
              <a:ext uri="{FF2B5EF4-FFF2-40B4-BE49-F238E27FC236}">
                <a16:creationId xmlns:a16="http://schemas.microsoft.com/office/drawing/2014/main" id="{3B88DAD3-AF6F-4D6C-8512-7239A69A4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59" name="Freeform 27">
              <a:extLst>
                <a:ext uri="{FF2B5EF4-FFF2-40B4-BE49-F238E27FC236}">
                  <a16:creationId xmlns:a16="http://schemas.microsoft.com/office/drawing/2014/main" id="{1BA39A29-3A4E-4822-A540-9AD6ACCBA9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60" name="Freeform 28">
              <a:extLst>
                <a:ext uri="{FF2B5EF4-FFF2-40B4-BE49-F238E27FC236}">
                  <a16:creationId xmlns:a16="http://schemas.microsoft.com/office/drawing/2014/main" id="{B2ACACE6-15B3-4FAF-AA08-E1006B3FD5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61" name="Freeform 29">
              <a:extLst>
                <a:ext uri="{FF2B5EF4-FFF2-40B4-BE49-F238E27FC236}">
                  <a16:creationId xmlns:a16="http://schemas.microsoft.com/office/drawing/2014/main" id="{1F9A4D9A-69F4-4FEC-B0DE-DD76F476E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62" name="Freeform 30">
              <a:extLst>
                <a:ext uri="{FF2B5EF4-FFF2-40B4-BE49-F238E27FC236}">
                  <a16:creationId xmlns:a16="http://schemas.microsoft.com/office/drawing/2014/main" id="{E92DC9B5-F16D-4C41-824C-822DE7AA0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63" name="Freeform 31">
              <a:extLst>
                <a:ext uri="{FF2B5EF4-FFF2-40B4-BE49-F238E27FC236}">
                  <a16:creationId xmlns:a16="http://schemas.microsoft.com/office/drawing/2014/main" id="{E737D559-8865-4000-A777-792FF6754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64" name="Freeform 32">
              <a:extLst>
                <a:ext uri="{FF2B5EF4-FFF2-40B4-BE49-F238E27FC236}">
                  <a16:creationId xmlns:a16="http://schemas.microsoft.com/office/drawing/2014/main" id="{B1C2147A-442E-40A4-8A97-FF053B9D2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65" name="Freeform 33">
              <a:extLst>
                <a:ext uri="{FF2B5EF4-FFF2-40B4-BE49-F238E27FC236}">
                  <a16:creationId xmlns:a16="http://schemas.microsoft.com/office/drawing/2014/main" id="{B138F17C-6D47-4F1B-BE44-4A47FBCFF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66" name="Freeform 34">
              <a:extLst>
                <a:ext uri="{FF2B5EF4-FFF2-40B4-BE49-F238E27FC236}">
                  <a16:creationId xmlns:a16="http://schemas.microsoft.com/office/drawing/2014/main" id="{1BCD5498-C801-426F-9CDD-B84178E72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67" name="Freeform 35">
              <a:extLst>
                <a:ext uri="{FF2B5EF4-FFF2-40B4-BE49-F238E27FC236}">
                  <a16:creationId xmlns:a16="http://schemas.microsoft.com/office/drawing/2014/main" id="{6DB0639C-39E0-4218-B7D1-0408D870F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68" name="Freeform 36">
              <a:extLst>
                <a:ext uri="{FF2B5EF4-FFF2-40B4-BE49-F238E27FC236}">
                  <a16:creationId xmlns:a16="http://schemas.microsoft.com/office/drawing/2014/main" id="{72715634-CCEA-4B5D-94D7-E2C090EA1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69" name="Freeform 37">
              <a:extLst>
                <a:ext uri="{FF2B5EF4-FFF2-40B4-BE49-F238E27FC236}">
                  <a16:creationId xmlns:a16="http://schemas.microsoft.com/office/drawing/2014/main" id="{6BE08C78-1349-4408-8CE2-ED20F3244D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70" name="Freeform 38">
              <a:extLst>
                <a:ext uri="{FF2B5EF4-FFF2-40B4-BE49-F238E27FC236}">
                  <a16:creationId xmlns:a16="http://schemas.microsoft.com/office/drawing/2014/main" id="{642D5BF8-EF6C-43FC-947B-698688211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2" name="Title 1">
            <a:extLst>
              <a:ext uri="{FF2B5EF4-FFF2-40B4-BE49-F238E27FC236}">
                <a16:creationId xmlns:a16="http://schemas.microsoft.com/office/drawing/2014/main" id="{6910D0F1-92FA-EEB4-C73A-212BF929C137}"/>
              </a:ext>
            </a:extLst>
          </p:cNvPr>
          <p:cNvSpPr>
            <a:spLocks noGrp="1"/>
          </p:cNvSpPr>
          <p:nvPr>
            <p:ph type="title"/>
          </p:nvPr>
        </p:nvSpPr>
        <p:spPr>
          <a:xfrm>
            <a:off x="5960575" y="2356421"/>
            <a:ext cx="5681134" cy="2262781"/>
          </a:xfrm>
        </p:spPr>
        <p:txBody>
          <a:bodyPr vert="horz" lIns="91440" tIns="45720" rIns="91440" bIns="45720" rtlCol="0" anchor="b">
            <a:normAutofit/>
          </a:bodyPr>
          <a:lstStyle/>
          <a:p>
            <a:pPr algn="just"/>
            <a:r>
              <a:rPr lang="en-US" sz="4400" dirty="0"/>
              <a:t> What is Reflective Practice?</a:t>
            </a:r>
            <a:br>
              <a:rPr lang="en-US" sz="4400" dirty="0"/>
            </a:br>
            <a:r>
              <a:rPr lang="en-US" sz="4400" dirty="0"/>
              <a:t> </a:t>
            </a:r>
          </a:p>
        </p:txBody>
      </p:sp>
      <p:sp>
        <p:nvSpPr>
          <p:cNvPr id="3" name="Subtitle 2">
            <a:extLst>
              <a:ext uri="{FF2B5EF4-FFF2-40B4-BE49-F238E27FC236}">
                <a16:creationId xmlns:a16="http://schemas.microsoft.com/office/drawing/2014/main" id="{0EC694BD-4413-FE92-BB8B-0BFA71ACC6A2}"/>
              </a:ext>
            </a:extLst>
          </p:cNvPr>
          <p:cNvSpPr>
            <a:spLocks noGrp="1"/>
          </p:cNvSpPr>
          <p:nvPr>
            <p:ph type="body" idx="1"/>
          </p:nvPr>
        </p:nvSpPr>
        <p:spPr>
          <a:xfrm>
            <a:off x="5825066" y="4777379"/>
            <a:ext cx="5681134" cy="1126283"/>
          </a:xfrm>
        </p:spPr>
        <p:txBody>
          <a:bodyPr vert="horz" lIns="91440" tIns="45720" rIns="91440" bIns="45720" rtlCol="0" anchor="t">
            <a:normAutofit/>
          </a:bodyPr>
          <a:lstStyle/>
          <a:p>
            <a:endParaRPr lang="en-US" sz="1800" dirty="0"/>
          </a:p>
          <a:p>
            <a:endParaRPr lang="en-US" sz="1800" dirty="0"/>
          </a:p>
        </p:txBody>
      </p:sp>
      <p:sp>
        <p:nvSpPr>
          <p:cNvPr id="72" name="Rectangle 71">
            <a:extLst>
              <a:ext uri="{FF2B5EF4-FFF2-40B4-BE49-F238E27FC236}">
                <a16:creationId xmlns:a16="http://schemas.microsoft.com/office/drawing/2014/main" id="{8841A10E-0F0E-4596-8888-870D70925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74" name="Freeform 33">
            <a:extLst>
              <a:ext uri="{FF2B5EF4-FFF2-40B4-BE49-F238E27FC236}">
                <a16:creationId xmlns:a16="http://schemas.microsoft.com/office/drawing/2014/main" id="{29B1E55C-E51F-4093-A2A8-137C3E9014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pic>
        <p:nvPicPr>
          <p:cNvPr id="5" name="Picture 4" descr="Reflection of a building">
            <a:extLst>
              <a:ext uri="{FF2B5EF4-FFF2-40B4-BE49-F238E27FC236}">
                <a16:creationId xmlns:a16="http://schemas.microsoft.com/office/drawing/2014/main" id="{6C1293D8-664C-FABF-3850-3D4ABAAA2D2A}"/>
              </a:ext>
            </a:extLst>
          </p:cNvPr>
          <p:cNvPicPr>
            <a:picLocks noChangeAspect="1"/>
          </p:cNvPicPr>
          <p:nvPr/>
        </p:nvPicPr>
        <p:blipFill>
          <a:blip r:embed="rId3"/>
          <a:srcRect l="22586" r="41585" b="-1"/>
          <a:stretch/>
        </p:blipFill>
        <p:spPr>
          <a:xfrm>
            <a:off x="-2650" y="10"/>
            <a:ext cx="3681047" cy="6857990"/>
          </a:xfrm>
          <a:prstGeom prst="rect">
            <a:avLst/>
          </a:prstGeom>
        </p:spPr>
      </p:pic>
    </p:spTree>
    <p:extLst>
      <p:ext uri="{BB962C8B-B14F-4D97-AF65-F5344CB8AC3E}">
        <p14:creationId xmlns:p14="http://schemas.microsoft.com/office/powerpoint/2010/main" val="757441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0569B33-F153-48D9-EBE3-39ED1437964E}"/>
              </a:ext>
            </a:extLst>
          </p:cNvPr>
          <p:cNvSpPr>
            <a:spLocks noGrp="1"/>
          </p:cNvSpPr>
          <p:nvPr>
            <p:ph idx="1"/>
          </p:nvPr>
        </p:nvSpPr>
        <p:spPr>
          <a:xfrm>
            <a:off x="2382396" y="176981"/>
            <a:ext cx="8915400" cy="6504038"/>
          </a:xfrm>
        </p:spPr>
        <p:txBody>
          <a:bodyPr/>
          <a:lstStyle/>
          <a:p>
            <a:pPr marL="0" lvl="0" indent="0" algn="just">
              <a:buClr>
                <a:srgbClr val="A53010"/>
              </a:buClr>
              <a:buNone/>
            </a:pPr>
            <a:r>
              <a:rPr lang="en-US" dirty="0">
                <a:solidFill>
                  <a:prstClr val="black"/>
                </a:solidFill>
              </a:rPr>
              <a:t>Reflective Practice has been defined as - </a:t>
            </a:r>
          </a:p>
          <a:p>
            <a:pPr marL="0" lvl="0" indent="0">
              <a:buClr>
                <a:srgbClr val="A53010"/>
              </a:buClr>
              <a:buNone/>
            </a:pPr>
            <a:endParaRPr lang="en-US" dirty="0">
              <a:solidFill>
                <a:prstClr val="black"/>
              </a:solidFill>
            </a:endParaRPr>
          </a:p>
          <a:p>
            <a:pPr marL="0" lvl="0" indent="0" algn="just">
              <a:buClr>
                <a:srgbClr val="A53010"/>
              </a:buClr>
              <a:buNone/>
            </a:pPr>
            <a:r>
              <a:rPr lang="en-US" dirty="0">
                <a:solidFill>
                  <a:prstClr val="black"/>
                </a:solidFill>
                <a:latin typeface="Dreaming Outloud Pro" panose="020F0502020204030204" pitchFamily="66" charset="0"/>
                <a:cs typeface="Dreaming Outloud Pro" panose="020F0502020204030204" pitchFamily="66" charset="0"/>
              </a:rPr>
              <a:t>‘The development of insight and practice, through critical attention to practical values, theories, principles, assumptions and the relationship between theory and practice, which inform everyday actions.’ (Bolton &amp; Delderfield, 2018, p. xxiii). </a:t>
            </a:r>
          </a:p>
          <a:p>
            <a:pPr marL="0" lvl="0" indent="0" algn="just">
              <a:buClr>
                <a:srgbClr val="A53010"/>
              </a:buClr>
              <a:buNone/>
            </a:pPr>
            <a:endParaRPr lang="en-US" dirty="0">
              <a:solidFill>
                <a:prstClr val="black"/>
              </a:solidFill>
              <a:latin typeface="Dreaming Outloud Pro" panose="020F0502020204030204" pitchFamily="66" charset="0"/>
              <a:cs typeface="Dreaming Outloud Pro" panose="020F0502020204030204" pitchFamily="66" charset="0"/>
            </a:endParaRPr>
          </a:p>
          <a:p>
            <a:pPr marL="0" lvl="0" indent="0" algn="ctr">
              <a:buClr>
                <a:srgbClr val="A53010"/>
              </a:buClr>
              <a:buNone/>
            </a:pPr>
            <a:r>
              <a:rPr lang="en-US" dirty="0">
                <a:solidFill>
                  <a:prstClr val="black"/>
                </a:solidFill>
                <a:latin typeface="Dreaming Outloud Pro" panose="020F0502020204030204" pitchFamily="66" charset="0"/>
                <a:cs typeface="Dreaming Outloud Pro" panose="020F0502020204030204" pitchFamily="66" charset="0"/>
              </a:rPr>
              <a:t>&amp;</a:t>
            </a:r>
          </a:p>
          <a:p>
            <a:pPr marL="0" lvl="0" indent="0" algn="just">
              <a:buClr>
                <a:srgbClr val="A53010"/>
              </a:buClr>
              <a:buNone/>
            </a:pPr>
            <a:r>
              <a:rPr lang="en-US" dirty="0">
                <a:solidFill>
                  <a:prstClr val="black"/>
                </a:solidFill>
                <a:latin typeface="Dreaming Outloud Pro" panose="020F0502020204030204" pitchFamily="66" charset="0"/>
                <a:cs typeface="Dreaming Outloud Pro" panose="020F0502020204030204" pitchFamily="66" charset="0"/>
              </a:rPr>
              <a:t> </a:t>
            </a:r>
          </a:p>
          <a:p>
            <a:pPr marL="0" lvl="0" indent="0" algn="just">
              <a:buClr>
                <a:srgbClr val="A53010"/>
              </a:buClr>
              <a:buNone/>
            </a:pPr>
            <a:r>
              <a:rPr lang="en-US" dirty="0">
                <a:solidFill>
                  <a:prstClr val="black"/>
                </a:solidFill>
                <a:latin typeface="Dreaming Outloud Pro" panose="020F0502020204030204" pitchFamily="66" charset="0"/>
                <a:cs typeface="Dreaming Outloud Pro" panose="020F0502020204030204" pitchFamily="66" charset="0"/>
              </a:rPr>
              <a:t>‘A critical appreciation of theory, self and the socio-cultural context for our practice. It involves looping back on events in our practice from different angles, guided by our openness for continuous transformative learning.’ (Bager-Charleson, 2020, p. 2). </a:t>
            </a:r>
          </a:p>
          <a:p>
            <a:pPr marL="0" lvl="0" indent="0" algn="just">
              <a:buClr>
                <a:srgbClr val="A53010"/>
              </a:buClr>
              <a:buNone/>
            </a:pPr>
            <a:endParaRPr lang="en-US" dirty="0">
              <a:solidFill>
                <a:prstClr val="black"/>
              </a:solidFill>
              <a:latin typeface="Dreaming Outloud Pro" panose="020F0502020204030204" pitchFamily="66" charset="0"/>
              <a:cs typeface="Dreaming Outloud Pro" panose="020F0502020204030204" pitchFamily="66" charset="0"/>
            </a:endParaRPr>
          </a:p>
          <a:p>
            <a:pPr marL="0" lvl="0" indent="0" algn="ctr">
              <a:buClr>
                <a:srgbClr val="A53010"/>
              </a:buClr>
              <a:buNone/>
            </a:pPr>
            <a:endParaRPr lang="en-US" dirty="0">
              <a:solidFill>
                <a:prstClr val="black"/>
              </a:solidFill>
            </a:endParaRPr>
          </a:p>
          <a:p>
            <a:pPr marL="0" lvl="0" indent="0">
              <a:buClr>
                <a:srgbClr val="A53010"/>
              </a:buClr>
              <a:buNone/>
            </a:pPr>
            <a:r>
              <a:rPr lang="en-US" dirty="0">
                <a:solidFill>
                  <a:prstClr val="black"/>
                </a:solidFill>
              </a:rPr>
              <a:t>Put simply - </a:t>
            </a:r>
          </a:p>
          <a:p>
            <a:pPr marL="0" lvl="0" indent="0">
              <a:buClr>
                <a:srgbClr val="A53010"/>
              </a:buClr>
              <a:buNone/>
            </a:pPr>
            <a:endParaRPr lang="en-US" dirty="0">
              <a:solidFill>
                <a:prstClr val="black"/>
              </a:solidFill>
            </a:endParaRPr>
          </a:p>
          <a:p>
            <a:pPr marL="0" lvl="0" indent="0">
              <a:buClr>
                <a:srgbClr val="A53010"/>
              </a:buClr>
              <a:buNone/>
            </a:pPr>
            <a:r>
              <a:rPr lang="en-US" dirty="0">
                <a:solidFill>
                  <a:prstClr val="black"/>
                </a:solidFill>
              </a:rPr>
              <a:t>Reflecting on our actions, in order to continuously learn from them.</a:t>
            </a:r>
          </a:p>
          <a:p>
            <a:pPr marL="0" lvl="0" indent="0">
              <a:buClr>
                <a:srgbClr val="A53010"/>
              </a:buClr>
              <a:buNone/>
            </a:pPr>
            <a:r>
              <a:rPr lang="en-US" dirty="0">
                <a:solidFill>
                  <a:prstClr val="black"/>
                </a:solidFill>
                <a:cs typeface="Dreaming Outloud Pro" panose="020F0502020204030204" pitchFamily="66" charset="0"/>
              </a:rPr>
              <a:t>(Schon, 1983). </a:t>
            </a:r>
            <a:endParaRPr lang="en-US" dirty="0">
              <a:solidFill>
                <a:prstClr val="black"/>
              </a:solidFill>
              <a:latin typeface="Dreaming Outloud Pro" panose="020F0502020204030204" pitchFamily="66" charset="0"/>
              <a:cs typeface="Dreaming Outloud Pro" panose="020F0502020204030204" pitchFamily="66" charset="0"/>
            </a:endParaRPr>
          </a:p>
        </p:txBody>
      </p:sp>
    </p:spTree>
    <p:extLst>
      <p:ext uri="{BB962C8B-B14F-4D97-AF65-F5344CB8AC3E}">
        <p14:creationId xmlns:p14="http://schemas.microsoft.com/office/powerpoint/2010/main" val="3094659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1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1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1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1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2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2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23" name="Group 2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2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2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2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2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2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3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3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3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3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3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3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37" name="Rectangle 3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9"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sp>
        <p:nvSpPr>
          <p:cNvPr id="3" name="Text Placeholder 2">
            <a:extLst>
              <a:ext uri="{FF2B5EF4-FFF2-40B4-BE49-F238E27FC236}">
                <a16:creationId xmlns:a16="http://schemas.microsoft.com/office/drawing/2014/main" id="{2509F9FB-12DA-46FC-0A31-4E8C77E1D7ED}"/>
              </a:ext>
            </a:extLst>
          </p:cNvPr>
          <p:cNvSpPr>
            <a:spLocks noGrp="1"/>
          </p:cNvSpPr>
          <p:nvPr>
            <p:ph type="body" idx="1"/>
          </p:nvPr>
        </p:nvSpPr>
        <p:spPr>
          <a:xfrm>
            <a:off x="2722178" y="228601"/>
            <a:ext cx="4913747" cy="6540062"/>
          </a:xfrm>
        </p:spPr>
        <p:txBody>
          <a:bodyPr vert="horz" lIns="91440" tIns="45720" rIns="91440" bIns="45720" rtlCol="0" anchor="t">
            <a:normAutofit/>
          </a:bodyPr>
          <a:lstStyle/>
          <a:p>
            <a:r>
              <a:rPr lang="en-US" sz="1800" dirty="0">
                <a:solidFill>
                  <a:schemeClr val="tx1"/>
                </a:solidFill>
              </a:rPr>
              <a:t>What does that mean for us?</a:t>
            </a:r>
          </a:p>
          <a:p>
            <a:endParaRPr lang="en-US" sz="1800" dirty="0">
              <a:solidFill>
                <a:schemeClr val="tx1"/>
              </a:solidFill>
            </a:endParaRPr>
          </a:p>
          <a:p>
            <a:pPr marL="285750" indent="-285750">
              <a:buFont typeface="Arial" panose="020B0604020202020204" pitchFamily="34" charset="0"/>
              <a:buChar char="•"/>
            </a:pPr>
            <a:r>
              <a:rPr lang="en-US" sz="1800" dirty="0">
                <a:solidFill>
                  <a:schemeClr val="tx1"/>
                </a:solidFill>
              </a:rPr>
              <a:t>Expanding on our existing knowledge </a:t>
            </a:r>
          </a:p>
          <a:p>
            <a:pPr marL="285750" indent="-285750">
              <a:buFont typeface="Arial" panose="020B0604020202020204" pitchFamily="34" charset="0"/>
              <a:buChar char="•"/>
            </a:pPr>
            <a:endParaRPr lang="en-US" sz="1800" dirty="0">
              <a:solidFill>
                <a:schemeClr val="tx1"/>
              </a:solidFill>
            </a:endParaRPr>
          </a:p>
          <a:p>
            <a:pPr marL="285750" indent="-285750">
              <a:buFont typeface="Arial" panose="020B0604020202020204" pitchFamily="34" charset="0"/>
              <a:buChar char="•"/>
            </a:pPr>
            <a:r>
              <a:rPr lang="en-US" sz="1800" dirty="0">
                <a:solidFill>
                  <a:schemeClr val="tx1"/>
                </a:solidFill>
              </a:rPr>
              <a:t>Delving into our subconscious </a:t>
            </a:r>
          </a:p>
          <a:p>
            <a:pPr marL="285750" indent="-285750">
              <a:buFont typeface="Arial" panose="020B0604020202020204" pitchFamily="34" charset="0"/>
              <a:buChar char="•"/>
            </a:pPr>
            <a:endParaRPr lang="en-US" sz="1800" dirty="0">
              <a:solidFill>
                <a:schemeClr val="tx1"/>
              </a:solidFill>
            </a:endParaRPr>
          </a:p>
          <a:p>
            <a:pPr marL="285750" indent="-285750">
              <a:buFont typeface="Arial" panose="020B0604020202020204" pitchFamily="34" charset="0"/>
              <a:buChar char="•"/>
            </a:pPr>
            <a:r>
              <a:rPr lang="en-US" sz="1800" dirty="0">
                <a:solidFill>
                  <a:schemeClr val="tx1"/>
                </a:solidFill>
              </a:rPr>
              <a:t>Exploring our feelings</a:t>
            </a:r>
          </a:p>
          <a:p>
            <a:pPr marL="285750" indent="-285750">
              <a:buFont typeface="Arial" panose="020B0604020202020204" pitchFamily="34" charset="0"/>
              <a:buChar char="•"/>
            </a:pPr>
            <a:endParaRPr lang="en-US" sz="1800" dirty="0">
              <a:solidFill>
                <a:schemeClr val="tx1"/>
              </a:solidFill>
            </a:endParaRPr>
          </a:p>
          <a:p>
            <a:pPr marL="285750" indent="-285750">
              <a:buFont typeface="Arial" panose="020B0604020202020204" pitchFamily="34" charset="0"/>
              <a:buChar char="•"/>
            </a:pPr>
            <a:r>
              <a:rPr lang="en-US" sz="1800" dirty="0">
                <a:solidFill>
                  <a:schemeClr val="tx1"/>
                </a:solidFill>
              </a:rPr>
              <a:t>Seeing things from other perspectives</a:t>
            </a:r>
          </a:p>
          <a:p>
            <a:pPr marL="285750" indent="-285750">
              <a:buFont typeface="Arial" panose="020B0604020202020204" pitchFamily="34" charset="0"/>
              <a:buChar char="•"/>
            </a:pPr>
            <a:endParaRPr lang="en-US" sz="1800" dirty="0">
              <a:solidFill>
                <a:schemeClr val="tx1"/>
              </a:solidFill>
            </a:endParaRPr>
          </a:p>
          <a:p>
            <a:pPr marL="285750" indent="-285750">
              <a:buFont typeface="Arial" panose="020B0604020202020204" pitchFamily="34" charset="0"/>
              <a:buChar char="•"/>
            </a:pPr>
            <a:r>
              <a:rPr lang="en-US" sz="1800" dirty="0">
                <a:solidFill>
                  <a:schemeClr val="tx1"/>
                </a:solidFill>
              </a:rPr>
              <a:t>Learning from negative </a:t>
            </a:r>
            <a:r>
              <a:rPr lang="en-US" sz="1800" b="1" i="1" dirty="0">
                <a:solidFill>
                  <a:schemeClr val="tx1"/>
                </a:solidFill>
              </a:rPr>
              <a:t>and</a:t>
            </a:r>
            <a:r>
              <a:rPr lang="en-US" sz="1800" dirty="0">
                <a:solidFill>
                  <a:schemeClr val="tx1"/>
                </a:solidFill>
              </a:rPr>
              <a:t> positive experiences.</a:t>
            </a:r>
          </a:p>
          <a:p>
            <a:r>
              <a:rPr lang="en-US" sz="1800" dirty="0">
                <a:solidFill>
                  <a:schemeClr val="tx1"/>
                </a:solidFill>
              </a:rPr>
              <a:t>(Ghaye, 2011). </a:t>
            </a:r>
          </a:p>
          <a:p>
            <a:r>
              <a:rPr lang="en-US" sz="1800" dirty="0">
                <a:solidFill>
                  <a:schemeClr val="tx1"/>
                </a:solidFill>
              </a:rPr>
              <a:t> </a:t>
            </a:r>
          </a:p>
          <a:p>
            <a:endParaRPr lang="en-US" sz="1800" dirty="0"/>
          </a:p>
        </p:txBody>
      </p:sp>
      <p:pic>
        <p:nvPicPr>
          <p:cNvPr id="5" name="Picture 4" descr="Wood human figure">
            <a:extLst>
              <a:ext uri="{FF2B5EF4-FFF2-40B4-BE49-F238E27FC236}">
                <a16:creationId xmlns:a16="http://schemas.microsoft.com/office/drawing/2014/main" id="{2C188A4F-21F9-C0AC-9E0E-E1D29041EBB7}"/>
              </a:ext>
            </a:extLst>
          </p:cNvPr>
          <p:cNvPicPr>
            <a:picLocks noChangeAspect="1"/>
          </p:cNvPicPr>
          <p:nvPr/>
        </p:nvPicPr>
        <p:blipFill>
          <a:blip r:embed="rId2"/>
          <a:srcRect r="40848"/>
          <a:stretch/>
        </p:blipFill>
        <p:spPr>
          <a:xfrm>
            <a:off x="7756634" y="-20965"/>
            <a:ext cx="4435366" cy="6878965"/>
          </a:xfrm>
          <a:prstGeom prst="rect">
            <a:avLst/>
          </a:prstGeom>
        </p:spPr>
      </p:pic>
    </p:spTree>
    <p:extLst>
      <p:ext uri="{BB962C8B-B14F-4D97-AF65-F5344CB8AC3E}">
        <p14:creationId xmlns:p14="http://schemas.microsoft.com/office/powerpoint/2010/main" val="2902507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1" end="1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55E29E05-5E75-E67F-BE8B-0AE82D050A6A}"/>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FB2B0D9D-B26D-0ED0-560E-5910C05B6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C1DB1FA9-5E07-2886-473D-EAA66151B0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2" name="Freeform 12">
              <a:extLst>
                <a:ext uri="{FF2B5EF4-FFF2-40B4-BE49-F238E27FC236}">
                  <a16:creationId xmlns:a16="http://schemas.microsoft.com/office/drawing/2014/main" id="{CD8F0671-0228-AAFD-94F1-9995E2DD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3" name="Freeform 13">
              <a:extLst>
                <a:ext uri="{FF2B5EF4-FFF2-40B4-BE49-F238E27FC236}">
                  <a16:creationId xmlns:a16="http://schemas.microsoft.com/office/drawing/2014/main" id="{90DE6280-8033-21F4-4448-333EA6F578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4" name="Freeform 14">
              <a:extLst>
                <a:ext uri="{FF2B5EF4-FFF2-40B4-BE49-F238E27FC236}">
                  <a16:creationId xmlns:a16="http://schemas.microsoft.com/office/drawing/2014/main" id="{A2E3E32C-09F3-E928-0684-EBDC28B6D4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5" name="Freeform 15">
              <a:extLst>
                <a:ext uri="{FF2B5EF4-FFF2-40B4-BE49-F238E27FC236}">
                  <a16:creationId xmlns:a16="http://schemas.microsoft.com/office/drawing/2014/main" id="{6E88D38A-0268-B2EC-3468-358276F88D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6" name="Freeform 16">
              <a:extLst>
                <a:ext uri="{FF2B5EF4-FFF2-40B4-BE49-F238E27FC236}">
                  <a16:creationId xmlns:a16="http://schemas.microsoft.com/office/drawing/2014/main" id="{C448E9D1-6CE4-5CF2-F72F-398786CEC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17" name="Freeform 17">
              <a:extLst>
                <a:ext uri="{FF2B5EF4-FFF2-40B4-BE49-F238E27FC236}">
                  <a16:creationId xmlns:a16="http://schemas.microsoft.com/office/drawing/2014/main" id="{7B0EBE9D-E594-1ABA-3EBF-A8B3F8D72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18" name="Freeform 18">
              <a:extLst>
                <a:ext uri="{FF2B5EF4-FFF2-40B4-BE49-F238E27FC236}">
                  <a16:creationId xmlns:a16="http://schemas.microsoft.com/office/drawing/2014/main" id="{DC3A7716-1544-F52F-3FF4-6F28C79E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19" name="Freeform 19">
              <a:extLst>
                <a:ext uri="{FF2B5EF4-FFF2-40B4-BE49-F238E27FC236}">
                  <a16:creationId xmlns:a16="http://schemas.microsoft.com/office/drawing/2014/main" id="{522DEC38-8001-2E26-85B3-411064687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20" name="Freeform 20">
              <a:extLst>
                <a:ext uri="{FF2B5EF4-FFF2-40B4-BE49-F238E27FC236}">
                  <a16:creationId xmlns:a16="http://schemas.microsoft.com/office/drawing/2014/main" id="{BFB6F6C6-3FD0-5B0B-05FA-A516BB5CE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21" name="Freeform 21">
              <a:extLst>
                <a:ext uri="{FF2B5EF4-FFF2-40B4-BE49-F238E27FC236}">
                  <a16:creationId xmlns:a16="http://schemas.microsoft.com/office/drawing/2014/main" id="{491BE797-E337-3F89-0C78-7B8B4B11AE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22" name="Freeform 22">
              <a:extLst>
                <a:ext uri="{FF2B5EF4-FFF2-40B4-BE49-F238E27FC236}">
                  <a16:creationId xmlns:a16="http://schemas.microsoft.com/office/drawing/2014/main" id="{83CEE9D4-566D-8C13-E952-0A41E84CDC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24" name="Group 23">
            <a:extLst>
              <a:ext uri="{FF2B5EF4-FFF2-40B4-BE49-F238E27FC236}">
                <a16:creationId xmlns:a16="http://schemas.microsoft.com/office/drawing/2014/main" id="{3A880A1A-800B-0D95-9D37-A6012A86FC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D5ED2D5C-0CF1-122D-5222-2F96339A5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26" name="Freeform 28">
              <a:extLst>
                <a:ext uri="{FF2B5EF4-FFF2-40B4-BE49-F238E27FC236}">
                  <a16:creationId xmlns:a16="http://schemas.microsoft.com/office/drawing/2014/main" id="{54BCE300-7B9C-B9B0-93DE-A1FA83A99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27" name="Freeform 29">
              <a:extLst>
                <a:ext uri="{FF2B5EF4-FFF2-40B4-BE49-F238E27FC236}">
                  <a16:creationId xmlns:a16="http://schemas.microsoft.com/office/drawing/2014/main" id="{D4B7032C-D450-7F02-FE6F-26D15D46FC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28" name="Freeform 30">
              <a:extLst>
                <a:ext uri="{FF2B5EF4-FFF2-40B4-BE49-F238E27FC236}">
                  <a16:creationId xmlns:a16="http://schemas.microsoft.com/office/drawing/2014/main" id="{14231AFC-67C3-ECBC-0D7B-A5915B50B0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29" name="Freeform 31">
              <a:extLst>
                <a:ext uri="{FF2B5EF4-FFF2-40B4-BE49-F238E27FC236}">
                  <a16:creationId xmlns:a16="http://schemas.microsoft.com/office/drawing/2014/main" id="{2D50A7B0-9567-0F39-53B1-2AFBD6061C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30" name="Freeform 32">
              <a:extLst>
                <a:ext uri="{FF2B5EF4-FFF2-40B4-BE49-F238E27FC236}">
                  <a16:creationId xmlns:a16="http://schemas.microsoft.com/office/drawing/2014/main" id="{A3D49792-DA9F-F9F6-A7EE-A9A4043D25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31" name="Freeform 33">
              <a:extLst>
                <a:ext uri="{FF2B5EF4-FFF2-40B4-BE49-F238E27FC236}">
                  <a16:creationId xmlns:a16="http://schemas.microsoft.com/office/drawing/2014/main" id="{1E93C62A-6042-8B6B-5090-E871DA5CC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32" name="Freeform 34">
              <a:extLst>
                <a:ext uri="{FF2B5EF4-FFF2-40B4-BE49-F238E27FC236}">
                  <a16:creationId xmlns:a16="http://schemas.microsoft.com/office/drawing/2014/main" id="{B0A6E855-9B6A-4C34-4AFE-8CD66D538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33" name="Freeform 35">
              <a:extLst>
                <a:ext uri="{FF2B5EF4-FFF2-40B4-BE49-F238E27FC236}">
                  <a16:creationId xmlns:a16="http://schemas.microsoft.com/office/drawing/2014/main" id="{18CA8758-2C74-F9B0-44D4-5E103094C6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34" name="Freeform 36">
              <a:extLst>
                <a:ext uri="{FF2B5EF4-FFF2-40B4-BE49-F238E27FC236}">
                  <a16:creationId xmlns:a16="http://schemas.microsoft.com/office/drawing/2014/main" id="{0C00BC28-35E7-D124-FEDA-0855F8454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35" name="Freeform 37">
              <a:extLst>
                <a:ext uri="{FF2B5EF4-FFF2-40B4-BE49-F238E27FC236}">
                  <a16:creationId xmlns:a16="http://schemas.microsoft.com/office/drawing/2014/main" id="{55302976-2676-6079-A723-49335B194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36" name="Freeform 38">
              <a:extLst>
                <a:ext uri="{FF2B5EF4-FFF2-40B4-BE49-F238E27FC236}">
                  <a16:creationId xmlns:a16="http://schemas.microsoft.com/office/drawing/2014/main" id="{4C304123-8103-0786-2B74-806AA8335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38" name="Rectangle 37">
            <a:extLst>
              <a:ext uri="{FF2B5EF4-FFF2-40B4-BE49-F238E27FC236}">
                <a16:creationId xmlns:a16="http://schemas.microsoft.com/office/drawing/2014/main" id="{6B31F8A9-D69B-DAD5-1090-11BFEC82C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40" name="Freeform 6">
            <a:extLst>
              <a:ext uri="{FF2B5EF4-FFF2-40B4-BE49-F238E27FC236}">
                <a16:creationId xmlns:a16="http://schemas.microsoft.com/office/drawing/2014/main" id="{F56460DC-B5D4-6579-479C-CB01571BCE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sp useBgFill="1">
        <p:nvSpPr>
          <p:cNvPr id="42" name="Rectangle 41">
            <a:extLst>
              <a:ext uri="{FF2B5EF4-FFF2-40B4-BE49-F238E27FC236}">
                <a16:creationId xmlns:a16="http://schemas.microsoft.com/office/drawing/2014/main" id="{802CF647-60ED-6F10-BAE5-630FB1D6A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44" name="Group 43">
            <a:extLst>
              <a:ext uri="{FF2B5EF4-FFF2-40B4-BE49-F238E27FC236}">
                <a16:creationId xmlns:a16="http://schemas.microsoft.com/office/drawing/2014/main" id="{B8FCABC2-19A5-EFC5-2249-FAF88AE3E4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45" name="Freeform 11">
              <a:extLst>
                <a:ext uri="{FF2B5EF4-FFF2-40B4-BE49-F238E27FC236}">
                  <a16:creationId xmlns:a16="http://schemas.microsoft.com/office/drawing/2014/main" id="{86C0046A-C95B-8B40-6AC0-08C44B210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46" name="Freeform 12">
              <a:extLst>
                <a:ext uri="{FF2B5EF4-FFF2-40B4-BE49-F238E27FC236}">
                  <a16:creationId xmlns:a16="http://schemas.microsoft.com/office/drawing/2014/main" id="{346FC359-FD41-DC73-AFE7-D9152CFC4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47" name="Freeform 13">
              <a:extLst>
                <a:ext uri="{FF2B5EF4-FFF2-40B4-BE49-F238E27FC236}">
                  <a16:creationId xmlns:a16="http://schemas.microsoft.com/office/drawing/2014/main" id="{34E13CC4-6B40-C607-01AD-5BC5D430A8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48" name="Freeform 14">
              <a:extLst>
                <a:ext uri="{FF2B5EF4-FFF2-40B4-BE49-F238E27FC236}">
                  <a16:creationId xmlns:a16="http://schemas.microsoft.com/office/drawing/2014/main" id="{FAF205E6-683C-B858-B276-BC44B9654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49" name="Freeform 15">
              <a:extLst>
                <a:ext uri="{FF2B5EF4-FFF2-40B4-BE49-F238E27FC236}">
                  <a16:creationId xmlns:a16="http://schemas.microsoft.com/office/drawing/2014/main" id="{443BD7F4-6AFE-1EB8-1E92-37AA07864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50" name="Freeform 16">
              <a:extLst>
                <a:ext uri="{FF2B5EF4-FFF2-40B4-BE49-F238E27FC236}">
                  <a16:creationId xmlns:a16="http://schemas.microsoft.com/office/drawing/2014/main" id="{7E8116B8-6429-22D4-6D8C-074208A13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51" name="Freeform 17">
              <a:extLst>
                <a:ext uri="{FF2B5EF4-FFF2-40B4-BE49-F238E27FC236}">
                  <a16:creationId xmlns:a16="http://schemas.microsoft.com/office/drawing/2014/main" id="{25D12C2B-427D-76A9-7510-5885BD9FB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52" name="Freeform 18">
              <a:extLst>
                <a:ext uri="{FF2B5EF4-FFF2-40B4-BE49-F238E27FC236}">
                  <a16:creationId xmlns:a16="http://schemas.microsoft.com/office/drawing/2014/main" id="{E16DEED9-04C9-ADA2-1351-1083F912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53" name="Freeform 19">
              <a:extLst>
                <a:ext uri="{FF2B5EF4-FFF2-40B4-BE49-F238E27FC236}">
                  <a16:creationId xmlns:a16="http://schemas.microsoft.com/office/drawing/2014/main" id="{3A94878D-156D-C25B-CEAE-09C5B0D80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54" name="Freeform 20">
              <a:extLst>
                <a:ext uri="{FF2B5EF4-FFF2-40B4-BE49-F238E27FC236}">
                  <a16:creationId xmlns:a16="http://schemas.microsoft.com/office/drawing/2014/main" id="{C64F47F1-A277-F71D-F1A7-2B40FE3F8F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55" name="Freeform 21">
              <a:extLst>
                <a:ext uri="{FF2B5EF4-FFF2-40B4-BE49-F238E27FC236}">
                  <a16:creationId xmlns:a16="http://schemas.microsoft.com/office/drawing/2014/main" id="{928E1B70-0A2F-47E3-8CC9-387ED8855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56" name="Freeform 22">
              <a:extLst>
                <a:ext uri="{FF2B5EF4-FFF2-40B4-BE49-F238E27FC236}">
                  <a16:creationId xmlns:a16="http://schemas.microsoft.com/office/drawing/2014/main" id="{4611D160-E5ED-F879-3FC8-AB6632D171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58" name="Group 57">
            <a:extLst>
              <a:ext uri="{FF2B5EF4-FFF2-40B4-BE49-F238E27FC236}">
                <a16:creationId xmlns:a16="http://schemas.microsoft.com/office/drawing/2014/main" id="{8D2FB5E3-AA28-EDF4-2351-45F782B40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59" name="Freeform 27">
              <a:extLst>
                <a:ext uri="{FF2B5EF4-FFF2-40B4-BE49-F238E27FC236}">
                  <a16:creationId xmlns:a16="http://schemas.microsoft.com/office/drawing/2014/main" id="{52359191-29B5-5986-5C40-9F350A4AE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60" name="Freeform 28">
              <a:extLst>
                <a:ext uri="{FF2B5EF4-FFF2-40B4-BE49-F238E27FC236}">
                  <a16:creationId xmlns:a16="http://schemas.microsoft.com/office/drawing/2014/main" id="{D8178E97-62BE-46E6-A267-DC9C7FE46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61" name="Freeform 29">
              <a:extLst>
                <a:ext uri="{FF2B5EF4-FFF2-40B4-BE49-F238E27FC236}">
                  <a16:creationId xmlns:a16="http://schemas.microsoft.com/office/drawing/2014/main" id="{E03E3A44-0B90-3E9B-F527-9B31FCA82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62" name="Freeform 30">
              <a:extLst>
                <a:ext uri="{FF2B5EF4-FFF2-40B4-BE49-F238E27FC236}">
                  <a16:creationId xmlns:a16="http://schemas.microsoft.com/office/drawing/2014/main" id="{1A035A50-D970-4197-CE75-338D971400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63" name="Freeform 31">
              <a:extLst>
                <a:ext uri="{FF2B5EF4-FFF2-40B4-BE49-F238E27FC236}">
                  <a16:creationId xmlns:a16="http://schemas.microsoft.com/office/drawing/2014/main" id="{D564DD1B-6396-CA66-1024-D96D1B4B4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64" name="Freeform 32">
              <a:extLst>
                <a:ext uri="{FF2B5EF4-FFF2-40B4-BE49-F238E27FC236}">
                  <a16:creationId xmlns:a16="http://schemas.microsoft.com/office/drawing/2014/main" id="{322D0F9A-405F-5836-D2DA-E95793A2B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65" name="Freeform 33">
              <a:extLst>
                <a:ext uri="{FF2B5EF4-FFF2-40B4-BE49-F238E27FC236}">
                  <a16:creationId xmlns:a16="http://schemas.microsoft.com/office/drawing/2014/main" id="{50406840-14E0-A43B-A297-8486DC18D7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66" name="Freeform 34">
              <a:extLst>
                <a:ext uri="{FF2B5EF4-FFF2-40B4-BE49-F238E27FC236}">
                  <a16:creationId xmlns:a16="http://schemas.microsoft.com/office/drawing/2014/main" id="{3FDEA14B-D0CB-9C08-C41E-CF909ADFF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67" name="Freeform 35">
              <a:extLst>
                <a:ext uri="{FF2B5EF4-FFF2-40B4-BE49-F238E27FC236}">
                  <a16:creationId xmlns:a16="http://schemas.microsoft.com/office/drawing/2014/main" id="{919C4A90-4C5F-4D46-26B3-521DA36DB6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68" name="Freeform 36">
              <a:extLst>
                <a:ext uri="{FF2B5EF4-FFF2-40B4-BE49-F238E27FC236}">
                  <a16:creationId xmlns:a16="http://schemas.microsoft.com/office/drawing/2014/main" id="{96DF5D60-4D87-8ACE-8F4F-D14DF5B3C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69" name="Freeform 37">
              <a:extLst>
                <a:ext uri="{FF2B5EF4-FFF2-40B4-BE49-F238E27FC236}">
                  <a16:creationId xmlns:a16="http://schemas.microsoft.com/office/drawing/2014/main" id="{0E4765F0-8B7D-6EC7-CB56-83C81C01AB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70" name="Freeform 38">
              <a:extLst>
                <a:ext uri="{FF2B5EF4-FFF2-40B4-BE49-F238E27FC236}">
                  <a16:creationId xmlns:a16="http://schemas.microsoft.com/office/drawing/2014/main" id="{F4648131-ED3B-07C8-E836-B3919E058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2" name="Title 1">
            <a:extLst>
              <a:ext uri="{FF2B5EF4-FFF2-40B4-BE49-F238E27FC236}">
                <a16:creationId xmlns:a16="http://schemas.microsoft.com/office/drawing/2014/main" id="{B2B5FE68-02F2-CDF3-3041-B839EB5BBCB5}"/>
              </a:ext>
            </a:extLst>
          </p:cNvPr>
          <p:cNvSpPr>
            <a:spLocks noGrp="1"/>
          </p:cNvSpPr>
          <p:nvPr>
            <p:ph type="title"/>
          </p:nvPr>
        </p:nvSpPr>
        <p:spPr>
          <a:xfrm>
            <a:off x="6167099" y="1673814"/>
            <a:ext cx="5681134" cy="2819899"/>
          </a:xfrm>
        </p:spPr>
        <p:txBody>
          <a:bodyPr vert="horz" lIns="91440" tIns="45720" rIns="91440" bIns="45720" rtlCol="0" anchor="b">
            <a:normAutofit/>
          </a:bodyPr>
          <a:lstStyle/>
          <a:p>
            <a:pPr algn="just"/>
            <a:r>
              <a:rPr lang="en-US" sz="4400" dirty="0"/>
              <a:t> Why is Reflective Practice Important? </a:t>
            </a:r>
            <a:br>
              <a:rPr lang="en-US" sz="4400" dirty="0"/>
            </a:br>
            <a:r>
              <a:rPr lang="en-US" sz="4400" dirty="0"/>
              <a:t> </a:t>
            </a:r>
          </a:p>
        </p:txBody>
      </p:sp>
      <p:sp>
        <p:nvSpPr>
          <p:cNvPr id="3" name="Subtitle 2">
            <a:extLst>
              <a:ext uri="{FF2B5EF4-FFF2-40B4-BE49-F238E27FC236}">
                <a16:creationId xmlns:a16="http://schemas.microsoft.com/office/drawing/2014/main" id="{ED6DA44A-1036-0975-CA55-E430FF37156D}"/>
              </a:ext>
            </a:extLst>
          </p:cNvPr>
          <p:cNvSpPr>
            <a:spLocks noGrp="1"/>
          </p:cNvSpPr>
          <p:nvPr>
            <p:ph type="body" idx="1"/>
          </p:nvPr>
        </p:nvSpPr>
        <p:spPr>
          <a:xfrm>
            <a:off x="5825066" y="4777379"/>
            <a:ext cx="5681134" cy="1126283"/>
          </a:xfrm>
        </p:spPr>
        <p:txBody>
          <a:bodyPr vert="horz" lIns="91440" tIns="45720" rIns="91440" bIns="45720" rtlCol="0" anchor="t">
            <a:normAutofit/>
          </a:bodyPr>
          <a:lstStyle/>
          <a:p>
            <a:endParaRPr lang="en-US" sz="1800" dirty="0"/>
          </a:p>
          <a:p>
            <a:endParaRPr lang="en-US" sz="1800" dirty="0"/>
          </a:p>
        </p:txBody>
      </p:sp>
      <p:sp>
        <p:nvSpPr>
          <p:cNvPr id="72" name="Rectangle 71">
            <a:extLst>
              <a:ext uri="{FF2B5EF4-FFF2-40B4-BE49-F238E27FC236}">
                <a16:creationId xmlns:a16="http://schemas.microsoft.com/office/drawing/2014/main" id="{F53AFDB8-6025-8AA2-69AF-3CC41ECEA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74" name="Freeform 33">
            <a:extLst>
              <a:ext uri="{FF2B5EF4-FFF2-40B4-BE49-F238E27FC236}">
                <a16:creationId xmlns:a16="http://schemas.microsoft.com/office/drawing/2014/main" id="{C5A79B42-E3F4-B9BB-5132-F50C2CF7E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pic>
        <p:nvPicPr>
          <p:cNvPr id="5" name="Picture 4" descr="Reflection of a building">
            <a:extLst>
              <a:ext uri="{FF2B5EF4-FFF2-40B4-BE49-F238E27FC236}">
                <a16:creationId xmlns:a16="http://schemas.microsoft.com/office/drawing/2014/main" id="{1F883D66-26A6-2B90-847A-AF3D4D4EA1A8}"/>
              </a:ext>
            </a:extLst>
          </p:cNvPr>
          <p:cNvPicPr>
            <a:picLocks noChangeAspect="1"/>
          </p:cNvPicPr>
          <p:nvPr/>
        </p:nvPicPr>
        <p:blipFill>
          <a:blip r:embed="rId2"/>
          <a:srcRect l="22586" r="41585" b="-1"/>
          <a:stretch/>
        </p:blipFill>
        <p:spPr>
          <a:xfrm>
            <a:off x="-2650" y="10"/>
            <a:ext cx="3681047" cy="6857990"/>
          </a:xfrm>
          <a:prstGeom prst="rect">
            <a:avLst/>
          </a:prstGeom>
        </p:spPr>
      </p:pic>
    </p:spTree>
    <p:extLst>
      <p:ext uri="{BB962C8B-B14F-4D97-AF65-F5344CB8AC3E}">
        <p14:creationId xmlns:p14="http://schemas.microsoft.com/office/powerpoint/2010/main" val="3633763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2D57602-FB82-A9B1-7B93-BBBAA4618C78}"/>
              </a:ext>
            </a:extLst>
          </p:cNvPr>
          <p:cNvSpPr>
            <a:spLocks noGrp="1"/>
          </p:cNvSpPr>
          <p:nvPr>
            <p:ph type="body" idx="1"/>
          </p:nvPr>
        </p:nvSpPr>
        <p:spPr>
          <a:xfrm>
            <a:off x="2463087" y="583917"/>
            <a:ext cx="3992732" cy="576262"/>
          </a:xfrm>
        </p:spPr>
        <p:txBody>
          <a:bodyPr/>
          <a:lstStyle/>
          <a:p>
            <a:r>
              <a:rPr lang="en-US" dirty="0"/>
              <a:t>Personal </a:t>
            </a:r>
            <a:endParaRPr lang="en-GB" dirty="0"/>
          </a:p>
        </p:txBody>
      </p:sp>
      <p:sp>
        <p:nvSpPr>
          <p:cNvPr id="5" name="Content Placeholder 4">
            <a:extLst>
              <a:ext uri="{FF2B5EF4-FFF2-40B4-BE49-F238E27FC236}">
                <a16:creationId xmlns:a16="http://schemas.microsoft.com/office/drawing/2014/main" id="{F8CBCD4A-AF02-DBEF-F62B-87D7FDD0A9EC}"/>
              </a:ext>
            </a:extLst>
          </p:cNvPr>
          <p:cNvSpPr>
            <a:spLocks noGrp="1"/>
          </p:cNvSpPr>
          <p:nvPr>
            <p:ph sz="half" idx="2"/>
          </p:nvPr>
        </p:nvSpPr>
        <p:spPr>
          <a:xfrm>
            <a:off x="2288006" y="1269899"/>
            <a:ext cx="4342893" cy="4878653"/>
          </a:xfrm>
        </p:spPr>
        <p:txBody>
          <a:bodyPr>
            <a:normAutofit lnSpcReduction="10000"/>
          </a:bodyPr>
          <a:lstStyle/>
          <a:p>
            <a:r>
              <a:rPr lang="en-US" dirty="0"/>
              <a:t>Challenges any assumptions, biases or prejudices we may have.</a:t>
            </a:r>
          </a:p>
          <a:p>
            <a:endParaRPr lang="en-US" dirty="0"/>
          </a:p>
          <a:p>
            <a:r>
              <a:rPr lang="en-US" dirty="0"/>
              <a:t>Allows for things we may have never considered to be brought into the open. </a:t>
            </a:r>
          </a:p>
          <a:p>
            <a:endParaRPr lang="en-US" dirty="0"/>
          </a:p>
          <a:p>
            <a:r>
              <a:rPr lang="en-US" dirty="0"/>
              <a:t>A confidential space to carefully consider our experiences. </a:t>
            </a:r>
          </a:p>
          <a:p>
            <a:endParaRPr lang="en-US" dirty="0"/>
          </a:p>
          <a:p>
            <a:pPr marL="0" indent="0">
              <a:buNone/>
            </a:pPr>
            <a:r>
              <a:rPr lang="en-US" dirty="0"/>
              <a:t>(Moon, 2010). </a:t>
            </a:r>
          </a:p>
          <a:p>
            <a:pPr marL="0" indent="0">
              <a:buNone/>
            </a:pPr>
            <a:endParaRPr lang="en-US" dirty="0"/>
          </a:p>
          <a:p>
            <a:pPr marL="0" indent="0">
              <a:buNone/>
            </a:pPr>
            <a:r>
              <a:rPr lang="en-US" dirty="0"/>
              <a:t> </a:t>
            </a:r>
          </a:p>
          <a:p>
            <a:endParaRPr lang="en-US" dirty="0"/>
          </a:p>
          <a:p>
            <a:endParaRPr lang="en-US" dirty="0"/>
          </a:p>
          <a:p>
            <a:endParaRPr lang="en-US" dirty="0"/>
          </a:p>
          <a:p>
            <a:endParaRPr lang="en-US" dirty="0"/>
          </a:p>
        </p:txBody>
      </p:sp>
      <p:sp>
        <p:nvSpPr>
          <p:cNvPr id="4" name="Text Placeholder 3">
            <a:extLst>
              <a:ext uri="{FF2B5EF4-FFF2-40B4-BE49-F238E27FC236}">
                <a16:creationId xmlns:a16="http://schemas.microsoft.com/office/drawing/2014/main" id="{223F7C9D-F80E-1373-5DB4-DF2CD0AD63A6}"/>
              </a:ext>
            </a:extLst>
          </p:cNvPr>
          <p:cNvSpPr>
            <a:spLocks noGrp="1"/>
          </p:cNvSpPr>
          <p:nvPr>
            <p:ph type="body" sz="quarter" idx="3"/>
          </p:nvPr>
        </p:nvSpPr>
        <p:spPr>
          <a:xfrm>
            <a:off x="7412036" y="583917"/>
            <a:ext cx="3999001" cy="576262"/>
          </a:xfrm>
        </p:spPr>
        <p:txBody>
          <a:bodyPr/>
          <a:lstStyle/>
          <a:p>
            <a:r>
              <a:rPr lang="en-US" dirty="0"/>
              <a:t>Professional </a:t>
            </a:r>
            <a:endParaRPr lang="en-GB" dirty="0"/>
          </a:p>
        </p:txBody>
      </p:sp>
      <p:sp>
        <p:nvSpPr>
          <p:cNvPr id="6" name="Content Placeholder 5">
            <a:extLst>
              <a:ext uri="{FF2B5EF4-FFF2-40B4-BE49-F238E27FC236}">
                <a16:creationId xmlns:a16="http://schemas.microsoft.com/office/drawing/2014/main" id="{D73EF9AA-378E-F348-4FFF-063FFCFD4826}"/>
              </a:ext>
            </a:extLst>
          </p:cNvPr>
          <p:cNvSpPr>
            <a:spLocks noGrp="1"/>
          </p:cNvSpPr>
          <p:nvPr>
            <p:ph sz="quarter" idx="4"/>
          </p:nvPr>
        </p:nvSpPr>
        <p:spPr>
          <a:xfrm>
            <a:off x="7072363" y="1269899"/>
            <a:ext cx="4338674" cy="4563342"/>
          </a:xfrm>
        </p:spPr>
        <p:txBody>
          <a:bodyPr>
            <a:normAutofit lnSpcReduction="10000"/>
          </a:bodyPr>
          <a:lstStyle/>
          <a:p>
            <a:r>
              <a:rPr lang="en-US" dirty="0"/>
              <a:t>Learning through experience.</a:t>
            </a:r>
          </a:p>
          <a:p>
            <a:endParaRPr lang="en-US" dirty="0"/>
          </a:p>
          <a:p>
            <a:r>
              <a:rPr lang="en-US" dirty="0"/>
              <a:t>Question our professional self.</a:t>
            </a:r>
          </a:p>
          <a:p>
            <a:endParaRPr lang="en-US" dirty="0"/>
          </a:p>
          <a:p>
            <a:r>
              <a:rPr lang="en-US" dirty="0"/>
              <a:t>Maintain a high standard of professional practice.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dirty="0"/>
              <a:t>(Whelan and Gent, 2013). </a:t>
            </a:r>
          </a:p>
        </p:txBody>
      </p:sp>
    </p:spTree>
    <p:extLst>
      <p:ext uri="{BB962C8B-B14F-4D97-AF65-F5344CB8AC3E}">
        <p14:creationId xmlns:p14="http://schemas.microsoft.com/office/powerpoint/2010/main" val="919392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E640794F-242B-5FAB-A002-3D88FF1097C8}"/>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CA1982F5-CB19-1347-653D-EB11171117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29EE743E-7C2E-9B46-1339-6EA077C95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2" name="Freeform 12">
              <a:extLst>
                <a:ext uri="{FF2B5EF4-FFF2-40B4-BE49-F238E27FC236}">
                  <a16:creationId xmlns:a16="http://schemas.microsoft.com/office/drawing/2014/main" id="{EF5B7136-922E-B577-20F2-D5D01BA570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3" name="Freeform 13">
              <a:extLst>
                <a:ext uri="{FF2B5EF4-FFF2-40B4-BE49-F238E27FC236}">
                  <a16:creationId xmlns:a16="http://schemas.microsoft.com/office/drawing/2014/main" id="{A03F6FF4-2135-BA91-7C95-3E678574E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4" name="Freeform 14">
              <a:extLst>
                <a:ext uri="{FF2B5EF4-FFF2-40B4-BE49-F238E27FC236}">
                  <a16:creationId xmlns:a16="http://schemas.microsoft.com/office/drawing/2014/main" id="{BD688D1E-65E7-77EB-E3A4-881781DB5A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5" name="Freeform 15">
              <a:extLst>
                <a:ext uri="{FF2B5EF4-FFF2-40B4-BE49-F238E27FC236}">
                  <a16:creationId xmlns:a16="http://schemas.microsoft.com/office/drawing/2014/main" id="{B422CE0F-F85E-5179-44A0-194408CF91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6" name="Freeform 16">
              <a:extLst>
                <a:ext uri="{FF2B5EF4-FFF2-40B4-BE49-F238E27FC236}">
                  <a16:creationId xmlns:a16="http://schemas.microsoft.com/office/drawing/2014/main" id="{1C77C657-9EA8-7AAF-3B17-EC5B469C9D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17" name="Freeform 17">
              <a:extLst>
                <a:ext uri="{FF2B5EF4-FFF2-40B4-BE49-F238E27FC236}">
                  <a16:creationId xmlns:a16="http://schemas.microsoft.com/office/drawing/2014/main" id="{B611BA50-FD20-AA9F-5C45-76F975EF3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18" name="Freeform 18">
              <a:extLst>
                <a:ext uri="{FF2B5EF4-FFF2-40B4-BE49-F238E27FC236}">
                  <a16:creationId xmlns:a16="http://schemas.microsoft.com/office/drawing/2014/main" id="{8BEAE336-84F5-A7E9-EE7A-2CE08449D3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19" name="Freeform 19">
              <a:extLst>
                <a:ext uri="{FF2B5EF4-FFF2-40B4-BE49-F238E27FC236}">
                  <a16:creationId xmlns:a16="http://schemas.microsoft.com/office/drawing/2014/main" id="{336D18C6-889D-2596-E717-9EC5ECDDF7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20" name="Freeform 20">
              <a:extLst>
                <a:ext uri="{FF2B5EF4-FFF2-40B4-BE49-F238E27FC236}">
                  <a16:creationId xmlns:a16="http://schemas.microsoft.com/office/drawing/2014/main" id="{73408DAC-326A-4024-9953-48FA623B4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21" name="Freeform 21">
              <a:extLst>
                <a:ext uri="{FF2B5EF4-FFF2-40B4-BE49-F238E27FC236}">
                  <a16:creationId xmlns:a16="http://schemas.microsoft.com/office/drawing/2014/main" id="{EA0083E7-F52C-9007-EFEC-07E19AD4BD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22" name="Freeform 22">
              <a:extLst>
                <a:ext uri="{FF2B5EF4-FFF2-40B4-BE49-F238E27FC236}">
                  <a16:creationId xmlns:a16="http://schemas.microsoft.com/office/drawing/2014/main" id="{87AD4C73-BF46-31DA-67E3-C7998E0D3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24" name="Group 23">
            <a:extLst>
              <a:ext uri="{FF2B5EF4-FFF2-40B4-BE49-F238E27FC236}">
                <a16:creationId xmlns:a16="http://schemas.microsoft.com/office/drawing/2014/main" id="{59DDFA93-EFBC-0EEC-314A-168D0C3B6C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F38E2F20-2867-41F4-1768-2F031764B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26" name="Freeform 28">
              <a:extLst>
                <a:ext uri="{FF2B5EF4-FFF2-40B4-BE49-F238E27FC236}">
                  <a16:creationId xmlns:a16="http://schemas.microsoft.com/office/drawing/2014/main" id="{987AD555-2263-6354-7028-C4B92A258F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27" name="Freeform 29">
              <a:extLst>
                <a:ext uri="{FF2B5EF4-FFF2-40B4-BE49-F238E27FC236}">
                  <a16:creationId xmlns:a16="http://schemas.microsoft.com/office/drawing/2014/main" id="{31E7A7AA-2D70-6BA8-FC27-70A2A9E91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28" name="Freeform 30">
              <a:extLst>
                <a:ext uri="{FF2B5EF4-FFF2-40B4-BE49-F238E27FC236}">
                  <a16:creationId xmlns:a16="http://schemas.microsoft.com/office/drawing/2014/main" id="{00F4D00B-A431-587C-EDEF-C4D692B394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29" name="Freeform 31">
              <a:extLst>
                <a:ext uri="{FF2B5EF4-FFF2-40B4-BE49-F238E27FC236}">
                  <a16:creationId xmlns:a16="http://schemas.microsoft.com/office/drawing/2014/main" id="{B740BA3D-455E-B434-19AC-252500FB0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30" name="Freeform 32">
              <a:extLst>
                <a:ext uri="{FF2B5EF4-FFF2-40B4-BE49-F238E27FC236}">
                  <a16:creationId xmlns:a16="http://schemas.microsoft.com/office/drawing/2014/main" id="{D7AE4B75-80BB-1E5A-CF4C-B568A98FE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31" name="Freeform 33">
              <a:extLst>
                <a:ext uri="{FF2B5EF4-FFF2-40B4-BE49-F238E27FC236}">
                  <a16:creationId xmlns:a16="http://schemas.microsoft.com/office/drawing/2014/main" id="{C1D14148-1ED7-1E42-A3B6-CCDB86F37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32" name="Freeform 34">
              <a:extLst>
                <a:ext uri="{FF2B5EF4-FFF2-40B4-BE49-F238E27FC236}">
                  <a16:creationId xmlns:a16="http://schemas.microsoft.com/office/drawing/2014/main" id="{C6BF8633-9E4E-BBCB-D2E8-1863FC1082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33" name="Freeform 35">
              <a:extLst>
                <a:ext uri="{FF2B5EF4-FFF2-40B4-BE49-F238E27FC236}">
                  <a16:creationId xmlns:a16="http://schemas.microsoft.com/office/drawing/2014/main" id="{25AB9189-86E9-9E5D-C085-9168E3E01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34" name="Freeform 36">
              <a:extLst>
                <a:ext uri="{FF2B5EF4-FFF2-40B4-BE49-F238E27FC236}">
                  <a16:creationId xmlns:a16="http://schemas.microsoft.com/office/drawing/2014/main" id="{EADD01EE-C982-06C8-C2C0-3BDD15269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35" name="Freeform 37">
              <a:extLst>
                <a:ext uri="{FF2B5EF4-FFF2-40B4-BE49-F238E27FC236}">
                  <a16:creationId xmlns:a16="http://schemas.microsoft.com/office/drawing/2014/main" id="{D55DCD6C-3CCE-8D9D-4ECF-9BF99B98C8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36" name="Freeform 38">
              <a:extLst>
                <a:ext uri="{FF2B5EF4-FFF2-40B4-BE49-F238E27FC236}">
                  <a16:creationId xmlns:a16="http://schemas.microsoft.com/office/drawing/2014/main" id="{1E6FB920-AD1B-AC7D-2E4B-BAE3722004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38" name="Rectangle 37">
            <a:extLst>
              <a:ext uri="{FF2B5EF4-FFF2-40B4-BE49-F238E27FC236}">
                <a16:creationId xmlns:a16="http://schemas.microsoft.com/office/drawing/2014/main" id="{360047DF-86FE-7FB4-7C6A-2CA2892931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40" name="Freeform 6">
            <a:extLst>
              <a:ext uri="{FF2B5EF4-FFF2-40B4-BE49-F238E27FC236}">
                <a16:creationId xmlns:a16="http://schemas.microsoft.com/office/drawing/2014/main" id="{63C0F5EE-2398-AC9C-1B64-BA692C27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sp useBgFill="1">
        <p:nvSpPr>
          <p:cNvPr id="42" name="Rectangle 41">
            <a:extLst>
              <a:ext uri="{FF2B5EF4-FFF2-40B4-BE49-F238E27FC236}">
                <a16:creationId xmlns:a16="http://schemas.microsoft.com/office/drawing/2014/main" id="{2907B90A-CB38-7BAA-F661-51C0994A1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44" name="Group 43">
            <a:extLst>
              <a:ext uri="{FF2B5EF4-FFF2-40B4-BE49-F238E27FC236}">
                <a16:creationId xmlns:a16="http://schemas.microsoft.com/office/drawing/2014/main" id="{79A61071-2BB0-2B17-A7C8-566916318D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45" name="Freeform 11">
              <a:extLst>
                <a:ext uri="{FF2B5EF4-FFF2-40B4-BE49-F238E27FC236}">
                  <a16:creationId xmlns:a16="http://schemas.microsoft.com/office/drawing/2014/main" id="{42E16A3E-631E-A97B-4578-26C4EC0C95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46" name="Freeform 12">
              <a:extLst>
                <a:ext uri="{FF2B5EF4-FFF2-40B4-BE49-F238E27FC236}">
                  <a16:creationId xmlns:a16="http://schemas.microsoft.com/office/drawing/2014/main" id="{7BEC7315-A38C-135C-01F6-4046C1E94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47" name="Freeform 13">
              <a:extLst>
                <a:ext uri="{FF2B5EF4-FFF2-40B4-BE49-F238E27FC236}">
                  <a16:creationId xmlns:a16="http://schemas.microsoft.com/office/drawing/2014/main" id="{DB65CDA4-40E8-8778-E5E7-F86E2AF686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48" name="Freeform 14">
              <a:extLst>
                <a:ext uri="{FF2B5EF4-FFF2-40B4-BE49-F238E27FC236}">
                  <a16:creationId xmlns:a16="http://schemas.microsoft.com/office/drawing/2014/main" id="{1AE327A6-4CB4-32DD-D947-D3794C7B3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49" name="Freeform 15">
              <a:extLst>
                <a:ext uri="{FF2B5EF4-FFF2-40B4-BE49-F238E27FC236}">
                  <a16:creationId xmlns:a16="http://schemas.microsoft.com/office/drawing/2014/main" id="{AD9624C1-1F1D-8ABB-C176-DFD5875C8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50" name="Freeform 16">
              <a:extLst>
                <a:ext uri="{FF2B5EF4-FFF2-40B4-BE49-F238E27FC236}">
                  <a16:creationId xmlns:a16="http://schemas.microsoft.com/office/drawing/2014/main" id="{9FA3FCA6-F8BD-75C5-EB8C-15064AAFB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51" name="Freeform 17">
              <a:extLst>
                <a:ext uri="{FF2B5EF4-FFF2-40B4-BE49-F238E27FC236}">
                  <a16:creationId xmlns:a16="http://schemas.microsoft.com/office/drawing/2014/main" id="{1F24614A-4713-D7E9-E85E-D5DC8331E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52" name="Freeform 18">
              <a:extLst>
                <a:ext uri="{FF2B5EF4-FFF2-40B4-BE49-F238E27FC236}">
                  <a16:creationId xmlns:a16="http://schemas.microsoft.com/office/drawing/2014/main" id="{270F8C5D-CF56-3C22-8637-731BB108E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53" name="Freeform 19">
              <a:extLst>
                <a:ext uri="{FF2B5EF4-FFF2-40B4-BE49-F238E27FC236}">
                  <a16:creationId xmlns:a16="http://schemas.microsoft.com/office/drawing/2014/main" id="{F7752B2D-059D-850D-508B-79328608C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54" name="Freeform 20">
              <a:extLst>
                <a:ext uri="{FF2B5EF4-FFF2-40B4-BE49-F238E27FC236}">
                  <a16:creationId xmlns:a16="http://schemas.microsoft.com/office/drawing/2014/main" id="{D8BEFD0B-01EC-7CA1-F444-1A940BDEAB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55" name="Freeform 21">
              <a:extLst>
                <a:ext uri="{FF2B5EF4-FFF2-40B4-BE49-F238E27FC236}">
                  <a16:creationId xmlns:a16="http://schemas.microsoft.com/office/drawing/2014/main" id="{43B5FC40-9AB8-F672-3F88-9A1AD061E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56" name="Freeform 22">
              <a:extLst>
                <a:ext uri="{FF2B5EF4-FFF2-40B4-BE49-F238E27FC236}">
                  <a16:creationId xmlns:a16="http://schemas.microsoft.com/office/drawing/2014/main" id="{99F7F708-5616-740C-3F81-4EDCA24B1A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58" name="Group 57">
            <a:extLst>
              <a:ext uri="{FF2B5EF4-FFF2-40B4-BE49-F238E27FC236}">
                <a16:creationId xmlns:a16="http://schemas.microsoft.com/office/drawing/2014/main" id="{26B0B8BE-30A8-A061-37EA-7517E33AC4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59" name="Freeform 27">
              <a:extLst>
                <a:ext uri="{FF2B5EF4-FFF2-40B4-BE49-F238E27FC236}">
                  <a16:creationId xmlns:a16="http://schemas.microsoft.com/office/drawing/2014/main" id="{0D4914A0-3C67-92D8-913F-3A9C68801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60" name="Freeform 28">
              <a:extLst>
                <a:ext uri="{FF2B5EF4-FFF2-40B4-BE49-F238E27FC236}">
                  <a16:creationId xmlns:a16="http://schemas.microsoft.com/office/drawing/2014/main" id="{81E99A5E-9CE6-19C1-C001-2EF8D1D4F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61" name="Freeform 29">
              <a:extLst>
                <a:ext uri="{FF2B5EF4-FFF2-40B4-BE49-F238E27FC236}">
                  <a16:creationId xmlns:a16="http://schemas.microsoft.com/office/drawing/2014/main" id="{DA25CA8C-B303-BB46-F80D-CC93C496FF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62" name="Freeform 30">
              <a:extLst>
                <a:ext uri="{FF2B5EF4-FFF2-40B4-BE49-F238E27FC236}">
                  <a16:creationId xmlns:a16="http://schemas.microsoft.com/office/drawing/2014/main" id="{BD54A965-0743-62E0-F428-67AEF1AAD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63" name="Freeform 31">
              <a:extLst>
                <a:ext uri="{FF2B5EF4-FFF2-40B4-BE49-F238E27FC236}">
                  <a16:creationId xmlns:a16="http://schemas.microsoft.com/office/drawing/2014/main" id="{4DFF30A9-C86E-069B-8D75-BF2ED67A9F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64" name="Freeform 32">
              <a:extLst>
                <a:ext uri="{FF2B5EF4-FFF2-40B4-BE49-F238E27FC236}">
                  <a16:creationId xmlns:a16="http://schemas.microsoft.com/office/drawing/2014/main" id="{76F65024-B330-33CF-C955-228CD1C579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65" name="Freeform 33">
              <a:extLst>
                <a:ext uri="{FF2B5EF4-FFF2-40B4-BE49-F238E27FC236}">
                  <a16:creationId xmlns:a16="http://schemas.microsoft.com/office/drawing/2014/main" id="{BD8DBF1A-790C-D9EF-AF69-26BBA67E0C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66" name="Freeform 34">
              <a:extLst>
                <a:ext uri="{FF2B5EF4-FFF2-40B4-BE49-F238E27FC236}">
                  <a16:creationId xmlns:a16="http://schemas.microsoft.com/office/drawing/2014/main" id="{447FB1CC-D3D1-C4D3-4F75-42E5BBC76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67" name="Freeform 35">
              <a:extLst>
                <a:ext uri="{FF2B5EF4-FFF2-40B4-BE49-F238E27FC236}">
                  <a16:creationId xmlns:a16="http://schemas.microsoft.com/office/drawing/2014/main" id="{42D2B279-6015-A1DD-5352-299D4B8E5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68" name="Freeform 36">
              <a:extLst>
                <a:ext uri="{FF2B5EF4-FFF2-40B4-BE49-F238E27FC236}">
                  <a16:creationId xmlns:a16="http://schemas.microsoft.com/office/drawing/2014/main" id="{DF399472-1692-1228-A19C-A1D280A69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69" name="Freeform 37">
              <a:extLst>
                <a:ext uri="{FF2B5EF4-FFF2-40B4-BE49-F238E27FC236}">
                  <a16:creationId xmlns:a16="http://schemas.microsoft.com/office/drawing/2014/main" id="{072C322B-4E8C-7EFF-AC61-BC0FB6C2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70" name="Freeform 38">
              <a:extLst>
                <a:ext uri="{FF2B5EF4-FFF2-40B4-BE49-F238E27FC236}">
                  <a16:creationId xmlns:a16="http://schemas.microsoft.com/office/drawing/2014/main" id="{E93F77F1-8280-583D-C700-EFD5534CF5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2" name="Title 1">
            <a:extLst>
              <a:ext uri="{FF2B5EF4-FFF2-40B4-BE49-F238E27FC236}">
                <a16:creationId xmlns:a16="http://schemas.microsoft.com/office/drawing/2014/main" id="{EE5ACC89-BB46-50FD-5A95-A76BCEE03267}"/>
              </a:ext>
            </a:extLst>
          </p:cNvPr>
          <p:cNvSpPr>
            <a:spLocks noGrp="1"/>
          </p:cNvSpPr>
          <p:nvPr>
            <p:ph type="title"/>
          </p:nvPr>
        </p:nvSpPr>
        <p:spPr>
          <a:xfrm>
            <a:off x="6167099" y="1673814"/>
            <a:ext cx="5681134" cy="2819899"/>
          </a:xfrm>
        </p:spPr>
        <p:txBody>
          <a:bodyPr vert="horz" lIns="91440" tIns="45720" rIns="91440" bIns="45720" rtlCol="0" anchor="b">
            <a:normAutofit/>
          </a:bodyPr>
          <a:lstStyle/>
          <a:p>
            <a:r>
              <a:rPr lang="en-US" sz="4400" dirty="0"/>
              <a:t>My Personal Transition </a:t>
            </a:r>
            <a:br>
              <a:rPr lang="en-US" sz="4400" dirty="0"/>
            </a:br>
            <a:r>
              <a:rPr lang="en-US" sz="4400" dirty="0"/>
              <a:t> </a:t>
            </a:r>
          </a:p>
        </p:txBody>
      </p:sp>
      <p:sp>
        <p:nvSpPr>
          <p:cNvPr id="3" name="Subtitle 2">
            <a:extLst>
              <a:ext uri="{FF2B5EF4-FFF2-40B4-BE49-F238E27FC236}">
                <a16:creationId xmlns:a16="http://schemas.microsoft.com/office/drawing/2014/main" id="{B08F4C1F-CA2F-C94E-4B66-3C684CAC2488}"/>
              </a:ext>
            </a:extLst>
          </p:cNvPr>
          <p:cNvSpPr>
            <a:spLocks noGrp="1"/>
          </p:cNvSpPr>
          <p:nvPr>
            <p:ph type="body" idx="1"/>
          </p:nvPr>
        </p:nvSpPr>
        <p:spPr>
          <a:xfrm>
            <a:off x="5825066" y="4316473"/>
            <a:ext cx="5681134" cy="1587189"/>
          </a:xfrm>
        </p:spPr>
        <p:txBody>
          <a:bodyPr vert="horz" lIns="91440" tIns="45720" rIns="91440" bIns="45720" rtlCol="0" anchor="t">
            <a:normAutofit/>
          </a:bodyPr>
          <a:lstStyle/>
          <a:p>
            <a:endParaRPr lang="en-US" sz="1800" dirty="0"/>
          </a:p>
          <a:p>
            <a:pPr algn="ctr"/>
            <a:r>
              <a:rPr lang="en-US" sz="1800" dirty="0">
                <a:solidFill>
                  <a:schemeClr val="tx1"/>
                </a:solidFill>
              </a:rPr>
              <a:t>Leaving full-time employment to go to University</a:t>
            </a:r>
          </a:p>
        </p:txBody>
      </p:sp>
      <p:sp>
        <p:nvSpPr>
          <p:cNvPr id="72" name="Rectangle 71">
            <a:extLst>
              <a:ext uri="{FF2B5EF4-FFF2-40B4-BE49-F238E27FC236}">
                <a16:creationId xmlns:a16="http://schemas.microsoft.com/office/drawing/2014/main" id="{C975D412-7535-4E43-AF56-CF31AB1D5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74" name="Freeform 33">
            <a:extLst>
              <a:ext uri="{FF2B5EF4-FFF2-40B4-BE49-F238E27FC236}">
                <a16:creationId xmlns:a16="http://schemas.microsoft.com/office/drawing/2014/main" id="{FB33B216-4609-3A95-C793-792114CC61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pic>
        <p:nvPicPr>
          <p:cNvPr id="5" name="Picture 4" descr="Reflection of a building">
            <a:extLst>
              <a:ext uri="{FF2B5EF4-FFF2-40B4-BE49-F238E27FC236}">
                <a16:creationId xmlns:a16="http://schemas.microsoft.com/office/drawing/2014/main" id="{76ACCC56-EF8D-4F24-6437-3F615A34DB4C}"/>
              </a:ext>
            </a:extLst>
          </p:cNvPr>
          <p:cNvPicPr>
            <a:picLocks noChangeAspect="1"/>
          </p:cNvPicPr>
          <p:nvPr/>
        </p:nvPicPr>
        <p:blipFill>
          <a:blip r:embed="rId2"/>
          <a:srcRect l="22586" r="41585" b="-1"/>
          <a:stretch/>
        </p:blipFill>
        <p:spPr>
          <a:xfrm>
            <a:off x="-2650" y="10"/>
            <a:ext cx="3681047" cy="6857990"/>
          </a:xfrm>
          <a:prstGeom prst="rect">
            <a:avLst/>
          </a:prstGeom>
        </p:spPr>
      </p:pic>
    </p:spTree>
    <p:extLst>
      <p:ext uri="{BB962C8B-B14F-4D97-AF65-F5344CB8AC3E}">
        <p14:creationId xmlns:p14="http://schemas.microsoft.com/office/powerpoint/2010/main" val="3051344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8" name="Group 7">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44"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46"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47"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48"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49"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50"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51"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52"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53"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22"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54"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55"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56" name="Group 55">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57"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58"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59"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60"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61"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62"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63"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64"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65"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36"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6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38"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2" name="Title 1">
            <a:extLst>
              <a:ext uri="{FF2B5EF4-FFF2-40B4-BE49-F238E27FC236}">
                <a16:creationId xmlns:a16="http://schemas.microsoft.com/office/drawing/2014/main" id="{1880E9D6-5475-120A-C31B-909CABC258C7}"/>
              </a:ext>
            </a:extLst>
          </p:cNvPr>
          <p:cNvSpPr>
            <a:spLocks noGrp="1"/>
          </p:cNvSpPr>
          <p:nvPr>
            <p:ph type="title"/>
          </p:nvPr>
        </p:nvSpPr>
        <p:spPr>
          <a:xfrm>
            <a:off x="6328705" y="648753"/>
            <a:ext cx="5746474" cy="1670192"/>
          </a:xfrm>
        </p:spPr>
        <p:txBody>
          <a:bodyPr vert="horz" lIns="91440" tIns="45720" rIns="91440" bIns="45720" rtlCol="0">
            <a:normAutofit/>
          </a:bodyPr>
          <a:lstStyle/>
          <a:p>
            <a:r>
              <a:rPr lang="en-US" dirty="0"/>
              <a:t>Background</a:t>
            </a:r>
          </a:p>
        </p:txBody>
      </p:sp>
      <p:sp>
        <p:nvSpPr>
          <p:cNvPr id="40" name="Rectangle 39">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42"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dirty="0"/>
          </a:p>
        </p:txBody>
      </p:sp>
      <p:pic>
        <p:nvPicPr>
          <p:cNvPr id="5" name="Picture 4" descr="Ladder up a hole">
            <a:extLst>
              <a:ext uri="{FF2B5EF4-FFF2-40B4-BE49-F238E27FC236}">
                <a16:creationId xmlns:a16="http://schemas.microsoft.com/office/drawing/2014/main" id="{A586DB4A-909D-575F-4555-447ABE28DB5F}"/>
              </a:ext>
            </a:extLst>
          </p:cNvPr>
          <p:cNvPicPr>
            <a:picLocks noChangeAspect="1"/>
          </p:cNvPicPr>
          <p:nvPr/>
        </p:nvPicPr>
        <p:blipFill>
          <a:blip r:embed="rId2"/>
          <a:srcRect l="27712" r="26823" b="-2"/>
          <a:stretch/>
        </p:blipFill>
        <p:spPr>
          <a:xfrm>
            <a:off x="-1555" y="1731"/>
            <a:ext cx="4671091" cy="6858000"/>
          </a:xfrm>
          <a:prstGeom prst="rect">
            <a:avLst/>
          </a:prstGeom>
        </p:spPr>
      </p:pic>
      <p:sp>
        <p:nvSpPr>
          <p:cNvPr id="4" name="Content Placeholder 3">
            <a:extLst>
              <a:ext uri="{FF2B5EF4-FFF2-40B4-BE49-F238E27FC236}">
                <a16:creationId xmlns:a16="http://schemas.microsoft.com/office/drawing/2014/main" id="{A5C4A74B-380B-952E-B984-6F3FF35C4CA6}"/>
              </a:ext>
            </a:extLst>
          </p:cNvPr>
          <p:cNvSpPr>
            <a:spLocks noGrp="1"/>
          </p:cNvSpPr>
          <p:nvPr>
            <p:ph idx="1"/>
          </p:nvPr>
        </p:nvSpPr>
        <p:spPr>
          <a:xfrm>
            <a:off x="6648040" y="1497372"/>
            <a:ext cx="5066419" cy="4747364"/>
          </a:xfrm>
        </p:spPr>
        <p:txBody>
          <a:bodyPr>
            <a:normAutofit/>
          </a:bodyPr>
          <a:lstStyle/>
          <a:p>
            <a:r>
              <a:rPr lang="en-US" dirty="0"/>
              <a:t>I had been in full-time employment since September 2014</a:t>
            </a:r>
          </a:p>
          <a:p>
            <a:endParaRPr lang="en-US" dirty="0"/>
          </a:p>
          <a:p>
            <a:r>
              <a:rPr lang="en-US" dirty="0"/>
              <a:t>It’s all I’d known after finishing in school </a:t>
            </a:r>
          </a:p>
          <a:p>
            <a:endParaRPr lang="en-US" dirty="0"/>
          </a:p>
          <a:p>
            <a:r>
              <a:rPr lang="en-US" dirty="0"/>
              <a:t>It provided financial security</a:t>
            </a:r>
          </a:p>
          <a:p>
            <a:endParaRPr lang="en-US" dirty="0"/>
          </a:p>
          <a:p>
            <a:r>
              <a:rPr lang="en-US" dirty="0"/>
              <a:t>Gave me an increased feeling of independence </a:t>
            </a:r>
          </a:p>
          <a:p>
            <a:endParaRPr lang="en-US" dirty="0"/>
          </a:p>
          <a:p>
            <a:r>
              <a:rPr lang="en-US" dirty="0"/>
              <a:t>However, I had become unhappy and wanted to better myself</a:t>
            </a:r>
          </a:p>
          <a:p>
            <a:endParaRPr lang="en-US" dirty="0"/>
          </a:p>
        </p:txBody>
      </p:sp>
    </p:spTree>
    <p:extLst>
      <p:ext uri="{BB962C8B-B14F-4D97-AF65-F5344CB8AC3E}">
        <p14:creationId xmlns:p14="http://schemas.microsoft.com/office/powerpoint/2010/main" val="2999204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E4802634-55AE-2E36-50F9-F8CB8AFF6187}"/>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13" name="Group 12">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4"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5"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6"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7"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8"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9"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20"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21"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9"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23"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24"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25"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27" name="Group 26">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8"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29"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30"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31"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32"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33"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34"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35"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10"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37"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12"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39"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41" name="Rectangle 40">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43"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dirty="0"/>
          </a:p>
        </p:txBody>
      </p:sp>
      <p:pic>
        <p:nvPicPr>
          <p:cNvPr id="5" name="Picture 4" descr="Ladder up a hole">
            <a:extLst>
              <a:ext uri="{FF2B5EF4-FFF2-40B4-BE49-F238E27FC236}">
                <a16:creationId xmlns:a16="http://schemas.microsoft.com/office/drawing/2014/main" id="{8E483BF6-B759-9D9D-36EA-3047D991CA0B}"/>
              </a:ext>
            </a:extLst>
          </p:cNvPr>
          <p:cNvPicPr>
            <a:picLocks noChangeAspect="1"/>
          </p:cNvPicPr>
          <p:nvPr/>
        </p:nvPicPr>
        <p:blipFill>
          <a:blip r:embed="rId3"/>
          <a:srcRect l="27712" r="26823" b="-2"/>
          <a:stretch/>
        </p:blipFill>
        <p:spPr>
          <a:xfrm>
            <a:off x="-1555" y="1731"/>
            <a:ext cx="4671091" cy="6858000"/>
          </a:xfrm>
          <a:prstGeom prst="rect">
            <a:avLst/>
          </a:prstGeom>
        </p:spPr>
      </p:pic>
      <p:sp>
        <p:nvSpPr>
          <p:cNvPr id="6" name="Content Placeholder 5">
            <a:extLst>
              <a:ext uri="{FF2B5EF4-FFF2-40B4-BE49-F238E27FC236}">
                <a16:creationId xmlns:a16="http://schemas.microsoft.com/office/drawing/2014/main" id="{C0B28BE4-DDC9-C2FA-E0D3-252D07176A79}"/>
              </a:ext>
            </a:extLst>
          </p:cNvPr>
          <p:cNvSpPr>
            <a:spLocks noGrp="1"/>
          </p:cNvSpPr>
          <p:nvPr>
            <p:ph idx="1"/>
          </p:nvPr>
        </p:nvSpPr>
        <p:spPr>
          <a:xfrm>
            <a:off x="6343091" y="1718283"/>
            <a:ext cx="5066419" cy="4282351"/>
          </a:xfrm>
        </p:spPr>
        <p:txBody>
          <a:bodyPr>
            <a:normAutofit/>
          </a:bodyPr>
          <a:lstStyle/>
          <a:p>
            <a:r>
              <a:rPr lang="en-US" dirty="0"/>
              <a:t>Knowing that I wanted to better myself </a:t>
            </a:r>
          </a:p>
          <a:p>
            <a:endParaRPr lang="en-US" dirty="0"/>
          </a:p>
          <a:p>
            <a:r>
              <a:rPr lang="en-US" dirty="0"/>
              <a:t>A prior </a:t>
            </a:r>
            <a:r>
              <a:rPr lang="en-US"/>
              <a:t>knowledge that </a:t>
            </a:r>
            <a:r>
              <a:rPr lang="en-US" dirty="0"/>
              <a:t>education could provide opportunities  </a:t>
            </a:r>
          </a:p>
          <a:p>
            <a:endParaRPr lang="en-US" dirty="0"/>
          </a:p>
          <a:p>
            <a:r>
              <a:rPr lang="en-US" dirty="0"/>
              <a:t>Listening to the experience of others </a:t>
            </a:r>
          </a:p>
          <a:p>
            <a:endParaRPr lang="en-US" dirty="0"/>
          </a:p>
          <a:p>
            <a:r>
              <a:rPr lang="en-US" dirty="0"/>
              <a:t>Using my experiences to learn about myself </a:t>
            </a:r>
          </a:p>
          <a:p>
            <a:endParaRPr lang="en-US" dirty="0"/>
          </a:p>
          <a:p>
            <a:endParaRPr lang="en-US" dirty="0"/>
          </a:p>
          <a:p>
            <a:endParaRPr lang="en-US" dirty="0"/>
          </a:p>
          <a:p>
            <a:endParaRPr lang="en-US" dirty="0"/>
          </a:p>
          <a:p>
            <a:endParaRPr lang="en-US" dirty="0"/>
          </a:p>
          <a:p>
            <a:endParaRPr lang="en-US" dirty="0"/>
          </a:p>
          <a:p>
            <a:endParaRPr lang="en-GB" dirty="0"/>
          </a:p>
        </p:txBody>
      </p:sp>
      <p:sp>
        <p:nvSpPr>
          <p:cNvPr id="26" name="Title 1">
            <a:extLst>
              <a:ext uri="{FF2B5EF4-FFF2-40B4-BE49-F238E27FC236}">
                <a16:creationId xmlns:a16="http://schemas.microsoft.com/office/drawing/2014/main" id="{BD59BCB1-EB63-08E5-D4B6-EADAF960664E}"/>
              </a:ext>
            </a:extLst>
          </p:cNvPr>
          <p:cNvSpPr>
            <a:spLocks noGrp="1"/>
          </p:cNvSpPr>
          <p:nvPr>
            <p:ph type="title"/>
          </p:nvPr>
        </p:nvSpPr>
        <p:spPr>
          <a:xfrm>
            <a:off x="6328705" y="648753"/>
            <a:ext cx="5746474" cy="1118378"/>
          </a:xfrm>
        </p:spPr>
        <p:txBody>
          <a:bodyPr vert="horz" lIns="91440" tIns="45720" rIns="91440" bIns="45720" rtlCol="0">
            <a:normAutofit/>
          </a:bodyPr>
          <a:lstStyle/>
          <a:p>
            <a:r>
              <a:rPr lang="en-US" dirty="0"/>
              <a:t>The Journey </a:t>
            </a:r>
          </a:p>
        </p:txBody>
      </p:sp>
    </p:spTree>
    <p:extLst>
      <p:ext uri="{BB962C8B-B14F-4D97-AF65-F5344CB8AC3E}">
        <p14:creationId xmlns:p14="http://schemas.microsoft.com/office/powerpoint/2010/main" val="3636906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3BD01545-57F0-4A55-0E96-68A6DDDBF515}"/>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367A4B6-2F8B-DB06-9914-90CAE84FD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13" name="Group 12">
            <a:extLst>
              <a:ext uri="{FF2B5EF4-FFF2-40B4-BE49-F238E27FC236}">
                <a16:creationId xmlns:a16="http://schemas.microsoft.com/office/drawing/2014/main" id="{2E28B5E5-9DDB-41C1-BA1E-73C1D52F1C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4" name="Freeform 11">
              <a:extLst>
                <a:ext uri="{FF2B5EF4-FFF2-40B4-BE49-F238E27FC236}">
                  <a16:creationId xmlns:a16="http://schemas.microsoft.com/office/drawing/2014/main" id="{F7005C8F-D3E7-E271-61F7-117BDF345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5" name="Freeform 12">
              <a:extLst>
                <a:ext uri="{FF2B5EF4-FFF2-40B4-BE49-F238E27FC236}">
                  <a16:creationId xmlns:a16="http://schemas.microsoft.com/office/drawing/2014/main" id="{E2AB9440-2E80-D5A9-3222-E365CEB7B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6" name="Freeform 13">
              <a:extLst>
                <a:ext uri="{FF2B5EF4-FFF2-40B4-BE49-F238E27FC236}">
                  <a16:creationId xmlns:a16="http://schemas.microsoft.com/office/drawing/2014/main" id="{88CFDBB0-5E7B-45E2-E3B8-61932F88B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7" name="Freeform 14">
              <a:extLst>
                <a:ext uri="{FF2B5EF4-FFF2-40B4-BE49-F238E27FC236}">
                  <a16:creationId xmlns:a16="http://schemas.microsoft.com/office/drawing/2014/main" id="{4F5E89FB-EB6D-A4E1-78C5-FE3F67B54C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8" name="Freeform 15">
              <a:extLst>
                <a:ext uri="{FF2B5EF4-FFF2-40B4-BE49-F238E27FC236}">
                  <a16:creationId xmlns:a16="http://schemas.microsoft.com/office/drawing/2014/main" id="{2F13D8FB-F31B-AE25-7681-6A804D9EB5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9" name="Freeform 16">
              <a:extLst>
                <a:ext uri="{FF2B5EF4-FFF2-40B4-BE49-F238E27FC236}">
                  <a16:creationId xmlns:a16="http://schemas.microsoft.com/office/drawing/2014/main" id="{F44A9E37-6B15-47C0-CB1D-7BEA321A9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20" name="Freeform 17">
              <a:extLst>
                <a:ext uri="{FF2B5EF4-FFF2-40B4-BE49-F238E27FC236}">
                  <a16:creationId xmlns:a16="http://schemas.microsoft.com/office/drawing/2014/main" id="{A38902E1-4CC2-2B12-5097-141DE583C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21" name="Freeform 18">
              <a:extLst>
                <a:ext uri="{FF2B5EF4-FFF2-40B4-BE49-F238E27FC236}">
                  <a16:creationId xmlns:a16="http://schemas.microsoft.com/office/drawing/2014/main" id="{AA8ABDD3-75CA-AF09-2496-3F282F85E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9" name="Freeform 19">
              <a:extLst>
                <a:ext uri="{FF2B5EF4-FFF2-40B4-BE49-F238E27FC236}">
                  <a16:creationId xmlns:a16="http://schemas.microsoft.com/office/drawing/2014/main" id="{B2E5624C-37D5-9BE6-77E3-A85BCB952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23" name="Freeform 20">
              <a:extLst>
                <a:ext uri="{FF2B5EF4-FFF2-40B4-BE49-F238E27FC236}">
                  <a16:creationId xmlns:a16="http://schemas.microsoft.com/office/drawing/2014/main" id="{6570D6E1-20A5-C444-3DC3-35C10A42C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24" name="Freeform 21">
              <a:extLst>
                <a:ext uri="{FF2B5EF4-FFF2-40B4-BE49-F238E27FC236}">
                  <a16:creationId xmlns:a16="http://schemas.microsoft.com/office/drawing/2014/main" id="{7BCEC336-8A95-7138-92E0-C452D27E2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25" name="Freeform 22">
              <a:extLst>
                <a:ext uri="{FF2B5EF4-FFF2-40B4-BE49-F238E27FC236}">
                  <a16:creationId xmlns:a16="http://schemas.microsoft.com/office/drawing/2014/main" id="{7A1D1F36-E5E4-B35F-F023-E66E2F95C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27" name="Group 26">
            <a:extLst>
              <a:ext uri="{FF2B5EF4-FFF2-40B4-BE49-F238E27FC236}">
                <a16:creationId xmlns:a16="http://schemas.microsoft.com/office/drawing/2014/main" id="{6517F9F4-9A29-4776-5DC0-47A3D0CCB9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8" name="Freeform 27">
              <a:extLst>
                <a:ext uri="{FF2B5EF4-FFF2-40B4-BE49-F238E27FC236}">
                  <a16:creationId xmlns:a16="http://schemas.microsoft.com/office/drawing/2014/main" id="{53CFE297-6419-4DF5-345C-C9D4F04CD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29" name="Freeform 28">
              <a:extLst>
                <a:ext uri="{FF2B5EF4-FFF2-40B4-BE49-F238E27FC236}">
                  <a16:creationId xmlns:a16="http://schemas.microsoft.com/office/drawing/2014/main" id="{2F0F4B65-53C2-B6EF-CBA0-9BAE893E8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30" name="Freeform 29">
              <a:extLst>
                <a:ext uri="{FF2B5EF4-FFF2-40B4-BE49-F238E27FC236}">
                  <a16:creationId xmlns:a16="http://schemas.microsoft.com/office/drawing/2014/main" id="{10BF6BC9-691F-8375-B443-7347CF8A0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31" name="Freeform 30">
              <a:extLst>
                <a:ext uri="{FF2B5EF4-FFF2-40B4-BE49-F238E27FC236}">
                  <a16:creationId xmlns:a16="http://schemas.microsoft.com/office/drawing/2014/main" id="{0DCB1644-A1D9-0AC0-8489-57ACBBCE98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32" name="Freeform 31">
              <a:extLst>
                <a:ext uri="{FF2B5EF4-FFF2-40B4-BE49-F238E27FC236}">
                  <a16:creationId xmlns:a16="http://schemas.microsoft.com/office/drawing/2014/main" id="{BB7BD3C6-49D5-446B-F659-277212A4F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33" name="Freeform 32">
              <a:extLst>
                <a:ext uri="{FF2B5EF4-FFF2-40B4-BE49-F238E27FC236}">
                  <a16:creationId xmlns:a16="http://schemas.microsoft.com/office/drawing/2014/main" id="{28BDBD29-1319-E25A-12E9-93FA330C19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34" name="Freeform 33">
              <a:extLst>
                <a:ext uri="{FF2B5EF4-FFF2-40B4-BE49-F238E27FC236}">
                  <a16:creationId xmlns:a16="http://schemas.microsoft.com/office/drawing/2014/main" id="{2C2A59A2-88B2-87F4-8877-2762B83C2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35" name="Freeform 34">
              <a:extLst>
                <a:ext uri="{FF2B5EF4-FFF2-40B4-BE49-F238E27FC236}">
                  <a16:creationId xmlns:a16="http://schemas.microsoft.com/office/drawing/2014/main" id="{CDAC88E6-F500-3D11-A6C9-86A05AA6C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10" name="Freeform 35">
              <a:extLst>
                <a:ext uri="{FF2B5EF4-FFF2-40B4-BE49-F238E27FC236}">
                  <a16:creationId xmlns:a16="http://schemas.microsoft.com/office/drawing/2014/main" id="{7E4AD29A-A413-1282-F0BD-08861CCC5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37" name="Freeform 36">
              <a:extLst>
                <a:ext uri="{FF2B5EF4-FFF2-40B4-BE49-F238E27FC236}">
                  <a16:creationId xmlns:a16="http://schemas.microsoft.com/office/drawing/2014/main" id="{C138D8C1-4AEA-A747-0507-71A15245C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12" name="Freeform 37">
              <a:extLst>
                <a:ext uri="{FF2B5EF4-FFF2-40B4-BE49-F238E27FC236}">
                  <a16:creationId xmlns:a16="http://schemas.microsoft.com/office/drawing/2014/main" id="{CD366E7F-EB17-7C10-8B38-648E2710BC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39" name="Freeform 38">
              <a:extLst>
                <a:ext uri="{FF2B5EF4-FFF2-40B4-BE49-F238E27FC236}">
                  <a16:creationId xmlns:a16="http://schemas.microsoft.com/office/drawing/2014/main" id="{0E6C7DFE-C861-E9AA-BD10-7E3D8502E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41" name="Rectangle 40">
            <a:extLst>
              <a:ext uri="{FF2B5EF4-FFF2-40B4-BE49-F238E27FC236}">
                <a16:creationId xmlns:a16="http://schemas.microsoft.com/office/drawing/2014/main" id="{4D3724BD-308E-EF36-364F-88E9516B5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43" name="Freeform 11">
            <a:extLst>
              <a:ext uri="{FF2B5EF4-FFF2-40B4-BE49-F238E27FC236}">
                <a16:creationId xmlns:a16="http://schemas.microsoft.com/office/drawing/2014/main" id="{19A8864A-7B44-67D3-EBEF-8065E0AAA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dirty="0"/>
          </a:p>
        </p:txBody>
      </p:sp>
      <p:pic>
        <p:nvPicPr>
          <p:cNvPr id="5" name="Picture 4" descr="Ladder up a hole">
            <a:extLst>
              <a:ext uri="{FF2B5EF4-FFF2-40B4-BE49-F238E27FC236}">
                <a16:creationId xmlns:a16="http://schemas.microsoft.com/office/drawing/2014/main" id="{33B06D96-0213-7E13-7DA7-BA80FBB9E373}"/>
              </a:ext>
            </a:extLst>
          </p:cNvPr>
          <p:cNvPicPr>
            <a:picLocks noChangeAspect="1"/>
          </p:cNvPicPr>
          <p:nvPr/>
        </p:nvPicPr>
        <p:blipFill>
          <a:blip r:embed="rId2"/>
          <a:srcRect l="27712" r="26823" b="-2"/>
          <a:stretch/>
        </p:blipFill>
        <p:spPr>
          <a:xfrm>
            <a:off x="-1555" y="1731"/>
            <a:ext cx="4671091" cy="6858000"/>
          </a:xfrm>
          <a:prstGeom prst="rect">
            <a:avLst/>
          </a:prstGeom>
        </p:spPr>
      </p:pic>
      <p:sp>
        <p:nvSpPr>
          <p:cNvPr id="6" name="Content Placeholder 5">
            <a:extLst>
              <a:ext uri="{FF2B5EF4-FFF2-40B4-BE49-F238E27FC236}">
                <a16:creationId xmlns:a16="http://schemas.microsoft.com/office/drawing/2014/main" id="{D26E26FA-B043-52BC-B815-461D44FC2526}"/>
              </a:ext>
            </a:extLst>
          </p:cNvPr>
          <p:cNvSpPr>
            <a:spLocks noGrp="1"/>
          </p:cNvSpPr>
          <p:nvPr>
            <p:ph idx="1"/>
          </p:nvPr>
        </p:nvSpPr>
        <p:spPr>
          <a:xfrm>
            <a:off x="6610581" y="1122532"/>
            <a:ext cx="5066419" cy="5477809"/>
          </a:xfrm>
        </p:spPr>
        <p:txBody>
          <a:bodyPr>
            <a:normAutofit/>
          </a:bodyPr>
          <a:lstStyle/>
          <a:p>
            <a:r>
              <a:rPr lang="en-US" dirty="0"/>
              <a:t>No desired outcome from my actions</a:t>
            </a:r>
          </a:p>
          <a:p>
            <a:endParaRPr lang="en-US" dirty="0"/>
          </a:p>
          <a:p>
            <a:r>
              <a:rPr lang="en-US" dirty="0"/>
              <a:t>Experience began to play its part</a:t>
            </a:r>
          </a:p>
          <a:p>
            <a:endParaRPr lang="en-US" dirty="0"/>
          </a:p>
          <a:p>
            <a:r>
              <a:rPr lang="en-US" dirty="0"/>
              <a:t>I realised what set others I worked with, apart from myself </a:t>
            </a:r>
          </a:p>
          <a:p>
            <a:endParaRPr lang="en-US" dirty="0"/>
          </a:p>
          <a:p>
            <a:r>
              <a:rPr lang="en-US" dirty="0"/>
              <a:t>I began to join the dots </a:t>
            </a:r>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1655960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037CE141-FA4B-695A-5703-790C10B49717}"/>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AA3864C-FD85-2930-20EF-9BE088B11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13" name="Group 12">
            <a:extLst>
              <a:ext uri="{FF2B5EF4-FFF2-40B4-BE49-F238E27FC236}">
                <a16:creationId xmlns:a16="http://schemas.microsoft.com/office/drawing/2014/main" id="{8A612CA4-768E-D976-994E-FF8F5F10C0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4" name="Freeform 11">
              <a:extLst>
                <a:ext uri="{FF2B5EF4-FFF2-40B4-BE49-F238E27FC236}">
                  <a16:creationId xmlns:a16="http://schemas.microsoft.com/office/drawing/2014/main" id="{EB721E2A-E314-A17C-0EDC-ABAB0FD67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5" name="Freeform 12">
              <a:extLst>
                <a:ext uri="{FF2B5EF4-FFF2-40B4-BE49-F238E27FC236}">
                  <a16:creationId xmlns:a16="http://schemas.microsoft.com/office/drawing/2014/main" id="{EF7882EA-AFE1-EA00-ECD7-6F7919F83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6" name="Freeform 13">
              <a:extLst>
                <a:ext uri="{FF2B5EF4-FFF2-40B4-BE49-F238E27FC236}">
                  <a16:creationId xmlns:a16="http://schemas.microsoft.com/office/drawing/2014/main" id="{E2AFDCDE-03BC-708C-08C4-90928104A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7" name="Freeform 14">
              <a:extLst>
                <a:ext uri="{FF2B5EF4-FFF2-40B4-BE49-F238E27FC236}">
                  <a16:creationId xmlns:a16="http://schemas.microsoft.com/office/drawing/2014/main" id="{B7BD15BE-5FFC-41E2-BBD4-E2ADEF5DE1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8" name="Freeform 15">
              <a:extLst>
                <a:ext uri="{FF2B5EF4-FFF2-40B4-BE49-F238E27FC236}">
                  <a16:creationId xmlns:a16="http://schemas.microsoft.com/office/drawing/2014/main" id="{C8A948A6-901A-4D2D-7AC8-B1015BC52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9" name="Freeform 16">
              <a:extLst>
                <a:ext uri="{FF2B5EF4-FFF2-40B4-BE49-F238E27FC236}">
                  <a16:creationId xmlns:a16="http://schemas.microsoft.com/office/drawing/2014/main" id="{61313E91-4525-1F97-4DD0-B7F455B19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20" name="Freeform 17">
              <a:extLst>
                <a:ext uri="{FF2B5EF4-FFF2-40B4-BE49-F238E27FC236}">
                  <a16:creationId xmlns:a16="http://schemas.microsoft.com/office/drawing/2014/main" id="{C4592CE8-69A5-3D8D-EE67-10F38A9B33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21" name="Freeform 18">
              <a:extLst>
                <a:ext uri="{FF2B5EF4-FFF2-40B4-BE49-F238E27FC236}">
                  <a16:creationId xmlns:a16="http://schemas.microsoft.com/office/drawing/2014/main" id="{9923FF73-B441-BD46-5818-D7C5CB105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9" name="Freeform 19">
              <a:extLst>
                <a:ext uri="{FF2B5EF4-FFF2-40B4-BE49-F238E27FC236}">
                  <a16:creationId xmlns:a16="http://schemas.microsoft.com/office/drawing/2014/main" id="{F3726823-453B-2E98-3789-6E2E92C969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23" name="Freeform 20">
              <a:extLst>
                <a:ext uri="{FF2B5EF4-FFF2-40B4-BE49-F238E27FC236}">
                  <a16:creationId xmlns:a16="http://schemas.microsoft.com/office/drawing/2014/main" id="{23E72C78-9FB7-C57F-E95F-17B8D1B54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24" name="Freeform 21">
              <a:extLst>
                <a:ext uri="{FF2B5EF4-FFF2-40B4-BE49-F238E27FC236}">
                  <a16:creationId xmlns:a16="http://schemas.microsoft.com/office/drawing/2014/main" id="{FA157964-50FE-B7DC-86EE-438CBAD82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25" name="Freeform 22">
              <a:extLst>
                <a:ext uri="{FF2B5EF4-FFF2-40B4-BE49-F238E27FC236}">
                  <a16:creationId xmlns:a16="http://schemas.microsoft.com/office/drawing/2014/main" id="{26B0D337-A843-4E8C-1512-D0FC59605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27" name="Group 26">
            <a:extLst>
              <a:ext uri="{FF2B5EF4-FFF2-40B4-BE49-F238E27FC236}">
                <a16:creationId xmlns:a16="http://schemas.microsoft.com/office/drawing/2014/main" id="{3A38D576-6308-F297-6B1D-B5345CB186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8" name="Freeform 27">
              <a:extLst>
                <a:ext uri="{FF2B5EF4-FFF2-40B4-BE49-F238E27FC236}">
                  <a16:creationId xmlns:a16="http://schemas.microsoft.com/office/drawing/2014/main" id="{FFF2AFFB-1FFE-53C9-4507-BD1DC8195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29" name="Freeform 28">
              <a:extLst>
                <a:ext uri="{FF2B5EF4-FFF2-40B4-BE49-F238E27FC236}">
                  <a16:creationId xmlns:a16="http://schemas.microsoft.com/office/drawing/2014/main" id="{D0C8A631-4E64-0D58-B37D-767272816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30" name="Freeform 29">
              <a:extLst>
                <a:ext uri="{FF2B5EF4-FFF2-40B4-BE49-F238E27FC236}">
                  <a16:creationId xmlns:a16="http://schemas.microsoft.com/office/drawing/2014/main" id="{184C703F-99F9-C2D3-F4BA-55B02F8E9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31" name="Freeform 30">
              <a:extLst>
                <a:ext uri="{FF2B5EF4-FFF2-40B4-BE49-F238E27FC236}">
                  <a16:creationId xmlns:a16="http://schemas.microsoft.com/office/drawing/2014/main" id="{44AC077D-248B-4561-0EF5-97AD5C39F1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32" name="Freeform 31">
              <a:extLst>
                <a:ext uri="{FF2B5EF4-FFF2-40B4-BE49-F238E27FC236}">
                  <a16:creationId xmlns:a16="http://schemas.microsoft.com/office/drawing/2014/main" id="{14BC7393-6BA1-460C-9CFC-E3C1E407C4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33" name="Freeform 32">
              <a:extLst>
                <a:ext uri="{FF2B5EF4-FFF2-40B4-BE49-F238E27FC236}">
                  <a16:creationId xmlns:a16="http://schemas.microsoft.com/office/drawing/2014/main" id="{FF7604A1-9EE6-04D5-E228-65D4EAE8E0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34" name="Freeform 33">
              <a:extLst>
                <a:ext uri="{FF2B5EF4-FFF2-40B4-BE49-F238E27FC236}">
                  <a16:creationId xmlns:a16="http://schemas.microsoft.com/office/drawing/2014/main" id="{DEA839FC-5419-C7E5-2B70-9AF84D48C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35" name="Freeform 34">
              <a:extLst>
                <a:ext uri="{FF2B5EF4-FFF2-40B4-BE49-F238E27FC236}">
                  <a16:creationId xmlns:a16="http://schemas.microsoft.com/office/drawing/2014/main" id="{EBBC9AD9-A574-B860-9644-323F747830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10" name="Freeform 35">
              <a:extLst>
                <a:ext uri="{FF2B5EF4-FFF2-40B4-BE49-F238E27FC236}">
                  <a16:creationId xmlns:a16="http://schemas.microsoft.com/office/drawing/2014/main" id="{61D3C8DB-1DEE-4A6B-2755-716995D12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37" name="Freeform 36">
              <a:extLst>
                <a:ext uri="{FF2B5EF4-FFF2-40B4-BE49-F238E27FC236}">
                  <a16:creationId xmlns:a16="http://schemas.microsoft.com/office/drawing/2014/main" id="{4705A6B2-3FD3-ABB0-8070-476E598F4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12" name="Freeform 37">
              <a:extLst>
                <a:ext uri="{FF2B5EF4-FFF2-40B4-BE49-F238E27FC236}">
                  <a16:creationId xmlns:a16="http://schemas.microsoft.com/office/drawing/2014/main" id="{3D7CA057-9DB5-940B-09AF-F1CB89D389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39" name="Freeform 38">
              <a:extLst>
                <a:ext uri="{FF2B5EF4-FFF2-40B4-BE49-F238E27FC236}">
                  <a16:creationId xmlns:a16="http://schemas.microsoft.com/office/drawing/2014/main" id="{1D096781-A6C5-48F9-435B-5C5B0F410C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41" name="Rectangle 40">
            <a:extLst>
              <a:ext uri="{FF2B5EF4-FFF2-40B4-BE49-F238E27FC236}">
                <a16:creationId xmlns:a16="http://schemas.microsoft.com/office/drawing/2014/main" id="{565E2DA3-EDAA-A937-A63E-80119FA66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43" name="Freeform 11">
            <a:extLst>
              <a:ext uri="{FF2B5EF4-FFF2-40B4-BE49-F238E27FC236}">
                <a16:creationId xmlns:a16="http://schemas.microsoft.com/office/drawing/2014/main" id="{AFF62A11-E5C3-9971-6AC9-CF464651B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dirty="0"/>
          </a:p>
        </p:txBody>
      </p:sp>
      <p:pic>
        <p:nvPicPr>
          <p:cNvPr id="5" name="Picture 4" descr="Ladder up a hole">
            <a:extLst>
              <a:ext uri="{FF2B5EF4-FFF2-40B4-BE49-F238E27FC236}">
                <a16:creationId xmlns:a16="http://schemas.microsoft.com/office/drawing/2014/main" id="{23948415-EFE9-40D9-50DB-73C047904273}"/>
              </a:ext>
            </a:extLst>
          </p:cNvPr>
          <p:cNvPicPr>
            <a:picLocks noChangeAspect="1"/>
          </p:cNvPicPr>
          <p:nvPr/>
        </p:nvPicPr>
        <p:blipFill>
          <a:blip r:embed="rId3"/>
          <a:srcRect l="27712" r="26823" b="-2"/>
          <a:stretch/>
        </p:blipFill>
        <p:spPr>
          <a:xfrm>
            <a:off x="-1555" y="1731"/>
            <a:ext cx="4671091" cy="6858000"/>
          </a:xfrm>
          <a:prstGeom prst="rect">
            <a:avLst/>
          </a:prstGeom>
        </p:spPr>
      </p:pic>
      <p:sp>
        <p:nvSpPr>
          <p:cNvPr id="6" name="Content Placeholder 5">
            <a:extLst>
              <a:ext uri="{FF2B5EF4-FFF2-40B4-BE49-F238E27FC236}">
                <a16:creationId xmlns:a16="http://schemas.microsoft.com/office/drawing/2014/main" id="{7AA085DC-6904-BBE9-A179-C87B0272D054}"/>
              </a:ext>
            </a:extLst>
          </p:cNvPr>
          <p:cNvSpPr>
            <a:spLocks noGrp="1"/>
          </p:cNvSpPr>
          <p:nvPr>
            <p:ph idx="1"/>
          </p:nvPr>
        </p:nvSpPr>
        <p:spPr>
          <a:xfrm>
            <a:off x="6611044" y="766927"/>
            <a:ext cx="5066419" cy="3777622"/>
          </a:xfrm>
        </p:spPr>
        <p:txBody>
          <a:bodyPr>
            <a:normAutofit lnSpcReduction="10000"/>
          </a:bodyPr>
          <a:lstStyle/>
          <a:p>
            <a:r>
              <a:rPr lang="en-US" dirty="0"/>
              <a:t>I realised that a previous decision would no longer suit me in the long term </a:t>
            </a:r>
          </a:p>
          <a:p>
            <a:endParaRPr lang="en-US" dirty="0"/>
          </a:p>
          <a:p>
            <a:r>
              <a:rPr lang="en-US" dirty="0"/>
              <a:t>I knew I was in a position that I wanted to get out of</a:t>
            </a:r>
          </a:p>
          <a:p>
            <a:endParaRPr lang="en-US" dirty="0"/>
          </a:p>
          <a:p>
            <a:r>
              <a:rPr lang="en-US" dirty="0"/>
              <a:t>On reflection, I now knew how to get myself out of it</a:t>
            </a:r>
          </a:p>
          <a:p>
            <a:endParaRPr lang="en-US" dirty="0"/>
          </a:p>
          <a:p>
            <a:r>
              <a:rPr lang="en-US" dirty="0"/>
              <a:t>I could use what I learned about myself and my situation again in the future </a:t>
            </a:r>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3875092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8B8D6524-B037-D56C-8479-35942460DF4E}"/>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604CBF5C-F6AB-699D-1126-FD1E2077F0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9715B403-97CC-60A5-0D1B-60387B1EF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2" name="Freeform 12">
              <a:extLst>
                <a:ext uri="{FF2B5EF4-FFF2-40B4-BE49-F238E27FC236}">
                  <a16:creationId xmlns:a16="http://schemas.microsoft.com/office/drawing/2014/main" id="{1DE6A6F7-262C-7F69-6C4E-BEB93BDD4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3" name="Freeform 13">
              <a:extLst>
                <a:ext uri="{FF2B5EF4-FFF2-40B4-BE49-F238E27FC236}">
                  <a16:creationId xmlns:a16="http://schemas.microsoft.com/office/drawing/2014/main" id="{9096699B-AB6C-FB45-EDBC-167D03E79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4" name="Freeform 14">
              <a:extLst>
                <a:ext uri="{FF2B5EF4-FFF2-40B4-BE49-F238E27FC236}">
                  <a16:creationId xmlns:a16="http://schemas.microsoft.com/office/drawing/2014/main" id="{CBC006B1-A067-51A5-CA0D-BBD0DF9D9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5" name="Freeform 15">
              <a:extLst>
                <a:ext uri="{FF2B5EF4-FFF2-40B4-BE49-F238E27FC236}">
                  <a16:creationId xmlns:a16="http://schemas.microsoft.com/office/drawing/2014/main" id="{3B009EDF-C1DB-7686-EBEC-CE429F19A4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6" name="Freeform 16">
              <a:extLst>
                <a:ext uri="{FF2B5EF4-FFF2-40B4-BE49-F238E27FC236}">
                  <a16:creationId xmlns:a16="http://schemas.microsoft.com/office/drawing/2014/main" id="{8BBED568-11D0-B26E-51F2-3B9BB11BC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17" name="Freeform 17">
              <a:extLst>
                <a:ext uri="{FF2B5EF4-FFF2-40B4-BE49-F238E27FC236}">
                  <a16:creationId xmlns:a16="http://schemas.microsoft.com/office/drawing/2014/main" id="{E22EEAA7-92C6-B57C-D454-E4AC53E08F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18" name="Freeform 18">
              <a:extLst>
                <a:ext uri="{FF2B5EF4-FFF2-40B4-BE49-F238E27FC236}">
                  <a16:creationId xmlns:a16="http://schemas.microsoft.com/office/drawing/2014/main" id="{6B7BFF4B-E7CB-94DA-4786-6B9C92E04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19" name="Freeform 19">
              <a:extLst>
                <a:ext uri="{FF2B5EF4-FFF2-40B4-BE49-F238E27FC236}">
                  <a16:creationId xmlns:a16="http://schemas.microsoft.com/office/drawing/2014/main" id="{0AFB0039-E5A7-D3A4-0C62-54F629031E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20" name="Freeform 20">
              <a:extLst>
                <a:ext uri="{FF2B5EF4-FFF2-40B4-BE49-F238E27FC236}">
                  <a16:creationId xmlns:a16="http://schemas.microsoft.com/office/drawing/2014/main" id="{8A572F82-A13E-62E9-8576-C370C8018A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21" name="Freeform 21">
              <a:extLst>
                <a:ext uri="{FF2B5EF4-FFF2-40B4-BE49-F238E27FC236}">
                  <a16:creationId xmlns:a16="http://schemas.microsoft.com/office/drawing/2014/main" id="{EA0C3635-2FB5-3130-498A-0D52D221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22" name="Freeform 22">
              <a:extLst>
                <a:ext uri="{FF2B5EF4-FFF2-40B4-BE49-F238E27FC236}">
                  <a16:creationId xmlns:a16="http://schemas.microsoft.com/office/drawing/2014/main" id="{FC99AE01-28E0-ABB3-B685-D35AB9E33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24" name="Group 23">
            <a:extLst>
              <a:ext uri="{FF2B5EF4-FFF2-40B4-BE49-F238E27FC236}">
                <a16:creationId xmlns:a16="http://schemas.microsoft.com/office/drawing/2014/main" id="{1EBCDF6A-0A8F-5EC0-2D62-418F064F00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E5DEA946-4D8F-FBEB-4145-86BCEC0955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26" name="Freeform 28">
              <a:extLst>
                <a:ext uri="{FF2B5EF4-FFF2-40B4-BE49-F238E27FC236}">
                  <a16:creationId xmlns:a16="http://schemas.microsoft.com/office/drawing/2014/main" id="{ECA32AC0-774E-36E8-4BAB-66A2925D90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27" name="Freeform 29">
              <a:extLst>
                <a:ext uri="{FF2B5EF4-FFF2-40B4-BE49-F238E27FC236}">
                  <a16:creationId xmlns:a16="http://schemas.microsoft.com/office/drawing/2014/main" id="{67A585A2-DE47-B1B4-D24D-2E1D97731B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28" name="Freeform 30">
              <a:extLst>
                <a:ext uri="{FF2B5EF4-FFF2-40B4-BE49-F238E27FC236}">
                  <a16:creationId xmlns:a16="http://schemas.microsoft.com/office/drawing/2014/main" id="{9B1A055C-274D-BA36-61BF-8ABB553DB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29" name="Freeform 31">
              <a:extLst>
                <a:ext uri="{FF2B5EF4-FFF2-40B4-BE49-F238E27FC236}">
                  <a16:creationId xmlns:a16="http://schemas.microsoft.com/office/drawing/2014/main" id="{B267C88C-79BB-E4BA-739E-AD2674372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30" name="Freeform 32">
              <a:extLst>
                <a:ext uri="{FF2B5EF4-FFF2-40B4-BE49-F238E27FC236}">
                  <a16:creationId xmlns:a16="http://schemas.microsoft.com/office/drawing/2014/main" id="{D682CD1B-BA1B-CFD4-172B-B5A5DEC3B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31" name="Freeform 33">
              <a:extLst>
                <a:ext uri="{FF2B5EF4-FFF2-40B4-BE49-F238E27FC236}">
                  <a16:creationId xmlns:a16="http://schemas.microsoft.com/office/drawing/2014/main" id="{4017B8E3-374D-497B-DB68-596B12252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32" name="Freeform 34">
              <a:extLst>
                <a:ext uri="{FF2B5EF4-FFF2-40B4-BE49-F238E27FC236}">
                  <a16:creationId xmlns:a16="http://schemas.microsoft.com/office/drawing/2014/main" id="{E5B7EC96-6780-80DB-CF65-FA6129967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33" name="Freeform 35">
              <a:extLst>
                <a:ext uri="{FF2B5EF4-FFF2-40B4-BE49-F238E27FC236}">
                  <a16:creationId xmlns:a16="http://schemas.microsoft.com/office/drawing/2014/main" id="{B8773F9A-AA44-B542-7232-22DA53FB5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34" name="Freeform 36">
              <a:extLst>
                <a:ext uri="{FF2B5EF4-FFF2-40B4-BE49-F238E27FC236}">
                  <a16:creationId xmlns:a16="http://schemas.microsoft.com/office/drawing/2014/main" id="{0EF0404A-F5AF-9A20-1C38-3F3451651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35" name="Freeform 37">
              <a:extLst>
                <a:ext uri="{FF2B5EF4-FFF2-40B4-BE49-F238E27FC236}">
                  <a16:creationId xmlns:a16="http://schemas.microsoft.com/office/drawing/2014/main" id="{9C7AD186-4C22-1CA4-A9A7-1C899BC38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36" name="Freeform 38">
              <a:extLst>
                <a:ext uri="{FF2B5EF4-FFF2-40B4-BE49-F238E27FC236}">
                  <a16:creationId xmlns:a16="http://schemas.microsoft.com/office/drawing/2014/main" id="{378A0F13-7884-6A2C-4207-00F2540B8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38" name="Rectangle 37">
            <a:extLst>
              <a:ext uri="{FF2B5EF4-FFF2-40B4-BE49-F238E27FC236}">
                <a16:creationId xmlns:a16="http://schemas.microsoft.com/office/drawing/2014/main" id="{CA75D909-6D90-AA88-6FC5-D48E2C81AC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40" name="Freeform 6">
            <a:extLst>
              <a:ext uri="{FF2B5EF4-FFF2-40B4-BE49-F238E27FC236}">
                <a16:creationId xmlns:a16="http://schemas.microsoft.com/office/drawing/2014/main" id="{BD20B292-CF05-0B01-AB0B-03ED6F3D89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sp useBgFill="1">
        <p:nvSpPr>
          <p:cNvPr id="42" name="Rectangle 41">
            <a:extLst>
              <a:ext uri="{FF2B5EF4-FFF2-40B4-BE49-F238E27FC236}">
                <a16:creationId xmlns:a16="http://schemas.microsoft.com/office/drawing/2014/main" id="{0DA7917E-24B7-1AC5-A5D3-4A0AE0286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44" name="Group 43">
            <a:extLst>
              <a:ext uri="{FF2B5EF4-FFF2-40B4-BE49-F238E27FC236}">
                <a16:creationId xmlns:a16="http://schemas.microsoft.com/office/drawing/2014/main" id="{648AFC45-0D25-197E-6993-42281FF318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45" name="Freeform 11">
              <a:extLst>
                <a:ext uri="{FF2B5EF4-FFF2-40B4-BE49-F238E27FC236}">
                  <a16:creationId xmlns:a16="http://schemas.microsoft.com/office/drawing/2014/main" id="{21355D4A-36C3-9709-BED7-270D7953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46" name="Freeform 12">
              <a:extLst>
                <a:ext uri="{FF2B5EF4-FFF2-40B4-BE49-F238E27FC236}">
                  <a16:creationId xmlns:a16="http://schemas.microsoft.com/office/drawing/2014/main" id="{FEA2C0A0-5AC8-D70F-0D66-EA649C99C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47" name="Freeform 13">
              <a:extLst>
                <a:ext uri="{FF2B5EF4-FFF2-40B4-BE49-F238E27FC236}">
                  <a16:creationId xmlns:a16="http://schemas.microsoft.com/office/drawing/2014/main" id="{6D15536A-E5B3-3094-C70A-FF3D19711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48" name="Freeform 14">
              <a:extLst>
                <a:ext uri="{FF2B5EF4-FFF2-40B4-BE49-F238E27FC236}">
                  <a16:creationId xmlns:a16="http://schemas.microsoft.com/office/drawing/2014/main" id="{F7084D1A-9804-4824-3641-AFF66496B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49" name="Freeform 15">
              <a:extLst>
                <a:ext uri="{FF2B5EF4-FFF2-40B4-BE49-F238E27FC236}">
                  <a16:creationId xmlns:a16="http://schemas.microsoft.com/office/drawing/2014/main" id="{CC41E943-A340-AF7C-346D-A7E852BB40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50" name="Freeform 16">
              <a:extLst>
                <a:ext uri="{FF2B5EF4-FFF2-40B4-BE49-F238E27FC236}">
                  <a16:creationId xmlns:a16="http://schemas.microsoft.com/office/drawing/2014/main" id="{BA3E76AE-BCF1-369F-035C-CC6BC6A34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51" name="Freeform 17">
              <a:extLst>
                <a:ext uri="{FF2B5EF4-FFF2-40B4-BE49-F238E27FC236}">
                  <a16:creationId xmlns:a16="http://schemas.microsoft.com/office/drawing/2014/main" id="{8195FCA8-D418-DAA0-6EE9-25C5133F1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52" name="Freeform 18">
              <a:extLst>
                <a:ext uri="{FF2B5EF4-FFF2-40B4-BE49-F238E27FC236}">
                  <a16:creationId xmlns:a16="http://schemas.microsoft.com/office/drawing/2014/main" id="{5CBC7EC5-F3DF-4DE0-1C1B-E38940522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53" name="Freeform 19">
              <a:extLst>
                <a:ext uri="{FF2B5EF4-FFF2-40B4-BE49-F238E27FC236}">
                  <a16:creationId xmlns:a16="http://schemas.microsoft.com/office/drawing/2014/main" id="{E514C827-D4AF-1804-32B4-E54B2407C0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54" name="Freeform 20">
              <a:extLst>
                <a:ext uri="{FF2B5EF4-FFF2-40B4-BE49-F238E27FC236}">
                  <a16:creationId xmlns:a16="http://schemas.microsoft.com/office/drawing/2014/main" id="{DE0092AE-D3E2-688F-2832-904333AE6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55" name="Freeform 21">
              <a:extLst>
                <a:ext uri="{FF2B5EF4-FFF2-40B4-BE49-F238E27FC236}">
                  <a16:creationId xmlns:a16="http://schemas.microsoft.com/office/drawing/2014/main" id="{B503DA25-25DA-8A43-F6DB-6A98C135D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56" name="Freeform 22">
              <a:extLst>
                <a:ext uri="{FF2B5EF4-FFF2-40B4-BE49-F238E27FC236}">
                  <a16:creationId xmlns:a16="http://schemas.microsoft.com/office/drawing/2014/main" id="{345C9C84-C283-33E3-E46D-D595E8EFF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58" name="Group 57">
            <a:extLst>
              <a:ext uri="{FF2B5EF4-FFF2-40B4-BE49-F238E27FC236}">
                <a16:creationId xmlns:a16="http://schemas.microsoft.com/office/drawing/2014/main" id="{0F4D7EFC-FBD1-A31A-D607-61C9B41DF7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59" name="Freeform 27">
              <a:extLst>
                <a:ext uri="{FF2B5EF4-FFF2-40B4-BE49-F238E27FC236}">
                  <a16:creationId xmlns:a16="http://schemas.microsoft.com/office/drawing/2014/main" id="{13D375E4-2480-3ABC-81C4-66F75A5784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60" name="Freeform 28">
              <a:extLst>
                <a:ext uri="{FF2B5EF4-FFF2-40B4-BE49-F238E27FC236}">
                  <a16:creationId xmlns:a16="http://schemas.microsoft.com/office/drawing/2014/main" id="{AD31FAC3-A3E9-E7EE-E210-FDEC4656F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61" name="Freeform 29">
              <a:extLst>
                <a:ext uri="{FF2B5EF4-FFF2-40B4-BE49-F238E27FC236}">
                  <a16:creationId xmlns:a16="http://schemas.microsoft.com/office/drawing/2014/main" id="{88292E7F-0CDD-E6A5-5151-7D93D29DF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62" name="Freeform 30">
              <a:extLst>
                <a:ext uri="{FF2B5EF4-FFF2-40B4-BE49-F238E27FC236}">
                  <a16:creationId xmlns:a16="http://schemas.microsoft.com/office/drawing/2014/main" id="{8AB7A81E-3F98-FB93-863E-2F1E1FE164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63" name="Freeform 31">
              <a:extLst>
                <a:ext uri="{FF2B5EF4-FFF2-40B4-BE49-F238E27FC236}">
                  <a16:creationId xmlns:a16="http://schemas.microsoft.com/office/drawing/2014/main" id="{ADBED271-672D-93DA-7AD6-4949A0E77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64" name="Freeform 32">
              <a:extLst>
                <a:ext uri="{FF2B5EF4-FFF2-40B4-BE49-F238E27FC236}">
                  <a16:creationId xmlns:a16="http://schemas.microsoft.com/office/drawing/2014/main" id="{FD31BBA5-9967-4D74-B130-06F79A094F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65" name="Freeform 33">
              <a:extLst>
                <a:ext uri="{FF2B5EF4-FFF2-40B4-BE49-F238E27FC236}">
                  <a16:creationId xmlns:a16="http://schemas.microsoft.com/office/drawing/2014/main" id="{0AF1923E-1689-AA9D-2B5D-065F8ACE90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66" name="Freeform 34">
              <a:extLst>
                <a:ext uri="{FF2B5EF4-FFF2-40B4-BE49-F238E27FC236}">
                  <a16:creationId xmlns:a16="http://schemas.microsoft.com/office/drawing/2014/main" id="{2E63AA6D-398C-5BB2-7D60-30812C5324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67" name="Freeform 35">
              <a:extLst>
                <a:ext uri="{FF2B5EF4-FFF2-40B4-BE49-F238E27FC236}">
                  <a16:creationId xmlns:a16="http://schemas.microsoft.com/office/drawing/2014/main" id="{CDC2768C-C879-2FF0-07A8-057405558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68" name="Freeform 36">
              <a:extLst>
                <a:ext uri="{FF2B5EF4-FFF2-40B4-BE49-F238E27FC236}">
                  <a16:creationId xmlns:a16="http://schemas.microsoft.com/office/drawing/2014/main" id="{44A5CBEB-9D58-7859-13EF-1E4DCD6DF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69" name="Freeform 37">
              <a:extLst>
                <a:ext uri="{FF2B5EF4-FFF2-40B4-BE49-F238E27FC236}">
                  <a16:creationId xmlns:a16="http://schemas.microsoft.com/office/drawing/2014/main" id="{20BCD290-49D5-2788-61EA-9DAA7C6F6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70" name="Freeform 38">
              <a:extLst>
                <a:ext uri="{FF2B5EF4-FFF2-40B4-BE49-F238E27FC236}">
                  <a16:creationId xmlns:a16="http://schemas.microsoft.com/office/drawing/2014/main" id="{276E1AFD-A0FE-93EA-94A3-FD127E7C5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2" name="Title 1">
            <a:extLst>
              <a:ext uri="{FF2B5EF4-FFF2-40B4-BE49-F238E27FC236}">
                <a16:creationId xmlns:a16="http://schemas.microsoft.com/office/drawing/2014/main" id="{825FDE83-27E9-9360-0EDC-7F7997DB648B}"/>
              </a:ext>
            </a:extLst>
          </p:cNvPr>
          <p:cNvSpPr>
            <a:spLocks noGrp="1"/>
          </p:cNvSpPr>
          <p:nvPr>
            <p:ph type="title"/>
          </p:nvPr>
        </p:nvSpPr>
        <p:spPr>
          <a:xfrm>
            <a:off x="5825066" y="301451"/>
            <a:ext cx="5681134" cy="6420895"/>
          </a:xfrm>
        </p:spPr>
        <p:txBody>
          <a:bodyPr vert="horz" lIns="91440" tIns="45720" rIns="91440" bIns="45720" rtlCol="0" anchor="b">
            <a:normAutofit/>
          </a:bodyPr>
          <a:lstStyle/>
          <a:p>
            <a:r>
              <a:rPr lang="en-US" sz="4400" dirty="0"/>
              <a:t>   </a:t>
            </a:r>
          </a:p>
        </p:txBody>
      </p:sp>
      <p:sp>
        <p:nvSpPr>
          <p:cNvPr id="3" name="Subtitle 2">
            <a:extLst>
              <a:ext uri="{FF2B5EF4-FFF2-40B4-BE49-F238E27FC236}">
                <a16:creationId xmlns:a16="http://schemas.microsoft.com/office/drawing/2014/main" id="{FBBA6C55-3B1A-4767-2AE0-ADE22554E9A8}"/>
              </a:ext>
            </a:extLst>
          </p:cNvPr>
          <p:cNvSpPr>
            <a:spLocks noGrp="1"/>
          </p:cNvSpPr>
          <p:nvPr>
            <p:ph type="body" idx="1"/>
          </p:nvPr>
        </p:nvSpPr>
        <p:spPr>
          <a:xfrm>
            <a:off x="6277242" y="2385515"/>
            <a:ext cx="5681134" cy="2716884"/>
          </a:xfrm>
        </p:spPr>
        <p:txBody>
          <a:bodyPr vert="horz" lIns="91440" tIns="45720" rIns="91440" bIns="45720" rtlCol="0" anchor="t">
            <a:normAutofit/>
          </a:bodyPr>
          <a:lstStyle/>
          <a:p>
            <a:r>
              <a:rPr lang="en-US" sz="3600" dirty="0"/>
              <a:t>My own experience and reflective process in relation to theory</a:t>
            </a:r>
            <a:br>
              <a:rPr lang="en-US" sz="3600" dirty="0"/>
            </a:br>
            <a:endParaRPr lang="en-US" sz="3600" dirty="0"/>
          </a:p>
          <a:p>
            <a:endParaRPr lang="en-US" sz="1800" dirty="0"/>
          </a:p>
        </p:txBody>
      </p:sp>
      <p:sp>
        <p:nvSpPr>
          <p:cNvPr id="72" name="Rectangle 71">
            <a:extLst>
              <a:ext uri="{FF2B5EF4-FFF2-40B4-BE49-F238E27FC236}">
                <a16:creationId xmlns:a16="http://schemas.microsoft.com/office/drawing/2014/main" id="{D89669B0-B527-9182-314B-25B9E9C4F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74" name="Freeform 33">
            <a:extLst>
              <a:ext uri="{FF2B5EF4-FFF2-40B4-BE49-F238E27FC236}">
                <a16:creationId xmlns:a16="http://schemas.microsoft.com/office/drawing/2014/main" id="{E588C0B6-2E92-FEF9-856C-F3958E596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pic>
        <p:nvPicPr>
          <p:cNvPr id="5" name="Picture 4" descr="Reflection of a building">
            <a:extLst>
              <a:ext uri="{FF2B5EF4-FFF2-40B4-BE49-F238E27FC236}">
                <a16:creationId xmlns:a16="http://schemas.microsoft.com/office/drawing/2014/main" id="{B3355D25-AB38-8AE4-B821-221C248A7A2A}"/>
              </a:ext>
            </a:extLst>
          </p:cNvPr>
          <p:cNvPicPr>
            <a:picLocks noChangeAspect="1"/>
          </p:cNvPicPr>
          <p:nvPr/>
        </p:nvPicPr>
        <p:blipFill>
          <a:blip r:embed="rId2"/>
          <a:srcRect l="22586" r="41585" b="-1"/>
          <a:stretch/>
        </p:blipFill>
        <p:spPr>
          <a:xfrm>
            <a:off x="-2650" y="10"/>
            <a:ext cx="3681047" cy="6857990"/>
          </a:xfrm>
          <a:prstGeom prst="rect">
            <a:avLst/>
          </a:prstGeom>
        </p:spPr>
      </p:pic>
    </p:spTree>
    <p:extLst>
      <p:ext uri="{BB962C8B-B14F-4D97-AF65-F5344CB8AC3E}">
        <p14:creationId xmlns:p14="http://schemas.microsoft.com/office/powerpoint/2010/main" val="1815513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B8FD9-E3E5-1825-2B8C-B6DD2B8787D8}"/>
              </a:ext>
            </a:extLst>
          </p:cNvPr>
          <p:cNvSpPr>
            <a:spLocks noGrp="1"/>
          </p:cNvSpPr>
          <p:nvPr>
            <p:ph type="title"/>
          </p:nvPr>
        </p:nvSpPr>
        <p:spPr/>
        <p:txBody>
          <a:bodyPr/>
          <a:lstStyle/>
          <a:p>
            <a:r>
              <a:rPr lang="en-US" dirty="0"/>
              <a:t>Schon’s Reflective Model</a:t>
            </a:r>
            <a:endParaRPr lang="en-GB" dirty="0"/>
          </a:p>
        </p:txBody>
      </p:sp>
      <p:graphicFrame>
        <p:nvGraphicFramePr>
          <p:cNvPr id="8" name="Content Placeholder 4">
            <a:extLst>
              <a:ext uri="{FF2B5EF4-FFF2-40B4-BE49-F238E27FC236}">
                <a16:creationId xmlns:a16="http://schemas.microsoft.com/office/drawing/2014/main" id="{2A2BFE62-B699-F0CF-6AA0-EC354047803D}"/>
              </a:ext>
            </a:extLst>
          </p:cNvPr>
          <p:cNvGraphicFramePr>
            <a:graphicFrameLocks noGrp="1"/>
          </p:cNvGraphicFramePr>
          <p:nvPr>
            <p:ph idx="1"/>
            <p:extLst>
              <p:ext uri="{D42A27DB-BD31-4B8C-83A1-F6EECF244321}">
                <p14:modId xmlns:p14="http://schemas.microsoft.com/office/powerpoint/2010/main" val="403878173"/>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1">
            <a:extLst>
              <a:ext uri="{FF2B5EF4-FFF2-40B4-BE49-F238E27FC236}">
                <a16:creationId xmlns:a16="http://schemas.microsoft.com/office/drawing/2014/main" id="{01822DA1-ED20-79DE-66C6-EF9EECB8D033}"/>
              </a:ext>
            </a:extLst>
          </p:cNvPr>
          <p:cNvSpPr txBox="1">
            <a:spLocks/>
          </p:cNvSpPr>
          <p:nvPr/>
        </p:nvSpPr>
        <p:spPr>
          <a:xfrm>
            <a:off x="9072554" y="6140450"/>
            <a:ext cx="3518839" cy="627306"/>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1800" dirty="0">
                <a:latin typeface="+mn-lt"/>
              </a:rPr>
              <a:t>(Schon, 1991) </a:t>
            </a:r>
            <a:endParaRPr lang="en-GB" sz="1800" dirty="0">
              <a:latin typeface="+mn-lt"/>
            </a:endParaRPr>
          </a:p>
        </p:txBody>
      </p:sp>
    </p:spTree>
    <p:extLst>
      <p:ext uri="{BB962C8B-B14F-4D97-AF65-F5344CB8AC3E}">
        <p14:creationId xmlns:p14="http://schemas.microsoft.com/office/powerpoint/2010/main" val="417096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668C51-9184-741C-0103-3B6B8D1EBB8A}"/>
              </a:ext>
            </a:extLst>
          </p:cNvPr>
          <p:cNvSpPr>
            <a:spLocks noGrp="1"/>
          </p:cNvSpPr>
          <p:nvPr>
            <p:ph idx="1"/>
          </p:nvPr>
        </p:nvSpPr>
        <p:spPr>
          <a:xfrm>
            <a:off x="2539850" y="1996965"/>
            <a:ext cx="8915400" cy="4666593"/>
          </a:xfrm>
        </p:spPr>
        <p:txBody>
          <a:bodyPr/>
          <a:lstStyle/>
          <a:p>
            <a:pPr marL="0" indent="0">
              <a:buNone/>
            </a:pPr>
            <a:r>
              <a:rPr lang="en-US" dirty="0">
                <a:solidFill>
                  <a:schemeClr val="tx1"/>
                </a:solidFill>
              </a:rPr>
              <a:t>What is it? </a:t>
            </a:r>
          </a:p>
          <a:p>
            <a:pPr marL="0" indent="0">
              <a:buNone/>
            </a:pPr>
            <a:r>
              <a:rPr lang="en-US" dirty="0">
                <a:solidFill>
                  <a:schemeClr val="tx1"/>
                </a:solidFill>
              </a:rPr>
              <a:t>Knowledge already known regarding a situation. Something that is done intuitively.  </a:t>
            </a:r>
          </a:p>
          <a:p>
            <a:pPr marL="0" indent="0">
              <a:buNone/>
            </a:pPr>
            <a:endParaRPr lang="en-US" dirty="0">
              <a:solidFill>
                <a:schemeClr val="tx1"/>
              </a:solidFill>
            </a:endParaRPr>
          </a:p>
          <a:p>
            <a:pPr marL="0" indent="0">
              <a:buNone/>
            </a:pPr>
            <a:r>
              <a:rPr lang="en-US" dirty="0">
                <a:solidFill>
                  <a:schemeClr val="tx1"/>
                </a:solidFill>
              </a:rPr>
              <a:t>Example – A medical professional washing their hands before examining a patient. </a:t>
            </a:r>
          </a:p>
          <a:p>
            <a:pPr marL="0" indent="0">
              <a:buNone/>
            </a:pPr>
            <a:endParaRPr lang="en-US" dirty="0">
              <a:solidFill>
                <a:schemeClr val="tx1"/>
              </a:solidFill>
            </a:endParaRPr>
          </a:p>
          <a:p>
            <a:pPr marL="0" indent="0">
              <a:buNone/>
            </a:pPr>
            <a:r>
              <a:rPr lang="en-US" dirty="0">
                <a:solidFill>
                  <a:schemeClr val="tx1"/>
                </a:solidFill>
              </a:rPr>
              <a:t>Recognition of this </a:t>
            </a:r>
            <a:r>
              <a:rPr lang="en-GB" dirty="0">
                <a:solidFill>
                  <a:schemeClr val="tx1"/>
                </a:solidFill>
              </a:rPr>
              <a:t>initial</a:t>
            </a:r>
            <a:r>
              <a:rPr lang="en-US" dirty="0">
                <a:solidFill>
                  <a:schemeClr val="tx1"/>
                </a:solidFill>
              </a:rPr>
              <a:t> stage is important, as it enables us to </a:t>
            </a:r>
            <a:r>
              <a:rPr lang="en-GB" dirty="0">
                <a:solidFill>
                  <a:schemeClr val="tx1"/>
                </a:solidFill>
              </a:rPr>
              <a:t>realise</a:t>
            </a:r>
            <a:r>
              <a:rPr lang="en-US" dirty="0">
                <a:solidFill>
                  <a:schemeClr val="tx1"/>
                </a:solidFill>
              </a:rPr>
              <a:t> what we know, and build upon it. </a:t>
            </a:r>
          </a:p>
          <a:p>
            <a:pPr marL="0" indent="0">
              <a:buNone/>
            </a:pPr>
            <a:endParaRPr lang="en-US" dirty="0">
              <a:solidFill>
                <a:schemeClr val="tx1"/>
              </a:solidFill>
            </a:endParaRPr>
          </a:p>
          <a:p>
            <a:pPr marL="0" indent="0">
              <a:buNone/>
            </a:pPr>
            <a:endParaRPr lang="en-US" dirty="0">
              <a:solidFill>
                <a:schemeClr val="tx1"/>
              </a:solidFill>
            </a:endParaRPr>
          </a:p>
          <a:p>
            <a:pPr marL="0" indent="0" algn="r">
              <a:buNone/>
            </a:pPr>
            <a:r>
              <a:rPr lang="en-US" dirty="0">
                <a:solidFill>
                  <a:schemeClr val="tx1"/>
                </a:solidFill>
              </a:rPr>
              <a:t>(Schon, 1983)</a:t>
            </a:r>
            <a:endParaRPr lang="en-GB" dirty="0">
              <a:solidFill>
                <a:schemeClr val="tx1"/>
              </a:solidFill>
            </a:endParaRPr>
          </a:p>
        </p:txBody>
      </p:sp>
      <p:grpSp>
        <p:nvGrpSpPr>
          <p:cNvPr id="4" name="Group 3">
            <a:extLst>
              <a:ext uri="{FF2B5EF4-FFF2-40B4-BE49-F238E27FC236}">
                <a16:creationId xmlns:a16="http://schemas.microsoft.com/office/drawing/2014/main" id="{60E8AFAF-ED5F-7FCD-1B9B-C7BF665E6A5F}"/>
              </a:ext>
            </a:extLst>
          </p:cNvPr>
          <p:cNvGrpSpPr/>
          <p:nvPr/>
        </p:nvGrpSpPr>
        <p:grpSpPr>
          <a:xfrm>
            <a:off x="2506652" y="455393"/>
            <a:ext cx="7578090" cy="1133475"/>
            <a:chOff x="0" y="0"/>
            <a:chExt cx="7578090" cy="1133475"/>
          </a:xfrm>
        </p:grpSpPr>
        <p:sp>
          <p:nvSpPr>
            <p:cNvPr id="5" name="Rectangle: Rounded Corners 4">
              <a:extLst>
                <a:ext uri="{FF2B5EF4-FFF2-40B4-BE49-F238E27FC236}">
                  <a16:creationId xmlns:a16="http://schemas.microsoft.com/office/drawing/2014/main" id="{64BC100B-13A8-DE3A-10BE-886B9EA48362}"/>
                </a:ext>
              </a:extLst>
            </p:cNvPr>
            <p:cNvSpPr/>
            <p:nvPr/>
          </p:nvSpPr>
          <p:spPr>
            <a:xfrm>
              <a:off x="0" y="0"/>
              <a:ext cx="7578090" cy="1133475"/>
            </a:xfrm>
            <a:prstGeom prst="roundRect">
              <a:avLst>
                <a:gd name="adj" fmla="val 10000"/>
              </a:avLst>
            </a:pr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lstStyle/>
            <a:p>
              <a:endParaRPr lang="en-GB" dirty="0"/>
            </a:p>
          </p:txBody>
        </p:sp>
        <p:sp>
          <p:nvSpPr>
            <p:cNvPr id="6" name="Rectangle: Rounded Corners 4">
              <a:extLst>
                <a:ext uri="{FF2B5EF4-FFF2-40B4-BE49-F238E27FC236}">
                  <a16:creationId xmlns:a16="http://schemas.microsoft.com/office/drawing/2014/main" id="{0610C75A-8D6E-0D0F-7930-ABFF404E9E4C}"/>
                </a:ext>
              </a:extLst>
            </p:cNvPr>
            <p:cNvSpPr txBox="1"/>
            <p:nvPr/>
          </p:nvSpPr>
          <p:spPr>
            <a:xfrm>
              <a:off x="33198" y="33198"/>
              <a:ext cx="6354982" cy="106707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dirty="0"/>
                <a:t>Knowledge in Action </a:t>
              </a:r>
            </a:p>
          </p:txBody>
        </p:sp>
      </p:grpSp>
    </p:spTree>
    <p:extLst>
      <p:ext uri="{BB962C8B-B14F-4D97-AF65-F5344CB8AC3E}">
        <p14:creationId xmlns:p14="http://schemas.microsoft.com/office/powerpoint/2010/main" val="1114163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3FEBC6-835A-F954-5C6C-CDE5C2C31E40}"/>
              </a:ext>
            </a:extLst>
          </p:cNvPr>
          <p:cNvSpPr>
            <a:spLocks noGrp="1"/>
          </p:cNvSpPr>
          <p:nvPr>
            <p:ph idx="1"/>
          </p:nvPr>
        </p:nvSpPr>
        <p:spPr>
          <a:xfrm>
            <a:off x="2589212" y="2133600"/>
            <a:ext cx="8915400" cy="4498428"/>
          </a:xfrm>
        </p:spPr>
        <p:txBody>
          <a:bodyPr>
            <a:normAutofit/>
          </a:bodyPr>
          <a:lstStyle/>
          <a:p>
            <a:pPr marL="0" indent="0">
              <a:buNone/>
            </a:pPr>
            <a:r>
              <a:rPr lang="en-US" dirty="0">
                <a:solidFill>
                  <a:schemeClr val="tx1"/>
                </a:solidFill>
              </a:rPr>
              <a:t>What is it? – Reflecting on something whilst it is happening.</a:t>
            </a:r>
          </a:p>
          <a:p>
            <a:pPr marL="0" indent="0">
              <a:buNone/>
            </a:pPr>
            <a:endParaRPr lang="en-US" dirty="0">
              <a:solidFill>
                <a:schemeClr val="tx1"/>
              </a:solidFill>
            </a:endParaRPr>
          </a:p>
          <a:p>
            <a:pPr marL="0" indent="0">
              <a:buNone/>
            </a:pPr>
            <a:r>
              <a:rPr lang="en-US" dirty="0">
                <a:solidFill>
                  <a:schemeClr val="tx1"/>
                </a:solidFill>
              </a:rPr>
              <a:t>Example – A Physiotherapist treating a client. </a:t>
            </a:r>
          </a:p>
          <a:p>
            <a:pPr marL="0" indent="0">
              <a:buNone/>
            </a:pPr>
            <a:endParaRPr lang="en-US" dirty="0">
              <a:solidFill>
                <a:schemeClr val="tx1"/>
              </a:solidFill>
            </a:endParaRPr>
          </a:p>
          <a:p>
            <a:r>
              <a:rPr lang="en-US" dirty="0">
                <a:solidFill>
                  <a:schemeClr val="tx1"/>
                </a:solidFill>
              </a:rPr>
              <a:t>The most complex part of the model. </a:t>
            </a:r>
          </a:p>
          <a:p>
            <a:endParaRPr lang="en-US" dirty="0">
              <a:solidFill>
                <a:schemeClr val="tx1"/>
              </a:solidFill>
            </a:endParaRPr>
          </a:p>
          <a:p>
            <a:r>
              <a:rPr lang="en-US" dirty="0">
                <a:solidFill>
                  <a:schemeClr val="tx1"/>
                </a:solidFill>
              </a:rPr>
              <a:t>Develops with experience. </a:t>
            </a:r>
          </a:p>
          <a:p>
            <a:pPr marL="0" indent="0">
              <a:buNone/>
            </a:pPr>
            <a:endParaRPr lang="en-US" dirty="0">
              <a:solidFill>
                <a:schemeClr val="tx1"/>
              </a:solidFill>
            </a:endParaRPr>
          </a:p>
          <a:p>
            <a:pPr marL="0" indent="0">
              <a:buNone/>
            </a:pPr>
            <a:endParaRPr lang="en-US" dirty="0">
              <a:solidFill>
                <a:schemeClr val="tx1"/>
              </a:solidFill>
            </a:endParaRPr>
          </a:p>
          <a:p>
            <a:pPr marL="0" indent="0" algn="r">
              <a:buNone/>
            </a:pPr>
            <a:endParaRPr lang="en-US" dirty="0">
              <a:solidFill>
                <a:schemeClr val="tx1"/>
              </a:solidFill>
            </a:endParaRPr>
          </a:p>
          <a:p>
            <a:pPr marL="0" indent="0" algn="r">
              <a:buNone/>
            </a:pPr>
            <a:r>
              <a:rPr lang="en-US" dirty="0">
                <a:solidFill>
                  <a:schemeClr val="tx1"/>
                </a:solidFill>
              </a:rPr>
              <a:t>(Paterson and Chapman, 2013)</a:t>
            </a:r>
            <a:endParaRPr lang="en-GB" dirty="0">
              <a:solidFill>
                <a:schemeClr val="tx1"/>
              </a:solidFill>
            </a:endParaRPr>
          </a:p>
        </p:txBody>
      </p:sp>
      <p:grpSp>
        <p:nvGrpSpPr>
          <p:cNvPr id="4" name="Group 3">
            <a:extLst>
              <a:ext uri="{FF2B5EF4-FFF2-40B4-BE49-F238E27FC236}">
                <a16:creationId xmlns:a16="http://schemas.microsoft.com/office/drawing/2014/main" id="{081FA26B-4906-DCCB-1EB3-19D1A3B4A7B2}"/>
              </a:ext>
            </a:extLst>
          </p:cNvPr>
          <p:cNvGrpSpPr/>
          <p:nvPr/>
        </p:nvGrpSpPr>
        <p:grpSpPr>
          <a:xfrm>
            <a:off x="2490952" y="452779"/>
            <a:ext cx="7676350" cy="1133475"/>
            <a:chOff x="668654" y="1322387"/>
            <a:chExt cx="7578090" cy="1133475"/>
          </a:xfrm>
        </p:grpSpPr>
        <p:sp>
          <p:nvSpPr>
            <p:cNvPr id="5" name="Rectangle: Rounded Corners 4">
              <a:extLst>
                <a:ext uri="{FF2B5EF4-FFF2-40B4-BE49-F238E27FC236}">
                  <a16:creationId xmlns:a16="http://schemas.microsoft.com/office/drawing/2014/main" id="{E8F16859-F7A7-4288-36AE-C48E0772733A}"/>
                </a:ext>
              </a:extLst>
            </p:cNvPr>
            <p:cNvSpPr/>
            <p:nvPr/>
          </p:nvSpPr>
          <p:spPr>
            <a:xfrm>
              <a:off x="668654" y="1322387"/>
              <a:ext cx="7578090" cy="1133475"/>
            </a:xfrm>
            <a:prstGeom prst="roundRect">
              <a:avLst>
                <a:gd name="adj" fmla="val 10000"/>
              </a:avLst>
            </a:prstGeom>
          </p:spPr>
          <p:style>
            <a:lnRef idx="0">
              <a:schemeClr val="lt1">
                <a:hueOff val="0"/>
                <a:satOff val="0"/>
                <a:lumOff val="0"/>
                <a:alphaOff val="0"/>
              </a:schemeClr>
            </a:lnRef>
            <a:fillRef idx="3">
              <a:schemeClr val="accent2">
                <a:hueOff val="226582"/>
                <a:satOff val="-23996"/>
                <a:lumOff val="-588"/>
                <a:alphaOff val="0"/>
              </a:schemeClr>
            </a:fillRef>
            <a:effectRef idx="2">
              <a:schemeClr val="accent2">
                <a:hueOff val="226582"/>
                <a:satOff val="-23996"/>
                <a:lumOff val="-588"/>
                <a:alphaOff val="0"/>
              </a:schemeClr>
            </a:effectRef>
            <a:fontRef idx="minor">
              <a:schemeClr val="lt1"/>
            </a:fontRef>
          </p:style>
          <p:txBody>
            <a:bodyPr/>
            <a:lstStyle/>
            <a:p>
              <a:endParaRPr lang="en-GB" dirty="0"/>
            </a:p>
          </p:txBody>
        </p:sp>
        <p:sp>
          <p:nvSpPr>
            <p:cNvPr id="6" name="Rectangle: Rounded Corners 4">
              <a:extLst>
                <a:ext uri="{FF2B5EF4-FFF2-40B4-BE49-F238E27FC236}">
                  <a16:creationId xmlns:a16="http://schemas.microsoft.com/office/drawing/2014/main" id="{ADD3D1C4-8B28-D343-8618-B0FB01B6732B}"/>
                </a:ext>
              </a:extLst>
            </p:cNvPr>
            <p:cNvSpPr txBox="1"/>
            <p:nvPr/>
          </p:nvSpPr>
          <p:spPr>
            <a:xfrm>
              <a:off x="668654" y="1322387"/>
              <a:ext cx="6106280" cy="106707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dirty="0"/>
                <a:t>Reflection in Action  </a:t>
              </a:r>
            </a:p>
          </p:txBody>
        </p:sp>
      </p:grpSp>
    </p:spTree>
    <p:extLst>
      <p:ext uri="{BB962C8B-B14F-4D97-AF65-F5344CB8AC3E}">
        <p14:creationId xmlns:p14="http://schemas.microsoft.com/office/powerpoint/2010/main" val="151268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E92064-82FB-72D1-7AAE-2B80D54A615C}"/>
              </a:ext>
            </a:extLst>
          </p:cNvPr>
          <p:cNvSpPr>
            <a:spLocks noGrp="1"/>
          </p:cNvSpPr>
          <p:nvPr>
            <p:ph idx="1"/>
          </p:nvPr>
        </p:nvSpPr>
        <p:spPr>
          <a:xfrm>
            <a:off x="2589212" y="2133600"/>
            <a:ext cx="8915400" cy="4582510"/>
          </a:xfrm>
        </p:spPr>
        <p:txBody>
          <a:bodyPr>
            <a:normAutofit/>
          </a:bodyPr>
          <a:lstStyle/>
          <a:p>
            <a:pPr marL="0" indent="0">
              <a:buNone/>
            </a:pPr>
            <a:r>
              <a:rPr lang="en-US" sz="1900" dirty="0">
                <a:solidFill>
                  <a:schemeClr val="tx1"/>
                </a:solidFill>
              </a:rPr>
              <a:t>What is it? – Reflecting on something after it has happened</a:t>
            </a:r>
          </a:p>
          <a:p>
            <a:pPr marL="0" indent="0">
              <a:buNone/>
            </a:pPr>
            <a:endParaRPr lang="en-US" sz="1900" dirty="0">
              <a:solidFill>
                <a:schemeClr val="tx1"/>
              </a:solidFill>
            </a:endParaRPr>
          </a:p>
          <a:p>
            <a:pPr marL="0" indent="0">
              <a:buNone/>
            </a:pPr>
            <a:r>
              <a:rPr lang="en-US" sz="1900" dirty="0">
                <a:solidFill>
                  <a:schemeClr val="tx1"/>
                </a:solidFill>
              </a:rPr>
              <a:t>Example – A teacher having delivered a lesson. </a:t>
            </a:r>
          </a:p>
          <a:p>
            <a:pPr marL="0" indent="0">
              <a:buNone/>
            </a:pPr>
            <a:endParaRPr lang="en-US" sz="1900" dirty="0">
              <a:solidFill>
                <a:schemeClr val="tx1"/>
              </a:solidFill>
            </a:endParaRP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lang="en-US" sz="1900" dirty="0">
                <a:solidFill>
                  <a:schemeClr val="tx1"/>
                </a:solidFill>
              </a:rPr>
              <a:t>A simpler type of reflection. </a:t>
            </a:r>
            <a:endParaRPr kumimoji="0" lang="en-US" sz="1900" b="0" i="0" u="none" strike="noStrike" kern="1200" cap="none" spc="0" normalizeH="0" baseline="0" noProof="0" dirty="0">
              <a:ln>
                <a:noFill/>
              </a:ln>
              <a:solidFill>
                <a:schemeClr val="tx1"/>
              </a:solidFill>
              <a:effectLst/>
              <a:uLnTx/>
              <a:uFillTx/>
              <a:ea typeface="+mn-ea"/>
              <a:cs typeface="+mn-cs"/>
            </a:endParaRP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endParaRPr kumimoji="0" lang="en-US" sz="1900" b="0" i="0" u="none" strike="noStrike" kern="1200" cap="none" spc="0" normalizeH="0" baseline="0" noProof="0" dirty="0">
              <a:ln>
                <a:noFill/>
              </a:ln>
              <a:solidFill>
                <a:schemeClr val="tx1"/>
              </a:solidFill>
              <a:effectLst/>
              <a:uLnTx/>
              <a:uFillTx/>
              <a:ea typeface="+mn-ea"/>
              <a:cs typeface="+mn-cs"/>
            </a:endParaRP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lang="en-US" sz="1900" dirty="0">
                <a:solidFill>
                  <a:schemeClr val="tx1"/>
                </a:solidFill>
              </a:rPr>
              <a:t>Often used by inexperienced practitioners. </a:t>
            </a:r>
            <a:endParaRPr kumimoji="0" lang="en-US" sz="1900" b="0" i="0" u="none" strike="noStrike" kern="1200" cap="none" spc="0" normalizeH="0" baseline="0" noProof="0" dirty="0">
              <a:ln>
                <a:noFill/>
              </a:ln>
              <a:solidFill>
                <a:schemeClr val="tx1"/>
              </a:solidFill>
              <a:effectLst/>
              <a:uLnTx/>
              <a:uFillTx/>
              <a:ea typeface="+mn-ea"/>
              <a:cs typeface="+mn-cs"/>
            </a:endParaRPr>
          </a:p>
          <a:p>
            <a:pPr marL="0" indent="0">
              <a:buNone/>
            </a:pPr>
            <a:endParaRPr lang="en-US" dirty="0"/>
          </a:p>
          <a:p>
            <a:pPr marL="0" indent="0">
              <a:buNone/>
            </a:pPr>
            <a:endParaRPr lang="en-US" dirty="0"/>
          </a:p>
          <a:p>
            <a:pPr marL="0" indent="0">
              <a:buNone/>
            </a:pPr>
            <a:endParaRPr lang="en-US" dirty="0"/>
          </a:p>
          <a:p>
            <a:pPr marL="0" indent="0" algn="r">
              <a:buNone/>
            </a:pPr>
            <a:r>
              <a:rPr lang="en-US" dirty="0"/>
              <a:t> </a:t>
            </a:r>
            <a:r>
              <a:rPr lang="en-US" sz="1900" dirty="0">
                <a:solidFill>
                  <a:schemeClr val="tx1"/>
                </a:solidFill>
              </a:rPr>
              <a:t>(Schon, 1987)</a:t>
            </a:r>
            <a:endParaRPr lang="en-GB" dirty="0">
              <a:solidFill>
                <a:schemeClr val="tx1"/>
              </a:solidFill>
            </a:endParaRPr>
          </a:p>
        </p:txBody>
      </p:sp>
      <p:grpSp>
        <p:nvGrpSpPr>
          <p:cNvPr id="4" name="Group 3">
            <a:extLst>
              <a:ext uri="{FF2B5EF4-FFF2-40B4-BE49-F238E27FC236}">
                <a16:creationId xmlns:a16="http://schemas.microsoft.com/office/drawing/2014/main" id="{AA0FC18E-E484-4D04-2991-66456DAB0843}"/>
              </a:ext>
            </a:extLst>
          </p:cNvPr>
          <p:cNvGrpSpPr/>
          <p:nvPr/>
        </p:nvGrpSpPr>
        <p:grpSpPr>
          <a:xfrm>
            <a:off x="2438400" y="380040"/>
            <a:ext cx="7819697" cy="1133475"/>
            <a:chOff x="1337309" y="2644775"/>
            <a:chExt cx="7578090" cy="1133475"/>
          </a:xfrm>
        </p:grpSpPr>
        <p:sp>
          <p:nvSpPr>
            <p:cNvPr id="5" name="Rectangle: Rounded Corners 4">
              <a:extLst>
                <a:ext uri="{FF2B5EF4-FFF2-40B4-BE49-F238E27FC236}">
                  <a16:creationId xmlns:a16="http://schemas.microsoft.com/office/drawing/2014/main" id="{5CFEAD16-5A95-4A23-3385-9C8EFDAA115F}"/>
                </a:ext>
              </a:extLst>
            </p:cNvPr>
            <p:cNvSpPr/>
            <p:nvPr/>
          </p:nvSpPr>
          <p:spPr>
            <a:xfrm>
              <a:off x="1337309" y="2644775"/>
              <a:ext cx="7578090" cy="1133475"/>
            </a:xfrm>
            <a:prstGeom prst="roundRect">
              <a:avLst>
                <a:gd name="adj" fmla="val 10000"/>
              </a:avLst>
            </a:prstGeom>
          </p:spPr>
          <p:style>
            <a:lnRef idx="0">
              <a:schemeClr val="lt1">
                <a:hueOff val="0"/>
                <a:satOff val="0"/>
                <a:lumOff val="0"/>
                <a:alphaOff val="0"/>
              </a:schemeClr>
            </a:lnRef>
            <a:fillRef idx="3">
              <a:schemeClr val="accent2">
                <a:hueOff val="453165"/>
                <a:satOff val="-47993"/>
                <a:lumOff val="-1176"/>
                <a:alphaOff val="0"/>
              </a:schemeClr>
            </a:fillRef>
            <a:effectRef idx="2">
              <a:schemeClr val="accent2">
                <a:hueOff val="453165"/>
                <a:satOff val="-47993"/>
                <a:lumOff val="-1176"/>
                <a:alphaOff val="0"/>
              </a:schemeClr>
            </a:effectRef>
            <a:fontRef idx="minor">
              <a:schemeClr val="lt1"/>
            </a:fontRef>
          </p:style>
          <p:txBody>
            <a:bodyPr/>
            <a:lstStyle/>
            <a:p>
              <a:endParaRPr lang="en-GB" dirty="0"/>
            </a:p>
          </p:txBody>
        </p:sp>
        <p:sp>
          <p:nvSpPr>
            <p:cNvPr id="6" name="Rectangle: Rounded Corners 4">
              <a:extLst>
                <a:ext uri="{FF2B5EF4-FFF2-40B4-BE49-F238E27FC236}">
                  <a16:creationId xmlns:a16="http://schemas.microsoft.com/office/drawing/2014/main" id="{C918310A-56B3-276C-EA9D-CFA238E839B3}"/>
                </a:ext>
              </a:extLst>
            </p:cNvPr>
            <p:cNvSpPr txBox="1"/>
            <p:nvPr/>
          </p:nvSpPr>
          <p:spPr>
            <a:xfrm>
              <a:off x="1337309" y="2670797"/>
              <a:ext cx="6106280" cy="106707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dirty="0"/>
                <a:t>Reflection on Action </a:t>
              </a:r>
            </a:p>
          </p:txBody>
        </p:sp>
      </p:grpSp>
    </p:spTree>
    <p:extLst>
      <p:ext uri="{BB962C8B-B14F-4D97-AF65-F5344CB8AC3E}">
        <p14:creationId xmlns:p14="http://schemas.microsoft.com/office/powerpoint/2010/main" val="4245708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C3115-E5D6-7A36-A1A2-7F5DEBF37135}"/>
              </a:ext>
            </a:extLst>
          </p:cNvPr>
          <p:cNvSpPr>
            <a:spLocks noGrp="1"/>
          </p:cNvSpPr>
          <p:nvPr>
            <p:ph type="title"/>
          </p:nvPr>
        </p:nvSpPr>
        <p:spPr/>
        <p:txBody>
          <a:bodyPr/>
          <a:lstStyle/>
          <a:p>
            <a:r>
              <a:rPr lang="en-US" dirty="0"/>
              <a:t>How does this apply to my transition?</a:t>
            </a:r>
            <a:br>
              <a:rPr lang="en-US" dirty="0"/>
            </a:br>
            <a:endParaRPr lang="en-GB" dirty="0"/>
          </a:p>
        </p:txBody>
      </p:sp>
      <p:sp>
        <p:nvSpPr>
          <p:cNvPr id="8" name="Text Placeholder 7">
            <a:extLst>
              <a:ext uri="{FF2B5EF4-FFF2-40B4-BE49-F238E27FC236}">
                <a16:creationId xmlns:a16="http://schemas.microsoft.com/office/drawing/2014/main" id="{072F5848-4BAE-5B23-1B8C-9BF2E9547CF5}"/>
              </a:ext>
            </a:extLst>
          </p:cNvPr>
          <p:cNvSpPr>
            <a:spLocks noGrp="1"/>
          </p:cNvSpPr>
          <p:nvPr>
            <p:ph type="body" idx="1"/>
          </p:nvPr>
        </p:nvSpPr>
        <p:spPr>
          <a:xfrm>
            <a:off x="2207172" y="1261241"/>
            <a:ext cx="3174125" cy="782418"/>
          </a:xfrm>
        </p:spPr>
        <p:txBody>
          <a:bodyPr/>
          <a:lstStyle/>
          <a:p>
            <a:r>
              <a:rPr lang="en-US" dirty="0"/>
              <a:t>Stages of Schon’s Reflective Model </a:t>
            </a:r>
            <a:endParaRPr lang="en-GB" dirty="0"/>
          </a:p>
        </p:txBody>
      </p:sp>
      <p:sp>
        <p:nvSpPr>
          <p:cNvPr id="3" name="Content Placeholder 2">
            <a:extLst>
              <a:ext uri="{FF2B5EF4-FFF2-40B4-BE49-F238E27FC236}">
                <a16:creationId xmlns:a16="http://schemas.microsoft.com/office/drawing/2014/main" id="{BF5EC1A5-D31D-E007-3230-31F6F7BEEB66}"/>
              </a:ext>
            </a:extLst>
          </p:cNvPr>
          <p:cNvSpPr>
            <a:spLocks noGrp="1"/>
          </p:cNvSpPr>
          <p:nvPr>
            <p:ph sz="half" idx="2"/>
          </p:nvPr>
        </p:nvSpPr>
        <p:spPr>
          <a:xfrm>
            <a:off x="1906039" y="2512834"/>
            <a:ext cx="4342893" cy="3354060"/>
          </a:xfrm>
        </p:spPr>
        <p:txBody>
          <a:bodyPr/>
          <a:lstStyle/>
          <a:p>
            <a:pPr marL="0" indent="0" defTabSz="914400">
              <a:spcBef>
                <a:spcPts val="0"/>
              </a:spcBef>
              <a:buClrTx/>
              <a:buNone/>
              <a:defRPr/>
            </a:pPr>
            <a:endParaRPr kumimoji="0" lang="en-GB" sz="1800" b="0" i="0" u="none" strike="noStrike" kern="0" cap="none" spc="0" normalizeH="0" baseline="0" noProof="0" dirty="0">
              <a:ln>
                <a:noFill/>
              </a:ln>
              <a:solidFill>
                <a:sysClr val="windowText" lastClr="000000"/>
              </a:solidFill>
              <a:effectLst/>
              <a:uLnTx/>
              <a:uFillTx/>
            </a:endParaRPr>
          </a:p>
          <a:p>
            <a:pPr marL="0" indent="0">
              <a:buNone/>
            </a:pPr>
            <a:endParaRPr lang="en-GB" dirty="0"/>
          </a:p>
        </p:txBody>
      </p:sp>
      <p:sp>
        <p:nvSpPr>
          <p:cNvPr id="9" name="Text Placeholder 8">
            <a:extLst>
              <a:ext uri="{FF2B5EF4-FFF2-40B4-BE49-F238E27FC236}">
                <a16:creationId xmlns:a16="http://schemas.microsoft.com/office/drawing/2014/main" id="{67227E6B-7A3A-72A6-2E8B-D8CB98213AD2}"/>
              </a:ext>
            </a:extLst>
          </p:cNvPr>
          <p:cNvSpPr>
            <a:spLocks noGrp="1"/>
          </p:cNvSpPr>
          <p:nvPr>
            <p:ph type="body" sz="quarter" idx="3"/>
          </p:nvPr>
        </p:nvSpPr>
        <p:spPr>
          <a:xfrm>
            <a:off x="7505610" y="1328738"/>
            <a:ext cx="3999001" cy="576262"/>
          </a:xfrm>
        </p:spPr>
        <p:txBody>
          <a:bodyPr/>
          <a:lstStyle/>
          <a:p>
            <a:r>
              <a:rPr lang="en-US" dirty="0"/>
              <a:t>Stages in my journey </a:t>
            </a:r>
            <a:endParaRPr lang="en-GB" dirty="0"/>
          </a:p>
        </p:txBody>
      </p:sp>
      <p:sp>
        <p:nvSpPr>
          <p:cNvPr id="10" name="Content Placeholder 9">
            <a:extLst>
              <a:ext uri="{FF2B5EF4-FFF2-40B4-BE49-F238E27FC236}">
                <a16:creationId xmlns:a16="http://schemas.microsoft.com/office/drawing/2014/main" id="{3F6A7012-8F54-BD7F-3368-E0ABF581041A}"/>
              </a:ext>
            </a:extLst>
          </p:cNvPr>
          <p:cNvSpPr>
            <a:spLocks noGrp="1"/>
          </p:cNvSpPr>
          <p:nvPr>
            <p:ph sz="quarter" idx="4"/>
          </p:nvPr>
        </p:nvSpPr>
        <p:spPr>
          <a:xfrm>
            <a:off x="7702985" y="2512834"/>
            <a:ext cx="4338674" cy="3354060"/>
          </a:xfrm>
        </p:spPr>
        <p:txBody>
          <a:bodyPr/>
          <a:lstStyle/>
          <a:p>
            <a:r>
              <a:rPr lang="en-US" dirty="0"/>
              <a:t>I knew education provided increased opportunities </a:t>
            </a:r>
          </a:p>
          <a:p>
            <a:endParaRPr lang="en-US" dirty="0"/>
          </a:p>
          <a:p>
            <a:endParaRPr lang="en-US" dirty="0"/>
          </a:p>
          <a:p>
            <a:r>
              <a:rPr lang="en-GB" dirty="0"/>
              <a:t>My realisation</a:t>
            </a:r>
            <a:endParaRPr lang="en-US" dirty="0"/>
          </a:p>
          <a:p>
            <a:endParaRPr lang="en-US" dirty="0"/>
          </a:p>
          <a:p>
            <a:endParaRPr lang="en-US" dirty="0"/>
          </a:p>
          <a:p>
            <a:r>
              <a:rPr lang="en-US" dirty="0"/>
              <a:t>Knowing I had to make a change</a:t>
            </a:r>
            <a:endParaRPr lang="en-GB" dirty="0"/>
          </a:p>
        </p:txBody>
      </p:sp>
      <p:sp>
        <p:nvSpPr>
          <p:cNvPr id="7" name="Arrow: Right 6">
            <a:extLst>
              <a:ext uri="{FF2B5EF4-FFF2-40B4-BE49-F238E27FC236}">
                <a16:creationId xmlns:a16="http://schemas.microsoft.com/office/drawing/2014/main" id="{474A394E-0C21-0EFF-B570-0990E6F9FB39}"/>
              </a:ext>
            </a:extLst>
          </p:cNvPr>
          <p:cNvSpPr/>
          <p:nvPr/>
        </p:nvSpPr>
        <p:spPr>
          <a:xfrm>
            <a:off x="5914413" y="2400171"/>
            <a:ext cx="1061545" cy="79994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Content Placeholder 9">
            <a:extLst>
              <a:ext uri="{FF2B5EF4-FFF2-40B4-BE49-F238E27FC236}">
                <a16:creationId xmlns:a16="http://schemas.microsoft.com/office/drawing/2014/main" id="{9EF052DA-25DF-42FE-6771-6CC81CF603F5}"/>
              </a:ext>
            </a:extLst>
          </p:cNvPr>
          <p:cNvSpPr txBox="1">
            <a:spLocks/>
          </p:cNvSpPr>
          <p:nvPr/>
        </p:nvSpPr>
        <p:spPr>
          <a:xfrm>
            <a:off x="1910258" y="2512834"/>
            <a:ext cx="4338674" cy="335406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US" dirty="0"/>
              <a:t>Knowledge-in-Action </a:t>
            </a:r>
          </a:p>
          <a:p>
            <a:endParaRPr lang="en-US" dirty="0"/>
          </a:p>
          <a:p>
            <a:endParaRPr lang="en-US" dirty="0"/>
          </a:p>
          <a:p>
            <a:r>
              <a:rPr lang="en-US" dirty="0"/>
              <a:t>Reflecting-in-Action </a:t>
            </a:r>
          </a:p>
          <a:p>
            <a:endParaRPr lang="en-US" dirty="0"/>
          </a:p>
          <a:p>
            <a:endParaRPr lang="en-US" dirty="0"/>
          </a:p>
          <a:p>
            <a:r>
              <a:rPr lang="en-US" dirty="0"/>
              <a:t>Reflecting-on-Action  </a:t>
            </a:r>
            <a:endParaRPr lang="en-GB" dirty="0"/>
          </a:p>
        </p:txBody>
      </p:sp>
      <p:sp>
        <p:nvSpPr>
          <p:cNvPr id="12" name="Arrow: Right 11">
            <a:extLst>
              <a:ext uri="{FF2B5EF4-FFF2-40B4-BE49-F238E27FC236}">
                <a16:creationId xmlns:a16="http://schemas.microsoft.com/office/drawing/2014/main" id="{4755ACF9-1035-6C43-D47B-B6E46858A24A}"/>
              </a:ext>
            </a:extLst>
          </p:cNvPr>
          <p:cNvSpPr/>
          <p:nvPr/>
        </p:nvSpPr>
        <p:spPr>
          <a:xfrm>
            <a:off x="5894973" y="3512792"/>
            <a:ext cx="1061545" cy="79994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Arrow: Right 12">
            <a:extLst>
              <a:ext uri="{FF2B5EF4-FFF2-40B4-BE49-F238E27FC236}">
                <a16:creationId xmlns:a16="http://schemas.microsoft.com/office/drawing/2014/main" id="{6F2AE2DF-22E8-22BE-8400-7FF4A1E94606}"/>
              </a:ext>
            </a:extLst>
          </p:cNvPr>
          <p:cNvSpPr/>
          <p:nvPr/>
        </p:nvSpPr>
        <p:spPr>
          <a:xfrm>
            <a:off x="5894972" y="4625413"/>
            <a:ext cx="1061545" cy="79994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067475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4619543" cy="6854038"/>
          </a:xfrm>
          <a:prstGeom prst="rect">
            <a:avLst/>
          </a:prstGeom>
          <a:solidFill>
            <a:schemeClr val="tx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D4E118-C991-C430-AEA7-F1B39F27215C}"/>
              </a:ext>
            </a:extLst>
          </p:cNvPr>
          <p:cNvSpPr>
            <a:spLocks noGrp="1"/>
          </p:cNvSpPr>
          <p:nvPr>
            <p:ph type="title"/>
          </p:nvPr>
        </p:nvSpPr>
        <p:spPr>
          <a:xfrm>
            <a:off x="649224" y="645106"/>
            <a:ext cx="3650279" cy="1259894"/>
          </a:xfrm>
        </p:spPr>
        <p:txBody>
          <a:bodyPr>
            <a:normAutofit fontScale="90000"/>
          </a:bodyPr>
          <a:lstStyle/>
          <a:p>
            <a:r>
              <a:rPr lang="en-US" dirty="0"/>
              <a:t>Example – Jaun Manuel Fangio </a:t>
            </a:r>
            <a:endParaRPr lang="en-GB" dirty="0"/>
          </a:p>
        </p:txBody>
      </p:sp>
      <p:sp>
        <p:nvSpPr>
          <p:cNvPr id="3" name="Content Placeholder 2">
            <a:extLst>
              <a:ext uri="{FF2B5EF4-FFF2-40B4-BE49-F238E27FC236}">
                <a16:creationId xmlns:a16="http://schemas.microsoft.com/office/drawing/2014/main" id="{73C03831-D8C5-0867-AA64-767C13B7628F}"/>
              </a:ext>
            </a:extLst>
          </p:cNvPr>
          <p:cNvSpPr>
            <a:spLocks noGrp="1"/>
          </p:cNvSpPr>
          <p:nvPr>
            <p:ph idx="1"/>
          </p:nvPr>
        </p:nvSpPr>
        <p:spPr>
          <a:xfrm>
            <a:off x="186769" y="2144110"/>
            <a:ext cx="4353699" cy="4435366"/>
          </a:xfrm>
        </p:spPr>
        <p:txBody>
          <a:bodyPr>
            <a:normAutofit lnSpcReduction="10000"/>
          </a:bodyPr>
          <a:lstStyle/>
          <a:p>
            <a:pPr marL="0" indent="0">
              <a:buNone/>
            </a:pPr>
            <a:r>
              <a:rPr lang="en-US" dirty="0"/>
              <a:t>Reflecting-in-Action -  1950 Monaco Grand Prix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dirty="0"/>
              <a:t>Reflecting-on-Action – 1952 Monza Grand Prix </a:t>
            </a:r>
          </a:p>
          <a:p>
            <a:pPr marL="0" indent="0">
              <a:buNone/>
            </a:pPr>
            <a:endParaRPr lang="en-US" dirty="0"/>
          </a:p>
          <a:p>
            <a:pPr marL="0" indent="0">
              <a:buNone/>
            </a:pPr>
            <a:endParaRPr lang="en-US" dirty="0"/>
          </a:p>
          <a:p>
            <a:pPr marL="0" indent="0">
              <a:buNone/>
            </a:pPr>
            <a:endParaRPr lang="en-US" dirty="0"/>
          </a:p>
          <a:p>
            <a:pPr marL="0" indent="0">
              <a:buNone/>
            </a:pPr>
            <a:r>
              <a:rPr lang="en-US" dirty="0"/>
              <a:t>(Donaldson, 2012)</a:t>
            </a:r>
            <a:endParaRPr lang="en-GB" dirty="0"/>
          </a:p>
        </p:txBody>
      </p:sp>
      <p:pic>
        <p:nvPicPr>
          <p:cNvPr id="48" name="Picture 47" descr="Racecar parked on the tracks">
            <a:extLst>
              <a:ext uri="{FF2B5EF4-FFF2-40B4-BE49-F238E27FC236}">
                <a16:creationId xmlns:a16="http://schemas.microsoft.com/office/drawing/2014/main" id="{8AE44D69-4F34-2362-5441-E569FD70C592}"/>
              </a:ext>
            </a:extLst>
          </p:cNvPr>
          <p:cNvPicPr>
            <a:picLocks noChangeAspect="1"/>
          </p:cNvPicPr>
          <p:nvPr/>
        </p:nvPicPr>
        <p:blipFill>
          <a:blip r:embed="rId3"/>
          <a:srcRect r="24363" b="-1"/>
          <a:stretch/>
        </p:blipFill>
        <p:spPr>
          <a:xfrm>
            <a:off x="4619543" y="10"/>
            <a:ext cx="7572457" cy="6857990"/>
          </a:xfrm>
          <a:prstGeom prst="rect">
            <a:avLst/>
          </a:prstGeom>
        </p:spPr>
      </p:pic>
    </p:spTree>
    <p:extLst>
      <p:ext uri="{BB962C8B-B14F-4D97-AF65-F5344CB8AC3E}">
        <p14:creationId xmlns:p14="http://schemas.microsoft.com/office/powerpoint/2010/main" val="38820960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5B8F8-EA44-030B-EE59-0C4C45FF8811}"/>
              </a:ext>
            </a:extLst>
          </p:cNvPr>
          <p:cNvSpPr>
            <a:spLocks noGrp="1"/>
          </p:cNvSpPr>
          <p:nvPr>
            <p:ph type="title"/>
          </p:nvPr>
        </p:nvSpPr>
        <p:spPr/>
        <p:txBody>
          <a:bodyPr/>
          <a:lstStyle/>
          <a:p>
            <a:r>
              <a:rPr lang="en-US" dirty="0"/>
              <a:t>A Critique of Schon’s Reflective Model </a:t>
            </a:r>
            <a:endParaRPr lang="en-GB" dirty="0"/>
          </a:p>
        </p:txBody>
      </p:sp>
      <p:sp>
        <p:nvSpPr>
          <p:cNvPr id="4" name="Text Placeholder 3">
            <a:extLst>
              <a:ext uri="{FF2B5EF4-FFF2-40B4-BE49-F238E27FC236}">
                <a16:creationId xmlns:a16="http://schemas.microsoft.com/office/drawing/2014/main" id="{88064758-2D0C-00B6-967E-4D03319CAAF6}"/>
              </a:ext>
            </a:extLst>
          </p:cNvPr>
          <p:cNvSpPr>
            <a:spLocks noGrp="1"/>
          </p:cNvSpPr>
          <p:nvPr>
            <p:ph type="body" idx="1"/>
          </p:nvPr>
        </p:nvSpPr>
        <p:spPr>
          <a:xfrm>
            <a:off x="2764292" y="1360976"/>
            <a:ext cx="3992732" cy="576262"/>
          </a:xfrm>
        </p:spPr>
        <p:txBody>
          <a:bodyPr/>
          <a:lstStyle/>
          <a:p>
            <a:r>
              <a:rPr lang="en-US" dirty="0"/>
              <a:t>Strengths</a:t>
            </a:r>
            <a:endParaRPr lang="en-GB" dirty="0"/>
          </a:p>
        </p:txBody>
      </p:sp>
      <p:sp>
        <p:nvSpPr>
          <p:cNvPr id="3" name="Content Placeholder 2">
            <a:extLst>
              <a:ext uri="{FF2B5EF4-FFF2-40B4-BE49-F238E27FC236}">
                <a16:creationId xmlns:a16="http://schemas.microsoft.com/office/drawing/2014/main" id="{2577CF29-9ECE-8645-EA8F-D884DF857AAB}"/>
              </a:ext>
            </a:extLst>
          </p:cNvPr>
          <p:cNvSpPr>
            <a:spLocks noGrp="1"/>
          </p:cNvSpPr>
          <p:nvPr>
            <p:ph sz="half" idx="2"/>
          </p:nvPr>
        </p:nvSpPr>
        <p:spPr>
          <a:xfrm>
            <a:off x="2589211" y="2187239"/>
            <a:ext cx="4342893" cy="4528869"/>
          </a:xfrm>
        </p:spPr>
        <p:txBody>
          <a:bodyPr>
            <a:normAutofit fontScale="92500" lnSpcReduction="10000"/>
          </a:bodyPr>
          <a:lstStyle/>
          <a:p>
            <a:r>
              <a:rPr lang="en-GB" dirty="0">
                <a:solidFill>
                  <a:schemeClr val="tx1"/>
                </a:solidFill>
              </a:rPr>
              <a:t>Enables reflection in the moment </a:t>
            </a:r>
          </a:p>
          <a:p>
            <a:endParaRPr lang="en-GB" dirty="0">
              <a:solidFill>
                <a:schemeClr val="tx1"/>
              </a:solidFill>
            </a:endParaRPr>
          </a:p>
          <a:p>
            <a:r>
              <a:rPr lang="en-GB" dirty="0">
                <a:solidFill>
                  <a:schemeClr val="tx1"/>
                </a:solidFill>
              </a:rPr>
              <a:t>Explains intuition – why we do things</a:t>
            </a:r>
          </a:p>
          <a:p>
            <a:endParaRPr lang="en-GB" dirty="0">
              <a:solidFill>
                <a:schemeClr val="tx1"/>
              </a:solidFill>
            </a:endParaRPr>
          </a:p>
          <a:p>
            <a:r>
              <a:rPr lang="en-GB" dirty="0">
                <a:solidFill>
                  <a:schemeClr val="tx1"/>
                </a:solidFill>
              </a:rPr>
              <a:t>Remains a leading theory  </a:t>
            </a:r>
          </a:p>
          <a:p>
            <a:endParaRPr lang="en-GB" dirty="0">
              <a:solidFill>
                <a:schemeClr val="tx1"/>
              </a:solidFill>
            </a:endParaRPr>
          </a:p>
          <a:p>
            <a:r>
              <a:rPr lang="en-GB" dirty="0">
                <a:solidFill>
                  <a:schemeClr val="tx1"/>
                </a:solidFill>
              </a:rPr>
              <a:t>Enables reflexive practice – through ‘double loop’ development</a:t>
            </a:r>
          </a:p>
          <a:p>
            <a:pPr marL="0" indent="0">
              <a:buNone/>
            </a:pPr>
            <a:endParaRPr lang="en-GB" dirty="0">
              <a:solidFill>
                <a:schemeClr val="tx1"/>
              </a:solidFill>
            </a:endParaRPr>
          </a:p>
          <a:p>
            <a:pPr marL="0" indent="0">
              <a:buNone/>
            </a:pPr>
            <a:endParaRPr lang="en-GB" dirty="0">
              <a:solidFill>
                <a:schemeClr val="tx1"/>
              </a:solidFill>
            </a:endParaRPr>
          </a:p>
          <a:p>
            <a:pPr marL="0" indent="0">
              <a:buNone/>
            </a:pPr>
            <a:r>
              <a:rPr lang="en-GB" dirty="0">
                <a:solidFill>
                  <a:schemeClr val="tx1"/>
                </a:solidFill>
              </a:rPr>
              <a:t>(Brockbank and McGill, 2004)</a:t>
            </a:r>
          </a:p>
          <a:p>
            <a:endParaRPr lang="en-GB" dirty="0"/>
          </a:p>
          <a:p>
            <a:endParaRPr lang="en-GB" dirty="0"/>
          </a:p>
        </p:txBody>
      </p:sp>
      <p:sp>
        <p:nvSpPr>
          <p:cNvPr id="5" name="Text Placeholder 4">
            <a:extLst>
              <a:ext uri="{FF2B5EF4-FFF2-40B4-BE49-F238E27FC236}">
                <a16:creationId xmlns:a16="http://schemas.microsoft.com/office/drawing/2014/main" id="{54C74799-E13E-A4DD-0FBF-5AF256977561}"/>
              </a:ext>
            </a:extLst>
          </p:cNvPr>
          <p:cNvSpPr>
            <a:spLocks noGrp="1"/>
          </p:cNvSpPr>
          <p:nvPr>
            <p:ph type="body" sz="quarter" idx="3"/>
          </p:nvPr>
        </p:nvSpPr>
        <p:spPr>
          <a:xfrm>
            <a:off x="7428207" y="1443958"/>
            <a:ext cx="3999001" cy="576262"/>
          </a:xfrm>
        </p:spPr>
        <p:txBody>
          <a:bodyPr/>
          <a:lstStyle/>
          <a:p>
            <a:r>
              <a:rPr lang="en-US" dirty="0"/>
              <a:t>Limitations</a:t>
            </a:r>
            <a:endParaRPr lang="en-GB" dirty="0"/>
          </a:p>
        </p:txBody>
      </p:sp>
      <p:sp>
        <p:nvSpPr>
          <p:cNvPr id="6" name="Content Placeholder 5">
            <a:extLst>
              <a:ext uri="{FF2B5EF4-FFF2-40B4-BE49-F238E27FC236}">
                <a16:creationId xmlns:a16="http://schemas.microsoft.com/office/drawing/2014/main" id="{0EFAA51F-98BA-CC8D-32AD-86FFB2ED6B00}"/>
              </a:ext>
            </a:extLst>
          </p:cNvPr>
          <p:cNvSpPr>
            <a:spLocks noGrp="1"/>
          </p:cNvSpPr>
          <p:nvPr>
            <p:ph sz="quarter" idx="4"/>
          </p:nvPr>
        </p:nvSpPr>
        <p:spPr>
          <a:xfrm>
            <a:off x="7088534" y="2187240"/>
            <a:ext cx="4338674" cy="4528870"/>
          </a:xfrm>
        </p:spPr>
        <p:txBody>
          <a:bodyPr>
            <a:normAutofit fontScale="92500" lnSpcReduction="10000"/>
          </a:bodyPr>
          <a:lstStyle/>
          <a:p>
            <a:r>
              <a:rPr lang="en-US" dirty="0">
                <a:solidFill>
                  <a:schemeClr val="tx1"/>
                </a:solidFill>
              </a:rPr>
              <a:t>May not always be practical</a:t>
            </a:r>
          </a:p>
          <a:p>
            <a:endParaRPr lang="en-US" dirty="0">
              <a:solidFill>
                <a:schemeClr val="tx1"/>
              </a:solidFill>
            </a:endParaRPr>
          </a:p>
          <a:p>
            <a:r>
              <a:rPr lang="en-US" dirty="0">
                <a:solidFill>
                  <a:schemeClr val="tx1"/>
                </a:solidFill>
              </a:rPr>
              <a:t>Could distract us from a task in hand </a:t>
            </a:r>
          </a:p>
          <a:p>
            <a:pPr marL="0" indent="0">
              <a:buNone/>
            </a:pPr>
            <a:endParaRPr lang="en-US" dirty="0">
              <a:solidFill>
                <a:schemeClr val="tx1"/>
              </a:solidFill>
            </a:endParaRPr>
          </a:p>
          <a:p>
            <a:r>
              <a:rPr lang="en-US" dirty="0">
                <a:solidFill>
                  <a:schemeClr val="tx1"/>
                </a:solidFill>
              </a:rPr>
              <a:t>Reflecting-on-Action component regarded by some as a Superficial level of reflection </a:t>
            </a:r>
          </a:p>
          <a:p>
            <a:endParaRPr lang="en-US" dirty="0">
              <a:solidFill>
                <a:schemeClr val="tx1"/>
              </a:solidFill>
            </a:endParaRPr>
          </a:p>
          <a:p>
            <a:r>
              <a:rPr lang="en-US" dirty="0">
                <a:solidFill>
                  <a:schemeClr val="tx1"/>
                </a:solidFill>
              </a:rPr>
              <a:t>May be dependent on metacognitive ability (but not just Schon’s model!)</a:t>
            </a:r>
          </a:p>
          <a:p>
            <a:pPr marL="0" indent="0">
              <a:buNone/>
            </a:pPr>
            <a:endParaRPr lang="en-US" dirty="0">
              <a:solidFill>
                <a:schemeClr val="tx1"/>
              </a:solidFill>
            </a:endParaRPr>
          </a:p>
          <a:p>
            <a:pPr marL="0" indent="0" algn="r">
              <a:buNone/>
            </a:pPr>
            <a:r>
              <a:rPr lang="en-US" dirty="0">
                <a:solidFill>
                  <a:schemeClr val="tx1"/>
                </a:solidFill>
              </a:rPr>
              <a:t>(Ertmer and Newby, 1996)</a:t>
            </a:r>
          </a:p>
          <a:p>
            <a:pPr marL="0" indent="0">
              <a:buNone/>
            </a:pPr>
            <a:endParaRPr lang="en-US" dirty="0"/>
          </a:p>
          <a:p>
            <a:endParaRPr lang="en-US" dirty="0"/>
          </a:p>
          <a:p>
            <a:endParaRPr lang="en-US" dirty="0"/>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3553663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xEl>
                                              <p:pRg st="2" end="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CB43BA-CC65-CAE6-D9D3-7849783F4D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51CBD9-CBBB-F00C-687C-7E2531B31FA4}"/>
              </a:ext>
            </a:extLst>
          </p:cNvPr>
          <p:cNvSpPr>
            <a:spLocks noGrp="1"/>
          </p:cNvSpPr>
          <p:nvPr>
            <p:ph type="title"/>
          </p:nvPr>
        </p:nvSpPr>
        <p:spPr/>
        <p:txBody>
          <a:bodyPr/>
          <a:lstStyle/>
          <a:p>
            <a:r>
              <a:rPr lang="en-US" dirty="0"/>
              <a:t>Alternative Models – Experience, Reflection and Action </a:t>
            </a:r>
            <a:endParaRPr lang="en-GB" dirty="0"/>
          </a:p>
        </p:txBody>
      </p:sp>
      <p:sp>
        <p:nvSpPr>
          <p:cNvPr id="12" name="Text Placeholder 11">
            <a:extLst>
              <a:ext uri="{FF2B5EF4-FFF2-40B4-BE49-F238E27FC236}">
                <a16:creationId xmlns:a16="http://schemas.microsoft.com/office/drawing/2014/main" id="{F5FC24B1-6BE3-2AF6-42A4-03889BFADA02}"/>
              </a:ext>
            </a:extLst>
          </p:cNvPr>
          <p:cNvSpPr>
            <a:spLocks noGrp="1"/>
          </p:cNvSpPr>
          <p:nvPr>
            <p:ph type="body" idx="1"/>
          </p:nvPr>
        </p:nvSpPr>
        <p:spPr/>
        <p:txBody>
          <a:bodyPr/>
          <a:lstStyle/>
          <a:p>
            <a:r>
              <a:rPr lang="en-US" dirty="0">
                <a:solidFill>
                  <a:schemeClr val="tx1"/>
                </a:solidFill>
              </a:rPr>
              <a:t>How does it work?</a:t>
            </a:r>
            <a:endParaRPr lang="en-GB" dirty="0">
              <a:solidFill>
                <a:schemeClr val="tx1"/>
              </a:solidFill>
            </a:endParaRPr>
          </a:p>
        </p:txBody>
      </p:sp>
      <p:sp>
        <p:nvSpPr>
          <p:cNvPr id="6" name="Content Placeholder 5">
            <a:extLst>
              <a:ext uri="{FF2B5EF4-FFF2-40B4-BE49-F238E27FC236}">
                <a16:creationId xmlns:a16="http://schemas.microsoft.com/office/drawing/2014/main" id="{123E57C7-A0A3-1B14-AB74-A485517C6B18}"/>
              </a:ext>
            </a:extLst>
          </p:cNvPr>
          <p:cNvSpPr>
            <a:spLocks noGrp="1"/>
          </p:cNvSpPr>
          <p:nvPr>
            <p:ph sz="half" idx="2"/>
          </p:nvPr>
        </p:nvSpPr>
        <p:spPr>
          <a:xfrm>
            <a:off x="2589212" y="2548966"/>
            <a:ext cx="4342893" cy="4030510"/>
          </a:xfrm>
        </p:spPr>
        <p:txBody>
          <a:bodyPr>
            <a:normAutofit lnSpcReduction="10000"/>
          </a:bodyPr>
          <a:lstStyle/>
          <a:p>
            <a:r>
              <a:rPr lang="en-US" sz="2000" dirty="0">
                <a:solidFill>
                  <a:schemeClr val="tx1"/>
                </a:solidFill>
              </a:rPr>
              <a:t>A three-stage cycle </a:t>
            </a:r>
          </a:p>
          <a:p>
            <a:endParaRPr lang="en-US" sz="2000" dirty="0">
              <a:solidFill>
                <a:schemeClr val="tx1"/>
              </a:solidFill>
            </a:endParaRPr>
          </a:p>
          <a:p>
            <a:r>
              <a:rPr lang="en-US" sz="2000" dirty="0">
                <a:solidFill>
                  <a:schemeClr val="tx1"/>
                </a:solidFill>
              </a:rPr>
              <a:t>Experience </a:t>
            </a:r>
          </a:p>
          <a:p>
            <a:endParaRPr lang="en-US" sz="2000" dirty="0">
              <a:solidFill>
                <a:schemeClr val="tx1"/>
              </a:solidFill>
            </a:endParaRPr>
          </a:p>
          <a:p>
            <a:r>
              <a:rPr lang="en-US" sz="2000" dirty="0">
                <a:solidFill>
                  <a:schemeClr val="tx1"/>
                </a:solidFill>
              </a:rPr>
              <a:t>Reflection </a:t>
            </a:r>
          </a:p>
          <a:p>
            <a:endParaRPr lang="en-US" sz="2000" dirty="0">
              <a:solidFill>
                <a:schemeClr val="tx1"/>
              </a:solidFill>
            </a:endParaRPr>
          </a:p>
          <a:p>
            <a:r>
              <a:rPr lang="en-US" sz="2000" dirty="0">
                <a:solidFill>
                  <a:schemeClr val="tx1"/>
                </a:solidFill>
              </a:rPr>
              <a:t>Action </a:t>
            </a:r>
            <a:endParaRPr lang="en-US" dirty="0">
              <a:solidFill>
                <a:schemeClr val="tx1"/>
              </a:solidFill>
            </a:endParaRPr>
          </a:p>
          <a:p>
            <a:pPr marL="0" indent="0" algn="r">
              <a:buNone/>
            </a:pPr>
            <a:endParaRPr lang="en-US" dirty="0">
              <a:solidFill>
                <a:schemeClr val="tx1"/>
              </a:solidFill>
            </a:endParaRPr>
          </a:p>
          <a:p>
            <a:pPr marL="0" indent="0">
              <a:buNone/>
            </a:pPr>
            <a:r>
              <a:rPr lang="en-US" dirty="0">
                <a:solidFill>
                  <a:schemeClr val="tx1"/>
                </a:solidFill>
              </a:rPr>
              <a:t>(Jasper, 2013) </a:t>
            </a:r>
            <a:endParaRPr lang="en-GB" dirty="0">
              <a:solidFill>
                <a:schemeClr val="tx1"/>
              </a:solidFill>
            </a:endParaRPr>
          </a:p>
        </p:txBody>
      </p:sp>
      <p:sp>
        <p:nvSpPr>
          <p:cNvPr id="13" name="Text Placeholder 12">
            <a:extLst>
              <a:ext uri="{FF2B5EF4-FFF2-40B4-BE49-F238E27FC236}">
                <a16:creationId xmlns:a16="http://schemas.microsoft.com/office/drawing/2014/main" id="{DBD9EC01-514E-7C85-7E9A-C9D834DB3E4C}"/>
              </a:ext>
            </a:extLst>
          </p:cNvPr>
          <p:cNvSpPr>
            <a:spLocks noGrp="1"/>
          </p:cNvSpPr>
          <p:nvPr>
            <p:ph type="body" sz="quarter" idx="3"/>
          </p:nvPr>
        </p:nvSpPr>
        <p:spPr/>
        <p:txBody>
          <a:bodyPr/>
          <a:lstStyle/>
          <a:p>
            <a:r>
              <a:rPr lang="en-US" dirty="0">
                <a:solidFill>
                  <a:schemeClr val="tx1"/>
                </a:solidFill>
              </a:rPr>
              <a:t>Critiques</a:t>
            </a:r>
            <a:r>
              <a:rPr lang="en-US" dirty="0"/>
              <a:t> </a:t>
            </a:r>
            <a:endParaRPr lang="en-GB" dirty="0"/>
          </a:p>
        </p:txBody>
      </p:sp>
      <p:sp>
        <p:nvSpPr>
          <p:cNvPr id="14" name="Content Placeholder 13">
            <a:extLst>
              <a:ext uri="{FF2B5EF4-FFF2-40B4-BE49-F238E27FC236}">
                <a16:creationId xmlns:a16="http://schemas.microsoft.com/office/drawing/2014/main" id="{D34DBF02-0854-DF1A-5676-B59016AE0EDF}"/>
              </a:ext>
            </a:extLst>
          </p:cNvPr>
          <p:cNvSpPr>
            <a:spLocks noGrp="1"/>
          </p:cNvSpPr>
          <p:nvPr>
            <p:ph sz="quarter" idx="4"/>
          </p:nvPr>
        </p:nvSpPr>
        <p:spPr>
          <a:xfrm>
            <a:off x="7166957" y="2545738"/>
            <a:ext cx="4338674" cy="3792000"/>
          </a:xfrm>
        </p:spPr>
        <p:txBody>
          <a:bodyPr>
            <a:normAutofit lnSpcReduction="10000"/>
          </a:bodyPr>
          <a:lstStyle/>
          <a:p>
            <a:r>
              <a:rPr lang="en-US" dirty="0">
                <a:solidFill>
                  <a:schemeClr val="tx1"/>
                </a:solidFill>
              </a:rPr>
              <a:t>Enables us to be introspective</a:t>
            </a:r>
          </a:p>
          <a:p>
            <a:endParaRPr lang="en-US" dirty="0">
              <a:solidFill>
                <a:schemeClr val="tx1"/>
              </a:solidFill>
            </a:endParaRPr>
          </a:p>
          <a:p>
            <a:r>
              <a:rPr lang="en-US" dirty="0">
                <a:solidFill>
                  <a:schemeClr val="tx1"/>
                </a:solidFill>
              </a:rPr>
              <a:t>Contemporary </a:t>
            </a:r>
          </a:p>
          <a:p>
            <a:endParaRPr lang="en-US" dirty="0">
              <a:solidFill>
                <a:schemeClr val="tx1"/>
              </a:solidFill>
            </a:endParaRPr>
          </a:p>
          <a:p>
            <a:r>
              <a:rPr lang="en-US" dirty="0">
                <a:solidFill>
                  <a:schemeClr val="tx1"/>
                </a:solidFill>
              </a:rPr>
              <a:t>Single Loop learning </a:t>
            </a:r>
          </a:p>
          <a:p>
            <a:endParaRPr lang="en-US" dirty="0">
              <a:solidFill>
                <a:schemeClr val="tx1"/>
              </a:solidFill>
            </a:endParaRPr>
          </a:p>
          <a:p>
            <a:r>
              <a:rPr lang="en-US" dirty="0">
                <a:solidFill>
                  <a:schemeClr val="tx1"/>
                </a:solidFill>
              </a:rPr>
              <a:t>An engaging form of reflective practice </a:t>
            </a:r>
          </a:p>
          <a:p>
            <a:endParaRPr lang="en-US" dirty="0">
              <a:solidFill>
                <a:schemeClr val="tx1"/>
              </a:solidFill>
            </a:endParaRPr>
          </a:p>
          <a:p>
            <a:pPr marL="0" indent="0" algn="r">
              <a:buNone/>
            </a:pPr>
            <a:r>
              <a:rPr lang="en-US" dirty="0">
                <a:solidFill>
                  <a:schemeClr val="tx1"/>
                </a:solidFill>
              </a:rPr>
              <a:t>(Saragih, 2023)</a:t>
            </a:r>
          </a:p>
          <a:p>
            <a:endParaRPr lang="en-GB" dirty="0"/>
          </a:p>
        </p:txBody>
      </p:sp>
    </p:spTree>
    <p:extLst>
      <p:ext uri="{BB962C8B-B14F-4D97-AF65-F5344CB8AC3E}">
        <p14:creationId xmlns:p14="http://schemas.microsoft.com/office/powerpoint/2010/main" val="2953410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4">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4">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4">
                                            <p:txEl>
                                              <p:pRg st="6" end="6"/>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018EEB-4B00-7FE3-7D24-373C537097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1EA6B0-B922-13B9-5BB8-5E5F3D12E559}"/>
              </a:ext>
            </a:extLst>
          </p:cNvPr>
          <p:cNvSpPr>
            <a:spLocks noGrp="1"/>
          </p:cNvSpPr>
          <p:nvPr>
            <p:ph type="title"/>
          </p:nvPr>
        </p:nvSpPr>
        <p:spPr>
          <a:xfrm>
            <a:off x="2592924" y="624110"/>
            <a:ext cx="9283766" cy="1280890"/>
          </a:xfrm>
        </p:spPr>
        <p:txBody>
          <a:bodyPr>
            <a:normAutofit fontScale="90000"/>
          </a:bodyPr>
          <a:lstStyle/>
          <a:p>
            <a:r>
              <a:rPr lang="en-US" sz="4000" dirty="0"/>
              <a:t>Alternative Models - Gibbs Reflective Cycle </a:t>
            </a:r>
            <a:br>
              <a:rPr lang="en-US" dirty="0"/>
            </a:br>
            <a:endParaRPr lang="en-GB" dirty="0"/>
          </a:p>
        </p:txBody>
      </p:sp>
      <p:sp>
        <p:nvSpPr>
          <p:cNvPr id="9" name="Text Placeholder 8">
            <a:extLst>
              <a:ext uri="{FF2B5EF4-FFF2-40B4-BE49-F238E27FC236}">
                <a16:creationId xmlns:a16="http://schemas.microsoft.com/office/drawing/2014/main" id="{9568991A-0E9C-31CB-09B0-BA4402851216}"/>
              </a:ext>
            </a:extLst>
          </p:cNvPr>
          <p:cNvSpPr>
            <a:spLocks noGrp="1"/>
          </p:cNvSpPr>
          <p:nvPr>
            <p:ph type="body" idx="1"/>
          </p:nvPr>
        </p:nvSpPr>
        <p:spPr/>
        <p:txBody>
          <a:bodyPr/>
          <a:lstStyle/>
          <a:p>
            <a:r>
              <a:rPr lang="en-US" dirty="0"/>
              <a:t>How does it work?</a:t>
            </a:r>
            <a:endParaRPr lang="en-GB" dirty="0"/>
          </a:p>
        </p:txBody>
      </p:sp>
      <p:sp>
        <p:nvSpPr>
          <p:cNvPr id="3" name="Content Placeholder 2">
            <a:extLst>
              <a:ext uri="{FF2B5EF4-FFF2-40B4-BE49-F238E27FC236}">
                <a16:creationId xmlns:a16="http://schemas.microsoft.com/office/drawing/2014/main" id="{AD08BB39-B012-0A56-D6AE-DF5FACC28E7E}"/>
              </a:ext>
            </a:extLst>
          </p:cNvPr>
          <p:cNvSpPr>
            <a:spLocks noGrp="1"/>
          </p:cNvSpPr>
          <p:nvPr>
            <p:ph sz="half" idx="2"/>
          </p:nvPr>
        </p:nvSpPr>
        <p:spPr/>
        <p:txBody>
          <a:bodyPr>
            <a:normAutofit fontScale="92500" lnSpcReduction="20000"/>
          </a:bodyPr>
          <a:lstStyle/>
          <a:p>
            <a:r>
              <a:rPr lang="en-GB" dirty="0">
                <a:solidFill>
                  <a:schemeClr val="tx1"/>
                </a:solidFill>
              </a:rPr>
              <a:t>Six stages </a:t>
            </a:r>
          </a:p>
          <a:p>
            <a:endParaRPr lang="en-GB" dirty="0">
              <a:solidFill>
                <a:schemeClr val="tx1"/>
              </a:solidFill>
            </a:endParaRPr>
          </a:p>
          <a:p>
            <a:r>
              <a:rPr lang="en-GB" dirty="0">
                <a:solidFill>
                  <a:schemeClr val="tx1"/>
                </a:solidFill>
              </a:rPr>
              <a:t>Description, Feelings, Evaluation, Analysis, Conclusion and Action Plan. </a:t>
            </a:r>
          </a:p>
          <a:p>
            <a:pPr marL="0" indent="0">
              <a:buNone/>
            </a:pPr>
            <a:endParaRPr lang="en-GB" dirty="0"/>
          </a:p>
          <a:p>
            <a:r>
              <a:rPr lang="en-GB" dirty="0">
                <a:solidFill>
                  <a:schemeClr val="tx1"/>
                </a:solidFill>
              </a:rPr>
              <a:t>Specific instructions</a:t>
            </a:r>
          </a:p>
          <a:p>
            <a:endParaRPr lang="en-GB" dirty="0">
              <a:solidFill>
                <a:schemeClr val="tx1"/>
              </a:solidFill>
            </a:endParaRPr>
          </a:p>
          <a:p>
            <a:r>
              <a:rPr lang="en-GB" dirty="0">
                <a:solidFill>
                  <a:schemeClr val="tx1"/>
                </a:solidFill>
              </a:rPr>
              <a:t>Based around one event </a:t>
            </a:r>
          </a:p>
          <a:p>
            <a:pPr marL="0" indent="0">
              <a:buNone/>
            </a:pPr>
            <a:endParaRPr lang="en-GB" dirty="0">
              <a:solidFill>
                <a:schemeClr val="tx1"/>
              </a:solidFill>
            </a:endParaRPr>
          </a:p>
          <a:p>
            <a:pPr marL="0" indent="0">
              <a:buNone/>
            </a:pPr>
            <a:r>
              <a:rPr lang="en-GB" dirty="0">
                <a:solidFill>
                  <a:schemeClr val="tx1"/>
                </a:solidFill>
              </a:rPr>
              <a:t>(Gibbs, 1988)</a:t>
            </a:r>
          </a:p>
          <a:p>
            <a:endParaRPr lang="en-GB" dirty="0"/>
          </a:p>
          <a:p>
            <a:endParaRPr lang="en-GB" dirty="0"/>
          </a:p>
          <a:p>
            <a:endParaRPr lang="en-GB" dirty="0"/>
          </a:p>
          <a:p>
            <a:pPr marL="0" indent="0">
              <a:buNone/>
            </a:pPr>
            <a:endParaRPr lang="en-GB" dirty="0"/>
          </a:p>
        </p:txBody>
      </p:sp>
      <p:sp>
        <p:nvSpPr>
          <p:cNvPr id="10" name="Text Placeholder 9">
            <a:extLst>
              <a:ext uri="{FF2B5EF4-FFF2-40B4-BE49-F238E27FC236}">
                <a16:creationId xmlns:a16="http://schemas.microsoft.com/office/drawing/2014/main" id="{CFFE8392-288D-9AF1-4456-7511FFCEC585}"/>
              </a:ext>
            </a:extLst>
          </p:cNvPr>
          <p:cNvSpPr>
            <a:spLocks noGrp="1"/>
          </p:cNvSpPr>
          <p:nvPr>
            <p:ph type="body" sz="quarter" idx="3"/>
          </p:nvPr>
        </p:nvSpPr>
        <p:spPr/>
        <p:txBody>
          <a:bodyPr/>
          <a:lstStyle/>
          <a:p>
            <a:r>
              <a:rPr lang="en-US" dirty="0"/>
              <a:t>Critiques </a:t>
            </a:r>
            <a:endParaRPr lang="en-GB" dirty="0"/>
          </a:p>
        </p:txBody>
      </p:sp>
      <p:sp>
        <p:nvSpPr>
          <p:cNvPr id="11" name="Content Placeholder 10">
            <a:extLst>
              <a:ext uri="{FF2B5EF4-FFF2-40B4-BE49-F238E27FC236}">
                <a16:creationId xmlns:a16="http://schemas.microsoft.com/office/drawing/2014/main" id="{4F4C0DAE-78CD-264A-184C-5E7CA96E78AD}"/>
              </a:ext>
            </a:extLst>
          </p:cNvPr>
          <p:cNvSpPr>
            <a:spLocks noGrp="1"/>
          </p:cNvSpPr>
          <p:nvPr>
            <p:ph sz="quarter" idx="4"/>
          </p:nvPr>
        </p:nvSpPr>
        <p:spPr>
          <a:xfrm>
            <a:off x="7166957" y="2545738"/>
            <a:ext cx="4499526" cy="3354060"/>
          </a:xfrm>
        </p:spPr>
        <p:txBody>
          <a:bodyPr>
            <a:normAutofit fontScale="92500" lnSpcReduction="20000"/>
          </a:bodyPr>
          <a:lstStyle/>
          <a:p>
            <a:r>
              <a:rPr lang="en-US" dirty="0">
                <a:solidFill>
                  <a:schemeClr val="tx1"/>
                </a:solidFill>
              </a:rPr>
              <a:t>Prescriptive </a:t>
            </a:r>
          </a:p>
          <a:p>
            <a:endParaRPr lang="en-US" dirty="0">
              <a:solidFill>
                <a:schemeClr val="tx1"/>
              </a:solidFill>
            </a:endParaRPr>
          </a:p>
          <a:p>
            <a:r>
              <a:rPr lang="en-US" dirty="0">
                <a:solidFill>
                  <a:schemeClr val="tx1"/>
                </a:solidFill>
              </a:rPr>
              <a:t>May overlook unique situational aspects </a:t>
            </a:r>
          </a:p>
          <a:p>
            <a:endParaRPr lang="en-US" dirty="0">
              <a:solidFill>
                <a:schemeClr val="tx1"/>
              </a:solidFill>
            </a:endParaRPr>
          </a:p>
          <a:p>
            <a:r>
              <a:rPr lang="en-US" dirty="0">
                <a:solidFill>
                  <a:schemeClr val="tx1"/>
                </a:solidFill>
              </a:rPr>
              <a:t> Good start point for beginners</a:t>
            </a:r>
          </a:p>
          <a:p>
            <a:endParaRPr lang="en-US" dirty="0">
              <a:solidFill>
                <a:schemeClr val="tx1"/>
              </a:solidFill>
            </a:endParaRPr>
          </a:p>
          <a:p>
            <a:r>
              <a:rPr lang="en-US" dirty="0">
                <a:solidFill>
                  <a:schemeClr val="tx1"/>
                </a:solidFill>
              </a:rPr>
              <a:t>Not always practical </a:t>
            </a:r>
          </a:p>
          <a:p>
            <a:endParaRPr lang="en-US" dirty="0">
              <a:solidFill>
                <a:schemeClr val="tx1"/>
              </a:solidFill>
            </a:endParaRPr>
          </a:p>
          <a:p>
            <a:pPr marL="0" indent="0">
              <a:buNone/>
            </a:pPr>
            <a:r>
              <a:rPr lang="en-US" dirty="0">
                <a:solidFill>
                  <a:schemeClr val="tx1"/>
                </a:solidFill>
              </a:rPr>
              <a:t>(Rolfe et al., 2001) </a:t>
            </a:r>
            <a:endParaRPr lang="en-GB" dirty="0">
              <a:solidFill>
                <a:schemeClr val="tx1"/>
              </a:solidFill>
            </a:endParaRPr>
          </a:p>
        </p:txBody>
      </p:sp>
    </p:spTree>
    <p:extLst>
      <p:ext uri="{BB962C8B-B14F-4D97-AF65-F5344CB8AC3E}">
        <p14:creationId xmlns:p14="http://schemas.microsoft.com/office/powerpoint/2010/main" val="2504555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1">
                                            <p:txEl>
                                              <p:pRg st="6" end="6"/>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91B922EF-603B-C133-6BDB-438A4BE3915E}"/>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3F582820-511D-F29E-9FDA-A48703E016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30C8559F-FBE8-72E1-03DC-514586F130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2" name="Freeform 12">
              <a:extLst>
                <a:ext uri="{FF2B5EF4-FFF2-40B4-BE49-F238E27FC236}">
                  <a16:creationId xmlns:a16="http://schemas.microsoft.com/office/drawing/2014/main" id="{D3781E85-18D5-B65F-AA4B-308E3B5ED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3" name="Freeform 13">
              <a:extLst>
                <a:ext uri="{FF2B5EF4-FFF2-40B4-BE49-F238E27FC236}">
                  <a16:creationId xmlns:a16="http://schemas.microsoft.com/office/drawing/2014/main" id="{9BCE1637-4963-7BF9-89FA-ACC8885AE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4" name="Freeform 14">
              <a:extLst>
                <a:ext uri="{FF2B5EF4-FFF2-40B4-BE49-F238E27FC236}">
                  <a16:creationId xmlns:a16="http://schemas.microsoft.com/office/drawing/2014/main" id="{060C4EE3-3288-F508-FD9C-DC51666647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5" name="Freeform 15">
              <a:extLst>
                <a:ext uri="{FF2B5EF4-FFF2-40B4-BE49-F238E27FC236}">
                  <a16:creationId xmlns:a16="http://schemas.microsoft.com/office/drawing/2014/main" id="{199251A4-7268-8CF0-0722-0068B1416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6" name="Freeform 16">
              <a:extLst>
                <a:ext uri="{FF2B5EF4-FFF2-40B4-BE49-F238E27FC236}">
                  <a16:creationId xmlns:a16="http://schemas.microsoft.com/office/drawing/2014/main" id="{8E151038-3821-A4A8-6593-AF7C3ED8FA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17" name="Freeform 17">
              <a:extLst>
                <a:ext uri="{FF2B5EF4-FFF2-40B4-BE49-F238E27FC236}">
                  <a16:creationId xmlns:a16="http://schemas.microsoft.com/office/drawing/2014/main" id="{0BD665E3-96EC-7DA4-E26B-EF3F7CC192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18" name="Freeform 18">
              <a:extLst>
                <a:ext uri="{FF2B5EF4-FFF2-40B4-BE49-F238E27FC236}">
                  <a16:creationId xmlns:a16="http://schemas.microsoft.com/office/drawing/2014/main" id="{8C3E4F60-29A7-E9A0-448B-A7E6174EE0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19" name="Freeform 19">
              <a:extLst>
                <a:ext uri="{FF2B5EF4-FFF2-40B4-BE49-F238E27FC236}">
                  <a16:creationId xmlns:a16="http://schemas.microsoft.com/office/drawing/2014/main" id="{9CE62146-CEAE-ECD8-C1B8-BE24404E5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20" name="Freeform 20">
              <a:extLst>
                <a:ext uri="{FF2B5EF4-FFF2-40B4-BE49-F238E27FC236}">
                  <a16:creationId xmlns:a16="http://schemas.microsoft.com/office/drawing/2014/main" id="{9A84A93F-E814-E5A3-4021-3CE76201E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21" name="Freeform 21">
              <a:extLst>
                <a:ext uri="{FF2B5EF4-FFF2-40B4-BE49-F238E27FC236}">
                  <a16:creationId xmlns:a16="http://schemas.microsoft.com/office/drawing/2014/main" id="{2413231F-4E40-9720-DED9-09568779F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22" name="Freeform 22">
              <a:extLst>
                <a:ext uri="{FF2B5EF4-FFF2-40B4-BE49-F238E27FC236}">
                  <a16:creationId xmlns:a16="http://schemas.microsoft.com/office/drawing/2014/main" id="{93C13670-3D12-B984-0A5E-F1123EF6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24" name="Group 23">
            <a:extLst>
              <a:ext uri="{FF2B5EF4-FFF2-40B4-BE49-F238E27FC236}">
                <a16:creationId xmlns:a16="http://schemas.microsoft.com/office/drawing/2014/main" id="{52B37402-5B2A-C8EB-167A-80691FD0D3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EC547BCC-712D-20A1-661D-ED59D535F8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26" name="Freeform 28">
              <a:extLst>
                <a:ext uri="{FF2B5EF4-FFF2-40B4-BE49-F238E27FC236}">
                  <a16:creationId xmlns:a16="http://schemas.microsoft.com/office/drawing/2014/main" id="{A106943E-B2E7-C7AC-A326-370CBFB6E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27" name="Freeform 29">
              <a:extLst>
                <a:ext uri="{FF2B5EF4-FFF2-40B4-BE49-F238E27FC236}">
                  <a16:creationId xmlns:a16="http://schemas.microsoft.com/office/drawing/2014/main" id="{DDB1622D-960F-E8EF-5AAF-9D7EBF86C3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28" name="Freeform 30">
              <a:extLst>
                <a:ext uri="{FF2B5EF4-FFF2-40B4-BE49-F238E27FC236}">
                  <a16:creationId xmlns:a16="http://schemas.microsoft.com/office/drawing/2014/main" id="{000DF0B7-01A7-95DB-FEBC-F5D29EFA6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29" name="Freeform 31">
              <a:extLst>
                <a:ext uri="{FF2B5EF4-FFF2-40B4-BE49-F238E27FC236}">
                  <a16:creationId xmlns:a16="http://schemas.microsoft.com/office/drawing/2014/main" id="{912E97A6-01D6-266B-EB4C-E3C80844C9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30" name="Freeform 32">
              <a:extLst>
                <a:ext uri="{FF2B5EF4-FFF2-40B4-BE49-F238E27FC236}">
                  <a16:creationId xmlns:a16="http://schemas.microsoft.com/office/drawing/2014/main" id="{01F229D4-9F14-79DA-F4D1-9B65DEA84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31" name="Freeform 33">
              <a:extLst>
                <a:ext uri="{FF2B5EF4-FFF2-40B4-BE49-F238E27FC236}">
                  <a16:creationId xmlns:a16="http://schemas.microsoft.com/office/drawing/2014/main" id="{C986F8F5-E837-716D-DEFF-26581007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32" name="Freeform 34">
              <a:extLst>
                <a:ext uri="{FF2B5EF4-FFF2-40B4-BE49-F238E27FC236}">
                  <a16:creationId xmlns:a16="http://schemas.microsoft.com/office/drawing/2014/main" id="{7B75A519-46C7-A280-8F37-6B58D5F29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33" name="Freeform 35">
              <a:extLst>
                <a:ext uri="{FF2B5EF4-FFF2-40B4-BE49-F238E27FC236}">
                  <a16:creationId xmlns:a16="http://schemas.microsoft.com/office/drawing/2014/main" id="{CBB92F7C-6182-8B2A-14D3-48294425C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34" name="Freeform 36">
              <a:extLst>
                <a:ext uri="{FF2B5EF4-FFF2-40B4-BE49-F238E27FC236}">
                  <a16:creationId xmlns:a16="http://schemas.microsoft.com/office/drawing/2014/main" id="{59EE0E73-F782-55EB-F49F-D52422A63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35" name="Freeform 37">
              <a:extLst>
                <a:ext uri="{FF2B5EF4-FFF2-40B4-BE49-F238E27FC236}">
                  <a16:creationId xmlns:a16="http://schemas.microsoft.com/office/drawing/2014/main" id="{A1996565-E122-B1FB-0BB5-70395534D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36" name="Freeform 38">
              <a:extLst>
                <a:ext uri="{FF2B5EF4-FFF2-40B4-BE49-F238E27FC236}">
                  <a16:creationId xmlns:a16="http://schemas.microsoft.com/office/drawing/2014/main" id="{0CD7FA75-6C97-F463-2EE1-822C807C8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38" name="Rectangle 37">
            <a:extLst>
              <a:ext uri="{FF2B5EF4-FFF2-40B4-BE49-F238E27FC236}">
                <a16:creationId xmlns:a16="http://schemas.microsoft.com/office/drawing/2014/main" id="{5D6149F0-EFC9-873B-277B-3CCC3461E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40" name="Freeform 6">
            <a:extLst>
              <a:ext uri="{FF2B5EF4-FFF2-40B4-BE49-F238E27FC236}">
                <a16:creationId xmlns:a16="http://schemas.microsoft.com/office/drawing/2014/main" id="{3A092918-C0C4-440C-40C3-B52EC47D5E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sp useBgFill="1">
        <p:nvSpPr>
          <p:cNvPr id="42" name="Rectangle 41">
            <a:extLst>
              <a:ext uri="{FF2B5EF4-FFF2-40B4-BE49-F238E27FC236}">
                <a16:creationId xmlns:a16="http://schemas.microsoft.com/office/drawing/2014/main" id="{CE4C023D-5695-1626-ACF1-6FC5366F4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44" name="Group 43">
            <a:extLst>
              <a:ext uri="{FF2B5EF4-FFF2-40B4-BE49-F238E27FC236}">
                <a16:creationId xmlns:a16="http://schemas.microsoft.com/office/drawing/2014/main" id="{37843AA8-A5B8-4652-4FCE-A2D39C889F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45" name="Freeform 11">
              <a:extLst>
                <a:ext uri="{FF2B5EF4-FFF2-40B4-BE49-F238E27FC236}">
                  <a16:creationId xmlns:a16="http://schemas.microsoft.com/office/drawing/2014/main" id="{15042490-5293-7644-4D9B-69E008F6A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46" name="Freeform 12">
              <a:extLst>
                <a:ext uri="{FF2B5EF4-FFF2-40B4-BE49-F238E27FC236}">
                  <a16:creationId xmlns:a16="http://schemas.microsoft.com/office/drawing/2014/main" id="{9CCD42B6-A42E-7D88-7B49-211711C13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47" name="Freeform 13">
              <a:extLst>
                <a:ext uri="{FF2B5EF4-FFF2-40B4-BE49-F238E27FC236}">
                  <a16:creationId xmlns:a16="http://schemas.microsoft.com/office/drawing/2014/main" id="{2BA3AE80-9E83-1888-3718-DBE0F11C4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48" name="Freeform 14">
              <a:extLst>
                <a:ext uri="{FF2B5EF4-FFF2-40B4-BE49-F238E27FC236}">
                  <a16:creationId xmlns:a16="http://schemas.microsoft.com/office/drawing/2014/main" id="{843CD201-49AB-162D-DA66-A944EACF8F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49" name="Freeform 15">
              <a:extLst>
                <a:ext uri="{FF2B5EF4-FFF2-40B4-BE49-F238E27FC236}">
                  <a16:creationId xmlns:a16="http://schemas.microsoft.com/office/drawing/2014/main" id="{6C52D012-7CCF-6894-D74F-F14A7E1D3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50" name="Freeform 16">
              <a:extLst>
                <a:ext uri="{FF2B5EF4-FFF2-40B4-BE49-F238E27FC236}">
                  <a16:creationId xmlns:a16="http://schemas.microsoft.com/office/drawing/2014/main" id="{D2BCF308-4A79-D0FB-F80C-F58D7D1868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51" name="Freeform 17">
              <a:extLst>
                <a:ext uri="{FF2B5EF4-FFF2-40B4-BE49-F238E27FC236}">
                  <a16:creationId xmlns:a16="http://schemas.microsoft.com/office/drawing/2014/main" id="{CC2B2149-C2E6-F25E-4113-748EB96467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52" name="Freeform 18">
              <a:extLst>
                <a:ext uri="{FF2B5EF4-FFF2-40B4-BE49-F238E27FC236}">
                  <a16:creationId xmlns:a16="http://schemas.microsoft.com/office/drawing/2014/main" id="{A9242BFE-BEA6-A7E0-BDA7-41240B7FB0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53" name="Freeform 19">
              <a:extLst>
                <a:ext uri="{FF2B5EF4-FFF2-40B4-BE49-F238E27FC236}">
                  <a16:creationId xmlns:a16="http://schemas.microsoft.com/office/drawing/2014/main" id="{C13C5656-1DDD-73CF-171C-9E90D4F86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54" name="Freeform 20">
              <a:extLst>
                <a:ext uri="{FF2B5EF4-FFF2-40B4-BE49-F238E27FC236}">
                  <a16:creationId xmlns:a16="http://schemas.microsoft.com/office/drawing/2014/main" id="{B2D77842-0E50-0D6A-28FF-B66A8ADDD1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55" name="Freeform 21">
              <a:extLst>
                <a:ext uri="{FF2B5EF4-FFF2-40B4-BE49-F238E27FC236}">
                  <a16:creationId xmlns:a16="http://schemas.microsoft.com/office/drawing/2014/main" id="{2116D170-0529-D730-F557-AFDF21EE5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56" name="Freeform 22">
              <a:extLst>
                <a:ext uri="{FF2B5EF4-FFF2-40B4-BE49-F238E27FC236}">
                  <a16:creationId xmlns:a16="http://schemas.microsoft.com/office/drawing/2014/main" id="{5E42663D-9A65-CC20-D76D-17B6C50122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58" name="Group 57">
            <a:extLst>
              <a:ext uri="{FF2B5EF4-FFF2-40B4-BE49-F238E27FC236}">
                <a16:creationId xmlns:a16="http://schemas.microsoft.com/office/drawing/2014/main" id="{E834256E-A9F9-2421-ABD4-BEDE020C43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59" name="Freeform 27">
              <a:extLst>
                <a:ext uri="{FF2B5EF4-FFF2-40B4-BE49-F238E27FC236}">
                  <a16:creationId xmlns:a16="http://schemas.microsoft.com/office/drawing/2014/main" id="{C4212D67-6B8A-B4E4-CD6F-BF271607E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60" name="Freeform 28">
              <a:extLst>
                <a:ext uri="{FF2B5EF4-FFF2-40B4-BE49-F238E27FC236}">
                  <a16:creationId xmlns:a16="http://schemas.microsoft.com/office/drawing/2014/main" id="{C546541E-9CD4-F15C-4C53-C38EEC901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61" name="Freeform 29">
              <a:extLst>
                <a:ext uri="{FF2B5EF4-FFF2-40B4-BE49-F238E27FC236}">
                  <a16:creationId xmlns:a16="http://schemas.microsoft.com/office/drawing/2014/main" id="{5E0EFA20-BABB-8B92-5879-371D4F50E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62" name="Freeform 30">
              <a:extLst>
                <a:ext uri="{FF2B5EF4-FFF2-40B4-BE49-F238E27FC236}">
                  <a16:creationId xmlns:a16="http://schemas.microsoft.com/office/drawing/2014/main" id="{E1FE3B03-0910-0ED7-733D-1E05EC36FF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63" name="Freeform 31">
              <a:extLst>
                <a:ext uri="{FF2B5EF4-FFF2-40B4-BE49-F238E27FC236}">
                  <a16:creationId xmlns:a16="http://schemas.microsoft.com/office/drawing/2014/main" id="{1DC250C7-5C75-CF50-1548-DD1D255C9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64" name="Freeform 32">
              <a:extLst>
                <a:ext uri="{FF2B5EF4-FFF2-40B4-BE49-F238E27FC236}">
                  <a16:creationId xmlns:a16="http://schemas.microsoft.com/office/drawing/2014/main" id="{E2B7C57E-EBD0-E974-C389-1A029C02D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65" name="Freeform 33">
              <a:extLst>
                <a:ext uri="{FF2B5EF4-FFF2-40B4-BE49-F238E27FC236}">
                  <a16:creationId xmlns:a16="http://schemas.microsoft.com/office/drawing/2014/main" id="{E662F894-0168-6993-3333-085B0F5ABD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66" name="Freeform 34">
              <a:extLst>
                <a:ext uri="{FF2B5EF4-FFF2-40B4-BE49-F238E27FC236}">
                  <a16:creationId xmlns:a16="http://schemas.microsoft.com/office/drawing/2014/main" id="{9B402715-BC63-A8FF-0F05-1D335CBE55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67" name="Freeform 35">
              <a:extLst>
                <a:ext uri="{FF2B5EF4-FFF2-40B4-BE49-F238E27FC236}">
                  <a16:creationId xmlns:a16="http://schemas.microsoft.com/office/drawing/2014/main" id="{53FD1280-7F12-933F-48B3-0D81FF373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68" name="Freeform 36">
              <a:extLst>
                <a:ext uri="{FF2B5EF4-FFF2-40B4-BE49-F238E27FC236}">
                  <a16:creationId xmlns:a16="http://schemas.microsoft.com/office/drawing/2014/main" id="{B3B555DF-7722-D710-5565-792948A48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69" name="Freeform 37">
              <a:extLst>
                <a:ext uri="{FF2B5EF4-FFF2-40B4-BE49-F238E27FC236}">
                  <a16:creationId xmlns:a16="http://schemas.microsoft.com/office/drawing/2014/main" id="{67A92067-CC52-AB79-90AC-92646A239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70" name="Freeform 38">
              <a:extLst>
                <a:ext uri="{FF2B5EF4-FFF2-40B4-BE49-F238E27FC236}">
                  <a16:creationId xmlns:a16="http://schemas.microsoft.com/office/drawing/2014/main" id="{2DAEA26F-E3A3-F519-6E20-4C0AADEDD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2" name="Title 1">
            <a:extLst>
              <a:ext uri="{FF2B5EF4-FFF2-40B4-BE49-F238E27FC236}">
                <a16:creationId xmlns:a16="http://schemas.microsoft.com/office/drawing/2014/main" id="{3BF396C0-3E70-96AF-0226-732E258A2499}"/>
              </a:ext>
            </a:extLst>
          </p:cNvPr>
          <p:cNvSpPr>
            <a:spLocks noGrp="1"/>
          </p:cNvSpPr>
          <p:nvPr>
            <p:ph type="title"/>
          </p:nvPr>
        </p:nvSpPr>
        <p:spPr>
          <a:xfrm>
            <a:off x="6167099" y="1673814"/>
            <a:ext cx="5681134" cy="2819899"/>
          </a:xfrm>
        </p:spPr>
        <p:txBody>
          <a:bodyPr vert="horz" lIns="91440" tIns="45720" rIns="91440" bIns="45720" rtlCol="0" anchor="b">
            <a:normAutofit/>
          </a:bodyPr>
          <a:lstStyle/>
          <a:p>
            <a:pPr algn="ctr"/>
            <a:r>
              <a:rPr lang="en-US" sz="4400" dirty="0"/>
              <a:t> A metaphor that reflects my transition  </a:t>
            </a:r>
            <a:br>
              <a:rPr lang="en-US" sz="4400" dirty="0"/>
            </a:br>
            <a:r>
              <a:rPr lang="en-US" sz="4400" dirty="0"/>
              <a:t> </a:t>
            </a:r>
          </a:p>
        </p:txBody>
      </p:sp>
      <p:sp>
        <p:nvSpPr>
          <p:cNvPr id="3" name="Subtitle 2">
            <a:extLst>
              <a:ext uri="{FF2B5EF4-FFF2-40B4-BE49-F238E27FC236}">
                <a16:creationId xmlns:a16="http://schemas.microsoft.com/office/drawing/2014/main" id="{D256C868-19C3-0888-2487-8331BEB370AA}"/>
              </a:ext>
            </a:extLst>
          </p:cNvPr>
          <p:cNvSpPr>
            <a:spLocks noGrp="1"/>
          </p:cNvSpPr>
          <p:nvPr>
            <p:ph type="body" idx="1"/>
          </p:nvPr>
        </p:nvSpPr>
        <p:spPr>
          <a:xfrm>
            <a:off x="5825066" y="4777379"/>
            <a:ext cx="5681134" cy="1126283"/>
          </a:xfrm>
        </p:spPr>
        <p:txBody>
          <a:bodyPr vert="horz" lIns="91440" tIns="45720" rIns="91440" bIns="45720" rtlCol="0" anchor="t">
            <a:normAutofit/>
          </a:bodyPr>
          <a:lstStyle/>
          <a:p>
            <a:endParaRPr lang="en-US" sz="1800" dirty="0"/>
          </a:p>
          <a:p>
            <a:endParaRPr lang="en-US" sz="1800" dirty="0"/>
          </a:p>
        </p:txBody>
      </p:sp>
      <p:sp>
        <p:nvSpPr>
          <p:cNvPr id="72" name="Rectangle 71">
            <a:extLst>
              <a:ext uri="{FF2B5EF4-FFF2-40B4-BE49-F238E27FC236}">
                <a16:creationId xmlns:a16="http://schemas.microsoft.com/office/drawing/2014/main" id="{CAAA8DC2-401B-66D6-5BE6-AF7DC564E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74" name="Freeform 33">
            <a:extLst>
              <a:ext uri="{FF2B5EF4-FFF2-40B4-BE49-F238E27FC236}">
                <a16:creationId xmlns:a16="http://schemas.microsoft.com/office/drawing/2014/main" id="{A20F7140-5194-9E65-E92A-130B0B709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pic>
        <p:nvPicPr>
          <p:cNvPr id="5" name="Picture 4" descr="Reflection of a building">
            <a:extLst>
              <a:ext uri="{FF2B5EF4-FFF2-40B4-BE49-F238E27FC236}">
                <a16:creationId xmlns:a16="http://schemas.microsoft.com/office/drawing/2014/main" id="{63E18B8C-15DB-C26E-A76D-0DFD36A4EFD5}"/>
              </a:ext>
            </a:extLst>
          </p:cNvPr>
          <p:cNvPicPr>
            <a:picLocks noChangeAspect="1"/>
          </p:cNvPicPr>
          <p:nvPr/>
        </p:nvPicPr>
        <p:blipFill>
          <a:blip r:embed="rId2"/>
          <a:srcRect l="22586" r="41585" b="-1"/>
          <a:stretch/>
        </p:blipFill>
        <p:spPr>
          <a:xfrm>
            <a:off x="-2650" y="10"/>
            <a:ext cx="3681047" cy="6857990"/>
          </a:xfrm>
          <a:prstGeom prst="rect">
            <a:avLst/>
          </a:prstGeom>
        </p:spPr>
      </p:pic>
    </p:spTree>
    <p:extLst>
      <p:ext uri="{BB962C8B-B14F-4D97-AF65-F5344CB8AC3E}">
        <p14:creationId xmlns:p14="http://schemas.microsoft.com/office/powerpoint/2010/main" val="31809971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763516C8-F227-4B77-9AA7-61B9A0B78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D91B420C-C4C8-44DF-96B2-FBD101464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pic>
        <p:nvPicPr>
          <p:cNvPr id="9" name="Graphic 8" descr="Education">
            <a:extLst>
              <a:ext uri="{FF2B5EF4-FFF2-40B4-BE49-F238E27FC236}">
                <a16:creationId xmlns:a16="http://schemas.microsoft.com/office/drawing/2014/main" id="{4904CE1B-F788-9D7D-A6A6-C4084154EE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11878" y="634577"/>
            <a:ext cx="5142655" cy="5142655"/>
          </a:xfrm>
          <a:prstGeom prst="rect">
            <a:avLst/>
          </a:prstGeom>
        </p:spPr>
      </p:pic>
      <p:sp>
        <p:nvSpPr>
          <p:cNvPr id="5" name="Content Placeholder 4">
            <a:extLst>
              <a:ext uri="{FF2B5EF4-FFF2-40B4-BE49-F238E27FC236}">
                <a16:creationId xmlns:a16="http://schemas.microsoft.com/office/drawing/2014/main" id="{662648BF-2022-5339-EC20-44D4DE845E77}"/>
              </a:ext>
            </a:extLst>
          </p:cNvPr>
          <p:cNvSpPr>
            <a:spLocks noGrp="1"/>
          </p:cNvSpPr>
          <p:nvPr>
            <p:ph idx="1"/>
          </p:nvPr>
        </p:nvSpPr>
        <p:spPr>
          <a:xfrm>
            <a:off x="5783531" y="882126"/>
            <a:ext cx="5767994" cy="5823473"/>
          </a:xfrm>
        </p:spPr>
        <p:txBody>
          <a:bodyPr>
            <a:normAutofit/>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just">
              <a:buNone/>
            </a:pPr>
            <a:r>
              <a:rPr lang="en-US" sz="2800" dirty="0"/>
              <a:t>‘</a:t>
            </a:r>
            <a:r>
              <a:rPr lang="en-US" sz="2800" dirty="0">
                <a:latin typeface="Dreaming Outloud Pro" panose="020F0502020204030204" pitchFamily="66" charset="0"/>
                <a:cs typeface="Dreaming Outloud Pro" panose="020F0502020204030204" pitchFamily="66" charset="0"/>
              </a:rPr>
              <a:t>Education is an ornament in prosperity and a refuge in adversity.’ </a:t>
            </a:r>
          </a:p>
          <a:p>
            <a:pPr marL="0" indent="0" algn="just">
              <a:buNone/>
            </a:pPr>
            <a:r>
              <a:rPr lang="en-US" sz="2800" dirty="0">
                <a:latin typeface="Dreaming Outloud Pro" panose="020F0502020204030204" pitchFamily="66" charset="0"/>
                <a:cs typeface="Dreaming Outloud Pro" panose="020F0502020204030204" pitchFamily="66" charset="0"/>
              </a:rPr>
              <a:t>       (Aristotle)</a:t>
            </a:r>
          </a:p>
          <a:p>
            <a:pPr marL="0" indent="0" algn="r">
              <a:buNone/>
            </a:pPr>
            <a:r>
              <a:rPr lang="en-US" sz="2800" dirty="0">
                <a:latin typeface="Dreaming Outloud Pro" panose="020F0502020204030204" pitchFamily="66" charset="0"/>
                <a:cs typeface="Dreaming Outloud Pro" panose="020F0502020204030204" pitchFamily="66" charset="0"/>
              </a:rPr>
              <a:t>       </a:t>
            </a:r>
          </a:p>
          <a:p>
            <a:pPr marL="0" indent="0" algn="r">
              <a:buNone/>
            </a:pPr>
            <a:endParaRPr lang="en-US" sz="2800" dirty="0">
              <a:latin typeface="Dreaming Outloud Pro" panose="020F0502020204030204" pitchFamily="66" charset="0"/>
              <a:cs typeface="Dreaming Outloud Pro" panose="020F0502020204030204" pitchFamily="66" charset="0"/>
            </a:endParaRPr>
          </a:p>
          <a:p>
            <a:pPr marL="0" indent="0" algn="r">
              <a:buNone/>
            </a:pPr>
            <a:endParaRPr lang="en-US" sz="2800" dirty="0">
              <a:latin typeface="Dreaming Outloud Pro" panose="020F0502020204030204" pitchFamily="66" charset="0"/>
              <a:cs typeface="Dreaming Outloud Pro" panose="020F0502020204030204" pitchFamily="66" charset="0"/>
            </a:endParaRPr>
          </a:p>
          <a:p>
            <a:pPr marL="0" indent="0" algn="r">
              <a:buNone/>
            </a:pPr>
            <a:endParaRPr lang="en-US" sz="2800" dirty="0">
              <a:latin typeface="Dreaming Outloud Pro" panose="020F0502020204030204" pitchFamily="66" charset="0"/>
              <a:cs typeface="Dreaming Outloud Pro" panose="020F0502020204030204" pitchFamily="66" charset="0"/>
            </a:endParaRPr>
          </a:p>
          <a:p>
            <a:pPr marL="0" indent="0" algn="r">
              <a:buNone/>
            </a:pPr>
            <a:r>
              <a:rPr lang="en-US" sz="2400" dirty="0">
                <a:latin typeface="Dreaming Outloud Pro" panose="020F0502020204030204" pitchFamily="66" charset="0"/>
                <a:cs typeface="Dreaming Outloud Pro" panose="020F0502020204030204" pitchFamily="66" charset="0"/>
              </a:rPr>
              <a:t>(Hazra and Biswas, 2016)</a:t>
            </a:r>
            <a:endParaRPr lang="en-GB" sz="2400" dirty="0">
              <a:latin typeface="Dreaming Outloud Pro" panose="020F0502020204030204" pitchFamily="66" charset="0"/>
              <a:cs typeface="Dreaming Outloud Pro" panose="020F0502020204030204" pitchFamily="66" charset="0"/>
            </a:endParaRPr>
          </a:p>
        </p:txBody>
      </p:sp>
    </p:spTree>
    <p:extLst>
      <p:ext uri="{BB962C8B-B14F-4D97-AF65-F5344CB8AC3E}">
        <p14:creationId xmlns:p14="http://schemas.microsoft.com/office/powerpoint/2010/main" val="2019752601"/>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5" name="Picture 4" descr="High angle view of a rolled paper, brown notebook, and black notepad on a wooden table">
            <a:extLst>
              <a:ext uri="{FF2B5EF4-FFF2-40B4-BE49-F238E27FC236}">
                <a16:creationId xmlns:a16="http://schemas.microsoft.com/office/drawing/2014/main" id="{DFE94362-DD9D-A18D-F3D7-6BE2BD09A51A}"/>
              </a:ext>
            </a:extLst>
          </p:cNvPr>
          <p:cNvPicPr>
            <a:picLocks noChangeAspect="1"/>
          </p:cNvPicPr>
          <p:nvPr/>
        </p:nvPicPr>
        <p:blipFill>
          <a:blip r:embed="rId3"/>
          <a:srcRect r="26276" b="-1"/>
          <a:stretch/>
        </p:blipFill>
        <p:spPr>
          <a:xfrm>
            <a:off x="1" y="10"/>
            <a:ext cx="7574440" cy="6857990"/>
          </a:xfrm>
          <a:prstGeom prst="rect">
            <a:avLst/>
          </a:prstGeom>
        </p:spPr>
      </p:pic>
      <p:sp>
        <p:nvSpPr>
          <p:cNvPr id="11"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EC59DEA4-465B-C4DC-C0B5-D8564BC880AA}"/>
              </a:ext>
            </a:extLst>
          </p:cNvPr>
          <p:cNvSpPr>
            <a:spLocks noGrp="1"/>
          </p:cNvSpPr>
          <p:nvPr>
            <p:ph type="title"/>
          </p:nvPr>
        </p:nvSpPr>
        <p:spPr>
          <a:xfrm>
            <a:off x="541867" y="787400"/>
            <a:ext cx="7145866" cy="778933"/>
          </a:xfrm>
        </p:spPr>
        <p:txBody>
          <a:bodyPr anchor="ctr">
            <a:normAutofit/>
          </a:bodyPr>
          <a:lstStyle/>
          <a:p>
            <a:r>
              <a:rPr lang="en-US" sz="3200" dirty="0">
                <a:solidFill>
                  <a:srgbClr val="FEFFFF"/>
                </a:solidFill>
              </a:rPr>
              <a:t>An ornament in prosperity</a:t>
            </a:r>
            <a:endParaRPr lang="en-GB" sz="3200" dirty="0">
              <a:solidFill>
                <a:srgbClr val="FEFFFF"/>
              </a:solidFill>
            </a:endParaRPr>
          </a:p>
        </p:txBody>
      </p:sp>
    </p:spTree>
    <p:extLst>
      <p:ext uri="{BB962C8B-B14F-4D97-AF65-F5344CB8AC3E}">
        <p14:creationId xmlns:p14="http://schemas.microsoft.com/office/powerpoint/2010/main" val="23624073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5" name="Picture 4" descr="Rain droplets over a colorful umbrella">
            <a:extLst>
              <a:ext uri="{FF2B5EF4-FFF2-40B4-BE49-F238E27FC236}">
                <a16:creationId xmlns:a16="http://schemas.microsoft.com/office/drawing/2014/main" id="{48D64156-280A-B888-A8C9-14488B888266}"/>
              </a:ext>
            </a:extLst>
          </p:cNvPr>
          <p:cNvPicPr>
            <a:picLocks noChangeAspect="1"/>
          </p:cNvPicPr>
          <p:nvPr/>
        </p:nvPicPr>
        <p:blipFill>
          <a:blip r:embed="rId3"/>
          <a:srcRect r="15233" b="1"/>
          <a:stretch/>
        </p:blipFill>
        <p:spPr>
          <a:xfrm>
            <a:off x="1" y="10"/>
            <a:ext cx="7574440" cy="6857990"/>
          </a:xfrm>
          <a:prstGeom prst="rect">
            <a:avLst/>
          </a:prstGeom>
        </p:spPr>
      </p:pic>
      <p:sp>
        <p:nvSpPr>
          <p:cNvPr id="11"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0BF81536-DF20-8604-1646-962BA71B0BD1}"/>
              </a:ext>
            </a:extLst>
          </p:cNvPr>
          <p:cNvSpPr>
            <a:spLocks noGrp="1"/>
          </p:cNvSpPr>
          <p:nvPr>
            <p:ph type="title"/>
          </p:nvPr>
        </p:nvSpPr>
        <p:spPr>
          <a:xfrm>
            <a:off x="541867" y="787400"/>
            <a:ext cx="7145866" cy="778933"/>
          </a:xfrm>
        </p:spPr>
        <p:txBody>
          <a:bodyPr anchor="ctr">
            <a:normAutofit/>
          </a:bodyPr>
          <a:lstStyle/>
          <a:p>
            <a:r>
              <a:rPr lang="en-US" sz="3200" dirty="0">
                <a:solidFill>
                  <a:srgbClr val="FEFFFF"/>
                </a:solidFill>
              </a:rPr>
              <a:t> A refuge in adversity</a:t>
            </a:r>
            <a:endParaRPr lang="en-GB" sz="3200" dirty="0">
              <a:solidFill>
                <a:srgbClr val="FEFFFF"/>
              </a:solidFill>
            </a:endParaRPr>
          </a:p>
        </p:txBody>
      </p:sp>
    </p:spTree>
    <p:extLst>
      <p:ext uri="{BB962C8B-B14F-4D97-AF65-F5344CB8AC3E}">
        <p14:creationId xmlns:p14="http://schemas.microsoft.com/office/powerpoint/2010/main" val="37858666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53" name="Group 52">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54"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55"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56"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57"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58"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59"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60"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61"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62"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63"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64"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128"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67" name="Group 66">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68"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69"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70"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71"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72"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73"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74"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75"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76"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77"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78"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129"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7" name="Title 6">
            <a:extLst>
              <a:ext uri="{FF2B5EF4-FFF2-40B4-BE49-F238E27FC236}">
                <a16:creationId xmlns:a16="http://schemas.microsoft.com/office/drawing/2014/main" id="{B0061023-D9B2-C0F5-40C7-BA9EFDC97910}"/>
              </a:ext>
            </a:extLst>
          </p:cNvPr>
          <p:cNvSpPr>
            <a:spLocks noGrp="1"/>
          </p:cNvSpPr>
          <p:nvPr>
            <p:ph type="title"/>
          </p:nvPr>
        </p:nvSpPr>
        <p:spPr>
          <a:xfrm>
            <a:off x="6483096" y="624110"/>
            <a:ext cx="5021516" cy="1280890"/>
          </a:xfrm>
        </p:spPr>
        <p:txBody>
          <a:bodyPr>
            <a:normAutofit/>
          </a:bodyPr>
          <a:lstStyle/>
          <a:p>
            <a:r>
              <a:rPr lang="en-US" dirty="0"/>
              <a:t>Growing edge </a:t>
            </a:r>
            <a:endParaRPr lang="en-GB" dirty="0"/>
          </a:p>
        </p:txBody>
      </p:sp>
      <p:sp>
        <p:nvSpPr>
          <p:cNvPr id="130" name="Rectangle 129">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3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dirty="0"/>
          </a:p>
        </p:txBody>
      </p:sp>
      <p:pic>
        <p:nvPicPr>
          <p:cNvPr id="10" name="Picture 9" descr="A white flower growing on street crack">
            <a:extLst>
              <a:ext uri="{FF2B5EF4-FFF2-40B4-BE49-F238E27FC236}">
                <a16:creationId xmlns:a16="http://schemas.microsoft.com/office/drawing/2014/main" id="{5C3C44FD-AA00-CCBC-59CE-1A29F27990BF}"/>
              </a:ext>
            </a:extLst>
          </p:cNvPr>
          <p:cNvPicPr>
            <a:picLocks noChangeAspect="1"/>
          </p:cNvPicPr>
          <p:nvPr/>
        </p:nvPicPr>
        <p:blipFill>
          <a:blip r:embed="rId3"/>
          <a:srcRect l="45598" r="8937" b="-2"/>
          <a:stretch/>
        </p:blipFill>
        <p:spPr>
          <a:xfrm>
            <a:off x="-1555" y="1731"/>
            <a:ext cx="4671091" cy="6858000"/>
          </a:xfrm>
          <a:prstGeom prst="rect">
            <a:avLst/>
          </a:prstGeom>
        </p:spPr>
      </p:pic>
      <p:sp>
        <p:nvSpPr>
          <p:cNvPr id="8" name="Content Placeholder 7">
            <a:extLst>
              <a:ext uri="{FF2B5EF4-FFF2-40B4-BE49-F238E27FC236}">
                <a16:creationId xmlns:a16="http://schemas.microsoft.com/office/drawing/2014/main" id="{42842E9E-A7D8-BCD4-4446-4022B3F6972C}"/>
              </a:ext>
            </a:extLst>
          </p:cNvPr>
          <p:cNvSpPr>
            <a:spLocks noGrp="1"/>
          </p:cNvSpPr>
          <p:nvPr>
            <p:ph idx="1"/>
          </p:nvPr>
        </p:nvSpPr>
        <p:spPr>
          <a:xfrm>
            <a:off x="6438191" y="2133600"/>
            <a:ext cx="5066419" cy="3777622"/>
          </a:xfrm>
        </p:spPr>
        <p:txBody>
          <a:bodyPr>
            <a:normAutofit/>
          </a:bodyPr>
          <a:lstStyle/>
          <a:p>
            <a:r>
              <a:rPr lang="en-US" dirty="0"/>
              <a:t>Identity</a:t>
            </a:r>
          </a:p>
          <a:p>
            <a:endParaRPr lang="en-US" dirty="0"/>
          </a:p>
          <a:p>
            <a:r>
              <a:rPr lang="en-US" dirty="0"/>
              <a:t>Let go of the old</a:t>
            </a:r>
          </a:p>
          <a:p>
            <a:endParaRPr lang="en-US" dirty="0"/>
          </a:p>
          <a:p>
            <a:r>
              <a:rPr lang="en-US" dirty="0"/>
              <a:t>Embracing the new  </a:t>
            </a:r>
            <a:endParaRPr lang="en-GB" dirty="0"/>
          </a:p>
        </p:txBody>
      </p:sp>
    </p:spTree>
    <p:extLst>
      <p:ext uri="{BB962C8B-B14F-4D97-AF65-F5344CB8AC3E}">
        <p14:creationId xmlns:p14="http://schemas.microsoft.com/office/powerpoint/2010/main" val="2003341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3038820F-7CB4-ECA0-D461-0DD84762B60F}"/>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2F106EB7-1EE3-8AD9-499C-FE01EC05B4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29837301-7F42-41B9-2875-75BB3CC14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12" name="Freeform 12">
              <a:extLst>
                <a:ext uri="{FF2B5EF4-FFF2-40B4-BE49-F238E27FC236}">
                  <a16:creationId xmlns:a16="http://schemas.microsoft.com/office/drawing/2014/main" id="{0F8311F2-188D-F57E-F26D-435737EE0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13" name="Freeform 13">
              <a:extLst>
                <a:ext uri="{FF2B5EF4-FFF2-40B4-BE49-F238E27FC236}">
                  <a16:creationId xmlns:a16="http://schemas.microsoft.com/office/drawing/2014/main" id="{3F02ED73-405F-D8CE-1038-7E03664F65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14" name="Freeform 14">
              <a:extLst>
                <a:ext uri="{FF2B5EF4-FFF2-40B4-BE49-F238E27FC236}">
                  <a16:creationId xmlns:a16="http://schemas.microsoft.com/office/drawing/2014/main" id="{E35E37D4-7EA9-C933-6E3A-CAE7674E2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15" name="Freeform 15">
              <a:extLst>
                <a:ext uri="{FF2B5EF4-FFF2-40B4-BE49-F238E27FC236}">
                  <a16:creationId xmlns:a16="http://schemas.microsoft.com/office/drawing/2014/main" id="{8DDF8E2A-C942-A7A3-EEB7-39C909949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16" name="Freeform 16">
              <a:extLst>
                <a:ext uri="{FF2B5EF4-FFF2-40B4-BE49-F238E27FC236}">
                  <a16:creationId xmlns:a16="http://schemas.microsoft.com/office/drawing/2014/main" id="{643858A3-86C8-15F8-8054-D532564F70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17" name="Freeform 17">
              <a:extLst>
                <a:ext uri="{FF2B5EF4-FFF2-40B4-BE49-F238E27FC236}">
                  <a16:creationId xmlns:a16="http://schemas.microsoft.com/office/drawing/2014/main" id="{875C3D8E-4B9E-8359-D9BB-82F0E17C0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18" name="Freeform 18">
              <a:extLst>
                <a:ext uri="{FF2B5EF4-FFF2-40B4-BE49-F238E27FC236}">
                  <a16:creationId xmlns:a16="http://schemas.microsoft.com/office/drawing/2014/main" id="{54BD59D7-793E-13C7-28BD-EC5AFCB7C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19" name="Freeform 19">
              <a:extLst>
                <a:ext uri="{FF2B5EF4-FFF2-40B4-BE49-F238E27FC236}">
                  <a16:creationId xmlns:a16="http://schemas.microsoft.com/office/drawing/2014/main" id="{E1C0C26E-5073-BF33-1866-B444DBA5E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20" name="Freeform 20">
              <a:extLst>
                <a:ext uri="{FF2B5EF4-FFF2-40B4-BE49-F238E27FC236}">
                  <a16:creationId xmlns:a16="http://schemas.microsoft.com/office/drawing/2014/main" id="{5EDFBF23-CB0E-737E-A227-42ED4DF79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21" name="Freeform 21">
              <a:extLst>
                <a:ext uri="{FF2B5EF4-FFF2-40B4-BE49-F238E27FC236}">
                  <a16:creationId xmlns:a16="http://schemas.microsoft.com/office/drawing/2014/main" id="{38540CCA-4EDA-0B2F-FBE4-96D25FC4E6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22" name="Freeform 22">
              <a:extLst>
                <a:ext uri="{FF2B5EF4-FFF2-40B4-BE49-F238E27FC236}">
                  <a16:creationId xmlns:a16="http://schemas.microsoft.com/office/drawing/2014/main" id="{FA5CC05D-6202-F260-3E8C-4686858EEA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24" name="Group 23">
            <a:extLst>
              <a:ext uri="{FF2B5EF4-FFF2-40B4-BE49-F238E27FC236}">
                <a16:creationId xmlns:a16="http://schemas.microsoft.com/office/drawing/2014/main" id="{1919243A-8720-BD39-CED8-66BFAF676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07955E72-598E-59CD-3345-7EB9CA08CF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26" name="Freeform 28">
              <a:extLst>
                <a:ext uri="{FF2B5EF4-FFF2-40B4-BE49-F238E27FC236}">
                  <a16:creationId xmlns:a16="http://schemas.microsoft.com/office/drawing/2014/main" id="{815D076A-9D9A-9299-2334-2C3B5B9E02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27" name="Freeform 29">
              <a:extLst>
                <a:ext uri="{FF2B5EF4-FFF2-40B4-BE49-F238E27FC236}">
                  <a16:creationId xmlns:a16="http://schemas.microsoft.com/office/drawing/2014/main" id="{AD5656A2-831E-1396-528A-B14F34947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28" name="Freeform 30">
              <a:extLst>
                <a:ext uri="{FF2B5EF4-FFF2-40B4-BE49-F238E27FC236}">
                  <a16:creationId xmlns:a16="http://schemas.microsoft.com/office/drawing/2014/main" id="{14A60FCA-AE1B-3A6C-2E57-856EBFD634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29" name="Freeform 31">
              <a:extLst>
                <a:ext uri="{FF2B5EF4-FFF2-40B4-BE49-F238E27FC236}">
                  <a16:creationId xmlns:a16="http://schemas.microsoft.com/office/drawing/2014/main" id="{2F7A95E1-B802-C400-E557-D38EEB2AD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30" name="Freeform 32">
              <a:extLst>
                <a:ext uri="{FF2B5EF4-FFF2-40B4-BE49-F238E27FC236}">
                  <a16:creationId xmlns:a16="http://schemas.microsoft.com/office/drawing/2014/main" id="{BABE4178-08B7-76F3-2C72-93B26F95F1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31" name="Freeform 33">
              <a:extLst>
                <a:ext uri="{FF2B5EF4-FFF2-40B4-BE49-F238E27FC236}">
                  <a16:creationId xmlns:a16="http://schemas.microsoft.com/office/drawing/2014/main" id="{CA01A8DD-936A-A4E9-4E25-E835E4D17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32" name="Freeform 34">
              <a:extLst>
                <a:ext uri="{FF2B5EF4-FFF2-40B4-BE49-F238E27FC236}">
                  <a16:creationId xmlns:a16="http://schemas.microsoft.com/office/drawing/2014/main" id="{D6FC925F-1853-97DB-ACB7-E0547CC06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33" name="Freeform 35">
              <a:extLst>
                <a:ext uri="{FF2B5EF4-FFF2-40B4-BE49-F238E27FC236}">
                  <a16:creationId xmlns:a16="http://schemas.microsoft.com/office/drawing/2014/main" id="{2E9BFE1A-E192-3818-4D04-DB073E5340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34" name="Freeform 36">
              <a:extLst>
                <a:ext uri="{FF2B5EF4-FFF2-40B4-BE49-F238E27FC236}">
                  <a16:creationId xmlns:a16="http://schemas.microsoft.com/office/drawing/2014/main" id="{7ABD8288-F9CA-9123-572A-46E0C9AFE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35" name="Freeform 37">
              <a:extLst>
                <a:ext uri="{FF2B5EF4-FFF2-40B4-BE49-F238E27FC236}">
                  <a16:creationId xmlns:a16="http://schemas.microsoft.com/office/drawing/2014/main" id="{299700D0-8919-F7BC-511C-7FED8EA7F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36" name="Freeform 38">
              <a:extLst>
                <a:ext uri="{FF2B5EF4-FFF2-40B4-BE49-F238E27FC236}">
                  <a16:creationId xmlns:a16="http://schemas.microsoft.com/office/drawing/2014/main" id="{DFFC7D6C-F769-6E3F-A249-00762684CC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38" name="Rectangle 37">
            <a:extLst>
              <a:ext uri="{FF2B5EF4-FFF2-40B4-BE49-F238E27FC236}">
                <a16:creationId xmlns:a16="http://schemas.microsoft.com/office/drawing/2014/main" id="{B6B48EE8-5567-CEE5-E3A6-F08563F9D2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40" name="Freeform 6">
            <a:extLst>
              <a:ext uri="{FF2B5EF4-FFF2-40B4-BE49-F238E27FC236}">
                <a16:creationId xmlns:a16="http://schemas.microsoft.com/office/drawing/2014/main" id="{B7F04C90-7B70-C92B-DE38-9667D2B43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sp useBgFill="1">
        <p:nvSpPr>
          <p:cNvPr id="42" name="Rectangle 41">
            <a:extLst>
              <a:ext uri="{FF2B5EF4-FFF2-40B4-BE49-F238E27FC236}">
                <a16:creationId xmlns:a16="http://schemas.microsoft.com/office/drawing/2014/main" id="{4661AC25-CA79-A5AB-B3BC-8259F2147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44" name="Group 43">
            <a:extLst>
              <a:ext uri="{FF2B5EF4-FFF2-40B4-BE49-F238E27FC236}">
                <a16:creationId xmlns:a16="http://schemas.microsoft.com/office/drawing/2014/main" id="{E850AD88-0A69-272F-4EE4-3A0303A5C1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45" name="Freeform 11">
              <a:extLst>
                <a:ext uri="{FF2B5EF4-FFF2-40B4-BE49-F238E27FC236}">
                  <a16:creationId xmlns:a16="http://schemas.microsoft.com/office/drawing/2014/main" id="{5D10D95C-9714-62B5-EBAB-6885A1BB5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dirty="0"/>
            </a:p>
          </p:txBody>
        </p:sp>
        <p:sp>
          <p:nvSpPr>
            <p:cNvPr id="46" name="Freeform 12">
              <a:extLst>
                <a:ext uri="{FF2B5EF4-FFF2-40B4-BE49-F238E27FC236}">
                  <a16:creationId xmlns:a16="http://schemas.microsoft.com/office/drawing/2014/main" id="{77638DB8-79AC-3C1D-78FB-498516F5E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dirty="0"/>
            </a:p>
          </p:txBody>
        </p:sp>
        <p:sp>
          <p:nvSpPr>
            <p:cNvPr id="47" name="Freeform 13">
              <a:extLst>
                <a:ext uri="{FF2B5EF4-FFF2-40B4-BE49-F238E27FC236}">
                  <a16:creationId xmlns:a16="http://schemas.microsoft.com/office/drawing/2014/main" id="{7971FDAE-25C3-D8F3-CF5F-20446BE588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dirty="0"/>
            </a:p>
          </p:txBody>
        </p:sp>
        <p:sp>
          <p:nvSpPr>
            <p:cNvPr id="48" name="Freeform 14">
              <a:extLst>
                <a:ext uri="{FF2B5EF4-FFF2-40B4-BE49-F238E27FC236}">
                  <a16:creationId xmlns:a16="http://schemas.microsoft.com/office/drawing/2014/main" id="{312ABD9A-C7C4-31CB-F907-49D8B3F01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dirty="0"/>
            </a:p>
          </p:txBody>
        </p:sp>
        <p:sp>
          <p:nvSpPr>
            <p:cNvPr id="49" name="Freeform 15">
              <a:extLst>
                <a:ext uri="{FF2B5EF4-FFF2-40B4-BE49-F238E27FC236}">
                  <a16:creationId xmlns:a16="http://schemas.microsoft.com/office/drawing/2014/main" id="{13260E1A-4046-B48A-3150-D5B86CDFA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dirty="0"/>
            </a:p>
          </p:txBody>
        </p:sp>
        <p:sp>
          <p:nvSpPr>
            <p:cNvPr id="50" name="Freeform 16">
              <a:extLst>
                <a:ext uri="{FF2B5EF4-FFF2-40B4-BE49-F238E27FC236}">
                  <a16:creationId xmlns:a16="http://schemas.microsoft.com/office/drawing/2014/main" id="{4041D838-E28B-D81D-37EA-3EBA4DD93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dirty="0"/>
            </a:p>
          </p:txBody>
        </p:sp>
        <p:sp>
          <p:nvSpPr>
            <p:cNvPr id="51" name="Freeform 17">
              <a:extLst>
                <a:ext uri="{FF2B5EF4-FFF2-40B4-BE49-F238E27FC236}">
                  <a16:creationId xmlns:a16="http://schemas.microsoft.com/office/drawing/2014/main" id="{D649BEB5-9629-E733-7E75-96C3AB2CF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dirty="0"/>
            </a:p>
          </p:txBody>
        </p:sp>
        <p:sp>
          <p:nvSpPr>
            <p:cNvPr id="52" name="Freeform 18">
              <a:extLst>
                <a:ext uri="{FF2B5EF4-FFF2-40B4-BE49-F238E27FC236}">
                  <a16:creationId xmlns:a16="http://schemas.microsoft.com/office/drawing/2014/main" id="{AED5025D-FB6E-4444-90C9-DC9CDB7D3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dirty="0"/>
            </a:p>
          </p:txBody>
        </p:sp>
        <p:sp>
          <p:nvSpPr>
            <p:cNvPr id="53" name="Freeform 19">
              <a:extLst>
                <a:ext uri="{FF2B5EF4-FFF2-40B4-BE49-F238E27FC236}">
                  <a16:creationId xmlns:a16="http://schemas.microsoft.com/office/drawing/2014/main" id="{77065809-A9B2-839D-AA0C-489495301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dirty="0"/>
            </a:p>
          </p:txBody>
        </p:sp>
        <p:sp>
          <p:nvSpPr>
            <p:cNvPr id="54" name="Freeform 20">
              <a:extLst>
                <a:ext uri="{FF2B5EF4-FFF2-40B4-BE49-F238E27FC236}">
                  <a16:creationId xmlns:a16="http://schemas.microsoft.com/office/drawing/2014/main" id="{34F7A33B-3125-60B7-F891-C370DA1C3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dirty="0"/>
            </a:p>
          </p:txBody>
        </p:sp>
        <p:sp>
          <p:nvSpPr>
            <p:cNvPr id="55" name="Freeform 21">
              <a:extLst>
                <a:ext uri="{FF2B5EF4-FFF2-40B4-BE49-F238E27FC236}">
                  <a16:creationId xmlns:a16="http://schemas.microsoft.com/office/drawing/2014/main" id="{765497FA-BA6B-6833-5669-52A81205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dirty="0"/>
            </a:p>
          </p:txBody>
        </p:sp>
        <p:sp>
          <p:nvSpPr>
            <p:cNvPr id="56" name="Freeform 22">
              <a:extLst>
                <a:ext uri="{FF2B5EF4-FFF2-40B4-BE49-F238E27FC236}">
                  <a16:creationId xmlns:a16="http://schemas.microsoft.com/office/drawing/2014/main" id="{1BFD7178-BD16-ED70-044D-D6E0EAC7F6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dirty="0"/>
            </a:p>
          </p:txBody>
        </p:sp>
      </p:grpSp>
      <p:grpSp>
        <p:nvGrpSpPr>
          <p:cNvPr id="58" name="Group 57">
            <a:extLst>
              <a:ext uri="{FF2B5EF4-FFF2-40B4-BE49-F238E27FC236}">
                <a16:creationId xmlns:a16="http://schemas.microsoft.com/office/drawing/2014/main" id="{7F458F69-52A4-C700-0C05-42BA615E7D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59" name="Freeform 27">
              <a:extLst>
                <a:ext uri="{FF2B5EF4-FFF2-40B4-BE49-F238E27FC236}">
                  <a16:creationId xmlns:a16="http://schemas.microsoft.com/office/drawing/2014/main" id="{1125B3EB-81B8-5C42-2B8A-9D7974974D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dirty="0"/>
            </a:p>
          </p:txBody>
        </p:sp>
        <p:sp>
          <p:nvSpPr>
            <p:cNvPr id="60" name="Freeform 28">
              <a:extLst>
                <a:ext uri="{FF2B5EF4-FFF2-40B4-BE49-F238E27FC236}">
                  <a16:creationId xmlns:a16="http://schemas.microsoft.com/office/drawing/2014/main" id="{76A31B55-2496-8356-693A-2BDCA41CA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dirty="0"/>
            </a:p>
          </p:txBody>
        </p:sp>
        <p:sp>
          <p:nvSpPr>
            <p:cNvPr id="61" name="Freeform 29">
              <a:extLst>
                <a:ext uri="{FF2B5EF4-FFF2-40B4-BE49-F238E27FC236}">
                  <a16:creationId xmlns:a16="http://schemas.microsoft.com/office/drawing/2014/main" id="{2CF25394-329C-9C9E-7A92-58DBC40E3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dirty="0"/>
            </a:p>
          </p:txBody>
        </p:sp>
        <p:sp>
          <p:nvSpPr>
            <p:cNvPr id="62" name="Freeform 30">
              <a:extLst>
                <a:ext uri="{FF2B5EF4-FFF2-40B4-BE49-F238E27FC236}">
                  <a16:creationId xmlns:a16="http://schemas.microsoft.com/office/drawing/2014/main" id="{F6749B79-60A0-0FAE-444C-E10A351C6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dirty="0"/>
            </a:p>
          </p:txBody>
        </p:sp>
        <p:sp>
          <p:nvSpPr>
            <p:cNvPr id="63" name="Freeform 31">
              <a:extLst>
                <a:ext uri="{FF2B5EF4-FFF2-40B4-BE49-F238E27FC236}">
                  <a16:creationId xmlns:a16="http://schemas.microsoft.com/office/drawing/2014/main" id="{11394ADD-CA53-51D4-D6C6-4A6403E89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dirty="0"/>
            </a:p>
          </p:txBody>
        </p:sp>
        <p:sp>
          <p:nvSpPr>
            <p:cNvPr id="64" name="Freeform 32">
              <a:extLst>
                <a:ext uri="{FF2B5EF4-FFF2-40B4-BE49-F238E27FC236}">
                  <a16:creationId xmlns:a16="http://schemas.microsoft.com/office/drawing/2014/main" id="{E5993687-CD31-CC9B-587E-A3EF4F879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dirty="0"/>
            </a:p>
          </p:txBody>
        </p:sp>
        <p:sp>
          <p:nvSpPr>
            <p:cNvPr id="65" name="Freeform 33">
              <a:extLst>
                <a:ext uri="{FF2B5EF4-FFF2-40B4-BE49-F238E27FC236}">
                  <a16:creationId xmlns:a16="http://schemas.microsoft.com/office/drawing/2014/main" id="{249E9C35-A326-7C7F-C537-2B0C33869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dirty="0"/>
            </a:p>
          </p:txBody>
        </p:sp>
        <p:sp>
          <p:nvSpPr>
            <p:cNvPr id="66" name="Freeform 34">
              <a:extLst>
                <a:ext uri="{FF2B5EF4-FFF2-40B4-BE49-F238E27FC236}">
                  <a16:creationId xmlns:a16="http://schemas.microsoft.com/office/drawing/2014/main" id="{CFBE8B4D-20C2-E226-054A-BC21A45907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dirty="0"/>
            </a:p>
          </p:txBody>
        </p:sp>
        <p:sp>
          <p:nvSpPr>
            <p:cNvPr id="67" name="Freeform 35">
              <a:extLst>
                <a:ext uri="{FF2B5EF4-FFF2-40B4-BE49-F238E27FC236}">
                  <a16:creationId xmlns:a16="http://schemas.microsoft.com/office/drawing/2014/main" id="{C3321863-A136-642C-2FF7-0F5C51C39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dirty="0"/>
            </a:p>
          </p:txBody>
        </p:sp>
        <p:sp>
          <p:nvSpPr>
            <p:cNvPr id="68" name="Freeform 36">
              <a:extLst>
                <a:ext uri="{FF2B5EF4-FFF2-40B4-BE49-F238E27FC236}">
                  <a16:creationId xmlns:a16="http://schemas.microsoft.com/office/drawing/2014/main" id="{6A52E6F4-3895-90BE-0797-635C802AD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dirty="0"/>
            </a:p>
          </p:txBody>
        </p:sp>
        <p:sp>
          <p:nvSpPr>
            <p:cNvPr id="69" name="Freeform 37">
              <a:extLst>
                <a:ext uri="{FF2B5EF4-FFF2-40B4-BE49-F238E27FC236}">
                  <a16:creationId xmlns:a16="http://schemas.microsoft.com/office/drawing/2014/main" id="{21406916-B35F-D5D0-0116-7206FFD16A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dirty="0"/>
            </a:p>
          </p:txBody>
        </p:sp>
        <p:sp>
          <p:nvSpPr>
            <p:cNvPr id="70" name="Freeform 38">
              <a:extLst>
                <a:ext uri="{FF2B5EF4-FFF2-40B4-BE49-F238E27FC236}">
                  <a16:creationId xmlns:a16="http://schemas.microsoft.com/office/drawing/2014/main" id="{83058685-B5F3-6586-B76E-2EAC07B84F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dirty="0"/>
            </a:p>
          </p:txBody>
        </p:sp>
      </p:grpSp>
      <p:sp>
        <p:nvSpPr>
          <p:cNvPr id="2" name="Title 1">
            <a:extLst>
              <a:ext uri="{FF2B5EF4-FFF2-40B4-BE49-F238E27FC236}">
                <a16:creationId xmlns:a16="http://schemas.microsoft.com/office/drawing/2014/main" id="{17911ABB-2A34-ED8A-3A60-79AB562D7CDB}"/>
              </a:ext>
            </a:extLst>
          </p:cNvPr>
          <p:cNvSpPr>
            <a:spLocks noGrp="1"/>
          </p:cNvSpPr>
          <p:nvPr>
            <p:ph type="title"/>
          </p:nvPr>
        </p:nvSpPr>
        <p:spPr>
          <a:xfrm>
            <a:off x="5399239" y="1187642"/>
            <a:ext cx="5681134" cy="2262781"/>
          </a:xfrm>
        </p:spPr>
        <p:txBody>
          <a:bodyPr vert="horz" lIns="91440" tIns="45720" rIns="91440" bIns="45720" rtlCol="0" anchor="b">
            <a:normAutofit/>
          </a:bodyPr>
          <a:lstStyle/>
          <a:p>
            <a:pPr algn="ctr"/>
            <a:r>
              <a:rPr lang="en-US" sz="4400" dirty="0"/>
              <a:t> In Conclusion   </a:t>
            </a:r>
          </a:p>
        </p:txBody>
      </p:sp>
      <p:sp>
        <p:nvSpPr>
          <p:cNvPr id="3" name="Subtitle 2">
            <a:extLst>
              <a:ext uri="{FF2B5EF4-FFF2-40B4-BE49-F238E27FC236}">
                <a16:creationId xmlns:a16="http://schemas.microsoft.com/office/drawing/2014/main" id="{3A9C440C-1108-033A-A472-84E15DF1D249}"/>
              </a:ext>
            </a:extLst>
          </p:cNvPr>
          <p:cNvSpPr>
            <a:spLocks noGrp="1"/>
          </p:cNvSpPr>
          <p:nvPr>
            <p:ph type="body" idx="1"/>
          </p:nvPr>
        </p:nvSpPr>
        <p:spPr>
          <a:xfrm>
            <a:off x="5825066" y="4777379"/>
            <a:ext cx="5681134" cy="1126283"/>
          </a:xfrm>
        </p:spPr>
        <p:txBody>
          <a:bodyPr vert="horz" lIns="91440" tIns="45720" rIns="91440" bIns="45720" rtlCol="0" anchor="t">
            <a:normAutofit/>
          </a:bodyPr>
          <a:lstStyle/>
          <a:p>
            <a:endParaRPr lang="en-US" sz="1800" dirty="0"/>
          </a:p>
          <a:p>
            <a:endParaRPr lang="en-US" sz="1800" dirty="0"/>
          </a:p>
        </p:txBody>
      </p:sp>
      <p:sp>
        <p:nvSpPr>
          <p:cNvPr id="72" name="Rectangle 71">
            <a:extLst>
              <a:ext uri="{FF2B5EF4-FFF2-40B4-BE49-F238E27FC236}">
                <a16:creationId xmlns:a16="http://schemas.microsoft.com/office/drawing/2014/main" id="{026148A3-B960-C688-17EC-D4A483E98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74" name="Freeform 33">
            <a:extLst>
              <a:ext uri="{FF2B5EF4-FFF2-40B4-BE49-F238E27FC236}">
                <a16:creationId xmlns:a16="http://schemas.microsoft.com/office/drawing/2014/main" id="{7E22C42C-E553-9644-1143-E2E4FE2A2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dirty="0"/>
          </a:p>
        </p:txBody>
      </p:sp>
      <p:pic>
        <p:nvPicPr>
          <p:cNvPr id="5" name="Picture 4" descr="Reflection of a building">
            <a:extLst>
              <a:ext uri="{FF2B5EF4-FFF2-40B4-BE49-F238E27FC236}">
                <a16:creationId xmlns:a16="http://schemas.microsoft.com/office/drawing/2014/main" id="{F2B9D812-C374-D4B2-A88D-587C6CA8F91A}"/>
              </a:ext>
            </a:extLst>
          </p:cNvPr>
          <p:cNvPicPr>
            <a:picLocks noChangeAspect="1"/>
          </p:cNvPicPr>
          <p:nvPr/>
        </p:nvPicPr>
        <p:blipFill>
          <a:blip r:embed="rId2"/>
          <a:srcRect l="22586" r="41585" b="-1"/>
          <a:stretch/>
        </p:blipFill>
        <p:spPr>
          <a:xfrm>
            <a:off x="-2650" y="10"/>
            <a:ext cx="3681047" cy="6857990"/>
          </a:xfrm>
          <a:prstGeom prst="rect">
            <a:avLst/>
          </a:prstGeom>
        </p:spPr>
      </p:pic>
    </p:spTree>
    <p:extLst>
      <p:ext uri="{BB962C8B-B14F-4D97-AF65-F5344CB8AC3E}">
        <p14:creationId xmlns:p14="http://schemas.microsoft.com/office/powerpoint/2010/main" val="207282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001E02A-8628-18DA-B241-F3E12124A21A}"/>
              </a:ext>
            </a:extLst>
          </p:cNvPr>
          <p:cNvSpPr>
            <a:spLocks noGrp="1"/>
          </p:cNvSpPr>
          <p:nvPr>
            <p:ph type="body" idx="1"/>
          </p:nvPr>
        </p:nvSpPr>
        <p:spPr>
          <a:xfrm>
            <a:off x="2589212" y="588580"/>
            <a:ext cx="8915399" cy="5538952"/>
          </a:xfrm>
        </p:spPr>
        <p:txBody>
          <a:bodyPr>
            <a:normAutofit/>
          </a:bodyPr>
          <a:lstStyle/>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GB" sz="18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Reflective Practice is a continuous process that enables us to learn from our experiences.</a:t>
            </a:r>
          </a:p>
          <a:p>
            <a:pPr marR="0" lvl="0" algn="l" defTabSz="457200" rtl="0" eaLnBrk="1" fontAlgn="auto" latinLnBrk="0" hangingPunct="1">
              <a:lnSpc>
                <a:spcPct val="100000"/>
              </a:lnSpc>
              <a:spcBef>
                <a:spcPts val="1000"/>
              </a:spcBef>
              <a:spcAft>
                <a:spcPts val="0"/>
              </a:spcAft>
              <a:buClr>
                <a:srgbClr val="A53010"/>
              </a:buClr>
              <a:buSzTx/>
              <a:tabLst/>
              <a:defRPr/>
            </a:pPr>
            <a:endParaRPr kumimoji="0" lang="en-GB" sz="18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endParaRP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GB" sz="18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Reflective Practice is Important, as it can benefit us both personally and professionally.</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endParaRPr kumimoji="0" lang="en-GB" sz="18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endParaRP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GB" sz="18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As detailed, reflection can have a big impact on us as we journey through, and transition in life. </a:t>
            </a: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endParaRPr kumimoji="0" lang="en-GB" sz="18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endParaRP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lang="en-GB" sz="1800" dirty="0">
                <a:solidFill>
                  <a:prstClr val="black">
                    <a:lumMod val="75000"/>
                    <a:lumOff val="25000"/>
                  </a:prstClr>
                </a:solidFill>
                <a:latin typeface="Century Gothic" panose="020B0502020202020204"/>
              </a:rPr>
              <a:t>Theories of </a:t>
            </a:r>
            <a:r>
              <a:rPr kumimoji="0" lang="en-GB" sz="18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reflection can aide us in navigating</a:t>
            </a:r>
            <a:r>
              <a:rPr kumimoji="0" lang="en-GB" sz="1800" b="0" i="0" u="none" strike="noStrike" kern="1200" cap="none" spc="0" normalizeH="0" noProof="0" dirty="0">
                <a:ln>
                  <a:noFill/>
                </a:ln>
                <a:solidFill>
                  <a:prstClr val="black">
                    <a:lumMod val="75000"/>
                    <a:lumOff val="25000"/>
                  </a:prstClr>
                </a:solidFill>
                <a:effectLst/>
                <a:uLnTx/>
                <a:uFillTx/>
                <a:latin typeface="Century Gothic" panose="020B0502020202020204"/>
                <a:ea typeface="+mn-ea"/>
                <a:cs typeface="+mn-cs"/>
              </a:rPr>
              <a:t> </a:t>
            </a:r>
            <a:r>
              <a:rPr kumimoji="0" lang="en-GB" sz="18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what can often be a complex process.</a:t>
            </a:r>
          </a:p>
          <a:p>
            <a:pPr marR="0" lvl="0" algn="l" defTabSz="457200" rtl="0" eaLnBrk="1" fontAlgn="auto" latinLnBrk="0" hangingPunct="1">
              <a:lnSpc>
                <a:spcPct val="100000"/>
              </a:lnSpc>
              <a:spcBef>
                <a:spcPts val="1000"/>
              </a:spcBef>
              <a:spcAft>
                <a:spcPts val="0"/>
              </a:spcAft>
              <a:buClr>
                <a:srgbClr val="A53010"/>
              </a:buClr>
              <a:buSzTx/>
              <a:tabLst/>
              <a:defRPr/>
            </a:pPr>
            <a:endParaRPr kumimoji="0" lang="en-GB" sz="18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endParaRPr>
          </a:p>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lang="en-GB" sz="1800" dirty="0">
                <a:solidFill>
                  <a:prstClr val="black">
                    <a:lumMod val="75000"/>
                    <a:lumOff val="25000"/>
                  </a:prstClr>
                </a:solidFill>
                <a:latin typeface="Century Gothic" panose="020B0502020202020204"/>
              </a:rPr>
              <a:t>Carefully chosen </a:t>
            </a:r>
            <a:r>
              <a:rPr kumimoji="0" lang="en-GB" sz="18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metaphors can enable us to make sense of what can be emotive subjects and help us to identify our growing edge. </a:t>
            </a:r>
          </a:p>
          <a:p>
            <a:endParaRPr lang="en-GB" dirty="0"/>
          </a:p>
        </p:txBody>
      </p:sp>
    </p:spTree>
    <p:extLst>
      <p:ext uri="{BB962C8B-B14F-4D97-AF65-F5344CB8AC3E}">
        <p14:creationId xmlns:p14="http://schemas.microsoft.com/office/powerpoint/2010/main" val="27233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EEECFE-0D07-C767-147C-007BE344D33E}"/>
              </a:ext>
            </a:extLst>
          </p:cNvPr>
          <p:cNvSpPr>
            <a:spLocks noGrp="1"/>
          </p:cNvSpPr>
          <p:nvPr>
            <p:ph idx="1"/>
          </p:nvPr>
        </p:nvSpPr>
        <p:spPr>
          <a:xfrm>
            <a:off x="1608083" y="115613"/>
            <a:ext cx="10499834" cy="6742387"/>
          </a:xfrm>
        </p:spPr>
        <p:txBody>
          <a:bodyPr>
            <a:normAutofit fontScale="92500" lnSpcReduction="20000"/>
          </a:bodyPr>
          <a:lstStyle/>
          <a:p>
            <a:pPr marL="0" indent="0">
              <a:lnSpc>
                <a:spcPct val="120000"/>
              </a:lnSpc>
              <a:buNone/>
            </a:pPr>
            <a:r>
              <a:rPr lang="en-US" sz="1300" dirty="0">
                <a:latin typeface="Times New Roman" panose="02020603050405020304" pitchFamily="18" charset="0"/>
                <a:cs typeface="Times New Roman" panose="02020603050405020304" pitchFamily="18" charset="0"/>
              </a:rPr>
              <a:t>References</a:t>
            </a: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Bager-Charleson, S. (2020) </a:t>
            </a:r>
            <a:r>
              <a:rPr kumimoji="0" lang="en-US"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Reflective Practice and Personal Development in Counselling and Psychotherapy. </a:t>
            </a: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SAGE.</a:t>
            </a:r>
            <a:endParaRPr lang="en-US" sz="1300" dirty="0">
              <a:latin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Bolton, G. and Delderfield, R. (2018) </a:t>
            </a:r>
            <a:r>
              <a:rPr kumimoji="0" lang="en-US"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Reflective practice: writing and professional development. </a:t>
            </a: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5th ed. Los Angeles: Sage.</a:t>
            </a: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Brockbank, A. and McGill, I. (2004) </a:t>
            </a:r>
            <a:r>
              <a:rPr kumimoji="0" lang="en-GB"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The Action Learning Handbook. </a:t>
            </a: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London: Routledge Falmer. </a:t>
            </a: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Donaldson, G. (2012) </a:t>
            </a:r>
            <a:r>
              <a:rPr kumimoji="0" lang="en-GB"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Fangio. </a:t>
            </a: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Random House.</a:t>
            </a: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Ertmer, P. A., &amp; Newby, T. J. (1996) The expert learner: Strategic, self-regulated, and reflective. </a:t>
            </a:r>
            <a:r>
              <a:rPr kumimoji="0" lang="en-US"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Instructional science</a:t>
            </a: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24</a:t>
            </a: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1-24.</a:t>
            </a: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lang="en-US" sz="1300" dirty="0">
                <a:solidFill>
                  <a:prstClr val="black"/>
                </a:solidFill>
                <a:latin typeface="Times New Roman" panose="02020603050405020304" pitchFamily="18" charset="0"/>
                <a:cs typeface="Times New Roman" panose="02020603050405020304" pitchFamily="18" charset="0"/>
              </a:rPr>
              <a:t>Ghaye, T. (2011) Teaching and Learning through Reflective Practice: A Practical Guide for Positive Action. 2nd Abington: Routledge.</a:t>
            </a: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Gibbs, G. (1988) </a:t>
            </a:r>
            <a:r>
              <a:rPr kumimoji="0" lang="en-GB"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Learning by Doing: A Guide to Teaching and Learning Methods. </a:t>
            </a: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London: FEU. </a:t>
            </a: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Hazra, M.S. and Biswas, S. (2016) </a:t>
            </a:r>
            <a:r>
              <a:rPr kumimoji="0" lang="en-US"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Physical education, sports and education-An unified domain for the all-round human development.      </a:t>
            </a: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International Journal of Physical Education, Sports and Health, 3(3), pp.536-539.</a:t>
            </a: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Jasper, M. (2013) </a:t>
            </a:r>
            <a:r>
              <a:rPr kumimoji="0" lang="en-US"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Beginning Reflective Practice. </a:t>
            </a: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Cheltenham: Nelson Thornes.</a:t>
            </a: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Moon, J. (2010)  </a:t>
            </a:r>
            <a:r>
              <a:rPr kumimoji="0" lang="en-GB"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Reflection.</a:t>
            </a: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hlinkClick r:id="rId2">
                  <a:extLst>
                    <a:ext uri="{A12FA001-AC4F-418D-AE19-62706E023703}">
                      <ahyp:hlinkClr xmlns:ahyp="http://schemas.microsoft.com/office/drawing/2018/hyperlinkcolor" val="tx"/>
                    </a:ext>
                  </a:extLst>
                </a:hlinkClick>
              </a:rPr>
              <a:t>http://www.learningdevelopment.plymouth.ac.uk/LDstudyguides/pdf/11Reflection.pdf</a:t>
            </a:r>
            <a:endPar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Paterson, C. and Chapman, J. (2013) Enhancing skills of critical reflection to evidence learning in professional practice, Physical Therapy in Sport.</a:t>
            </a: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Rolfe, G, Freshwater, D. and Jasper, M. (2001) </a:t>
            </a:r>
            <a:r>
              <a:rPr kumimoji="0" lang="en-GB"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Critical Reflection in Nursing and the Helping Professions: A User’s          Guide. </a:t>
            </a: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Basingstoke: Palgrave Macmillan. </a:t>
            </a: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Saragih, D. (2023) A Teacher’s Reflection on Introducing a Reflective Practice in the Pro-skills Class. </a:t>
            </a:r>
            <a:r>
              <a:rPr kumimoji="0" lang="en-GB" sz="1300" b="0" i="1"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Prosiding</a:t>
            </a:r>
            <a:r>
              <a:rPr kumimoji="0" lang="en-GB"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1300" b="0" i="1"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Konferensi</a:t>
            </a:r>
            <a:r>
              <a:rPr kumimoji="0" lang="en-GB"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1300" b="0" i="1"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Linguistik</a:t>
            </a:r>
            <a:r>
              <a:rPr kumimoji="0" lang="en-GB"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1300" b="0" i="1"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Tahunan</a:t>
            </a:r>
            <a:r>
              <a:rPr kumimoji="0" lang="en-GB"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1300" b="0" i="1"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Atma</a:t>
            </a:r>
            <a:r>
              <a:rPr kumimoji="0" lang="en-GB"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Jaya. (KOLITA), 21, </a:t>
            </a: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pp.62-72.</a:t>
            </a:r>
            <a:endParaRPr kumimoji="0" lang="en-GB" sz="13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endParaRP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Schön, D.A. (1983) </a:t>
            </a:r>
            <a:r>
              <a:rPr kumimoji="0" lang="en-US"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The Reflective Practitioner: How Professionals Think in action. </a:t>
            </a: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New York: Basic Books. </a:t>
            </a: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Schön, D.A. (1987) </a:t>
            </a:r>
            <a:r>
              <a:rPr kumimoji="0" lang="en-US"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Educating the Reflective Practitioner: Toward a New Design for Teaching Learning in the professions. </a:t>
            </a: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Chichester: John Wiley.</a:t>
            </a:r>
            <a:endParaRPr kumimoji="0" lang="en-GB" sz="13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mn-ea"/>
              <a:cs typeface="Times New Roman" panose="02020603050405020304" pitchFamily="18" charset="0"/>
            </a:endParaRP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Schon, D.A. (1991) </a:t>
            </a:r>
            <a:r>
              <a:rPr kumimoji="0" lang="en-US" sz="13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The Reflective Turn: Case Studies in and On Educational Practice</a:t>
            </a:r>
            <a:r>
              <a:rPr kumimoji="0" lang="en-US"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New York: Teachers Press, Columbia University. </a:t>
            </a: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Whelan, J. and </a:t>
            </a:r>
            <a:r>
              <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Gent, H. (</a:t>
            </a:r>
            <a:r>
              <a:rPr kumimoji="0" lang="en-GB" sz="14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2013) </a:t>
            </a:r>
            <a:r>
              <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‘Viewings of deceased persons in a hospital mortuary: critical reflection of social practice’, </a:t>
            </a:r>
            <a:r>
              <a:rPr kumimoji="0" lang="en-GB" sz="14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Australian Social Work</a:t>
            </a:r>
            <a:r>
              <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66 (1), 130-44.</a:t>
            </a:r>
          </a:p>
          <a:p>
            <a:pPr marL="0" marR="0" lvl="0" indent="0" algn="l" defTabSz="457200" rtl="0" eaLnBrk="1" fontAlgn="auto" latinLnBrk="0" hangingPunct="1">
              <a:lnSpc>
                <a:spcPct val="120000"/>
              </a:lnSpc>
              <a:spcBef>
                <a:spcPts val="1000"/>
              </a:spcBef>
              <a:spcAft>
                <a:spcPts val="0"/>
              </a:spcAft>
              <a:buClr>
                <a:srgbClr val="A53010"/>
              </a:buClr>
              <a:buSzTx/>
              <a:buFont typeface="Wingdings 3" charset="2"/>
              <a:buNone/>
              <a:tabLst/>
              <a:defRPr/>
            </a:pPr>
            <a:r>
              <a:rPr lang="en-GB" sz="1400" dirty="0">
                <a:solidFill>
                  <a:prstClr val="black"/>
                </a:solidFill>
                <a:latin typeface="Times New Roman" panose="02020603050405020304" pitchFamily="18" charset="0"/>
                <a:cs typeface="Times New Roman" panose="02020603050405020304" pitchFamily="18" charset="0"/>
              </a:rPr>
              <a:t>NB – All images used in this presentation are Stock Images</a:t>
            </a: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457200" rtl="0" eaLnBrk="1" fontAlgn="auto" latinLnBrk="0" hangingPunct="1">
              <a:lnSpc>
                <a:spcPct val="100000"/>
              </a:lnSpc>
              <a:spcBef>
                <a:spcPts val="1000"/>
              </a:spcBef>
              <a:spcAft>
                <a:spcPts val="0"/>
              </a:spcAft>
              <a:buClr>
                <a:srgbClr val="A53010"/>
              </a:buClr>
              <a:buSzTx/>
              <a:buFont typeface="Wingdings 3" charset="2"/>
              <a:buNone/>
              <a:tabLst/>
              <a:defRPr/>
            </a:pP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457200" rtl="0" eaLnBrk="1" fontAlgn="auto" latinLnBrk="0" hangingPunct="1">
              <a:lnSpc>
                <a:spcPct val="100000"/>
              </a:lnSpc>
              <a:spcBef>
                <a:spcPts val="1000"/>
              </a:spcBef>
              <a:spcAft>
                <a:spcPts val="0"/>
              </a:spcAft>
              <a:buClr>
                <a:srgbClr val="A53010"/>
              </a:buClr>
              <a:buSzTx/>
              <a:buFont typeface="Wingdings 3" charset="2"/>
              <a:buNone/>
              <a:tabLst/>
              <a:defRPr/>
            </a:pP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457200" rtl="0" eaLnBrk="1" fontAlgn="auto" latinLnBrk="0" hangingPunct="1">
              <a:lnSpc>
                <a:spcPct val="100000"/>
              </a:lnSpc>
              <a:spcBef>
                <a:spcPts val="1000"/>
              </a:spcBef>
              <a:spcAft>
                <a:spcPts val="0"/>
              </a:spcAft>
              <a:buClr>
                <a:srgbClr val="A53010"/>
              </a:buClr>
              <a:buSzTx/>
              <a:buFont typeface="Wingdings 3" charset="2"/>
              <a:buNone/>
              <a:tabLst/>
              <a:defRPr/>
            </a:pPr>
            <a:endParaRPr lang="en-US" sz="1400" dirty="0">
              <a:solidFill>
                <a:prstClr val="black"/>
              </a:solidFill>
              <a:latin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00000"/>
              </a:lnSpc>
              <a:spcBef>
                <a:spcPts val="1000"/>
              </a:spcBef>
              <a:spcAft>
                <a:spcPts val="0"/>
              </a:spcAft>
              <a:buClr>
                <a:srgbClr val="A53010"/>
              </a:buClr>
              <a:buSzTx/>
              <a:buFont typeface="Wingdings 3" charset="2"/>
              <a:buNone/>
              <a:tabLst/>
              <a:defRPr/>
            </a:pPr>
            <a:endParaRPr lang="en-GB" sz="1400"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883352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F5294-4380-77C6-BF5E-39B7AFA639C9}"/>
              </a:ext>
            </a:extLst>
          </p:cNvPr>
          <p:cNvSpPr>
            <a:spLocks noGrp="1"/>
          </p:cNvSpPr>
          <p:nvPr>
            <p:ph type="title" idx="4294967295"/>
          </p:nvPr>
        </p:nvSpPr>
        <p:spPr>
          <a:xfrm>
            <a:off x="3276600" y="2058988"/>
            <a:ext cx="8915400" cy="1468437"/>
          </a:xfrm>
        </p:spPr>
        <p:txBody>
          <a:bodyPr/>
          <a:lstStyle/>
          <a:p>
            <a:r>
              <a:rPr lang="en-US" dirty="0"/>
              <a:t>Note Section </a:t>
            </a:r>
            <a:endParaRPr lang="en-GB" dirty="0"/>
          </a:p>
        </p:txBody>
      </p:sp>
    </p:spTree>
    <p:extLst>
      <p:ext uri="{BB962C8B-B14F-4D97-AF65-F5344CB8AC3E}">
        <p14:creationId xmlns:p14="http://schemas.microsoft.com/office/powerpoint/2010/main" val="10219652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D80E4E-5776-8939-9455-40136A3AEA92}"/>
              </a:ext>
            </a:extLst>
          </p:cNvPr>
          <p:cNvSpPr>
            <a:spLocks noGrp="1"/>
          </p:cNvSpPr>
          <p:nvPr>
            <p:ph idx="1"/>
          </p:nvPr>
        </p:nvSpPr>
        <p:spPr>
          <a:xfrm>
            <a:off x="2589211" y="199697"/>
            <a:ext cx="9508195" cy="6526924"/>
          </a:xfrm>
        </p:spPr>
        <p:txBody>
          <a:bodyPr>
            <a:normAutofit fontScale="47500" lnSpcReduction="20000"/>
          </a:bodyPr>
          <a:lstStyle/>
          <a:p>
            <a:pPr marL="0" indent="0">
              <a:buNone/>
            </a:pPr>
            <a:r>
              <a:rPr lang="en-US" sz="2500" dirty="0"/>
              <a:t>Slide 1 </a:t>
            </a:r>
          </a:p>
          <a:p>
            <a:pPr marL="0" indent="0">
              <a:buNone/>
            </a:pPr>
            <a:r>
              <a:rPr lang="en-GB" sz="2500" dirty="0"/>
              <a:t>Title Slide </a:t>
            </a:r>
          </a:p>
          <a:p>
            <a:pPr marL="0" indent="0">
              <a:buNone/>
            </a:pPr>
            <a:endParaRPr lang="en-GB" sz="2500" dirty="0"/>
          </a:p>
          <a:p>
            <a:pPr marL="0" indent="0">
              <a:buNone/>
            </a:pPr>
            <a:r>
              <a:rPr lang="en-GB" sz="2500" dirty="0"/>
              <a:t>Slide 2 </a:t>
            </a:r>
          </a:p>
          <a:p>
            <a:pPr marL="0" indent="0">
              <a:buNone/>
            </a:pPr>
            <a:r>
              <a:rPr lang="en-US" sz="2500" dirty="0"/>
              <a:t>Introduction</a:t>
            </a:r>
          </a:p>
          <a:p>
            <a:pPr marL="0" indent="0">
              <a:buNone/>
            </a:pPr>
            <a:r>
              <a:rPr lang="en-US" sz="2500" dirty="0"/>
              <a:t>Setting out what the presentation will cover </a:t>
            </a:r>
          </a:p>
          <a:p>
            <a:pPr marL="0" indent="0">
              <a:buNone/>
            </a:pPr>
            <a:endParaRPr lang="en-GB" sz="2500" dirty="0"/>
          </a:p>
          <a:p>
            <a:pPr marL="0" indent="0">
              <a:buNone/>
            </a:pPr>
            <a:r>
              <a:rPr lang="en-GB" sz="2500" dirty="0"/>
              <a:t>Slide 3 </a:t>
            </a:r>
          </a:p>
          <a:p>
            <a:pPr marL="0" indent="0">
              <a:buNone/>
            </a:pPr>
            <a:r>
              <a:rPr lang="en-US" sz="2500" dirty="0"/>
              <a:t>What is Reflective Practice?</a:t>
            </a:r>
          </a:p>
          <a:p>
            <a:pPr marL="0" indent="0">
              <a:buNone/>
            </a:pPr>
            <a:r>
              <a:rPr lang="en-US" sz="2500" dirty="0"/>
              <a:t>A definition of Reflective Practice and exactly what it means.</a:t>
            </a:r>
          </a:p>
          <a:p>
            <a:pPr marL="0" indent="0">
              <a:buNone/>
            </a:pPr>
            <a:endParaRPr lang="en-US" sz="2500" dirty="0"/>
          </a:p>
          <a:p>
            <a:pPr marL="0" indent="0">
              <a:buNone/>
            </a:pPr>
            <a:r>
              <a:rPr lang="en-US" sz="2500" dirty="0"/>
              <a:t>Why is Reflective Practice Important? </a:t>
            </a:r>
          </a:p>
          <a:p>
            <a:pPr marL="0" indent="0">
              <a:buNone/>
            </a:pPr>
            <a:r>
              <a:rPr lang="en-US" sz="2500" dirty="0"/>
              <a:t>Looking at why it’s important in both a personal, and a professional capacity. </a:t>
            </a:r>
          </a:p>
          <a:p>
            <a:pPr marL="0" indent="0">
              <a:buNone/>
            </a:pPr>
            <a:endParaRPr lang="en-US" sz="2500" dirty="0"/>
          </a:p>
          <a:p>
            <a:pPr marL="0" indent="0">
              <a:buNone/>
            </a:pPr>
            <a:r>
              <a:rPr lang="en-US" sz="2500" dirty="0"/>
              <a:t>Reflection on a personal story and transition.</a:t>
            </a:r>
          </a:p>
          <a:p>
            <a:pPr marL="0" indent="0">
              <a:buNone/>
            </a:pPr>
            <a:r>
              <a:rPr lang="en-US" sz="2500" dirty="0"/>
              <a:t>Looking at my personal story, and a transition I have experienced to reach this point in my life. </a:t>
            </a:r>
          </a:p>
          <a:p>
            <a:pPr marL="0" indent="0">
              <a:buNone/>
            </a:pPr>
            <a:endParaRPr lang="en-US" sz="2500" dirty="0"/>
          </a:p>
          <a:p>
            <a:pPr marL="0" indent="0">
              <a:buNone/>
            </a:pPr>
            <a:r>
              <a:rPr lang="en-US" sz="2500" dirty="0"/>
              <a:t>Relating a chosen theory to the reflective process.</a:t>
            </a:r>
          </a:p>
          <a:p>
            <a:pPr marL="0" indent="0">
              <a:buNone/>
            </a:pPr>
            <a:r>
              <a:rPr lang="en-US" sz="2500" dirty="0"/>
              <a:t>For this part of the presentation, Schon’s model will be examined examples of it ‘in action’ and explore how it relates to my own story. </a:t>
            </a:r>
          </a:p>
          <a:p>
            <a:pPr marL="0" indent="0">
              <a:buNone/>
            </a:pPr>
            <a:endParaRPr lang="en-US" sz="2500" dirty="0"/>
          </a:p>
          <a:p>
            <a:pPr marL="0" indent="0">
              <a:buNone/>
            </a:pPr>
            <a:r>
              <a:rPr lang="en-US" sz="2500" dirty="0"/>
              <a:t>Exploration of a metaphor that reflects the featured transition and impacts development and growing edge </a:t>
            </a:r>
          </a:p>
          <a:p>
            <a:pPr marL="0" indent="0">
              <a:buNone/>
            </a:pPr>
            <a:r>
              <a:rPr lang="en-US" sz="2500" dirty="0"/>
              <a:t>A metaphor that I believe not only suits my personal transition, but one that is an empowering, positive and reassuring one.</a:t>
            </a:r>
          </a:p>
          <a:p>
            <a:pPr marL="0" indent="0">
              <a:buNone/>
            </a:pPr>
            <a:endParaRPr lang="en-GB" dirty="0"/>
          </a:p>
        </p:txBody>
      </p:sp>
    </p:spTree>
    <p:extLst>
      <p:ext uri="{BB962C8B-B14F-4D97-AF65-F5344CB8AC3E}">
        <p14:creationId xmlns:p14="http://schemas.microsoft.com/office/powerpoint/2010/main" val="22454456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D61AD9-B0BA-C0CA-EB83-DE5AE85C7CD3}"/>
              </a:ext>
            </a:extLst>
          </p:cNvPr>
          <p:cNvSpPr>
            <a:spLocks noGrp="1"/>
          </p:cNvSpPr>
          <p:nvPr>
            <p:ph idx="1"/>
          </p:nvPr>
        </p:nvSpPr>
        <p:spPr>
          <a:xfrm>
            <a:off x="2589212" y="357351"/>
            <a:ext cx="9371560" cy="6327227"/>
          </a:xfrm>
        </p:spPr>
        <p:txBody>
          <a:bodyPr>
            <a:normAutofit/>
          </a:bodyPr>
          <a:lstStyle/>
          <a:p>
            <a:pPr marL="0" indent="0">
              <a:buNone/>
            </a:pPr>
            <a:r>
              <a:rPr lang="en-US" sz="1200" dirty="0"/>
              <a:t>Slide 4</a:t>
            </a:r>
          </a:p>
          <a:p>
            <a:pPr marL="0" indent="0">
              <a:buNone/>
            </a:pPr>
            <a:r>
              <a:rPr lang="en-US" sz="1200" dirty="0"/>
              <a:t>What is Reflective Practice </a:t>
            </a:r>
          </a:p>
          <a:p>
            <a:pPr marL="0" indent="0">
              <a:buNone/>
            </a:pPr>
            <a:endParaRPr lang="en-US" sz="1200" dirty="0"/>
          </a:p>
          <a:p>
            <a:pPr marL="0" indent="0">
              <a:buNone/>
            </a:pPr>
            <a:r>
              <a:rPr lang="en-US" sz="1200" dirty="0"/>
              <a:t>Slide 5 </a:t>
            </a:r>
          </a:p>
          <a:p>
            <a:pPr marL="0" indent="0">
              <a:buNone/>
            </a:pPr>
            <a:r>
              <a:rPr lang="en-US" sz="1200" dirty="0"/>
              <a:t>Definitions of Reflective Practice from core texts and Schon</a:t>
            </a:r>
          </a:p>
          <a:p>
            <a:pPr marL="0" indent="0">
              <a:buNone/>
            </a:pPr>
            <a:r>
              <a:rPr lang="en-US" sz="1200" dirty="0"/>
              <a:t>Reflective Practice has been defined as - </a:t>
            </a:r>
          </a:p>
          <a:p>
            <a:pPr marL="0" indent="0">
              <a:buNone/>
            </a:pPr>
            <a:r>
              <a:rPr lang="en-US" sz="1200" dirty="0"/>
              <a:t>‘The development of insight and practice, through critical attention to practical values, theories, principles, assumptions and the relationship between theory and practice, which inform everyday actions.’ (Bolton &amp; Delderfield, 2018, p. xxiii). </a:t>
            </a:r>
          </a:p>
          <a:p>
            <a:pPr marL="0" indent="0">
              <a:buNone/>
            </a:pPr>
            <a:r>
              <a:rPr lang="en-US" sz="1200" dirty="0"/>
              <a:t>&amp;</a:t>
            </a:r>
          </a:p>
          <a:p>
            <a:pPr marL="0" indent="0">
              <a:buNone/>
            </a:pPr>
            <a:r>
              <a:rPr lang="en-US" sz="1200" dirty="0"/>
              <a:t>‘A critical appreciation of theory, self and the socio-cultural context for our practice. It involves looping back on events in our practice from different angles, guided by our openness for continuous transformative learning.’ (Bager-Charleson, 2020, p. 2). </a:t>
            </a:r>
          </a:p>
          <a:p>
            <a:pPr marL="0" indent="0">
              <a:buNone/>
            </a:pPr>
            <a:endParaRPr lang="en-US" sz="1200" dirty="0"/>
          </a:p>
          <a:p>
            <a:pPr marL="0" indent="0">
              <a:buNone/>
            </a:pPr>
            <a:r>
              <a:rPr lang="en-US" sz="1200" dirty="0"/>
              <a:t>Put simply - </a:t>
            </a:r>
          </a:p>
          <a:p>
            <a:pPr marL="0" indent="0">
              <a:buNone/>
            </a:pPr>
            <a:r>
              <a:rPr lang="en-US" sz="1200" dirty="0"/>
              <a:t>Reflecting on our actions, in order to continuously learn from them.</a:t>
            </a:r>
          </a:p>
          <a:p>
            <a:pPr marL="0" indent="0">
              <a:buNone/>
            </a:pPr>
            <a:r>
              <a:rPr lang="en-US" sz="1200" dirty="0"/>
              <a:t>(Schon, 1983).</a:t>
            </a:r>
          </a:p>
          <a:p>
            <a:pPr marL="0" indent="0">
              <a:buNone/>
            </a:pPr>
            <a:endParaRPr lang="en-US" dirty="0"/>
          </a:p>
          <a:p>
            <a:pPr marL="0" indent="0">
              <a:buNone/>
            </a:pPr>
            <a:endParaRPr lang="en-GB" dirty="0"/>
          </a:p>
        </p:txBody>
      </p:sp>
    </p:spTree>
    <p:extLst>
      <p:ext uri="{BB962C8B-B14F-4D97-AF65-F5344CB8AC3E}">
        <p14:creationId xmlns:p14="http://schemas.microsoft.com/office/powerpoint/2010/main" val="22422580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95EFE5-2DF4-5008-423C-EEE500FBAFC3}"/>
              </a:ext>
            </a:extLst>
          </p:cNvPr>
          <p:cNvSpPr>
            <a:spLocks noGrp="1"/>
          </p:cNvSpPr>
          <p:nvPr>
            <p:ph idx="1"/>
          </p:nvPr>
        </p:nvSpPr>
        <p:spPr>
          <a:xfrm>
            <a:off x="2589211" y="115614"/>
            <a:ext cx="9392581" cy="6600496"/>
          </a:xfrm>
        </p:spPr>
        <p:txBody>
          <a:bodyPr>
            <a:normAutofit/>
          </a:bodyPr>
          <a:lstStyle/>
          <a:p>
            <a:pPr marL="0" indent="0">
              <a:buNone/>
            </a:pPr>
            <a:r>
              <a:rPr lang="en-US" sz="1200" dirty="0"/>
              <a:t>Slide 6 </a:t>
            </a:r>
          </a:p>
          <a:p>
            <a:pPr marL="0" indent="0">
              <a:buNone/>
            </a:pPr>
            <a:r>
              <a:rPr lang="en-US" sz="1200" dirty="0"/>
              <a:t>What does that mean for us?</a:t>
            </a:r>
          </a:p>
          <a:p>
            <a:pPr marL="0" indent="0">
              <a:buNone/>
            </a:pPr>
            <a:endParaRPr lang="en-US" sz="1200" dirty="0"/>
          </a:p>
          <a:p>
            <a:pPr marL="0" indent="0">
              <a:buNone/>
            </a:pPr>
            <a:r>
              <a:rPr lang="en-US" sz="1200" dirty="0"/>
              <a:t>Expanding on our existing knowledge</a:t>
            </a:r>
          </a:p>
          <a:p>
            <a:pPr marL="0" indent="0">
              <a:buNone/>
            </a:pPr>
            <a:r>
              <a:rPr lang="en-US" sz="1200" dirty="0"/>
              <a:t>What we know, and what we don’t know but would like to learn. </a:t>
            </a:r>
          </a:p>
          <a:p>
            <a:pPr marL="0" indent="0">
              <a:buNone/>
            </a:pPr>
            <a:endParaRPr lang="en-US" sz="1200" dirty="0"/>
          </a:p>
          <a:p>
            <a:pPr marL="0" indent="0">
              <a:buNone/>
            </a:pPr>
            <a:r>
              <a:rPr lang="en-US" sz="1200" dirty="0"/>
              <a:t>Delving into our subconscious </a:t>
            </a:r>
          </a:p>
          <a:p>
            <a:pPr marL="0" indent="0">
              <a:buNone/>
            </a:pPr>
            <a:r>
              <a:rPr lang="en-US" sz="1200" dirty="0"/>
              <a:t>What we don’t know or realise, that we know </a:t>
            </a:r>
          </a:p>
          <a:p>
            <a:pPr marL="0" indent="0">
              <a:buNone/>
            </a:pPr>
            <a:endParaRPr lang="en-US" sz="1200" dirty="0"/>
          </a:p>
          <a:p>
            <a:pPr marL="0" indent="0">
              <a:buNone/>
            </a:pPr>
            <a:r>
              <a:rPr lang="en-US" sz="1200" dirty="0"/>
              <a:t>Exploring our feelings</a:t>
            </a:r>
          </a:p>
          <a:p>
            <a:pPr marL="0" indent="0">
              <a:buNone/>
            </a:pPr>
            <a:r>
              <a:rPr lang="en-US" sz="1200" dirty="0"/>
              <a:t>How we feel about things, and our emotions in regard to them. </a:t>
            </a:r>
          </a:p>
          <a:p>
            <a:pPr marL="0" indent="0">
              <a:buNone/>
            </a:pPr>
            <a:endParaRPr lang="en-US" sz="1200" dirty="0"/>
          </a:p>
          <a:p>
            <a:pPr marL="0" indent="0">
              <a:buNone/>
            </a:pPr>
            <a:r>
              <a:rPr lang="en-US" sz="1200" dirty="0"/>
              <a:t>Seeing things from other perspectives</a:t>
            </a:r>
          </a:p>
          <a:p>
            <a:pPr marL="0" indent="0">
              <a:buNone/>
            </a:pPr>
            <a:r>
              <a:rPr lang="en-US" sz="1200" dirty="0"/>
              <a:t>Viewing things as other people may see them.</a:t>
            </a:r>
          </a:p>
          <a:p>
            <a:pPr marL="0" indent="0">
              <a:buNone/>
            </a:pPr>
            <a:endParaRPr lang="en-US" sz="1200" dirty="0"/>
          </a:p>
          <a:p>
            <a:pPr marL="0" indent="0">
              <a:buNone/>
            </a:pPr>
            <a:r>
              <a:rPr lang="en-US" sz="1200" dirty="0"/>
              <a:t>Learning from negative and positive experiences.</a:t>
            </a:r>
          </a:p>
          <a:p>
            <a:pPr marL="0" indent="0">
              <a:buNone/>
            </a:pPr>
            <a:r>
              <a:rPr lang="en-US" sz="1200" dirty="0" err="1"/>
              <a:t>Recognising</a:t>
            </a:r>
            <a:r>
              <a:rPr lang="en-US" sz="1200" dirty="0"/>
              <a:t>, celebrating, learning from positive experiences, not just negative ones.</a:t>
            </a:r>
          </a:p>
          <a:p>
            <a:pPr marL="0" indent="0">
              <a:buNone/>
            </a:pPr>
            <a:r>
              <a:rPr lang="en-US" sz="1200" dirty="0"/>
              <a:t>(Ghaye, 2011).</a:t>
            </a:r>
          </a:p>
          <a:p>
            <a:pPr marL="0" indent="0">
              <a:buNone/>
            </a:pPr>
            <a:endParaRPr lang="en-US" sz="1200" dirty="0"/>
          </a:p>
          <a:p>
            <a:pPr marL="0" indent="0">
              <a:buNone/>
            </a:pPr>
            <a:r>
              <a:rPr lang="en-US" sz="1200" dirty="0"/>
              <a:t>Slide 7</a:t>
            </a:r>
          </a:p>
          <a:p>
            <a:pPr marL="0" indent="0">
              <a:buNone/>
            </a:pPr>
            <a:r>
              <a:rPr lang="en-US" sz="1200" dirty="0"/>
              <a:t>Why is Reflective Practice Important </a:t>
            </a:r>
          </a:p>
          <a:p>
            <a:pPr marL="0" indent="0">
              <a:buNone/>
            </a:pPr>
            <a:endParaRPr lang="en-GB" dirty="0"/>
          </a:p>
        </p:txBody>
      </p:sp>
    </p:spTree>
    <p:extLst>
      <p:ext uri="{BB962C8B-B14F-4D97-AF65-F5344CB8AC3E}">
        <p14:creationId xmlns:p14="http://schemas.microsoft.com/office/powerpoint/2010/main" val="8002136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2B0F5D-7284-C4E1-A81F-5CF77D35BA68}"/>
              </a:ext>
            </a:extLst>
          </p:cNvPr>
          <p:cNvSpPr>
            <a:spLocks noGrp="1"/>
          </p:cNvSpPr>
          <p:nvPr>
            <p:ph idx="1"/>
          </p:nvPr>
        </p:nvSpPr>
        <p:spPr>
          <a:xfrm>
            <a:off x="1969101" y="220716"/>
            <a:ext cx="9960140" cy="6474373"/>
          </a:xfrm>
        </p:spPr>
        <p:txBody>
          <a:bodyPr>
            <a:normAutofit fontScale="85000" lnSpcReduction="20000"/>
          </a:bodyPr>
          <a:lstStyle/>
          <a:p>
            <a:pPr marL="0" indent="0">
              <a:buNone/>
            </a:pPr>
            <a:r>
              <a:rPr lang="en-US" sz="1500" dirty="0"/>
              <a:t>Slide 8</a:t>
            </a:r>
          </a:p>
          <a:p>
            <a:pPr marL="0" indent="0">
              <a:buNone/>
            </a:pPr>
            <a:r>
              <a:rPr lang="en-US" sz="1500" dirty="0"/>
              <a:t> It can aid us in both our personal and professional lives </a:t>
            </a:r>
          </a:p>
          <a:p>
            <a:pPr marL="0" indent="0">
              <a:buNone/>
            </a:pPr>
            <a:endParaRPr lang="en-US" sz="1500" dirty="0"/>
          </a:p>
          <a:p>
            <a:pPr marL="0" indent="0">
              <a:buNone/>
            </a:pPr>
            <a:r>
              <a:rPr lang="en-US" sz="1500" dirty="0"/>
              <a:t>Personal </a:t>
            </a:r>
          </a:p>
          <a:p>
            <a:pPr marL="0" indent="0">
              <a:buNone/>
            </a:pPr>
            <a:endParaRPr lang="en-US" sz="1500" dirty="0"/>
          </a:p>
          <a:p>
            <a:pPr marL="0" indent="0">
              <a:buNone/>
            </a:pPr>
            <a:r>
              <a:rPr lang="en-US" sz="1500" dirty="0"/>
              <a:t>Challenges any assumptions, biases or prejudices we may have.</a:t>
            </a:r>
          </a:p>
          <a:p>
            <a:pPr marL="0" indent="0">
              <a:buNone/>
            </a:pPr>
            <a:endParaRPr lang="en-US" sz="1500" dirty="0"/>
          </a:p>
          <a:p>
            <a:pPr marL="0" indent="0">
              <a:buNone/>
            </a:pPr>
            <a:r>
              <a:rPr lang="en-US" sz="1500" dirty="0"/>
              <a:t>Allows for things we may have never considered to be brought into the open. </a:t>
            </a:r>
          </a:p>
          <a:p>
            <a:pPr marL="0" indent="0">
              <a:buNone/>
            </a:pPr>
            <a:endParaRPr lang="en-US" sz="1500" dirty="0"/>
          </a:p>
          <a:p>
            <a:pPr marL="0" indent="0">
              <a:buNone/>
            </a:pPr>
            <a:r>
              <a:rPr lang="en-US" sz="1500" dirty="0"/>
              <a:t>A confidential space to carefully consider our experiences. </a:t>
            </a:r>
          </a:p>
          <a:p>
            <a:pPr marL="0" indent="0">
              <a:buNone/>
            </a:pPr>
            <a:endParaRPr lang="en-US" sz="1500" dirty="0"/>
          </a:p>
          <a:p>
            <a:pPr marL="0" indent="0">
              <a:buNone/>
            </a:pPr>
            <a:r>
              <a:rPr lang="en-US" sz="1500" dirty="0"/>
              <a:t>(Moon, 2010).</a:t>
            </a:r>
          </a:p>
          <a:p>
            <a:pPr marL="0" indent="0">
              <a:buNone/>
            </a:pPr>
            <a:endParaRPr lang="en-US" sz="1500" dirty="0"/>
          </a:p>
          <a:p>
            <a:pPr marL="0" indent="0">
              <a:buNone/>
            </a:pPr>
            <a:r>
              <a:rPr lang="en-US" sz="1500" dirty="0"/>
              <a:t>Professional </a:t>
            </a:r>
          </a:p>
          <a:p>
            <a:pPr marL="0" indent="0">
              <a:buNone/>
            </a:pPr>
            <a:endParaRPr lang="en-US" sz="1500" dirty="0"/>
          </a:p>
          <a:p>
            <a:pPr marL="0" indent="0">
              <a:buNone/>
            </a:pPr>
            <a:r>
              <a:rPr lang="en-US" sz="1500" dirty="0"/>
              <a:t>Learning through experience.</a:t>
            </a:r>
          </a:p>
          <a:p>
            <a:pPr marL="0" indent="0">
              <a:buNone/>
            </a:pPr>
            <a:endParaRPr lang="en-US" sz="1500" dirty="0"/>
          </a:p>
          <a:p>
            <a:pPr marL="0" indent="0">
              <a:buNone/>
            </a:pPr>
            <a:r>
              <a:rPr lang="en-US" sz="1500" dirty="0"/>
              <a:t>Question our professional self.</a:t>
            </a:r>
          </a:p>
          <a:p>
            <a:pPr marL="0" indent="0">
              <a:buNone/>
            </a:pPr>
            <a:endParaRPr lang="en-US" sz="1500" dirty="0"/>
          </a:p>
          <a:p>
            <a:pPr marL="0" indent="0">
              <a:buNone/>
            </a:pPr>
            <a:r>
              <a:rPr lang="en-US" sz="1500" dirty="0"/>
              <a:t>Maintain a high standard of professional practice. </a:t>
            </a:r>
          </a:p>
          <a:p>
            <a:pPr marL="0" indent="0">
              <a:buNone/>
            </a:pPr>
            <a:endParaRPr lang="en-US" sz="1500" dirty="0"/>
          </a:p>
          <a:p>
            <a:pPr marL="0" indent="0">
              <a:buNone/>
            </a:pPr>
            <a:r>
              <a:rPr lang="en-US" sz="1500" dirty="0"/>
              <a:t>(Whelan and Gent, 2013).</a:t>
            </a:r>
          </a:p>
          <a:p>
            <a:pPr marL="0" indent="0">
              <a:buNone/>
            </a:pPr>
            <a:endParaRPr lang="en-GB" dirty="0"/>
          </a:p>
        </p:txBody>
      </p:sp>
    </p:spTree>
    <p:extLst>
      <p:ext uri="{BB962C8B-B14F-4D97-AF65-F5344CB8AC3E}">
        <p14:creationId xmlns:p14="http://schemas.microsoft.com/office/powerpoint/2010/main" val="25112855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450C69-AF26-F7A7-4E8A-BF8162269693}"/>
              </a:ext>
            </a:extLst>
          </p:cNvPr>
          <p:cNvSpPr>
            <a:spLocks noGrp="1"/>
          </p:cNvSpPr>
          <p:nvPr>
            <p:ph idx="1"/>
          </p:nvPr>
        </p:nvSpPr>
        <p:spPr>
          <a:xfrm>
            <a:off x="2589211" y="157655"/>
            <a:ext cx="9392581" cy="6537435"/>
          </a:xfrm>
        </p:spPr>
        <p:txBody>
          <a:bodyPr/>
          <a:lstStyle/>
          <a:p>
            <a:pPr marL="0" indent="0">
              <a:buNone/>
            </a:pPr>
            <a:r>
              <a:rPr lang="en-US" sz="1200" dirty="0"/>
              <a:t>Slide 9 </a:t>
            </a:r>
          </a:p>
          <a:p>
            <a:pPr marL="0" indent="0">
              <a:buNone/>
            </a:pPr>
            <a:r>
              <a:rPr lang="en-US" sz="1200" dirty="0"/>
              <a:t> My Personal Transition </a:t>
            </a:r>
          </a:p>
          <a:p>
            <a:pPr marL="0" indent="0">
              <a:buNone/>
            </a:pPr>
            <a:r>
              <a:rPr lang="en-US" sz="1200" dirty="0"/>
              <a:t>Leaving full-time employment to go to University.</a:t>
            </a:r>
          </a:p>
          <a:p>
            <a:pPr marL="0" indent="0">
              <a:buNone/>
            </a:pPr>
            <a:endParaRPr lang="en-GB" dirty="0"/>
          </a:p>
          <a:p>
            <a:pPr marL="0" indent="0">
              <a:buNone/>
            </a:pPr>
            <a:r>
              <a:rPr lang="en-GB" sz="1200" dirty="0"/>
              <a:t>Slide 10 </a:t>
            </a:r>
          </a:p>
          <a:p>
            <a:pPr marL="0" indent="0">
              <a:buNone/>
            </a:pPr>
            <a:r>
              <a:rPr lang="en-US" sz="1200" dirty="0"/>
              <a:t>Giving some background to my story and transition </a:t>
            </a:r>
          </a:p>
          <a:p>
            <a:pPr marL="0" indent="0">
              <a:buNone/>
            </a:pPr>
            <a:endParaRPr lang="en-US" sz="1200" dirty="0"/>
          </a:p>
          <a:p>
            <a:pPr marL="0" indent="0">
              <a:buNone/>
            </a:pPr>
            <a:r>
              <a:rPr lang="en-US" sz="1200" dirty="0"/>
              <a:t>I had been in full-time employment since September 2014</a:t>
            </a:r>
          </a:p>
          <a:p>
            <a:pPr marL="0" indent="0">
              <a:buNone/>
            </a:pPr>
            <a:endParaRPr lang="en-US" sz="1200" dirty="0"/>
          </a:p>
          <a:p>
            <a:pPr marL="0" indent="0">
              <a:buNone/>
            </a:pPr>
            <a:r>
              <a:rPr lang="en-US" sz="1200" dirty="0"/>
              <a:t>It’s all I’d known after finishing in school </a:t>
            </a:r>
          </a:p>
          <a:p>
            <a:pPr marL="0" indent="0">
              <a:buNone/>
            </a:pPr>
            <a:endParaRPr lang="en-US" sz="1200" dirty="0"/>
          </a:p>
          <a:p>
            <a:pPr marL="0" indent="0">
              <a:buNone/>
            </a:pPr>
            <a:r>
              <a:rPr lang="en-US" sz="1200" dirty="0"/>
              <a:t>It provided financial security</a:t>
            </a:r>
          </a:p>
          <a:p>
            <a:pPr marL="0" indent="0">
              <a:buNone/>
            </a:pPr>
            <a:endParaRPr lang="en-US" sz="1200" dirty="0"/>
          </a:p>
          <a:p>
            <a:pPr marL="0" indent="0">
              <a:buNone/>
            </a:pPr>
            <a:r>
              <a:rPr lang="en-US" sz="1200" dirty="0"/>
              <a:t>Gave me an increased feeling of independence </a:t>
            </a:r>
          </a:p>
          <a:p>
            <a:pPr marL="0" indent="0">
              <a:buNone/>
            </a:pPr>
            <a:endParaRPr lang="en-US" sz="1200" dirty="0"/>
          </a:p>
          <a:p>
            <a:pPr marL="0" indent="0">
              <a:buNone/>
            </a:pPr>
            <a:r>
              <a:rPr lang="en-US" sz="1200" dirty="0"/>
              <a:t>However, I had become unhappy and wanted to better myself</a:t>
            </a:r>
          </a:p>
          <a:p>
            <a:pPr marL="0" indent="0">
              <a:buNone/>
            </a:pPr>
            <a:endParaRPr lang="en-GB" sz="1200" dirty="0"/>
          </a:p>
        </p:txBody>
      </p:sp>
    </p:spTree>
    <p:extLst>
      <p:ext uri="{BB962C8B-B14F-4D97-AF65-F5344CB8AC3E}">
        <p14:creationId xmlns:p14="http://schemas.microsoft.com/office/powerpoint/2010/main" val="23228166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83348A-EA5B-6125-179D-2BFC9DAEAE27}"/>
              </a:ext>
            </a:extLst>
          </p:cNvPr>
          <p:cNvSpPr>
            <a:spLocks noGrp="1"/>
          </p:cNvSpPr>
          <p:nvPr>
            <p:ph idx="1"/>
          </p:nvPr>
        </p:nvSpPr>
        <p:spPr>
          <a:xfrm>
            <a:off x="2589212" y="231228"/>
            <a:ext cx="9371560" cy="6626772"/>
          </a:xfrm>
        </p:spPr>
        <p:txBody>
          <a:bodyPr>
            <a:normAutofit lnSpcReduction="10000"/>
          </a:bodyPr>
          <a:lstStyle/>
          <a:p>
            <a:pPr marL="0" indent="0">
              <a:buNone/>
            </a:pPr>
            <a:r>
              <a:rPr lang="en-US" sz="1200" dirty="0"/>
              <a:t>Slide 11</a:t>
            </a:r>
          </a:p>
          <a:p>
            <a:pPr marL="0" indent="0">
              <a:buNone/>
            </a:pPr>
            <a:r>
              <a:rPr lang="en-US" sz="1200" dirty="0"/>
              <a:t>This led to me going on a journey </a:t>
            </a:r>
          </a:p>
          <a:p>
            <a:pPr marL="0" indent="0">
              <a:buNone/>
            </a:pPr>
            <a:endParaRPr lang="en-US" sz="1200" dirty="0"/>
          </a:p>
          <a:p>
            <a:pPr marL="0" indent="0">
              <a:buNone/>
            </a:pPr>
            <a:r>
              <a:rPr lang="en-US" sz="1200" dirty="0"/>
              <a:t>The Journey </a:t>
            </a:r>
          </a:p>
          <a:p>
            <a:pPr marL="0" indent="0">
              <a:buNone/>
            </a:pPr>
            <a:endParaRPr lang="en-US" sz="1200" dirty="0"/>
          </a:p>
          <a:p>
            <a:pPr marL="0" indent="0">
              <a:buNone/>
            </a:pPr>
            <a:r>
              <a:rPr lang="en-US" sz="1200" dirty="0"/>
              <a:t>Knowing that I wanted to better myself </a:t>
            </a:r>
          </a:p>
          <a:p>
            <a:pPr marL="0" indent="0">
              <a:buNone/>
            </a:pPr>
            <a:endParaRPr lang="en-US" sz="1200" dirty="0"/>
          </a:p>
          <a:p>
            <a:pPr marL="0" indent="0">
              <a:buNone/>
            </a:pPr>
            <a:r>
              <a:rPr lang="en-US" sz="1200" dirty="0"/>
              <a:t>A prior knowledge education could provide opportunities  </a:t>
            </a:r>
          </a:p>
          <a:p>
            <a:pPr marL="0" indent="0">
              <a:buNone/>
            </a:pPr>
            <a:endParaRPr lang="en-US" sz="1200" dirty="0"/>
          </a:p>
          <a:p>
            <a:pPr marL="0" indent="0">
              <a:buNone/>
            </a:pPr>
            <a:r>
              <a:rPr lang="en-US" sz="1200" dirty="0"/>
              <a:t>Listening to the experience of others </a:t>
            </a:r>
          </a:p>
          <a:p>
            <a:pPr marL="0" indent="0">
              <a:buNone/>
            </a:pPr>
            <a:endParaRPr lang="en-US" sz="1200" dirty="0"/>
          </a:p>
          <a:p>
            <a:pPr marL="0" indent="0">
              <a:buNone/>
            </a:pPr>
            <a:r>
              <a:rPr lang="en-US" sz="1200" dirty="0"/>
              <a:t>Ontologically speaking</a:t>
            </a:r>
          </a:p>
          <a:p>
            <a:pPr marL="0" indent="0">
              <a:buNone/>
            </a:pPr>
            <a:r>
              <a:rPr lang="en-US" sz="1200" dirty="0"/>
              <a:t>Using my experiences to learn about myself</a:t>
            </a:r>
          </a:p>
          <a:p>
            <a:pPr marL="0" indent="0">
              <a:buNone/>
            </a:pPr>
            <a:endParaRPr lang="en-US" dirty="0"/>
          </a:p>
          <a:p>
            <a:pPr marL="0" indent="0">
              <a:buNone/>
            </a:pPr>
            <a:r>
              <a:rPr lang="en-GB" sz="1200" dirty="0"/>
              <a:t>Slide 12 </a:t>
            </a:r>
          </a:p>
          <a:p>
            <a:pPr marL="0" indent="0">
              <a:buNone/>
            </a:pPr>
            <a:r>
              <a:rPr lang="en-US" sz="1200" dirty="0"/>
              <a:t>No desired outcome from my actions</a:t>
            </a:r>
          </a:p>
          <a:p>
            <a:pPr marL="0" indent="0">
              <a:buNone/>
            </a:pPr>
            <a:endParaRPr lang="en-US" sz="1200" dirty="0"/>
          </a:p>
          <a:p>
            <a:pPr marL="0" indent="0">
              <a:buNone/>
            </a:pPr>
            <a:r>
              <a:rPr lang="en-US" sz="1200" dirty="0"/>
              <a:t>Experience began to play its part</a:t>
            </a:r>
          </a:p>
          <a:p>
            <a:pPr marL="0" indent="0">
              <a:buNone/>
            </a:pPr>
            <a:endParaRPr lang="en-US" sz="1200" dirty="0"/>
          </a:p>
          <a:p>
            <a:pPr marL="0" indent="0">
              <a:buNone/>
            </a:pPr>
            <a:r>
              <a:rPr lang="en-US" sz="1200" dirty="0"/>
              <a:t>I realised what set others I worked with, apart from myself </a:t>
            </a:r>
          </a:p>
          <a:p>
            <a:pPr marL="0" indent="0">
              <a:buNone/>
            </a:pPr>
            <a:endParaRPr lang="en-US" sz="1200" dirty="0"/>
          </a:p>
          <a:p>
            <a:pPr marL="0" indent="0">
              <a:buNone/>
            </a:pPr>
            <a:r>
              <a:rPr lang="en-US" sz="1200" dirty="0"/>
              <a:t>I began to join the dots</a:t>
            </a:r>
          </a:p>
          <a:p>
            <a:pPr marL="0" indent="0">
              <a:buNone/>
            </a:pPr>
            <a:endParaRPr lang="en-GB" sz="1200" dirty="0"/>
          </a:p>
        </p:txBody>
      </p:sp>
    </p:spTree>
    <p:extLst>
      <p:ext uri="{BB962C8B-B14F-4D97-AF65-F5344CB8AC3E}">
        <p14:creationId xmlns:p14="http://schemas.microsoft.com/office/powerpoint/2010/main" val="12010743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9ED540-BB83-A0E9-2BD5-98EE2EF00EC0}"/>
              </a:ext>
            </a:extLst>
          </p:cNvPr>
          <p:cNvSpPr>
            <a:spLocks noGrp="1"/>
          </p:cNvSpPr>
          <p:nvPr>
            <p:ph idx="1"/>
          </p:nvPr>
        </p:nvSpPr>
        <p:spPr>
          <a:xfrm>
            <a:off x="2589212" y="241737"/>
            <a:ext cx="9361050" cy="6484883"/>
          </a:xfrm>
        </p:spPr>
        <p:txBody>
          <a:bodyPr>
            <a:normAutofit fontScale="92500" lnSpcReduction="20000"/>
          </a:bodyPr>
          <a:lstStyle/>
          <a:p>
            <a:pPr marL="0" indent="0">
              <a:buNone/>
            </a:pPr>
            <a:r>
              <a:rPr lang="en-US" sz="1200" dirty="0"/>
              <a:t>Slide 13</a:t>
            </a:r>
          </a:p>
          <a:p>
            <a:pPr marL="0" indent="0">
              <a:buNone/>
            </a:pPr>
            <a:r>
              <a:rPr lang="en-US" sz="1200" dirty="0"/>
              <a:t>I realised that a previous decision would no longer suit me in the long term </a:t>
            </a:r>
          </a:p>
          <a:p>
            <a:pPr marL="0" indent="0">
              <a:buNone/>
            </a:pPr>
            <a:endParaRPr lang="en-US" sz="1200" dirty="0"/>
          </a:p>
          <a:p>
            <a:pPr marL="0" indent="0">
              <a:buNone/>
            </a:pPr>
            <a:r>
              <a:rPr lang="en-US" sz="1200" dirty="0"/>
              <a:t>I knew I was in a position that I wanted to get out of</a:t>
            </a:r>
          </a:p>
          <a:p>
            <a:pPr marL="0" indent="0">
              <a:buNone/>
            </a:pPr>
            <a:endParaRPr lang="en-US" sz="1200" dirty="0"/>
          </a:p>
          <a:p>
            <a:pPr marL="0" indent="0">
              <a:buNone/>
            </a:pPr>
            <a:r>
              <a:rPr lang="en-US" sz="1200" dirty="0"/>
              <a:t>On reflection, I now knew how to get myself out of it</a:t>
            </a:r>
          </a:p>
          <a:p>
            <a:pPr marL="0" indent="0">
              <a:buNone/>
            </a:pPr>
            <a:endParaRPr lang="en-US" sz="1200" dirty="0"/>
          </a:p>
          <a:p>
            <a:pPr marL="0" indent="0">
              <a:buNone/>
            </a:pPr>
            <a:r>
              <a:rPr lang="en-US" sz="1200" dirty="0"/>
              <a:t>I could use what I learned about myself and my situation again in the future</a:t>
            </a:r>
          </a:p>
          <a:p>
            <a:pPr marL="0" indent="0">
              <a:buNone/>
            </a:pPr>
            <a:endParaRPr lang="en-US" sz="1200" dirty="0"/>
          </a:p>
          <a:p>
            <a:pPr marL="0" indent="0">
              <a:buNone/>
            </a:pPr>
            <a:r>
              <a:rPr lang="en-US" sz="1200" dirty="0"/>
              <a:t>Slide 14 </a:t>
            </a:r>
          </a:p>
          <a:p>
            <a:pPr marL="0" indent="0">
              <a:buNone/>
            </a:pPr>
            <a:r>
              <a:rPr lang="en-US" sz="1200" dirty="0"/>
              <a:t>My own experience and reflective process in relation to theory</a:t>
            </a:r>
          </a:p>
          <a:p>
            <a:pPr marL="0" indent="0">
              <a:buNone/>
            </a:pPr>
            <a:endParaRPr lang="en-US" sz="1200" dirty="0"/>
          </a:p>
          <a:p>
            <a:pPr marL="0" indent="0">
              <a:buNone/>
            </a:pPr>
            <a:r>
              <a:rPr lang="en-US" sz="1200" dirty="0"/>
              <a:t>Slide 15</a:t>
            </a:r>
          </a:p>
          <a:p>
            <a:pPr marL="0" indent="0">
              <a:buNone/>
            </a:pPr>
            <a:r>
              <a:rPr lang="en-US" sz="1200" dirty="0"/>
              <a:t>Schon’s Reflective Model</a:t>
            </a:r>
          </a:p>
          <a:p>
            <a:pPr marL="0" indent="0">
              <a:buNone/>
            </a:pPr>
            <a:endParaRPr lang="en-US" sz="1200" dirty="0"/>
          </a:p>
          <a:p>
            <a:pPr marL="0" indent="0">
              <a:buNone/>
            </a:pPr>
            <a:r>
              <a:rPr lang="en-US" sz="1200" dirty="0"/>
              <a:t>A look at Schon’s Reflective Model</a:t>
            </a:r>
          </a:p>
          <a:p>
            <a:pPr marL="0" indent="0">
              <a:buNone/>
            </a:pPr>
            <a:endParaRPr lang="en-US" sz="1200" dirty="0"/>
          </a:p>
          <a:p>
            <a:pPr marL="0" indent="0">
              <a:buNone/>
            </a:pPr>
            <a:r>
              <a:rPr lang="en-US" sz="1200" dirty="0"/>
              <a:t>Knowledge-in-Action</a:t>
            </a:r>
          </a:p>
          <a:p>
            <a:pPr marL="0" indent="0">
              <a:buNone/>
            </a:pPr>
            <a:endParaRPr lang="en-US" sz="1200" dirty="0"/>
          </a:p>
          <a:p>
            <a:pPr marL="0" indent="0">
              <a:buNone/>
            </a:pPr>
            <a:r>
              <a:rPr lang="en-US" sz="1200" dirty="0"/>
              <a:t>Reflection-in-Action</a:t>
            </a:r>
          </a:p>
          <a:p>
            <a:pPr marL="0" indent="0">
              <a:buNone/>
            </a:pPr>
            <a:endParaRPr lang="en-US" sz="1200" dirty="0"/>
          </a:p>
          <a:p>
            <a:pPr marL="0" indent="0">
              <a:buNone/>
            </a:pPr>
            <a:r>
              <a:rPr lang="en-US" sz="1200" dirty="0"/>
              <a:t>Reflection-on-Action</a:t>
            </a:r>
          </a:p>
          <a:p>
            <a:pPr marL="0" indent="0">
              <a:buNone/>
            </a:pPr>
            <a:endParaRPr lang="en-US" sz="1200" dirty="0"/>
          </a:p>
          <a:p>
            <a:pPr marL="0" indent="0">
              <a:buNone/>
            </a:pPr>
            <a:r>
              <a:rPr lang="en-US" sz="1200" dirty="0"/>
              <a:t>(Schon, 1991)</a:t>
            </a:r>
          </a:p>
          <a:p>
            <a:pPr marL="0" indent="0">
              <a:buNone/>
            </a:pPr>
            <a:endParaRPr lang="en-US" sz="1200" dirty="0"/>
          </a:p>
          <a:p>
            <a:pPr marL="0" indent="0">
              <a:buNone/>
            </a:pPr>
            <a:endParaRPr lang="en-US" sz="1200" dirty="0"/>
          </a:p>
          <a:p>
            <a:pPr marL="0" indent="0">
              <a:buNone/>
            </a:pPr>
            <a:endParaRPr lang="en-US" sz="1200" dirty="0"/>
          </a:p>
          <a:p>
            <a:pPr marL="0" indent="0">
              <a:buNone/>
            </a:pPr>
            <a:endParaRPr lang="en-US" sz="1200" dirty="0"/>
          </a:p>
          <a:p>
            <a:pPr marL="0" indent="0">
              <a:buNone/>
            </a:pPr>
            <a:endParaRPr lang="en-GB" dirty="0"/>
          </a:p>
        </p:txBody>
      </p:sp>
    </p:spTree>
    <p:extLst>
      <p:ext uri="{BB962C8B-B14F-4D97-AF65-F5344CB8AC3E}">
        <p14:creationId xmlns:p14="http://schemas.microsoft.com/office/powerpoint/2010/main" val="598941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9C2936-360F-85FC-E916-1AB6668E1FED}"/>
              </a:ext>
            </a:extLst>
          </p:cNvPr>
          <p:cNvSpPr>
            <a:spLocks noGrp="1"/>
          </p:cNvSpPr>
          <p:nvPr>
            <p:ph idx="1"/>
          </p:nvPr>
        </p:nvSpPr>
        <p:spPr>
          <a:xfrm>
            <a:off x="2589212" y="273269"/>
            <a:ext cx="9424112" cy="6390290"/>
          </a:xfrm>
        </p:spPr>
        <p:txBody>
          <a:bodyPr>
            <a:normAutofit/>
          </a:bodyPr>
          <a:lstStyle/>
          <a:p>
            <a:pPr marL="0" indent="0">
              <a:buNone/>
            </a:pPr>
            <a:r>
              <a:rPr lang="en-US" sz="1200" dirty="0"/>
              <a:t>Slide 16 </a:t>
            </a:r>
          </a:p>
          <a:p>
            <a:pPr marL="0" indent="0">
              <a:buNone/>
            </a:pPr>
            <a:r>
              <a:rPr lang="en-US" sz="1200" dirty="0"/>
              <a:t>Knowledge in Action</a:t>
            </a:r>
          </a:p>
          <a:p>
            <a:pPr marL="0" indent="0">
              <a:buNone/>
            </a:pPr>
            <a:endParaRPr lang="en-US" sz="1200" dirty="0"/>
          </a:p>
          <a:p>
            <a:pPr marL="0" indent="0">
              <a:buNone/>
            </a:pPr>
            <a:r>
              <a:rPr lang="en-US" sz="1200" dirty="0"/>
              <a:t>Knowledge in this context generated through two types of learning;</a:t>
            </a:r>
          </a:p>
          <a:p>
            <a:pPr marL="0" indent="0">
              <a:buNone/>
            </a:pPr>
            <a:endParaRPr lang="en-US" sz="1200" dirty="0"/>
          </a:p>
          <a:p>
            <a:pPr marL="0" indent="0">
              <a:buNone/>
            </a:pPr>
            <a:r>
              <a:rPr lang="en-US" sz="1200" dirty="0"/>
              <a:t>Epistemological – Learning in regard to practice </a:t>
            </a:r>
          </a:p>
          <a:p>
            <a:pPr marL="0" indent="0">
              <a:buNone/>
            </a:pPr>
            <a:endParaRPr lang="en-US" sz="1200" dirty="0"/>
          </a:p>
          <a:p>
            <a:pPr marL="0" indent="0">
              <a:buNone/>
            </a:pPr>
            <a:r>
              <a:rPr lang="en-US" sz="1200" dirty="0"/>
              <a:t>Ontological – learning in regard to who we are as individuals</a:t>
            </a:r>
          </a:p>
          <a:p>
            <a:pPr marL="0" indent="0">
              <a:buNone/>
            </a:pPr>
            <a:r>
              <a:rPr lang="en-US" sz="1200" dirty="0"/>
              <a:t>(Paterson and Chapman, 2013)</a:t>
            </a:r>
          </a:p>
          <a:p>
            <a:pPr marL="0" indent="0">
              <a:buNone/>
            </a:pPr>
            <a:endParaRPr lang="en-US" sz="1200" dirty="0"/>
          </a:p>
          <a:p>
            <a:pPr marL="0" indent="0">
              <a:buNone/>
            </a:pPr>
            <a:r>
              <a:rPr lang="en-US" sz="1200" dirty="0"/>
              <a:t>What is it? </a:t>
            </a:r>
          </a:p>
          <a:p>
            <a:pPr marL="0" indent="0">
              <a:buNone/>
            </a:pPr>
            <a:r>
              <a:rPr lang="en-US" sz="1200" dirty="0"/>
              <a:t>Knowledge already known regarding a situation. Something that is done intuitively.  </a:t>
            </a:r>
          </a:p>
          <a:p>
            <a:pPr marL="0" indent="0">
              <a:buNone/>
            </a:pPr>
            <a:endParaRPr lang="en-US" sz="1200" dirty="0"/>
          </a:p>
          <a:p>
            <a:pPr marL="0" indent="0">
              <a:buNone/>
            </a:pPr>
            <a:r>
              <a:rPr lang="en-US" sz="1200" dirty="0"/>
              <a:t>Example – A medical professional washing their hands before examining a patient. </a:t>
            </a:r>
          </a:p>
          <a:p>
            <a:pPr marL="0" indent="0">
              <a:buNone/>
            </a:pPr>
            <a:endParaRPr lang="en-US" sz="1200" dirty="0"/>
          </a:p>
          <a:p>
            <a:pPr marL="0" indent="0">
              <a:buNone/>
            </a:pPr>
            <a:r>
              <a:rPr lang="en-US" sz="1200" dirty="0"/>
              <a:t>Recognition of this initial stage is important, as it enables us to realise what we know, and build upon it.</a:t>
            </a:r>
          </a:p>
          <a:p>
            <a:pPr marL="0" indent="0">
              <a:buNone/>
            </a:pPr>
            <a:r>
              <a:rPr lang="en-US" sz="1200" dirty="0"/>
              <a:t>(Schon, 1983)</a:t>
            </a:r>
          </a:p>
          <a:p>
            <a:pPr marL="0" indent="0">
              <a:buNone/>
            </a:pPr>
            <a:endParaRPr lang="en-GB" sz="1200" dirty="0"/>
          </a:p>
        </p:txBody>
      </p:sp>
    </p:spTree>
    <p:extLst>
      <p:ext uri="{BB962C8B-B14F-4D97-AF65-F5344CB8AC3E}">
        <p14:creationId xmlns:p14="http://schemas.microsoft.com/office/powerpoint/2010/main" val="30911277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BAC3A3-C4A2-E536-C724-E01E1224503C}"/>
              </a:ext>
            </a:extLst>
          </p:cNvPr>
          <p:cNvSpPr>
            <a:spLocks noGrp="1"/>
          </p:cNvSpPr>
          <p:nvPr>
            <p:ph idx="1"/>
          </p:nvPr>
        </p:nvSpPr>
        <p:spPr>
          <a:xfrm>
            <a:off x="2589212" y="168165"/>
            <a:ext cx="9424112" cy="6516413"/>
          </a:xfrm>
        </p:spPr>
        <p:txBody>
          <a:bodyPr>
            <a:normAutofit/>
          </a:bodyPr>
          <a:lstStyle/>
          <a:p>
            <a:pPr marL="0" indent="0">
              <a:buNone/>
            </a:pPr>
            <a:r>
              <a:rPr lang="en-US" sz="1200" dirty="0"/>
              <a:t>Slide 17 </a:t>
            </a:r>
          </a:p>
          <a:p>
            <a:pPr marL="0" indent="0">
              <a:buNone/>
            </a:pPr>
            <a:r>
              <a:rPr lang="en-US" sz="1200" dirty="0"/>
              <a:t>Reflection in Action  </a:t>
            </a:r>
          </a:p>
          <a:p>
            <a:pPr marL="0" indent="0">
              <a:buNone/>
            </a:pPr>
            <a:endParaRPr lang="en-US" sz="1200" dirty="0"/>
          </a:p>
          <a:p>
            <a:pPr marL="0" indent="0">
              <a:buNone/>
            </a:pPr>
            <a:r>
              <a:rPr lang="en-US" sz="1200" dirty="0"/>
              <a:t>What is it? – Reflecting on something whilst it is happening.</a:t>
            </a:r>
          </a:p>
          <a:p>
            <a:pPr marL="0" indent="0">
              <a:buNone/>
            </a:pPr>
            <a:endParaRPr lang="en-US" sz="1200" dirty="0"/>
          </a:p>
          <a:p>
            <a:pPr marL="0" indent="0">
              <a:buNone/>
            </a:pPr>
            <a:r>
              <a:rPr lang="en-US" sz="1200" dirty="0"/>
              <a:t>In the moment</a:t>
            </a:r>
          </a:p>
          <a:p>
            <a:pPr marL="0" indent="0">
              <a:buNone/>
            </a:pPr>
            <a:endParaRPr lang="en-US" sz="1200" dirty="0"/>
          </a:p>
          <a:p>
            <a:pPr marL="0" indent="0">
              <a:buNone/>
            </a:pPr>
            <a:r>
              <a:rPr lang="en-US" sz="1200" dirty="0"/>
              <a:t>Example – A Physiotherapist treating a client. </a:t>
            </a:r>
          </a:p>
          <a:p>
            <a:pPr marL="0" indent="0">
              <a:buNone/>
            </a:pPr>
            <a:endParaRPr lang="en-US" sz="1200" dirty="0"/>
          </a:p>
          <a:p>
            <a:pPr marL="0" indent="0">
              <a:buNone/>
            </a:pPr>
            <a:r>
              <a:rPr lang="en-US" sz="1200" dirty="0"/>
              <a:t>The most complex part of the model. </a:t>
            </a:r>
          </a:p>
          <a:p>
            <a:pPr marL="0" indent="0">
              <a:buNone/>
            </a:pPr>
            <a:endParaRPr lang="en-US" sz="1200" dirty="0"/>
          </a:p>
          <a:p>
            <a:pPr marL="0" indent="0">
              <a:buNone/>
            </a:pPr>
            <a:r>
              <a:rPr lang="en-US" sz="1200" dirty="0"/>
              <a:t>Develops with experience.</a:t>
            </a:r>
          </a:p>
          <a:p>
            <a:pPr marL="0" indent="0">
              <a:buNone/>
            </a:pPr>
            <a:endParaRPr lang="en-US" sz="1200" dirty="0"/>
          </a:p>
          <a:p>
            <a:pPr marL="0" indent="0">
              <a:buNone/>
            </a:pPr>
            <a:r>
              <a:rPr lang="en-US" sz="1200" dirty="0"/>
              <a:t>(Paterson and Chapman, 2013)</a:t>
            </a:r>
          </a:p>
          <a:p>
            <a:pPr marL="0" indent="0">
              <a:buNone/>
            </a:pPr>
            <a:endParaRPr lang="en-US" sz="1200" dirty="0"/>
          </a:p>
          <a:p>
            <a:pPr marL="0" indent="0">
              <a:buNone/>
            </a:pPr>
            <a:endParaRPr lang="en-US" dirty="0"/>
          </a:p>
          <a:p>
            <a:pPr marL="0" indent="0">
              <a:buNone/>
            </a:pPr>
            <a:endParaRPr lang="en-GB" dirty="0"/>
          </a:p>
        </p:txBody>
      </p:sp>
    </p:spTree>
    <p:extLst>
      <p:ext uri="{BB962C8B-B14F-4D97-AF65-F5344CB8AC3E}">
        <p14:creationId xmlns:p14="http://schemas.microsoft.com/office/powerpoint/2010/main" val="10767361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4D8D7A-F41B-4B7E-2AEF-813A71FA617E}"/>
              </a:ext>
            </a:extLst>
          </p:cNvPr>
          <p:cNvSpPr>
            <a:spLocks noGrp="1"/>
          </p:cNvSpPr>
          <p:nvPr>
            <p:ph idx="1"/>
          </p:nvPr>
        </p:nvSpPr>
        <p:spPr>
          <a:xfrm>
            <a:off x="2589211" y="220717"/>
            <a:ext cx="9445133" cy="6474373"/>
          </a:xfrm>
        </p:spPr>
        <p:txBody>
          <a:bodyPr/>
          <a:lstStyle/>
          <a:p>
            <a:pPr marL="0" indent="0">
              <a:buNone/>
            </a:pPr>
            <a:r>
              <a:rPr lang="en-US" sz="1200" dirty="0"/>
              <a:t>Slide 18</a:t>
            </a:r>
          </a:p>
          <a:p>
            <a:pPr marL="0" indent="0">
              <a:buNone/>
            </a:pPr>
            <a:r>
              <a:rPr lang="en-US" sz="1200" dirty="0"/>
              <a:t>Reflection on Action</a:t>
            </a:r>
          </a:p>
          <a:p>
            <a:pPr marL="0" indent="0">
              <a:buNone/>
            </a:pPr>
            <a:endParaRPr lang="en-US" sz="1200" dirty="0"/>
          </a:p>
          <a:p>
            <a:pPr marL="0" indent="0">
              <a:buNone/>
            </a:pPr>
            <a:r>
              <a:rPr lang="en-US" sz="1200" dirty="0"/>
              <a:t>What is it? – Reflecting on something after it has happened</a:t>
            </a:r>
          </a:p>
          <a:p>
            <a:pPr marL="0" indent="0">
              <a:buNone/>
            </a:pPr>
            <a:endParaRPr lang="en-US" sz="1200" dirty="0"/>
          </a:p>
          <a:p>
            <a:pPr marL="0" indent="0">
              <a:buNone/>
            </a:pPr>
            <a:r>
              <a:rPr lang="en-US" sz="1200" dirty="0"/>
              <a:t>Example – A teacher having delivered a lesson. </a:t>
            </a:r>
          </a:p>
          <a:p>
            <a:pPr marL="0" indent="0">
              <a:buNone/>
            </a:pPr>
            <a:endParaRPr lang="en-US" sz="1200" dirty="0"/>
          </a:p>
          <a:p>
            <a:pPr marL="0" indent="0">
              <a:buNone/>
            </a:pPr>
            <a:r>
              <a:rPr lang="en-US" sz="1200" dirty="0"/>
              <a:t>A simpler type of reflection. </a:t>
            </a:r>
          </a:p>
          <a:p>
            <a:pPr marL="0" indent="0">
              <a:buNone/>
            </a:pPr>
            <a:endParaRPr lang="en-US" sz="1200" dirty="0"/>
          </a:p>
          <a:p>
            <a:pPr marL="0" indent="0">
              <a:buNone/>
            </a:pPr>
            <a:r>
              <a:rPr lang="en-US" sz="1200" dirty="0"/>
              <a:t>Often used by inexperienced practitioners. </a:t>
            </a:r>
          </a:p>
          <a:p>
            <a:pPr marL="0" indent="0">
              <a:buNone/>
            </a:pPr>
            <a:endParaRPr lang="en-US" sz="1200" dirty="0"/>
          </a:p>
          <a:p>
            <a:pPr marL="0" indent="0">
              <a:buNone/>
            </a:pPr>
            <a:endParaRPr lang="en-US" sz="1200" dirty="0"/>
          </a:p>
          <a:p>
            <a:pPr marL="0" indent="0">
              <a:buNone/>
            </a:pPr>
            <a:r>
              <a:rPr lang="en-US" sz="1200" dirty="0"/>
              <a:t> (Schon, 1987)</a:t>
            </a:r>
          </a:p>
          <a:p>
            <a:pPr marL="0" indent="0">
              <a:buNone/>
            </a:pPr>
            <a:endParaRPr lang="en-US" dirty="0"/>
          </a:p>
          <a:p>
            <a:pPr marL="0" indent="0">
              <a:buNone/>
            </a:pPr>
            <a:r>
              <a:rPr lang="en-US" dirty="0"/>
              <a:t> </a:t>
            </a:r>
            <a:endParaRPr lang="en-GB" dirty="0"/>
          </a:p>
        </p:txBody>
      </p:sp>
    </p:spTree>
    <p:extLst>
      <p:ext uri="{BB962C8B-B14F-4D97-AF65-F5344CB8AC3E}">
        <p14:creationId xmlns:p14="http://schemas.microsoft.com/office/powerpoint/2010/main" val="36529085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B03BAD-7941-B3E8-C70F-195F73415D1B}"/>
              </a:ext>
            </a:extLst>
          </p:cNvPr>
          <p:cNvSpPr>
            <a:spLocks noGrp="1"/>
          </p:cNvSpPr>
          <p:nvPr>
            <p:ph idx="1"/>
          </p:nvPr>
        </p:nvSpPr>
        <p:spPr>
          <a:xfrm>
            <a:off x="2469931" y="199697"/>
            <a:ext cx="9543393" cy="6495393"/>
          </a:xfrm>
        </p:spPr>
        <p:txBody>
          <a:bodyPr>
            <a:normAutofit fontScale="85000" lnSpcReduction="20000"/>
          </a:bodyPr>
          <a:lstStyle/>
          <a:p>
            <a:pPr marL="0" indent="0">
              <a:buNone/>
            </a:pPr>
            <a:r>
              <a:rPr lang="en-US" sz="1700" dirty="0"/>
              <a:t>Slide 19 </a:t>
            </a:r>
          </a:p>
          <a:p>
            <a:pPr marL="0" indent="0">
              <a:buNone/>
            </a:pPr>
            <a:r>
              <a:rPr lang="en-US" sz="1700" dirty="0"/>
              <a:t>Knowledge-in-Action </a:t>
            </a:r>
          </a:p>
          <a:p>
            <a:pPr marL="0" indent="0">
              <a:buNone/>
            </a:pPr>
            <a:r>
              <a:rPr lang="en-US" sz="1700" dirty="0"/>
              <a:t>I knew education provided increased opportunities from previous experiences in school etc. Previous education &amp; academic achievements had enabled me to do what I wanted to do in the past.  </a:t>
            </a:r>
          </a:p>
          <a:p>
            <a:pPr marL="0" indent="0">
              <a:buNone/>
            </a:pPr>
            <a:endParaRPr lang="en-US" sz="1700" dirty="0"/>
          </a:p>
          <a:p>
            <a:pPr marL="0" indent="0">
              <a:buNone/>
            </a:pPr>
            <a:r>
              <a:rPr lang="en-US" sz="1700" dirty="0"/>
              <a:t>Reflecting-in-Action </a:t>
            </a:r>
          </a:p>
          <a:p>
            <a:pPr marL="0" indent="0">
              <a:buNone/>
            </a:pPr>
            <a:r>
              <a:rPr lang="en-US" sz="1700" dirty="0"/>
              <a:t>My realisation</a:t>
            </a:r>
          </a:p>
          <a:p>
            <a:pPr marL="0" indent="0">
              <a:buNone/>
            </a:pPr>
            <a:endParaRPr lang="en-US" sz="1700" dirty="0"/>
          </a:p>
          <a:p>
            <a:pPr marL="0" indent="0">
              <a:buNone/>
            </a:pPr>
            <a:r>
              <a:rPr lang="en-US" sz="1700" dirty="0"/>
              <a:t>Reflecting-on-Action</a:t>
            </a:r>
          </a:p>
          <a:p>
            <a:pPr marL="0" indent="0">
              <a:buNone/>
            </a:pPr>
            <a:r>
              <a:rPr lang="en-US" sz="1700" dirty="0"/>
              <a:t>Knowing I had to make a change</a:t>
            </a:r>
          </a:p>
          <a:p>
            <a:pPr marL="0" indent="0">
              <a:buNone/>
            </a:pPr>
            <a:endParaRPr lang="en-US" sz="1700" dirty="0"/>
          </a:p>
          <a:p>
            <a:pPr marL="0" indent="0">
              <a:buNone/>
            </a:pPr>
            <a:r>
              <a:rPr lang="en-US" sz="1500" dirty="0"/>
              <a:t>Slide 20 </a:t>
            </a:r>
          </a:p>
          <a:p>
            <a:pPr marL="0" indent="0">
              <a:buNone/>
            </a:pPr>
            <a:r>
              <a:rPr lang="en-US" sz="1500" dirty="0"/>
              <a:t>Example – Jaun Manuel Fangio</a:t>
            </a:r>
          </a:p>
          <a:p>
            <a:pPr marL="0" indent="0">
              <a:buNone/>
            </a:pPr>
            <a:r>
              <a:rPr lang="en-US" sz="1500" dirty="0"/>
              <a:t>From reading round the subject – An interesting example  </a:t>
            </a:r>
          </a:p>
          <a:p>
            <a:pPr marL="0" indent="0">
              <a:buNone/>
            </a:pPr>
            <a:r>
              <a:rPr lang="en-US" sz="1500" dirty="0"/>
              <a:t>Reflecting-in-Action -  1950 Monaco Grand Prix. Fangio noticed that unusually, the crowd where not looking at him, as all he could see from his peripheral vision were the back of heads. He instinctively slowed down. </a:t>
            </a:r>
          </a:p>
          <a:p>
            <a:pPr marL="0" indent="0">
              <a:buNone/>
            </a:pPr>
            <a:r>
              <a:rPr lang="en-US" sz="1500" dirty="0"/>
              <a:t>Unbeknown to him, around the corner there had been a crash. Taking the actions that he did prevented a bigger, potentially fatal incident. Interestingly, he went on to win the race! </a:t>
            </a:r>
          </a:p>
          <a:p>
            <a:pPr marL="0" indent="0">
              <a:buNone/>
            </a:pPr>
            <a:r>
              <a:rPr lang="en-US" sz="1500" dirty="0"/>
              <a:t>Reflecting-on-Action – 1952 Monza Grand Prix </a:t>
            </a:r>
          </a:p>
          <a:p>
            <a:pPr marL="0" indent="0">
              <a:buNone/>
            </a:pPr>
            <a:r>
              <a:rPr lang="en-US" sz="1500" dirty="0"/>
              <a:t>Having driven for 6 hours to participate in the race, Fangio was understandably tired. This affected his judgment, and he made what turned about to be a serious mistake with his steering, causing him to crash. After the incident, when he regained consciousness in hospital, he realised what exact thing he had done to cause the crash. </a:t>
            </a:r>
          </a:p>
          <a:p>
            <a:pPr marL="0" indent="0">
              <a:buNone/>
            </a:pPr>
            <a:r>
              <a:rPr lang="en-US" sz="1500" dirty="0"/>
              <a:t>(Donaldson, 2012)</a:t>
            </a:r>
          </a:p>
          <a:p>
            <a:pPr marL="0" indent="0">
              <a:buNone/>
            </a:pPr>
            <a:endParaRPr lang="en-GB" dirty="0"/>
          </a:p>
        </p:txBody>
      </p:sp>
    </p:spTree>
    <p:extLst>
      <p:ext uri="{BB962C8B-B14F-4D97-AF65-F5344CB8AC3E}">
        <p14:creationId xmlns:p14="http://schemas.microsoft.com/office/powerpoint/2010/main" val="11142977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7EE55C-7BB3-29B2-9BDF-90CB33B2B2DD}"/>
              </a:ext>
            </a:extLst>
          </p:cNvPr>
          <p:cNvSpPr>
            <a:spLocks noGrp="1"/>
          </p:cNvSpPr>
          <p:nvPr>
            <p:ph idx="1"/>
          </p:nvPr>
        </p:nvSpPr>
        <p:spPr>
          <a:xfrm>
            <a:off x="2589212" y="199697"/>
            <a:ext cx="9466154" cy="6579475"/>
          </a:xfrm>
        </p:spPr>
        <p:txBody>
          <a:bodyPr>
            <a:normAutofit fontScale="62500" lnSpcReduction="20000"/>
          </a:bodyPr>
          <a:lstStyle/>
          <a:p>
            <a:pPr marL="0" indent="0">
              <a:buNone/>
            </a:pPr>
            <a:r>
              <a:rPr lang="en-US" dirty="0"/>
              <a:t>Slide 21 </a:t>
            </a:r>
          </a:p>
          <a:p>
            <a:pPr marL="0" indent="0">
              <a:buNone/>
            </a:pPr>
            <a:r>
              <a:rPr lang="en-US" dirty="0"/>
              <a:t>A Critique of Schon’s Reflective Model</a:t>
            </a:r>
          </a:p>
          <a:p>
            <a:pPr marL="0" indent="0">
              <a:buNone/>
            </a:pPr>
            <a:r>
              <a:rPr lang="en-US" dirty="0"/>
              <a:t>Strengths</a:t>
            </a:r>
          </a:p>
          <a:p>
            <a:pPr marL="0" indent="0">
              <a:buNone/>
            </a:pPr>
            <a:r>
              <a:rPr lang="en-US" dirty="0"/>
              <a:t>Enables reflection in the moment </a:t>
            </a:r>
          </a:p>
          <a:p>
            <a:pPr marL="0" indent="0">
              <a:buNone/>
            </a:pPr>
            <a:r>
              <a:rPr lang="en-US" dirty="0"/>
              <a:t>We don’t have to wait till later, we can di it now.</a:t>
            </a:r>
          </a:p>
          <a:p>
            <a:pPr marL="0" indent="0">
              <a:buNone/>
            </a:pPr>
            <a:r>
              <a:rPr lang="en-US" dirty="0"/>
              <a:t>Explains intuition – why we do things</a:t>
            </a:r>
          </a:p>
          <a:p>
            <a:pPr marL="0" indent="0">
              <a:buNone/>
            </a:pPr>
            <a:r>
              <a:rPr lang="en-US" dirty="0"/>
              <a:t>Things we may take for granted and do automatically, are able to be examined. </a:t>
            </a:r>
          </a:p>
          <a:p>
            <a:pPr marL="0" indent="0">
              <a:buNone/>
            </a:pPr>
            <a:r>
              <a:rPr lang="en-US" dirty="0"/>
              <a:t>Remains a leading theory  </a:t>
            </a:r>
          </a:p>
          <a:p>
            <a:pPr marL="0" indent="0">
              <a:buNone/>
            </a:pPr>
            <a:r>
              <a:rPr lang="en-US" dirty="0"/>
              <a:t>Still mentioned in many books, core texts and journals on the subject. Often used as the first example of a model when introducing learners to reflective practice. </a:t>
            </a:r>
          </a:p>
          <a:p>
            <a:pPr marL="0" indent="0">
              <a:buNone/>
            </a:pPr>
            <a:r>
              <a:rPr lang="en-US" dirty="0"/>
              <a:t>Enables reflexive practice – through ‘double loop’ development</a:t>
            </a:r>
          </a:p>
          <a:p>
            <a:pPr marL="0" indent="0">
              <a:buNone/>
            </a:pPr>
            <a:r>
              <a:rPr lang="en-US" dirty="0"/>
              <a:t>Reflective and reflexive at the same time. Asking why?</a:t>
            </a:r>
          </a:p>
          <a:p>
            <a:pPr marL="0" indent="0">
              <a:buNone/>
            </a:pPr>
            <a:r>
              <a:rPr lang="en-US" dirty="0"/>
              <a:t>(Brockbank and McGill, 2004)</a:t>
            </a:r>
          </a:p>
          <a:p>
            <a:pPr marL="0" indent="0">
              <a:buNone/>
            </a:pPr>
            <a:endParaRPr lang="en-US" dirty="0"/>
          </a:p>
          <a:p>
            <a:pPr marL="0" indent="0">
              <a:buNone/>
            </a:pPr>
            <a:r>
              <a:rPr lang="en-US" dirty="0"/>
              <a:t>Limitations</a:t>
            </a:r>
          </a:p>
          <a:p>
            <a:pPr marL="0" indent="0">
              <a:buNone/>
            </a:pPr>
            <a:r>
              <a:rPr lang="en-US" dirty="0"/>
              <a:t>May not always be practical</a:t>
            </a:r>
          </a:p>
          <a:p>
            <a:pPr marL="0" indent="0">
              <a:buNone/>
            </a:pPr>
            <a:r>
              <a:rPr lang="en-US" dirty="0"/>
              <a:t>Can be hard to do in the moment</a:t>
            </a:r>
          </a:p>
          <a:p>
            <a:pPr marL="0" indent="0">
              <a:buNone/>
            </a:pPr>
            <a:r>
              <a:rPr lang="en-US" dirty="0"/>
              <a:t>Could distract us from a task in hand </a:t>
            </a:r>
          </a:p>
          <a:p>
            <a:pPr marL="0" indent="0">
              <a:buNone/>
            </a:pPr>
            <a:r>
              <a:rPr lang="en-US" dirty="0"/>
              <a:t>Our attention may be taken away from what we are actually doing</a:t>
            </a:r>
          </a:p>
          <a:p>
            <a:pPr marL="0" indent="0">
              <a:buNone/>
            </a:pPr>
            <a:r>
              <a:rPr lang="en-US" dirty="0"/>
              <a:t>Reflecting-on-Action component regarded by some as a Superficial level of reflection </a:t>
            </a:r>
          </a:p>
          <a:p>
            <a:pPr marL="0" indent="0">
              <a:buNone/>
            </a:pPr>
            <a:r>
              <a:rPr lang="en-US" dirty="0"/>
              <a:t>Is it really that deep?</a:t>
            </a:r>
          </a:p>
          <a:p>
            <a:pPr marL="0" indent="0">
              <a:buNone/>
            </a:pPr>
            <a:r>
              <a:rPr lang="en-US" dirty="0"/>
              <a:t>Is it being done for the sake of it?</a:t>
            </a:r>
          </a:p>
          <a:p>
            <a:pPr marL="0" indent="0">
              <a:buNone/>
            </a:pPr>
            <a:r>
              <a:rPr lang="en-US" dirty="0"/>
              <a:t>May be dependent on metacognitive ability (but not just Schon’s model!)</a:t>
            </a:r>
          </a:p>
          <a:p>
            <a:pPr marL="0" indent="0">
              <a:buNone/>
            </a:pPr>
            <a:r>
              <a:rPr lang="en-US" dirty="0"/>
              <a:t>A person’s ability to reflect may be linked to there metacognitive ability, meaning their awareness of our own thought processes. </a:t>
            </a:r>
          </a:p>
          <a:p>
            <a:pPr marL="0" indent="0">
              <a:buNone/>
            </a:pPr>
            <a:r>
              <a:rPr lang="en-US" dirty="0"/>
              <a:t>(Ertmer and Newby, 1996)</a:t>
            </a:r>
          </a:p>
        </p:txBody>
      </p:sp>
    </p:spTree>
    <p:extLst>
      <p:ext uri="{BB962C8B-B14F-4D97-AF65-F5344CB8AC3E}">
        <p14:creationId xmlns:p14="http://schemas.microsoft.com/office/powerpoint/2010/main" val="19037965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A3E075-54C0-AC83-42E3-61412AAD8880}"/>
              </a:ext>
            </a:extLst>
          </p:cNvPr>
          <p:cNvSpPr>
            <a:spLocks noGrp="1"/>
          </p:cNvSpPr>
          <p:nvPr>
            <p:ph idx="1"/>
          </p:nvPr>
        </p:nvSpPr>
        <p:spPr>
          <a:xfrm>
            <a:off x="2589211" y="147145"/>
            <a:ext cx="9445133" cy="6611007"/>
          </a:xfrm>
        </p:spPr>
        <p:txBody>
          <a:bodyPr>
            <a:normAutofit fontScale="92500" lnSpcReduction="10000"/>
          </a:bodyPr>
          <a:lstStyle/>
          <a:p>
            <a:pPr marL="0" indent="0">
              <a:buNone/>
            </a:pPr>
            <a:r>
              <a:rPr lang="en-US" sz="1300" dirty="0"/>
              <a:t>Slide 22</a:t>
            </a:r>
          </a:p>
          <a:p>
            <a:pPr marL="0" indent="0">
              <a:buNone/>
            </a:pPr>
            <a:r>
              <a:rPr lang="en-US" sz="1300" dirty="0"/>
              <a:t>Alternative Models – Experience, Reflection and Action</a:t>
            </a:r>
          </a:p>
          <a:p>
            <a:pPr marL="0" indent="0">
              <a:buNone/>
            </a:pPr>
            <a:r>
              <a:rPr lang="en-US" sz="1300" dirty="0"/>
              <a:t>How does it work?</a:t>
            </a:r>
          </a:p>
          <a:p>
            <a:pPr marL="0" indent="0">
              <a:buNone/>
            </a:pPr>
            <a:r>
              <a:rPr lang="en-US" sz="1300" dirty="0"/>
              <a:t>A three-stage cycle </a:t>
            </a:r>
          </a:p>
          <a:p>
            <a:pPr marL="0" indent="0">
              <a:buNone/>
            </a:pPr>
            <a:r>
              <a:rPr lang="en-US" sz="1300" dirty="0"/>
              <a:t>Experience </a:t>
            </a:r>
          </a:p>
          <a:p>
            <a:pPr marL="0" indent="0">
              <a:buNone/>
            </a:pPr>
            <a:r>
              <a:rPr lang="en-US" sz="1300" dirty="0"/>
              <a:t>Reflection </a:t>
            </a:r>
          </a:p>
          <a:p>
            <a:pPr marL="0" indent="0">
              <a:buNone/>
            </a:pPr>
            <a:r>
              <a:rPr lang="en-US" sz="1300" dirty="0"/>
              <a:t>Action </a:t>
            </a:r>
          </a:p>
          <a:p>
            <a:pPr marL="0" indent="0">
              <a:buNone/>
            </a:pPr>
            <a:r>
              <a:rPr lang="en-US" sz="1300" dirty="0"/>
              <a:t>(Jasper, 2013)</a:t>
            </a:r>
          </a:p>
          <a:p>
            <a:pPr marL="0" indent="0">
              <a:buNone/>
            </a:pPr>
            <a:endParaRPr lang="en-US" sz="1300" dirty="0"/>
          </a:p>
          <a:p>
            <a:pPr marL="0" indent="0">
              <a:buNone/>
            </a:pPr>
            <a:r>
              <a:rPr lang="en-US" sz="1300" dirty="0"/>
              <a:t>Critiques </a:t>
            </a:r>
          </a:p>
          <a:p>
            <a:pPr marL="0" indent="0">
              <a:buNone/>
            </a:pPr>
            <a:r>
              <a:rPr lang="en-US" sz="1300" dirty="0"/>
              <a:t>Enables us to be introspective. Giving us a chance to explore our own feelings and thoughts</a:t>
            </a:r>
          </a:p>
          <a:p>
            <a:pPr marL="0" indent="0">
              <a:buNone/>
            </a:pPr>
            <a:r>
              <a:rPr lang="en-US" sz="1300" dirty="0"/>
              <a:t>Contemporary. A modern theory </a:t>
            </a:r>
          </a:p>
          <a:p>
            <a:pPr marL="0" indent="0">
              <a:buNone/>
            </a:pPr>
            <a:r>
              <a:rPr lang="en-US" sz="1300" dirty="0"/>
              <a:t>Single Loop learning. </a:t>
            </a:r>
          </a:p>
          <a:p>
            <a:pPr marL="0" indent="0">
              <a:buNone/>
            </a:pPr>
            <a:r>
              <a:rPr lang="en-US" sz="1300" dirty="0"/>
              <a:t>More simple.</a:t>
            </a:r>
          </a:p>
          <a:p>
            <a:pPr marL="0" indent="0">
              <a:buNone/>
            </a:pPr>
            <a:r>
              <a:rPr lang="en-US" sz="1300" dirty="0"/>
              <a:t>Not reflexive </a:t>
            </a:r>
          </a:p>
          <a:p>
            <a:pPr marL="0" indent="0">
              <a:buNone/>
            </a:pPr>
            <a:r>
              <a:rPr lang="en-US" sz="1300" dirty="0"/>
              <a:t>An engaging form of reflective practice. It has been found, when tried with students, they have wanted to engage with and in reflective practice with this model. </a:t>
            </a:r>
          </a:p>
          <a:p>
            <a:pPr marL="0" indent="0">
              <a:buNone/>
            </a:pPr>
            <a:r>
              <a:rPr lang="en-US" sz="1300" dirty="0"/>
              <a:t>(</a:t>
            </a:r>
            <a:r>
              <a:rPr lang="en-US" sz="1300" dirty="0" err="1"/>
              <a:t>Saragih</a:t>
            </a:r>
            <a:r>
              <a:rPr lang="en-US" sz="1300" dirty="0"/>
              <a:t>, 2023)</a:t>
            </a:r>
          </a:p>
          <a:p>
            <a:pPr marL="0" indent="0">
              <a:buNone/>
            </a:pPr>
            <a:r>
              <a:rPr lang="en-US" sz="1300" dirty="0"/>
              <a:t>Enables us to be introspective – To examine our thoughts and feelings in regard to our experiences.  </a:t>
            </a:r>
          </a:p>
          <a:p>
            <a:pPr marL="0" indent="0">
              <a:buNone/>
            </a:pPr>
            <a:r>
              <a:rPr lang="en-US" sz="1300" dirty="0"/>
              <a:t>Contemporary – More modern – Can be considered to be more accommodating of the needs and requirements of today.  </a:t>
            </a:r>
          </a:p>
          <a:p>
            <a:pPr marL="0" indent="0">
              <a:buNone/>
            </a:pPr>
            <a:r>
              <a:rPr lang="en-US" sz="1300" dirty="0"/>
              <a:t>No intuition</a:t>
            </a:r>
          </a:p>
          <a:p>
            <a:pPr marL="0" indent="0">
              <a:buNone/>
            </a:pPr>
            <a:r>
              <a:rPr lang="en-US" sz="1300" dirty="0"/>
              <a:t>It doesn’t give us a chance to explore our intuition. </a:t>
            </a:r>
          </a:p>
          <a:p>
            <a:pPr marL="0" indent="0">
              <a:buNone/>
            </a:pPr>
            <a:endParaRPr lang="en-US" dirty="0"/>
          </a:p>
          <a:p>
            <a:pPr marL="0" indent="0">
              <a:buNone/>
            </a:pPr>
            <a:endParaRPr lang="en-GB" dirty="0"/>
          </a:p>
        </p:txBody>
      </p:sp>
    </p:spTree>
    <p:extLst>
      <p:ext uri="{BB962C8B-B14F-4D97-AF65-F5344CB8AC3E}">
        <p14:creationId xmlns:p14="http://schemas.microsoft.com/office/powerpoint/2010/main" val="4039314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989552-A577-DDEC-15BB-4C24BD6E1E70}"/>
              </a:ext>
            </a:extLst>
          </p:cNvPr>
          <p:cNvSpPr>
            <a:spLocks noGrp="1"/>
          </p:cNvSpPr>
          <p:nvPr>
            <p:ph idx="1"/>
          </p:nvPr>
        </p:nvSpPr>
        <p:spPr>
          <a:xfrm>
            <a:off x="2589212" y="178676"/>
            <a:ext cx="9466154" cy="6579476"/>
          </a:xfrm>
        </p:spPr>
        <p:txBody>
          <a:bodyPr>
            <a:normAutofit lnSpcReduction="10000"/>
          </a:bodyPr>
          <a:lstStyle/>
          <a:p>
            <a:pPr marL="0" indent="0">
              <a:buNone/>
            </a:pPr>
            <a:r>
              <a:rPr lang="en-US" sz="1200" dirty="0"/>
              <a:t>Slide 23</a:t>
            </a:r>
          </a:p>
          <a:p>
            <a:pPr marL="0" indent="0">
              <a:buNone/>
            </a:pPr>
            <a:r>
              <a:rPr lang="en-US" sz="1200" dirty="0"/>
              <a:t>Alternative Models - Gibbs Reflective Cycle</a:t>
            </a:r>
          </a:p>
          <a:p>
            <a:pPr marL="0" indent="0">
              <a:buNone/>
            </a:pPr>
            <a:r>
              <a:rPr lang="en-US" sz="1200" dirty="0"/>
              <a:t>How does it work?</a:t>
            </a:r>
          </a:p>
          <a:p>
            <a:pPr marL="0" indent="0">
              <a:buNone/>
            </a:pPr>
            <a:r>
              <a:rPr lang="en-US" sz="1200" dirty="0"/>
              <a:t>Six stages </a:t>
            </a:r>
          </a:p>
          <a:p>
            <a:pPr marL="0" indent="0">
              <a:buNone/>
            </a:pPr>
            <a:r>
              <a:rPr lang="en-US" sz="1200" dirty="0"/>
              <a:t>Description, Feelings, Evaluation, Analysis, Conclusion and Action Plan. </a:t>
            </a:r>
          </a:p>
          <a:p>
            <a:pPr marL="0" indent="0">
              <a:buNone/>
            </a:pPr>
            <a:r>
              <a:rPr lang="en-US" sz="1200" dirty="0"/>
              <a:t>Specific instructions</a:t>
            </a:r>
          </a:p>
          <a:p>
            <a:pPr marL="0" indent="0">
              <a:buNone/>
            </a:pPr>
            <a:r>
              <a:rPr lang="en-US" sz="1200" dirty="0"/>
              <a:t>Based around one event </a:t>
            </a:r>
          </a:p>
          <a:p>
            <a:pPr marL="0" indent="0">
              <a:buNone/>
            </a:pPr>
            <a:r>
              <a:rPr lang="en-US" sz="1200" dirty="0"/>
              <a:t>(Gibbs, 1988)</a:t>
            </a:r>
          </a:p>
          <a:p>
            <a:pPr marL="0" indent="0">
              <a:buNone/>
            </a:pPr>
            <a:endParaRPr lang="en-US" sz="1200" dirty="0"/>
          </a:p>
          <a:p>
            <a:pPr marL="0" indent="0">
              <a:buNone/>
            </a:pPr>
            <a:r>
              <a:rPr lang="en-US" sz="1200" dirty="0"/>
              <a:t>Critiques</a:t>
            </a:r>
          </a:p>
          <a:p>
            <a:pPr marL="0" indent="0">
              <a:buNone/>
            </a:pPr>
            <a:endParaRPr lang="en-US" sz="1200" dirty="0"/>
          </a:p>
          <a:p>
            <a:pPr marL="0" indent="0">
              <a:buNone/>
            </a:pPr>
            <a:r>
              <a:rPr lang="en-US" sz="1200" dirty="0"/>
              <a:t>Prescriptive </a:t>
            </a:r>
          </a:p>
          <a:p>
            <a:pPr marL="0" indent="0">
              <a:buNone/>
            </a:pPr>
            <a:r>
              <a:rPr lang="en-US" sz="1200" dirty="0"/>
              <a:t>Very ridged </a:t>
            </a:r>
          </a:p>
          <a:p>
            <a:pPr marL="0" indent="0">
              <a:buNone/>
            </a:pPr>
            <a:r>
              <a:rPr lang="en-US" sz="1200" dirty="0"/>
              <a:t>May overlook unique situational aspects</a:t>
            </a:r>
          </a:p>
          <a:p>
            <a:pPr marL="0" indent="0">
              <a:buNone/>
            </a:pPr>
            <a:r>
              <a:rPr lang="en-US" sz="1200" dirty="0"/>
              <a:t>Loosing track of what and why we may be engaging in reflective practice in the first place.  </a:t>
            </a:r>
          </a:p>
          <a:p>
            <a:pPr marL="0" indent="0">
              <a:buNone/>
            </a:pPr>
            <a:endParaRPr lang="en-US" sz="1200" dirty="0"/>
          </a:p>
          <a:p>
            <a:pPr marL="0" indent="0">
              <a:buNone/>
            </a:pPr>
            <a:r>
              <a:rPr lang="en-US" sz="1200" dirty="0"/>
              <a:t>Good start point for beginners</a:t>
            </a:r>
          </a:p>
          <a:p>
            <a:pPr marL="0" indent="0">
              <a:buNone/>
            </a:pPr>
            <a:r>
              <a:rPr lang="en-US" sz="1200" dirty="0"/>
              <a:t>Helps to get people into reflective practice</a:t>
            </a:r>
          </a:p>
          <a:p>
            <a:pPr marL="0" indent="0">
              <a:buNone/>
            </a:pPr>
            <a:endParaRPr lang="en-US" sz="1200" dirty="0"/>
          </a:p>
          <a:p>
            <a:pPr marL="0" indent="0">
              <a:buNone/>
            </a:pPr>
            <a:r>
              <a:rPr lang="en-US" sz="1200" dirty="0"/>
              <a:t>Not always practical </a:t>
            </a:r>
          </a:p>
          <a:p>
            <a:pPr marL="0" indent="0">
              <a:buNone/>
            </a:pPr>
            <a:r>
              <a:rPr lang="en-US" sz="1200" dirty="0"/>
              <a:t>Can be difficult to work through such a long and structured model in the heat of the moment. </a:t>
            </a:r>
          </a:p>
          <a:p>
            <a:pPr marL="0" indent="0">
              <a:buNone/>
            </a:pPr>
            <a:r>
              <a:rPr lang="en-US" sz="1200" dirty="0"/>
              <a:t>(Rolfe et al., 2001)</a:t>
            </a:r>
          </a:p>
        </p:txBody>
      </p:sp>
    </p:spTree>
    <p:extLst>
      <p:ext uri="{BB962C8B-B14F-4D97-AF65-F5344CB8AC3E}">
        <p14:creationId xmlns:p14="http://schemas.microsoft.com/office/powerpoint/2010/main" val="321770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5F7493-9070-E91C-4DDF-A3991077928A}"/>
              </a:ext>
            </a:extLst>
          </p:cNvPr>
          <p:cNvSpPr>
            <a:spLocks noGrp="1"/>
          </p:cNvSpPr>
          <p:nvPr>
            <p:ph idx="1"/>
          </p:nvPr>
        </p:nvSpPr>
        <p:spPr>
          <a:xfrm>
            <a:off x="2589212" y="199697"/>
            <a:ext cx="9487174" cy="6484882"/>
          </a:xfrm>
        </p:spPr>
        <p:txBody>
          <a:bodyPr>
            <a:normAutofit/>
          </a:bodyPr>
          <a:lstStyle/>
          <a:p>
            <a:pPr marL="0" indent="0">
              <a:buNone/>
            </a:pPr>
            <a:r>
              <a:rPr lang="en-US" sz="1200" dirty="0"/>
              <a:t>Slide 24</a:t>
            </a:r>
          </a:p>
          <a:p>
            <a:pPr marL="0" indent="0">
              <a:buNone/>
            </a:pPr>
            <a:r>
              <a:rPr lang="en-US" sz="1200" dirty="0"/>
              <a:t>A metaphor that reflects my transition </a:t>
            </a:r>
          </a:p>
          <a:p>
            <a:pPr marL="0" indent="0">
              <a:buNone/>
            </a:pPr>
            <a:endParaRPr lang="en-US" sz="1200" dirty="0"/>
          </a:p>
          <a:p>
            <a:pPr marL="0" indent="0">
              <a:buNone/>
            </a:pPr>
            <a:r>
              <a:rPr lang="en-US" sz="1200" dirty="0"/>
              <a:t>Slide 25 </a:t>
            </a:r>
          </a:p>
          <a:p>
            <a:pPr marL="0" indent="0">
              <a:buNone/>
            </a:pPr>
            <a:r>
              <a:rPr lang="en-US" sz="1200" dirty="0"/>
              <a:t>Education is an ornament in prosperity and a refuge in adversity </a:t>
            </a:r>
          </a:p>
          <a:p>
            <a:pPr marL="0" indent="0">
              <a:buNone/>
            </a:pPr>
            <a:r>
              <a:rPr lang="en-US" sz="1200" dirty="0"/>
              <a:t>(Aristotle)</a:t>
            </a:r>
          </a:p>
          <a:p>
            <a:pPr marL="0" indent="0">
              <a:buNone/>
            </a:pPr>
            <a:endParaRPr lang="en-US" sz="1200" dirty="0"/>
          </a:p>
          <a:p>
            <a:pPr marL="0" indent="0">
              <a:buNone/>
            </a:pPr>
            <a:r>
              <a:rPr lang="en-US" sz="1200" dirty="0"/>
              <a:t>I really like this metaphor because it is empowering </a:t>
            </a:r>
          </a:p>
          <a:p>
            <a:pPr marL="0" indent="0">
              <a:buNone/>
            </a:pPr>
            <a:endParaRPr lang="en-US" sz="1200" dirty="0"/>
          </a:p>
          <a:p>
            <a:pPr marL="0" indent="0">
              <a:buNone/>
            </a:pPr>
            <a:r>
              <a:rPr lang="en-US" sz="1200" dirty="0"/>
              <a:t>(Hazra and Biswas, 2016)</a:t>
            </a:r>
          </a:p>
          <a:p>
            <a:pPr marL="0" indent="0">
              <a:buNone/>
            </a:pPr>
            <a:endParaRPr lang="en-GB" sz="1200" dirty="0"/>
          </a:p>
          <a:p>
            <a:pPr marL="0" indent="0">
              <a:buNone/>
            </a:pPr>
            <a:r>
              <a:rPr lang="en-GB" sz="1200" dirty="0"/>
              <a:t>Slide 26</a:t>
            </a:r>
          </a:p>
          <a:p>
            <a:pPr marL="0" indent="0">
              <a:buNone/>
            </a:pPr>
            <a:r>
              <a:rPr lang="en-US" sz="1200" dirty="0"/>
              <a:t>An ornament in prosperity </a:t>
            </a:r>
          </a:p>
          <a:p>
            <a:pPr marL="0" indent="0">
              <a:buNone/>
            </a:pPr>
            <a:r>
              <a:rPr lang="en-US" sz="1200" dirty="0"/>
              <a:t>To have a degree is an ornament in the sense that it is an achievement, it can open up opportunities and is an ‘</a:t>
            </a:r>
            <a:r>
              <a:rPr lang="en-US" sz="1200" dirty="0" err="1"/>
              <a:t>honour</a:t>
            </a:r>
            <a:r>
              <a:rPr lang="en-US" sz="1200" dirty="0"/>
              <a:t>’</a:t>
            </a:r>
          </a:p>
          <a:p>
            <a:pPr marL="0" indent="0">
              <a:buNone/>
            </a:pPr>
            <a:endParaRPr lang="en-GB" sz="1200" dirty="0"/>
          </a:p>
          <a:p>
            <a:pPr marL="0" indent="0">
              <a:buNone/>
            </a:pPr>
            <a:r>
              <a:rPr lang="en-GB" sz="1200" dirty="0"/>
              <a:t>Slide 27 </a:t>
            </a:r>
          </a:p>
          <a:p>
            <a:pPr marL="0" indent="0">
              <a:buNone/>
            </a:pPr>
            <a:r>
              <a:rPr lang="en-US" sz="1200" dirty="0"/>
              <a:t>A refuge in adversity</a:t>
            </a:r>
          </a:p>
          <a:p>
            <a:pPr marL="0" indent="0">
              <a:buNone/>
            </a:pPr>
            <a:endParaRPr lang="en-US" sz="1200" dirty="0"/>
          </a:p>
          <a:p>
            <a:pPr marL="0" indent="0">
              <a:buNone/>
            </a:pPr>
            <a:r>
              <a:rPr lang="en-US" sz="1200" dirty="0"/>
              <a:t>During the Covid 19 pandemic it gave me a reason to get up in the morning, something to do and something to keep me mentally stimulated.</a:t>
            </a:r>
          </a:p>
          <a:p>
            <a:pPr marL="0" indent="0">
              <a:buNone/>
            </a:pPr>
            <a:r>
              <a:rPr lang="en-US" sz="1200" dirty="0"/>
              <a:t> </a:t>
            </a:r>
          </a:p>
          <a:p>
            <a:pPr marL="0" indent="0">
              <a:buNone/>
            </a:pPr>
            <a:endParaRPr lang="en-GB" sz="1200" dirty="0"/>
          </a:p>
        </p:txBody>
      </p:sp>
    </p:spTree>
    <p:extLst>
      <p:ext uri="{BB962C8B-B14F-4D97-AF65-F5344CB8AC3E}">
        <p14:creationId xmlns:p14="http://schemas.microsoft.com/office/powerpoint/2010/main" val="35433122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6461F8-9BCA-E77D-9A5C-87040C51B3AE}"/>
              </a:ext>
            </a:extLst>
          </p:cNvPr>
          <p:cNvSpPr>
            <a:spLocks noGrp="1"/>
          </p:cNvSpPr>
          <p:nvPr>
            <p:ph idx="1"/>
          </p:nvPr>
        </p:nvSpPr>
        <p:spPr>
          <a:xfrm>
            <a:off x="2589211" y="220717"/>
            <a:ext cx="9518705" cy="6505904"/>
          </a:xfrm>
        </p:spPr>
        <p:txBody>
          <a:bodyPr/>
          <a:lstStyle/>
          <a:p>
            <a:pPr marL="0" indent="0">
              <a:buNone/>
            </a:pPr>
            <a:r>
              <a:rPr lang="en-US" sz="1200" dirty="0"/>
              <a:t>Slide 28 </a:t>
            </a:r>
          </a:p>
          <a:p>
            <a:pPr marL="0" indent="0">
              <a:buNone/>
            </a:pPr>
            <a:r>
              <a:rPr lang="en-US" sz="1200" dirty="0"/>
              <a:t>Growing edge</a:t>
            </a:r>
          </a:p>
          <a:p>
            <a:pPr marL="0" indent="0">
              <a:buNone/>
            </a:pPr>
            <a:r>
              <a:rPr lang="en-US" sz="1200" dirty="0"/>
              <a:t>That is supported by the metaphor I have chosen</a:t>
            </a:r>
          </a:p>
          <a:p>
            <a:pPr marL="0" indent="0">
              <a:buNone/>
            </a:pPr>
            <a:r>
              <a:rPr lang="en-US" sz="1200" dirty="0"/>
              <a:t>Identity. Changing with the degree and what that brings. </a:t>
            </a:r>
          </a:p>
          <a:p>
            <a:pPr marL="0" indent="0">
              <a:buNone/>
            </a:pPr>
            <a:r>
              <a:rPr lang="en-US" sz="1200" dirty="0"/>
              <a:t>Let go of the old</a:t>
            </a:r>
          </a:p>
          <a:p>
            <a:pPr marL="0" indent="0">
              <a:buNone/>
            </a:pPr>
            <a:r>
              <a:rPr lang="en-US" sz="1200" dirty="0"/>
              <a:t>Embracing the new  </a:t>
            </a:r>
          </a:p>
          <a:p>
            <a:pPr marL="0" indent="0">
              <a:buNone/>
            </a:pPr>
            <a:endParaRPr lang="en-US" dirty="0"/>
          </a:p>
          <a:p>
            <a:pPr marL="0" indent="0">
              <a:buNone/>
            </a:pPr>
            <a:r>
              <a:rPr lang="en-US" sz="1200" dirty="0"/>
              <a:t>Slide 29 </a:t>
            </a:r>
          </a:p>
          <a:p>
            <a:pPr marL="0" indent="0">
              <a:buNone/>
            </a:pPr>
            <a:r>
              <a:rPr lang="en-US" sz="1200" dirty="0"/>
              <a:t>In conclusion</a:t>
            </a:r>
          </a:p>
          <a:p>
            <a:pPr marL="0" indent="0">
              <a:buNone/>
            </a:pPr>
            <a:endParaRPr lang="en-US" sz="1200" dirty="0"/>
          </a:p>
          <a:p>
            <a:pPr marL="0" indent="0">
              <a:buNone/>
            </a:pPr>
            <a:r>
              <a:rPr lang="en-US" sz="1200" dirty="0"/>
              <a:t>Slide 30 </a:t>
            </a:r>
          </a:p>
          <a:p>
            <a:pPr marL="0" indent="0">
              <a:buNone/>
            </a:pPr>
            <a:r>
              <a:rPr lang="en-US" sz="1200" dirty="0"/>
              <a:t>Reflective Practice is a continuous process that enables us to learn from our experiences.</a:t>
            </a:r>
          </a:p>
          <a:p>
            <a:pPr marL="0" indent="0">
              <a:buNone/>
            </a:pPr>
            <a:endParaRPr lang="en-US" sz="1200" dirty="0"/>
          </a:p>
          <a:p>
            <a:pPr marL="0" indent="0">
              <a:buNone/>
            </a:pPr>
            <a:r>
              <a:rPr lang="en-US" sz="1200" dirty="0"/>
              <a:t>Reflective Practice is Important, as it can benefit us both personally and professionally.</a:t>
            </a:r>
          </a:p>
          <a:p>
            <a:pPr marL="0" indent="0">
              <a:buNone/>
            </a:pPr>
            <a:endParaRPr lang="en-US" sz="1200" dirty="0"/>
          </a:p>
          <a:p>
            <a:pPr marL="0" indent="0">
              <a:buNone/>
            </a:pPr>
            <a:r>
              <a:rPr lang="en-US" sz="1200" dirty="0"/>
              <a:t>As detailed, reflection can have a big impact on us as we journey through, and transition in life. </a:t>
            </a:r>
          </a:p>
          <a:p>
            <a:pPr marL="0" indent="0">
              <a:buNone/>
            </a:pPr>
            <a:endParaRPr lang="en-US" sz="1200" dirty="0"/>
          </a:p>
          <a:p>
            <a:pPr marL="0" indent="0">
              <a:buNone/>
            </a:pPr>
            <a:r>
              <a:rPr lang="en-US" sz="1200" dirty="0"/>
              <a:t>Theories of reflection can aide us in navigating what can often be a complex process.</a:t>
            </a:r>
          </a:p>
          <a:p>
            <a:pPr marL="0" indent="0">
              <a:buNone/>
            </a:pPr>
            <a:endParaRPr lang="en-US" sz="1200" dirty="0"/>
          </a:p>
          <a:p>
            <a:pPr marL="0" indent="0">
              <a:buNone/>
            </a:pPr>
            <a:r>
              <a:rPr lang="en-US" sz="1200" dirty="0"/>
              <a:t>Carefully chosen metaphors can enable us to make sense of what can be emotive subjects and help us to identify our growing edge.</a:t>
            </a:r>
          </a:p>
          <a:p>
            <a:pPr marL="0" indent="0">
              <a:buNone/>
            </a:pPr>
            <a:endParaRPr lang="en-US" sz="1200" dirty="0"/>
          </a:p>
          <a:p>
            <a:pPr marL="0" indent="0">
              <a:buNone/>
            </a:pPr>
            <a:endParaRPr lang="en-GB" dirty="0"/>
          </a:p>
        </p:txBody>
      </p:sp>
    </p:spTree>
    <p:extLst>
      <p:ext uri="{BB962C8B-B14F-4D97-AF65-F5344CB8AC3E}">
        <p14:creationId xmlns:p14="http://schemas.microsoft.com/office/powerpoint/2010/main" val="341010086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5" ma:contentTypeDescription="Create a new document." ma:contentTypeScope="" ma:versionID="95c80f00c53ed7df0ede396187e6fb00">
  <xsd:schema xmlns:xsd="http://www.w3.org/2001/XMLSchema" xmlns:xs="http://www.w3.org/2001/XMLSchema" xmlns:p="http://schemas.microsoft.com/office/2006/metadata/properties" xmlns:ns3="0085e1a2-9cbf-4b92-866b-21f3c89040b6" targetNamespace="http://schemas.microsoft.com/office/2006/metadata/properties" ma:root="true" ma:fieldsID="1da3593a7deacc1e117be7cdce9eeaf7"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C9A7785-6B28-45DF-B435-7A608A0E89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C29D7A8-7991-4510-8E37-295BA8D7B654}">
  <ds:schemaRefs>
    <ds:schemaRef ds:uri="http://schemas.microsoft.com/sharepoint/v3/contenttype/forms"/>
  </ds:schemaRefs>
</ds:datastoreItem>
</file>

<file path=customXml/itemProps3.xml><?xml version="1.0" encoding="utf-8"?>
<ds:datastoreItem xmlns:ds="http://schemas.openxmlformats.org/officeDocument/2006/customXml" ds:itemID="{33C790EB-B0E3-4647-8471-F180F7A83C1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0085e1a2-9cbf-4b92-866b-21f3c89040b6"/>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Wisp</Template>
  <TotalTime>4432</TotalTime>
  <Words>3371</Words>
  <Application>Microsoft Office PowerPoint</Application>
  <PresentationFormat>Widescreen</PresentationFormat>
  <Paragraphs>639</Paragraphs>
  <Slides>48</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48</vt:i4>
      </vt:variant>
    </vt:vector>
  </HeadingPairs>
  <TitlesOfParts>
    <vt:vector size="55" baseType="lpstr">
      <vt:lpstr>Aptos</vt:lpstr>
      <vt:lpstr>Arial</vt:lpstr>
      <vt:lpstr>Century Gothic</vt:lpstr>
      <vt:lpstr>Dreaming Outloud Pro</vt:lpstr>
      <vt:lpstr>Times New Roman</vt:lpstr>
      <vt:lpstr>Wingdings 3</vt:lpstr>
      <vt:lpstr>Wisp</vt:lpstr>
      <vt:lpstr> Reflective Presentation </vt:lpstr>
      <vt:lpstr> An Introduction </vt:lpstr>
      <vt:lpstr>PowerPoint Presentation</vt:lpstr>
      <vt:lpstr> What is Reflective Practice?  </vt:lpstr>
      <vt:lpstr>PowerPoint Presentation</vt:lpstr>
      <vt:lpstr>PowerPoint Presentation</vt:lpstr>
      <vt:lpstr> Why is Reflective Practice Important?   </vt:lpstr>
      <vt:lpstr>PowerPoint Presentation</vt:lpstr>
      <vt:lpstr>My Personal Transition   </vt:lpstr>
      <vt:lpstr>Background</vt:lpstr>
      <vt:lpstr>The Journey </vt:lpstr>
      <vt:lpstr>PowerPoint Presentation</vt:lpstr>
      <vt:lpstr>PowerPoint Presentation</vt:lpstr>
      <vt:lpstr>   </vt:lpstr>
      <vt:lpstr>Schon’s Reflective Model</vt:lpstr>
      <vt:lpstr>PowerPoint Presentation</vt:lpstr>
      <vt:lpstr>PowerPoint Presentation</vt:lpstr>
      <vt:lpstr>PowerPoint Presentation</vt:lpstr>
      <vt:lpstr>How does this apply to my transition? </vt:lpstr>
      <vt:lpstr>Example – Jaun Manuel Fangio </vt:lpstr>
      <vt:lpstr>A Critique of Schon’s Reflective Model </vt:lpstr>
      <vt:lpstr>Alternative Models – Experience, Reflection and Action </vt:lpstr>
      <vt:lpstr>Alternative Models - Gibbs Reflective Cycle  </vt:lpstr>
      <vt:lpstr> A metaphor that reflects my transition    </vt:lpstr>
      <vt:lpstr>PowerPoint Presentation</vt:lpstr>
      <vt:lpstr>An ornament in prosperity</vt:lpstr>
      <vt:lpstr> A refuge in adversity</vt:lpstr>
      <vt:lpstr>Growing edge </vt:lpstr>
      <vt:lpstr> In Conclusion   </vt:lpstr>
      <vt:lpstr>PowerPoint Presentation</vt:lpstr>
      <vt:lpstr>PowerPoint Presentation</vt:lpstr>
      <vt:lpstr>Note Section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 Harries (1704208)</dc:creator>
  <cp:lastModifiedBy>Alex Harries (1704208)</cp:lastModifiedBy>
  <cp:revision>14</cp:revision>
  <dcterms:created xsi:type="dcterms:W3CDTF">2024-10-29T13:18:50Z</dcterms:created>
  <dcterms:modified xsi:type="dcterms:W3CDTF">2024-11-10T20:56:26Z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