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Lst>
  <p:sldSz cy="5143500" cx="9144000"/>
  <p:notesSz cx="6858000" cy="9144000"/>
  <p:embeddedFontLst>
    <p:embeddedFont>
      <p:font typeface="Roboto"/>
      <p:regular r:id="rId11"/>
      <p:bold r:id="rId12"/>
      <p:italic r:id="rId13"/>
      <p:boldItalic r:id="rId14"/>
    </p:embeddedFont>
    <p:embeddedFont>
      <p:font typeface="Merriweather"/>
      <p:regular r:id="rId15"/>
      <p:bold r:id="rId16"/>
      <p:italic r:id="rId17"/>
      <p:boldItalic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font" Target="fonts/Roboto-regular.fntdata"/><Relationship Id="rId10" Type="http://schemas.openxmlformats.org/officeDocument/2006/relationships/slide" Target="slides/slide5.xml"/><Relationship Id="rId13" Type="http://schemas.openxmlformats.org/officeDocument/2006/relationships/font" Target="fonts/Roboto-italic.fntdata"/><Relationship Id="rId12" Type="http://schemas.openxmlformats.org/officeDocument/2006/relationships/font" Target="fonts/Roboto-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Merriweather-regular.fntdata"/><Relationship Id="rId14" Type="http://schemas.openxmlformats.org/officeDocument/2006/relationships/font" Target="fonts/Roboto-boldItalic.fntdata"/><Relationship Id="rId17" Type="http://schemas.openxmlformats.org/officeDocument/2006/relationships/font" Target="fonts/Merriweather-italic.fntdata"/><Relationship Id="rId16" Type="http://schemas.openxmlformats.org/officeDocument/2006/relationships/font" Target="fonts/Merriweather-bold.fntdata"/><Relationship Id="rId5" Type="http://schemas.openxmlformats.org/officeDocument/2006/relationships/notesMaster" Target="notesMasters/notesMaster1.xml"/><Relationship Id="rId6" Type="http://schemas.openxmlformats.org/officeDocument/2006/relationships/slide" Target="slides/slide1.xml"/><Relationship Id="rId18" Type="http://schemas.openxmlformats.org/officeDocument/2006/relationships/font" Target="fonts/Merriweather-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b5678b3a29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b5678b3a29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b5678b3a29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b5678b3a29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b5678b3a29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b5678b3a29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b5678b3a29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b5678b3a29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125" y="0"/>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1" name="Google Shape;11;p2"/>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2" name="Google Shape;12;p2"/>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14" name="Shape 14"/>
        <p:cNvGrpSpPr/>
        <p:nvPr/>
      </p:nvGrpSpPr>
      <p:grpSpPr>
        <a:xfrm>
          <a:off x="0" y="0"/>
          <a:ext cx="0" cy="0"/>
          <a:chOff x="0" y="0"/>
          <a:chExt cx="0" cy="0"/>
        </a:xfrm>
      </p:grpSpPr>
      <p:sp>
        <p:nvSpPr>
          <p:cNvPr id="15" name="Google Shape;15;p3"/>
          <p:cNvSpPr/>
          <p:nvPr/>
        </p:nvSpPr>
        <p:spPr>
          <a:xfrm>
            <a:off x="0" y="48099"/>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rect b="b" l="l" r="r" t="t"/>
            <a:pathLst>
              <a:path extrusionOk="0" h="175924" w="365770">
                <a:moveTo>
                  <a:pt x="0" y="0"/>
                </a:moveTo>
                <a:lnTo>
                  <a:pt x="365770" y="0"/>
                </a:lnTo>
                <a:lnTo>
                  <a:pt x="365760" y="70914"/>
                </a:lnTo>
                <a:lnTo>
                  <a:pt x="0" y="175924"/>
                </a:lnTo>
                <a:close/>
              </a:path>
            </a:pathLst>
          </a:custGeom>
          <a:solidFill>
            <a:schemeClr val="accent3"/>
          </a:solidFill>
          <a:ln>
            <a:noFill/>
          </a:ln>
        </p:spPr>
      </p:sp>
      <p:sp>
        <p:nvSpPr>
          <p:cNvPr id="17" name="Google Shape;17;p3"/>
          <p:cNvSpPr txBox="1"/>
          <p:nvPr>
            <p:ph type="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p:nvPr/>
        </p:nvSpPr>
        <p:spPr>
          <a:xfrm>
            <a:off x="0" y="44125"/>
            <a:ext cx="4313625" cy="4399375"/>
          </a:xfrm>
          <a:custGeom>
            <a:rect b="b" l="l" r="r" t="t"/>
            <a:pathLst>
              <a:path extrusionOk="0" h="175975" w="172545">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rect b="b" l="l" r="r" t="t"/>
            <a:pathLst>
              <a:path extrusionOk="0" h="175824" w="172676">
                <a:moveTo>
                  <a:pt x="0" y="6"/>
                </a:moveTo>
                <a:lnTo>
                  <a:pt x="172676" y="0"/>
                </a:lnTo>
                <a:lnTo>
                  <a:pt x="172562" y="126442"/>
                </a:lnTo>
                <a:lnTo>
                  <a:pt x="0" y="175824"/>
                </a:lnTo>
                <a:close/>
              </a:path>
            </a:pathLst>
          </a:custGeom>
          <a:solidFill>
            <a:schemeClr val="dk1"/>
          </a:solidFill>
          <a:ln>
            <a:noFill/>
          </a:ln>
        </p:spPr>
      </p:sp>
      <p:sp>
        <p:nvSpPr>
          <p:cNvPr id="23" name="Google Shape;23;p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4" name="Google Shape;24;p4"/>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25" name="Google Shape;25;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6"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5"/>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9" name="Google Shape;29;p5"/>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5"/>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1" name="Google Shape;31;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2"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5" name="Google Shape;35;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txBox="1"/>
          <p:nvPr>
            <p:ph type="title"/>
          </p:nvPr>
        </p:nvSpPr>
        <p:spPr>
          <a:xfrm>
            <a:off x="311725" y="500925"/>
            <a:ext cx="3127500" cy="18291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9" name="Google Shape;39;p7"/>
          <p:cNvSpPr txBox="1"/>
          <p:nvPr>
            <p:ph idx="1" type="body"/>
          </p:nvPr>
        </p:nvSpPr>
        <p:spPr>
          <a:xfrm>
            <a:off x="311700" y="2390650"/>
            <a:ext cx="3127500" cy="229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40" name="Google Shape;40;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311675" y="798600"/>
            <a:ext cx="6247800" cy="3546300"/>
          </a:xfrm>
          <a:prstGeom prst="rect">
            <a:avLst/>
          </a:prstGeom>
        </p:spPr>
        <p:txBody>
          <a:bodyPr anchorCtr="0" anchor="ctr"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43" name="Google Shape;43;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4"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9"/>
          <p:cNvSpPr txBox="1"/>
          <p:nvPr>
            <p:ph type="title"/>
          </p:nvPr>
        </p:nvSpPr>
        <p:spPr>
          <a:xfrm>
            <a:off x="311300" y="500925"/>
            <a:ext cx="3704400" cy="2049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47" name="Google Shape;47;p9"/>
          <p:cNvSpPr txBox="1"/>
          <p:nvPr>
            <p:ph idx="1" type="subTitle"/>
          </p:nvPr>
        </p:nvSpPr>
        <p:spPr>
          <a:xfrm>
            <a:off x="304800" y="2626725"/>
            <a:ext cx="3704400" cy="9267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p:txBody>
      </p:sp>
      <p:sp>
        <p:nvSpPr>
          <p:cNvPr id="48" name="Google Shape;48;p9"/>
          <p:cNvSpPr txBox="1"/>
          <p:nvPr>
            <p:ph idx="2" type="body"/>
          </p:nvPr>
        </p:nvSpPr>
        <p:spPr>
          <a:xfrm>
            <a:off x="4879025" y="500925"/>
            <a:ext cx="3954000" cy="4111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9" name="Google Shape;49;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0"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ph idx="1" type="body"/>
          </p:nvPr>
        </p:nvSpPr>
        <p:spPr>
          <a:xfrm>
            <a:off x="311700" y="4521400"/>
            <a:ext cx="7979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p:txBody>
      </p:sp>
      <p:sp>
        <p:nvSpPr>
          <p:cNvPr id="53" name="Google Shape;5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54" name="Shape 54"/>
        <p:cNvGrpSpPr/>
        <p:nvPr/>
      </p:nvGrpSpPr>
      <p:grpSpPr>
        <a:xfrm>
          <a:off x="0" y="0"/>
          <a:ext cx="0" cy="0"/>
          <a:chOff x="0" y="0"/>
          <a:chExt cx="0" cy="0"/>
        </a:xfrm>
      </p:grpSpPr>
      <p:sp>
        <p:nvSpPr>
          <p:cNvPr id="55" name="Google Shape;55;p11"/>
          <p:cNvSpPr txBox="1"/>
          <p:nvPr>
            <p:ph hasCustomPrompt="1" type="title"/>
          </p:nvPr>
        </p:nvSpPr>
        <p:spPr>
          <a:xfrm>
            <a:off x="311750" y="831175"/>
            <a:ext cx="5334900" cy="12447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p:nvPr>
            <p:ph idx="1" type="body"/>
          </p:nvPr>
        </p:nvSpPr>
        <p:spPr>
          <a:xfrm>
            <a:off x="311700" y="2121425"/>
            <a:ext cx="5334900" cy="942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57" name="Google Shape;5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8" name="Shape 58"/>
        <p:cNvGrpSpPr/>
        <p:nvPr/>
      </p:nvGrpSpPr>
      <p:grpSpPr>
        <a:xfrm>
          <a:off x="0" y="0"/>
          <a:ext cx="0" cy="0"/>
          <a:chOff x="0" y="0"/>
          <a:chExt cx="0" cy="0"/>
        </a:xfrm>
      </p:grpSpPr>
      <p:sp>
        <p:nvSpPr>
          <p:cNvPr id="59" name="Google Shape;5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aradig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indent="-298450" lvl="1" marL="914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indent="-298450" lvl="2" marL="1371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indent="-298450" lvl="3" marL="1828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indent="-298450" lvl="4" marL="22860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indent="-298450" lvl="5" marL="27432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indent="-298450" lvl="6" marL="3200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indent="-298450" lvl="7" marL="3657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indent="-298450" lvl="8" marL="4114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3"/>
          <p:cNvSpPr txBox="1"/>
          <p:nvPr>
            <p:ph idx="1" type="subTitle"/>
          </p:nvPr>
        </p:nvSpPr>
        <p:spPr>
          <a:xfrm rot="-136203">
            <a:off x="311656" y="1310133"/>
            <a:ext cx="8520687" cy="1557327"/>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3000"/>
              <a:t>Leam Jenkins </a:t>
            </a:r>
            <a:endParaRPr sz="3000"/>
          </a:p>
          <a:p>
            <a:pPr indent="0" lvl="0" marL="0" rtl="0" algn="ctr">
              <a:spcBef>
                <a:spcPts val="0"/>
              </a:spcBef>
              <a:spcAft>
                <a:spcPts val="0"/>
              </a:spcAft>
              <a:buNone/>
            </a:pPr>
            <a:r>
              <a:rPr lang="en-GB" sz="3000"/>
              <a:t> Games Design </a:t>
            </a:r>
            <a:endParaRPr sz="3000"/>
          </a:p>
          <a:p>
            <a:pPr indent="0" lvl="0" marL="0" rtl="0" algn="ctr">
              <a:spcBef>
                <a:spcPts val="0"/>
              </a:spcBef>
              <a:spcAft>
                <a:spcPts val="0"/>
              </a:spcAft>
              <a:buNone/>
            </a:pPr>
            <a:r>
              <a:rPr lang="en-GB" sz="3000"/>
              <a:t>1702822</a:t>
            </a:r>
            <a:endParaRPr sz="30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4"/>
          <p:cNvSpPr txBox="1"/>
          <p:nvPr>
            <p:ph type="title"/>
          </p:nvPr>
        </p:nvSpPr>
        <p:spPr>
          <a:xfrm>
            <a:off x="311725" y="500925"/>
            <a:ext cx="3706500" cy="10029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sz="1800"/>
              <a:t>SWOT - Strengths, Weaknesses, Opportunities &amp; Threats</a:t>
            </a:r>
            <a:r>
              <a:rPr b="1" lang="en-GB" sz="1104"/>
              <a:t> </a:t>
            </a:r>
            <a:endParaRPr/>
          </a:p>
        </p:txBody>
      </p:sp>
      <p:sp>
        <p:nvSpPr>
          <p:cNvPr id="70" name="Google Shape;70;p14"/>
          <p:cNvSpPr txBox="1"/>
          <p:nvPr>
            <p:ph idx="1" type="body"/>
          </p:nvPr>
        </p:nvSpPr>
        <p:spPr>
          <a:xfrm>
            <a:off x="4644675" y="132925"/>
            <a:ext cx="4166400" cy="48471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Clr>
                <a:schemeClr val="dk1"/>
              </a:buClr>
              <a:buSzPts val="852"/>
              <a:buFont typeface="Arial"/>
              <a:buNone/>
            </a:pPr>
            <a:r>
              <a:rPr b="1" lang="en-GB" sz="1085">
                <a:solidFill>
                  <a:schemeClr val="dk1"/>
                </a:solidFill>
              </a:rPr>
              <a:t>Strengths </a:t>
            </a:r>
            <a:r>
              <a:rPr lang="en-GB" sz="1085">
                <a:solidFill>
                  <a:schemeClr val="dk1"/>
                </a:solidFill>
              </a:rPr>
              <a:t>- I feel my strengths are my ability to use various softwares to enhance images and use for design animation and designing my own gaming models. I do this well independently and enjoy the pressure of working to tight deadlines. I do feel working independently is more beneficial to me than working with hearing people as their communication can be quite slow and not in full.</a:t>
            </a:r>
            <a:endParaRPr i="1" sz="1085">
              <a:solidFill>
                <a:schemeClr val="dk1"/>
              </a:solidFill>
            </a:endParaRPr>
          </a:p>
          <a:p>
            <a:pPr indent="0" lvl="0" marL="0" rtl="0" algn="l">
              <a:lnSpc>
                <a:spcPct val="80000"/>
              </a:lnSpc>
              <a:spcBef>
                <a:spcPts val="0"/>
              </a:spcBef>
              <a:spcAft>
                <a:spcPts val="0"/>
              </a:spcAft>
              <a:buClr>
                <a:schemeClr val="dk1"/>
              </a:buClr>
              <a:buSzPts val="852"/>
              <a:buFont typeface="Arial"/>
              <a:buNone/>
            </a:pPr>
            <a:r>
              <a:t/>
            </a:r>
            <a:endParaRPr i="1" sz="1085">
              <a:solidFill>
                <a:schemeClr val="dk1"/>
              </a:solidFill>
            </a:endParaRPr>
          </a:p>
          <a:p>
            <a:pPr indent="0" lvl="0" marL="0" rtl="0" algn="l">
              <a:lnSpc>
                <a:spcPct val="80000"/>
              </a:lnSpc>
              <a:spcBef>
                <a:spcPts val="0"/>
              </a:spcBef>
              <a:spcAft>
                <a:spcPts val="0"/>
              </a:spcAft>
              <a:buClr>
                <a:schemeClr val="dk1"/>
              </a:buClr>
              <a:buSzPts val="852"/>
              <a:buFont typeface="Arial"/>
              <a:buNone/>
            </a:pPr>
            <a:r>
              <a:rPr b="1" lang="en-GB" sz="1085">
                <a:solidFill>
                  <a:schemeClr val="dk1"/>
                </a:solidFill>
              </a:rPr>
              <a:t>Weaknesses</a:t>
            </a:r>
            <a:r>
              <a:rPr lang="en-GB" sz="1085">
                <a:solidFill>
                  <a:schemeClr val="dk1"/>
                </a:solidFill>
              </a:rPr>
              <a:t> -</a:t>
            </a:r>
            <a:r>
              <a:rPr i="1" lang="en-GB" sz="1085">
                <a:solidFill>
                  <a:schemeClr val="dk1"/>
                </a:solidFill>
              </a:rPr>
              <a:t> </a:t>
            </a:r>
            <a:r>
              <a:rPr lang="en-GB" sz="1085">
                <a:solidFill>
                  <a:schemeClr val="dk1"/>
                </a:solidFill>
              </a:rPr>
              <a:t>A few areas I do feel that I do need to improve on are my </a:t>
            </a:r>
            <a:r>
              <a:rPr i="1" lang="en-GB" sz="1085">
                <a:solidFill>
                  <a:schemeClr val="dk1"/>
                </a:solidFill>
              </a:rPr>
              <a:t>Time management skills which can mean that I do leave work to late to always get it to the best of abilities and my communication with others - which I do think is being held back due to my deafness but i do need to try and make communication with others and sometimes be more proactive than reactive. I do think despite my ability to learn new softwares is high, I still need to improve the amount of software knowledge I have.</a:t>
            </a:r>
            <a:endParaRPr i="1" sz="1085">
              <a:solidFill>
                <a:schemeClr val="dk1"/>
              </a:solidFill>
            </a:endParaRPr>
          </a:p>
          <a:p>
            <a:pPr indent="0" lvl="0" marL="0" rtl="0" algn="l">
              <a:lnSpc>
                <a:spcPct val="80000"/>
              </a:lnSpc>
              <a:spcBef>
                <a:spcPts val="0"/>
              </a:spcBef>
              <a:spcAft>
                <a:spcPts val="0"/>
              </a:spcAft>
              <a:buClr>
                <a:schemeClr val="dk1"/>
              </a:buClr>
              <a:buSzPts val="852"/>
              <a:buFont typeface="Arial"/>
              <a:buNone/>
            </a:pPr>
            <a:r>
              <a:t/>
            </a:r>
            <a:endParaRPr i="1" sz="1085">
              <a:solidFill>
                <a:schemeClr val="dk1"/>
              </a:solidFill>
            </a:endParaRPr>
          </a:p>
          <a:p>
            <a:pPr indent="0" lvl="0" marL="0" rtl="0" algn="l">
              <a:lnSpc>
                <a:spcPct val="80000"/>
              </a:lnSpc>
              <a:spcBef>
                <a:spcPts val="0"/>
              </a:spcBef>
              <a:spcAft>
                <a:spcPts val="0"/>
              </a:spcAft>
              <a:buClr>
                <a:schemeClr val="dk1"/>
              </a:buClr>
              <a:buSzPts val="852"/>
              <a:buFont typeface="Arial"/>
              <a:buNone/>
            </a:pPr>
            <a:r>
              <a:rPr b="1" i="1" lang="en-GB" sz="1085">
                <a:solidFill>
                  <a:schemeClr val="dk1"/>
                </a:solidFill>
              </a:rPr>
              <a:t>Opportunities</a:t>
            </a:r>
            <a:r>
              <a:rPr i="1" lang="en-GB" sz="1085">
                <a:solidFill>
                  <a:schemeClr val="dk1"/>
                </a:solidFill>
              </a:rPr>
              <a:t> - The opportunities available to me would be working with peers on enhancing my Maya knowledge, Working in more group assignments so that my communication is enhanced and using group chats like Discord to enhance communication with others.</a:t>
            </a:r>
            <a:endParaRPr i="1" sz="1085">
              <a:solidFill>
                <a:schemeClr val="dk1"/>
              </a:solidFill>
            </a:endParaRPr>
          </a:p>
          <a:p>
            <a:pPr indent="0" lvl="0" marL="0" rtl="0" algn="l">
              <a:lnSpc>
                <a:spcPct val="80000"/>
              </a:lnSpc>
              <a:spcBef>
                <a:spcPts val="0"/>
              </a:spcBef>
              <a:spcAft>
                <a:spcPts val="0"/>
              </a:spcAft>
              <a:buClr>
                <a:schemeClr val="dk1"/>
              </a:buClr>
              <a:buSzPts val="852"/>
              <a:buFont typeface="Arial"/>
              <a:buNone/>
            </a:pPr>
            <a:r>
              <a:t/>
            </a:r>
            <a:endParaRPr i="1" sz="1085">
              <a:solidFill>
                <a:schemeClr val="dk1"/>
              </a:solidFill>
            </a:endParaRPr>
          </a:p>
          <a:p>
            <a:pPr indent="0" lvl="0" marL="0" rtl="0" algn="l">
              <a:lnSpc>
                <a:spcPct val="80000"/>
              </a:lnSpc>
              <a:spcBef>
                <a:spcPts val="0"/>
              </a:spcBef>
              <a:spcAft>
                <a:spcPts val="0"/>
              </a:spcAft>
              <a:buClr>
                <a:schemeClr val="dk1"/>
              </a:buClr>
              <a:buSzPts val="852"/>
              <a:buFont typeface="Arial"/>
              <a:buNone/>
            </a:pPr>
            <a:r>
              <a:rPr b="1" i="1" lang="en-GB" sz="1085">
                <a:solidFill>
                  <a:schemeClr val="dk1"/>
                </a:solidFill>
              </a:rPr>
              <a:t>Threats</a:t>
            </a:r>
            <a:r>
              <a:rPr i="1" lang="en-GB" sz="1085">
                <a:solidFill>
                  <a:schemeClr val="dk1"/>
                </a:solidFill>
              </a:rPr>
              <a:t> - The things that could stop me achieving these goals are me wanting to play games online with friends - which take a lot of hours! Which in turn affects my sleep pattern as i am awake more in the night and asleep for most of the day. Also, I have many distractions around me when working from home so going back to university halls will help me get back on track.</a:t>
            </a:r>
            <a:endParaRPr i="1" sz="1085">
              <a:solidFill>
                <a:schemeClr val="dk1"/>
              </a:solidFill>
            </a:endParaRPr>
          </a:p>
          <a:p>
            <a:pPr indent="0" lvl="0" marL="0" rtl="0" algn="l">
              <a:lnSpc>
                <a:spcPct val="95000"/>
              </a:lnSpc>
              <a:spcBef>
                <a:spcPts val="0"/>
              </a:spcBef>
              <a:spcAft>
                <a:spcPts val="1200"/>
              </a:spcAft>
              <a:buSzPts val="852"/>
              <a:buNone/>
            </a:pPr>
            <a:r>
              <a:t/>
            </a:r>
            <a:endParaRPr sz="1007"/>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sp>
        <p:nvSpPr>
          <p:cNvPr id="75" name="Google Shape;75;p15"/>
          <p:cNvSpPr txBox="1"/>
          <p:nvPr>
            <p:ph type="title"/>
          </p:nvPr>
        </p:nvSpPr>
        <p:spPr>
          <a:xfrm>
            <a:off x="311725" y="500925"/>
            <a:ext cx="3706500" cy="441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61111"/>
              <a:buFont typeface="Arial"/>
              <a:buNone/>
            </a:pPr>
            <a:r>
              <a:rPr b="1" lang="en-GB" sz="1800"/>
              <a:t>Setting Goals </a:t>
            </a:r>
            <a:endParaRPr sz="1800"/>
          </a:p>
        </p:txBody>
      </p:sp>
      <p:sp>
        <p:nvSpPr>
          <p:cNvPr id="76" name="Google Shape;76;p15"/>
          <p:cNvSpPr txBox="1"/>
          <p:nvPr>
            <p:ph idx="1" type="body"/>
          </p:nvPr>
        </p:nvSpPr>
        <p:spPr>
          <a:xfrm>
            <a:off x="4429425" y="253375"/>
            <a:ext cx="4593600" cy="47796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lang="en-GB" sz="1504">
                <a:solidFill>
                  <a:schemeClr val="dk1"/>
                </a:solidFill>
              </a:rPr>
              <a:t>I would like to improve my software skills through the use of tutorials and talking with my peers more closely and consistently. I also wish to develop my ability to reference in the correct way - Harvard. This can be done by developing the online library functions that give tutorials or by speaking with lecturers on the right way to reference. </a:t>
            </a:r>
            <a:endParaRPr sz="1504">
              <a:solidFill>
                <a:schemeClr val="dk1"/>
              </a:solidFill>
            </a:endParaRPr>
          </a:p>
          <a:p>
            <a:pPr indent="0" lvl="0" marL="0" rtl="0" algn="l">
              <a:lnSpc>
                <a:spcPct val="100000"/>
              </a:lnSpc>
              <a:spcBef>
                <a:spcPts val="0"/>
              </a:spcBef>
              <a:spcAft>
                <a:spcPts val="0"/>
              </a:spcAft>
              <a:buClr>
                <a:schemeClr val="dk1"/>
              </a:buClr>
              <a:buSzPts val="1100"/>
              <a:buFont typeface="Arial"/>
              <a:buNone/>
            </a:pPr>
            <a:r>
              <a:rPr lang="en-GB" sz="1504">
                <a:solidFill>
                  <a:schemeClr val="dk1"/>
                </a:solidFill>
              </a:rPr>
              <a:t>Alongside this, I wish to enhance my time management skills so that work is not too stressful and I can produce my best work to the best of my abilities. </a:t>
            </a:r>
            <a:endParaRPr sz="1504">
              <a:solidFill>
                <a:schemeClr val="dk1"/>
              </a:solidFill>
            </a:endParaRPr>
          </a:p>
          <a:p>
            <a:pPr indent="0" lvl="0" marL="0" rtl="0" algn="l">
              <a:lnSpc>
                <a:spcPct val="100000"/>
              </a:lnSpc>
              <a:spcBef>
                <a:spcPts val="0"/>
              </a:spcBef>
              <a:spcAft>
                <a:spcPts val="0"/>
              </a:spcAft>
              <a:buClr>
                <a:schemeClr val="dk1"/>
              </a:buClr>
              <a:buSzPts val="1100"/>
              <a:buFont typeface="Arial"/>
              <a:buNone/>
            </a:pPr>
            <a:r>
              <a:rPr lang="en-GB" sz="1504">
                <a:solidFill>
                  <a:schemeClr val="dk1"/>
                </a:solidFill>
              </a:rPr>
              <a:t>I also want to improve my decision making and planning and feel this can be achieved by having training in this area to help with my future career.</a:t>
            </a:r>
            <a:endParaRPr sz="2200"/>
          </a:p>
        </p:txBody>
      </p:sp>
      <p:pic>
        <p:nvPicPr>
          <p:cNvPr id="77" name="Google Shape;77;p15"/>
          <p:cNvPicPr preferRelativeResize="0"/>
          <p:nvPr/>
        </p:nvPicPr>
        <p:blipFill rotWithShape="1">
          <a:blip r:embed="rId3">
            <a:alphaModFix/>
          </a:blip>
          <a:srcRect b="0" l="0" r="10490" t="0"/>
          <a:stretch/>
        </p:blipFill>
        <p:spPr>
          <a:xfrm>
            <a:off x="89575" y="1007800"/>
            <a:ext cx="4150801" cy="39476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16"/>
          <p:cNvSpPr txBox="1"/>
          <p:nvPr>
            <p:ph type="title"/>
          </p:nvPr>
        </p:nvSpPr>
        <p:spPr>
          <a:xfrm>
            <a:off x="311725" y="500925"/>
            <a:ext cx="3706500" cy="561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GB" sz="1800"/>
              <a:t>Personal objectives </a:t>
            </a:r>
            <a:endParaRPr sz="1800"/>
          </a:p>
        </p:txBody>
      </p:sp>
      <p:sp>
        <p:nvSpPr>
          <p:cNvPr id="83" name="Google Shape;83;p16"/>
          <p:cNvSpPr txBox="1"/>
          <p:nvPr>
            <p:ph idx="1" type="body"/>
          </p:nvPr>
        </p:nvSpPr>
        <p:spPr>
          <a:xfrm>
            <a:off x="5104575" y="500925"/>
            <a:ext cx="3706500" cy="40986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Clr>
                <a:schemeClr val="dk1"/>
              </a:buClr>
              <a:buSzPts val="1100"/>
              <a:buFont typeface="Arial"/>
              <a:buNone/>
            </a:pPr>
            <a:r>
              <a:rPr b="1" lang="en-GB" sz="1404">
                <a:solidFill>
                  <a:schemeClr val="dk1"/>
                </a:solidFill>
              </a:rPr>
              <a:t>Short term goals (next 12 months)- </a:t>
            </a:r>
            <a:r>
              <a:rPr i="1" lang="en-GB" sz="1404">
                <a:solidFill>
                  <a:schemeClr val="dk1"/>
                </a:solidFill>
              </a:rPr>
              <a:t>Pass year one and continue to year two with increased knowledge and skill set.</a:t>
            </a:r>
            <a:endParaRPr i="1" sz="1404">
              <a:solidFill>
                <a:schemeClr val="dk1"/>
              </a:solidFill>
            </a:endParaRPr>
          </a:p>
          <a:p>
            <a:pPr indent="0" lvl="0" marL="0" rtl="0" algn="l">
              <a:lnSpc>
                <a:spcPct val="100000"/>
              </a:lnSpc>
              <a:spcBef>
                <a:spcPts val="0"/>
              </a:spcBef>
              <a:spcAft>
                <a:spcPts val="0"/>
              </a:spcAft>
              <a:buClr>
                <a:schemeClr val="dk1"/>
              </a:buClr>
              <a:buSzPts val="1100"/>
              <a:buFont typeface="Arial"/>
              <a:buNone/>
            </a:pPr>
            <a:r>
              <a:t/>
            </a:r>
            <a:endParaRPr i="1" sz="1404">
              <a:solidFill>
                <a:schemeClr val="dk1"/>
              </a:solidFill>
            </a:endParaRPr>
          </a:p>
          <a:p>
            <a:pPr indent="0" lvl="0" marL="0" rtl="0" algn="l">
              <a:lnSpc>
                <a:spcPct val="100000"/>
              </a:lnSpc>
              <a:spcBef>
                <a:spcPts val="0"/>
              </a:spcBef>
              <a:spcAft>
                <a:spcPts val="0"/>
              </a:spcAft>
              <a:buClr>
                <a:schemeClr val="dk1"/>
              </a:buClr>
              <a:buSzPts val="1100"/>
              <a:buFont typeface="Arial"/>
              <a:buNone/>
            </a:pPr>
            <a:r>
              <a:rPr b="1" i="1" lang="en-GB" sz="1404">
                <a:solidFill>
                  <a:schemeClr val="dk1"/>
                </a:solidFill>
              </a:rPr>
              <a:t>Medium term goals</a:t>
            </a:r>
            <a:r>
              <a:rPr i="1" lang="en-GB" sz="1404">
                <a:solidFill>
                  <a:schemeClr val="dk1"/>
                </a:solidFill>
              </a:rPr>
              <a:t> </a:t>
            </a:r>
            <a:r>
              <a:rPr b="1" i="1" lang="en-GB" sz="1404">
                <a:solidFill>
                  <a:schemeClr val="dk1"/>
                </a:solidFill>
              </a:rPr>
              <a:t>(2-3 years)</a:t>
            </a:r>
            <a:r>
              <a:rPr i="1" lang="en-GB" sz="1404">
                <a:solidFill>
                  <a:schemeClr val="dk1"/>
                </a:solidFill>
              </a:rPr>
              <a:t> - Pass my degree with at least 2:1 honours</a:t>
            </a:r>
            <a:endParaRPr i="1" sz="1404">
              <a:solidFill>
                <a:schemeClr val="dk1"/>
              </a:solidFill>
            </a:endParaRPr>
          </a:p>
          <a:p>
            <a:pPr indent="0" lvl="0" marL="0" rtl="0" algn="l">
              <a:lnSpc>
                <a:spcPct val="100000"/>
              </a:lnSpc>
              <a:spcBef>
                <a:spcPts val="0"/>
              </a:spcBef>
              <a:spcAft>
                <a:spcPts val="0"/>
              </a:spcAft>
              <a:buClr>
                <a:schemeClr val="dk1"/>
              </a:buClr>
              <a:buSzPts val="1100"/>
              <a:buFont typeface="Arial"/>
              <a:buNone/>
            </a:pPr>
            <a:r>
              <a:t/>
            </a:r>
            <a:endParaRPr i="1" sz="1404">
              <a:solidFill>
                <a:schemeClr val="dk1"/>
              </a:solidFill>
            </a:endParaRPr>
          </a:p>
          <a:p>
            <a:pPr indent="0" lvl="0" marL="0" rtl="0" algn="l">
              <a:lnSpc>
                <a:spcPct val="100000"/>
              </a:lnSpc>
              <a:spcBef>
                <a:spcPts val="0"/>
              </a:spcBef>
              <a:spcAft>
                <a:spcPts val="0"/>
              </a:spcAft>
              <a:buNone/>
            </a:pPr>
            <a:r>
              <a:rPr b="1" i="1" lang="en-GB" sz="1404">
                <a:solidFill>
                  <a:schemeClr val="dk1"/>
                </a:solidFill>
              </a:rPr>
              <a:t>Long term goals (over 3 years) - </a:t>
            </a:r>
            <a:r>
              <a:rPr i="1" lang="en-GB" sz="1404">
                <a:solidFill>
                  <a:schemeClr val="dk1"/>
                </a:solidFill>
              </a:rPr>
              <a:t>My future goals are to work as a games designer in the games industry for the foreseeable and potentially be in charge of a group of designers or animators.</a:t>
            </a:r>
            <a:endParaRPr sz="2100"/>
          </a:p>
        </p:txBody>
      </p:sp>
      <p:pic>
        <p:nvPicPr>
          <p:cNvPr id="84" name="Google Shape;84;p16"/>
          <p:cNvPicPr preferRelativeResize="0"/>
          <p:nvPr/>
        </p:nvPicPr>
        <p:blipFill>
          <a:blip r:embed="rId3">
            <a:alphaModFix/>
          </a:blip>
          <a:stretch>
            <a:fillRect/>
          </a:stretch>
        </p:blipFill>
        <p:spPr>
          <a:xfrm>
            <a:off x="116300" y="1114600"/>
            <a:ext cx="4097350" cy="3642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7"/>
          <p:cNvSpPr txBox="1"/>
          <p:nvPr>
            <p:ph type="title"/>
          </p:nvPr>
        </p:nvSpPr>
        <p:spPr>
          <a:xfrm>
            <a:off x="311725" y="500925"/>
            <a:ext cx="3706500" cy="571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800"/>
              <a:t>Overall</a:t>
            </a:r>
            <a:endParaRPr sz="1800"/>
          </a:p>
        </p:txBody>
      </p:sp>
      <p:sp>
        <p:nvSpPr>
          <p:cNvPr id="90" name="Google Shape;90;p17"/>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Clr>
                <a:schemeClr val="dk1"/>
              </a:buClr>
              <a:buSzPts val="1100"/>
              <a:buFont typeface="Arial"/>
              <a:buNone/>
            </a:pPr>
            <a:r>
              <a:rPr lang="en-GB" sz="1400">
                <a:solidFill>
                  <a:schemeClr val="dk1"/>
                </a:solidFill>
              </a:rPr>
              <a:t>I feel that my future will all depend on decisions I make in the next few months and that change needs to start now. I do feel that the pandemic has affected that but with the vaccination on the way I am hopeful that face to face teaching can resume next year and that this will enable me to achieve the goals I have set out for myself.</a:t>
            </a:r>
            <a:endParaRPr sz="1400">
              <a:solidFill>
                <a:schemeClr val="dk1"/>
              </a:solidFill>
            </a:endParaRPr>
          </a:p>
          <a:p>
            <a:pPr indent="0" lvl="0" marL="0" rtl="0" algn="l">
              <a:lnSpc>
                <a:spcPct val="100000"/>
              </a:lnSpc>
              <a:spcBef>
                <a:spcPts val="0"/>
              </a:spcBef>
              <a:spcAft>
                <a:spcPts val="0"/>
              </a:spcAft>
              <a:buClr>
                <a:schemeClr val="dk1"/>
              </a:buClr>
              <a:buSzPts val="1100"/>
              <a:buFont typeface="Arial"/>
              <a:buNone/>
            </a:pPr>
            <a:r>
              <a:rPr lang="en-GB" sz="1400">
                <a:solidFill>
                  <a:schemeClr val="dk1"/>
                </a:solidFill>
              </a:rPr>
              <a:t>However, I know this alone will not be enough. I am determined to succeed and will do all I can to improve and be a better version of myself to be a success. I know I can and want to be in my career.</a:t>
            </a:r>
            <a:endParaRPr sz="14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