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1" r:id="rId4"/>
    <p:sldMasterId id="2147483674" r:id="rId5"/>
  </p:sldMasterIdLst>
  <p:notesMasterIdLst>
    <p:notesMasterId r:id="rId11"/>
  </p:notesMasterIdLst>
  <p:handoutMasterIdLst>
    <p:handoutMasterId r:id="rId12"/>
  </p:handoutMasterIdLst>
  <p:sldIdLst>
    <p:sldId id="257" r:id="rId6"/>
    <p:sldId id="289" r:id="rId7"/>
    <p:sldId id="290" r:id="rId8"/>
    <p:sldId id="291" r:id="rId9"/>
    <p:sldId id="292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392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theme" Target="theme/theme1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lfan Dyddiad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0C8E9E-F53E-49BC-9072-85308EAFD739}" type="datetimeFigureOut">
              <a:rPr lang="cy-GB" smtClean="0"/>
              <a:t>10/02/2020</a:t>
            </a:fld>
            <a:endParaRPr lang="cy-GB"/>
          </a:p>
        </p:txBody>
      </p:sp>
      <p:sp>
        <p:nvSpPr>
          <p:cNvPr id="4" name="Dalfan Troedyn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5" name="Dalfan Rhif y Sleid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486C77-17E6-48BB-B9CF-9AC6F4D7E02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10578437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236D90-87CD-49F9-A99C-F73AB00FAB1B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D5591D-FE43-4DB7-94BE-7FE782E1F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497339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  <p:sp>
        <p:nvSpPr>
          <p:cNvPr id="5" name="Dalfan Pennyn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3872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B719B-53FF-4F15-869F-9EAA62EF851D}" type="datetime1">
              <a:rPr lang="en-US" smtClean="0"/>
              <a:t>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509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EA6BC-F9D4-4379-A7D8-E34A6CEC15E0}" type="datetime1">
              <a:rPr lang="en-US" smtClean="0"/>
              <a:t>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0380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70D50-742D-4F0E-A9DD-A0DBFFAD2B6A}" type="datetime1">
              <a:rPr lang="en-US" smtClean="0"/>
              <a:t>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584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92DA9-2496-45AB-ABCA-F6E53FC26A16}" type="datetime1">
              <a:rPr lang="en-US" smtClean="0"/>
              <a:t>2/10/2020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209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E58AA-8261-4FD2-A69A-8D6621A61F7B}" type="datetime1">
              <a:rPr lang="en-US" smtClean="0"/>
              <a:t>2/10/2020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607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37641-1092-4C28-A0DB-33AAEC171820}" type="datetime1">
              <a:rPr lang="en-US" smtClean="0"/>
              <a:t>2/10/2020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26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3AF3F-0D2A-456E-8372-6DB51572036A}" type="datetime1">
              <a:rPr lang="en-US" smtClean="0"/>
              <a:t>2/10/2020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442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AF01-0189-4321-913E-BA8A8474802E}" type="datetime1">
              <a:rPr lang="en-US" smtClean="0"/>
              <a:t>2/10/2020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941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BB0DF-13AD-40C8-AE0D-265D1DFBB110}" type="datetime1">
              <a:rPr lang="en-US" smtClean="0"/>
              <a:t>2/10/2020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560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D8012-0A23-4E0B-8EC4-1BFFCB260892}" type="datetime1">
              <a:rPr lang="en-US" smtClean="0"/>
              <a:t>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270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46E1F-44C5-4C63-9A32-C828FD9C89EF}" type="datetime1">
              <a:rPr lang="en-US" smtClean="0"/>
              <a:t>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4538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200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908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0589-C620-47CF-80E3-6C319545BAED}" type="datetime1">
              <a:rPr lang="en-US" smtClean="0"/>
              <a:t>2/10/2020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7037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B4C33-AA65-4993-AA3F-9EA1D5410380}" type="datetime1">
              <a:rPr lang="en-US" smtClean="0"/>
              <a:t>2/10/2020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2883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9A83E-4113-4CCD-8455-FFBB91F8FE86}" type="datetime1">
              <a:rPr lang="en-US" smtClean="0"/>
              <a:t>2/10/2020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3907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41EC7-4678-4D27-A551-198FD34D760E}" type="datetime1">
              <a:rPr lang="en-US" smtClean="0"/>
              <a:t>2/10/2020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8461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96E6E-11CD-4410-8A46-844D5A1F4056}" type="datetime1">
              <a:rPr lang="en-US" smtClean="0"/>
              <a:t>2/10/2020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9954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C615D-9CD1-4490-BC15-4C62014D1FE2}" type="datetime1">
              <a:rPr lang="en-US" smtClean="0"/>
              <a:t>2/10/2020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2318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CC247-E9B6-473E-AF53-E925235D248E}" type="datetime1">
              <a:rPr lang="en-US" smtClean="0"/>
              <a:t>2/10/2020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6032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495A-3982-4DDD-A83F-235F547148A7}" type="datetime1">
              <a:rPr lang="en-US" smtClean="0"/>
              <a:t>2/10/2020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5850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DB970-49F0-48B6-99BC-7950161A261F}" type="datetime1">
              <a:rPr lang="en-US" smtClean="0"/>
              <a:t>2/10/2020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3797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388AE-F559-42AC-9CFE-26A1D58CBD39}" type="datetime1">
              <a:rPr lang="en-US" smtClean="0"/>
              <a:t>2/10/2020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4828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A4E16-4398-4368-BE56-72484D470798}" type="datetime1">
              <a:rPr lang="en-US" smtClean="0"/>
              <a:t>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731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DC18FA-356E-429E-9609-3B180110D5E4}" type="datetime1">
              <a:rPr lang="en-US" smtClean="0"/>
              <a:t>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070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D78C77-F217-4165-B4CF-AACCBF38F05B}" type="datetime1">
              <a:rPr lang="en-US" smtClean="0"/>
              <a:t>2/10/2020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915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3545" y="309466"/>
            <a:ext cx="30404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ECAD6009 / ECAD7003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4551" y="309466"/>
            <a:ext cx="26180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Session 7/ </a:t>
            </a:r>
            <a:r>
              <a:rPr lang="en-GB" sz="2400" dirty="0" err="1">
                <a:solidFill>
                  <a:schemeClr val="bg1"/>
                </a:solidFill>
              </a:rPr>
              <a:t>Sesiwn</a:t>
            </a:r>
            <a:r>
              <a:rPr lang="en-GB" sz="2400" dirty="0">
                <a:solidFill>
                  <a:schemeClr val="bg1"/>
                </a:solidFill>
              </a:rPr>
              <a:t> 7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365387" y="4389000"/>
            <a:ext cx="47935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400" b="1" dirty="0">
                <a:solidFill>
                  <a:srgbClr val="FFFF99"/>
                </a:solidFill>
              </a:rPr>
              <a:t>Looking at Diversity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97855" y="1607150"/>
            <a:ext cx="531934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400" b="1" dirty="0" err="1">
                <a:solidFill>
                  <a:srgbClr val="FFFF99"/>
                </a:solidFill>
              </a:rPr>
              <a:t>Edrych</a:t>
            </a:r>
            <a:r>
              <a:rPr lang="en-GB" sz="4400" b="1" dirty="0">
                <a:solidFill>
                  <a:srgbClr val="FFFF99"/>
                </a:solidFill>
              </a:rPr>
              <a:t> </a:t>
            </a:r>
            <a:r>
              <a:rPr lang="en-GB" sz="4400" b="1" dirty="0" err="1">
                <a:solidFill>
                  <a:srgbClr val="FFFF99"/>
                </a:solidFill>
              </a:rPr>
              <a:t>ar</a:t>
            </a:r>
            <a:r>
              <a:rPr lang="en-GB" sz="4400" b="1" dirty="0">
                <a:solidFill>
                  <a:srgbClr val="FFFF99"/>
                </a:solidFill>
              </a:rPr>
              <a:t> </a:t>
            </a:r>
            <a:r>
              <a:rPr lang="en-GB" sz="4400" b="1" dirty="0" err="1">
                <a:solidFill>
                  <a:srgbClr val="FFFF99"/>
                </a:solidFill>
              </a:rPr>
              <a:t>amrywiaeth</a:t>
            </a:r>
            <a:endParaRPr lang="en-GB" sz="4400" b="1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9961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92AC5-6A73-4183-B075-4C143A58B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Strwythur y sesiwn</a:t>
            </a:r>
            <a:br>
              <a:rPr lang="cy-GB" dirty="0"/>
            </a:br>
            <a:r>
              <a:rPr lang="cy-GB" i="1" dirty="0"/>
              <a:t>Structure of the session</a:t>
            </a:r>
            <a:endParaRPr lang="en-GB" i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361A889-A40E-4E87-85B2-53A6619F51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283" y="1825625"/>
            <a:ext cx="4120567" cy="4351338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y-GB" dirty="0"/>
              <a:t>Cyflwyniad fideo gan Mark Thompson, Pennaeth ysgol gynradd St. Helen’s, Abertawe (37 munud)</a:t>
            </a:r>
          </a:p>
          <a:p>
            <a:pPr marL="514350" indent="-514350">
              <a:buFont typeface="+mj-lt"/>
              <a:buAutoNum type="arabicPeriod"/>
            </a:pPr>
            <a:r>
              <a:rPr lang="cy-GB" dirty="0"/>
              <a:t>Cyflwyniad fideo gan Jo Martin, athrawes arbenigol SIY, ysgol uwchradd Pentrehafod, Abertawe (14 munud)</a:t>
            </a:r>
          </a:p>
          <a:p>
            <a:pPr marL="514350" indent="-514350">
              <a:buFont typeface="+mj-lt"/>
              <a:buAutoNum type="arabicPeriod"/>
            </a:pPr>
            <a:r>
              <a:rPr lang="cy-GB" dirty="0"/>
              <a:t>Ysgrifennu nodiadau wrth wylio’r cyflwyniadau a thrafod strategaethau effeithiol i gydweithio gyda chymunedau amrywiol. Cymharu gyda phrofiadau PAP1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B693BE-55A3-45F3-A7E6-A3CD14BB84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6"/>
            <a:ext cx="3886200" cy="3887277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y-GB" i="1" dirty="0"/>
              <a:t>Video presentation by Mark Thompson, headteacher, St. Helen’s primary school, Swansea (37 minutes)</a:t>
            </a:r>
          </a:p>
          <a:p>
            <a:pPr marL="514350" indent="-514350">
              <a:buFont typeface="+mj-lt"/>
              <a:buAutoNum type="arabicPeriod"/>
            </a:pPr>
            <a:r>
              <a:rPr lang="cy-GB" i="1" dirty="0"/>
              <a:t>Video presentation by Jo Martin, specialist EAL teacher, Pentrehafod School, Swansea (14 minutes)</a:t>
            </a:r>
          </a:p>
          <a:p>
            <a:pPr marL="514350" indent="-514350">
              <a:buFont typeface="+mj-lt"/>
              <a:buAutoNum type="arabicPeriod"/>
            </a:pPr>
            <a:r>
              <a:rPr lang="cy-GB" i="1" dirty="0"/>
              <a:t>Make notes during presentations and discuss effective strategies for engaging with diverse communities. Compare with PTE1 experiences</a:t>
            </a:r>
            <a:endParaRPr lang="en-GB" i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77261CC-DE24-4E88-8FC9-27F97BBBE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156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0A973-E467-4456-B0EA-AF22883F0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/>
          <a:lstStyle/>
          <a:p>
            <a:r>
              <a:rPr lang="cy-GB" dirty="0"/>
              <a:t>Edrych ar Amrywiaeth</a:t>
            </a:r>
            <a:br>
              <a:rPr lang="cy-GB" dirty="0"/>
            </a:br>
            <a:r>
              <a:rPr lang="cy-GB" i="1" dirty="0"/>
              <a:t>Looking at Diversity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59567-BA8C-49CD-8281-D4A3DC86EE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1" y="1632678"/>
            <a:ext cx="3886200" cy="4351338"/>
          </a:xfrm>
        </p:spPr>
        <p:txBody>
          <a:bodyPr/>
          <a:lstStyle/>
          <a:p>
            <a:r>
              <a:rPr lang="cy-GB" b="1" dirty="0"/>
              <a:t>TASG: Ysgrifennwch nodiadau tra’n gwylio’r cyflwyniadau:</a:t>
            </a:r>
          </a:p>
          <a:p>
            <a:r>
              <a:rPr lang="cy-GB" dirty="0"/>
              <a:t>Pa strategaethau sydd gan yr ysgolion i gydweithio gyda disgyblion a rhieni mewn cymunedau amrywiol?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1E3868-356C-4D45-804F-FC37930D4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1" y="1632678"/>
            <a:ext cx="3886200" cy="4351338"/>
          </a:xfrm>
        </p:spPr>
        <p:txBody>
          <a:bodyPr/>
          <a:lstStyle/>
          <a:p>
            <a:pPr marL="0" indent="0">
              <a:buNone/>
            </a:pPr>
            <a:r>
              <a:rPr lang="cy-GB" b="1" dirty="0"/>
              <a:t>TASK: Write notes on yor worksheets while watching the presentations:</a:t>
            </a:r>
          </a:p>
          <a:p>
            <a:pPr marL="0" indent="0">
              <a:buNone/>
            </a:pPr>
            <a:r>
              <a:rPr lang="cy-GB" dirty="0"/>
              <a:t>What strategies do the schools use to engage with pupils and parents in diverse communities?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F0FE1F-6C77-453B-A44F-2FFF98EF50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5433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E8E6B-B7FE-4ABA-800C-2B10A04CC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/>
          <a:lstStyle/>
          <a:p>
            <a:r>
              <a:rPr lang="cy-GB" dirty="0"/>
              <a:t>Taflen nodiadau</a:t>
            </a:r>
            <a:br>
              <a:rPr lang="cy-GB" dirty="0"/>
            </a:br>
            <a:r>
              <a:rPr lang="cy-GB" i="1" dirty="0"/>
              <a:t>Worksheet</a:t>
            </a:r>
            <a:endParaRPr lang="en-GB" i="1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330BFA-6F36-4A02-9F6C-9F43F3787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4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F9A030-4176-4B9B-B7F8-356F7A77C1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45" t="22314" r="24312" b="17829"/>
          <a:stretch/>
        </p:blipFill>
        <p:spPr>
          <a:xfrm>
            <a:off x="1581145" y="1585011"/>
            <a:ext cx="5981710" cy="3976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460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9024F-1792-4719-8532-C12C983DD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80613"/>
            <a:ext cx="7886700" cy="1325563"/>
          </a:xfrm>
        </p:spPr>
        <p:txBody>
          <a:bodyPr/>
          <a:lstStyle/>
          <a:p>
            <a:r>
              <a:rPr lang="cy-GB" dirty="0"/>
              <a:t>Trafodaeth</a:t>
            </a:r>
            <a:br>
              <a:rPr lang="cy-GB" dirty="0"/>
            </a:br>
            <a:r>
              <a:rPr lang="cy-GB" i="1" dirty="0"/>
              <a:t>Discussion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E3695-5274-440B-BFB8-4986CF5065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9783" y="1406176"/>
            <a:ext cx="4045065" cy="435133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y-GB" dirty="0"/>
              <a:t>Trafodwch mewn grwpiau:</a:t>
            </a:r>
          </a:p>
          <a:p>
            <a:pPr marL="514350" indent="-514350">
              <a:buFont typeface="+mj-lt"/>
              <a:buAutoNum type="arabicPeriod"/>
            </a:pPr>
            <a:r>
              <a:rPr lang="cy-GB" dirty="0"/>
              <a:t>Pa strategaethau sydd gan ysgolion St. Helen’s a Pentrehafod o gydweithio gyda disgyblion a rhieni yn eu cymunedau amrywiol?</a:t>
            </a:r>
          </a:p>
          <a:p>
            <a:pPr marL="514350" indent="-514350">
              <a:buFont typeface="+mj-lt"/>
              <a:buAutoNum type="arabicPeriod"/>
            </a:pPr>
            <a:r>
              <a:rPr lang="cy-GB" dirty="0"/>
              <a:t>Pa strategaethau weloch chi yn eich ysgol leoliad PAP1?</a:t>
            </a:r>
          </a:p>
          <a:p>
            <a:pPr marL="514350" indent="-514350">
              <a:buFont typeface="+mj-lt"/>
              <a:buAutoNum type="arabicPeriod"/>
            </a:pPr>
            <a:r>
              <a:rPr lang="cy-GB" dirty="0"/>
              <a:t>A fyddai’r un strategaethau yn gweithio ymhob ysgol? Pam?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0FCA9C-30AF-406A-A29E-851BCD90FF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2" y="1406176"/>
            <a:ext cx="3886200" cy="435133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y-GB" i="1" dirty="0"/>
              <a:t>In groups, discuss:</a:t>
            </a:r>
          </a:p>
          <a:p>
            <a:pPr marL="514350" indent="-514350">
              <a:buFont typeface="+mj-lt"/>
              <a:buAutoNum type="arabicPeriod"/>
            </a:pPr>
            <a:r>
              <a:rPr lang="cy-GB" i="1" dirty="0"/>
              <a:t>What strategies do St. Helen’s and Pentrehafod use to engage with pupils and parents in their diverse communities?</a:t>
            </a:r>
          </a:p>
          <a:p>
            <a:pPr marL="514350" indent="-514350">
              <a:buFont typeface="+mj-lt"/>
              <a:buAutoNum type="arabicPeriod"/>
            </a:pPr>
            <a:r>
              <a:rPr lang="cy-GB" i="1" dirty="0"/>
              <a:t>What strategies did you see in your PTE1 placement school?</a:t>
            </a:r>
          </a:p>
          <a:p>
            <a:pPr marL="514350" indent="-514350">
              <a:buFont typeface="+mj-lt"/>
              <a:buAutoNum type="arabicPeriod"/>
            </a:pPr>
            <a:r>
              <a:rPr lang="cy-GB" i="1" dirty="0"/>
              <a:t>Would the same strategies work in every school? Why?</a:t>
            </a:r>
            <a:endParaRPr lang="en-GB" i="1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92BE23-7E55-4C13-A9BF-256A20CA4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63853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eachers xmlns="187a2bee-0fe6-44de-ab54-6430ee518e14">
      <UserInfo>
        <DisplayName/>
        <AccountId xsi:nil="true"/>
        <AccountType/>
      </UserInfo>
    </Teachers>
    <Self_Registration_Enabled xmlns="187a2bee-0fe6-44de-ab54-6430ee518e14" xsi:nil="true"/>
    <IsNotebookLocked xmlns="187a2bee-0fe6-44de-ab54-6430ee518e14" xsi:nil="true"/>
    <FolderType xmlns="187a2bee-0fe6-44de-ab54-6430ee518e14" xsi:nil="true"/>
    <Students xmlns="187a2bee-0fe6-44de-ab54-6430ee518e14">
      <UserInfo>
        <DisplayName/>
        <AccountId xsi:nil="true"/>
        <AccountType/>
      </UserInfo>
    </Students>
    <Templates xmlns="187a2bee-0fe6-44de-ab54-6430ee518e14" xsi:nil="true"/>
    <NotebookType xmlns="187a2bee-0fe6-44de-ab54-6430ee518e14" xsi:nil="true"/>
    <Student_Groups xmlns="187a2bee-0fe6-44de-ab54-6430ee518e14">
      <UserInfo>
        <DisplayName/>
        <AccountId xsi:nil="true"/>
        <AccountType/>
      </UserInfo>
    </Student_Groups>
    <DefaultSectionNames xmlns="187a2bee-0fe6-44de-ab54-6430ee518e14" xsi:nil="true"/>
    <Is_Collaboration_Space_Locked xmlns="187a2bee-0fe6-44de-ab54-6430ee518e14" xsi:nil="true"/>
    <AppVersion xmlns="187a2bee-0fe6-44de-ab54-6430ee518e14" xsi:nil="true"/>
    <Invited_Teachers xmlns="187a2bee-0fe6-44de-ab54-6430ee518e14" xsi:nil="true"/>
    <Owner xmlns="187a2bee-0fe6-44de-ab54-6430ee518e14">
      <UserInfo>
        <DisplayName/>
        <AccountId xsi:nil="true"/>
        <AccountType/>
      </UserInfo>
    </Owner>
    <Has_Teacher_Only_SectionGroup xmlns="187a2bee-0fe6-44de-ab54-6430ee518e14" xsi:nil="true"/>
    <CultureName xmlns="187a2bee-0fe6-44de-ab54-6430ee518e14" xsi:nil="true"/>
    <Invited_Students xmlns="187a2bee-0fe6-44de-ab54-6430ee518e14" xsi:nil="true"/>
    <TeamsChannelId xmlns="187a2bee-0fe6-44de-ab54-6430ee518e14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B9DF921B5A7A4FA9BA9DFFF4EC9399" ma:contentTypeVersion="28" ma:contentTypeDescription="Create a new document." ma:contentTypeScope="" ma:versionID="3eed775556ba33e8b60d876b59424ba3">
  <xsd:schema xmlns:xsd="http://www.w3.org/2001/XMLSchema" xmlns:xs="http://www.w3.org/2001/XMLSchema" xmlns:p="http://schemas.microsoft.com/office/2006/metadata/properties" xmlns:ns3="187a2bee-0fe6-44de-ab54-6430ee518e14" xmlns:ns4="6003df89-8e1b-4d83-9d41-d74030b0b52c" targetNamespace="http://schemas.microsoft.com/office/2006/metadata/properties" ma:root="true" ma:fieldsID="91c4da1e5b5d7fd324dd49836cdf4916" ns3:_="" ns4:_="">
    <xsd:import namespace="187a2bee-0fe6-44de-ab54-6430ee518e14"/>
    <xsd:import namespace="6003df89-8e1b-4d83-9d41-d74030b0b52c"/>
    <xsd:element name="properties">
      <xsd:complexType>
        <xsd:sequence>
          <xsd:element name="documentManagement">
            <xsd:complexType>
              <xsd:all>
                <xsd:element ref="ns3:NotebookType" minOccurs="0"/>
                <xsd:element ref="ns3:FolderType" minOccurs="0"/>
                <xsd:element ref="ns3:Owner" minOccurs="0"/>
                <xsd:element ref="ns3:DefaultSectionNames" minOccurs="0"/>
                <xsd:element ref="ns3:Templates" minOccurs="0"/>
                <xsd:element ref="ns3:CultureName" minOccurs="0"/>
                <xsd:element ref="ns3:AppVersion" minOccurs="0"/>
                <xsd:element ref="ns3:Teachers" minOccurs="0"/>
                <xsd:element ref="ns3:Students" minOccurs="0"/>
                <xsd:element ref="ns3:Student_Groups" minOccurs="0"/>
                <xsd:element ref="ns3:Invited_Teachers" minOccurs="0"/>
                <xsd:element ref="ns3:Invited_Students" minOccurs="0"/>
                <xsd:element ref="ns3:Self_Registration_Enabled" minOccurs="0"/>
                <xsd:element ref="ns3:Has_Teacher_Only_SectionGroup" minOccurs="0"/>
                <xsd:element ref="ns3:Is_Collaboration_Space_Locked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Location" minOccurs="0"/>
                <xsd:element ref="ns3:MediaServiceAutoTags" minOccurs="0"/>
                <xsd:element ref="ns3:MediaServiceOCR" minOccurs="0"/>
                <xsd:element ref="ns3:TeamsChannelId" minOccurs="0"/>
                <xsd:element ref="ns3:IsNotebookLocked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7a2bee-0fe6-44de-ab54-6430ee518e14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Owner" ma:index="10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11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2" nillable="true" ma:displayName="Templates" ma:internalName="Templates">
      <xsd:simpleType>
        <xsd:restriction base="dms:Note">
          <xsd:maxLength value="255"/>
        </xsd:restriction>
      </xsd:simpleType>
    </xsd:element>
    <xsd:element name="CultureName" ma:index="13" nillable="true" ma:displayName="Culture Name" ma:internalName="CultureName">
      <xsd:simpleType>
        <xsd:restriction base="dms:Text"/>
      </xsd:simpleType>
    </xsd:element>
    <xsd:element name="AppVersion" ma:index="14" nillable="true" ma:displayName="App Version" ma:internalName="AppVersion">
      <xsd:simpleType>
        <xsd:restriction base="dms:Text"/>
      </xsd:simpleType>
    </xsd:element>
    <xsd:element name="Teachers" ma:index="15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16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17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18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19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20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21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22" nillable="true" ma:displayName="Is Collaboration Space Locked" ma:internalName="Is_Collaboration_Space_Locked">
      <xsd:simpleType>
        <xsd:restriction base="dms:Boolean"/>
      </xsd:simpleType>
    </xsd:element>
    <xsd:element name="MediaServiceMetadata" ma:index="26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27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28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29" nillable="true" ma:displayName="MediaServiceLocation" ma:internalName="MediaServiceLocation" ma:readOnly="true">
      <xsd:simpleType>
        <xsd:restriction base="dms:Text"/>
      </xsd:simpleType>
    </xsd:element>
    <xsd:element name="MediaServiceAutoTags" ma:index="30" nillable="true" ma:displayName="MediaServiceAutoTags" ma:internalName="MediaServiceAutoTags" ma:readOnly="true">
      <xsd:simpleType>
        <xsd:restriction base="dms:Text"/>
      </xsd:simpleType>
    </xsd:element>
    <xsd:element name="MediaServiceOCR" ma:index="3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TeamsChannelId" ma:index="32" nillable="true" ma:displayName="Teams Channel Id" ma:internalName="TeamsChannelId">
      <xsd:simpleType>
        <xsd:restriction base="dms:Text"/>
      </xsd:simpleType>
    </xsd:element>
    <xsd:element name="IsNotebookLocked" ma:index="33" nillable="true" ma:displayName="Is Notebook Locked" ma:internalName="IsNotebookLocked">
      <xsd:simpleType>
        <xsd:restriction base="dms:Boolean"/>
      </xsd:simpleType>
    </xsd:element>
    <xsd:element name="MediaServiceAutoKeyPoints" ma:index="3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03df89-8e1b-4d83-9d41-d74030b0b52c" elementFormDefault="qualified">
    <xsd:import namespace="http://schemas.microsoft.com/office/2006/documentManagement/types"/>
    <xsd:import namespace="http://schemas.microsoft.com/office/infopath/2007/PartnerControls"/>
    <xsd:element name="SharedWithUsers" ma:index="23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4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5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E9830EA-5ABE-420D-95F3-46161B3DBB94}">
  <ds:schemaRefs>
    <ds:schemaRef ds:uri="187a2bee-0fe6-44de-ab54-6430ee518e14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6003df89-8e1b-4d83-9d41-d74030b0b52c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A1DAFF4-8B54-4CA0-8CBE-7CA97B9174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7a2bee-0fe6-44de-ab54-6430ee518e14"/>
    <ds:schemaRef ds:uri="6003df89-8e1b-4d83-9d41-d74030b0b52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86260E8-EF9F-4E22-A14F-0CD911AFF7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179</TotalTime>
  <Words>297</Words>
  <Application>Microsoft Office PowerPoint</Application>
  <PresentationFormat>On-screen Show (4:3)</PresentationFormat>
  <Paragraphs>31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1_Office Theme</vt:lpstr>
      <vt:lpstr>PowerPoint Presentation</vt:lpstr>
      <vt:lpstr>Strwythur y sesiwn Structure of the session</vt:lpstr>
      <vt:lpstr>Edrych ar Amrywiaeth Looking at Diversity</vt:lpstr>
      <vt:lpstr>Taflen nodiadau Worksheet</vt:lpstr>
      <vt:lpstr>Trafodaeth Discussion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Stacey</dc:creator>
  <cp:lastModifiedBy>Aled Williams</cp:lastModifiedBy>
  <cp:revision>9</cp:revision>
  <dcterms:created xsi:type="dcterms:W3CDTF">2020-01-30T13:27:38Z</dcterms:created>
  <dcterms:modified xsi:type="dcterms:W3CDTF">2020-02-10T10:39:18Z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0x01010000B9DF921B5A7A4FA9BA9DFFF4EC9399</vt:lpwstr>
  </property>
</Properties>
</file>