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4630400" cy="8229600"/>
  <p:notesSz cx="8229600" cy="14630400"/>
  <p:embeddedFontLst>
    <p:embeddedFont>
      <p:font typeface="Bricolage Grotesque Semi Bold" panose="020B0604020202020204" charset="0"/>
      <p:regular r:id="rId13"/>
    </p:embeddedFont>
    <p:embeddedFont>
      <p:font typeface="Inter" panose="020B0604020202020204" charset="0"/>
      <p:regular r:id="rId1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69" d="100"/>
          <a:sy n="69" d="100"/>
        </p:scale>
        <p:origin x="677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081350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23.png"/><Relationship Id="rId11" Type="http://schemas.openxmlformats.org/officeDocument/2006/relationships/image" Target="../media/image28.svg"/><Relationship Id="rId5" Type="http://schemas.openxmlformats.org/officeDocument/2006/relationships/image" Target="../media/image22.svg"/><Relationship Id="rId10" Type="http://schemas.openxmlformats.org/officeDocument/2006/relationships/image" Target="../media/image27.png"/><Relationship Id="rId4" Type="http://schemas.openxmlformats.org/officeDocument/2006/relationships/image" Target="../media/image21.png"/><Relationship Id="rId9" Type="http://schemas.openxmlformats.org/officeDocument/2006/relationships/image" Target="../media/image2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2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9680" y="0"/>
            <a:ext cx="576072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2391013"/>
            <a:ext cx="7556421" cy="21263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2C2926"/>
                </a:solidFill>
                <a:latin typeface="Inter" panose="020B0604020202020204" charset="0"/>
                <a:ea typeface="Inter" panose="020B0604020202020204" charset="0"/>
                <a:cs typeface="Bricolage Grotesque Semi Bold" pitchFamily="34" charset="-120"/>
              </a:rPr>
              <a:t>The Impact of Caregiving on Adolescent Development</a:t>
            </a:r>
            <a:endParaRPr lang="en-US" sz="4450" b="1" dirty="0">
              <a:latin typeface="Inter" panose="020B0604020202020204" charset="0"/>
              <a:ea typeface="Inter" panose="020B0604020202020204" charset="0"/>
            </a:endParaRPr>
          </a:p>
        </p:txBody>
      </p:sp>
      <p:sp>
        <p:nvSpPr>
          <p:cNvPr id="4" name="Text 1"/>
          <p:cNvSpPr/>
          <p:nvPr/>
        </p:nvSpPr>
        <p:spPr>
          <a:xfrm>
            <a:off x="793788" y="5133067"/>
            <a:ext cx="75564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 Case Study of Jenny</a:t>
            </a:r>
            <a:endParaRPr lang="en-US" sz="1750" dirty="0"/>
          </a:p>
        </p:txBody>
      </p:sp>
      <p:sp>
        <p:nvSpPr>
          <p:cNvPr id="5" name="Text 2"/>
          <p:cNvSpPr/>
          <p:nvPr/>
        </p:nvSpPr>
        <p:spPr>
          <a:xfrm>
            <a:off x="793789" y="5657016"/>
            <a:ext cx="75564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850"/>
              </a:lnSpc>
            </a:pPr>
            <a:r>
              <a:rPr lang="en-US" sz="1750" dirty="0">
                <a:solidFill>
                  <a:srgbClr val="2C2926"/>
                </a:solidFill>
                <a:latin typeface="Inter" panose="020B0604020202020204" charset="0"/>
                <a:ea typeface="Inter" panose="020B0604020202020204" charset="0"/>
                <a:cs typeface="Inter" pitchFamily="34" charset="-120"/>
              </a:rPr>
              <a:t>Module: </a:t>
            </a:r>
            <a:r>
              <a:rPr lang="en-US" sz="1600" dirty="0">
                <a:latin typeface="Inter" panose="020B0604020202020204" charset="0"/>
                <a:ea typeface="Inter" panose="020B0604020202020204" charset="0"/>
              </a:rPr>
              <a:t>LCHS4010 </a:t>
            </a:r>
            <a:r>
              <a:rPr lang="en-US" sz="1750" dirty="0">
                <a:solidFill>
                  <a:srgbClr val="2C2926"/>
                </a:solidFill>
                <a:latin typeface="Inter" panose="020B0604020202020204" charset="0"/>
                <a:ea typeface="Inter" panose="020B0604020202020204" charset="0"/>
                <a:cs typeface="Inter" pitchFamily="34" charset="-120"/>
              </a:rPr>
              <a:t>| Student ID:2425890</a:t>
            </a:r>
            <a:br>
              <a:rPr lang="en-US" sz="1750" dirty="0">
                <a:solidFill>
                  <a:srgbClr val="2C2926"/>
                </a:solidFill>
                <a:latin typeface="Inter" panose="020B0604020202020204" charset="0"/>
                <a:ea typeface="Inter" panose="020B0604020202020204" charset="0"/>
                <a:cs typeface="Inter" pitchFamily="34" charset="-120"/>
              </a:rPr>
            </a:br>
            <a:r>
              <a:rPr lang="en-US" sz="1750" dirty="0">
                <a:solidFill>
                  <a:srgbClr val="2C2926"/>
                </a:solidFill>
                <a:latin typeface="Inter" panose="020B0604020202020204" charset="0"/>
                <a:ea typeface="Inter" panose="020B0604020202020204" charset="0"/>
                <a:cs typeface="Inter" pitchFamily="34" charset="-120"/>
              </a:rPr>
              <a:t> </a:t>
            </a:r>
            <a:endParaRPr lang="en-US" sz="1750" dirty="0">
              <a:latin typeface="Inter" panose="020B0604020202020204" charset="0"/>
              <a:ea typeface="Inter" panose="020B060402020202020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BF8512A-6C0B-49D3-462D-A731384921BC}"/>
              </a:ext>
            </a:extLst>
          </p:cNvPr>
          <p:cNvSpPr txBox="1"/>
          <p:nvPr/>
        </p:nvSpPr>
        <p:spPr>
          <a:xfrm>
            <a:off x="703384" y="6180965"/>
            <a:ext cx="28721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solidFill>
                  <a:srgbClr val="2C2926"/>
                </a:solidFill>
                <a:latin typeface="Inter" panose="020B0604020202020204" charset="0"/>
                <a:ea typeface="Inter" panose="020B0604020202020204" charset="0"/>
                <a:cs typeface="Inter" pitchFamily="34" charset="-120"/>
              </a:rPr>
              <a:t>Name: </a:t>
            </a:r>
            <a:r>
              <a:rPr lang="en-US" sz="1800" dirty="0" err="1">
                <a:solidFill>
                  <a:srgbClr val="2C2926"/>
                </a:solidFill>
                <a:latin typeface="Inter" panose="020B0604020202020204" charset="0"/>
                <a:ea typeface="Inter" panose="020B0604020202020204" charset="0"/>
                <a:cs typeface="Inter" pitchFamily="34" charset="-120"/>
              </a:rPr>
              <a:t>Lisdalia</a:t>
            </a:r>
            <a:r>
              <a:rPr lang="en-US" sz="1800" dirty="0">
                <a:solidFill>
                  <a:srgbClr val="2C2926"/>
                </a:solidFill>
                <a:latin typeface="Inter" panose="020B0604020202020204" charset="0"/>
                <a:ea typeface="Inter" panose="020B0604020202020204" charset="0"/>
                <a:cs typeface="Inter" pitchFamily="34" charset="-120"/>
              </a:rPr>
              <a:t> </a:t>
            </a:r>
            <a:r>
              <a:rPr lang="en-US" sz="1800" dirty="0" err="1">
                <a:solidFill>
                  <a:srgbClr val="2C2926"/>
                </a:solidFill>
                <a:latin typeface="Inter" panose="020B0604020202020204" charset="0"/>
                <a:ea typeface="Inter" panose="020B0604020202020204" charset="0"/>
                <a:cs typeface="Inter" pitchFamily="34" charset="-120"/>
              </a:rPr>
              <a:t>Biague</a:t>
            </a: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71525" y="606147"/>
            <a:ext cx="5607844" cy="68889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400"/>
              </a:lnSpc>
              <a:buNone/>
            </a:pPr>
            <a:r>
              <a:rPr lang="en-US" sz="4300" b="1" dirty="0">
                <a:solidFill>
                  <a:srgbClr val="2C2926"/>
                </a:solidFill>
                <a:latin typeface="Inter" panose="020B0604020202020204" charset="0"/>
                <a:ea typeface="Inter" panose="020B0604020202020204" charset="0"/>
                <a:cs typeface="Bricolage Grotesque Semi Bold" pitchFamily="34" charset="-120"/>
              </a:rPr>
              <a:t>Introduction</a:t>
            </a:r>
            <a:r>
              <a:rPr lang="en-US" sz="430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 and Aim</a:t>
            </a:r>
            <a:endParaRPr lang="en-US" sz="43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" y="1857256"/>
            <a:ext cx="8318540" cy="5544145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9627870" y="1940005"/>
            <a:ext cx="4366910" cy="24089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700"/>
              </a:lnSpc>
            </a:pPr>
            <a:r>
              <a:rPr lang="en-US" sz="1700" dirty="0">
                <a:latin typeface="Inter" panose="020B0604020202020204" charset="0"/>
                <a:ea typeface="Inter" panose="020B0604020202020204" charset="0"/>
              </a:rPr>
              <a:t>This presentation discusses how caring about Jenny, a 16 year old young carer, affected her.</a:t>
            </a:r>
          </a:p>
          <a:p>
            <a:pPr>
              <a:lnSpc>
                <a:spcPts val="2700"/>
              </a:lnSpc>
            </a:pPr>
            <a:r>
              <a:rPr lang="en-US" sz="1700" dirty="0">
                <a:latin typeface="Inter" panose="020B0604020202020204" charset="0"/>
                <a:ea typeface="Inter" panose="020B0604020202020204" charset="0"/>
              </a:rPr>
              <a:t>It uses the Attachment Theory developed by Bowlby to interpret her development and health, and propose the relevant support measures.</a:t>
            </a:r>
          </a:p>
        </p:txBody>
      </p:sp>
      <p:sp>
        <p:nvSpPr>
          <p:cNvPr id="5" name="Text 2"/>
          <p:cNvSpPr/>
          <p:nvPr/>
        </p:nvSpPr>
        <p:spPr>
          <a:xfrm>
            <a:off x="9635371" y="4551878"/>
            <a:ext cx="4231005" cy="20852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We apply Bowlby's Attachment Theory to understand how her caregiving role affects emotional, social, and cognitive development. The analysis evaluates theoretical applications and identifies evidence-based support strategies.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9680" y="0"/>
            <a:ext cx="576072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63059" y="1257538"/>
            <a:ext cx="7817882" cy="11839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650"/>
              </a:lnSpc>
              <a:buNone/>
            </a:pPr>
            <a:r>
              <a:rPr lang="en-US" sz="3700" b="1" dirty="0">
                <a:solidFill>
                  <a:srgbClr val="2C2926"/>
                </a:solidFill>
                <a:latin typeface="Inter" panose="020B0604020202020204" charset="0"/>
                <a:ea typeface="Inter" panose="020B0604020202020204" charset="0"/>
                <a:cs typeface="Bricolage Grotesque Semi Bold" pitchFamily="34" charset="-120"/>
              </a:rPr>
              <a:t>Case Overview: Understanding Jenny's Situation</a:t>
            </a:r>
            <a:endParaRPr lang="en-US" sz="3700" b="1" dirty="0">
              <a:latin typeface="Inter" panose="020B0604020202020204" charset="0"/>
              <a:ea typeface="Inter" panose="020B0604020202020204" charset="0"/>
            </a:endParaRPr>
          </a:p>
        </p:txBody>
      </p:sp>
      <p:sp>
        <p:nvSpPr>
          <p:cNvPr id="4" name="Shape 1"/>
          <p:cNvSpPr/>
          <p:nvPr/>
        </p:nvSpPr>
        <p:spPr>
          <a:xfrm>
            <a:off x="663059" y="2678787"/>
            <a:ext cx="3829764" cy="2345531"/>
          </a:xfrm>
          <a:prstGeom prst="roundRect">
            <a:avLst>
              <a:gd name="adj" fmla="val 3393"/>
            </a:avLst>
          </a:prstGeom>
          <a:solidFill>
            <a:srgbClr val="FFFFFF"/>
          </a:solidFill>
          <a:ln w="7620">
            <a:solidFill>
              <a:srgbClr val="F8ECD3"/>
            </a:solidFill>
            <a:prstDash val="solid"/>
          </a:ln>
        </p:spPr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0108" y="2875836"/>
            <a:ext cx="568285" cy="568285"/>
          </a:xfrm>
          <a:prstGeom prst="rect">
            <a:avLst/>
          </a:prstGeom>
        </p:spPr>
      </p:pic>
      <p:pic>
        <p:nvPicPr>
          <p:cNvPr id="6" name="Image 2" descr="preencoded.png"/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16317" y="3032046"/>
            <a:ext cx="255746" cy="255746"/>
          </a:xfrm>
          <a:prstGeom prst="rect">
            <a:avLst/>
          </a:prstGeom>
        </p:spPr>
      </p:pic>
      <p:sp>
        <p:nvSpPr>
          <p:cNvPr id="7" name="Text 2"/>
          <p:cNvSpPr/>
          <p:nvPr/>
        </p:nvSpPr>
        <p:spPr>
          <a:xfrm>
            <a:off x="860108" y="3602355"/>
            <a:ext cx="2368272" cy="2959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50" b="1" dirty="0">
                <a:solidFill>
                  <a:srgbClr val="2C2926"/>
                </a:solidFill>
                <a:latin typeface="Inter" panose="020B0604020202020204" charset="0"/>
                <a:ea typeface="Inter" panose="020B0604020202020204" charset="0"/>
                <a:cs typeface="Bricolage Grotesque Semi Bold" pitchFamily="34" charset="-120"/>
              </a:rPr>
              <a:t>Five Years of Care</a:t>
            </a:r>
            <a:endParaRPr lang="en-US" sz="1850" b="1" dirty="0">
              <a:latin typeface="Inter" panose="020B0604020202020204" charset="0"/>
              <a:ea typeface="Inter" panose="020B0604020202020204" charset="0"/>
            </a:endParaRPr>
          </a:p>
        </p:txBody>
      </p:sp>
      <p:sp>
        <p:nvSpPr>
          <p:cNvPr id="8" name="Text 3"/>
          <p:cNvSpPr/>
          <p:nvPr/>
        </p:nvSpPr>
        <p:spPr>
          <a:xfrm>
            <a:off x="860108" y="3993237"/>
            <a:ext cx="3435668" cy="8340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150"/>
              </a:lnSpc>
            </a:pPr>
            <a:r>
              <a:rPr lang="en-US" sz="1450" dirty="0">
                <a:latin typeface="Inter" panose="020B0604020202020204" charset="0"/>
                <a:ea typeface="Inter" panose="020B0604020202020204" charset="0"/>
              </a:rPr>
              <a:t>Jenny is taking care of her mother since she is 11 years old as her father died.</a:t>
            </a:r>
          </a:p>
          <a:p>
            <a:pPr marL="0" indent="0" algn="l">
              <a:lnSpc>
                <a:spcPts val="2150"/>
              </a:lnSpc>
              <a:buNone/>
            </a:pPr>
            <a:endParaRPr lang="en-US" sz="1450" dirty="0"/>
          </a:p>
        </p:txBody>
      </p:sp>
      <p:sp>
        <p:nvSpPr>
          <p:cNvPr id="9" name="Shape 4"/>
          <p:cNvSpPr/>
          <p:nvPr/>
        </p:nvSpPr>
        <p:spPr>
          <a:xfrm>
            <a:off x="4651058" y="2678787"/>
            <a:ext cx="3829883" cy="2345531"/>
          </a:xfrm>
          <a:prstGeom prst="roundRect">
            <a:avLst>
              <a:gd name="adj" fmla="val 3393"/>
            </a:avLst>
          </a:prstGeom>
          <a:solidFill>
            <a:srgbClr val="FFFFFF"/>
          </a:solidFill>
          <a:ln w="7620">
            <a:solidFill>
              <a:srgbClr val="F8ECD3"/>
            </a:solidFill>
            <a:prstDash val="solid"/>
          </a:ln>
        </p:spPr>
      </p:sp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48106" y="2875836"/>
            <a:ext cx="568285" cy="568285"/>
          </a:xfrm>
          <a:prstGeom prst="rect">
            <a:avLst/>
          </a:prstGeom>
        </p:spPr>
      </p:pic>
      <p:pic>
        <p:nvPicPr>
          <p:cNvPr id="11" name="Image 4" descr="preencoded.png"/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004316" y="3032046"/>
            <a:ext cx="255746" cy="255746"/>
          </a:xfrm>
          <a:prstGeom prst="rect">
            <a:avLst/>
          </a:prstGeom>
        </p:spPr>
      </p:pic>
      <p:sp>
        <p:nvSpPr>
          <p:cNvPr id="12" name="Text 5"/>
          <p:cNvSpPr/>
          <p:nvPr/>
        </p:nvSpPr>
        <p:spPr>
          <a:xfrm>
            <a:off x="4848106" y="3602355"/>
            <a:ext cx="2368272" cy="2959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50" b="1" dirty="0">
                <a:solidFill>
                  <a:srgbClr val="2C2926"/>
                </a:solidFill>
                <a:latin typeface="Inter" panose="020B0604020202020204" charset="0"/>
                <a:ea typeface="Inter" panose="020B0604020202020204" charset="0"/>
                <a:cs typeface="Bricolage Grotesque Semi Bold" pitchFamily="34" charset="-120"/>
              </a:rPr>
              <a:t>Mother's</a:t>
            </a:r>
            <a:r>
              <a:rPr lang="en-US" sz="18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 Health</a:t>
            </a:r>
            <a:endParaRPr lang="en-US" sz="1850" dirty="0"/>
          </a:p>
        </p:txBody>
      </p:sp>
      <p:sp>
        <p:nvSpPr>
          <p:cNvPr id="13" name="Text 6"/>
          <p:cNvSpPr/>
          <p:nvPr/>
        </p:nvSpPr>
        <p:spPr>
          <a:xfrm>
            <a:off x="4848106" y="3993237"/>
            <a:ext cx="3435787" cy="8340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150"/>
              </a:lnSpc>
            </a:pPr>
            <a:r>
              <a:rPr lang="en-US" sz="1450" dirty="0">
                <a:latin typeface="Inter" panose="020B0604020202020204" charset="0"/>
                <a:ea typeface="Inter" panose="020B0604020202020204" charset="0"/>
              </a:rPr>
              <a:t>Difficulty in mobility, problems with memory and daily low mood</a:t>
            </a:r>
            <a:r>
              <a:rPr lang="en-US" sz="1450" dirty="0"/>
              <a:t>.</a:t>
            </a:r>
          </a:p>
          <a:p>
            <a:pPr marL="0" indent="0" algn="l">
              <a:lnSpc>
                <a:spcPts val="2150"/>
              </a:lnSpc>
              <a:buNone/>
            </a:pPr>
            <a:endParaRPr lang="en-US" sz="1450" dirty="0"/>
          </a:p>
        </p:txBody>
      </p:sp>
      <p:sp>
        <p:nvSpPr>
          <p:cNvPr id="14" name="Shape 7"/>
          <p:cNvSpPr/>
          <p:nvPr/>
        </p:nvSpPr>
        <p:spPr>
          <a:xfrm>
            <a:off x="663059" y="5182553"/>
            <a:ext cx="7817882" cy="1789509"/>
          </a:xfrm>
          <a:prstGeom prst="roundRect">
            <a:avLst>
              <a:gd name="adj" fmla="val 4447"/>
            </a:avLst>
          </a:prstGeom>
          <a:solidFill>
            <a:srgbClr val="FFFFFF"/>
          </a:solidFill>
          <a:ln w="7620">
            <a:solidFill>
              <a:srgbClr val="F8ECD3"/>
            </a:solidFill>
            <a:prstDash val="solid"/>
          </a:ln>
        </p:spPr>
      </p:sp>
      <p:pic>
        <p:nvPicPr>
          <p:cNvPr id="15" name="Image 5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60108" y="5379601"/>
            <a:ext cx="568285" cy="568285"/>
          </a:xfrm>
          <a:prstGeom prst="rect">
            <a:avLst/>
          </a:prstGeom>
        </p:spPr>
      </p:pic>
      <p:pic>
        <p:nvPicPr>
          <p:cNvPr id="16" name="Image 6" descr="preencoded.png"/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016317" y="5535811"/>
            <a:ext cx="255746" cy="255746"/>
          </a:xfrm>
          <a:prstGeom prst="rect">
            <a:avLst/>
          </a:prstGeom>
        </p:spPr>
      </p:pic>
      <p:sp>
        <p:nvSpPr>
          <p:cNvPr id="17" name="Text 8"/>
          <p:cNvSpPr/>
          <p:nvPr/>
        </p:nvSpPr>
        <p:spPr>
          <a:xfrm>
            <a:off x="860108" y="6106120"/>
            <a:ext cx="3102173" cy="2959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50" b="1" dirty="0">
                <a:solidFill>
                  <a:srgbClr val="2C2926"/>
                </a:solidFill>
                <a:latin typeface="Inter" panose="020B0604020202020204" charset="0"/>
                <a:ea typeface="Inter" panose="020B0604020202020204" charset="0"/>
                <a:cs typeface="Bricolage Grotesque Semi Bold" pitchFamily="34" charset="-120"/>
              </a:rPr>
              <a:t>Significant</a:t>
            </a:r>
            <a:r>
              <a:rPr lang="en-US" sz="1850" dirty="0">
                <a:solidFill>
                  <a:srgbClr val="2C2926"/>
                </a:solidFill>
                <a:latin typeface="Inter" panose="020B0604020202020204" charset="0"/>
                <a:ea typeface="Inter" panose="020B0604020202020204" charset="0"/>
                <a:cs typeface="Bricolage Grotesque Semi Bold" pitchFamily="34" charset="-120"/>
              </a:rPr>
              <a:t> </a:t>
            </a:r>
            <a:r>
              <a:rPr lang="en-US" sz="1850" b="1" dirty="0">
                <a:solidFill>
                  <a:srgbClr val="2C2926"/>
                </a:solidFill>
                <a:latin typeface="Inter" panose="020B0604020202020204" charset="0"/>
                <a:ea typeface="Inter" panose="020B0604020202020204" charset="0"/>
                <a:cs typeface="Bricolage Grotesque Semi Bold" pitchFamily="34" charset="-120"/>
              </a:rPr>
              <a:t>Responsibilities</a:t>
            </a:r>
            <a:endParaRPr lang="en-US" sz="1850" b="1" dirty="0">
              <a:latin typeface="Inter" panose="020B0604020202020204" charset="0"/>
              <a:ea typeface="Inter" panose="020B0604020202020204" charset="0"/>
            </a:endParaRPr>
          </a:p>
        </p:txBody>
      </p:sp>
      <p:sp>
        <p:nvSpPr>
          <p:cNvPr id="18" name="Text 9"/>
          <p:cNvSpPr/>
          <p:nvPr/>
        </p:nvSpPr>
        <p:spPr>
          <a:xfrm>
            <a:off x="860108" y="6497002"/>
            <a:ext cx="7423785" cy="27801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150"/>
              </a:lnSpc>
            </a:pPr>
            <a:r>
              <a:rPr lang="en-US" sz="1450" dirty="0">
                <a:latin typeface="Inter" panose="020B0604020202020204" charset="0"/>
                <a:ea typeface="Inter" panose="020B0604020202020204" charset="0"/>
              </a:rPr>
              <a:t>Jenny has taken up a lot of care giving responsibilities at a very crucial developmental age</a:t>
            </a:r>
            <a:r>
              <a:rPr lang="en-US" sz="1450" dirty="0"/>
              <a:t>.</a:t>
            </a:r>
          </a:p>
          <a:p>
            <a:pPr marL="0" indent="0" algn="l">
              <a:lnSpc>
                <a:spcPts val="2150"/>
              </a:lnSpc>
              <a:buNone/>
            </a:pPr>
            <a:endParaRPr lang="en-US" sz="14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76072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114931" y="1291947"/>
            <a:ext cx="7886938" cy="1122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400"/>
              </a:lnSpc>
              <a:buNone/>
            </a:pPr>
            <a:r>
              <a:rPr lang="en-US" sz="3500" b="1" dirty="0">
                <a:solidFill>
                  <a:srgbClr val="2C2926"/>
                </a:solidFill>
                <a:latin typeface="Inter" panose="020B0604020202020204" charset="0"/>
                <a:ea typeface="Inter" panose="020B0604020202020204" charset="0"/>
                <a:cs typeface="Bricolage Grotesque Semi Bold" pitchFamily="34" charset="-120"/>
              </a:rPr>
              <a:t>Theory Explanation: Bowlby's Attachment Theory</a:t>
            </a:r>
            <a:endParaRPr lang="en-US" sz="3500" b="1" dirty="0">
              <a:latin typeface="Inter" panose="020B0604020202020204" charset="0"/>
              <a:ea typeface="Inter" panose="020B0604020202020204" charset="0"/>
            </a:endParaRPr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4931" y="2627471"/>
            <a:ext cx="897969" cy="1077516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7155060" y="2837615"/>
            <a:ext cx="2244923" cy="2806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b="1" dirty="0">
                <a:solidFill>
                  <a:srgbClr val="2C2926"/>
                </a:solidFill>
                <a:latin typeface="Inter" panose="020B0604020202020204" charset="0"/>
                <a:ea typeface="Inter" panose="020B0604020202020204" charset="0"/>
                <a:cs typeface="Bricolage Grotesque Semi Bold" pitchFamily="34" charset="-120"/>
              </a:rPr>
              <a:t>Early Relationships</a:t>
            </a:r>
            <a:endParaRPr lang="en-US" sz="1750" b="1" dirty="0">
              <a:latin typeface="Inter" panose="020B0604020202020204" charset="0"/>
              <a:ea typeface="Inter" panose="020B0604020202020204" charset="0"/>
            </a:endParaRPr>
          </a:p>
        </p:txBody>
      </p:sp>
      <p:sp>
        <p:nvSpPr>
          <p:cNvPr id="6" name="Text 2"/>
          <p:cNvSpPr/>
          <p:nvPr/>
        </p:nvSpPr>
        <p:spPr>
          <a:xfrm>
            <a:off x="7155061" y="3172897"/>
            <a:ext cx="6846808" cy="25729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000"/>
              </a:lnSpc>
            </a:pPr>
            <a:r>
              <a:rPr lang="en-US" sz="1400" dirty="0">
                <a:latin typeface="Inter" panose="020B0604020202020204" charset="0"/>
                <a:ea typeface="Inter" panose="020B0604020202020204" charset="0"/>
              </a:rPr>
              <a:t>Early exposure to the primary caregivers influences the emotional development</a:t>
            </a:r>
            <a:r>
              <a:rPr lang="en-US" sz="1400" dirty="0"/>
              <a:t>.</a:t>
            </a:r>
          </a:p>
          <a:p>
            <a:pPr marL="0" indent="0" algn="l">
              <a:lnSpc>
                <a:spcPts val="2000"/>
              </a:lnSpc>
              <a:buNone/>
            </a:pPr>
            <a:endParaRPr lang="en-US" sz="1400" dirty="0"/>
          </a:p>
        </p:txBody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4931" y="3704987"/>
            <a:ext cx="897969" cy="1077516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7155061" y="3884533"/>
            <a:ext cx="2244923" cy="2806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b="1" dirty="0">
                <a:solidFill>
                  <a:srgbClr val="2C2926"/>
                </a:solidFill>
                <a:latin typeface="Inter" panose="020B0604020202020204" charset="0"/>
                <a:ea typeface="Inter" panose="020B0604020202020204" charset="0"/>
                <a:cs typeface="Bricolage Grotesque Semi Bold" pitchFamily="34" charset="-120"/>
              </a:rPr>
              <a:t>Secure Attachment</a:t>
            </a:r>
            <a:endParaRPr lang="en-US" sz="1750" b="1" dirty="0">
              <a:latin typeface="Inter" panose="020B0604020202020204" charset="0"/>
              <a:ea typeface="Inter" panose="020B0604020202020204" charset="0"/>
            </a:endParaRPr>
          </a:p>
        </p:txBody>
      </p:sp>
      <p:sp>
        <p:nvSpPr>
          <p:cNvPr id="9" name="Text 4"/>
          <p:cNvSpPr/>
          <p:nvPr/>
        </p:nvSpPr>
        <p:spPr>
          <a:xfrm>
            <a:off x="7155061" y="4281369"/>
            <a:ext cx="7285769" cy="6231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000"/>
              </a:lnSpc>
            </a:pPr>
            <a:r>
              <a:rPr lang="en-US" sz="1400" dirty="0">
                <a:latin typeface="Inter" panose="020B0604020202020204" charset="0"/>
                <a:ea typeface="Inter" panose="020B0604020202020204" charset="0"/>
              </a:rPr>
              <a:t>Regular, attentive care facilitates health and good emotional control.</a:t>
            </a:r>
          </a:p>
          <a:p>
            <a:pPr marL="0" indent="0" algn="l">
              <a:lnSpc>
                <a:spcPts val="2000"/>
              </a:lnSpc>
              <a:buNone/>
            </a:pPr>
            <a:endParaRPr lang="en-US" sz="1400" dirty="0"/>
          </a:p>
        </p:txBody>
      </p:sp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4931" y="4782503"/>
            <a:ext cx="897969" cy="1077516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7155061" y="4962049"/>
            <a:ext cx="2244923" cy="2806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b="1" dirty="0">
                <a:solidFill>
                  <a:srgbClr val="2C2926"/>
                </a:solidFill>
                <a:latin typeface="Inter" panose="020B0604020202020204" charset="0"/>
                <a:ea typeface="Inter" panose="020B0604020202020204" charset="0"/>
                <a:cs typeface="Bricolage Grotesque Semi Bold" pitchFamily="34" charset="-120"/>
              </a:rPr>
              <a:t>Disrupted Patterns</a:t>
            </a:r>
            <a:endParaRPr lang="en-US" sz="1750" b="1" dirty="0">
              <a:latin typeface="Inter" panose="020B0604020202020204" charset="0"/>
              <a:ea typeface="Inter" panose="020B0604020202020204" charset="0"/>
            </a:endParaRPr>
          </a:p>
        </p:txBody>
      </p:sp>
      <p:sp>
        <p:nvSpPr>
          <p:cNvPr id="12" name="Text 6"/>
          <p:cNvSpPr/>
          <p:nvPr/>
        </p:nvSpPr>
        <p:spPr>
          <a:xfrm>
            <a:off x="7155061" y="5327928"/>
            <a:ext cx="6846808" cy="25729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000"/>
              </a:lnSpc>
            </a:pPr>
            <a:r>
              <a:rPr lang="en-US" sz="1400" dirty="0">
                <a:latin typeface="Inter" panose="020B0604020202020204" charset="0"/>
                <a:ea typeface="Inter" panose="020B0604020202020204" charset="0"/>
              </a:rPr>
              <a:t>The lack of secure attachment can result to anxiety, and problems in relationships</a:t>
            </a:r>
            <a:r>
              <a:rPr lang="en-US" sz="1400" dirty="0"/>
              <a:t>.</a:t>
            </a:r>
          </a:p>
          <a:p>
            <a:pPr marL="0" indent="0" algn="l">
              <a:lnSpc>
                <a:spcPts val="2000"/>
              </a:lnSpc>
              <a:buNone/>
            </a:pPr>
            <a:endParaRPr lang="en-US" sz="1400" dirty="0"/>
          </a:p>
        </p:txBody>
      </p:sp>
      <p:pic>
        <p:nvPicPr>
          <p:cNvPr id="13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4931" y="5860018"/>
            <a:ext cx="897969" cy="1077516"/>
          </a:xfrm>
          <a:prstGeom prst="rect">
            <a:avLst/>
          </a:prstGeom>
        </p:spPr>
      </p:pic>
      <p:sp>
        <p:nvSpPr>
          <p:cNvPr id="14" name="Text 7"/>
          <p:cNvSpPr/>
          <p:nvPr/>
        </p:nvSpPr>
        <p:spPr>
          <a:xfrm>
            <a:off x="7155061" y="6039564"/>
            <a:ext cx="2244924" cy="2806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b="1" dirty="0">
                <a:solidFill>
                  <a:srgbClr val="2C2926"/>
                </a:solidFill>
                <a:latin typeface="Inter" panose="020B0604020202020204" charset="0"/>
                <a:ea typeface="Inter" panose="020B0604020202020204" charset="0"/>
                <a:cs typeface="Bricolage Grotesque Semi Bold" pitchFamily="34" charset="-120"/>
              </a:rPr>
              <a:t>Internal Models</a:t>
            </a:r>
            <a:endParaRPr lang="en-US" sz="1750" b="1" dirty="0">
              <a:latin typeface="Inter" panose="020B0604020202020204" charset="0"/>
              <a:ea typeface="Inter" panose="020B0604020202020204" charset="0"/>
            </a:endParaRPr>
          </a:p>
        </p:txBody>
      </p:sp>
      <p:sp>
        <p:nvSpPr>
          <p:cNvPr id="15" name="Text 8"/>
          <p:cNvSpPr/>
          <p:nvPr/>
        </p:nvSpPr>
        <p:spPr>
          <a:xfrm>
            <a:off x="7155061" y="6405443"/>
            <a:ext cx="6846808" cy="25729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4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Early experiences create templates influencing future relationships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Doctor using digital tablet in a hospital corridor"/>
          <p:cNvPicPr>
            <a:picLocks noChangeAspect="1"/>
          </p:cNvPicPr>
          <p:nvPr/>
        </p:nvPicPr>
        <p:blipFill rotWithShape="1">
          <a:blip r:embed="rId3"/>
          <a:srcRect l="41472" r="12311" b="940"/>
          <a:stretch>
            <a:fillRect/>
          </a:stretch>
        </p:blipFill>
        <p:spPr>
          <a:xfrm>
            <a:off x="1" y="1"/>
            <a:ext cx="5760720" cy="8229600"/>
          </a:xfrm>
          <a:prstGeom prst="flowChartDelay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80190" y="631865"/>
            <a:ext cx="75564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2C2926"/>
                </a:solidFill>
                <a:latin typeface="Inter" panose="020B0604020202020204" charset="0"/>
                <a:ea typeface="Inter" panose="020B0604020202020204" charset="0"/>
                <a:cs typeface="Bricolage Grotesque Semi Bold" pitchFamily="34" charset="-120"/>
              </a:rPr>
              <a:t>Theory Application: Jenny's Role Reversal</a:t>
            </a:r>
            <a:endParaRPr lang="en-US" sz="4450" b="1" dirty="0">
              <a:latin typeface="Inter" panose="020B0604020202020204" charset="0"/>
              <a:ea typeface="Inter" panose="020B0604020202020204" charset="0"/>
            </a:endParaRPr>
          </a:p>
        </p:txBody>
      </p:sp>
      <p:sp>
        <p:nvSpPr>
          <p:cNvPr id="4" name="Shape 1"/>
          <p:cNvSpPr/>
          <p:nvPr/>
        </p:nvSpPr>
        <p:spPr>
          <a:xfrm>
            <a:off x="6116836" y="2389584"/>
            <a:ext cx="3828217" cy="5208032"/>
          </a:xfrm>
          <a:prstGeom prst="roundRect">
            <a:avLst>
              <a:gd name="adj" fmla="val 4266"/>
            </a:avLst>
          </a:prstGeom>
          <a:solidFill>
            <a:srgbClr val="E7BF6A">
              <a:alpha val="95000"/>
            </a:srgbClr>
          </a:solidFill>
          <a:ln/>
        </p:spPr>
      </p:sp>
      <p:sp>
        <p:nvSpPr>
          <p:cNvPr id="5" name="Text 2"/>
          <p:cNvSpPr/>
          <p:nvPr/>
        </p:nvSpPr>
        <p:spPr>
          <a:xfrm>
            <a:off x="6343650" y="2616398"/>
            <a:ext cx="3374588" cy="4252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300"/>
              </a:lnSpc>
              <a:buNone/>
            </a:pPr>
            <a:r>
              <a:rPr lang="en-US" sz="2650" b="1" dirty="0">
                <a:solidFill>
                  <a:srgbClr val="2C2926"/>
                </a:solidFill>
                <a:latin typeface="Inter" panose="020B0604020202020204" charset="0"/>
                <a:ea typeface="Inter" panose="020B0604020202020204" charset="0"/>
                <a:cs typeface="Bricolage Grotesque Semi Bold" pitchFamily="34" charset="-120"/>
              </a:rPr>
              <a:t>The Reversal</a:t>
            </a:r>
            <a:endParaRPr lang="en-US" sz="2650" b="1" dirty="0">
              <a:latin typeface="Inter" panose="020B0604020202020204" charset="0"/>
              <a:ea typeface="Inter" panose="020B0604020202020204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6343650" y="3268504"/>
            <a:ext cx="3374588" cy="1814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>
              <a:lnSpc>
                <a:spcPts val="285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latin typeface="Inter" panose="020B0604020202020204" charset="0"/>
                <a:ea typeface="Inter" panose="020B0604020202020204" charset="0"/>
              </a:rPr>
              <a:t>Role reversal (child → caregiver</a:t>
            </a:r>
          </a:p>
          <a:p>
            <a:pPr marL="285750" indent="-285750">
              <a:lnSpc>
                <a:spcPts val="285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latin typeface="Inter" panose="020B0604020202020204" charset="0"/>
                <a:ea typeface="Inter" panose="020B0604020202020204" charset="0"/>
              </a:rPr>
              <a:t>Disrupted attachment patterns</a:t>
            </a:r>
          </a:p>
          <a:p>
            <a:pPr marL="285750" indent="-285750">
              <a:lnSpc>
                <a:spcPts val="285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latin typeface="Inter" panose="020B0604020202020204" charset="0"/>
                <a:ea typeface="Inter" panose="020B0604020202020204" charset="0"/>
              </a:rPr>
              <a:t>Lack of emotional support</a:t>
            </a:r>
          </a:p>
          <a:p>
            <a:pPr marL="285750" indent="-285750">
              <a:lnSpc>
                <a:spcPts val="285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latin typeface="Inter" panose="020B0604020202020204" charset="0"/>
                <a:ea typeface="Inter" panose="020B0604020202020204" charset="0"/>
              </a:rPr>
              <a:t>Insecure development risk</a:t>
            </a:r>
          </a:p>
          <a:p>
            <a:pPr marL="285750" indent="-285750">
              <a:lnSpc>
                <a:spcPts val="285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latin typeface="Inter" panose="020B0604020202020204" charset="0"/>
                <a:ea typeface="Inter" panose="020B0604020202020204" charset="0"/>
              </a:rPr>
              <a:t>Impact on future relationships</a:t>
            </a:r>
          </a:p>
          <a:p>
            <a:pPr>
              <a:lnSpc>
                <a:spcPts val="2850"/>
              </a:lnSpc>
            </a:pPr>
            <a:endParaRPr lang="en-US" sz="1500" dirty="0">
              <a:latin typeface="Inter" panose="020B0604020202020204" charset="0"/>
              <a:ea typeface="Inter" panose="020B0604020202020204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10342721" y="2616398"/>
            <a:ext cx="3056453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2C2926"/>
                </a:solidFill>
                <a:latin typeface="Inter" panose="020B0604020202020204" charset="0"/>
                <a:ea typeface="Inter" panose="020B0604020202020204" charset="0"/>
                <a:cs typeface="Bricolage Grotesque Semi Bold" pitchFamily="34" charset="-120"/>
              </a:rPr>
              <a:t>Impact on Attachment</a:t>
            </a:r>
            <a:endParaRPr lang="en-US" sz="2200" b="1" dirty="0">
              <a:latin typeface="Inter" panose="020B0604020202020204" charset="0"/>
              <a:ea typeface="Inter" panose="020B0604020202020204" charset="0"/>
            </a:endParaRPr>
          </a:p>
        </p:txBody>
      </p:sp>
      <p:sp>
        <p:nvSpPr>
          <p:cNvPr id="8" name="Text 5"/>
          <p:cNvSpPr/>
          <p:nvPr/>
        </p:nvSpPr>
        <p:spPr>
          <a:xfrm>
            <a:off x="10342721" y="3197542"/>
            <a:ext cx="3501509" cy="21774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850"/>
              </a:lnSpc>
            </a:pPr>
            <a:r>
              <a:rPr lang="en-US" sz="1750" dirty="0">
                <a:latin typeface="Inter" panose="020B0604020202020204" charset="0"/>
                <a:ea typeface="Inter" panose="020B0604020202020204" charset="0"/>
              </a:rPr>
              <a:t>This is an inverted dynamic that interferes with the common secure base relation, which denies Jenny the opportunity to get a stable emotional support through adolescence</a:t>
            </a:r>
            <a:r>
              <a:rPr lang="en-US" sz="1750" dirty="0"/>
              <a:t>.</a:t>
            </a:r>
          </a:p>
          <a:p>
            <a:pPr marL="0" indent="0" algn="l">
              <a:lnSpc>
                <a:spcPts val="2850"/>
              </a:lnSpc>
              <a:buNone/>
            </a:pPr>
            <a:endParaRPr lang="en-US" sz="1750" dirty="0"/>
          </a:p>
        </p:txBody>
      </p:sp>
      <p:sp>
        <p:nvSpPr>
          <p:cNvPr id="9" name="Text 6"/>
          <p:cNvSpPr/>
          <p:nvPr/>
        </p:nvSpPr>
        <p:spPr>
          <a:xfrm>
            <a:off x="10342721" y="5579031"/>
            <a:ext cx="3501509" cy="1814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850"/>
              </a:lnSpc>
            </a:pPr>
            <a:r>
              <a:rPr lang="en-US" sz="17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Lack of a trusted caregiver compromises her development of secure internal working models, which may have an impact on further relationships.</a:t>
            </a:r>
            <a:endParaRPr lang="en-US" sz="17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633299"/>
            <a:ext cx="9721453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2C2926"/>
                </a:solidFill>
                <a:latin typeface="Inter" panose="020B0604020202020204" charset="0"/>
                <a:ea typeface="Inter" panose="020B0604020202020204" charset="0"/>
                <a:cs typeface="Bricolage Grotesque Semi Bold" pitchFamily="34" charset="-120"/>
              </a:rPr>
              <a:t>Impact on Adolescent Development</a:t>
            </a:r>
            <a:endParaRPr lang="en-US" sz="4450" b="1" dirty="0">
              <a:latin typeface="Inter" panose="020B0604020202020204" charset="0"/>
              <a:ea typeface="Inter" panose="020B0604020202020204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793790" y="2795707"/>
            <a:ext cx="4196358" cy="2819519"/>
          </a:xfrm>
          <a:prstGeom prst="roundRect">
            <a:avLst>
              <a:gd name="adj" fmla="val 5189"/>
            </a:avLst>
          </a:prstGeom>
          <a:solidFill>
            <a:srgbClr val="FFFFFF">
              <a:alpha val="95000"/>
            </a:srgbClr>
          </a:solidFill>
          <a:ln w="30480">
            <a:solidFill>
              <a:srgbClr val="E7BF6A"/>
            </a:solidFill>
            <a:prstDash val="solid"/>
          </a:ln>
        </p:spPr>
        <p:txBody>
          <a:bodyPr/>
          <a:lstStyle/>
          <a:p>
            <a:endParaRPr lang="en-US" dirty="0"/>
          </a:p>
        </p:txBody>
      </p:sp>
      <p:sp>
        <p:nvSpPr>
          <p:cNvPr id="4" name="Shape 2"/>
          <p:cNvSpPr/>
          <p:nvPr/>
        </p:nvSpPr>
        <p:spPr>
          <a:xfrm>
            <a:off x="763310" y="2795707"/>
            <a:ext cx="121920" cy="2819519"/>
          </a:xfrm>
          <a:prstGeom prst="roundRect">
            <a:avLst>
              <a:gd name="adj" fmla="val 78139"/>
            </a:avLst>
          </a:prstGeom>
          <a:solidFill>
            <a:srgbClr val="E7BF6A"/>
          </a:solidFill>
          <a:ln/>
        </p:spPr>
      </p:sp>
      <p:sp>
        <p:nvSpPr>
          <p:cNvPr id="5" name="Text 3"/>
          <p:cNvSpPr/>
          <p:nvPr/>
        </p:nvSpPr>
        <p:spPr>
          <a:xfrm>
            <a:off x="1142524" y="3053001"/>
            <a:ext cx="3258264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2C2926"/>
                </a:solidFill>
                <a:latin typeface="Inter" panose="020B0604020202020204" charset="0"/>
                <a:ea typeface="Inter" panose="020B0604020202020204" charset="0"/>
                <a:cs typeface="Bricolage Grotesque Semi Bold" pitchFamily="34" charset="-120"/>
              </a:rPr>
              <a:t>Emotional Development</a:t>
            </a:r>
            <a:endParaRPr lang="en-US" sz="2200" b="1" dirty="0">
              <a:latin typeface="Inter" panose="020B0604020202020204" charset="0"/>
              <a:ea typeface="Inter" panose="020B060402020202020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1142524" y="3543419"/>
            <a:ext cx="3590330" cy="1814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>
              <a:lnSpc>
                <a:spcPts val="2850"/>
              </a:lnSpc>
              <a:buFont typeface="Arial" panose="020B0604020202020204" pitchFamily="34" charset="0"/>
              <a:buChar char="•"/>
            </a:pPr>
            <a:r>
              <a:rPr lang="en-US" sz="1700" dirty="0">
                <a:latin typeface="Inter" panose="020B0604020202020204" charset="0"/>
                <a:ea typeface="Inter" panose="020B0604020202020204" charset="0"/>
              </a:rPr>
              <a:t>Stress</a:t>
            </a:r>
            <a:r>
              <a:rPr lang="en-US" sz="1750" dirty="0">
                <a:solidFill>
                  <a:srgbClr val="2C2926"/>
                </a:solidFill>
                <a:latin typeface="Inter" panose="020B0604020202020204" charset="0"/>
                <a:ea typeface="Inter" panose="020B0604020202020204" charset="0"/>
                <a:cs typeface="Inter" pitchFamily="34" charset="-120"/>
              </a:rPr>
              <a:t>.</a:t>
            </a:r>
          </a:p>
          <a:p>
            <a:pPr marL="285750" indent="-285750">
              <a:lnSpc>
                <a:spcPts val="2850"/>
              </a:lnSpc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</a:rPr>
              <a:t>Anxiet</a:t>
            </a:r>
            <a:r>
              <a:rPr lang="en-US" sz="17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</a:rPr>
              <a:t>y.</a:t>
            </a:r>
          </a:p>
          <a:p>
            <a:pPr marL="285750" indent="-285750">
              <a:lnSpc>
                <a:spcPts val="2850"/>
              </a:lnSpc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</a:rPr>
              <a:t>Depression</a:t>
            </a:r>
            <a:endParaRPr lang="en-US" sz="1700" dirty="0"/>
          </a:p>
        </p:txBody>
      </p:sp>
      <p:sp>
        <p:nvSpPr>
          <p:cNvPr id="7" name="Shape 5"/>
          <p:cNvSpPr/>
          <p:nvPr/>
        </p:nvSpPr>
        <p:spPr>
          <a:xfrm>
            <a:off x="5216962" y="2795707"/>
            <a:ext cx="4196358" cy="2819519"/>
          </a:xfrm>
          <a:prstGeom prst="roundRect">
            <a:avLst>
              <a:gd name="adj" fmla="val 5189"/>
            </a:avLst>
          </a:prstGeom>
          <a:solidFill>
            <a:srgbClr val="FFFFFF">
              <a:alpha val="95000"/>
            </a:srgbClr>
          </a:solidFill>
          <a:ln w="30480">
            <a:solidFill>
              <a:srgbClr val="DFAB58"/>
            </a:solidFill>
            <a:prstDash val="solid"/>
          </a:ln>
        </p:spPr>
      </p:sp>
      <p:sp>
        <p:nvSpPr>
          <p:cNvPr id="8" name="Shape 6"/>
          <p:cNvSpPr/>
          <p:nvPr/>
        </p:nvSpPr>
        <p:spPr>
          <a:xfrm>
            <a:off x="5186482" y="2795707"/>
            <a:ext cx="121920" cy="2819519"/>
          </a:xfrm>
          <a:prstGeom prst="roundRect">
            <a:avLst>
              <a:gd name="adj" fmla="val 78139"/>
            </a:avLst>
          </a:prstGeom>
          <a:solidFill>
            <a:srgbClr val="DFAB58"/>
          </a:solidFill>
          <a:ln/>
        </p:spPr>
      </p:sp>
      <p:sp>
        <p:nvSpPr>
          <p:cNvPr id="9" name="Text 7"/>
          <p:cNvSpPr/>
          <p:nvPr/>
        </p:nvSpPr>
        <p:spPr>
          <a:xfrm>
            <a:off x="5565696" y="3053001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2C2926"/>
                </a:solidFill>
                <a:latin typeface="Inter" panose="020B0604020202020204" charset="0"/>
                <a:ea typeface="Inter" panose="020B0604020202020204" charset="0"/>
                <a:cs typeface="Bricolage Grotesque Semi Bold" pitchFamily="34" charset="-120"/>
              </a:rPr>
              <a:t>Social Development</a:t>
            </a:r>
            <a:endParaRPr lang="en-US" sz="2200" b="1" dirty="0">
              <a:latin typeface="Inter" panose="020B0604020202020204" charset="0"/>
              <a:ea typeface="Inter" panose="020B060402020202020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5565696" y="3543419"/>
            <a:ext cx="3590330" cy="1814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 algn="l">
              <a:lnSpc>
                <a:spcPts val="2850"/>
              </a:lnSpc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</a:rPr>
              <a:t>Isolation</a:t>
            </a:r>
          </a:p>
          <a:p>
            <a:pPr marL="285750" indent="-285750" algn="l">
              <a:lnSpc>
                <a:spcPts val="2850"/>
              </a:lnSpc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</a:rPr>
              <a:t>Limited peers</a:t>
            </a:r>
            <a:endParaRPr lang="en-US" sz="1700" dirty="0"/>
          </a:p>
        </p:txBody>
      </p:sp>
      <p:sp>
        <p:nvSpPr>
          <p:cNvPr id="11" name="Shape 9"/>
          <p:cNvSpPr/>
          <p:nvPr/>
        </p:nvSpPr>
        <p:spPr>
          <a:xfrm>
            <a:off x="9640133" y="2795707"/>
            <a:ext cx="4196358" cy="2819519"/>
          </a:xfrm>
          <a:prstGeom prst="roundRect">
            <a:avLst>
              <a:gd name="adj" fmla="val 5189"/>
            </a:avLst>
          </a:prstGeom>
          <a:solidFill>
            <a:srgbClr val="FFFFFF">
              <a:alpha val="95000"/>
            </a:srgbClr>
          </a:solidFill>
          <a:ln w="30480">
            <a:solidFill>
              <a:srgbClr val="EBCC75"/>
            </a:solidFill>
            <a:prstDash val="solid"/>
          </a:ln>
        </p:spPr>
        <p:txBody>
          <a:bodyPr/>
          <a:lstStyle/>
          <a:p>
            <a:endParaRPr lang="en-US" dirty="0"/>
          </a:p>
        </p:txBody>
      </p:sp>
      <p:sp>
        <p:nvSpPr>
          <p:cNvPr id="12" name="Shape 10"/>
          <p:cNvSpPr/>
          <p:nvPr/>
        </p:nvSpPr>
        <p:spPr>
          <a:xfrm>
            <a:off x="9609653" y="2795707"/>
            <a:ext cx="121920" cy="2819519"/>
          </a:xfrm>
          <a:prstGeom prst="roundRect">
            <a:avLst>
              <a:gd name="adj" fmla="val 78139"/>
            </a:avLst>
          </a:prstGeom>
          <a:solidFill>
            <a:srgbClr val="EBCC75"/>
          </a:solidFill>
          <a:ln/>
        </p:spPr>
      </p:sp>
      <p:sp>
        <p:nvSpPr>
          <p:cNvPr id="13" name="Text 11"/>
          <p:cNvSpPr/>
          <p:nvPr/>
        </p:nvSpPr>
        <p:spPr>
          <a:xfrm>
            <a:off x="9988868" y="3053001"/>
            <a:ext cx="3168729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2C2926"/>
                </a:solidFill>
                <a:latin typeface="Inter" panose="020B0604020202020204" charset="0"/>
                <a:ea typeface="Inter" panose="020B0604020202020204" charset="0"/>
                <a:cs typeface="Bricolage Grotesque Semi Bold" pitchFamily="34" charset="-120"/>
              </a:rPr>
              <a:t>Cognitive Development</a:t>
            </a:r>
            <a:endParaRPr lang="en-US" sz="2200" b="1" dirty="0">
              <a:latin typeface="Inter" panose="020B0604020202020204" charset="0"/>
              <a:ea typeface="Inter" panose="020B060402020202020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9988868" y="3543419"/>
            <a:ext cx="3590330" cy="1814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 algn="l">
              <a:lnSpc>
                <a:spcPts val="2850"/>
              </a:lnSpc>
              <a:buFont typeface="Arial" panose="020B0604020202020204" pitchFamily="34" charset="0"/>
              <a:buChar char="•"/>
            </a:pPr>
            <a:r>
              <a:rPr lang="en-US" sz="1700" dirty="0">
                <a:latin typeface="Inter" panose="020B0604020202020204" charset="0"/>
                <a:ea typeface="Inter" panose="020B0604020202020204" charset="0"/>
              </a:rPr>
              <a:t>Reduced focus</a:t>
            </a:r>
          </a:p>
          <a:p>
            <a:pPr marL="285750" indent="-285750" algn="l">
              <a:lnSpc>
                <a:spcPts val="2850"/>
              </a:lnSpc>
              <a:buFont typeface="Arial" panose="020B0604020202020204" pitchFamily="34" charset="0"/>
              <a:buChar char="•"/>
            </a:pPr>
            <a:r>
              <a:rPr lang="en-US" sz="1700" dirty="0">
                <a:latin typeface="Inter" panose="020B0604020202020204" charset="0"/>
                <a:ea typeface="Inter" panose="020B0604020202020204" charset="0"/>
              </a:rPr>
              <a:t>Academic difficulty</a:t>
            </a:r>
          </a:p>
        </p:txBody>
      </p:sp>
      <p:sp>
        <p:nvSpPr>
          <p:cNvPr id="15" name="Text 13"/>
          <p:cNvSpPr/>
          <p:nvPr/>
        </p:nvSpPr>
        <p:spPr>
          <a:xfrm>
            <a:off x="793790" y="5870377"/>
            <a:ext cx="13042821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Overall, Jenny's caregiving role creates developmental stress that negatively affects multiple domains of wellbeing and may have long-term consequences.</a:t>
            </a:r>
            <a:endParaRPr lang="en-US" sz="17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160740"/>
            <a:ext cx="12282964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2C2926"/>
                </a:solidFill>
                <a:latin typeface="Inter" panose="020B0604020202020204" charset="0"/>
                <a:ea typeface="Inter" panose="020B0604020202020204" charset="0"/>
                <a:cs typeface="Bricolage Grotesque Semi Bold" pitchFamily="34" charset="-120"/>
              </a:rPr>
              <a:t>Nature vs Nurture: Understanding Influences</a:t>
            </a:r>
            <a:endParaRPr lang="en-US" sz="4450" b="1" dirty="0">
              <a:latin typeface="Inter" panose="020B0604020202020204" charset="0"/>
              <a:ea typeface="Inter" panose="020B060402020202020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297486" y="3312200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2C2926"/>
                </a:solidFill>
                <a:latin typeface="Inter" panose="020B0604020202020204" charset="0"/>
                <a:ea typeface="Inter" panose="020B0604020202020204" charset="0"/>
                <a:cs typeface="Bricolage Grotesque Semi Bold" pitchFamily="34" charset="-120"/>
              </a:rPr>
              <a:t>Biological Factors</a:t>
            </a:r>
            <a:endParaRPr lang="en-US" sz="2200" b="1" dirty="0">
              <a:latin typeface="Inter" panose="020B0604020202020204" charset="0"/>
              <a:ea typeface="Inter" panose="020B060402020202020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793790" y="3773210"/>
            <a:ext cx="3785235" cy="23360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Genetic predispositions to resilience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Temperament and personality traits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Neurological development patterns</a:t>
            </a:r>
            <a:endParaRPr lang="en-US" sz="1750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2653" y="2413516"/>
            <a:ext cx="4564975" cy="4564975"/>
          </a:xfrm>
          <a:prstGeom prst="rect">
            <a:avLst/>
          </a:prstGeom>
        </p:spPr>
      </p:pic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547717" y="4526161"/>
            <a:ext cx="339328" cy="339328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9937790" y="2323148"/>
            <a:ext cx="3091339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2C2926"/>
                </a:solidFill>
                <a:latin typeface="Inter" panose="020B0604020202020204" charset="0"/>
                <a:ea typeface="Inter" panose="020B0604020202020204" charset="0"/>
                <a:cs typeface="Bricolage Grotesque Semi Bold" pitchFamily="34" charset="-120"/>
              </a:rPr>
              <a:t>Environmental Factors</a:t>
            </a:r>
            <a:endParaRPr lang="en-US" sz="2200" b="1" dirty="0">
              <a:latin typeface="Inter" panose="020B0604020202020204" charset="0"/>
              <a:ea typeface="Inter" panose="020B0604020202020204" charset="0"/>
            </a:endParaRPr>
          </a:p>
        </p:txBody>
      </p:sp>
      <p:sp>
        <p:nvSpPr>
          <p:cNvPr id="8" name="Text 4"/>
          <p:cNvSpPr/>
          <p:nvPr/>
        </p:nvSpPr>
        <p:spPr>
          <a:xfrm>
            <a:off x="9937790" y="2813566"/>
            <a:ext cx="3898821" cy="12472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Caregiving responsibilities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Loss of parental figure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Social support availability</a:t>
            </a:r>
            <a:endParaRPr lang="en-US" sz="1750" dirty="0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32653" y="2413516"/>
            <a:ext cx="4564975" cy="4564975"/>
          </a:xfrm>
          <a:prstGeom prst="rect">
            <a:avLst/>
          </a:prstGeom>
        </p:spPr>
      </p:pic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944326" y="3142536"/>
            <a:ext cx="339328" cy="339328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9937790" y="4401026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2C2926"/>
                </a:solidFill>
                <a:latin typeface="Inter" panose="020B0604020202020204" charset="0"/>
                <a:ea typeface="Inter" panose="020B0604020202020204" charset="0"/>
                <a:cs typeface="Bricolage Grotesque Semi Bold" pitchFamily="34" charset="-120"/>
              </a:rPr>
              <a:t>Interaction Effects</a:t>
            </a:r>
            <a:endParaRPr lang="en-US" sz="2200" b="1" dirty="0">
              <a:latin typeface="Inter" panose="020B0604020202020204" charset="0"/>
              <a:ea typeface="Inter" panose="020B0604020202020204" charset="0"/>
            </a:endParaRPr>
          </a:p>
        </p:txBody>
      </p:sp>
      <p:sp>
        <p:nvSpPr>
          <p:cNvPr id="12" name="Text 6"/>
          <p:cNvSpPr/>
          <p:nvPr/>
        </p:nvSpPr>
        <p:spPr>
          <a:xfrm>
            <a:off x="9937790" y="4891445"/>
            <a:ext cx="3898821" cy="21774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850"/>
              </a:lnSpc>
            </a:pPr>
            <a:r>
              <a:rPr lang="en-US" sz="1750" dirty="0">
                <a:latin typeface="Inter" panose="020B0604020202020204" charset="0"/>
                <a:ea typeface="Inter" panose="020B0604020202020204" charset="0"/>
              </a:rPr>
              <a:t>The growth of Jenny is signified by the complex nature of interaction between innate traits and environmental needs with the environment where Jenny is raised dictating more</a:t>
            </a:r>
            <a:r>
              <a:rPr lang="en-US" sz="1750" dirty="0"/>
              <a:t>.</a:t>
            </a:r>
          </a:p>
          <a:p>
            <a:pPr marL="0" indent="0" algn="l">
              <a:lnSpc>
                <a:spcPts val="2850"/>
              </a:lnSpc>
              <a:buNone/>
            </a:pPr>
            <a:endParaRPr lang="en-US" sz="1750" dirty="0"/>
          </a:p>
        </p:txBody>
      </p:sp>
      <p:pic>
        <p:nvPicPr>
          <p:cNvPr id="13" name="Image 4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32653" y="2413516"/>
            <a:ext cx="4564975" cy="4564975"/>
          </a:xfrm>
          <a:prstGeom prst="rect">
            <a:avLst/>
          </a:prstGeom>
        </p:spPr>
      </p:pic>
      <p:pic>
        <p:nvPicPr>
          <p:cNvPr id="14" name="Image 5" descr="preencoded.png"/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7944326" y="5909786"/>
            <a:ext cx="339328" cy="339328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76072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080879" y="1356836"/>
            <a:ext cx="7280315" cy="53078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150"/>
              </a:lnSpc>
              <a:buNone/>
            </a:pPr>
            <a:r>
              <a:rPr lang="en-US" sz="3300" b="1" dirty="0">
                <a:solidFill>
                  <a:srgbClr val="2C2926"/>
                </a:solidFill>
                <a:latin typeface="Inter" panose="020B0604020202020204" charset="0"/>
                <a:ea typeface="Inter" panose="020B0604020202020204" charset="0"/>
                <a:cs typeface="Bricolage Grotesque Semi Bold" pitchFamily="34" charset="-120"/>
              </a:rPr>
              <a:t>Evidence-Based Support Strategies</a:t>
            </a:r>
            <a:endParaRPr lang="en-US" sz="3300" b="1" dirty="0">
              <a:latin typeface="Inter" panose="020B0604020202020204" charset="0"/>
              <a:ea typeface="Inter" panose="020B0604020202020204" charset="0"/>
            </a:endParaRPr>
          </a:p>
        </p:txBody>
      </p:sp>
      <p:sp>
        <p:nvSpPr>
          <p:cNvPr id="4" name="Text 1"/>
          <p:cNvSpPr/>
          <p:nvPr/>
        </p:nvSpPr>
        <p:spPr>
          <a:xfrm>
            <a:off x="6080879" y="2078355"/>
            <a:ext cx="169783" cy="2122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300" dirty="0">
                <a:solidFill>
                  <a:srgbClr val="2C2926"/>
                </a:solidFill>
                <a:latin typeface="Inter" panose="020B0604020202020204" charset="0"/>
                <a:ea typeface="Inter" panose="020B0604020202020204" charset="0"/>
                <a:cs typeface="Bricolage Grotesque Light" pitchFamily="34" charset="-120"/>
              </a:rPr>
              <a:t>01</a:t>
            </a:r>
            <a:endParaRPr lang="en-US" sz="1300" dirty="0">
              <a:latin typeface="Inter" panose="020B0604020202020204" charset="0"/>
              <a:ea typeface="Inter" panose="020B0604020202020204" charset="0"/>
            </a:endParaRPr>
          </a:p>
        </p:txBody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0879" y="2321243"/>
            <a:ext cx="7955042" cy="22860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6080879" y="2474714"/>
            <a:ext cx="2188964" cy="2655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650" b="1" dirty="0">
                <a:solidFill>
                  <a:srgbClr val="2C2926"/>
                </a:solidFill>
                <a:latin typeface="Inter" panose="020B0604020202020204" charset="0"/>
                <a:ea typeface="Inter" panose="020B0604020202020204" charset="0"/>
                <a:cs typeface="Bricolage Grotesque Semi Bold" pitchFamily="34" charset="-120"/>
              </a:rPr>
              <a:t>Young Carer Services</a:t>
            </a:r>
            <a:endParaRPr lang="en-US" sz="1650" b="1" dirty="0">
              <a:latin typeface="Inter" panose="020B0604020202020204" charset="0"/>
              <a:ea typeface="Inter" panose="020B0604020202020204" charset="0"/>
            </a:endParaRPr>
          </a:p>
        </p:txBody>
      </p:sp>
      <p:sp>
        <p:nvSpPr>
          <p:cNvPr id="7" name="Text 3"/>
          <p:cNvSpPr/>
          <p:nvPr/>
        </p:nvSpPr>
        <p:spPr>
          <a:xfrm>
            <a:off x="6080879" y="2816543"/>
            <a:ext cx="7955042" cy="2376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3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Access specialized support programs providing peer connections and practical assistance</a:t>
            </a:r>
            <a:endParaRPr lang="en-US" sz="1300" dirty="0"/>
          </a:p>
        </p:txBody>
      </p:sp>
      <p:sp>
        <p:nvSpPr>
          <p:cNvPr id="8" name="Text 4"/>
          <p:cNvSpPr/>
          <p:nvPr/>
        </p:nvSpPr>
        <p:spPr>
          <a:xfrm>
            <a:off x="6080879" y="3308747"/>
            <a:ext cx="169783" cy="2122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300" dirty="0">
                <a:solidFill>
                  <a:srgbClr val="2C2926"/>
                </a:solidFill>
                <a:latin typeface="Inter" panose="020B0604020202020204" charset="0"/>
                <a:ea typeface="Inter" panose="020B0604020202020204" charset="0"/>
                <a:cs typeface="Bricolage Grotesque Light" pitchFamily="34" charset="-120"/>
              </a:rPr>
              <a:t>02</a:t>
            </a:r>
            <a:endParaRPr lang="en-US" sz="1300" dirty="0">
              <a:latin typeface="Inter" panose="020B0604020202020204" charset="0"/>
              <a:ea typeface="Inter" panose="020B0604020202020204" charset="0"/>
            </a:endParaRPr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0879" y="3557468"/>
            <a:ext cx="7955042" cy="22860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6080879" y="3705106"/>
            <a:ext cx="2123480" cy="2655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650" b="1" dirty="0">
                <a:solidFill>
                  <a:srgbClr val="2C2926"/>
                </a:solidFill>
                <a:latin typeface="Inter" panose="020B0604020202020204" charset="0"/>
                <a:ea typeface="Inter" panose="020B0604020202020204" charset="0"/>
                <a:cs typeface="Bricolage Grotesque Semi Bold" pitchFamily="34" charset="-120"/>
              </a:rPr>
              <a:t>Counseling Support</a:t>
            </a:r>
            <a:endParaRPr lang="en-US" sz="1650" b="1" dirty="0">
              <a:latin typeface="Inter" panose="020B0604020202020204" charset="0"/>
              <a:ea typeface="Inter" panose="020B0604020202020204" charset="0"/>
            </a:endParaRPr>
          </a:p>
        </p:txBody>
      </p:sp>
      <p:sp>
        <p:nvSpPr>
          <p:cNvPr id="11" name="Text 6"/>
          <p:cNvSpPr/>
          <p:nvPr/>
        </p:nvSpPr>
        <p:spPr>
          <a:xfrm>
            <a:off x="6080879" y="4046934"/>
            <a:ext cx="7955042" cy="2376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3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Professional emotional support addressing anxiety, grief, and stress management</a:t>
            </a:r>
            <a:endParaRPr lang="en-US" sz="1300" dirty="0"/>
          </a:p>
        </p:txBody>
      </p:sp>
      <p:sp>
        <p:nvSpPr>
          <p:cNvPr id="12" name="Text 7"/>
          <p:cNvSpPr/>
          <p:nvPr/>
        </p:nvSpPr>
        <p:spPr>
          <a:xfrm>
            <a:off x="6080879" y="4539139"/>
            <a:ext cx="169783" cy="2122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300" dirty="0">
                <a:solidFill>
                  <a:srgbClr val="2C2926"/>
                </a:solidFill>
                <a:latin typeface="Inter" panose="020B0604020202020204" charset="0"/>
                <a:ea typeface="Inter" panose="020B0604020202020204" charset="0"/>
                <a:cs typeface="Bricolage Grotesque Light" pitchFamily="34" charset="-120"/>
              </a:rPr>
              <a:t>03</a:t>
            </a:r>
            <a:endParaRPr lang="en-US" sz="1300" dirty="0">
              <a:latin typeface="Inter" panose="020B0604020202020204" charset="0"/>
              <a:ea typeface="Inter" panose="020B0604020202020204" charset="0"/>
            </a:endParaRPr>
          </a:p>
        </p:txBody>
      </p:sp>
      <p:pic>
        <p:nvPicPr>
          <p:cNvPr id="13" name="Image 3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0879" y="4770953"/>
            <a:ext cx="7955042" cy="22860"/>
          </a:xfrm>
          <a:prstGeom prst="rect">
            <a:avLst/>
          </a:prstGeom>
        </p:spPr>
      </p:pic>
      <p:sp>
        <p:nvSpPr>
          <p:cNvPr id="14" name="Text 8"/>
          <p:cNvSpPr/>
          <p:nvPr/>
        </p:nvSpPr>
        <p:spPr>
          <a:xfrm>
            <a:off x="6080879" y="4935498"/>
            <a:ext cx="3063359" cy="2655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650" b="1" dirty="0">
                <a:solidFill>
                  <a:srgbClr val="2C2926"/>
                </a:solidFill>
                <a:latin typeface="Inter" panose="020B0604020202020204" charset="0"/>
                <a:ea typeface="Inter" panose="020B0604020202020204" charset="0"/>
                <a:cs typeface="Bricolage Grotesque Semi Bold" pitchFamily="34" charset="-120"/>
              </a:rPr>
              <a:t>Educational Accommodations</a:t>
            </a:r>
            <a:endParaRPr lang="en-US" sz="1650" b="1" dirty="0">
              <a:latin typeface="Inter" panose="020B0604020202020204" charset="0"/>
              <a:ea typeface="Inter" panose="020B0604020202020204" charset="0"/>
            </a:endParaRPr>
          </a:p>
        </p:txBody>
      </p:sp>
      <p:sp>
        <p:nvSpPr>
          <p:cNvPr id="15" name="Text 9"/>
          <p:cNvSpPr/>
          <p:nvPr/>
        </p:nvSpPr>
        <p:spPr>
          <a:xfrm>
            <a:off x="6080879" y="5277326"/>
            <a:ext cx="7955042" cy="2376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3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School-based support including flexible deadlines and learning adjustments</a:t>
            </a:r>
            <a:endParaRPr lang="en-US" sz="1300" dirty="0"/>
          </a:p>
        </p:txBody>
      </p:sp>
      <p:sp>
        <p:nvSpPr>
          <p:cNvPr id="16" name="Text 10"/>
          <p:cNvSpPr/>
          <p:nvPr/>
        </p:nvSpPr>
        <p:spPr>
          <a:xfrm>
            <a:off x="6080879" y="5769531"/>
            <a:ext cx="169783" cy="2122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300" dirty="0">
                <a:solidFill>
                  <a:srgbClr val="2C2926"/>
                </a:solidFill>
                <a:latin typeface="Inter" panose="020B0604020202020204" charset="0"/>
                <a:ea typeface="Inter" panose="020B0604020202020204" charset="0"/>
                <a:cs typeface="Bricolage Grotesque Light" pitchFamily="34" charset="-120"/>
              </a:rPr>
              <a:t>04</a:t>
            </a:r>
            <a:endParaRPr lang="en-US" sz="1300" dirty="0">
              <a:latin typeface="Inter" panose="020B0604020202020204" charset="0"/>
              <a:ea typeface="Inter" panose="020B0604020202020204" charset="0"/>
            </a:endParaRPr>
          </a:p>
        </p:txBody>
      </p:sp>
      <p:pic>
        <p:nvPicPr>
          <p:cNvPr id="17" name="Image 4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0879" y="5984319"/>
            <a:ext cx="7955042" cy="22860"/>
          </a:xfrm>
          <a:prstGeom prst="rect">
            <a:avLst/>
          </a:prstGeom>
        </p:spPr>
      </p:pic>
      <p:sp>
        <p:nvSpPr>
          <p:cNvPr id="18" name="Text 11"/>
          <p:cNvSpPr/>
          <p:nvPr/>
        </p:nvSpPr>
        <p:spPr>
          <a:xfrm>
            <a:off x="6080879" y="6165890"/>
            <a:ext cx="2123480" cy="2655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650" b="1" dirty="0">
                <a:solidFill>
                  <a:srgbClr val="2C2926"/>
                </a:solidFill>
                <a:latin typeface="Inter" panose="020B0604020202020204" charset="0"/>
                <a:ea typeface="Inter" panose="020B0604020202020204" charset="0"/>
                <a:cs typeface="Bricolage Grotesque Semi Bold" pitchFamily="34" charset="-120"/>
              </a:rPr>
              <a:t>Respite Care</a:t>
            </a:r>
            <a:endParaRPr lang="en-US" sz="1650" b="1" dirty="0">
              <a:latin typeface="Inter" panose="020B0604020202020204" charset="0"/>
              <a:ea typeface="Inter" panose="020B0604020202020204" charset="0"/>
            </a:endParaRPr>
          </a:p>
        </p:txBody>
      </p:sp>
      <p:sp>
        <p:nvSpPr>
          <p:cNvPr id="19" name="Text 12"/>
          <p:cNvSpPr/>
          <p:nvPr/>
        </p:nvSpPr>
        <p:spPr>
          <a:xfrm>
            <a:off x="6080879" y="6507718"/>
            <a:ext cx="7955042" cy="2376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3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Temporary relief reducing burden and enabling self-care activities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265515"/>
            <a:ext cx="8999696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2C2926"/>
                </a:solidFill>
                <a:latin typeface="Inter" panose="020B0604020202020204" charset="0"/>
                <a:ea typeface="Inter" panose="020B0604020202020204" charset="0"/>
                <a:cs typeface="Bricolage Grotesque Semi Bold" pitchFamily="34" charset="-120"/>
              </a:rPr>
              <a:t>Evaluation of Attachment Theory</a:t>
            </a:r>
            <a:endParaRPr lang="en-US" sz="4450" b="1" dirty="0">
              <a:latin typeface="Inter" panose="020B0604020202020204" charset="0"/>
              <a:ea typeface="Inter" panose="020B060402020202020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793790" y="2541270"/>
            <a:ext cx="3402330" cy="4252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300"/>
              </a:lnSpc>
              <a:buNone/>
            </a:pPr>
            <a:r>
              <a:rPr lang="en-US" sz="2650" b="1" dirty="0">
                <a:solidFill>
                  <a:srgbClr val="2C2926"/>
                </a:solidFill>
                <a:latin typeface="Inter" panose="020B0604020202020204" charset="0"/>
                <a:ea typeface="Inter" panose="020B0604020202020204" charset="0"/>
                <a:cs typeface="Bricolage Grotesque Semi Bold" pitchFamily="34" charset="-120"/>
              </a:rPr>
              <a:t>Strengths</a:t>
            </a:r>
            <a:endParaRPr lang="en-US" sz="2650" b="1" dirty="0">
              <a:latin typeface="Inter" panose="020B0604020202020204" charset="0"/>
              <a:ea typeface="Inter" panose="020B0604020202020204" charset="0"/>
            </a:endParaRPr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90" y="3346490"/>
            <a:ext cx="113348" cy="113348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1133951" y="3221712"/>
            <a:ext cx="5904548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850"/>
              </a:lnSpc>
            </a:pPr>
            <a:r>
              <a:rPr lang="en-US" sz="2200" dirty="0">
                <a:latin typeface="Inter" panose="020B0604020202020204" charset="0"/>
                <a:ea typeface="Inter" panose="020B0604020202020204" charset="0"/>
              </a:rPr>
              <a:t>Explains emotional impact</a:t>
            </a:r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90" y="4525923"/>
            <a:ext cx="113348" cy="113348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1133951" y="4401145"/>
            <a:ext cx="5904548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850"/>
              </a:lnSpc>
            </a:pPr>
            <a:r>
              <a:rPr lang="en-US" sz="2200" dirty="0">
                <a:latin typeface="Inter" panose="020B0604020202020204" charset="0"/>
                <a:ea typeface="Inter" panose="020B0604020202020204" charset="0"/>
              </a:rPr>
              <a:t>Importance of attachment</a:t>
            </a:r>
          </a:p>
        </p:txBody>
      </p:sp>
      <p:sp>
        <p:nvSpPr>
          <p:cNvPr id="8" name="Text 4"/>
          <p:cNvSpPr/>
          <p:nvPr/>
        </p:nvSpPr>
        <p:spPr>
          <a:xfrm>
            <a:off x="7599521" y="2541270"/>
            <a:ext cx="3402330" cy="4252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300"/>
              </a:lnSpc>
              <a:buNone/>
            </a:pPr>
            <a:r>
              <a:rPr lang="en-US" sz="2650" b="1" dirty="0">
                <a:solidFill>
                  <a:srgbClr val="2C2926"/>
                </a:solidFill>
                <a:latin typeface="Inter" panose="020B0604020202020204" charset="0"/>
                <a:ea typeface="Inter" panose="020B0604020202020204" charset="0"/>
                <a:cs typeface="Bricolage Grotesque Semi Bold" pitchFamily="34" charset="-120"/>
              </a:rPr>
              <a:t>Limitations</a:t>
            </a:r>
            <a:endParaRPr lang="en-US" sz="2650" b="1" dirty="0">
              <a:latin typeface="Inter" panose="020B0604020202020204" charset="0"/>
              <a:ea typeface="Inter" panose="020B0604020202020204" charset="0"/>
            </a:endParaRPr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9521" y="3346490"/>
            <a:ext cx="113348" cy="113348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7939683" y="3221712"/>
            <a:ext cx="5904548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850"/>
              </a:lnSpc>
            </a:pPr>
            <a:r>
              <a:rPr lang="en-US" sz="2200" dirty="0">
                <a:latin typeface="Inter" panose="020B0604020202020204" charset="0"/>
                <a:ea typeface="Inter" panose="020B0604020202020204" charset="0"/>
              </a:rPr>
              <a:t>Ignores social/cultural factors</a:t>
            </a:r>
          </a:p>
        </p:txBody>
      </p:sp>
      <p:pic>
        <p:nvPicPr>
          <p:cNvPr id="11" name="Image 3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9521" y="4525923"/>
            <a:ext cx="113348" cy="113348"/>
          </a:xfrm>
          <a:prstGeom prst="rect">
            <a:avLst/>
          </a:prstGeom>
        </p:spPr>
      </p:pic>
      <p:sp>
        <p:nvSpPr>
          <p:cNvPr id="12" name="Text 6"/>
          <p:cNvSpPr/>
          <p:nvPr/>
        </p:nvSpPr>
        <p:spPr>
          <a:xfrm>
            <a:off x="7939683" y="4401145"/>
            <a:ext cx="5904548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850"/>
              </a:lnSpc>
            </a:pPr>
            <a:r>
              <a:rPr lang="en-US" sz="2200" dirty="0">
                <a:latin typeface="Inter" panose="020B0604020202020204" charset="0"/>
                <a:ea typeface="Inter" panose="020B0604020202020204" charset="0"/>
              </a:rPr>
              <a:t>Limited for complex caregiving</a:t>
            </a:r>
          </a:p>
        </p:txBody>
      </p:sp>
      <p:sp>
        <p:nvSpPr>
          <p:cNvPr id="13" name="Shape 7"/>
          <p:cNvSpPr/>
          <p:nvPr/>
        </p:nvSpPr>
        <p:spPr>
          <a:xfrm>
            <a:off x="793790" y="5637252"/>
            <a:ext cx="13042821" cy="1326713"/>
          </a:xfrm>
          <a:prstGeom prst="roundRect">
            <a:avLst>
              <a:gd name="adj" fmla="val 7181"/>
            </a:avLst>
          </a:prstGeom>
          <a:solidFill>
            <a:srgbClr val="F4E3BD"/>
          </a:solidFill>
          <a:ln/>
        </p:spPr>
      </p:sp>
      <p:pic>
        <p:nvPicPr>
          <p:cNvPr id="14" name="Image 4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0604" y="5981343"/>
            <a:ext cx="283488" cy="226814"/>
          </a:xfrm>
          <a:prstGeom prst="rect">
            <a:avLst/>
          </a:prstGeom>
        </p:spPr>
      </p:pic>
      <p:sp>
        <p:nvSpPr>
          <p:cNvPr id="15" name="Text 8"/>
          <p:cNvSpPr/>
          <p:nvPr/>
        </p:nvSpPr>
        <p:spPr>
          <a:xfrm>
            <a:off x="1530906" y="5920740"/>
            <a:ext cx="12078891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850"/>
              </a:lnSpc>
            </a:pPr>
            <a:r>
              <a:rPr lang="en-US" sz="1750" b="1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Conclusion: </a:t>
            </a:r>
            <a:r>
              <a:rPr lang="en-US" sz="1600" b="1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Attachment Theory can be of use in the situation with Jenny, although it should be accompanied by more ecological points of view to understand it fully.</a:t>
            </a:r>
            <a:r>
              <a:rPr lang="en-US" sz="1600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73668" y="1231940"/>
            <a:ext cx="6242328" cy="59245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650"/>
              </a:lnSpc>
              <a:buNone/>
            </a:pPr>
            <a:r>
              <a:rPr lang="en-US" sz="3700" b="1" dirty="0">
                <a:solidFill>
                  <a:srgbClr val="2C2926"/>
                </a:solidFill>
                <a:latin typeface="Inter" panose="020B0604020202020204" charset="0"/>
                <a:ea typeface="Inter" panose="020B0604020202020204" charset="0"/>
                <a:cs typeface="Bricolage Grotesque Semi Bold" pitchFamily="34" charset="-120"/>
              </a:rPr>
              <a:t>Conclusion and References</a:t>
            </a:r>
            <a:endParaRPr lang="en-US" sz="3700" b="1" dirty="0">
              <a:latin typeface="Inter" panose="020B0604020202020204" charset="0"/>
              <a:ea typeface="Inter" panose="020B0604020202020204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773668" y="2141339"/>
            <a:ext cx="4255294" cy="1621036"/>
          </a:xfrm>
          <a:prstGeom prst="roundRect">
            <a:avLst>
              <a:gd name="adj" fmla="val 4913"/>
            </a:avLst>
          </a:prstGeom>
          <a:solidFill>
            <a:srgbClr val="FFFFFF"/>
          </a:solidFill>
          <a:ln w="7620">
            <a:solidFill>
              <a:srgbClr val="F8ECD3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970836" y="2338507"/>
            <a:ext cx="2370058" cy="29622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50" b="1" dirty="0">
                <a:solidFill>
                  <a:srgbClr val="2C2926"/>
                </a:solidFill>
                <a:latin typeface="Inter" panose="020B0604020202020204" charset="0"/>
                <a:ea typeface="Inter" panose="020B0604020202020204" charset="0"/>
                <a:cs typeface="Bricolage Grotesque Semi Bold" pitchFamily="34" charset="-120"/>
              </a:rPr>
              <a:t>Key Finding</a:t>
            </a:r>
            <a:endParaRPr lang="en-US" sz="1850" b="1" dirty="0">
              <a:latin typeface="Inter" panose="020B0604020202020204" charset="0"/>
              <a:ea typeface="Inter" panose="020B060402020202020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970836" y="2729746"/>
            <a:ext cx="3860959" cy="8354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4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Jenny's caregiving role significantly impacts emotional, social, and cognitive development during a critical life stage</a:t>
            </a:r>
            <a:endParaRPr lang="en-US" sz="1450" dirty="0"/>
          </a:p>
        </p:txBody>
      </p:sp>
      <p:sp>
        <p:nvSpPr>
          <p:cNvPr id="6" name="Shape 4"/>
          <p:cNvSpPr/>
          <p:nvPr/>
        </p:nvSpPr>
        <p:spPr>
          <a:xfrm>
            <a:off x="5187434" y="2141339"/>
            <a:ext cx="4255294" cy="1621036"/>
          </a:xfrm>
          <a:prstGeom prst="roundRect">
            <a:avLst>
              <a:gd name="adj" fmla="val 4913"/>
            </a:avLst>
          </a:prstGeom>
          <a:solidFill>
            <a:srgbClr val="FFFFFF"/>
          </a:solidFill>
          <a:ln w="7620">
            <a:solidFill>
              <a:srgbClr val="F8ECD3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5384602" y="2338507"/>
            <a:ext cx="2370058" cy="29622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50" b="1" dirty="0">
                <a:solidFill>
                  <a:srgbClr val="2C2926"/>
                </a:solidFill>
                <a:latin typeface="Inter" panose="020B0604020202020204" charset="0"/>
                <a:ea typeface="Inter" panose="020B0604020202020204" charset="0"/>
                <a:cs typeface="Bricolage Grotesque Semi Bold" pitchFamily="34" charset="-120"/>
              </a:rPr>
              <a:t>Theoretical Value</a:t>
            </a:r>
            <a:endParaRPr lang="en-US" sz="1850" b="1" dirty="0">
              <a:latin typeface="Inter" panose="020B0604020202020204" charset="0"/>
              <a:ea typeface="Inter" panose="020B060402020202020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5384602" y="2729746"/>
            <a:ext cx="3860959" cy="8354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4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Bowlby's theory effectively explains attachment disruptions but requires complementary frameworks</a:t>
            </a:r>
            <a:endParaRPr lang="en-US" sz="1450" dirty="0"/>
          </a:p>
        </p:txBody>
      </p:sp>
      <p:sp>
        <p:nvSpPr>
          <p:cNvPr id="9" name="Shape 7"/>
          <p:cNvSpPr/>
          <p:nvPr/>
        </p:nvSpPr>
        <p:spPr>
          <a:xfrm>
            <a:off x="9601200" y="2141339"/>
            <a:ext cx="4255413" cy="1621036"/>
          </a:xfrm>
          <a:prstGeom prst="roundRect">
            <a:avLst>
              <a:gd name="adj" fmla="val 4913"/>
            </a:avLst>
          </a:prstGeom>
          <a:solidFill>
            <a:srgbClr val="FFFFFF"/>
          </a:solidFill>
          <a:ln w="7620">
            <a:solidFill>
              <a:srgbClr val="F8ECD3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9798368" y="2338507"/>
            <a:ext cx="2370058" cy="29622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50" b="1" dirty="0">
                <a:solidFill>
                  <a:srgbClr val="2C2926"/>
                </a:solidFill>
                <a:latin typeface="Inter" panose="020B0604020202020204" charset="0"/>
                <a:ea typeface="Inter" panose="020B0604020202020204" charset="0"/>
                <a:cs typeface="Bricolage Grotesque Semi Bold" pitchFamily="34" charset="-120"/>
              </a:rPr>
              <a:t>Practice Implication</a:t>
            </a:r>
            <a:endParaRPr lang="en-US" sz="1850" b="1" dirty="0">
              <a:latin typeface="Inter" panose="020B0604020202020204" charset="0"/>
              <a:ea typeface="Inter" panose="020B060402020202020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9798368" y="2729746"/>
            <a:ext cx="3861078" cy="8354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4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Evidence-based support strategies are essential to improve developmental outcomes and wellbeing</a:t>
            </a:r>
            <a:endParaRPr lang="en-US" sz="1450" dirty="0"/>
          </a:p>
        </p:txBody>
      </p:sp>
      <p:sp>
        <p:nvSpPr>
          <p:cNvPr id="12" name="Text 10"/>
          <p:cNvSpPr/>
          <p:nvPr/>
        </p:nvSpPr>
        <p:spPr>
          <a:xfrm>
            <a:off x="773668" y="4000024"/>
            <a:ext cx="2844046" cy="3555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2C2926"/>
                </a:solidFill>
                <a:latin typeface="Inter" panose="020B0604020202020204" charset="0"/>
                <a:ea typeface="Inter" panose="020B0604020202020204" charset="0"/>
                <a:cs typeface="Bricolage Grotesque Semi Bold" pitchFamily="34" charset="-120"/>
              </a:rPr>
              <a:t>References</a:t>
            </a:r>
            <a:endParaRPr lang="en-US" sz="2200" b="1" dirty="0">
              <a:latin typeface="Inter" panose="020B0604020202020204" charset="0"/>
              <a:ea typeface="Inter" panose="020B060402020202020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773668" y="4593193"/>
            <a:ext cx="13082945" cy="2784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450" i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Six academic sources minimum in Harvard style</a:t>
            </a:r>
            <a:endParaRPr lang="en-US" sz="1450" dirty="0"/>
          </a:p>
        </p:txBody>
      </p:sp>
      <p:sp>
        <p:nvSpPr>
          <p:cNvPr id="14" name="Text 12"/>
          <p:cNvSpPr/>
          <p:nvPr/>
        </p:nvSpPr>
        <p:spPr>
          <a:xfrm>
            <a:off x="773668" y="5049917"/>
            <a:ext cx="13082945" cy="1947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150"/>
              </a:lnSpc>
              <a:buSzPct val="100000"/>
              <a:buChar char="•"/>
            </a:pPr>
            <a:r>
              <a:rPr lang="en-US" sz="14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Bowlby, J. (1969) </a:t>
            </a:r>
            <a:r>
              <a:rPr lang="en-US" sz="1450" i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Attachment and Loss</a:t>
            </a:r>
            <a:r>
              <a:rPr lang="en-US" sz="14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, Vol. 1. London: Hogarth Press</a:t>
            </a:r>
            <a:endParaRPr lang="en-US" sz="1450" dirty="0"/>
          </a:p>
          <a:p>
            <a:pPr marL="342900" indent="-342900" algn="l">
              <a:lnSpc>
                <a:spcPts val="2150"/>
              </a:lnSpc>
              <a:buSzPct val="100000"/>
              <a:buChar char="•"/>
            </a:pPr>
            <a:r>
              <a:rPr lang="en-US" sz="14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Ainsworth, M. (1978) 'Patterns of Attachment', </a:t>
            </a:r>
            <a:r>
              <a:rPr lang="en-US" sz="1450" i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Monographs of the Society for Research in Child Development</a:t>
            </a:r>
            <a:r>
              <a:rPr lang="en-US" sz="14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, 43(4)</a:t>
            </a:r>
            <a:endParaRPr lang="en-US" sz="1450" dirty="0"/>
          </a:p>
          <a:p>
            <a:pPr marL="342900" indent="-342900" algn="l">
              <a:lnSpc>
                <a:spcPts val="2150"/>
              </a:lnSpc>
              <a:buSzPct val="100000"/>
              <a:buChar char="•"/>
            </a:pPr>
            <a:r>
              <a:rPr lang="en-US" sz="14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Ashcroft, J. et al. (2021) 'Young Carers: Identifying and Supporting Hidden Needs', </a:t>
            </a:r>
            <a:r>
              <a:rPr lang="en-US" sz="1450" i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British Journal of Social Work</a:t>
            </a:r>
            <a:r>
              <a:rPr lang="en-US" sz="14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, 51(3), pp. 987-1005</a:t>
            </a:r>
            <a:endParaRPr lang="en-US" sz="1450" dirty="0"/>
          </a:p>
          <a:p>
            <a:pPr marL="342900" indent="-342900" algn="l">
              <a:lnSpc>
                <a:spcPts val="2150"/>
              </a:lnSpc>
              <a:buSzPct val="100000"/>
              <a:buChar char="•"/>
            </a:pPr>
            <a:r>
              <a:rPr lang="en-US" sz="14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Becker, S. (2007) </a:t>
            </a:r>
            <a:r>
              <a:rPr lang="en-US" sz="1450" i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Young Carers in the UK</a:t>
            </a:r>
            <a:r>
              <a:rPr lang="en-US" sz="14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, Carers Trust</a:t>
            </a:r>
            <a:endParaRPr lang="en-US" sz="1450" dirty="0"/>
          </a:p>
          <a:p>
            <a:pPr marL="342900" indent="-342900" algn="l">
              <a:lnSpc>
                <a:spcPts val="2150"/>
              </a:lnSpc>
              <a:buSzPct val="100000"/>
              <a:buChar char="•"/>
            </a:pPr>
            <a:r>
              <a:rPr lang="en-US" sz="14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Dearden, C. and Becker, S. (2004) 'Young Carers in the UK', </a:t>
            </a:r>
            <a:r>
              <a:rPr lang="en-US" sz="1450" i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Journal of Social Welfare and Family Law</a:t>
            </a:r>
            <a:r>
              <a:rPr lang="en-US" sz="14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, 26(4), pp. 395-412</a:t>
            </a:r>
            <a:endParaRPr lang="en-US" sz="1450" dirty="0"/>
          </a:p>
          <a:p>
            <a:pPr marL="342900" indent="-342900" algn="l">
              <a:lnSpc>
                <a:spcPts val="2150"/>
              </a:lnSpc>
              <a:buSzPct val="100000"/>
              <a:buChar char="•"/>
            </a:pPr>
            <a:r>
              <a:rPr lang="en-US" sz="14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Montgomery, P. et al. (2022) 'Interventions for Young Carers', </a:t>
            </a:r>
            <a:r>
              <a:rPr lang="en-US" sz="1450" i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Journal of Adolescent Health</a:t>
            </a:r>
            <a:r>
              <a:rPr lang="en-US" sz="14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, 70(2), pp. 189-197</a:t>
            </a:r>
            <a:endParaRPr lang="en-US" sz="14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716</Words>
  <PresentationFormat>Custom</PresentationFormat>
  <Paragraphs>103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Bricolage Grotesque Semi Bold</vt:lpstr>
      <vt:lpstr>Inter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terms:created xsi:type="dcterms:W3CDTF">2026-03-24T08:07:14Z</dcterms:created>
  <dcterms:modified xsi:type="dcterms:W3CDTF">2026-03-24T15:26:10Z</dcterms:modified>
</cp:coreProperties>
</file>