
<file path=[Content_Types].xml><?xml version="1.0" encoding="utf-8"?>
<Types xmlns="http://schemas.openxmlformats.org/package/2006/content-types">
  <Default Extension="bin" ContentType="image/unknown"/>
  <Default Extension="jpeg" ContentType="image/jpeg"/>
  <Default Extension="jpg" ContentType="image/jpe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51" r:id="rId1"/>
  </p:sldMasterIdLst>
  <p:notesMasterIdLst>
    <p:notesMasterId r:id="rId3"/>
  </p:notesMasterIdLst>
  <p:sldIdLst>
    <p:sldId id="256" r:id="rId2"/>
  </p:sldIdLst>
  <p:sldSz cx="51206400" cy="32004000"/>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Mines" initials="CM" lastIdx="1" clrIdx="0">
    <p:extLst>
      <p:ext uri="{19B8F6BF-5375-455C-9EA6-DF929625EA0E}">
        <p15:presenceInfo xmlns:p15="http://schemas.microsoft.com/office/powerpoint/2012/main" userId="S::CMines@globalbanking.ac.uk::a5f9f9b2-f927-45f3-af36-65c3eb3e4d4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3F3"/>
    <a:srgbClr val="FF6FCF"/>
    <a:srgbClr val="800040"/>
    <a:srgbClr val="191919"/>
    <a:srgbClr val="FFFF66"/>
    <a:srgbClr val="FFFFE1"/>
    <a:srgbClr val="00408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4"/>
    <p:restoredTop sz="90763" autoAdjust="0"/>
  </p:normalViewPr>
  <p:slideViewPr>
    <p:cSldViewPr snapToGrid="0">
      <p:cViewPr>
        <p:scale>
          <a:sx n="30" d="100"/>
          <a:sy n="30" d="100"/>
        </p:scale>
        <p:origin x="-1013" y="19"/>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A4FE84-6F11-4EA0-8BCB-50F62F126E35}"/>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5966AC13-B780-4C7D-8E14-A18B2CC4AF36}"/>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805E7A6F-8693-4A7F-9647-9F3273C4569D}" type="datetime1">
              <a:rPr lang="en-US" altLang="en-US"/>
              <a:pPr>
                <a:defRPr/>
              </a:pPr>
              <a:t>4/21/2024</a:t>
            </a:fld>
            <a:endParaRPr lang="en-US" altLang="en-US"/>
          </a:p>
        </p:txBody>
      </p:sp>
      <p:sp>
        <p:nvSpPr>
          <p:cNvPr id="4" name="Slide Image Placeholder 3">
            <a:extLst>
              <a:ext uri="{FF2B5EF4-FFF2-40B4-BE49-F238E27FC236}">
                <a16:creationId xmlns:a16="http://schemas.microsoft.com/office/drawing/2014/main" id="{0929BFF7-FCE7-47A5-A53A-2AF3C0405F0B}"/>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CC7BD446-C85C-4278-8CCB-9A37CB700B8B}"/>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322953A-8CBE-4A92-B7F3-53D0CCDF54C6}"/>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CE6283B4-E10C-4BF7-B4C1-DDEC0E5CCE0C}"/>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923D312-81F4-4DCC-AA98-A7CE685A25AE}" type="slidenum">
              <a:rPr lang="en-US" altLang="en-US"/>
              <a:pPr>
                <a:defRPr/>
              </a:pPr>
              <a:t>‹#›</a:t>
            </a:fld>
            <a:endParaRPr lang="en-US" altLang="en-US"/>
          </a:p>
        </p:txBody>
      </p:sp>
    </p:spTree>
    <p:extLst>
      <p:ext uri="{BB962C8B-B14F-4D97-AF65-F5344CB8AC3E}">
        <p14:creationId xmlns:p14="http://schemas.microsoft.com/office/powerpoint/2010/main" val="1302396317"/>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33F3ADE-8BD9-4F0A-BCFC-8A93F3C8AE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12161BFA-987F-46F4-B4E2-C7B93151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0" marR="0" lvl="0" indent="0" algn="just" defTabSz="457200" rtl="0" eaLnBrk="0" fontAlgn="base" latinLnBrk="0" hangingPunct="0">
              <a:lnSpc>
                <a:spcPct val="150000"/>
              </a:lnSpc>
              <a:spcBef>
                <a:spcPct val="30000"/>
              </a:spcBef>
              <a:spcAft>
                <a:spcPts val="800"/>
              </a:spcAft>
              <a:buClrTx/>
              <a:buSzTx/>
              <a:buFontTx/>
              <a:buNone/>
              <a:tabLst/>
              <a:defRPr/>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 Identifying the possible KM tools / technologies and describe their purposes of Nike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Social Networking Platforms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Yammer and Workplace by Facebook let employees chat and share updates in a social media-like environment. This allows personnel to share information. Nike's internal social network promotes collaboration, community, and informal information sharing. All these benefits help the company succeed.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Learning Management Systems (LMS)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LMSs centralise management and staff training and development. Nike's LMS offers online courses, tutorials, and certifications on many topics so employees may study at their own pace. Employees develop product knowledge, leadership, and compliance in these courses (Chatterjee et al.,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Data Analytics and Business Intelligence Tools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Nike finds insights, trends, and patterns by visualising data. Business intelligence and analytics allow this. These tools help Nike enhance operations, make data-driven decisions, and uncover innovation and development possibilities across all business divisions. </a:t>
            </a:r>
          </a:p>
          <a:p>
            <a:pPr marL="0" marR="0" lvl="0" indent="0" algn="just" defTabSz="457200" rtl="0" eaLnBrk="0" fontAlgn="base" latinLnBrk="0" hangingPunct="0">
              <a:lnSpc>
                <a:spcPct val="150000"/>
              </a:lnSpc>
              <a:spcBef>
                <a:spcPct val="30000"/>
              </a:spcBef>
              <a:spcAft>
                <a:spcPts val="800"/>
              </a:spcAft>
              <a:buClrTx/>
              <a:buSzTx/>
              <a:buFontTx/>
              <a:buNone/>
              <a:tabLst/>
              <a:defRPr/>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b) Demonstrating how it will be used or accessed, including screen design, access points, security restrictions, other applicable options of Nike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Document Management and Search Functionality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knowledge management system's document management system allows secure upload, organisation, and exchange of documents. Create folders, tag files, and restrict file viewing, editing, and deletion with access permissions. Control can be exercised several ways. The advanced search tool helps users search for documents using information, filters, and keywords. The search results are provided in an easy-to-use interface with options to edit and sort them by criteria and relevancy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 How will it interact with other ongoing systems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Feedback and Improvement Mechanisms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Users submit input through surveys, ratings, and user feedback forms to improve the knowledge management system's usability, usefulness, and relevance. To boost system usage, this is done. Input is collected at many touchpoints throughout the user experience. Nike can improve products and suit user needs this way. User engagement metrics, usage patterns, and performance indicators are monitored and assessed to inform knowledge management system improvements and optimisations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Implement User Training and Change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successfully adopt and operate the knowledge management system, the company needs invest in user training and change management. To teach workers how to utilise the system, comprehensive training, tutorials, and user guides are necessary. Stakeholders must be involved early in the implementation phase to get feedback and address their difficulties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Leverage Internal Expertise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Nike should lead implementation using its IT and knowledge management teams' competencies and resources. Internal staff can customize, configure, and maintain the knowledge management system, decreasing the need for outside consultants or contractors. It is vital to encourage collaboration across functional boundaries and the exchange of knowledge in order to make the most of the collective intelligence that Nike's people have.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Monitor and Optimize Costs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Throughout the entire of the process of putting the knowledge management system into action, it is necessary to keep ongoing cost monitoring and optimisation. The deployment of instruments for tracking costs, the completion of cost-benefit assessments on a regular basis, and the finding of potential for cost reductions and optimisation are all highly crucial.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Consulting and Advisory Services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Nike's insights into market trends, consumer behaviour, and industry best practices can give customers with vital support and strategic advice, allowing them to strengthen their competitive position and drive growth (Chatterjee et al.,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spcBef>
                <a:spcPct val="0"/>
              </a:spcBef>
            </a:pPr>
            <a:endParaRPr lang="en-US" altLang="en-US" sz="9600" dirty="0">
              <a:solidFill>
                <a:srgbClr val="000000"/>
              </a:solidFill>
            </a:endParaRPr>
          </a:p>
        </p:txBody>
      </p:sp>
      <p:sp>
        <p:nvSpPr>
          <p:cNvPr id="4100" name="Slide Number Placeholder 3">
            <a:extLst>
              <a:ext uri="{FF2B5EF4-FFF2-40B4-BE49-F238E27FC236}">
                <a16:creationId xmlns:a16="http://schemas.microsoft.com/office/drawing/2014/main"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1</a:t>
            </a:fld>
            <a:endParaRPr lang="en-US" altLang="en-US"/>
          </a:p>
        </p:txBody>
      </p:sp>
    </p:spTree>
    <p:extLst>
      <p:ext uri="{BB962C8B-B14F-4D97-AF65-F5344CB8AC3E}">
        <p14:creationId xmlns:p14="http://schemas.microsoft.com/office/powerpoint/2010/main" val="41583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39511"/>
            <a:ext cx="51206400" cy="32043513"/>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6329682" y="11221159"/>
            <a:ext cx="32621131" cy="7682743"/>
          </a:xfrm>
        </p:spPr>
        <p:txBody>
          <a:bodyPr anchor="b">
            <a:noAutofit/>
          </a:bodyPr>
          <a:lstStyle>
            <a:lvl1pPr algn="r">
              <a:defRPr sz="2268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6329682" y="18903890"/>
            <a:ext cx="32621131" cy="5118862"/>
          </a:xfrm>
        </p:spPr>
        <p:txBody>
          <a:bodyPr anchor="t"/>
          <a:lstStyle>
            <a:lvl1pPr marL="0" indent="0" algn="r">
              <a:buNone/>
              <a:defRPr>
                <a:solidFill>
                  <a:schemeClr val="tx1">
                    <a:lumMod val="50000"/>
                    <a:lumOff val="50000"/>
                  </a:schemeClr>
                </a:soli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AA72E36-9215-41CE-85DA-312040A0DC70}" type="slidenum">
              <a:rPr lang="en-US" altLang="en-US" smtClean="0"/>
              <a:pPr>
                <a:defRPr/>
              </a:pPr>
              <a:t>‹#›</a:t>
            </a:fld>
            <a:endParaRPr lang="en-US" altLang="en-US"/>
          </a:p>
        </p:txBody>
      </p:sp>
    </p:spTree>
    <p:extLst>
      <p:ext uri="{BB962C8B-B14F-4D97-AF65-F5344CB8AC3E}">
        <p14:creationId xmlns:p14="http://schemas.microsoft.com/office/powerpoint/2010/main" val="439734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512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54D1208-5F4C-46C3-A123-D6178802BF50}" type="slidenum">
              <a:rPr lang="en-US" altLang="en-US" smtClean="0"/>
              <a:pPr>
                <a:defRPr/>
              </a:pPr>
              <a:t>‹#›</a:t>
            </a:fld>
            <a:endParaRPr lang="en-US" altLang="en-US"/>
          </a:p>
        </p:txBody>
      </p:sp>
    </p:spTree>
    <p:extLst>
      <p:ext uri="{BB962C8B-B14F-4D97-AF65-F5344CB8AC3E}">
        <p14:creationId xmlns:p14="http://schemas.microsoft.com/office/powerpoint/2010/main" val="2733235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44807" y="12604048"/>
            <a:ext cx="36106006" cy="8524045"/>
          </a:xfrm>
        </p:spPr>
        <p:txBody>
          <a:bodyPr anchor="b"/>
          <a:lstStyle>
            <a:lvl1pPr algn="l">
              <a:defRPr sz="16800" b="0" cap="none"/>
            </a:lvl1pPr>
          </a:lstStyle>
          <a:p>
            <a:r>
              <a:rPr lang="en-US"/>
              <a:t>Click to edit Master title style</a:t>
            </a:r>
            <a:endParaRPr lang="en-US" dirty="0"/>
          </a:p>
        </p:txBody>
      </p:sp>
      <p:sp>
        <p:nvSpPr>
          <p:cNvPr id="3" name="Text Placeholder 2"/>
          <p:cNvSpPr>
            <a:spLocks noGrp="1"/>
          </p:cNvSpPr>
          <p:nvPr>
            <p:ph type="body" idx="1"/>
          </p:nvPr>
        </p:nvSpPr>
        <p:spPr>
          <a:xfrm>
            <a:off x="2844807" y="21128091"/>
            <a:ext cx="36106006" cy="4015200"/>
          </a:xfrm>
        </p:spPr>
        <p:txBody>
          <a:bodyPr anchor="t"/>
          <a:lstStyle>
            <a:lvl1pPr marL="0" indent="0" algn="l">
              <a:buNone/>
              <a:defRPr sz="8400">
                <a:solidFill>
                  <a:schemeClr val="tx1">
                    <a:lumMod val="50000"/>
                    <a:lumOff val="5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D85FE1F-4DDE-48B1-8D81-514C93A5969E}" type="slidenum">
              <a:rPr lang="en-US" altLang="en-US" smtClean="0"/>
              <a:pPr>
                <a:defRPr/>
              </a:pPr>
              <a:t>‹#›</a:t>
            </a:fld>
            <a:endParaRPr lang="en-US" altLang="en-US"/>
          </a:p>
        </p:txBody>
      </p:sp>
    </p:spTree>
    <p:extLst>
      <p:ext uri="{BB962C8B-B14F-4D97-AF65-F5344CB8AC3E}">
        <p14:creationId xmlns:p14="http://schemas.microsoft.com/office/powerpoint/2010/main" val="1919363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844805" y="10082749"/>
            <a:ext cx="17572947" cy="18110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377874" y="10082751"/>
            <a:ext cx="17572943" cy="181102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4C510B-655E-4918-BAB1-2B9E886C4420}" type="slidenum">
              <a:rPr lang="en-US" altLang="en-US" smtClean="0"/>
              <a:pPr>
                <a:defRPr/>
              </a:pPr>
              <a:t>‹#›</a:t>
            </a:fld>
            <a:endParaRPr lang="en-US" altLang="en-US"/>
          </a:p>
        </p:txBody>
      </p:sp>
    </p:spTree>
    <p:extLst>
      <p:ext uri="{BB962C8B-B14F-4D97-AF65-F5344CB8AC3E}">
        <p14:creationId xmlns:p14="http://schemas.microsoft.com/office/powerpoint/2010/main" val="1697824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838131" y="10084587"/>
            <a:ext cx="17579617" cy="2689223"/>
          </a:xfrm>
        </p:spPr>
        <p:txBody>
          <a:bodyPr anchor="b">
            <a:noAutofit/>
          </a:bodyPr>
          <a:lstStyle>
            <a:lvl1pPr marL="0" indent="0">
              <a:buNone/>
              <a:defRPr sz="1008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2838131" y="12773812"/>
            <a:ext cx="17579617" cy="1541921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371208" y="10084587"/>
            <a:ext cx="17579596" cy="2689223"/>
          </a:xfrm>
        </p:spPr>
        <p:txBody>
          <a:bodyPr anchor="b">
            <a:noAutofit/>
          </a:bodyPr>
          <a:lstStyle>
            <a:lvl1pPr marL="0" indent="0">
              <a:buNone/>
              <a:defRPr sz="1008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1371215" y="12773812"/>
            <a:ext cx="17579591" cy="1541921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C5B0CDFB-3550-47DC-9677-73DB8AF0F383}" type="slidenum">
              <a:rPr lang="en-US" altLang="en-US" smtClean="0"/>
              <a:pPr>
                <a:defRPr/>
              </a:pPr>
              <a:t>‹#›</a:t>
            </a:fld>
            <a:endParaRPr lang="en-US" altLang="en-US"/>
          </a:p>
        </p:txBody>
      </p:sp>
    </p:spTree>
    <p:extLst>
      <p:ext uri="{BB962C8B-B14F-4D97-AF65-F5344CB8AC3E}">
        <p14:creationId xmlns:p14="http://schemas.microsoft.com/office/powerpoint/2010/main" val="1797992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844803" y="2844800"/>
            <a:ext cx="36106006" cy="616373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CACDF892-0838-48F5-95DB-4835DD296DFF}" type="slidenum">
              <a:rPr lang="en-US" altLang="en-US" smtClean="0"/>
              <a:pPr>
                <a:defRPr/>
              </a:pPr>
              <a:t>‹#›</a:t>
            </a:fld>
            <a:endParaRPr lang="en-US" altLang="en-US"/>
          </a:p>
        </p:txBody>
      </p:sp>
    </p:spTree>
    <p:extLst>
      <p:ext uri="{BB962C8B-B14F-4D97-AF65-F5344CB8AC3E}">
        <p14:creationId xmlns:p14="http://schemas.microsoft.com/office/powerpoint/2010/main" val="201620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7D33CDA-3D9D-45CA-89BB-1AC57179B28D}" type="slidenum">
              <a:rPr lang="en-US" altLang="en-US" smtClean="0"/>
              <a:pPr>
                <a:defRPr/>
              </a:pPr>
              <a:t>‹#›</a:t>
            </a:fld>
            <a:endParaRPr lang="en-US" altLang="en-US"/>
          </a:p>
        </p:txBody>
      </p:sp>
    </p:spTree>
    <p:extLst>
      <p:ext uri="{BB962C8B-B14F-4D97-AF65-F5344CB8AC3E}">
        <p14:creationId xmlns:p14="http://schemas.microsoft.com/office/powerpoint/2010/main" val="172955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4803" y="6993485"/>
            <a:ext cx="16189018" cy="5966175"/>
          </a:xfrm>
        </p:spPr>
        <p:txBody>
          <a:bodyPr anchor="b">
            <a:normAutofit/>
          </a:bodyPr>
          <a:lstStyle>
            <a:lvl1pPr>
              <a:defRPr sz="8400"/>
            </a:lvl1pPr>
          </a:lstStyle>
          <a:p>
            <a:r>
              <a:rPr lang="en-US"/>
              <a:t>Click to edit Master title style</a:t>
            </a:r>
            <a:endParaRPr lang="en-US" dirty="0"/>
          </a:p>
        </p:txBody>
      </p:sp>
      <p:sp>
        <p:nvSpPr>
          <p:cNvPr id="3" name="Content Placeholder 2"/>
          <p:cNvSpPr>
            <a:spLocks noGrp="1"/>
          </p:cNvSpPr>
          <p:nvPr>
            <p:ph idx="1"/>
          </p:nvPr>
        </p:nvSpPr>
        <p:spPr>
          <a:xfrm>
            <a:off x="19993938" y="2402981"/>
            <a:ext cx="18956872" cy="2579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44803" y="12959658"/>
            <a:ext cx="16189018" cy="12060762"/>
          </a:xfrm>
        </p:spPr>
        <p:txBody>
          <a:bodyPr>
            <a:normAutofit/>
          </a:bodyPr>
          <a:lstStyle>
            <a:lvl1pPr marL="0" indent="0">
              <a:buNone/>
              <a:defRPr sz="5880"/>
            </a:lvl1pPr>
            <a:lvl2pPr marL="1919665" indent="0">
              <a:buNone/>
              <a:defRPr sz="5880"/>
            </a:lvl2pPr>
            <a:lvl3pPr marL="3839329" indent="0">
              <a:buNone/>
              <a:defRPr sz="5040"/>
            </a:lvl3pPr>
            <a:lvl4pPr marL="5758994" indent="0">
              <a:buNone/>
              <a:defRPr sz="4200"/>
            </a:lvl4pPr>
            <a:lvl5pPr marL="7678654" indent="0">
              <a:buNone/>
              <a:defRPr sz="4200"/>
            </a:lvl5pPr>
            <a:lvl6pPr marL="9598319" indent="0">
              <a:buNone/>
              <a:defRPr sz="4200"/>
            </a:lvl6pPr>
            <a:lvl7pPr marL="11517983" indent="0">
              <a:buNone/>
              <a:defRPr sz="4200"/>
            </a:lvl7pPr>
            <a:lvl8pPr marL="13437648" indent="0">
              <a:buNone/>
              <a:defRPr sz="4200"/>
            </a:lvl8pPr>
            <a:lvl9pPr marL="15357313"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674B851-A2B2-4BF6-AFCC-36DDD1E11A71}" type="slidenum">
              <a:rPr lang="en-US" altLang="en-US" smtClean="0"/>
              <a:pPr>
                <a:defRPr/>
              </a:pPr>
              <a:t>‹#›</a:t>
            </a:fld>
            <a:endParaRPr lang="en-US" altLang="en-US"/>
          </a:p>
        </p:txBody>
      </p:sp>
    </p:spTree>
    <p:extLst>
      <p:ext uri="{BB962C8B-B14F-4D97-AF65-F5344CB8AC3E}">
        <p14:creationId xmlns:p14="http://schemas.microsoft.com/office/powerpoint/2010/main" val="58841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4805" y="22402800"/>
            <a:ext cx="36106001" cy="2644777"/>
          </a:xfrm>
        </p:spPr>
        <p:txBody>
          <a:bodyPr anchor="b">
            <a:normAutofit/>
          </a:bodyPr>
          <a:lstStyle>
            <a:lvl1pPr algn="l">
              <a:defRPr sz="100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844803" y="2844800"/>
            <a:ext cx="36106006" cy="17946684"/>
          </a:xfrm>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4" name="Text Placeholder 3"/>
          <p:cNvSpPr>
            <a:spLocks noGrp="1"/>
          </p:cNvSpPr>
          <p:nvPr>
            <p:ph type="body" sz="half" idx="2"/>
          </p:nvPr>
        </p:nvSpPr>
        <p:spPr>
          <a:xfrm>
            <a:off x="2844805" y="25047578"/>
            <a:ext cx="36106001" cy="3145445"/>
          </a:xfrm>
        </p:spPr>
        <p:txBody>
          <a:bodyPr>
            <a:normAutofit/>
          </a:bodyPr>
          <a:lstStyle>
            <a:lvl1pPr marL="0" indent="0">
              <a:buNone/>
              <a:defRPr sz="504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D9820179-56E3-4C19-80B7-A499C708AC0F}" type="slidenum">
              <a:rPr lang="en-US" altLang="en-US" smtClean="0"/>
              <a:pPr>
                <a:defRPr/>
              </a:pPr>
              <a:t>‹#›</a:t>
            </a:fld>
            <a:endParaRPr lang="en-US" altLang="en-US"/>
          </a:p>
        </p:txBody>
      </p:sp>
    </p:spTree>
    <p:extLst>
      <p:ext uri="{BB962C8B-B14F-4D97-AF65-F5344CB8AC3E}">
        <p14:creationId xmlns:p14="http://schemas.microsoft.com/office/powerpoint/2010/main" val="29244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844807" y="2844800"/>
            <a:ext cx="36106006" cy="15883467"/>
          </a:xfrm>
        </p:spPr>
        <p:txBody>
          <a:bodyPr anchor="ctr">
            <a:normAutofit/>
          </a:bodyPr>
          <a:lstStyle>
            <a:lvl1pPr algn="l">
              <a:defRPr sz="18480" b="0" cap="none"/>
            </a:lvl1pPr>
          </a:lstStyle>
          <a:p>
            <a:r>
              <a:rPr lang="en-US"/>
              <a:t>Click to edit Master title style</a:t>
            </a:r>
            <a:endParaRPr lang="en-US" dirty="0"/>
          </a:p>
        </p:txBody>
      </p:sp>
      <p:sp>
        <p:nvSpPr>
          <p:cNvPr id="3" name="Text Placeholder 2"/>
          <p:cNvSpPr>
            <a:spLocks noGrp="1"/>
          </p:cNvSpPr>
          <p:nvPr>
            <p:ph type="body" idx="1"/>
          </p:nvPr>
        </p:nvSpPr>
        <p:spPr>
          <a:xfrm>
            <a:off x="2844807" y="20861867"/>
            <a:ext cx="36106006" cy="7331156"/>
          </a:xfrm>
        </p:spPr>
        <p:txBody>
          <a:bodyPr anchor="ctr">
            <a:normAutofit/>
          </a:bodyPr>
          <a:lstStyle>
            <a:lvl1pPr marL="0" indent="0" algn="l">
              <a:buNone/>
              <a:defRPr sz="7560">
                <a:solidFill>
                  <a:schemeClr val="tx1">
                    <a:lumMod val="75000"/>
                    <a:lumOff val="2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701386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11603" y="2844800"/>
            <a:ext cx="33995363" cy="14105467"/>
          </a:xfrm>
        </p:spPr>
        <p:txBody>
          <a:bodyPr anchor="ctr">
            <a:normAutofit/>
          </a:bodyPr>
          <a:lstStyle>
            <a:lvl1pPr algn="l">
              <a:defRPr sz="1848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737784" y="16950267"/>
            <a:ext cx="30343001" cy="1778000"/>
          </a:xfrm>
        </p:spPr>
        <p:txBody>
          <a:bodyPr anchor="ctr">
            <a:noAutofit/>
          </a:bodyPr>
          <a:lstStyle>
            <a:lvl1pPr marL="0" indent="0">
              <a:buFontTx/>
              <a:buNone/>
              <a:defRPr sz="6720">
                <a:solidFill>
                  <a:schemeClr val="tx1">
                    <a:lumMod val="50000"/>
                    <a:lumOff val="50000"/>
                  </a:schemeClr>
                </a:solidFill>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US"/>
              <a:t>Click to edit Master text styles</a:t>
            </a:r>
          </a:p>
        </p:txBody>
      </p:sp>
      <p:sp>
        <p:nvSpPr>
          <p:cNvPr id="3" name="Text Placeholder 2"/>
          <p:cNvSpPr>
            <a:spLocks noGrp="1"/>
          </p:cNvSpPr>
          <p:nvPr>
            <p:ph type="body" idx="1"/>
          </p:nvPr>
        </p:nvSpPr>
        <p:spPr>
          <a:xfrm>
            <a:off x="2844807" y="20861867"/>
            <a:ext cx="36106006" cy="7331156"/>
          </a:xfrm>
        </p:spPr>
        <p:txBody>
          <a:bodyPr anchor="ctr">
            <a:normAutofit/>
          </a:bodyPr>
          <a:lstStyle>
            <a:lvl1pPr marL="0" indent="0" algn="l">
              <a:buNone/>
              <a:defRPr sz="7560">
                <a:solidFill>
                  <a:schemeClr val="tx1">
                    <a:lumMod val="75000"/>
                    <a:lumOff val="2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
        <p:nvSpPr>
          <p:cNvPr id="20" name="TextBox 19"/>
          <p:cNvSpPr txBox="1"/>
          <p:nvPr/>
        </p:nvSpPr>
        <p:spPr>
          <a:xfrm>
            <a:off x="2275854" y="3688431"/>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37350646" y="13470595"/>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latin typeface="Arial"/>
              </a:rPr>
              <a:t>”</a:t>
            </a:r>
            <a:endParaRPr lang="en-US" sz="7560" dirty="0">
              <a:solidFill>
                <a:schemeClr val="accent1">
                  <a:lumMod val="60000"/>
                  <a:lumOff val="40000"/>
                </a:schemeClr>
              </a:solidFill>
              <a:latin typeface="Arial"/>
            </a:endParaRPr>
          </a:p>
        </p:txBody>
      </p:sp>
    </p:spTree>
    <p:extLst>
      <p:ext uri="{BB962C8B-B14F-4D97-AF65-F5344CB8AC3E}">
        <p14:creationId xmlns:p14="http://schemas.microsoft.com/office/powerpoint/2010/main" val="215999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844807" y="9015944"/>
            <a:ext cx="36106006" cy="12112147"/>
          </a:xfrm>
        </p:spPr>
        <p:txBody>
          <a:bodyPr anchor="b">
            <a:normAutofit/>
          </a:bodyPr>
          <a:lstStyle>
            <a:lvl1pPr algn="l">
              <a:defRPr sz="18480" b="0" cap="none"/>
            </a:lvl1pPr>
          </a:lstStyle>
          <a:p>
            <a:r>
              <a:rPr lang="en-US"/>
              <a:t>Click to edit Master title style</a:t>
            </a:r>
            <a:endParaRPr lang="en-US" dirty="0"/>
          </a:p>
        </p:txBody>
      </p:sp>
      <p:sp>
        <p:nvSpPr>
          <p:cNvPr id="3" name="Text Placeholder 2"/>
          <p:cNvSpPr>
            <a:spLocks noGrp="1"/>
          </p:cNvSpPr>
          <p:nvPr>
            <p:ph type="body" idx="1"/>
          </p:nvPr>
        </p:nvSpPr>
        <p:spPr>
          <a:xfrm>
            <a:off x="2844807" y="21128091"/>
            <a:ext cx="36106006" cy="7064932"/>
          </a:xfrm>
        </p:spPr>
        <p:txBody>
          <a:bodyPr anchor="t">
            <a:normAutofit/>
          </a:bodyPr>
          <a:lstStyle>
            <a:lvl1pPr marL="0" indent="0" algn="l">
              <a:buNone/>
              <a:defRPr sz="7560">
                <a:solidFill>
                  <a:schemeClr val="tx1">
                    <a:lumMod val="75000"/>
                    <a:lumOff val="2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790050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911603" y="2844800"/>
            <a:ext cx="33995363" cy="14105467"/>
          </a:xfrm>
        </p:spPr>
        <p:txBody>
          <a:bodyPr anchor="ctr">
            <a:normAutofit/>
          </a:bodyPr>
          <a:lstStyle>
            <a:lvl1pPr algn="l">
              <a:defRPr sz="1848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844796" y="18728267"/>
            <a:ext cx="36106010" cy="2399824"/>
          </a:xfrm>
        </p:spPr>
        <p:txBody>
          <a:bodyPr anchor="b">
            <a:noAutofit/>
          </a:bodyPr>
          <a:lstStyle>
            <a:lvl1pPr marL="0" indent="0">
              <a:buFontTx/>
              <a:buNone/>
              <a:defRPr sz="10080">
                <a:solidFill>
                  <a:schemeClr val="tx1">
                    <a:lumMod val="75000"/>
                    <a:lumOff val="25000"/>
                  </a:schemeClr>
                </a:solidFill>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US"/>
              <a:t>Click to edit Master text styles</a:t>
            </a:r>
          </a:p>
        </p:txBody>
      </p:sp>
      <p:sp>
        <p:nvSpPr>
          <p:cNvPr id="3" name="Text Placeholder 2"/>
          <p:cNvSpPr>
            <a:spLocks noGrp="1"/>
          </p:cNvSpPr>
          <p:nvPr>
            <p:ph type="body" idx="1"/>
          </p:nvPr>
        </p:nvSpPr>
        <p:spPr>
          <a:xfrm>
            <a:off x="2844807" y="21128091"/>
            <a:ext cx="36106006" cy="7064932"/>
          </a:xfrm>
        </p:spPr>
        <p:txBody>
          <a:bodyPr anchor="t">
            <a:normAutofit/>
          </a:bodyPr>
          <a:lstStyle>
            <a:lvl1pPr marL="0" indent="0" algn="l">
              <a:buNone/>
              <a:defRPr sz="7560">
                <a:solidFill>
                  <a:schemeClr val="tx1">
                    <a:lumMod val="50000"/>
                    <a:lumOff val="5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
        <p:nvSpPr>
          <p:cNvPr id="24" name="TextBox 23"/>
          <p:cNvSpPr txBox="1"/>
          <p:nvPr/>
        </p:nvSpPr>
        <p:spPr>
          <a:xfrm>
            <a:off x="2275854" y="3688431"/>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7350646" y="13470595"/>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94770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880358" y="2844800"/>
            <a:ext cx="36070453" cy="14105467"/>
          </a:xfrm>
        </p:spPr>
        <p:txBody>
          <a:bodyPr anchor="ctr">
            <a:normAutofit/>
          </a:bodyPr>
          <a:lstStyle>
            <a:lvl1pPr algn="l">
              <a:defRPr sz="1848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844796" y="18728267"/>
            <a:ext cx="36106010" cy="2399824"/>
          </a:xfrm>
        </p:spPr>
        <p:txBody>
          <a:bodyPr anchor="b">
            <a:noAutofit/>
          </a:bodyPr>
          <a:lstStyle>
            <a:lvl1pPr marL="0" indent="0">
              <a:buFontTx/>
              <a:buNone/>
              <a:defRPr sz="10080">
                <a:solidFill>
                  <a:schemeClr val="accent1"/>
                </a:solidFill>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US"/>
              <a:t>Click to edit Master text styles</a:t>
            </a:r>
          </a:p>
        </p:txBody>
      </p:sp>
      <p:sp>
        <p:nvSpPr>
          <p:cNvPr id="3" name="Text Placeholder 2"/>
          <p:cNvSpPr>
            <a:spLocks noGrp="1"/>
          </p:cNvSpPr>
          <p:nvPr>
            <p:ph type="body" idx="1"/>
          </p:nvPr>
        </p:nvSpPr>
        <p:spPr>
          <a:xfrm>
            <a:off x="2844807" y="21128091"/>
            <a:ext cx="36106006" cy="7064932"/>
          </a:xfrm>
        </p:spPr>
        <p:txBody>
          <a:bodyPr anchor="t">
            <a:normAutofit/>
          </a:bodyPr>
          <a:lstStyle>
            <a:lvl1pPr marL="0" indent="0" algn="l">
              <a:buNone/>
              <a:defRPr sz="7560">
                <a:solidFill>
                  <a:schemeClr val="tx1">
                    <a:lumMod val="50000"/>
                    <a:lumOff val="5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574577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292B9-F59C-40D7-A6F5-C0DB0C0BA9BF}" type="slidenum">
              <a:rPr lang="en-US" altLang="en-US" smtClean="0"/>
              <a:pPr>
                <a:defRPr/>
              </a:pPr>
              <a:t>‹#›</a:t>
            </a:fld>
            <a:endParaRPr lang="en-US" altLang="en-US"/>
          </a:p>
        </p:txBody>
      </p:sp>
    </p:spTree>
    <p:extLst>
      <p:ext uri="{BB962C8B-B14F-4D97-AF65-F5344CB8AC3E}">
        <p14:creationId xmlns:p14="http://schemas.microsoft.com/office/powerpoint/2010/main" val="2279695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464229" y="2844798"/>
            <a:ext cx="5479921" cy="2450677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844807" y="2844800"/>
            <a:ext cx="29652630" cy="245067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E66FA9D-C524-4C4A-B6CE-D4645631133A}" type="slidenum">
              <a:rPr lang="en-US" altLang="en-US" smtClean="0"/>
              <a:pPr>
                <a:defRPr/>
              </a:pPr>
              <a:t>‹#›</a:t>
            </a:fld>
            <a:endParaRPr lang="en-US" altLang="en-US"/>
          </a:p>
        </p:txBody>
      </p:sp>
    </p:spTree>
    <p:extLst>
      <p:ext uri="{BB962C8B-B14F-4D97-AF65-F5344CB8AC3E}">
        <p14:creationId xmlns:p14="http://schemas.microsoft.com/office/powerpoint/2010/main" val="2858112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39511"/>
            <a:ext cx="51206400" cy="32043513"/>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844803" y="2844800"/>
            <a:ext cx="36106006" cy="616373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844803" y="10082751"/>
            <a:ext cx="36106006" cy="181102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261561" y="28193025"/>
            <a:ext cx="3830144" cy="1703917"/>
          </a:xfrm>
          <a:prstGeom prst="rect">
            <a:avLst/>
          </a:prstGeom>
        </p:spPr>
        <p:txBody>
          <a:bodyPr vert="horz" lIns="91440" tIns="45720" rIns="91440" bIns="45720" rtlCol="0" anchor="ctr"/>
          <a:lstStyle>
            <a:lvl1pPr algn="r">
              <a:defRPr sz="378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2844803" y="28193025"/>
            <a:ext cx="26449970" cy="1703917"/>
          </a:xfrm>
          <a:prstGeom prst="rect">
            <a:avLst/>
          </a:prstGeom>
        </p:spPr>
        <p:txBody>
          <a:bodyPr vert="horz" lIns="91440" tIns="45720" rIns="91440" bIns="45720" rtlCol="0" anchor="ctr"/>
          <a:lstStyle>
            <a:lvl1pPr algn="l">
              <a:defRPr sz="378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36080787" y="28193025"/>
            <a:ext cx="2870024" cy="1703917"/>
          </a:xfrm>
          <a:prstGeom prst="rect">
            <a:avLst/>
          </a:prstGeom>
        </p:spPr>
        <p:txBody>
          <a:bodyPr vert="horz" lIns="91440" tIns="45720" rIns="91440" bIns="45720" rtlCol="0" anchor="ctr"/>
          <a:lstStyle>
            <a:lvl1pPr algn="r">
              <a:defRPr sz="3780">
                <a:solidFill>
                  <a:schemeClr val="accent1"/>
                </a:solidFill>
              </a:defRPr>
            </a:lvl1p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2282257392"/>
      </p:ext>
    </p:extLst>
  </p:cSld>
  <p:clrMap bg1="lt1" tx1="dk1" bg2="lt2" tx2="dk2" accent1="accent1" accent2="accent2" accent3="accent3" accent4="accent4" accent5="accent5" accent6="accent6" hlink="hlink" folHlink="folHlink"/>
  <p:sldLayoutIdLst>
    <p:sldLayoutId id="2147484052" r:id="rId1"/>
    <p:sldLayoutId id="2147484053" r:id="rId2"/>
    <p:sldLayoutId id="2147484054" r:id="rId3"/>
    <p:sldLayoutId id="2147484055" r:id="rId4"/>
    <p:sldLayoutId id="2147484056" r:id="rId5"/>
    <p:sldLayoutId id="2147484057" r:id="rId6"/>
    <p:sldLayoutId id="2147484058" r:id="rId7"/>
    <p:sldLayoutId id="2147484059" r:id="rId8"/>
    <p:sldLayoutId id="2147484060" r:id="rId9"/>
    <p:sldLayoutId id="2147484061" r:id="rId10"/>
    <p:sldLayoutId id="2147484062" r:id="rId11"/>
    <p:sldLayoutId id="2147484063" r:id="rId12"/>
    <p:sldLayoutId id="2147484064" r:id="rId13"/>
    <p:sldLayoutId id="2147484065" r:id="rId14"/>
    <p:sldLayoutId id="2147484066" r:id="rId15"/>
    <p:sldLayoutId id="2147484067" r:id="rId16"/>
  </p:sldLayoutIdLst>
  <p:txStyles>
    <p:titleStyle>
      <a:lvl1pPr algn="l" defTabSz="1920240" rtl="0" eaLnBrk="1" latinLnBrk="0" hangingPunct="1">
        <a:spcBef>
          <a:spcPct val="0"/>
        </a:spcBef>
        <a:buNone/>
        <a:defRPr sz="1512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440180" indent="-1440180" algn="l" defTabSz="1920240" rtl="0" eaLnBrk="1" latinLnBrk="0" hangingPunct="1">
        <a:spcBef>
          <a:spcPts val="4200"/>
        </a:spcBef>
        <a:spcAft>
          <a:spcPts val="0"/>
        </a:spcAft>
        <a:buClr>
          <a:schemeClr val="accent1"/>
        </a:buClr>
        <a:buSzPct val="80000"/>
        <a:buFont typeface="Wingdings 3" charset="2"/>
        <a:buChar char=""/>
        <a:defRPr sz="7560" kern="1200">
          <a:solidFill>
            <a:schemeClr val="tx1">
              <a:lumMod val="75000"/>
              <a:lumOff val="25000"/>
            </a:schemeClr>
          </a:solidFill>
          <a:latin typeface="+mn-lt"/>
          <a:ea typeface="+mn-ea"/>
          <a:cs typeface="+mn-cs"/>
        </a:defRPr>
      </a:lvl1pPr>
      <a:lvl2pPr marL="3120390" indent="-1200150" algn="l" defTabSz="1920240" rtl="0" eaLnBrk="1" latinLnBrk="0" hangingPunct="1">
        <a:spcBef>
          <a:spcPts val="42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2pPr>
      <a:lvl3pPr marL="4800600" indent="-960120" algn="l" defTabSz="1920240" rtl="0" eaLnBrk="1" latinLnBrk="0" hangingPunct="1">
        <a:spcBef>
          <a:spcPts val="4200"/>
        </a:spcBef>
        <a:spcAft>
          <a:spcPts val="0"/>
        </a:spcAft>
        <a:buClr>
          <a:schemeClr val="accent1"/>
        </a:buClr>
        <a:buSzPct val="80000"/>
        <a:buFont typeface="Wingdings 3" charset="2"/>
        <a:buChar char=""/>
        <a:defRPr sz="5880" kern="1200">
          <a:solidFill>
            <a:schemeClr val="tx1">
              <a:lumMod val="75000"/>
              <a:lumOff val="25000"/>
            </a:schemeClr>
          </a:solidFill>
          <a:latin typeface="+mn-lt"/>
          <a:ea typeface="+mn-ea"/>
          <a:cs typeface="+mn-cs"/>
        </a:defRPr>
      </a:lvl3pPr>
      <a:lvl4pPr marL="672084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4pPr>
      <a:lvl5pPr marL="864108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5pPr>
      <a:lvl6pPr marL="1056132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6pPr>
      <a:lvl7pPr marL="1248156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7pPr>
      <a:lvl8pPr marL="1440180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8pPr>
      <a:lvl9pPr marL="1632204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webp"/><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g"/><Relationship Id="rId4" Type="http://schemas.openxmlformats.org/officeDocument/2006/relationships/image" Target="../media/image2.bin"/></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60000"/>
                <a:lumOff val="4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075" name="Text Box 7">
            <a:extLst>
              <a:ext uri="{FF2B5EF4-FFF2-40B4-BE49-F238E27FC236}">
                <a16:creationId xmlns:a16="http://schemas.microsoft.com/office/drawing/2014/main" id="{815C94FC-C58E-433D-AC6E-5EECAEDCD210}"/>
              </a:ext>
            </a:extLst>
          </p:cNvPr>
          <p:cNvSpPr txBox="1">
            <a:spLocks noChangeArrowheads="1"/>
          </p:cNvSpPr>
          <p:nvPr/>
        </p:nvSpPr>
        <p:spPr bwMode="auto">
          <a:xfrm>
            <a:off x="672939" y="1206716"/>
            <a:ext cx="17350880" cy="4083741"/>
          </a:xfrm>
          <a:prstGeom prst="rect">
            <a:avLst/>
          </a:prstGeom>
          <a:ln>
            <a:headEnd/>
            <a:tailEnd/>
          </a:ln>
        </p:spPr>
        <p:style>
          <a:lnRef idx="3">
            <a:schemeClr val="lt1"/>
          </a:lnRef>
          <a:fillRef idx="1">
            <a:schemeClr val="accent1"/>
          </a:fillRef>
          <a:effectRef idx="1">
            <a:schemeClr val="accent1"/>
          </a:effectRef>
          <a:fontRef idx="minor">
            <a:schemeClr val="lt1"/>
          </a:fontRef>
        </p:style>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pPr>
            <a:r>
              <a:rPr lang="en-GB" sz="2800" b="1" kern="100" dirty="0">
                <a:effectLst/>
                <a:ea typeface="Calibri" panose="020F0502020204030204" pitchFamily="34" charset="0"/>
                <a:cs typeface="Times New Roman" panose="02020603050405020304" pitchFamily="18" charset="0"/>
              </a:rPr>
              <a:t>Introduction</a:t>
            </a:r>
            <a:endParaRPr lang="en-GB" sz="2800" kern="100" dirty="0">
              <a:effectLst/>
              <a:ea typeface="Calibri" panose="020F0502020204030204" pitchFamily="34" charset="0"/>
              <a:cs typeface="Times New Roman" panose="02020603050405020304" pitchFamily="18" charset="0"/>
            </a:endParaRPr>
          </a:p>
          <a:p>
            <a:pPr algn="just">
              <a:lnSpc>
                <a:spcPct val="150000"/>
              </a:lnSpc>
              <a:spcAft>
                <a:spcPts val="800"/>
              </a:spcAft>
            </a:pPr>
            <a:r>
              <a:rPr lang="en-GB" sz="2800" kern="100" dirty="0">
                <a:effectLst/>
                <a:ea typeface="Calibri" panose="020F0502020204030204" pitchFamily="34" charset="0"/>
                <a:cs typeface="Times New Roman" panose="02020603050405020304" pitchFamily="18" charset="0"/>
              </a:rPr>
              <a:t>By making use of the expertise and experience it has collected over the course of its history, Nike is in a position to offer consultancy and advisory services to other firms that are involved in the retail, clothing, and sports industries.</a:t>
            </a:r>
          </a:p>
        </p:txBody>
      </p:sp>
      <p:sp>
        <p:nvSpPr>
          <p:cNvPr id="33" name="Text Box 13">
            <a:extLst>
              <a:ext uri="{FF2B5EF4-FFF2-40B4-BE49-F238E27FC236}">
                <a16:creationId xmlns:a16="http://schemas.microsoft.com/office/drawing/2014/main" id="{811B3BFC-48E1-A054-516C-D3FF0E10D308}"/>
              </a:ext>
            </a:extLst>
          </p:cNvPr>
          <p:cNvSpPr txBox="1">
            <a:spLocks noChangeArrowheads="1"/>
          </p:cNvSpPr>
          <p:nvPr/>
        </p:nvSpPr>
        <p:spPr bwMode="auto">
          <a:xfrm>
            <a:off x="18573668" y="4401945"/>
            <a:ext cx="17262370" cy="6022215"/>
          </a:xfrm>
          <a:prstGeom prst="rect">
            <a:avLst/>
          </a:prstGeom>
          <a:ln>
            <a:headEnd/>
            <a:tailEnd/>
          </a:ln>
        </p:spPr>
        <p:style>
          <a:lnRef idx="3">
            <a:schemeClr val="lt1"/>
          </a:lnRef>
          <a:fillRef idx="1">
            <a:schemeClr val="accent6"/>
          </a:fillRef>
          <a:effectRef idx="1">
            <a:schemeClr val="accent6"/>
          </a:effectRef>
          <a:fontRef idx="minor">
            <a:schemeClr val="lt1"/>
          </a:fontRef>
        </p:style>
        <p:txBody>
          <a:bodyPr lIns="914400" tIns="457200" rIns="914400" bIns="914400"/>
          <a:lstStyle>
            <a:lvl1pPr>
              <a:spcBef>
                <a:spcPct val="20000"/>
              </a:spcBef>
              <a:buChar char="•"/>
              <a:tabLst>
                <a:tab pos="635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635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635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d) How you may implement the chosen KM system without spending much of the organisation resources of nike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Scalable and Modular Solutions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Nike reduces installation expenses by phasing. This technique also lets Nike scale the system in response to user input and changing needs, lowering installation costs.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Maximize Existing IT Infrastructure</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Nike should use the university's IT infrastructure and resources to host and support the knowledge management system. Use cloud-based hosting or existing server infrastructure to reduce hardware and maintenance costs. consumption virtualization to maximize resource consumption and reduce hardware needs. This maximizes resource use.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Focus on Essential Features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rPr>
              <a:t>Nike must prioritize the most crucial features and capabilities to achieve its immediate business needs and strategic goals. Avoid unnecessary customizations or complex features that could raise prices without adding value. Essential functionality that increases user adoption and ROI must be prioritized. Search, document management, and collaboration are crucial features.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 Box 7">
            <a:extLst>
              <a:ext uri="{FF2B5EF4-FFF2-40B4-BE49-F238E27FC236}">
                <a16:creationId xmlns:a16="http://schemas.microsoft.com/office/drawing/2014/main" id="{815C94FC-C58E-433D-AC6E-5EECAEDCD210}"/>
              </a:ext>
            </a:extLst>
          </p:cNvPr>
          <p:cNvSpPr txBox="1">
            <a:spLocks noChangeArrowheads="1"/>
          </p:cNvSpPr>
          <p:nvPr/>
        </p:nvSpPr>
        <p:spPr bwMode="auto">
          <a:xfrm>
            <a:off x="18529752" y="10387030"/>
            <a:ext cx="17010167" cy="15412114"/>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pPr>
            <a:r>
              <a:rPr lang="en-GB" sz="3600" b="1" kern="100" dirty="0">
                <a:effectLst/>
                <a:latin typeface="Times New Roman" panose="02020603050405020304" pitchFamily="18" charset="0"/>
                <a:ea typeface="Calibri" panose="020F0502020204030204" pitchFamily="34" charset="0"/>
                <a:cs typeface="Times New Roman" panose="02020603050405020304" pitchFamily="18" charset="0"/>
              </a:rPr>
              <a:t>Describing ways how you the knowledge accumulated could be commercialised of Nike </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600" kern="100" dirty="0">
                <a:effectLst/>
                <a:latin typeface="Times New Roman" panose="02020603050405020304" pitchFamily="18" charset="0"/>
                <a:ea typeface="Calibri" panose="020F0502020204030204" pitchFamily="34" charset="0"/>
                <a:cs typeface="Times New Roman" panose="02020603050405020304" pitchFamily="18" charset="0"/>
              </a:rPr>
              <a:t>The knowledge that Nike has gained through its knowledge management (KM) system has the potential to be commercialised in a variety of different ways. Additionally, the business is able to create income and grow value by leveraging its insights, skills, and intellectual property in order to accomplish so. The following approaches are presented for the purpose of commercialising the information that Nike has acquired during its history: </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600" b="1" kern="100" dirty="0">
                <a:effectLst/>
                <a:latin typeface="Times New Roman" panose="02020603050405020304" pitchFamily="18" charset="0"/>
                <a:ea typeface="Calibri" panose="020F0502020204030204" pitchFamily="34" charset="0"/>
                <a:cs typeface="Times New Roman" panose="02020603050405020304" pitchFamily="18" charset="0"/>
              </a:rPr>
              <a:t>Product Innovation and Development</a:t>
            </a:r>
            <a:r>
              <a:rPr lang="en-GB" sz="36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600" kern="100" dirty="0">
                <a:effectLst/>
                <a:latin typeface="Times New Roman" panose="02020603050405020304" pitchFamily="18" charset="0"/>
                <a:ea typeface="Calibri" panose="020F0502020204030204" pitchFamily="34" charset="0"/>
                <a:cs typeface="Times New Roman" panose="02020603050405020304" pitchFamily="18" charset="0"/>
              </a:rPr>
              <a:t>The processes of product creation and development can be informed by the knowledge that Nike has gained through its knowledge management system. This helps Nike to make advantage of the knowledge that it has collected. The development of new products, technologies, and features that are personalised to satisfy the ever-changing requirements and preferences of customers can be driven by these insights, which can be utilised to drive the production of innovation. The input of customers, the results of market research, and the experience of staff are all potential sources of these insights (Chatterjee et al., 2023).</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buNone/>
            </a:pPr>
            <a:endParaRPr lang="en-GB" sz="3600" b="1" kern="100" dirty="0">
              <a:solidFill>
                <a:srgbClr val="000000"/>
              </a:solidFill>
              <a:ea typeface="Times New Roman" panose="02020603050405020304" pitchFamily="18" charset="0"/>
              <a:cs typeface="Times New Roman" panose="02020603050405020304" pitchFamily="18" charset="0"/>
            </a:endParaRPr>
          </a:p>
        </p:txBody>
      </p:sp>
      <p:sp>
        <p:nvSpPr>
          <p:cNvPr id="15" name="Text Box 13">
            <a:extLst>
              <a:ext uri="{FF2B5EF4-FFF2-40B4-BE49-F238E27FC236}">
                <a16:creationId xmlns:a16="http://schemas.microsoft.com/office/drawing/2014/main" id="{811B3BFC-48E1-A054-516C-D3FF0E10D308}"/>
              </a:ext>
            </a:extLst>
          </p:cNvPr>
          <p:cNvSpPr txBox="1">
            <a:spLocks noChangeArrowheads="1"/>
          </p:cNvSpPr>
          <p:nvPr/>
        </p:nvSpPr>
        <p:spPr bwMode="auto">
          <a:xfrm>
            <a:off x="35539919" y="1206716"/>
            <a:ext cx="14993542" cy="12372124"/>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lIns="914400" tIns="457200" rIns="914400" bIns="914400"/>
          <a:lstStyle>
            <a:lvl1pPr>
              <a:spcBef>
                <a:spcPct val="20000"/>
              </a:spcBef>
              <a:buChar char="•"/>
              <a:tabLst>
                <a:tab pos="635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635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635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pPr>
            <a:r>
              <a:rPr lang="en-GB" sz="4400" b="1"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400" kern="100" dirty="0">
                <a:effectLst/>
                <a:latin typeface="Times New Roman" panose="02020603050405020304" pitchFamily="18" charset="0"/>
                <a:ea typeface="Calibri" panose="020F0502020204030204" pitchFamily="34" charset="0"/>
                <a:cs typeface="Times New Roman" panose="02020603050405020304" pitchFamily="18" charset="0"/>
              </a:rPr>
              <a:t>Nike is able to widen its brand reach, diversify its revenue sources, and provide new opportunities for growth and innovation by commercialising the knowledge that it has collected through its knowledge management system. This process is known as "commercialization." Nike is able to generate value not only for its shareholders but also for its wider ecosystem of consumers, partners, and stakeholders by utilising its insights, expertise, and intellectual property. This allows Nike to generate value for all of these groups. </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04AA8FB-E06B-981A-3839-BA7343FF1AFB}"/>
              </a:ext>
            </a:extLst>
          </p:cNvPr>
          <p:cNvSpPr/>
          <p:nvPr/>
        </p:nvSpPr>
        <p:spPr>
          <a:xfrm>
            <a:off x="18417112" y="1071971"/>
            <a:ext cx="16846473" cy="3195229"/>
          </a:xfrm>
          <a:prstGeom prst="rect">
            <a:avLst/>
          </a:prstGeom>
          <a:solidFill>
            <a:schemeClr val="accent1">
              <a:lumMod val="40000"/>
              <a:lumOff val="60000"/>
            </a:schemeClr>
          </a:solidFill>
          <a:ln>
            <a:solidFill>
              <a:schemeClr val="accent1"/>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c) </a:t>
            </a:r>
            <a:r>
              <a:rPr lang="en-GB" sz="24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How will it interact with other ongoing systems </a:t>
            </a:r>
            <a:endParaRPr lang="en-GB"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knowledge management (KM) system Nike is constructing will integrate with other systems in the firm to allow smooth integration, data interchange, and interoperability. Here are some ways the knowledge management system could interface with other systems: </a:t>
            </a:r>
            <a:endParaRPr lang="en-GB"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9D9BBE11-B7E5-4EDB-FB9D-AD8C8B9CF273}"/>
              </a:ext>
            </a:extLst>
          </p:cNvPr>
          <p:cNvSpPr/>
          <p:nvPr/>
        </p:nvSpPr>
        <p:spPr>
          <a:xfrm>
            <a:off x="457198" y="161365"/>
            <a:ext cx="50749202" cy="9106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spcAft>
                <a:spcPts val="800"/>
              </a:spcAft>
            </a:pPr>
            <a:r>
              <a:rPr lang="en-GB"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&amp; extent of Knowledge &amp; Information Management in Contemporary organisations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 Box 7">
            <a:extLst>
              <a:ext uri="{FF2B5EF4-FFF2-40B4-BE49-F238E27FC236}">
                <a16:creationId xmlns:a16="http://schemas.microsoft.com/office/drawing/2014/main" id="{9E228694-62C3-7571-65D4-4BB1241984AA}"/>
              </a:ext>
            </a:extLst>
          </p:cNvPr>
          <p:cNvSpPr txBox="1">
            <a:spLocks noChangeArrowheads="1"/>
          </p:cNvSpPr>
          <p:nvPr/>
        </p:nvSpPr>
        <p:spPr bwMode="auto">
          <a:xfrm>
            <a:off x="902538" y="5425203"/>
            <a:ext cx="17350880" cy="6416277"/>
          </a:xfrm>
          <a:prstGeom prst="rect">
            <a:avLst/>
          </a:prstGeom>
          <a:ln>
            <a:headEnd/>
            <a:tailEnd/>
          </a:ln>
        </p:spPr>
        <p:style>
          <a:lnRef idx="1">
            <a:schemeClr val="accent5"/>
          </a:lnRef>
          <a:fillRef idx="3">
            <a:schemeClr val="accent5"/>
          </a:fillRef>
          <a:effectRef idx="2">
            <a:schemeClr val="accent5"/>
          </a:effectRef>
          <a:fontRef idx="minor">
            <a:schemeClr val="lt1"/>
          </a:fontRef>
        </p:style>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a) Identifying the possible KM tools / technologies and describe their purposes of Nike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Knowledge management (KM) techniques and technology can help Nike foster employee collaboration, information sharing, and innovation. List of knowledge management tools and functions: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Intranet Portals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An intranet site gives employees access to company news, policies, procedures, and information libraries. Nike employees use an intranet gateway to collaborate, share papers, and acquire job-related information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Document management system (DMS).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Nike organises, stores, and retrieves data with document management systems. With version control, document sharing, and collaborative editing, the content management system (DMS) delivers employees the latest information and resources. This has huge benefits.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Platforms for teamwork: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Microsoft Teams, Slack, and Google Workspace allow teams and departments to share files and discuss projects in real time. These channels promote collaboration, innovation, and information sharing among Nike employees in different time zones.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800" b="1" kern="100" dirty="0">
                <a:effectLst/>
                <a:latin typeface="Times New Roman" panose="02020603050405020304" pitchFamily="18" charset="0"/>
                <a:ea typeface="Calibri" panose="020F0502020204030204" pitchFamily="34" charset="0"/>
                <a:cs typeface="Times New Roman" panose="02020603050405020304" pitchFamily="18" charset="0"/>
              </a:rPr>
              <a:t>Knowledge Repositories</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Large knowledge repositories contain documentation, articles, best practices, and lessons learned that staff can use every day. Staff benefit from these publications, articles, and lessons. Nike employees can utilise the knowledge library for individual assignments. Nike provides product specs, design standards, marketing materials, and more.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4C34407-606E-40C1-FFA6-DE57B2D574AF}"/>
              </a:ext>
            </a:extLst>
          </p:cNvPr>
          <p:cNvSpPr/>
          <p:nvPr/>
        </p:nvSpPr>
        <p:spPr>
          <a:xfrm>
            <a:off x="992117" y="11841480"/>
            <a:ext cx="16712523" cy="1065929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lnSpc>
                <a:spcPct val="150000"/>
              </a:lnSpc>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b</a:t>
            </a: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Demonstrating how it will be used or accessed, including screen design, access points, security restrictions, other applicable options of Nike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Nike's knowledge management (KM) system's user experience and access must consider many elements. User experience, accessibility, security, and functionality. This presentation demonstrates knowledge management system use. This demo shows screen design, access points, security limits, and more: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Homepage Design</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Nike knowledge management system homepage offers several features and information. Another benefit of this software is its simple navigation menus, search functions, and buttons for quick access to frequently used tools and apps. Based on the user's job and preferences, homepage widgets or modules may display personalised material, announcements, and updates. Customise these widgets and modules. Login screens with usernames and passwords have security constraints. These restrictions start now. Multi-factor authentication improves security (Chatterjee et al., 2023).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Navigation and Menu Options</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knowledge management system's hierarchical menu categorises content and resources. This organisation is based on themes, departments, and jobs. Users can access papers, tools, and capabilities by selecting the right menu item. Employment and duties determine users' access credentials to guarantee only approved personnel can access sensitive data. Protects data against misuse. User authentication is simplified by role-based access control (RBAC).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 Box 13">
            <a:extLst>
              <a:ext uri="{FF2B5EF4-FFF2-40B4-BE49-F238E27FC236}">
                <a16:creationId xmlns:a16="http://schemas.microsoft.com/office/drawing/2014/main" id="{204F8286-9EBE-2F4B-3231-9859F9B43154}"/>
              </a:ext>
            </a:extLst>
          </p:cNvPr>
          <p:cNvSpPr txBox="1">
            <a:spLocks noChangeArrowheads="1"/>
          </p:cNvSpPr>
          <p:nvPr/>
        </p:nvSpPr>
        <p:spPr bwMode="auto">
          <a:xfrm>
            <a:off x="35539919" y="13754133"/>
            <a:ext cx="14993542" cy="1499408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lIns="914400" tIns="457200" rIns="914400" bIns="914400"/>
          <a:lstStyle>
            <a:lvl1pPr>
              <a:spcBef>
                <a:spcPct val="20000"/>
              </a:spcBef>
              <a:buChar char="•"/>
              <a:tabLst>
                <a:tab pos="635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635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635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buNone/>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Reference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S.H.,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Obeidat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A.M.,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Tarhini</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 and Al-Badi, A., 2018. The role of employees’ empowerment as an intermediary variable between knowledge management and information systems on employees’ performance.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VINE Journal of Information and Knowledge Management Systems</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48</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(2), pp.217-237.</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Ardolino</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Rapaccini</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Saccani</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Gaiardelli</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P.,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Crespi</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G. and Ruggeri, C., 2018. The role of digital technologies for the service transformation of industrial companies.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Production Research</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56</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(6), pp.2116-2132.</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Clarke, M., 2018. Rethinking graduate employability: The role of capital, individual attributes and context.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Studies in higher education</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43</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(11), pp.1923-1937.</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Dwivedi, Y.K., Hughes, L.,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Ismagilova</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Aarts</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G., Coombs, C., Crick, T., Duan, Y., Dwivedi, R., Edwards, J.,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Eirug</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 and Galanos, V., 2021. Artificial Intelligence (AI): Multidisciplinary perspectives on emerging challenges, opportunities, and agenda for research, practice and policy.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Management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57</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p.101994.</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Ganguly, A., Talukdar, A. and Chatterjee, D., 2019. Evaluating the role of social capital, tacit knowledge sharing, knowledge quality and reciprocity in determining innovation capability of an organization.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knowledge management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(6), pp.1105-1135.</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Masood, A., Zhang, Q., Ali, M.,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Cappiello</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G. and Dhir, A., 2023. Linking enterprise social media use, trust and knowledge sharing: paradoxical roles of communication transparency and personal blogging.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Knowledge Management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27</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(4), pp.1056-1085.</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Luqman</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 Zhang, Q., Kaur, P., Papa, A. and Dhir, A., 2023. Untangling the role of power in knowledge sharing and job performance: the mediating role of discrete emotions.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Knowledge Management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27</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(4), pp.873-895.</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performance: Moderating role of digital leadership capability.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Innovation &amp; Knowledge</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(1), p.100334.</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22DCA00D-8DF2-50CA-80FF-AE967FF203C4}"/>
              </a:ext>
            </a:extLst>
          </p:cNvPr>
          <p:cNvPicPr>
            <a:picLocks noChangeAspect="1"/>
          </p:cNvPicPr>
          <p:nvPr/>
        </p:nvPicPr>
        <p:blipFill>
          <a:blip r:embed="rId3"/>
          <a:stretch>
            <a:fillRect/>
          </a:stretch>
        </p:blipFill>
        <p:spPr>
          <a:xfrm>
            <a:off x="882753" y="22925314"/>
            <a:ext cx="16821887" cy="9382440"/>
          </a:xfrm>
          <a:prstGeom prst="rect">
            <a:avLst/>
          </a:prstGeom>
        </p:spPr>
      </p:pic>
      <p:pic>
        <p:nvPicPr>
          <p:cNvPr id="13" name="Picture 12">
            <a:extLst>
              <a:ext uri="{FF2B5EF4-FFF2-40B4-BE49-F238E27FC236}">
                <a16:creationId xmlns:a16="http://schemas.microsoft.com/office/drawing/2014/main" id="{0532ED20-99B6-F2DA-499E-618EE2AC7A12}"/>
              </a:ext>
            </a:extLst>
          </p:cNvPr>
          <p:cNvPicPr>
            <a:picLocks noChangeAspect="1"/>
          </p:cNvPicPr>
          <p:nvPr/>
        </p:nvPicPr>
        <p:blipFill>
          <a:blip r:embed="rId4"/>
          <a:stretch>
            <a:fillRect/>
          </a:stretch>
        </p:blipFill>
        <p:spPr>
          <a:xfrm>
            <a:off x="18023818" y="25922668"/>
            <a:ext cx="17812219" cy="5861561"/>
          </a:xfrm>
          <a:prstGeom prst="rect">
            <a:avLst/>
          </a:prstGeom>
        </p:spPr>
      </p:pic>
      <p:pic>
        <p:nvPicPr>
          <p:cNvPr id="18" name="Picture 17">
            <a:extLst>
              <a:ext uri="{FF2B5EF4-FFF2-40B4-BE49-F238E27FC236}">
                <a16:creationId xmlns:a16="http://schemas.microsoft.com/office/drawing/2014/main" id="{E192AA09-22AD-4AD0-FCE2-58D90F5BAAC7}"/>
              </a:ext>
            </a:extLst>
          </p:cNvPr>
          <p:cNvPicPr>
            <a:picLocks noChangeAspect="1"/>
          </p:cNvPicPr>
          <p:nvPr/>
        </p:nvPicPr>
        <p:blipFill>
          <a:blip r:embed="rId5"/>
          <a:stretch>
            <a:fillRect/>
          </a:stretch>
        </p:blipFill>
        <p:spPr>
          <a:xfrm>
            <a:off x="36155215" y="28748217"/>
            <a:ext cx="14993542" cy="3036011"/>
          </a:xfrm>
          <a:prstGeom prst="rect">
            <a:avLst/>
          </a:prstGeom>
        </p:spPr>
      </p:pic>
      <p:sp>
        <p:nvSpPr>
          <p:cNvPr id="2" name="TextBox 1">
            <a:extLst>
              <a:ext uri="{FF2B5EF4-FFF2-40B4-BE49-F238E27FC236}">
                <a16:creationId xmlns:a16="http://schemas.microsoft.com/office/drawing/2014/main" id="{0CEC9A0B-B30C-27D6-3673-73AB1700EC8F}"/>
              </a:ext>
            </a:extLst>
          </p:cNvPr>
          <p:cNvSpPr txBox="1"/>
          <p:nvPr/>
        </p:nvSpPr>
        <p:spPr>
          <a:xfrm>
            <a:off x="6045200" y="302529"/>
            <a:ext cx="6248827" cy="892552"/>
          </a:xfrm>
          <a:prstGeom prst="rect">
            <a:avLst/>
          </a:prstGeom>
          <a:noFill/>
        </p:spPr>
        <p:txBody>
          <a:bodyPr wrap="none" rtlCol="0">
            <a:spAutoFit/>
          </a:bodyPr>
          <a:lstStyle/>
          <a:p>
            <a:r>
              <a:rPr lang="en-GB" sz="3200" dirty="0"/>
              <a:t>Student ID: </a:t>
            </a:r>
            <a:r>
              <a:rPr lang="en-GB" sz="3200" dirty="0" err="1"/>
              <a:t>Dinyo</a:t>
            </a:r>
            <a:r>
              <a:rPr lang="en-GB" sz="3200" dirty="0"/>
              <a:t> </a:t>
            </a:r>
            <a:r>
              <a:rPr lang="en-GB" sz="3200" dirty="0" err="1"/>
              <a:t>Radev</a:t>
            </a:r>
            <a:r>
              <a:rPr lang="en-GB" sz="3200" dirty="0"/>
              <a:t> 2129750</a:t>
            </a:r>
          </a:p>
          <a:p>
            <a:endParaRPr lang="en-GB" sz="2000" dirty="0"/>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2109</Words>
  <Application>Microsoft Office PowerPoint</Application>
  <PresentationFormat>Custom</PresentationFormat>
  <Paragraphs>71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Times New Roman</vt:lpstr>
      <vt:lpstr>Trebuchet MS</vt:lpstr>
      <vt:lpstr>Wingdings 3</vt:lpstr>
      <vt:lpstr>Facet</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Dinyo Radev (2129750)</cp:lastModifiedBy>
  <cp:revision>1</cp:revision>
  <cp:lastPrinted>2011-10-30T12:54:45Z</cp:lastPrinted>
  <dcterms:created xsi:type="dcterms:W3CDTF">2012-06-12T14:08:55Z</dcterms:created>
  <dcterms:modified xsi:type="dcterms:W3CDTF">2024-04-21T14:44:10Z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