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7"/>
  </p:notesMasterIdLst>
  <p:sldIdLst>
    <p:sldId id="256" r:id="rId2"/>
    <p:sldId id="258" r:id="rId3"/>
    <p:sldId id="259" r:id="rId4"/>
    <p:sldId id="260" r:id="rId5"/>
    <p:sldId id="263" r:id="rId6"/>
    <p:sldId id="262" r:id="rId7"/>
    <p:sldId id="261" r:id="rId8"/>
    <p:sldId id="264" r:id="rId9"/>
    <p:sldId id="265" r:id="rId10"/>
    <p:sldId id="319" r:id="rId11"/>
    <p:sldId id="322" r:id="rId12"/>
    <p:sldId id="320" r:id="rId13"/>
    <p:sldId id="321" r:id="rId14"/>
    <p:sldId id="323" r:id="rId15"/>
    <p:sldId id="25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5" autoAdjust="0"/>
    <p:restoredTop sz="94660"/>
  </p:normalViewPr>
  <p:slideViewPr>
    <p:cSldViewPr snapToGrid="0">
      <p:cViewPr varScale="1">
        <p:scale>
          <a:sx n="85" d="100"/>
          <a:sy n="85" d="100"/>
        </p:scale>
        <p:origin x="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EF05D9-7C8A-477A-A691-FD1909872A8C}" type="datetimeFigureOut">
              <a:rPr lang="en-GB" smtClean="0"/>
              <a:t>16/09/2021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BA7707-6346-4621-A3FB-DA1C73F00DAA}" type="slidenum">
              <a:rPr lang="en-GB" smtClean="0"/>
              <a:t>‹#›</a:t>
            </a:fld>
            <a:endParaRPr lang="en-GB"/>
          </a:p>
        </p:txBody>
      </p:sp>
    </p:spTree>
    <p:extLst>
      <p:ext uri="{BB962C8B-B14F-4D97-AF65-F5344CB8AC3E}">
        <p14:creationId xmlns:p14="http://schemas.microsoft.com/office/powerpoint/2010/main" val="296180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the template and in groups discuss and try an example.</a:t>
            </a:r>
          </a:p>
        </p:txBody>
      </p:sp>
      <p:sp>
        <p:nvSpPr>
          <p:cNvPr id="4" name="Slide Number Placeholder 3"/>
          <p:cNvSpPr>
            <a:spLocks noGrp="1"/>
          </p:cNvSpPr>
          <p:nvPr>
            <p:ph type="sldNum" sz="quarter" idx="5"/>
          </p:nvPr>
        </p:nvSpPr>
        <p:spPr/>
        <p:txBody>
          <a:bodyPr/>
          <a:lstStyle/>
          <a:p>
            <a:fld id="{DDBA7707-6346-4621-A3FB-DA1C73F00DAA}" type="slidenum">
              <a:rPr lang="en-GB" smtClean="0"/>
              <a:t>8</a:t>
            </a:fld>
            <a:endParaRPr lang="en-GB"/>
          </a:p>
        </p:txBody>
      </p:sp>
    </p:spTree>
    <p:extLst>
      <p:ext uri="{BB962C8B-B14F-4D97-AF65-F5344CB8AC3E}">
        <p14:creationId xmlns:p14="http://schemas.microsoft.com/office/powerpoint/2010/main" val="8922795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D4C33D0E-2469-468F-B2A7-665EF11DDEC8}"/>
              </a:ext>
            </a:extLst>
          </p:cNvPr>
          <p:cNvSpPr>
            <a:spLocks noGrp="1" noRot="1" noChangeAspect="1" noTextEdit="1"/>
          </p:cNvSpPr>
          <p:nvPr>
            <p:ph type="sldImg"/>
          </p:nvPr>
        </p:nvSpPr>
        <p:spPr>
          <a:xfrm>
            <a:off x="90488" y="744538"/>
            <a:ext cx="6616700" cy="3722687"/>
          </a:xfrm>
          <a:ln/>
        </p:spPr>
      </p:sp>
      <p:sp>
        <p:nvSpPr>
          <p:cNvPr id="32771" name="Notes Placeholder 2">
            <a:extLst>
              <a:ext uri="{FF2B5EF4-FFF2-40B4-BE49-F238E27FC236}">
                <a16:creationId xmlns:a16="http://schemas.microsoft.com/office/drawing/2014/main" id="{26B2DDD7-BCCB-4B5D-B9AB-792FCDD78AA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32772" name="Slide Number Placeholder 3">
            <a:extLst>
              <a:ext uri="{FF2B5EF4-FFF2-40B4-BE49-F238E27FC236}">
                <a16:creationId xmlns:a16="http://schemas.microsoft.com/office/drawing/2014/main" id="{15E5CA18-C629-4809-9629-168E4A75D8F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0AFFDD9D-1698-48E6-8777-CE0D20FC17B4}" type="slidenum">
              <a:rPr lang="cy-GB" altLang="en-US" sz="1200">
                <a:latin typeface="Arial" panose="020B0604020202020204" pitchFamily="34" charset="0"/>
              </a:rPr>
              <a:pPr/>
              <a:t>10</a:t>
            </a:fld>
            <a:endParaRPr lang="cy-GB" altLang="en-US" sz="120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9/16/2021</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7619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9/16/2021</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73464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9/16/2021</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988031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9/16/2021</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557314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9/16/2021</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7056202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9/16/2021</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38246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9/16/2021</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58765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9/16/2021</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3104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9/16/2021</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153363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9/16/2021</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155837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9/16/2021</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140301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9/16/2021</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750797857"/>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89" r:id="rId6"/>
    <p:sldLayoutId id="2147483685" r:id="rId7"/>
    <p:sldLayoutId id="2147483686" r:id="rId8"/>
    <p:sldLayoutId id="2147483687" r:id="rId9"/>
    <p:sldLayoutId id="2147483688" r:id="rId10"/>
    <p:sldLayoutId id="2147483690" r:id="rId11"/>
  </p:sldLayoutIdLst>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librarysearch.uwtsd.ac.uk/permalink/44WHELF_UWTSD/11c0l68/alma99100357409202421"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s://libguides.cam.ac.uk/reflectivepracticetoolkit/models" TargetMode="Externa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hyperlink" Target="https://librarysearch.uwtsd.ac.uk/permalink/44WHELF_UWTSD/11c0l68/alma99121835502421"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s://ezproxy.uwtsd.ac.uk/login?url=https://search.ebscohost.com/login.aspx?direct=true&amp;db=nlebk&amp;AN=958635&amp;site=ehost-live&amp;ebv=EB&amp;ppid=pp_4" TargetMode="External"/><Relationship Id="rId2" Type="http://schemas.openxmlformats.org/officeDocument/2006/relationships/hyperlink" Target="https://doi.org/10.4324/9780203117248" TargetMode="External"/><Relationship Id="rId1" Type="http://schemas.openxmlformats.org/officeDocument/2006/relationships/slideLayout" Target="../slideLayouts/slideLayout2.xml"/><Relationship Id="rId6" Type="http://schemas.openxmlformats.org/officeDocument/2006/relationships/hyperlink" Target="https://libguides.cam.ac.uk/reflectivepracticetoolkit/models" TargetMode="External"/><Relationship Id="rId5" Type="http://schemas.openxmlformats.org/officeDocument/2006/relationships/hyperlink" Target="https://www.researchgate.net/figure/Hart-1992-Ladder-of-Participation_fig1_328704370" TargetMode="External"/><Relationship Id="rId4" Type="http://schemas.openxmlformats.org/officeDocument/2006/relationships/hyperlink" Target="https://doi.org/10.4324/978131523747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hart, radar chart&#10;&#10;Description automatically generated">
            <a:extLst>
              <a:ext uri="{FF2B5EF4-FFF2-40B4-BE49-F238E27FC236}">
                <a16:creationId xmlns:a16="http://schemas.microsoft.com/office/drawing/2014/main" id="{62C44335-15FC-465C-863C-92C1B3B8B2B2}"/>
              </a:ext>
            </a:extLst>
          </p:cNvPr>
          <p:cNvPicPr>
            <a:picLocks noChangeAspect="1"/>
          </p:cNvPicPr>
          <p:nvPr/>
        </p:nvPicPr>
        <p:blipFill rotWithShape="1">
          <a:blip r:embed="rId2"/>
          <a:srcRect r="18789" b="1"/>
          <a:stretch/>
        </p:blipFill>
        <p:spPr>
          <a:xfrm>
            <a:off x="3523488" y="10"/>
            <a:ext cx="8668512" cy="6857990"/>
          </a:xfrm>
          <a:prstGeom prst="rect">
            <a:avLst/>
          </a:prstGeom>
        </p:spPr>
      </p:pic>
      <p:sp>
        <p:nvSpPr>
          <p:cNvPr id="24" name="Rectangle 23">
            <a:extLst>
              <a:ext uri="{FF2B5EF4-FFF2-40B4-BE49-F238E27FC236}">
                <a16:creationId xmlns:a16="http://schemas.microsoft.com/office/drawing/2014/main" id="{A44CD100-6267-4E62-AA64-2182A3A6A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344784C-2649-4183-A32A-3150FE18ECDA}"/>
              </a:ext>
            </a:extLst>
          </p:cNvPr>
          <p:cNvSpPr>
            <a:spLocks noGrp="1"/>
          </p:cNvSpPr>
          <p:nvPr>
            <p:ph type="ctrTitle"/>
          </p:nvPr>
        </p:nvSpPr>
        <p:spPr>
          <a:xfrm>
            <a:off x="477981" y="1122363"/>
            <a:ext cx="4023360" cy="3204134"/>
          </a:xfrm>
        </p:spPr>
        <p:txBody>
          <a:bodyPr anchor="b">
            <a:normAutofit/>
          </a:bodyPr>
          <a:lstStyle/>
          <a:p>
            <a:r>
              <a:rPr lang="en-GB" sz="3400"/>
              <a:t>Reflective Practice/Ymarfer Myfyriol</a:t>
            </a:r>
          </a:p>
        </p:txBody>
      </p:sp>
      <p:sp>
        <p:nvSpPr>
          <p:cNvPr id="3" name="Subtitle 2">
            <a:extLst>
              <a:ext uri="{FF2B5EF4-FFF2-40B4-BE49-F238E27FC236}">
                <a16:creationId xmlns:a16="http://schemas.microsoft.com/office/drawing/2014/main" id="{5026C55F-73BD-4AA8-8738-61E2FC4C296F}"/>
              </a:ext>
            </a:extLst>
          </p:cNvPr>
          <p:cNvSpPr>
            <a:spLocks noGrp="1"/>
          </p:cNvSpPr>
          <p:nvPr>
            <p:ph type="subTitle" idx="1"/>
          </p:nvPr>
        </p:nvSpPr>
        <p:spPr>
          <a:xfrm>
            <a:off x="477980" y="4872922"/>
            <a:ext cx="4023359" cy="1208141"/>
          </a:xfrm>
        </p:spPr>
        <p:txBody>
          <a:bodyPr>
            <a:normAutofit/>
          </a:bodyPr>
          <a:lstStyle/>
          <a:p>
            <a:r>
              <a:rPr lang="en-GB" sz="2000" dirty="0"/>
              <a:t>ECEY4002</a:t>
            </a:r>
          </a:p>
        </p:txBody>
      </p:sp>
      <p:sp>
        <p:nvSpPr>
          <p:cNvPr id="26" name="Rectangle 2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960275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92DE667-AD62-4EB6-A142-E2BA5198C345}"/>
              </a:ext>
            </a:extLst>
          </p:cNvPr>
          <p:cNvSpPr>
            <a:spLocks noGrp="1"/>
          </p:cNvSpPr>
          <p:nvPr>
            <p:ph type="title"/>
          </p:nvPr>
        </p:nvSpPr>
        <p:spPr/>
        <p:txBody>
          <a:bodyPr/>
          <a:lstStyle/>
          <a:p>
            <a:endParaRPr lang="en-GB" dirty="0"/>
          </a:p>
        </p:txBody>
      </p:sp>
      <p:sp>
        <p:nvSpPr>
          <p:cNvPr id="8" name="Content Placeholder 7">
            <a:extLst>
              <a:ext uri="{FF2B5EF4-FFF2-40B4-BE49-F238E27FC236}">
                <a16:creationId xmlns:a16="http://schemas.microsoft.com/office/drawing/2014/main" id="{802D2B50-D0F8-42BA-8854-1A4C8471E5C0}"/>
              </a:ext>
            </a:extLst>
          </p:cNvPr>
          <p:cNvSpPr>
            <a:spLocks noGrp="1"/>
          </p:cNvSpPr>
          <p:nvPr>
            <p:ph sz="half" idx="1"/>
          </p:nvPr>
        </p:nvSpPr>
        <p:spPr/>
        <p:txBody>
          <a:bodyPr>
            <a:normAutofit fontScale="92500" lnSpcReduction="10000"/>
          </a:bodyPr>
          <a:lstStyle/>
          <a:p>
            <a:r>
              <a:rPr lang="en-GB" sz="2000" dirty="0"/>
              <a:t>Life can only be understood backwards; but it must be lived forwards.  (Soren Kierkegaard)</a:t>
            </a:r>
          </a:p>
          <a:p>
            <a:r>
              <a:rPr lang="en-GB" sz="2000" b="0" i="0" dirty="0">
                <a:solidFill>
                  <a:srgbClr val="181818"/>
                </a:solidFill>
                <a:effectLst/>
                <a:latin typeface="Merriweather" panose="020B0604020202020204" pitchFamily="2" charset="0"/>
              </a:rPr>
              <a:t>“competent practitioners usually know more than they can say. They exhibit a kind of knowing-in-practice, most of which is tacit.” (Donald Schon)</a:t>
            </a:r>
          </a:p>
          <a:p>
            <a:r>
              <a:rPr lang="en-GB" sz="2000" dirty="0">
                <a:hlinkClick r:id="rId2"/>
              </a:rPr>
              <a:t>https://librarysearch.uwtsd.ac.uk/permalink/44WHELF_UWTSD/11c0l68/alma99100357409202421</a:t>
            </a:r>
            <a:endParaRPr lang="en-GB" sz="2000" dirty="0"/>
          </a:p>
          <a:p>
            <a:endParaRPr lang="en-GB" sz="2000" dirty="0"/>
          </a:p>
        </p:txBody>
      </p:sp>
      <p:sp>
        <p:nvSpPr>
          <p:cNvPr id="9" name="Content Placeholder 8">
            <a:extLst>
              <a:ext uri="{FF2B5EF4-FFF2-40B4-BE49-F238E27FC236}">
                <a16:creationId xmlns:a16="http://schemas.microsoft.com/office/drawing/2014/main" id="{FAA265BE-E981-46AD-9067-C5AC550C22B6}"/>
              </a:ext>
            </a:extLst>
          </p:cNvPr>
          <p:cNvSpPr>
            <a:spLocks noGrp="1"/>
          </p:cNvSpPr>
          <p:nvPr>
            <p:ph sz="half" idx="2"/>
          </p:nvPr>
        </p:nvSpPr>
        <p:spPr/>
        <p:txBody>
          <a:bodyPr>
            <a:normAutofit fontScale="92500" lnSpcReduction="10000"/>
          </a:bodyPr>
          <a:lstStyle/>
          <a:p>
            <a:r>
              <a:rPr lang="en-GB" dirty="0"/>
              <a:t>Dim </a:t>
            </a:r>
            <a:r>
              <a:rPr lang="en-GB" dirty="0" err="1"/>
              <a:t>ond</a:t>
            </a:r>
            <a:r>
              <a:rPr lang="en-GB" dirty="0"/>
              <a:t> </a:t>
            </a:r>
            <a:r>
              <a:rPr lang="en-GB" dirty="0" err="1"/>
              <a:t>yn</a:t>
            </a:r>
            <a:r>
              <a:rPr lang="en-GB" dirty="0"/>
              <a:t> </a:t>
            </a:r>
            <a:r>
              <a:rPr lang="en-GB" dirty="0" err="1"/>
              <a:t>ôl</a:t>
            </a:r>
            <a:r>
              <a:rPr lang="en-GB" dirty="0"/>
              <a:t> y </a:t>
            </a:r>
            <a:r>
              <a:rPr lang="en-GB" dirty="0" err="1"/>
              <a:t>gellir</a:t>
            </a:r>
            <a:r>
              <a:rPr lang="en-GB" dirty="0"/>
              <a:t> </a:t>
            </a:r>
            <a:r>
              <a:rPr lang="en-GB" dirty="0" err="1"/>
              <a:t>deall</a:t>
            </a:r>
            <a:r>
              <a:rPr lang="en-GB" dirty="0"/>
              <a:t> </a:t>
            </a:r>
            <a:r>
              <a:rPr lang="en-GB" dirty="0" err="1"/>
              <a:t>bywyd</a:t>
            </a:r>
            <a:r>
              <a:rPr lang="en-GB" dirty="0"/>
              <a:t>; </a:t>
            </a:r>
            <a:r>
              <a:rPr lang="en-GB" dirty="0" err="1"/>
              <a:t>ond</a:t>
            </a:r>
            <a:r>
              <a:rPr lang="en-GB" dirty="0"/>
              <a:t> </a:t>
            </a:r>
            <a:r>
              <a:rPr lang="en-GB" dirty="0" err="1"/>
              <a:t>rhaid</a:t>
            </a:r>
            <a:r>
              <a:rPr lang="en-GB" dirty="0"/>
              <a:t> </a:t>
            </a:r>
            <a:r>
              <a:rPr lang="en-GB" dirty="0" err="1"/>
              <a:t>byw</a:t>
            </a:r>
            <a:r>
              <a:rPr lang="en-GB" dirty="0"/>
              <a:t> </a:t>
            </a:r>
            <a:r>
              <a:rPr lang="en-GB" dirty="0" err="1"/>
              <a:t>ymlaen</a:t>
            </a:r>
            <a:r>
              <a:rPr lang="en-GB" dirty="0"/>
              <a:t>.  (Soren Kierkegaard)</a:t>
            </a:r>
          </a:p>
          <a:p>
            <a:r>
              <a:rPr lang="en-GB" dirty="0"/>
              <a:t>"</a:t>
            </a:r>
            <a:r>
              <a:rPr lang="en-GB" dirty="0" err="1"/>
              <a:t>mae</a:t>
            </a:r>
            <a:r>
              <a:rPr lang="en-GB" dirty="0"/>
              <a:t> </a:t>
            </a:r>
            <a:r>
              <a:rPr lang="en-GB" dirty="0" err="1"/>
              <a:t>ymarferwyr</a:t>
            </a:r>
            <a:r>
              <a:rPr lang="en-GB" dirty="0"/>
              <a:t> </a:t>
            </a:r>
            <a:r>
              <a:rPr lang="en-GB" dirty="0" err="1"/>
              <a:t>cymwys</a:t>
            </a:r>
            <a:r>
              <a:rPr lang="en-GB" dirty="0"/>
              <a:t> </a:t>
            </a:r>
            <a:r>
              <a:rPr lang="en-GB" dirty="0" err="1"/>
              <a:t>fel</a:t>
            </a:r>
            <a:r>
              <a:rPr lang="en-GB" dirty="0"/>
              <a:t> </a:t>
            </a:r>
            <a:r>
              <a:rPr lang="en-GB" dirty="0" err="1"/>
              <a:t>arfer</a:t>
            </a:r>
            <a:r>
              <a:rPr lang="en-GB" dirty="0"/>
              <a:t> </a:t>
            </a:r>
            <a:r>
              <a:rPr lang="en-GB" dirty="0" err="1"/>
              <a:t>yn</a:t>
            </a:r>
            <a:r>
              <a:rPr lang="en-GB" dirty="0"/>
              <a:t> </a:t>
            </a:r>
            <a:r>
              <a:rPr lang="en-GB" dirty="0" err="1"/>
              <a:t>gwybod</a:t>
            </a:r>
            <a:r>
              <a:rPr lang="en-GB" dirty="0"/>
              <a:t> </a:t>
            </a:r>
            <a:r>
              <a:rPr lang="en-GB" dirty="0" err="1"/>
              <a:t>mwy</a:t>
            </a:r>
            <a:r>
              <a:rPr lang="en-GB" dirty="0"/>
              <a:t> nag y gallant </a:t>
            </a:r>
            <a:r>
              <a:rPr lang="en-GB" dirty="0" err="1"/>
              <a:t>ei</a:t>
            </a:r>
            <a:r>
              <a:rPr lang="en-GB" dirty="0"/>
              <a:t> </a:t>
            </a:r>
            <a:r>
              <a:rPr lang="en-GB" dirty="0" err="1"/>
              <a:t>ddweud</a:t>
            </a:r>
            <a:r>
              <a:rPr lang="en-GB" dirty="0"/>
              <a:t>. </a:t>
            </a:r>
            <a:r>
              <a:rPr lang="en-GB" dirty="0" err="1"/>
              <a:t>Maent</a:t>
            </a:r>
            <a:r>
              <a:rPr lang="en-GB" dirty="0"/>
              <a:t> </a:t>
            </a:r>
            <a:r>
              <a:rPr lang="en-GB" dirty="0" err="1"/>
              <a:t>yn</a:t>
            </a:r>
            <a:r>
              <a:rPr lang="en-GB" dirty="0"/>
              <a:t> </a:t>
            </a:r>
            <a:r>
              <a:rPr lang="en-GB" dirty="0" err="1"/>
              <a:t>arddangos</a:t>
            </a:r>
            <a:r>
              <a:rPr lang="en-GB" dirty="0"/>
              <a:t> </a:t>
            </a:r>
            <a:r>
              <a:rPr lang="en-GB" dirty="0" err="1"/>
              <a:t>rhyw</a:t>
            </a:r>
            <a:r>
              <a:rPr lang="en-GB" dirty="0"/>
              <a:t> </a:t>
            </a:r>
            <a:r>
              <a:rPr lang="en-GB" dirty="0" err="1"/>
              <a:t>fath</a:t>
            </a:r>
            <a:r>
              <a:rPr lang="en-GB" dirty="0"/>
              <a:t> o </a:t>
            </a:r>
            <a:r>
              <a:rPr lang="en-GB" dirty="0" err="1"/>
              <a:t>wybod</a:t>
            </a:r>
            <a:r>
              <a:rPr lang="en-GB" dirty="0"/>
              <a:t> </a:t>
            </a:r>
            <a:r>
              <a:rPr lang="en-GB" dirty="0" err="1"/>
              <a:t>yn</a:t>
            </a:r>
            <a:r>
              <a:rPr lang="en-GB" dirty="0"/>
              <a:t> </a:t>
            </a:r>
            <a:r>
              <a:rPr lang="en-GB" dirty="0" err="1"/>
              <a:t>ymarferol</a:t>
            </a:r>
            <a:r>
              <a:rPr lang="en-GB" dirty="0"/>
              <a:t>, y </a:t>
            </a:r>
            <a:r>
              <a:rPr lang="en-GB" dirty="0" err="1"/>
              <a:t>rhan</a:t>
            </a:r>
            <a:r>
              <a:rPr lang="en-GB" dirty="0"/>
              <a:t> </a:t>
            </a:r>
            <a:r>
              <a:rPr lang="en-GB" dirty="0" err="1"/>
              <a:t>fwyaf</a:t>
            </a:r>
            <a:r>
              <a:rPr lang="en-GB" dirty="0"/>
              <a:t> </a:t>
            </a:r>
            <a:r>
              <a:rPr lang="en-GB" dirty="0" err="1"/>
              <a:t>ohonynt</a:t>
            </a:r>
            <a:r>
              <a:rPr lang="en-GB" dirty="0"/>
              <a:t> </a:t>
            </a:r>
            <a:r>
              <a:rPr lang="en-GB" dirty="0" err="1"/>
              <a:t>yn</a:t>
            </a:r>
            <a:r>
              <a:rPr lang="en-GB" dirty="0"/>
              <a:t> </a:t>
            </a:r>
            <a:r>
              <a:rPr lang="en-GB" dirty="0" err="1"/>
              <a:t>dactegol</a:t>
            </a:r>
            <a:r>
              <a:rPr lang="en-GB" dirty="0"/>
              <a:t>." (Donald Schon)</a:t>
            </a:r>
          </a:p>
          <a:p>
            <a:endParaRPr lang="en-GB" dirty="0"/>
          </a:p>
        </p:txBody>
      </p:sp>
    </p:spTree>
    <p:extLst>
      <p:ext uri="{BB962C8B-B14F-4D97-AF65-F5344CB8AC3E}">
        <p14:creationId xmlns:p14="http://schemas.microsoft.com/office/powerpoint/2010/main" val="4196229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164B9-04D7-4621-B8F5-93EF02797592}"/>
              </a:ext>
            </a:extLst>
          </p:cNvPr>
          <p:cNvSpPr>
            <a:spLocks noGrp="1"/>
          </p:cNvSpPr>
          <p:nvPr>
            <p:ph type="title"/>
          </p:nvPr>
        </p:nvSpPr>
        <p:spPr/>
        <p:txBody>
          <a:bodyPr/>
          <a:lstStyle/>
          <a:p>
            <a:r>
              <a:rPr lang="en-GB" dirty="0"/>
              <a:t>Professional understanding</a:t>
            </a:r>
          </a:p>
        </p:txBody>
      </p:sp>
      <p:sp>
        <p:nvSpPr>
          <p:cNvPr id="3" name="Content Placeholder 2">
            <a:extLst>
              <a:ext uri="{FF2B5EF4-FFF2-40B4-BE49-F238E27FC236}">
                <a16:creationId xmlns:a16="http://schemas.microsoft.com/office/drawing/2014/main" id="{4032022B-EE38-4098-9115-F6A0CDCD4B13}"/>
              </a:ext>
            </a:extLst>
          </p:cNvPr>
          <p:cNvSpPr>
            <a:spLocks noGrp="1"/>
          </p:cNvSpPr>
          <p:nvPr>
            <p:ph sz="half" idx="1"/>
          </p:nvPr>
        </p:nvSpPr>
        <p:spPr/>
        <p:txBody>
          <a:bodyPr>
            <a:normAutofit fontScale="62500" lnSpcReduction="20000"/>
          </a:bodyPr>
          <a:lstStyle/>
          <a:p>
            <a:r>
              <a:rPr lang="en-GB" dirty="0"/>
              <a:t>There are those who choose the swampy lowlands. They deliberately involve themselves in messy but crucially important problems and, when asked to describe their methods of inquiry, they speak of experience, trial and error, intuition, and muddling through. </a:t>
            </a:r>
          </a:p>
          <a:p>
            <a:r>
              <a:rPr lang="en-GB" dirty="0"/>
              <a:t>Other professionals opt for the high ground. Hungry for technical rigor, devoted to an image of solid professional competence, or fearful of entering a world in which they feel they do not know what they are doing, they choose to confine themselves to a narrowly technical practice</a:t>
            </a:r>
          </a:p>
          <a:p>
            <a:r>
              <a:rPr lang="en-GB" dirty="0"/>
              <a:t>(Schon, 2016)</a:t>
            </a:r>
          </a:p>
        </p:txBody>
      </p:sp>
      <p:sp>
        <p:nvSpPr>
          <p:cNvPr id="4" name="Content Placeholder 3">
            <a:extLst>
              <a:ext uri="{FF2B5EF4-FFF2-40B4-BE49-F238E27FC236}">
                <a16:creationId xmlns:a16="http://schemas.microsoft.com/office/drawing/2014/main" id="{14DE0B7A-493A-4B1D-9000-329D8AF58347}"/>
              </a:ext>
            </a:extLst>
          </p:cNvPr>
          <p:cNvSpPr>
            <a:spLocks noGrp="1"/>
          </p:cNvSpPr>
          <p:nvPr>
            <p:ph sz="half" idx="2"/>
          </p:nvPr>
        </p:nvSpPr>
        <p:spPr/>
        <p:txBody>
          <a:bodyPr>
            <a:normAutofit fontScale="62500" lnSpcReduction="20000"/>
          </a:bodyPr>
          <a:lstStyle/>
          <a:p>
            <a:r>
              <a:rPr lang="en-GB" dirty="0"/>
              <a:t>Mae </a:t>
            </a:r>
            <a:r>
              <a:rPr lang="en-GB" dirty="0" err="1"/>
              <a:t>yna</a:t>
            </a:r>
            <a:r>
              <a:rPr lang="en-GB" dirty="0"/>
              <a:t> rai </a:t>
            </a:r>
            <a:r>
              <a:rPr lang="en-GB" dirty="0" err="1"/>
              <a:t>sy'n</a:t>
            </a:r>
            <a:r>
              <a:rPr lang="en-GB" dirty="0"/>
              <a:t> </a:t>
            </a:r>
            <a:r>
              <a:rPr lang="en-GB" dirty="0" err="1"/>
              <a:t>dewis</a:t>
            </a:r>
            <a:r>
              <a:rPr lang="en-GB" dirty="0"/>
              <a:t> </a:t>
            </a:r>
            <a:r>
              <a:rPr lang="en-GB" dirty="0" err="1"/>
              <a:t>yr</a:t>
            </a:r>
            <a:r>
              <a:rPr lang="en-GB" dirty="0"/>
              <a:t> </a:t>
            </a:r>
            <a:r>
              <a:rPr lang="en-GB" dirty="0" err="1"/>
              <a:t>iseldiroedd</a:t>
            </a:r>
            <a:r>
              <a:rPr lang="en-GB" dirty="0"/>
              <a:t> </a:t>
            </a:r>
            <a:r>
              <a:rPr lang="en-GB" dirty="0" err="1"/>
              <a:t>cyfnewid</a:t>
            </a:r>
            <a:r>
              <a:rPr lang="en-GB" dirty="0"/>
              <a:t>. </a:t>
            </a:r>
            <a:r>
              <a:rPr lang="en-GB" dirty="0" err="1"/>
              <a:t>Maent</a:t>
            </a:r>
            <a:r>
              <a:rPr lang="en-GB" dirty="0"/>
              <a:t> </a:t>
            </a:r>
            <a:r>
              <a:rPr lang="en-GB" dirty="0" err="1"/>
              <a:t>yn</a:t>
            </a:r>
            <a:r>
              <a:rPr lang="en-GB" dirty="0"/>
              <a:t> </a:t>
            </a:r>
            <a:r>
              <a:rPr lang="en-GB" dirty="0" err="1"/>
              <a:t>ymwneud</a:t>
            </a:r>
            <a:r>
              <a:rPr lang="en-GB" dirty="0"/>
              <a:t> </a:t>
            </a:r>
            <a:r>
              <a:rPr lang="en-GB" dirty="0" err="1"/>
              <a:t>yn</a:t>
            </a:r>
            <a:r>
              <a:rPr lang="en-GB" dirty="0"/>
              <a:t> </a:t>
            </a:r>
            <a:r>
              <a:rPr lang="en-GB" dirty="0" err="1"/>
              <a:t>fwriadol</a:t>
            </a:r>
            <a:r>
              <a:rPr lang="en-GB" dirty="0"/>
              <a:t> â </a:t>
            </a:r>
            <a:r>
              <a:rPr lang="en-GB" dirty="0" err="1"/>
              <a:t>phroblemau</a:t>
            </a:r>
            <a:r>
              <a:rPr lang="en-GB" dirty="0"/>
              <a:t> </a:t>
            </a:r>
            <a:r>
              <a:rPr lang="en-GB" dirty="0" err="1"/>
              <a:t>blêr</a:t>
            </a:r>
            <a:r>
              <a:rPr lang="en-GB" dirty="0"/>
              <a:t> </a:t>
            </a:r>
            <a:r>
              <a:rPr lang="en-GB" dirty="0" err="1"/>
              <a:t>ond</a:t>
            </a:r>
            <a:r>
              <a:rPr lang="en-GB" dirty="0"/>
              <a:t> </a:t>
            </a:r>
            <a:r>
              <a:rPr lang="en-GB" dirty="0" err="1"/>
              <a:t>hollbwysig</a:t>
            </a:r>
            <a:r>
              <a:rPr lang="en-GB" dirty="0"/>
              <a:t> a, phan </a:t>
            </a:r>
            <a:r>
              <a:rPr lang="en-GB" dirty="0" err="1"/>
              <a:t>ofynnir</a:t>
            </a:r>
            <a:r>
              <a:rPr lang="en-GB" dirty="0"/>
              <a:t> </a:t>
            </a:r>
            <a:r>
              <a:rPr lang="en-GB" dirty="0" err="1"/>
              <a:t>iddynt</a:t>
            </a:r>
            <a:r>
              <a:rPr lang="en-GB" dirty="0"/>
              <a:t> </a:t>
            </a:r>
            <a:r>
              <a:rPr lang="en-GB" dirty="0" err="1"/>
              <a:t>ddisgrifio</a:t>
            </a:r>
            <a:r>
              <a:rPr lang="en-GB" dirty="0"/>
              <a:t> </a:t>
            </a:r>
            <a:r>
              <a:rPr lang="en-GB" dirty="0" err="1"/>
              <a:t>eu</a:t>
            </a:r>
            <a:r>
              <a:rPr lang="en-GB" dirty="0"/>
              <a:t> </a:t>
            </a:r>
            <a:r>
              <a:rPr lang="en-GB" dirty="0" err="1"/>
              <a:t>dulliau</a:t>
            </a:r>
            <a:r>
              <a:rPr lang="en-GB" dirty="0"/>
              <a:t> </a:t>
            </a:r>
            <a:r>
              <a:rPr lang="en-GB" dirty="0" err="1"/>
              <a:t>ymchwilio</a:t>
            </a:r>
            <a:r>
              <a:rPr lang="en-GB" dirty="0"/>
              <a:t>, </a:t>
            </a:r>
            <a:r>
              <a:rPr lang="en-GB" dirty="0" err="1"/>
              <a:t>maent</a:t>
            </a:r>
            <a:r>
              <a:rPr lang="en-GB" dirty="0"/>
              <a:t> </a:t>
            </a:r>
            <a:r>
              <a:rPr lang="en-GB" dirty="0" err="1"/>
              <a:t>yn</a:t>
            </a:r>
            <a:r>
              <a:rPr lang="en-GB" dirty="0"/>
              <a:t> </a:t>
            </a:r>
            <a:r>
              <a:rPr lang="en-GB" dirty="0" err="1"/>
              <a:t>siarad</a:t>
            </a:r>
            <a:r>
              <a:rPr lang="en-GB" dirty="0"/>
              <a:t> am </a:t>
            </a:r>
            <a:r>
              <a:rPr lang="en-GB" dirty="0" err="1"/>
              <a:t>brofiad</a:t>
            </a:r>
            <a:r>
              <a:rPr lang="en-GB" dirty="0"/>
              <a:t>, </a:t>
            </a:r>
            <a:r>
              <a:rPr lang="en-GB" dirty="0" err="1"/>
              <a:t>treial</a:t>
            </a:r>
            <a:r>
              <a:rPr lang="en-GB" dirty="0"/>
              <a:t> a </a:t>
            </a:r>
            <a:r>
              <a:rPr lang="en-GB" dirty="0" err="1"/>
              <a:t>gwall</a:t>
            </a:r>
            <a:r>
              <a:rPr lang="en-GB" dirty="0"/>
              <a:t>, </a:t>
            </a:r>
            <a:r>
              <a:rPr lang="en-GB" dirty="0" err="1"/>
              <a:t>greddf</a:t>
            </a:r>
            <a:r>
              <a:rPr lang="en-GB" dirty="0"/>
              <a:t>, a </a:t>
            </a:r>
            <a:r>
              <a:rPr lang="en-GB" dirty="0" err="1"/>
              <a:t>dryswch</a:t>
            </a:r>
            <a:r>
              <a:rPr lang="en-GB" dirty="0"/>
              <a:t>. </a:t>
            </a:r>
          </a:p>
          <a:p>
            <a:r>
              <a:rPr lang="en-GB" dirty="0"/>
              <a:t>Mae </a:t>
            </a:r>
            <a:r>
              <a:rPr lang="en-GB" dirty="0" err="1"/>
              <a:t>gweithwyr</a:t>
            </a:r>
            <a:r>
              <a:rPr lang="en-GB" dirty="0"/>
              <a:t> </a:t>
            </a:r>
            <a:r>
              <a:rPr lang="en-GB" dirty="0" err="1"/>
              <a:t>proffesiynol</a:t>
            </a:r>
            <a:r>
              <a:rPr lang="en-GB" dirty="0"/>
              <a:t> </a:t>
            </a:r>
            <a:r>
              <a:rPr lang="en-GB" dirty="0" err="1"/>
              <a:t>eraill</a:t>
            </a:r>
            <a:r>
              <a:rPr lang="en-GB" dirty="0"/>
              <a:t> </a:t>
            </a:r>
            <a:r>
              <a:rPr lang="en-GB" dirty="0" err="1"/>
              <a:t>yn</a:t>
            </a:r>
            <a:r>
              <a:rPr lang="en-GB" dirty="0"/>
              <a:t> </a:t>
            </a:r>
            <a:r>
              <a:rPr lang="en-GB" dirty="0" err="1"/>
              <a:t>dewis</a:t>
            </a:r>
            <a:r>
              <a:rPr lang="en-GB" dirty="0"/>
              <a:t> y </a:t>
            </a:r>
            <a:r>
              <a:rPr lang="en-GB" dirty="0" err="1"/>
              <a:t>tir</a:t>
            </a:r>
            <a:r>
              <a:rPr lang="en-GB" dirty="0"/>
              <a:t> </a:t>
            </a:r>
            <a:r>
              <a:rPr lang="en-GB" dirty="0" err="1"/>
              <a:t>uchel</a:t>
            </a:r>
            <a:r>
              <a:rPr lang="en-GB" dirty="0"/>
              <a:t>. </a:t>
            </a:r>
            <a:r>
              <a:rPr lang="en-GB" dirty="0" err="1"/>
              <a:t>Llwglyd</a:t>
            </a:r>
            <a:r>
              <a:rPr lang="en-GB" dirty="0"/>
              <a:t> </a:t>
            </a:r>
            <a:r>
              <a:rPr lang="en-GB" dirty="0" err="1"/>
              <a:t>ar</a:t>
            </a:r>
            <a:r>
              <a:rPr lang="en-GB" dirty="0"/>
              <a:t> </a:t>
            </a:r>
            <a:r>
              <a:rPr lang="en-GB" dirty="0" err="1"/>
              <a:t>gyfer</a:t>
            </a:r>
            <a:r>
              <a:rPr lang="en-GB" dirty="0"/>
              <a:t> rigor </a:t>
            </a:r>
            <a:r>
              <a:rPr lang="en-GB" dirty="0" err="1"/>
              <a:t>technegol</a:t>
            </a:r>
            <a:r>
              <a:rPr lang="en-GB" dirty="0"/>
              <a:t>, </a:t>
            </a:r>
            <a:r>
              <a:rPr lang="en-GB" dirty="0" err="1"/>
              <a:t>wedi'i</a:t>
            </a:r>
            <a:r>
              <a:rPr lang="en-GB" dirty="0"/>
              <a:t> </a:t>
            </a:r>
            <a:r>
              <a:rPr lang="en-GB" dirty="0" err="1"/>
              <a:t>neilltuo</a:t>
            </a:r>
            <a:r>
              <a:rPr lang="en-GB" dirty="0"/>
              <a:t> </a:t>
            </a:r>
            <a:r>
              <a:rPr lang="en-GB" dirty="0" err="1"/>
              <a:t>i</a:t>
            </a:r>
            <a:r>
              <a:rPr lang="en-GB" dirty="0"/>
              <a:t> </a:t>
            </a:r>
            <a:r>
              <a:rPr lang="en-GB" dirty="0" err="1"/>
              <a:t>ddelwedd</a:t>
            </a:r>
            <a:r>
              <a:rPr lang="en-GB" dirty="0"/>
              <a:t> o </a:t>
            </a:r>
            <a:r>
              <a:rPr lang="en-GB" dirty="0" err="1"/>
              <a:t>gymhwysedd</a:t>
            </a:r>
            <a:r>
              <a:rPr lang="en-GB" dirty="0"/>
              <a:t> </a:t>
            </a:r>
            <a:r>
              <a:rPr lang="en-GB" dirty="0" err="1"/>
              <a:t>proffesiynol</a:t>
            </a:r>
            <a:r>
              <a:rPr lang="en-GB" dirty="0"/>
              <a:t> </a:t>
            </a:r>
            <a:r>
              <a:rPr lang="en-GB" dirty="0" err="1"/>
              <a:t>cadarn</a:t>
            </a:r>
            <a:r>
              <a:rPr lang="en-GB" dirty="0"/>
              <a:t>, </a:t>
            </a:r>
            <a:r>
              <a:rPr lang="en-GB" dirty="0" err="1"/>
              <a:t>neu'n</a:t>
            </a:r>
            <a:r>
              <a:rPr lang="en-GB" dirty="0"/>
              <a:t> </a:t>
            </a:r>
            <a:r>
              <a:rPr lang="en-GB" dirty="0" err="1"/>
              <a:t>ofni</a:t>
            </a:r>
            <a:r>
              <a:rPr lang="en-GB" dirty="0"/>
              <a:t> </a:t>
            </a:r>
            <a:r>
              <a:rPr lang="en-GB" dirty="0" err="1"/>
              <a:t>mynd</a:t>
            </a:r>
            <a:r>
              <a:rPr lang="en-GB" dirty="0"/>
              <a:t> </a:t>
            </a:r>
            <a:r>
              <a:rPr lang="en-GB" dirty="0" err="1"/>
              <a:t>i</a:t>
            </a:r>
            <a:r>
              <a:rPr lang="en-GB" dirty="0"/>
              <a:t> </a:t>
            </a:r>
            <a:r>
              <a:rPr lang="en-GB" dirty="0" err="1"/>
              <a:t>fyd</a:t>
            </a:r>
            <a:r>
              <a:rPr lang="en-GB" dirty="0"/>
              <a:t> </a:t>
            </a:r>
            <a:r>
              <a:rPr lang="en-GB" dirty="0" err="1"/>
              <a:t>lle</a:t>
            </a:r>
            <a:r>
              <a:rPr lang="en-GB" dirty="0"/>
              <a:t> </a:t>
            </a:r>
            <a:r>
              <a:rPr lang="en-GB" dirty="0" err="1"/>
              <a:t>maent</a:t>
            </a:r>
            <a:r>
              <a:rPr lang="en-GB" dirty="0"/>
              <a:t> </a:t>
            </a:r>
            <a:r>
              <a:rPr lang="en-GB" dirty="0" err="1"/>
              <a:t>yn</a:t>
            </a:r>
            <a:r>
              <a:rPr lang="en-GB" dirty="0"/>
              <a:t> </a:t>
            </a:r>
            <a:r>
              <a:rPr lang="en-GB" dirty="0" err="1"/>
              <a:t>teimlo</a:t>
            </a:r>
            <a:r>
              <a:rPr lang="en-GB" dirty="0"/>
              <a:t> </a:t>
            </a:r>
            <a:r>
              <a:rPr lang="en-GB" dirty="0" err="1"/>
              <a:t>nad</a:t>
            </a:r>
            <a:r>
              <a:rPr lang="en-GB" dirty="0"/>
              <a:t> </a:t>
            </a:r>
            <a:r>
              <a:rPr lang="en-GB" dirty="0" err="1"/>
              <a:t>ydynt</a:t>
            </a:r>
            <a:r>
              <a:rPr lang="en-GB" dirty="0"/>
              <a:t> </a:t>
            </a:r>
            <a:r>
              <a:rPr lang="en-GB" dirty="0" err="1"/>
              <a:t>yn</a:t>
            </a:r>
            <a:r>
              <a:rPr lang="en-GB" dirty="0"/>
              <a:t> </a:t>
            </a:r>
            <a:r>
              <a:rPr lang="en-GB" dirty="0" err="1"/>
              <a:t>gwybod</a:t>
            </a:r>
            <a:r>
              <a:rPr lang="en-GB" dirty="0"/>
              <a:t> </a:t>
            </a:r>
            <a:r>
              <a:rPr lang="en-GB" dirty="0" err="1"/>
              <a:t>beth</a:t>
            </a:r>
            <a:r>
              <a:rPr lang="en-GB" dirty="0"/>
              <a:t> y </a:t>
            </a:r>
            <a:r>
              <a:rPr lang="en-GB" dirty="0" err="1"/>
              <a:t>maent</a:t>
            </a:r>
            <a:r>
              <a:rPr lang="en-GB" dirty="0"/>
              <a:t> </a:t>
            </a:r>
            <a:r>
              <a:rPr lang="en-GB" dirty="0" err="1"/>
              <a:t>yn</a:t>
            </a:r>
            <a:r>
              <a:rPr lang="en-GB" dirty="0"/>
              <a:t> </a:t>
            </a:r>
            <a:r>
              <a:rPr lang="en-GB" dirty="0" err="1"/>
              <a:t>ei</a:t>
            </a:r>
            <a:r>
              <a:rPr lang="en-GB" dirty="0"/>
              <a:t> </a:t>
            </a:r>
            <a:r>
              <a:rPr lang="en-GB" dirty="0" err="1"/>
              <a:t>wneud</a:t>
            </a:r>
            <a:r>
              <a:rPr lang="en-GB" dirty="0"/>
              <a:t>, </a:t>
            </a:r>
            <a:r>
              <a:rPr lang="en-GB" dirty="0" err="1"/>
              <a:t>maent</a:t>
            </a:r>
            <a:r>
              <a:rPr lang="en-GB" dirty="0"/>
              <a:t> </a:t>
            </a:r>
            <a:r>
              <a:rPr lang="en-GB" dirty="0" err="1"/>
              <a:t>yn</a:t>
            </a:r>
            <a:r>
              <a:rPr lang="en-GB" dirty="0"/>
              <a:t> </a:t>
            </a:r>
            <a:r>
              <a:rPr lang="en-GB" dirty="0" err="1"/>
              <a:t>dewis</a:t>
            </a:r>
            <a:r>
              <a:rPr lang="en-GB" dirty="0"/>
              <a:t> </a:t>
            </a:r>
            <a:r>
              <a:rPr lang="en-GB" dirty="0" err="1"/>
              <a:t>cyfyngu</a:t>
            </a:r>
            <a:r>
              <a:rPr lang="en-GB" dirty="0"/>
              <a:t> </a:t>
            </a:r>
            <a:r>
              <a:rPr lang="en-GB" dirty="0" err="1"/>
              <a:t>eu</a:t>
            </a:r>
            <a:r>
              <a:rPr lang="en-GB" dirty="0"/>
              <a:t> </a:t>
            </a:r>
            <a:r>
              <a:rPr lang="en-GB" dirty="0" err="1"/>
              <a:t>hunain</a:t>
            </a:r>
            <a:r>
              <a:rPr lang="en-GB" dirty="0"/>
              <a:t> </a:t>
            </a:r>
            <a:r>
              <a:rPr lang="en-GB" dirty="0" err="1"/>
              <a:t>i</a:t>
            </a:r>
            <a:r>
              <a:rPr lang="en-GB" dirty="0"/>
              <a:t> </a:t>
            </a:r>
            <a:r>
              <a:rPr lang="en-GB" dirty="0" err="1"/>
              <a:t>arfer</a:t>
            </a:r>
            <a:r>
              <a:rPr lang="en-GB" dirty="0"/>
              <a:t> </a:t>
            </a:r>
            <a:r>
              <a:rPr lang="en-GB" dirty="0" err="1"/>
              <a:t>technegol</a:t>
            </a:r>
            <a:r>
              <a:rPr lang="en-GB" dirty="0"/>
              <a:t> </a:t>
            </a:r>
            <a:r>
              <a:rPr lang="en-GB" dirty="0" err="1"/>
              <a:t>cul</a:t>
            </a:r>
            <a:endParaRPr lang="en-GB" dirty="0"/>
          </a:p>
          <a:p>
            <a:r>
              <a:rPr lang="en-GB" dirty="0"/>
              <a:t>(Schon, 2016)</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3632534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0BFD04-68A6-4F1D-BB65-502F841277AB}"/>
              </a:ext>
            </a:extLst>
          </p:cNvPr>
          <p:cNvSpPr>
            <a:spLocks noGrp="1"/>
          </p:cNvSpPr>
          <p:nvPr>
            <p:ph type="title"/>
          </p:nvPr>
        </p:nvSpPr>
        <p:spPr/>
        <p:txBody>
          <a:bodyPr>
            <a:normAutofit fontScale="90000"/>
          </a:bodyPr>
          <a:lstStyle/>
          <a:p>
            <a:r>
              <a:rPr lang="en-GB" dirty="0"/>
              <a:t>We are already reflective!/</a:t>
            </a:r>
            <a:r>
              <a:rPr lang="en-GB" dirty="0" err="1"/>
              <a:t>Rydym</a:t>
            </a:r>
            <a:r>
              <a:rPr lang="en-GB" dirty="0"/>
              <a:t> </a:t>
            </a:r>
            <a:r>
              <a:rPr lang="en-GB" dirty="0" err="1"/>
              <a:t>eisoes</a:t>
            </a:r>
            <a:r>
              <a:rPr lang="en-GB" dirty="0"/>
              <a:t> </a:t>
            </a:r>
            <a:r>
              <a:rPr lang="en-GB" dirty="0" err="1"/>
              <a:t>yn</a:t>
            </a:r>
            <a:r>
              <a:rPr lang="en-GB" dirty="0"/>
              <a:t> </a:t>
            </a:r>
            <a:r>
              <a:rPr lang="en-GB" dirty="0" err="1"/>
              <a:t>fyfyriol</a:t>
            </a:r>
            <a:r>
              <a:rPr lang="en-GB" dirty="0"/>
              <a:t>!</a:t>
            </a:r>
            <a:br>
              <a:rPr lang="en-GB" dirty="0"/>
            </a:br>
            <a:br>
              <a:rPr lang="en-GB" dirty="0"/>
            </a:br>
            <a:endParaRPr lang="en-GB" dirty="0"/>
          </a:p>
        </p:txBody>
      </p:sp>
      <p:sp>
        <p:nvSpPr>
          <p:cNvPr id="3" name="Content Placeholder 2">
            <a:extLst>
              <a:ext uri="{FF2B5EF4-FFF2-40B4-BE49-F238E27FC236}">
                <a16:creationId xmlns:a16="http://schemas.microsoft.com/office/drawing/2014/main" id="{5938F6A6-F7D6-4150-8953-A9B580BA65B3}"/>
              </a:ext>
            </a:extLst>
          </p:cNvPr>
          <p:cNvSpPr>
            <a:spLocks noGrp="1"/>
          </p:cNvSpPr>
          <p:nvPr>
            <p:ph sz="half" idx="1"/>
          </p:nvPr>
        </p:nvSpPr>
        <p:spPr/>
        <p:txBody>
          <a:bodyPr/>
          <a:lstStyle/>
          <a:p>
            <a:r>
              <a:rPr lang="en-GB" dirty="0"/>
              <a:t>We learn through experience.</a:t>
            </a:r>
          </a:p>
          <a:p>
            <a:r>
              <a:rPr lang="en-GB" dirty="0"/>
              <a:t>What happened?</a:t>
            </a:r>
          </a:p>
          <a:p>
            <a:r>
              <a:rPr lang="en-GB" dirty="0"/>
              <a:t>How did I react?</a:t>
            </a:r>
          </a:p>
          <a:p>
            <a:r>
              <a:rPr lang="en-GB" dirty="0"/>
              <a:t>Will I act differently next time?</a:t>
            </a:r>
          </a:p>
          <a:p>
            <a:r>
              <a:rPr lang="en-GB" dirty="0"/>
              <a:t>Discuss this in your groups.</a:t>
            </a:r>
          </a:p>
        </p:txBody>
      </p:sp>
      <p:sp>
        <p:nvSpPr>
          <p:cNvPr id="4" name="Content Placeholder 3">
            <a:extLst>
              <a:ext uri="{FF2B5EF4-FFF2-40B4-BE49-F238E27FC236}">
                <a16:creationId xmlns:a16="http://schemas.microsoft.com/office/drawing/2014/main" id="{DF2ED848-F0FB-4530-B2BA-D027B0D29C9B}"/>
              </a:ext>
            </a:extLst>
          </p:cNvPr>
          <p:cNvSpPr>
            <a:spLocks noGrp="1"/>
          </p:cNvSpPr>
          <p:nvPr>
            <p:ph sz="half" idx="2"/>
          </p:nvPr>
        </p:nvSpPr>
        <p:spPr/>
        <p:txBody>
          <a:bodyPr/>
          <a:lstStyle/>
          <a:p>
            <a:r>
              <a:rPr lang="en-GB" dirty="0" err="1"/>
              <a:t>Rydym</a:t>
            </a:r>
            <a:r>
              <a:rPr lang="en-GB" dirty="0"/>
              <a:t> </a:t>
            </a:r>
            <a:r>
              <a:rPr lang="en-GB" dirty="0" err="1"/>
              <a:t>yn</a:t>
            </a:r>
            <a:r>
              <a:rPr lang="en-GB" dirty="0"/>
              <a:t> </a:t>
            </a:r>
            <a:r>
              <a:rPr lang="en-GB" dirty="0" err="1"/>
              <a:t>dysgu</a:t>
            </a:r>
            <a:r>
              <a:rPr lang="en-GB" dirty="0"/>
              <a:t> </a:t>
            </a:r>
            <a:r>
              <a:rPr lang="en-GB" dirty="0" err="1"/>
              <a:t>drwy</a:t>
            </a:r>
            <a:r>
              <a:rPr lang="en-GB" dirty="0"/>
              <a:t> </a:t>
            </a:r>
            <a:r>
              <a:rPr lang="en-GB" dirty="0" err="1"/>
              <a:t>brofiad</a:t>
            </a:r>
            <a:r>
              <a:rPr lang="en-GB" dirty="0"/>
              <a:t>.</a:t>
            </a:r>
          </a:p>
          <a:p>
            <a:r>
              <a:rPr lang="en-GB" dirty="0"/>
              <a:t>Beth </a:t>
            </a:r>
            <a:r>
              <a:rPr lang="en-GB" dirty="0" err="1"/>
              <a:t>ddigwyddodd</a:t>
            </a:r>
            <a:r>
              <a:rPr lang="en-GB" dirty="0"/>
              <a:t>?</a:t>
            </a:r>
          </a:p>
          <a:p>
            <a:r>
              <a:rPr lang="en-GB" dirty="0"/>
              <a:t>Sut </a:t>
            </a:r>
            <a:r>
              <a:rPr lang="en-GB" dirty="0" err="1"/>
              <a:t>wnes</a:t>
            </a:r>
            <a:r>
              <a:rPr lang="en-GB" dirty="0"/>
              <a:t> </a:t>
            </a:r>
            <a:r>
              <a:rPr lang="en-GB" dirty="0" err="1"/>
              <a:t>i</a:t>
            </a:r>
            <a:r>
              <a:rPr lang="en-GB" dirty="0"/>
              <a:t> </a:t>
            </a:r>
            <a:r>
              <a:rPr lang="en-GB" dirty="0" err="1"/>
              <a:t>ymateb</a:t>
            </a:r>
            <a:r>
              <a:rPr lang="en-GB" dirty="0"/>
              <a:t>?</a:t>
            </a:r>
          </a:p>
          <a:p>
            <a:r>
              <a:rPr lang="en-GB" dirty="0"/>
              <a:t>A </a:t>
            </a:r>
            <a:r>
              <a:rPr lang="en-GB" dirty="0" err="1"/>
              <a:t>fyddaf</a:t>
            </a:r>
            <a:r>
              <a:rPr lang="en-GB" dirty="0"/>
              <a:t> </a:t>
            </a:r>
            <a:r>
              <a:rPr lang="en-GB" dirty="0" err="1"/>
              <a:t>yn</a:t>
            </a:r>
            <a:r>
              <a:rPr lang="en-GB" dirty="0"/>
              <a:t> </a:t>
            </a:r>
            <a:r>
              <a:rPr lang="en-GB" dirty="0" err="1"/>
              <a:t>gweithredu'n</a:t>
            </a:r>
            <a:r>
              <a:rPr lang="en-GB" dirty="0"/>
              <a:t> </a:t>
            </a:r>
            <a:r>
              <a:rPr lang="en-GB" dirty="0" err="1"/>
              <a:t>wahanol</a:t>
            </a:r>
            <a:r>
              <a:rPr lang="en-GB" dirty="0"/>
              <a:t> y </a:t>
            </a:r>
            <a:r>
              <a:rPr lang="en-GB" dirty="0" err="1"/>
              <a:t>tro</a:t>
            </a:r>
            <a:r>
              <a:rPr lang="en-GB" dirty="0"/>
              <a:t> </a:t>
            </a:r>
            <a:r>
              <a:rPr lang="en-GB" dirty="0" err="1"/>
              <a:t>nesaf</a:t>
            </a:r>
            <a:r>
              <a:rPr lang="en-GB" dirty="0"/>
              <a:t>?</a:t>
            </a:r>
          </a:p>
          <a:p>
            <a:r>
              <a:rPr lang="en-GB" dirty="0" err="1"/>
              <a:t>Trafodwch</a:t>
            </a:r>
            <a:r>
              <a:rPr lang="en-GB" dirty="0"/>
              <a:t> </a:t>
            </a:r>
            <a:r>
              <a:rPr lang="en-GB" dirty="0" err="1"/>
              <a:t>hyn</a:t>
            </a:r>
            <a:r>
              <a:rPr lang="en-GB" dirty="0"/>
              <a:t> </a:t>
            </a:r>
            <a:r>
              <a:rPr lang="en-GB" dirty="0" err="1"/>
              <a:t>yn</a:t>
            </a:r>
            <a:r>
              <a:rPr lang="en-GB" dirty="0"/>
              <a:t> </a:t>
            </a:r>
            <a:r>
              <a:rPr lang="en-GB" dirty="0" err="1"/>
              <a:t>eich</a:t>
            </a:r>
            <a:r>
              <a:rPr lang="en-GB" dirty="0"/>
              <a:t> </a:t>
            </a:r>
            <a:r>
              <a:rPr lang="en-GB" dirty="0" err="1"/>
              <a:t>grwpiau</a:t>
            </a:r>
            <a:r>
              <a:rPr lang="en-GB" dirty="0"/>
              <a:t>.</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836310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F4815-1700-4130-A364-6B5ED436C515}"/>
              </a:ext>
            </a:extLst>
          </p:cNvPr>
          <p:cNvSpPr>
            <a:spLocks noGrp="1"/>
          </p:cNvSpPr>
          <p:nvPr>
            <p:ph type="title"/>
          </p:nvPr>
        </p:nvSpPr>
        <p:spPr/>
        <p:txBody>
          <a:bodyPr/>
          <a:lstStyle/>
          <a:p>
            <a:r>
              <a:rPr lang="en-GB" dirty="0"/>
              <a:t>Models of Reflection.</a:t>
            </a:r>
          </a:p>
        </p:txBody>
      </p:sp>
      <p:sp>
        <p:nvSpPr>
          <p:cNvPr id="3" name="Content Placeholder 2">
            <a:extLst>
              <a:ext uri="{FF2B5EF4-FFF2-40B4-BE49-F238E27FC236}">
                <a16:creationId xmlns:a16="http://schemas.microsoft.com/office/drawing/2014/main" id="{B67BB561-E816-4AFF-A5ED-E417B024DD45}"/>
              </a:ext>
            </a:extLst>
          </p:cNvPr>
          <p:cNvSpPr>
            <a:spLocks noGrp="1"/>
          </p:cNvSpPr>
          <p:nvPr>
            <p:ph sz="half" idx="1"/>
          </p:nvPr>
        </p:nvSpPr>
        <p:spPr/>
        <p:txBody>
          <a:bodyPr/>
          <a:lstStyle/>
          <a:p>
            <a:r>
              <a:rPr lang="en-GB" dirty="0">
                <a:hlinkClick r:id="rId2"/>
              </a:rPr>
              <a:t>Models of reflection - Reflective Practice Toolkit - </a:t>
            </a:r>
            <a:r>
              <a:rPr lang="en-GB" dirty="0" err="1">
                <a:hlinkClick r:id="rId2"/>
              </a:rPr>
              <a:t>LibGuides</a:t>
            </a:r>
            <a:r>
              <a:rPr lang="en-GB" dirty="0">
                <a:hlinkClick r:id="rId2"/>
              </a:rPr>
              <a:t> at University of Cambridge Subject Libraries</a:t>
            </a:r>
            <a:endParaRPr lang="en-GB" dirty="0"/>
          </a:p>
          <a:p>
            <a:r>
              <a:rPr lang="en-GB" dirty="0"/>
              <a:t>In Groups we will look at and explore some Models.</a:t>
            </a:r>
          </a:p>
        </p:txBody>
      </p:sp>
      <p:sp>
        <p:nvSpPr>
          <p:cNvPr id="4" name="Content Placeholder 3">
            <a:extLst>
              <a:ext uri="{FF2B5EF4-FFF2-40B4-BE49-F238E27FC236}">
                <a16:creationId xmlns:a16="http://schemas.microsoft.com/office/drawing/2014/main" id="{BE18116F-61AC-4BD1-B7D8-A8172C68AB30}"/>
              </a:ext>
            </a:extLst>
          </p:cNvPr>
          <p:cNvSpPr>
            <a:spLocks noGrp="1"/>
          </p:cNvSpPr>
          <p:nvPr>
            <p:ph sz="half" idx="2"/>
          </p:nvPr>
        </p:nvSpPr>
        <p:spPr/>
        <p:txBody>
          <a:bodyPr/>
          <a:lstStyle/>
          <a:p>
            <a:r>
              <a:rPr lang="en-GB" dirty="0" err="1"/>
              <a:t>Mewn</a:t>
            </a:r>
            <a:r>
              <a:rPr lang="en-GB" dirty="0"/>
              <a:t> </a:t>
            </a:r>
            <a:r>
              <a:rPr lang="en-GB" dirty="0" err="1"/>
              <a:t>Grwpiau</a:t>
            </a:r>
            <a:r>
              <a:rPr lang="en-GB" dirty="0"/>
              <a:t> </a:t>
            </a:r>
            <a:r>
              <a:rPr lang="en-GB" dirty="0" err="1"/>
              <a:t>byddwn</a:t>
            </a:r>
            <a:r>
              <a:rPr lang="en-GB" dirty="0"/>
              <a:t> </a:t>
            </a:r>
            <a:r>
              <a:rPr lang="en-GB" dirty="0" err="1"/>
              <a:t>yn</a:t>
            </a:r>
            <a:r>
              <a:rPr lang="en-GB" dirty="0"/>
              <a:t> </a:t>
            </a:r>
            <a:r>
              <a:rPr lang="en-GB" dirty="0" err="1"/>
              <a:t>edrych</a:t>
            </a:r>
            <a:r>
              <a:rPr lang="en-GB" dirty="0"/>
              <a:t> </a:t>
            </a:r>
            <a:r>
              <a:rPr lang="en-GB" dirty="0" err="1"/>
              <a:t>ar</a:t>
            </a:r>
            <a:r>
              <a:rPr lang="en-GB" dirty="0"/>
              <a:t> rai </a:t>
            </a:r>
            <a:r>
              <a:rPr lang="en-GB" dirty="0" err="1"/>
              <a:t>Modelau</a:t>
            </a:r>
            <a:r>
              <a:rPr lang="en-GB" dirty="0"/>
              <a:t> ac </a:t>
            </a:r>
            <a:r>
              <a:rPr lang="en-GB" dirty="0" err="1"/>
              <a:t>yn</a:t>
            </a:r>
            <a:r>
              <a:rPr lang="en-GB" dirty="0"/>
              <a:t> </a:t>
            </a:r>
            <a:r>
              <a:rPr lang="en-GB" dirty="0" err="1"/>
              <a:t>eu</a:t>
            </a:r>
            <a:r>
              <a:rPr lang="en-GB" dirty="0"/>
              <a:t> </a:t>
            </a:r>
            <a:r>
              <a:rPr lang="en-GB" dirty="0" err="1"/>
              <a:t>harchwilio</a:t>
            </a:r>
            <a:r>
              <a:rPr lang="en-GB" dirty="0"/>
              <a:t>.</a:t>
            </a:r>
          </a:p>
        </p:txBody>
      </p:sp>
    </p:spTree>
    <p:extLst>
      <p:ext uri="{BB962C8B-B14F-4D97-AF65-F5344CB8AC3E}">
        <p14:creationId xmlns:p14="http://schemas.microsoft.com/office/powerpoint/2010/main" val="4071266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3" name="Rectangle 72">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75" name="Rectangle 74">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E2D8B0-57EA-47B1-AEC9-779384F46669}"/>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Gibbs Model of Reflection.</a:t>
            </a:r>
          </a:p>
        </p:txBody>
      </p:sp>
      <p:sp>
        <p:nvSpPr>
          <p:cNvPr id="77" name="Rectangle 7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9" name="Rectangle 7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6" name="Picture 2" descr="See the source image">
            <a:extLst>
              <a:ext uri="{FF2B5EF4-FFF2-40B4-BE49-F238E27FC236}">
                <a16:creationId xmlns:a16="http://schemas.microsoft.com/office/drawing/2014/main" id="{C70EFAAA-7C62-4FE4-86E5-0DE65B24960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864608" y="811661"/>
            <a:ext cx="6846363" cy="5083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0077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54A23-6B90-4C46-9F36-DF49E67A79EF}"/>
              </a:ext>
            </a:extLst>
          </p:cNvPr>
          <p:cNvSpPr>
            <a:spLocks noGrp="1"/>
          </p:cNvSpPr>
          <p:nvPr>
            <p:ph type="title"/>
          </p:nvPr>
        </p:nvSpPr>
        <p:spPr/>
        <p:txBody>
          <a:bodyPr/>
          <a:lstStyle/>
          <a:p>
            <a:r>
              <a:rPr lang="en-GB" dirty="0"/>
              <a:t>Application to professional Practice.</a:t>
            </a:r>
          </a:p>
        </p:txBody>
      </p:sp>
      <p:sp>
        <p:nvSpPr>
          <p:cNvPr id="3" name="Content Placeholder 2">
            <a:extLst>
              <a:ext uri="{FF2B5EF4-FFF2-40B4-BE49-F238E27FC236}">
                <a16:creationId xmlns:a16="http://schemas.microsoft.com/office/drawing/2014/main" id="{4F0BA69F-D25C-4599-87ED-F4BB8B982C04}"/>
              </a:ext>
            </a:extLst>
          </p:cNvPr>
          <p:cNvSpPr>
            <a:spLocks noGrp="1"/>
          </p:cNvSpPr>
          <p:nvPr>
            <p:ph sz="half" idx="1"/>
          </p:nvPr>
        </p:nvSpPr>
        <p:spPr/>
        <p:txBody>
          <a:bodyPr>
            <a:normAutofit lnSpcReduction="10000"/>
          </a:bodyPr>
          <a:lstStyle/>
          <a:p>
            <a:r>
              <a:rPr lang="en-GB" dirty="0"/>
              <a:t>Continuous Professional Development.</a:t>
            </a:r>
          </a:p>
          <a:p>
            <a:r>
              <a:rPr lang="en-GB" dirty="0"/>
              <a:t>Mindful/Critical Awareness </a:t>
            </a:r>
          </a:p>
          <a:p>
            <a:r>
              <a:rPr lang="en-GB" dirty="0"/>
              <a:t>Effective Communication</a:t>
            </a:r>
          </a:p>
          <a:p>
            <a:r>
              <a:rPr lang="en-GB" dirty="0"/>
              <a:t>Teamworking</a:t>
            </a:r>
          </a:p>
          <a:p>
            <a:r>
              <a:rPr lang="en-GB" dirty="0"/>
              <a:t>Knowledge and skills development</a:t>
            </a:r>
          </a:p>
          <a:p>
            <a:endParaRPr lang="en-GB" dirty="0"/>
          </a:p>
        </p:txBody>
      </p:sp>
      <p:sp>
        <p:nvSpPr>
          <p:cNvPr id="4" name="Content Placeholder 3">
            <a:extLst>
              <a:ext uri="{FF2B5EF4-FFF2-40B4-BE49-F238E27FC236}">
                <a16:creationId xmlns:a16="http://schemas.microsoft.com/office/drawing/2014/main" id="{303D0B90-D463-447B-AF7E-B574694B5BC7}"/>
              </a:ext>
            </a:extLst>
          </p:cNvPr>
          <p:cNvSpPr>
            <a:spLocks noGrp="1"/>
          </p:cNvSpPr>
          <p:nvPr>
            <p:ph sz="half" idx="2"/>
          </p:nvPr>
        </p:nvSpPr>
        <p:spPr/>
        <p:txBody>
          <a:bodyPr>
            <a:normAutofit lnSpcReduction="10000"/>
          </a:bodyPr>
          <a:lstStyle/>
          <a:p>
            <a:r>
              <a:rPr lang="en-GB" dirty="0" err="1"/>
              <a:t>Datblygiad</a:t>
            </a:r>
            <a:r>
              <a:rPr lang="en-GB" dirty="0"/>
              <a:t> </a:t>
            </a:r>
            <a:r>
              <a:rPr lang="en-GB" dirty="0" err="1"/>
              <a:t>Proffesiynol</a:t>
            </a:r>
            <a:r>
              <a:rPr lang="en-GB" dirty="0"/>
              <a:t> </a:t>
            </a:r>
            <a:r>
              <a:rPr lang="en-GB" dirty="0" err="1"/>
              <a:t>Parhaus</a:t>
            </a:r>
            <a:r>
              <a:rPr lang="en-GB" dirty="0"/>
              <a:t>.</a:t>
            </a:r>
          </a:p>
          <a:p>
            <a:r>
              <a:rPr lang="en-GB" dirty="0" err="1"/>
              <a:t>Ymwybyddiaeth</a:t>
            </a:r>
            <a:r>
              <a:rPr lang="en-GB" dirty="0"/>
              <a:t> </a:t>
            </a:r>
            <a:r>
              <a:rPr lang="en-GB" dirty="0" err="1"/>
              <a:t>Ymwybyddiaeth</a:t>
            </a:r>
            <a:r>
              <a:rPr lang="en-GB" dirty="0"/>
              <a:t> </a:t>
            </a:r>
            <a:r>
              <a:rPr lang="en-GB" dirty="0" err="1"/>
              <a:t>Ofalgar</a:t>
            </a:r>
            <a:r>
              <a:rPr lang="en-GB" dirty="0"/>
              <a:t>/</a:t>
            </a:r>
            <a:r>
              <a:rPr lang="en-GB" dirty="0" err="1"/>
              <a:t>Beirniadol</a:t>
            </a:r>
            <a:r>
              <a:rPr lang="en-GB" dirty="0"/>
              <a:t> </a:t>
            </a:r>
          </a:p>
          <a:p>
            <a:r>
              <a:rPr lang="en-GB" dirty="0" err="1"/>
              <a:t>Cyfathrebu</a:t>
            </a:r>
            <a:r>
              <a:rPr lang="en-GB" dirty="0"/>
              <a:t> </a:t>
            </a:r>
            <a:r>
              <a:rPr lang="en-GB" dirty="0" err="1"/>
              <a:t>Effeithiol</a:t>
            </a:r>
            <a:endParaRPr lang="en-GB" dirty="0"/>
          </a:p>
          <a:p>
            <a:r>
              <a:rPr lang="en-GB" dirty="0"/>
              <a:t>Gwaith </a:t>
            </a:r>
            <a:r>
              <a:rPr lang="en-GB" dirty="0" err="1"/>
              <a:t>tîm</a:t>
            </a:r>
            <a:endParaRPr lang="en-GB" dirty="0"/>
          </a:p>
          <a:p>
            <a:r>
              <a:rPr lang="en-GB" dirty="0" err="1"/>
              <a:t>Datblygu</a:t>
            </a:r>
            <a:r>
              <a:rPr lang="en-GB" dirty="0"/>
              <a:t> </a:t>
            </a:r>
            <a:r>
              <a:rPr lang="en-GB" dirty="0" err="1"/>
              <a:t>gwybodaeth</a:t>
            </a:r>
            <a:r>
              <a:rPr lang="en-GB" dirty="0"/>
              <a:t> a </a:t>
            </a:r>
            <a:r>
              <a:rPr lang="en-GB" dirty="0" err="1"/>
              <a:t>sgiliau</a:t>
            </a:r>
            <a:endParaRPr lang="en-GB" dirty="0"/>
          </a:p>
          <a:p>
            <a:endParaRPr lang="en-GB" dirty="0"/>
          </a:p>
        </p:txBody>
      </p:sp>
    </p:spTree>
    <p:extLst>
      <p:ext uri="{BB962C8B-B14F-4D97-AF65-F5344CB8AC3E}">
        <p14:creationId xmlns:p14="http://schemas.microsoft.com/office/powerpoint/2010/main" val="1558606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5" name="Rectangle 14">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Freeform: Shape 16">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9" name="Freeform: Shape 18">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CBD9601-4EA2-41EC-9BE2-C654D260EBF7}"/>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Developing your Skills.</a:t>
            </a:r>
          </a:p>
        </p:txBody>
      </p:sp>
      <p:sp>
        <p:nvSpPr>
          <p:cNvPr id="21" name="Rectangle 2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2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Content Placeholder 5">
            <a:extLst>
              <a:ext uri="{FF2B5EF4-FFF2-40B4-BE49-F238E27FC236}">
                <a16:creationId xmlns:a16="http://schemas.microsoft.com/office/drawing/2014/main" id="{C6FFC76A-05B7-4E30-8E66-2C60577AB769}"/>
              </a:ext>
            </a:extLst>
          </p:cNvPr>
          <p:cNvPicPr>
            <a:picLocks noGrp="1" noChangeAspect="1"/>
          </p:cNvPicPr>
          <p:nvPr>
            <p:ph idx="1"/>
          </p:nvPr>
        </p:nvPicPr>
        <p:blipFill>
          <a:blip r:embed="rId3"/>
          <a:stretch>
            <a:fillRect/>
          </a:stretch>
        </p:blipFill>
        <p:spPr>
          <a:xfrm>
            <a:off x="6545255" y="625684"/>
            <a:ext cx="4147038" cy="5455380"/>
          </a:xfrm>
          <a:prstGeom prst="rect">
            <a:avLst/>
          </a:prstGeom>
        </p:spPr>
      </p:pic>
    </p:spTree>
    <p:extLst>
      <p:ext uri="{BB962C8B-B14F-4D97-AF65-F5344CB8AC3E}">
        <p14:creationId xmlns:p14="http://schemas.microsoft.com/office/powerpoint/2010/main" val="786936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12AFE-CC41-4372-A966-8764E688002C}"/>
              </a:ext>
            </a:extLst>
          </p:cNvPr>
          <p:cNvSpPr>
            <a:spLocks noGrp="1"/>
          </p:cNvSpPr>
          <p:nvPr>
            <p:ph type="title"/>
          </p:nvPr>
        </p:nvSpPr>
        <p:spPr/>
        <p:txBody>
          <a:bodyPr/>
          <a:lstStyle/>
          <a:p>
            <a:r>
              <a:rPr lang="en-GB" dirty="0"/>
              <a:t>Communication.</a:t>
            </a:r>
          </a:p>
        </p:txBody>
      </p:sp>
      <p:sp>
        <p:nvSpPr>
          <p:cNvPr id="4" name="Content Placeholder 3">
            <a:extLst>
              <a:ext uri="{FF2B5EF4-FFF2-40B4-BE49-F238E27FC236}">
                <a16:creationId xmlns:a16="http://schemas.microsoft.com/office/drawing/2014/main" id="{39FB3CCC-E1C0-48A9-B4D8-9AEF3C493631}"/>
              </a:ext>
            </a:extLst>
          </p:cNvPr>
          <p:cNvSpPr>
            <a:spLocks noGrp="1"/>
          </p:cNvSpPr>
          <p:nvPr>
            <p:ph sz="half" idx="1"/>
          </p:nvPr>
        </p:nvSpPr>
        <p:spPr/>
        <p:txBody>
          <a:bodyPr>
            <a:normAutofit fontScale="92500" lnSpcReduction="20000"/>
          </a:bodyPr>
          <a:lstStyle/>
          <a:p>
            <a:r>
              <a:rPr lang="en-GB" b="0" i="0" dirty="0">
                <a:solidFill>
                  <a:srgbClr val="000000"/>
                </a:solidFill>
                <a:effectLst/>
                <a:latin typeface="Helvetica" panose="020B0604020202020204" pitchFamily="34" charset="0"/>
              </a:rPr>
              <a:t>Good communication is central to working with children, young people, their families and carers. It is a fundamental part of the Common Core. It involves listening, questioning, understanding and responding to what is being communicated by children, young people and those caring for them.</a:t>
            </a:r>
            <a:br>
              <a:rPr lang="en-GB" dirty="0"/>
            </a:br>
            <a:br>
              <a:rPr lang="en-GB" dirty="0"/>
            </a:br>
            <a:r>
              <a:rPr lang="en-GB" dirty="0"/>
              <a:t>(Dunhill, 2009)</a:t>
            </a:r>
          </a:p>
        </p:txBody>
      </p:sp>
      <p:sp>
        <p:nvSpPr>
          <p:cNvPr id="5" name="Content Placeholder 4">
            <a:extLst>
              <a:ext uri="{FF2B5EF4-FFF2-40B4-BE49-F238E27FC236}">
                <a16:creationId xmlns:a16="http://schemas.microsoft.com/office/drawing/2014/main" id="{03111587-A456-4B28-BF6A-3AF6B0F31283}"/>
              </a:ext>
            </a:extLst>
          </p:cNvPr>
          <p:cNvSpPr>
            <a:spLocks noGrp="1"/>
          </p:cNvSpPr>
          <p:nvPr>
            <p:ph sz="half" idx="2"/>
          </p:nvPr>
        </p:nvSpPr>
        <p:spPr/>
        <p:txBody>
          <a:bodyPr>
            <a:normAutofit fontScale="92500" lnSpcReduction="20000"/>
          </a:bodyPr>
          <a:lstStyle/>
          <a:p>
            <a:r>
              <a:rPr lang="en-GB" dirty="0"/>
              <a:t>Mae </a:t>
            </a:r>
            <a:r>
              <a:rPr lang="en-GB" dirty="0" err="1"/>
              <a:t>cyfathrebu</a:t>
            </a:r>
            <a:r>
              <a:rPr lang="en-GB" dirty="0"/>
              <a:t> da </a:t>
            </a:r>
            <a:r>
              <a:rPr lang="en-GB" dirty="0" err="1"/>
              <a:t>yn</a:t>
            </a:r>
            <a:r>
              <a:rPr lang="en-GB" dirty="0"/>
              <a:t> </a:t>
            </a:r>
            <a:r>
              <a:rPr lang="en-GB" dirty="0" err="1"/>
              <a:t>ganolog</a:t>
            </a:r>
            <a:r>
              <a:rPr lang="en-GB" dirty="0"/>
              <a:t> </a:t>
            </a:r>
            <a:r>
              <a:rPr lang="en-GB" dirty="0" err="1"/>
              <a:t>i</a:t>
            </a:r>
            <a:r>
              <a:rPr lang="en-GB" dirty="0"/>
              <a:t> </a:t>
            </a:r>
            <a:r>
              <a:rPr lang="en-GB" dirty="0" err="1"/>
              <a:t>weithio</a:t>
            </a:r>
            <a:r>
              <a:rPr lang="en-GB" dirty="0"/>
              <a:t> </a:t>
            </a:r>
            <a:r>
              <a:rPr lang="en-GB" dirty="0" err="1"/>
              <a:t>gyda</a:t>
            </a:r>
            <a:r>
              <a:rPr lang="en-GB" dirty="0"/>
              <a:t> </a:t>
            </a:r>
            <a:r>
              <a:rPr lang="en-GB" dirty="0" err="1"/>
              <a:t>phlant</a:t>
            </a:r>
            <a:r>
              <a:rPr lang="en-GB" dirty="0"/>
              <a:t>, </a:t>
            </a:r>
            <a:r>
              <a:rPr lang="en-GB" dirty="0" err="1"/>
              <a:t>pobl</a:t>
            </a:r>
            <a:r>
              <a:rPr lang="en-GB" dirty="0"/>
              <a:t> </a:t>
            </a:r>
            <a:r>
              <a:rPr lang="en-GB" dirty="0" err="1"/>
              <a:t>ifanc</a:t>
            </a:r>
            <a:r>
              <a:rPr lang="en-GB" dirty="0"/>
              <a:t>, </a:t>
            </a:r>
            <a:r>
              <a:rPr lang="en-GB" dirty="0" err="1"/>
              <a:t>eu</a:t>
            </a:r>
            <a:r>
              <a:rPr lang="en-GB" dirty="0"/>
              <a:t> </a:t>
            </a:r>
            <a:r>
              <a:rPr lang="en-GB" dirty="0" err="1"/>
              <a:t>teuluoedd</a:t>
            </a:r>
            <a:r>
              <a:rPr lang="en-GB" dirty="0"/>
              <a:t> </a:t>
            </a:r>
            <a:r>
              <a:rPr lang="en-GB" dirty="0" err="1"/>
              <a:t>a'u</a:t>
            </a:r>
            <a:r>
              <a:rPr lang="en-GB" dirty="0"/>
              <a:t> </a:t>
            </a:r>
            <a:r>
              <a:rPr lang="en-GB" dirty="0" err="1"/>
              <a:t>gofalwyr</a:t>
            </a:r>
            <a:r>
              <a:rPr lang="en-GB" dirty="0"/>
              <a:t>. </a:t>
            </a:r>
            <a:r>
              <a:rPr lang="en-GB" dirty="0" err="1"/>
              <a:t>Mae'n</a:t>
            </a:r>
            <a:r>
              <a:rPr lang="en-GB" dirty="0"/>
              <a:t> </a:t>
            </a:r>
            <a:r>
              <a:rPr lang="en-GB" dirty="0" err="1"/>
              <a:t>rhan</a:t>
            </a:r>
            <a:r>
              <a:rPr lang="en-GB" dirty="0"/>
              <a:t> </a:t>
            </a:r>
            <a:r>
              <a:rPr lang="en-GB" dirty="0" err="1"/>
              <a:t>sylfaenol</a:t>
            </a:r>
            <a:r>
              <a:rPr lang="en-GB" dirty="0"/>
              <a:t> </a:t>
            </a:r>
            <a:r>
              <a:rPr lang="en-GB" dirty="0" err="1"/>
              <a:t>o'r</a:t>
            </a:r>
            <a:r>
              <a:rPr lang="en-GB" dirty="0"/>
              <a:t> </a:t>
            </a:r>
            <a:r>
              <a:rPr lang="en-GB" dirty="0" err="1"/>
              <a:t>Craidd</a:t>
            </a:r>
            <a:r>
              <a:rPr lang="en-GB" dirty="0"/>
              <a:t> </a:t>
            </a:r>
            <a:r>
              <a:rPr lang="en-GB" dirty="0" err="1"/>
              <a:t>Cyffredin</a:t>
            </a:r>
            <a:r>
              <a:rPr lang="en-GB" dirty="0"/>
              <a:t>. </a:t>
            </a:r>
            <a:r>
              <a:rPr lang="en-GB" dirty="0" err="1"/>
              <a:t>Mae'n</a:t>
            </a:r>
            <a:r>
              <a:rPr lang="en-GB" dirty="0"/>
              <a:t> </a:t>
            </a:r>
            <a:r>
              <a:rPr lang="en-GB" dirty="0" err="1"/>
              <a:t>cynnwys</a:t>
            </a:r>
            <a:r>
              <a:rPr lang="en-GB" dirty="0"/>
              <a:t> </a:t>
            </a:r>
            <a:r>
              <a:rPr lang="en-GB" dirty="0" err="1"/>
              <a:t>gwrando</a:t>
            </a:r>
            <a:r>
              <a:rPr lang="en-GB" dirty="0"/>
              <a:t>, </a:t>
            </a:r>
            <a:r>
              <a:rPr lang="en-GB" dirty="0" err="1"/>
              <a:t>cwestiynu</a:t>
            </a:r>
            <a:r>
              <a:rPr lang="en-GB" dirty="0"/>
              <a:t>, </a:t>
            </a:r>
            <a:r>
              <a:rPr lang="en-GB" dirty="0" err="1"/>
              <a:t>deall</a:t>
            </a:r>
            <a:r>
              <a:rPr lang="en-GB" dirty="0"/>
              <a:t> ac </a:t>
            </a:r>
            <a:r>
              <a:rPr lang="en-GB" dirty="0" err="1"/>
              <a:t>ymateb</a:t>
            </a:r>
            <a:r>
              <a:rPr lang="en-GB" dirty="0"/>
              <a:t> </a:t>
            </a:r>
            <a:r>
              <a:rPr lang="en-GB" dirty="0" err="1"/>
              <a:t>i'r</a:t>
            </a:r>
            <a:r>
              <a:rPr lang="en-GB" dirty="0"/>
              <a:t> </a:t>
            </a:r>
            <a:r>
              <a:rPr lang="en-GB" dirty="0" err="1"/>
              <a:t>hyn</a:t>
            </a:r>
            <a:r>
              <a:rPr lang="en-GB" dirty="0"/>
              <a:t> </a:t>
            </a:r>
            <a:r>
              <a:rPr lang="en-GB" dirty="0" err="1"/>
              <a:t>sy'n</a:t>
            </a:r>
            <a:r>
              <a:rPr lang="en-GB" dirty="0"/>
              <a:t> </a:t>
            </a:r>
            <a:r>
              <a:rPr lang="en-GB" dirty="0" err="1"/>
              <a:t>cael</a:t>
            </a:r>
            <a:r>
              <a:rPr lang="en-GB" dirty="0"/>
              <a:t> </a:t>
            </a:r>
            <a:r>
              <a:rPr lang="en-GB" dirty="0" err="1"/>
              <a:t>ei</a:t>
            </a:r>
            <a:r>
              <a:rPr lang="en-GB" dirty="0"/>
              <a:t> </a:t>
            </a:r>
            <a:r>
              <a:rPr lang="en-GB" dirty="0" err="1"/>
              <a:t>gyfathrebu</a:t>
            </a:r>
            <a:r>
              <a:rPr lang="en-GB" dirty="0"/>
              <a:t> </a:t>
            </a:r>
            <a:r>
              <a:rPr lang="en-GB" dirty="0" err="1"/>
              <a:t>gan</a:t>
            </a:r>
            <a:r>
              <a:rPr lang="en-GB" dirty="0"/>
              <a:t> </a:t>
            </a:r>
            <a:r>
              <a:rPr lang="en-GB" dirty="0" err="1"/>
              <a:t>blant</a:t>
            </a:r>
            <a:r>
              <a:rPr lang="en-GB" dirty="0"/>
              <a:t>, </a:t>
            </a:r>
            <a:r>
              <a:rPr lang="en-GB" dirty="0" err="1"/>
              <a:t>pobl</a:t>
            </a:r>
            <a:r>
              <a:rPr lang="en-GB" dirty="0"/>
              <a:t> </a:t>
            </a:r>
            <a:r>
              <a:rPr lang="en-GB" dirty="0" err="1"/>
              <a:t>ifanc</a:t>
            </a:r>
            <a:r>
              <a:rPr lang="en-GB" dirty="0"/>
              <a:t> </a:t>
            </a:r>
            <a:r>
              <a:rPr lang="en-GB" dirty="0" err="1"/>
              <a:t>a'r</a:t>
            </a:r>
            <a:r>
              <a:rPr lang="en-GB" dirty="0"/>
              <a:t> </a:t>
            </a:r>
            <a:r>
              <a:rPr lang="en-GB" dirty="0" err="1"/>
              <a:t>rhai</a:t>
            </a:r>
            <a:r>
              <a:rPr lang="en-GB" dirty="0"/>
              <a:t> </a:t>
            </a:r>
            <a:r>
              <a:rPr lang="en-GB" dirty="0" err="1"/>
              <a:t>sy'n</a:t>
            </a:r>
            <a:r>
              <a:rPr lang="en-GB" dirty="0"/>
              <a:t> </a:t>
            </a:r>
            <a:r>
              <a:rPr lang="en-GB" dirty="0" err="1"/>
              <a:t>gofalu</a:t>
            </a:r>
            <a:r>
              <a:rPr lang="en-GB" dirty="0"/>
              <a:t> </a:t>
            </a:r>
            <a:r>
              <a:rPr lang="en-GB" dirty="0" err="1"/>
              <a:t>amdanynt</a:t>
            </a:r>
            <a:r>
              <a:rPr lang="en-GB" dirty="0"/>
              <a:t>.</a:t>
            </a:r>
            <a:br>
              <a:rPr lang="en-GB" dirty="0"/>
            </a:br>
            <a:endParaRPr lang="en-GB" dirty="0"/>
          </a:p>
          <a:p>
            <a:endParaRPr lang="en-GB" dirty="0"/>
          </a:p>
        </p:txBody>
      </p:sp>
    </p:spTree>
    <p:extLst>
      <p:ext uri="{BB962C8B-B14F-4D97-AF65-F5344CB8AC3E}">
        <p14:creationId xmlns:p14="http://schemas.microsoft.com/office/powerpoint/2010/main" val="16115095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927FBA-F181-402D-8864-4F0CA3D1A567}"/>
              </a:ext>
            </a:extLst>
          </p:cNvPr>
          <p:cNvSpPr txBox="1"/>
          <p:nvPr/>
        </p:nvSpPr>
        <p:spPr>
          <a:xfrm>
            <a:off x="2208214" y="188914"/>
            <a:ext cx="7775575" cy="1076325"/>
          </a:xfrm>
          <a:prstGeom prst="rect">
            <a:avLst/>
          </a:prstGeom>
          <a:noFill/>
        </p:spPr>
        <p:txBody>
          <a:bodyPr>
            <a:spAutoFit/>
          </a:bodyPr>
          <a:lstStyle/>
          <a:p>
            <a:pPr algn="ctr">
              <a:defRPr/>
            </a:pPr>
            <a:r>
              <a:rPr lang="en-GB" sz="3200" dirty="0" err="1">
                <a:latin typeface="+mj-lt"/>
                <a:ea typeface="ＭＳ Ｐゴシック" panose="020B0600070205080204" pitchFamily="34" charset="-128"/>
              </a:rPr>
              <a:t>Cyfathrebu</a:t>
            </a:r>
            <a:r>
              <a:rPr lang="en-GB" sz="3200" dirty="0">
                <a:latin typeface="+mj-lt"/>
                <a:ea typeface="ＭＳ Ｐゴシック" panose="020B0600070205080204" pitchFamily="34" charset="-128"/>
              </a:rPr>
              <a:t> Di </a:t>
            </a:r>
            <a:r>
              <a:rPr lang="en-GB" sz="3200" dirty="0" err="1">
                <a:latin typeface="+mj-lt"/>
                <a:ea typeface="ＭＳ Ｐゴシック" panose="020B0600070205080204" pitchFamily="34" charset="-128"/>
              </a:rPr>
              <a:t>Lafar</a:t>
            </a:r>
            <a:endParaRPr lang="en-GB" sz="3200" dirty="0">
              <a:latin typeface="+mj-lt"/>
              <a:ea typeface="ＭＳ Ｐゴシック" panose="020B0600070205080204" pitchFamily="34" charset="-128"/>
            </a:endParaRPr>
          </a:p>
          <a:p>
            <a:pPr algn="ctr">
              <a:defRPr/>
            </a:pPr>
            <a:r>
              <a:rPr lang="en-GB" sz="3200" i="1" dirty="0">
                <a:latin typeface="+mj-lt"/>
                <a:ea typeface="ＭＳ Ｐゴシック" panose="020B0600070205080204" pitchFamily="34" charset="-128"/>
              </a:rPr>
              <a:t>Non Verbal Communication</a:t>
            </a:r>
          </a:p>
        </p:txBody>
      </p:sp>
      <p:sp>
        <p:nvSpPr>
          <p:cNvPr id="31747" name="TextBox 3">
            <a:extLst>
              <a:ext uri="{FF2B5EF4-FFF2-40B4-BE49-F238E27FC236}">
                <a16:creationId xmlns:a16="http://schemas.microsoft.com/office/drawing/2014/main" id="{F206BA0D-7BEC-472F-AF94-6CC128ADB3A6}"/>
              </a:ext>
            </a:extLst>
          </p:cNvPr>
          <p:cNvSpPr txBox="1">
            <a:spLocks noChangeArrowheads="1"/>
          </p:cNvSpPr>
          <p:nvPr/>
        </p:nvSpPr>
        <p:spPr bwMode="auto">
          <a:xfrm>
            <a:off x="6167438" y="1412875"/>
            <a:ext cx="4278312"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pPr>
            <a:r>
              <a:rPr lang="en-GB" altLang="en-US" sz="2800" i="1" dirty="0">
                <a:latin typeface="Arial" panose="020B0604020202020204" pitchFamily="34" charset="0"/>
                <a:cs typeface="Arial" panose="020B0604020202020204" pitchFamily="34" charset="0"/>
              </a:rPr>
              <a:t>Human communication</a:t>
            </a:r>
          </a:p>
          <a:p>
            <a:pPr>
              <a:spcBef>
                <a:spcPct val="0"/>
              </a:spcBef>
            </a:pPr>
            <a:r>
              <a:rPr lang="en-GB" altLang="en-US" sz="2800" i="1" dirty="0">
                <a:latin typeface="Arial" panose="020B0604020202020204" pitchFamily="34" charset="0"/>
                <a:cs typeface="Arial" panose="020B0604020202020204" pitchFamily="34" charset="0"/>
              </a:rPr>
              <a:t>Tone and Pitch</a:t>
            </a:r>
          </a:p>
          <a:p>
            <a:pPr>
              <a:spcBef>
                <a:spcPct val="0"/>
              </a:spcBef>
            </a:pPr>
            <a:r>
              <a:rPr lang="en-GB" altLang="en-US" sz="2800" i="1" dirty="0">
                <a:latin typeface="Arial" panose="020B0604020202020204" pitchFamily="34" charset="0"/>
                <a:cs typeface="Arial" panose="020B0604020202020204" pitchFamily="34" charset="0"/>
              </a:rPr>
              <a:t>Nonverbal body language</a:t>
            </a:r>
          </a:p>
          <a:p>
            <a:pPr>
              <a:spcBef>
                <a:spcPct val="0"/>
              </a:spcBef>
            </a:pPr>
            <a:r>
              <a:rPr lang="en-GB" altLang="en-US" sz="2800" i="1" dirty="0">
                <a:latin typeface="Arial" panose="020B0604020202020204" pitchFamily="34" charset="0"/>
                <a:cs typeface="Arial" panose="020B0604020202020204" pitchFamily="34" charset="0"/>
              </a:rPr>
              <a:t>Eye contact</a:t>
            </a:r>
          </a:p>
          <a:p>
            <a:pPr>
              <a:spcBef>
                <a:spcPct val="0"/>
              </a:spcBef>
            </a:pPr>
            <a:r>
              <a:rPr lang="en-GB" altLang="en-US" sz="2800" i="1" dirty="0">
                <a:latin typeface="Arial" panose="020B0604020202020204" pitchFamily="34" charset="0"/>
                <a:cs typeface="Arial" panose="020B0604020202020204" pitchFamily="34" charset="0"/>
              </a:rPr>
              <a:t>Posture</a:t>
            </a:r>
          </a:p>
          <a:p>
            <a:pPr>
              <a:spcBef>
                <a:spcPct val="0"/>
              </a:spcBef>
            </a:pPr>
            <a:r>
              <a:rPr lang="en-GB" altLang="en-US" sz="2800" i="1" dirty="0">
                <a:latin typeface="Arial" panose="020B0604020202020204" pitchFamily="34" charset="0"/>
                <a:cs typeface="Arial" panose="020B0604020202020204" pitchFamily="34" charset="0"/>
              </a:rPr>
              <a:t>Body positioning</a:t>
            </a:r>
          </a:p>
          <a:p>
            <a:pPr>
              <a:spcBef>
                <a:spcPct val="0"/>
              </a:spcBef>
            </a:pPr>
            <a:r>
              <a:rPr lang="en-GB" altLang="en-US" sz="2800" i="1" dirty="0">
                <a:latin typeface="Arial" panose="020B0604020202020204" pitchFamily="34" charset="0"/>
                <a:cs typeface="Arial" panose="020B0604020202020204" pitchFamily="34" charset="0"/>
              </a:rPr>
              <a:t>others ?</a:t>
            </a:r>
          </a:p>
        </p:txBody>
      </p:sp>
      <p:sp>
        <p:nvSpPr>
          <p:cNvPr id="6" name="TextBox 5">
            <a:extLst>
              <a:ext uri="{FF2B5EF4-FFF2-40B4-BE49-F238E27FC236}">
                <a16:creationId xmlns:a16="http://schemas.microsoft.com/office/drawing/2014/main" id="{F54FBCB2-46D1-4550-A0F4-D1BCF50C2E05}"/>
              </a:ext>
            </a:extLst>
          </p:cNvPr>
          <p:cNvSpPr txBox="1"/>
          <p:nvPr/>
        </p:nvSpPr>
        <p:spPr>
          <a:xfrm>
            <a:off x="1617663" y="4749801"/>
            <a:ext cx="2044700" cy="954107"/>
          </a:xfrm>
          <a:prstGeom prst="rect">
            <a:avLst/>
          </a:prstGeom>
          <a:noFill/>
        </p:spPr>
        <p:txBody>
          <a:bodyPr>
            <a:spAutoFit/>
          </a:bodyPr>
          <a:lstStyle/>
          <a:p>
            <a:pPr algn="ctr">
              <a:defRPr/>
            </a:pPr>
            <a:r>
              <a:rPr lang="en-GB" sz="2800" dirty="0">
                <a:ea typeface="ＭＳ Ｐゴシック" panose="020B0600070205080204" pitchFamily="34" charset="-128"/>
              </a:rPr>
              <a:t>(</a:t>
            </a:r>
            <a:r>
              <a:rPr lang="en-GB" sz="2800" dirty="0" err="1">
                <a:ea typeface="ＭＳ Ｐゴシック" panose="020B0600070205080204" pitchFamily="34" charset="-128"/>
              </a:rPr>
              <a:t>Orey</a:t>
            </a:r>
            <a:r>
              <a:rPr lang="en-GB" sz="2800" dirty="0">
                <a:ea typeface="ＭＳ Ｐゴシック" panose="020B0600070205080204" pitchFamily="34" charset="-128"/>
              </a:rPr>
              <a:t>, 2014)</a:t>
            </a:r>
            <a:endParaRPr lang="en-GB" sz="2800" i="1" dirty="0">
              <a:latin typeface="+mj-lt"/>
              <a:ea typeface="ＭＳ Ｐゴシック" panose="020B0600070205080204" pitchFamily="34" charset="-128"/>
            </a:endParaRPr>
          </a:p>
        </p:txBody>
      </p:sp>
      <p:sp>
        <p:nvSpPr>
          <p:cNvPr id="31749" name="AutoShape 4" descr="Image result for percentage of communication nonverbal">
            <a:extLst>
              <a:ext uri="{FF2B5EF4-FFF2-40B4-BE49-F238E27FC236}">
                <a16:creationId xmlns:a16="http://schemas.microsoft.com/office/drawing/2014/main" id="{5AA4A7BC-ECCE-4794-8487-82A6A6D65271}"/>
              </a:ext>
            </a:extLst>
          </p:cNvPr>
          <p:cNvSpPr>
            <a:spLocks noChangeAspect="1" noChangeArrowheads="1"/>
          </p:cNvSpPr>
          <p:nvPr/>
        </p:nvSpPr>
        <p:spPr bwMode="auto">
          <a:xfrm>
            <a:off x="1692275"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pitchFamily="34" charset="0"/>
              </a:defRPr>
            </a:lvl1pPr>
            <a:lvl2pPr marL="742950" indent="-285750">
              <a:spcBef>
                <a:spcPct val="20000"/>
              </a:spcBef>
              <a:buFont typeface="Arial" panose="020B0604020202020204" pitchFamily="34" charset="0"/>
              <a:buChar char="–"/>
              <a:defRPr sz="2800">
                <a:solidFill>
                  <a:schemeClr val="tx1"/>
                </a:solidFill>
                <a:latin typeface="Myriad Pro" pitchFamily="34" charset="0"/>
              </a:defRPr>
            </a:lvl2pPr>
            <a:lvl3pPr marL="1143000" indent="-228600">
              <a:spcBef>
                <a:spcPct val="20000"/>
              </a:spcBef>
              <a:buFont typeface="Arial" panose="020B0604020202020204" pitchFamily="34" charset="0"/>
              <a:buChar char="•"/>
              <a:defRPr sz="2400">
                <a:solidFill>
                  <a:schemeClr val="tx1"/>
                </a:solidFill>
                <a:latin typeface="Myriad Pro" pitchFamily="34" charset="0"/>
              </a:defRPr>
            </a:lvl3pPr>
            <a:lvl4pPr marL="1600200" indent="-228600">
              <a:spcBef>
                <a:spcPct val="20000"/>
              </a:spcBef>
              <a:buFont typeface="Arial" panose="020B0604020202020204" pitchFamily="34" charset="0"/>
              <a:buChar char="–"/>
              <a:defRPr sz="2000">
                <a:solidFill>
                  <a:schemeClr val="tx1"/>
                </a:solidFill>
                <a:latin typeface="Myriad Pro" pitchFamily="34" charset="0"/>
              </a:defRPr>
            </a:lvl4pPr>
            <a:lvl5pPr marL="2057400" indent="-228600">
              <a:spcBef>
                <a:spcPct val="20000"/>
              </a:spcBef>
              <a:buFont typeface="Arial" panose="020B0604020202020204" pitchFamily="34" charset="0"/>
              <a:buChar char="»"/>
              <a:defRPr sz="2000">
                <a:solidFill>
                  <a:schemeClr val="tx1"/>
                </a:solidFill>
                <a:latin typeface="Myriad Pro"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pitchFamily="34" charset="0"/>
              </a:defRPr>
            </a:lvl9pPr>
          </a:lstStyle>
          <a:p>
            <a:pPr>
              <a:spcBef>
                <a:spcPct val="0"/>
              </a:spcBef>
              <a:buFontTx/>
              <a:buNone/>
            </a:pPr>
            <a:endParaRPr lang="en-GB" altLang="en-US" sz="2400">
              <a:latin typeface="Times" panose="02020603050405020304" pitchFamily="18" charset="0"/>
            </a:endParaRPr>
          </a:p>
        </p:txBody>
      </p:sp>
      <p:pic>
        <p:nvPicPr>
          <p:cNvPr id="31750" name="Picture 6">
            <a:extLst>
              <a:ext uri="{FF2B5EF4-FFF2-40B4-BE49-F238E27FC236}">
                <a16:creationId xmlns:a16="http://schemas.microsoft.com/office/drawing/2014/main" id="{F5B22FF7-1F46-4010-9D4A-7600560C26C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89100" y="1412876"/>
            <a:ext cx="4406900" cy="333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113B3-C2A9-495C-90E4-DE9C0886E8D1}"/>
              </a:ext>
            </a:extLst>
          </p:cNvPr>
          <p:cNvSpPr>
            <a:spLocks noGrp="1"/>
          </p:cNvSpPr>
          <p:nvPr>
            <p:ph type="title"/>
          </p:nvPr>
        </p:nvSpPr>
        <p:spPr/>
        <p:txBody>
          <a:bodyPr/>
          <a:lstStyle/>
          <a:p>
            <a:r>
              <a:rPr lang="en-GB" dirty="0"/>
              <a:t>Inclusive Practice/</a:t>
            </a:r>
            <a:r>
              <a:rPr lang="en-GB" dirty="0" err="1"/>
              <a:t>Ymarfer</a:t>
            </a:r>
            <a:r>
              <a:rPr lang="en-GB" dirty="0"/>
              <a:t> </a:t>
            </a:r>
            <a:r>
              <a:rPr lang="en-GB" dirty="0" err="1"/>
              <a:t>Cynhwysol</a:t>
            </a:r>
            <a:endParaRPr lang="en-GB" dirty="0"/>
          </a:p>
        </p:txBody>
      </p:sp>
      <p:sp>
        <p:nvSpPr>
          <p:cNvPr id="3" name="Content Placeholder 2">
            <a:extLst>
              <a:ext uri="{FF2B5EF4-FFF2-40B4-BE49-F238E27FC236}">
                <a16:creationId xmlns:a16="http://schemas.microsoft.com/office/drawing/2014/main" id="{B2FF7512-1C97-43AC-8444-3472F4E52D02}"/>
              </a:ext>
            </a:extLst>
          </p:cNvPr>
          <p:cNvSpPr>
            <a:spLocks noGrp="1"/>
          </p:cNvSpPr>
          <p:nvPr>
            <p:ph sz="half" idx="1"/>
          </p:nvPr>
        </p:nvSpPr>
        <p:spPr/>
        <p:txBody>
          <a:bodyPr>
            <a:normAutofit fontScale="92500" lnSpcReduction="10000"/>
          </a:bodyPr>
          <a:lstStyle/>
          <a:p>
            <a:r>
              <a:rPr lang="en-GB" dirty="0"/>
              <a:t>Listening effectively</a:t>
            </a:r>
          </a:p>
          <a:p>
            <a:r>
              <a:rPr lang="en-GB" dirty="0"/>
              <a:t>Developing relationships</a:t>
            </a:r>
          </a:p>
          <a:p>
            <a:r>
              <a:rPr lang="en-GB" dirty="0"/>
              <a:t>Observing and assessing </a:t>
            </a:r>
          </a:p>
          <a:p>
            <a:r>
              <a:rPr lang="en-GB" dirty="0"/>
              <a:t>Respecting diversity</a:t>
            </a:r>
          </a:p>
          <a:p>
            <a:r>
              <a:rPr lang="en-GB" dirty="0"/>
              <a:t>Defining terms</a:t>
            </a:r>
          </a:p>
          <a:p>
            <a:r>
              <a:rPr lang="en-GB" dirty="0"/>
              <a:t>Teamwork and inclusive leadership.</a:t>
            </a:r>
          </a:p>
          <a:p>
            <a:r>
              <a:rPr lang="en-GB" dirty="0"/>
              <a:t>(Brodie and Savage, 2015)</a:t>
            </a:r>
          </a:p>
          <a:p>
            <a:endParaRPr lang="en-GB" dirty="0"/>
          </a:p>
        </p:txBody>
      </p:sp>
      <p:sp>
        <p:nvSpPr>
          <p:cNvPr id="4" name="Content Placeholder 3">
            <a:extLst>
              <a:ext uri="{FF2B5EF4-FFF2-40B4-BE49-F238E27FC236}">
                <a16:creationId xmlns:a16="http://schemas.microsoft.com/office/drawing/2014/main" id="{8E85717E-8A2B-4434-8F55-AA5CBF959536}"/>
              </a:ext>
            </a:extLst>
          </p:cNvPr>
          <p:cNvSpPr>
            <a:spLocks noGrp="1"/>
          </p:cNvSpPr>
          <p:nvPr>
            <p:ph sz="half" idx="2"/>
          </p:nvPr>
        </p:nvSpPr>
        <p:spPr/>
        <p:txBody>
          <a:bodyPr>
            <a:normAutofit fontScale="92500" lnSpcReduction="10000"/>
          </a:bodyPr>
          <a:lstStyle/>
          <a:p>
            <a:r>
              <a:rPr lang="en-GB" dirty="0" err="1"/>
              <a:t>Gwrando'n</a:t>
            </a:r>
            <a:r>
              <a:rPr lang="en-GB" dirty="0"/>
              <a:t> </a:t>
            </a:r>
            <a:r>
              <a:rPr lang="en-GB" dirty="0" err="1"/>
              <a:t>effeithiol</a:t>
            </a:r>
            <a:endParaRPr lang="en-GB" dirty="0"/>
          </a:p>
          <a:p>
            <a:r>
              <a:rPr lang="en-GB" dirty="0" err="1"/>
              <a:t>Datblygu</a:t>
            </a:r>
            <a:r>
              <a:rPr lang="en-GB" dirty="0"/>
              <a:t> </a:t>
            </a:r>
            <a:r>
              <a:rPr lang="en-GB" dirty="0" err="1"/>
              <a:t>perthnasoedd</a:t>
            </a:r>
            <a:endParaRPr lang="en-GB" dirty="0"/>
          </a:p>
          <a:p>
            <a:r>
              <a:rPr lang="en-GB" dirty="0" err="1"/>
              <a:t>Arsylwi</a:t>
            </a:r>
            <a:r>
              <a:rPr lang="en-GB" dirty="0"/>
              <a:t> ac </a:t>
            </a:r>
            <a:r>
              <a:rPr lang="en-GB" dirty="0" err="1"/>
              <a:t>asesu</a:t>
            </a:r>
            <a:r>
              <a:rPr lang="en-GB" dirty="0"/>
              <a:t> </a:t>
            </a:r>
          </a:p>
          <a:p>
            <a:r>
              <a:rPr lang="en-GB" dirty="0" err="1"/>
              <a:t>Parchu</a:t>
            </a:r>
            <a:r>
              <a:rPr lang="en-GB" dirty="0"/>
              <a:t> </a:t>
            </a:r>
            <a:r>
              <a:rPr lang="en-GB" dirty="0" err="1"/>
              <a:t>amrywiaeth</a:t>
            </a:r>
            <a:endParaRPr lang="en-GB" dirty="0"/>
          </a:p>
          <a:p>
            <a:r>
              <a:rPr lang="en-GB" dirty="0" err="1"/>
              <a:t>Diffinio</a:t>
            </a:r>
            <a:r>
              <a:rPr lang="en-GB" dirty="0"/>
              <a:t> </a:t>
            </a:r>
            <a:r>
              <a:rPr lang="en-GB" dirty="0" err="1"/>
              <a:t>termau</a:t>
            </a:r>
            <a:endParaRPr lang="en-GB" dirty="0"/>
          </a:p>
          <a:p>
            <a:r>
              <a:rPr lang="en-GB" dirty="0"/>
              <a:t>Gwaith </a:t>
            </a:r>
            <a:r>
              <a:rPr lang="en-GB" dirty="0" err="1"/>
              <a:t>tîm</a:t>
            </a:r>
            <a:r>
              <a:rPr lang="en-GB" dirty="0"/>
              <a:t> ac </a:t>
            </a:r>
            <a:r>
              <a:rPr lang="en-GB" dirty="0" err="1"/>
              <a:t>arweinyddiaeth</a:t>
            </a:r>
            <a:r>
              <a:rPr lang="en-GB" dirty="0"/>
              <a:t> </a:t>
            </a:r>
            <a:r>
              <a:rPr lang="en-GB" dirty="0" err="1"/>
              <a:t>gynhwysol</a:t>
            </a:r>
            <a:r>
              <a:rPr lang="en-GB" dirty="0"/>
              <a:t>.</a:t>
            </a:r>
          </a:p>
          <a:p>
            <a:endParaRPr lang="en-GB" dirty="0"/>
          </a:p>
          <a:p>
            <a:endParaRPr lang="en-GB" dirty="0"/>
          </a:p>
        </p:txBody>
      </p:sp>
    </p:spTree>
    <p:extLst>
      <p:ext uri="{BB962C8B-B14F-4D97-AF65-F5344CB8AC3E}">
        <p14:creationId xmlns:p14="http://schemas.microsoft.com/office/powerpoint/2010/main" val="3090954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51240-9B17-48E8-B849-FA18659F290A}"/>
              </a:ext>
            </a:extLst>
          </p:cNvPr>
          <p:cNvSpPr>
            <a:spLocks noGrp="1"/>
          </p:cNvSpPr>
          <p:nvPr>
            <p:ph type="title"/>
          </p:nvPr>
        </p:nvSpPr>
        <p:spPr/>
        <p:txBody>
          <a:bodyPr/>
          <a:lstStyle/>
          <a:p>
            <a:r>
              <a:rPr lang="en-GB" dirty="0"/>
              <a:t>Essential Communication.</a:t>
            </a:r>
          </a:p>
        </p:txBody>
      </p:sp>
      <p:sp>
        <p:nvSpPr>
          <p:cNvPr id="3" name="Content Placeholder 2">
            <a:extLst>
              <a:ext uri="{FF2B5EF4-FFF2-40B4-BE49-F238E27FC236}">
                <a16:creationId xmlns:a16="http://schemas.microsoft.com/office/drawing/2014/main" id="{B415B291-4FB9-4DFE-980A-321D4A253875}"/>
              </a:ext>
            </a:extLst>
          </p:cNvPr>
          <p:cNvSpPr>
            <a:spLocks noGrp="1"/>
          </p:cNvSpPr>
          <p:nvPr>
            <p:ph sz="half" idx="1"/>
          </p:nvPr>
        </p:nvSpPr>
        <p:spPr/>
        <p:txBody>
          <a:bodyPr/>
          <a:lstStyle/>
          <a:p>
            <a:r>
              <a:rPr lang="en-GB" dirty="0">
                <a:hlinkClick r:id="rId2"/>
              </a:rPr>
              <a:t>https://librarysearch.uwtsd.ac.uk/permalink/44WHELF_UWTSD/11c0l68/alma99121835502421</a:t>
            </a:r>
            <a:endParaRPr lang="en-GB" dirty="0"/>
          </a:p>
          <a:p>
            <a:r>
              <a:rPr lang="en-GB" dirty="0"/>
              <a:t>Chapter 2 Explore and discuss in groups.</a:t>
            </a:r>
          </a:p>
        </p:txBody>
      </p:sp>
      <p:sp>
        <p:nvSpPr>
          <p:cNvPr id="4" name="Content Placeholder 3">
            <a:extLst>
              <a:ext uri="{FF2B5EF4-FFF2-40B4-BE49-F238E27FC236}">
                <a16:creationId xmlns:a16="http://schemas.microsoft.com/office/drawing/2014/main" id="{A94A2296-5F30-4288-89B3-F054704BA8BB}"/>
              </a:ext>
            </a:extLst>
          </p:cNvPr>
          <p:cNvSpPr>
            <a:spLocks noGrp="1"/>
          </p:cNvSpPr>
          <p:nvPr>
            <p:ph sz="half" idx="2"/>
          </p:nvPr>
        </p:nvSpPr>
        <p:spPr/>
        <p:txBody>
          <a:bodyPr/>
          <a:lstStyle/>
          <a:p>
            <a:r>
              <a:rPr lang="en-GB" dirty="0" err="1"/>
              <a:t>Pennod</a:t>
            </a:r>
            <a:r>
              <a:rPr lang="en-GB" dirty="0"/>
              <a:t> 2 </a:t>
            </a:r>
            <a:r>
              <a:rPr lang="en-GB" dirty="0" err="1"/>
              <a:t>Archwilio</a:t>
            </a:r>
            <a:r>
              <a:rPr lang="en-GB" dirty="0"/>
              <a:t> a </a:t>
            </a:r>
            <a:r>
              <a:rPr lang="en-GB" dirty="0" err="1"/>
              <a:t>thrafod</a:t>
            </a:r>
            <a:r>
              <a:rPr lang="en-GB" dirty="0"/>
              <a:t> </a:t>
            </a:r>
            <a:r>
              <a:rPr lang="en-GB" dirty="0" err="1"/>
              <a:t>mewn</a:t>
            </a:r>
            <a:r>
              <a:rPr lang="en-GB" dirty="0"/>
              <a:t> </a:t>
            </a:r>
            <a:r>
              <a:rPr lang="en-GB" dirty="0" err="1"/>
              <a:t>grwpiau</a:t>
            </a:r>
            <a:r>
              <a:rPr lang="en-GB" dirty="0"/>
              <a:t>.</a:t>
            </a:r>
          </a:p>
          <a:p>
            <a:endParaRPr lang="en-GB" dirty="0"/>
          </a:p>
          <a:p>
            <a:endParaRPr lang="en-GB" dirty="0"/>
          </a:p>
        </p:txBody>
      </p:sp>
    </p:spTree>
    <p:extLst>
      <p:ext uri="{BB962C8B-B14F-4D97-AF65-F5344CB8AC3E}">
        <p14:creationId xmlns:p14="http://schemas.microsoft.com/office/powerpoint/2010/main" val="556096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D06CE56-3881-4ADA-8CEF-D18B02C24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79F3C543-62EC-4433-9C93-A2CD8764E9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Rectangle 15">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505411A6-916E-4060-AA89-DE100CE7B73D}"/>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GB" sz="2400" b="0" i="0" dirty="0">
                <a:solidFill>
                  <a:srgbClr val="111111"/>
                </a:solidFill>
                <a:effectLst/>
                <a:latin typeface="Roboto" panose="02000000000000000000" pitchFamily="2" charset="0"/>
              </a:rPr>
              <a:t>Hart (1992) 'Ladder of Participation'</a:t>
            </a:r>
            <a:br>
              <a:rPr lang="en-GB" sz="2400" b="0" i="0" dirty="0">
                <a:solidFill>
                  <a:srgbClr val="111111"/>
                </a:solidFill>
                <a:effectLst/>
                <a:latin typeface="Roboto" panose="02000000000000000000" pitchFamily="2" charset="0"/>
              </a:rPr>
            </a:br>
            <a:endParaRPr lang="en-US" sz="4800" dirty="0"/>
          </a:p>
        </p:txBody>
      </p:sp>
      <p:sp>
        <p:nvSpPr>
          <p:cNvPr id="18" name="Rectangle 1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Content Placeholder 6" descr="Diagram&#10;&#10;Description automatically generated">
            <a:extLst>
              <a:ext uri="{FF2B5EF4-FFF2-40B4-BE49-F238E27FC236}">
                <a16:creationId xmlns:a16="http://schemas.microsoft.com/office/drawing/2014/main" id="{FBCC27B4-A968-48B1-A4EC-1AFB585440A9}"/>
              </a:ext>
            </a:extLst>
          </p:cNvPr>
          <p:cNvPicPr>
            <a:picLocks noGrp="1" noChangeAspect="1"/>
          </p:cNvPicPr>
          <p:nvPr>
            <p:ph idx="1"/>
          </p:nvPr>
        </p:nvPicPr>
        <p:blipFill>
          <a:blip r:embed="rId2"/>
          <a:stretch>
            <a:fillRect/>
          </a:stretch>
        </p:blipFill>
        <p:spPr>
          <a:xfrm>
            <a:off x="6535249" y="625683"/>
            <a:ext cx="3505081" cy="5455380"/>
          </a:xfrm>
          <a:prstGeom prst="rect">
            <a:avLst/>
          </a:prstGeom>
        </p:spPr>
      </p:pic>
    </p:spTree>
    <p:extLst>
      <p:ext uri="{BB962C8B-B14F-4D97-AF65-F5344CB8AC3E}">
        <p14:creationId xmlns:p14="http://schemas.microsoft.com/office/powerpoint/2010/main" val="1876832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CDF61-281B-447D-AB8D-AE4FF7D6F7FB}"/>
              </a:ext>
            </a:extLst>
          </p:cNvPr>
          <p:cNvSpPr>
            <a:spLocks noGrp="1"/>
          </p:cNvSpPr>
          <p:nvPr>
            <p:ph type="title"/>
          </p:nvPr>
        </p:nvSpPr>
        <p:spPr/>
        <p:txBody>
          <a:bodyPr>
            <a:normAutofit fontScale="90000"/>
          </a:bodyPr>
          <a:lstStyle/>
          <a:p>
            <a:r>
              <a:rPr lang="en-GB" dirty="0"/>
              <a:t>Summary/</a:t>
            </a:r>
            <a:r>
              <a:rPr lang="en-GB" dirty="0" err="1"/>
              <a:t>Crynodeb</a:t>
            </a:r>
            <a:br>
              <a:rPr lang="en-GB" dirty="0"/>
            </a:br>
            <a:br>
              <a:rPr lang="en-GB" dirty="0"/>
            </a:br>
            <a:endParaRPr lang="en-GB" dirty="0"/>
          </a:p>
        </p:txBody>
      </p:sp>
      <p:sp>
        <p:nvSpPr>
          <p:cNvPr id="3" name="Content Placeholder 2">
            <a:extLst>
              <a:ext uri="{FF2B5EF4-FFF2-40B4-BE49-F238E27FC236}">
                <a16:creationId xmlns:a16="http://schemas.microsoft.com/office/drawing/2014/main" id="{8CD2C7B9-96F4-4A11-818E-983D25718D74}"/>
              </a:ext>
            </a:extLst>
          </p:cNvPr>
          <p:cNvSpPr>
            <a:spLocks noGrp="1"/>
          </p:cNvSpPr>
          <p:nvPr>
            <p:ph sz="half" idx="1"/>
          </p:nvPr>
        </p:nvSpPr>
        <p:spPr/>
        <p:txBody>
          <a:bodyPr>
            <a:normAutofit fontScale="85000" lnSpcReduction="10000"/>
          </a:bodyPr>
          <a:lstStyle/>
          <a:p>
            <a:r>
              <a:rPr lang="en-GB" dirty="0"/>
              <a:t>Reflective practice enables us to critically evaluate our skills and knowledge.</a:t>
            </a:r>
          </a:p>
          <a:p>
            <a:r>
              <a:rPr lang="en-GB" dirty="0"/>
              <a:t>Communication is enhanced through peer reflection.</a:t>
            </a:r>
          </a:p>
          <a:p>
            <a:r>
              <a:rPr lang="en-GB" dirty="0"/>
              <a:t>Understanding the needs of others and team working is enhanced.</a:t>
            </a:r>
          </a:p>
          <a:p>
            <a:r>
              <a:rPr lang="en-GB" dirty="0"/>
              <a:t>The reflective practitioner continually develops mindful and critical awareness or themselves and others.</a:t>
            </a:r>
          </a:p>
        </p:txBody>
      </p:sp>
      <p:sp>
        <p:nvSpPr>
          <p:cNvPr id="4" name="Content Placeholder 3">
            <a:extLst>
              <a:ext uri="{FF2B5EF4-FFF2-40B4-BE49-F238E27FC236}">
                <a16:creationId xmlns:a16="http://schemas.microsoft.com/office/drawing/2014/main" id="{628CD440-BEB7-4770-80DE-87785B2B592E}"/>
              </a:ext>
            </a:extLst>
          </p:cNvPr>
          <p:cNvSpPr>
            <a:spLocks noGrp="1"/>
          </p:cNvSpPr>
          <p:nvPr>
            <p:ph sz="half" idx="2"/>
          </p:nvPr>
        </p:nvSpPr>
        <p:spPr/>
        <p:txBody>
          <a:bodyPr>
            <a:normAutofit fontScale="85000" lnSpcReduction="10000"/>
          </a:bodyPr>
          <a:lstStyle/>
          <a:p>
            <a:r>
              <a:rPr lang="en-GB" dirty="0"/>
              <a:t>Mae </a:t>
            </a:r>
            <a:r>
              <a:rPr lang="en-GB" dirty="0" err="1"/>
              <a:t>ymarfer</a:t>
            </a:r>
            <a:r>
              <a:rPr lang="en-GB" dirty="0"/>
              <a:t> </a:t>
            </a:r>
            <a:r>
              <a:rPr lang="en-GB" dirty="0" err="1"/>
              <a:t>myfyriol</a:t>
            </a:r>
            <a:r>
              <a:rPr lang="en-GB" dirty="0"/>
              <a:t> </a:t>
            </a:r>
            <a:r>
              <a:rPr lang="en-GB" dirty="0" err="1"/>
              <a:t>yn</a:t>
            </a:r>
            <a:r>
              <a:rPr lang="en-GB" dirty="0"/>
              <a:t> </a:t>
            </a:r>
            <a:r>
              <a:rPr lang="en-GB" dirty="0" err="1"/>
              <a:t>ein</a:t>
            </a:r>
            <a:r>
              <a:rPr lang="en-GB" dirty="0"/>
              <a:t> </a:t>
            </a:r>
            <a:r>
              <a:rPr lang="en-GB" dirty="0" err="1"/>
              <a:t>galluogi</a:t>
            </a:r>
            <a:r>
              <a:rPr lang="en-GB" dirty="0"/>
              <a:t> </a:t>
            </a:r>
            <a:r>
              <a:rPr lang="en-GB" dirty="0" err="1"/>
              <a:t>i</a:t>
            </a:r>
            <a:r>
              <a:rPr lang="en-GB" dirty="0"/>
              <a:t> </a:t>
            </a:r>
            <a:r>
              <a:rPr lang="en-GB" dirty="0" err="1"/>
              <a:t>werthuso</a:t>
            </a:r>
            <a:r>
              <a:rPr lang="en-GB" dirty="0"/>
              <a:t> </a:t>
            </a:r>
            <a:r>
              <a:rPr lang="en-GB" dirty="0" err="1"/>
              <a:t>ein</a:t>
            </a:r>
            <a:r>
              <a:rPr lang="en-GB" dirty="0"/>
              <a:t> </a:t>
            </a:r>
            <a:r>
              <a:rPr lang="en-GB" dirty="0" err="1"/>
              <a:t>sgiliau</a:t>
            </a:r>
            <a:r>
              <a:rPr lang="en-GB" dirty="0"/>
              <a:t> </a:t>
            </a:r>
            <a:r>
              <a:rPr lang="en-GB" dirty="0" err="1"/>
              <a:t>a'n</a:t>
            </a:r>
            <a:r>
              <a:rPr lang="en-GB" dirty="0"/>
              <a:t> </a:t>
            </a:r>
            <a:r>
              <a:rPr lang="en-GB" dirty="0" err="1"/>
              <a:t>gwybodaeth</a:t>
            </a:r>
            <a:r>
              <a:rPr lang="en-GB" dirty="0"/>
              <a:t> </a:t>
            </a:r>
            <a:r>
              <a:rPr lang="en-GB" dirty="0" err="1"/>
              <a:t>yn</a:t>
            </a:r>
            <a:r>
              <a:rPr lang="en-GB" dirty="0"/>
              <a:t> </a:t>
            </a:r>
            <a:r>
              <a:rPr lang="en-GB" dirty="0" err="1"/>
              <a:t>feirniadol</a:t>
            </a:r>
            <a:r>
              <a:rPr lang="en-GB" dirty="0"/>
              <a:t>.</a:t>
            </a:r>
          </a:p>
          <a:p>
            <a:r>
              <a:rPr lang="en-GB" dirty="0"/>
              <a:t>Mae </a:t>
            </a:r>
            <a:r>
              <a:rPr lang="en-GB" dirty="0" err="1"/>
              <a:t>cyfathrebu'n</a:t>
            </a:r>
            <a:r>
              <a:rPr lang="en-GB" dirty="0"/>
              <a:t> </a:t>
            </a:r>
            <a:r>
              <a:rPr lang="en-GB" dirty="0" err="1"/>
              <a:t>cael</a:t>
            </a:r>
            <a:r>
              <a:rPr lang="en-GB" dirty="0"/>
              <a:t> </a:t>
            </a:r>
            <a:r>
              <a:rPr lang="en-GB" dirty="0" err="1"/>
              <a:t>ei</a:t>
            </a:r>
            <a:r>
              <a:rPr lang="en-GB" dirty="0"/>
              <a:t> </a:t>
            </a:r>
            <a:r>
              <a:rPr lang="en-GB" dirty="0" err="1"/>
              <a:t>wella</a:t>
            </a:r>
            <a:r>
              <a:rPr lang="en-GB" dirty="0"/>
              <a:t> </a:t>
            </a:r>
            <a:r>
              <a:rPr lang="en-GB" dirty="0" err="1"/>
              <a:t>drwy</a:t>
            </a:r>
            <a:r>
              <a:rPr lang="en-GB" dirty="0"/>
              <a:t> </a:t>
            </a:r>
            <a:r>
              <a:rPr lang="en-GB" dirty="0" err="1"/>
              <a:t>fyfyrio</a:t>
            </a:r>
            <a:r>
              <a:rPr lang="en-GB" dirty="0"/>
              <a:t> </a:t>
            </a:r>
            <a:r>
              <a:rPr lang="en-GB" dirty="0" err="1"/>
              <a:t>gan</a:t>
            </a:r>
            <a:r>
              <a:rPr lang="en-GB" dirty="0"/>
              <a:t> </a:t>
            </a:r>
            <a:r>
              <a:rPr lang="en-GB" dirty="0" err="1"/>
              <a:t>gyfoedion</a:t>
            </a:r>
            <a:r>
              <a:rPr lang="en-GB" dirty="0"/>
              <a:t>.</a:t>
            </a:r>
          </a:p>
          <a:p>
            <a:r>
              <a:rPr lang="en-GB" dirty="0"/>
              <a:t>Mae </a:t>
            </a:r>
            <a:r>
              <a:rPr lang="en-GB" dirty="0" err="1"/>
              <a:t>deall</a:t>
            </a:r>
            <a:r>
              <a:rPr lang="en-GB" dirty="0"/>
              <a:t> </a:t>
            </a:r>
            <a:r>
              <a:rPr lang="en-GB" dirty="0" err="1"/>
              <a:t>anghenion</a:t>
            </a:r>
            <a:r>
              <a:rPr lang="en-GB" dirty="0"/>
              <a:t> </a:t>
            </a:r>
            <a:r>
              <a:rPr lang="en-GB" dirty="0" err="1"/>
              <a:t>pobl</a:t>
            </a:r>
            <a:r>
              <a:rPr lang="en-GB" dirty="0"/>
              <a:t> </a:t>
            </a:r>
            <a:r>
              <a:rPr lang="en-GB" dirty="0" err="1"/>
              <a:t>eraill</a:t>
            </a:r>
            <a:r>
              <a:rPr lang="en-GB" dirty="0"/>
              <a:t> a </a:t>
            </a:r>
            <a:r>
              <a:rPr lang="en-GB" dirty="0" err="1"/>
              <a:t>gweithio</a:t>
            </a:r>
            <a:r>
              <a:rPr lang="en-GB" dirty="0"/>
              <a:t> </a:t>
            </a:r>
            <a:r>
              <a:rPr lang="en-GB" dirty="0" err="1"/>
              <a:t>mewn</a:t>
            </a:r>
            <a:r>
              <a:rPr lang="en-GB" dirty="0"/>
              <a:t> </a:t>
            </a:r>
            <a:r>
              <a:rPr lang="en-GB" dirty="0" err="1"/>
              <a:t>tîm</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wella</a:t>
            </a:r>
            <a:r>
              <a:rPr lang="en-GB" dirty="0"/>
              <a:t>.</a:t>
            </a:r>
          </a:p>
          <a:p>
            <a:r>
              <a:rPr lang="en-GB" dirty="0" err="1"/>
              <a:t>Mae'r</a:t>
            </a:r>
            <a:r>
              <a:rPr lang="en-GB" dirty="0"/>
              <a:t> </a:t>
            </a:r>
            <a:r>
              <a:rPr lang="en-GB" dirty="0" err="1"/>
              <a:t>ymarferydd</a:t>
            </a:r>
            <a:r>
              <a:rPr lang="en-GB" dirty="0"/>
              <a:t> </a:t>
            </a:r>
            <a:r>
              <a:rPr lang="en-GB" dirty="0" err="1"/>
              <a:t>myfyriol</a:t>
            </a:r>
            <a:r>
              <a:rPr lang="en-GB" dirty="0"/>
              <a:t> </a:t>
            </a:r>
            <a:r>
              <a:rPr lang="en-GB" dirty="0" err="1"/>
              <a:t>yn</a:t>
            </a:r>
            <a:r>
              <a:rPr lang="en-GB" dirty="0"/>
              <a:t> </a:t>
            </a:r>
            <a:r>
              <a:rPr lang="en-GB" dirty="0" err="1"/>
              <a:t>datblygu</a:t>
            </a:r>
            <a:r>
              <a:rPr lang="en-GB" dirty="0"/>
              <a:t> </a:t>
            </a:r>
            <a:r>
              <a:rPr lang="en-GB" dirty="0" err="1"/>
              <a:t>ymwybyddiaeth</a:t>
            </a:r>
            <a:r>
              <a:rPr lang="en-GB" dirty="0"/>
              <a:t> </a:t>
            </a:r>
            <a:r>
              <a:rPr lang="en-GB" dirty="0" err="1"/>
              <a:t>ystyriol</a:t>
            </a:r>
            <a:r>
              <a:rPr lang="en-GB" dirty="0"/>
              <a:t> a </a:t>
            </a:r>
            <a:r>
              <a:rPr lang="en-GB" dirty="0" err="1"/>
              <a:t>beirniadol</a:t>
            </a:r>
            <a:r>
              <a:rPr lang="en-GB" dirty="0"/>
              <a:t> </a:t>
            </a:r>
            <a:r>
              <a:rPr lang="en-GB" dirty="0" err="1"/>
              <a:t>yn</a:t>
            </a:r>
            <a:r>
              <a:rPr lang="en-GB" dirty="0"/>
              <a:t> </a:t>
            </a:r>
            <a:r>
              <a:rPr lang="en-GB" dirty="0" err="1"/>
              <a:t>barhaus</a:t>
            </a:r>
            <a:r>
              <a:rPr lang="en-GB" dirty="0"/>
              <a:t> neu </a:t>
            </a:r>
            <a:r>
              <a:rPr lang="en-GB" dirty="0" err="1"/>
              <a:t>eu</a:t>
            </a:r>
            <a:r>
              <a:rPr lang="en-GB" dirty="0"/>
              <a:t> </a:t>
            </a:r>
            <a:r>
              <a:rPr lang="en-GB" dirty="0" err="1"/>
              <a:t>hunain</a:t>
            </a:r>
            <a:r>
              <a:rPr lang="en-GB" dirty="0"/>
              <a:t> ac </a:t>
            </a:r>
            <a:r>
              <a:rPr lang="en-GB" dirty="0" err="1"/>
              <a:t>eraill</a:t>
            </a:r>
            <a:r>
              <a:rPr lang="en-GB" dirty="0"/>
              <a:t>.</a:t>
            </a:r>
          </a:p>
          <a:p>
            <a:endParaRPr lang="en-GB" dirty="0"/>
          </a:p>
          <a:p>
            <a:endParaRPr lang="en-GB" dirty="0"/>
          </a:p>
        </p:txBody>
      </p:sp>
    </p:spTree>
    <p:extLst>
      <p:ext uri="{BB962C8B-B14F-4D97-AF65-F5344CB8AC3E}">
        <p14:creationId xmlns:p14="http://schemas.microsoft.com/office/powerpoint/2010/main" val="26691262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E9B7D-8E88-46F3-AFBD-362F83DC06C9}"/>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D460087-C11B-468B-8CE1-CDA318807038}"/>
              </a:ext>
            </a:extLst>
          </p:cNvPr>
          <p:cNvSpPr>
            <a:spLocks noGrp="1"/>
          </p:cNvSpPr>
          <p:nvPr>
            <p:ph idx="1"/>
          </p:nvPr>
        </p:nvSpPr>
        <p:spPr/>
        <p:txBody>
          <a:bodyPr>
            <a:normAutofit fontScale="25000" lnSpcReduction="20000"/>
          </a:bodyPr>
          <a:lstStyle/>
          <a:p>
            <a:pPr marL="0" indent="0">
              <a:buNone/>
            </a:pPr>
            <a:r>
              <a:rPr lang="en-GB" sz="5600" dirty="0"/>
              <a:t>Brock, A. (2015). The early years reflective practice handbook. </a:t>
            </a:r>
            <a:r>
              <a:rPr lang="en-GB" sz="5600" dirty="0" err="1"/>
              <a:t>Routeldge</a:t>
            </a:r>
            <a:r>
              <a:rPr lang="en-GB" sz="5600" dirty="0"/>
              <a:t>. </a:t>
            </a:r>
            <a:r>
              <a:rPr lang="en-GB" sz="5600" dirty="0">
                <a:hlinkClick r:id="rId2"/>
              </a:rPr>
              <a:t>https://doi.org/10.4324/9780203117248</a:t>
            </a:r>
            <a:endParaRPr lang="en-GB" sz="5600" dirty="0"/>
          </a:p>
          <a:p>
            <a:pPr marL="0" indent="0">
              <a:buNone/>
            </a:pPr>
            <a:r>
              <a:rPr lang="en-GB" sz="4800" b="0" i="0" dirty="0">
                <a:solidFill>
                  <a:srgbClr val="262626"/>
                </a:solidFill>
                <a:effectLst/>
                <a:latin typeface="Helvetica" panose="020B0604020202020204" pitchFamily="34" charset="0"/>
              </a:rPr>
              <a:t>Brodie, K and Savage, K. (2015) </a:t>
            </a:r>
            <a:r>
              <a:rPr lang="en-GB" sz="4800" b="0" i="1" dirty="0">
                <a:solidFill>
                  <a:srgbClr val="262626"/>
                </a:solidFill>
                <a:effectLst/>
                <a:latin typeface="Helvetica" panose="020B0604020202020204" pitchFamily="34" charset="0"/>
              </a:rPr>
              <a:t>Inclusion and Early Years Practice</a:t>
            </a:r>
            <a:r>
              <a:rPr lang="en-GB" sz="4800" b="0" i="0" dirty="0">
                <a:solidFill>
                  <a:srgbClr val="262626"/>
                </a:solidFill>
                <a:effectLst/>
                <a:latin typeface="Helvetica" panose="020B0604020202020204" pitchFamily="34" charset="0"/>
              </a:rPr>
              <a:t>. London: Routledge  </a:t>
            </a:r>
            <a:r>
              <a:rPr lang="en-GB" sz="5600" dirty="0">
                <a:hlinkClick r:id="rId3"/>
              </a:rPr>
              <a:t>https://ezproxy.uwtsd.ac.uk/login?url=https://search.ebscohost.com/login.aspx?direct=true&amp;db=nlebk&amp;AN=958635&amp;site=ehost-live&amp;ebv=EB&amp;ppid=pp_4</a:t>
            </a:r>
            <a:endParaRPr lang="en-GB" sz="5600" dirty="0"/>
          </a:p>
          <a:p>
            <a:pPr marL="0" indent="0">
              <a:buNone/>
            </a:pPr>
            <a:r>
              <a:rPr lang="en-GB" sz="5600" dirty="0"/>
              <a:t> Dunhill, A., Elliott, B., &amp; Shaw, A. (2009). Effective communication and engagement with children and young people, their families and carers. Learning Matters. </a:t>
            </a:r>
            <a:r>
              <a:rPr lang="en-GB" sz="5600" b="0" i="0" dirty="0">
                <a:solidFill>
                  <a:srgbClr val="262626"/>
                </a:solidFill>
                <a:effectLst/>
                <a:latin typeface="Helvetica" panose="020B0604020202020204" pitchFamily="34" charset="0"/>
              </a:rPr>
              <a:t>Available at: https://search-ebscohost-com.ezproxy.uwtsd.ac.uk/login.aspx?direct=true&amp;db=nlebk&amp;AN=411650&amp;site=ehost-live (Accessed: 17 September 2021). </a:t>
            </a:r>
            <a:r>
              <a:rPr lang="en-GB" sz="5600" dirty="0"/>
              <a:t>. </a:t>
            </a:r>
            <a:r>
              <a:rPr lang="en-GB" sz="5600" dirty="0">
                <a:hlinkClick r:id="rId4"/>
              </a:rPr>
              <a:t>https://doi.org/10.4324/9781315237473</a:t>
            </a:r>
            <a:endParaRPr lang="en-GB" sz="5600" dirty="0"/>
          </a:p>
          <a:p>
            <a:pPr marL="0" indent="0">
              <a:buNone/>
            </a:pPr>
            <a:r>
              <a:rPr lang="en-GB" sz="5600" dirty="0"/>
              <a:t>Hart (1992)  Ladder of Participation. </a:t>
            </a:r>
            <a:r>
              <a:rPr lang="en-GB" sz="5600" dirty="0">
                <a:hlinkClick r:id="rId5"/>
              </a:rPr>
              <a:t>Hart (1992) 'Ladder of Participation'. | Download Scientific Diagram (researchgate.net)</a:t>
            </a:r>
            <a:endParaRPr lang="en-GB" sz="5600" dirty="0"/>
          </a:p>
          <a:p>
            <a:pPr marL="0" indent="0">
              <a:buNone/>
            </a:pPr>
            <a:r>
              <a:rPr lang="en-GB" sz="5600" dirty="0"/>
              <a:t>Klein, G. (n.d.). Intuition or experience? Tacit knowledge in decision making.</a:t>
            </a:r>
          </a:p>
          <a:p>
            <a:pPr marL="0" indent="0">
              <a:buNone/>
            </a:pPr>
            <a:r>
              <a:rPr lang="en-GB" sz="5600" dirty="0">
                <a:ea typeface="ＭＳ Ｐゴシック" panose="020B0600070205080204" pitchFamily="34" charset="-128"/>
              </a:rPr>
              <a:t>Orey, M. (2014) </a:t>
            </a:r>
            <a:r>
              <a:rPr lang="en-GB" sz="5600" i="1" dirty="0">
                <a:ea typeface="ＭＳ Ｐゴシック" panose="020B0600070205080204" pitchFamily="34" charset="-128"/>
              </a:rPr>
              <a:t>Communication Skills Training. </a:t>
            </a:r>
            <a:r>
              <a:rPr lang="en-GB" sz="5600" dirty="0">
                <a:ea typeface="ＭＳ Ｐゴシック" panose="020B0600070205080204" pitchFamily="34" charset="-128"/>
              </a:rPr>
              <a:t>Virginia: ATD Press.</a:t>
            </a:r>
            <a:endParaRPr lang="en-GB" sz="5600" i="1" dirty="0">
              <a:latin typeface="+mj-lt"/>
              <a:ea typeface="ＭＳ Ｐゴシック" panose="020B0600070205080204" pitchFamily="34" charset="-128"/>
            </a:endParaRPr>
          </a:p>
          <a:p>
            <a:pPr marL="0" indent="0">
              <a:buNone/>
            </a:pPr>
            <a:r>
              <a:rPr lang="en-GB" sz="5600" dirty="0"/>
              <a:t>Paige-Smith, A., &amp; Craft, A. (2011). Developing reflective practice in the early years (2nd ed.). McGraw Hill.</a:t>
            </a:r>
          </a:p>
          <a:p>
            <a:pPr marL="0" indent="0">
              <a:buNone/>
            </a:pPr>
            <a:r>
              <a:rPr lang="en-GB" sz="5600" b="0" i="0" dirty="0">
                <a:solidFill>
                  <a:srgbClr val="262626"/>
                </a:solidFill>
                <a:effectLst/>
                <a:latin typeface="Helvetica" panose="020B0604020202020204" pitchFamily="34" charset="0"/>
              </a:rPr>
              <a:t> Petrie, P. (2011) </a:t>
            </a:r>
            <a:r>
              <a:rPr lang="en-GB" sz="5600" b="0" i="1" dirty="0">
                <a:solidFill>
                  <a:srgbClr val="262626"/>
                </a:solidFill>
                <a:effectLst/>
                <a:latin typeface="Helvetica" panose="020B0604020202020204" pitchFamily="34" charset="0"/>
              </a:rPr>
              <a:t>Communication Skills for Working with Children and Young People : Introducing Social Pedagogy</a:t>
            </a:r>
            <a:r>
              <a:rPr lang="en-GB" sz="5600" b="0" i="0" dirty="0">
                <a:solidFill>
                  <a:srgbClr val="262626"/>
                </a:solidFill>
                <a:effectLst/>
                <a:latin typeface="Helvetica" panose="020B0604020202020204" pitchFamily="34" charset="0"/>
              </a:rPr>
              <a:t>. London: Jessica Kingsley Publishers. Available at: https://search-ebscohost-com.ezproxy.uwtsd.ac.uk/login.aspx?direct=true&amp;db=nlebk&amp;AN=387979&amp;site=ehost-live (Accessed: 16 September 2021).</a:t>
            </a:r>
            <a:endParaRPr lang="en-GB" sz="5600" dirty="0"/>
          </a:p>
          <a:p>
            <a:pPr marL="0" indent="0">
              <a:buNone/>
            </a:pPr>
            <a:r>
              <a:rPr lang="en-GB" sz="5600" dirty="0"/>
              <a:t>University of Cambridge Libraries (No Date). Models of Reflection.  Available at: </a:t>
            </a:r>
            <a:r>
              <a:rPr lang="en-GB" sz="5600" dirty="0">
                <a:hlinkClick r:id="rId6"/>
              </a:rPr>
              <a:t>Models of reflection - Reflective Practice Toolkit - </a:t>
            </a:r>
            <a:r>
              <a:rPr lang="en-GB" sz="5600" dirty="0" err="1">
                <a:hlinkClick r:id="rId6"/>
              </a:rPr>
              <a:t>LibGuides</a:t>
            </a:r>
            <a:r>
              <a:rPr lang="en-GB" sz="5600" dirty="0">
                <a:hlinkClick r:id="rId6"/>
              </a:rPr>
              <a:t> at University of Cambridge Subject Libraries</a:t>
            </a:r>
            <a:endParaRPr lang="en-GB" sz="5600" dirty="0"/>
          </a:p>
          <a:p>
            <a:endParaRPr lang="en-GB" sz="5600" dirty="0"/>
          </a:p>
          <a:p>
            <a:endParaRPr lang="en-GB" dirty="0"/>
          </a:p>
          <a:p>
            <a:endParaRPr lang="en-GB" dirty="0"/>
          </a:p>
        </p:txBody>
      </p:sp>
    </p:spTree>
    <p:extLst>
      <p:ext uri="{BB962C8B-B14F-4D97-AF65-F5344CB8AC3E}">
        <p14:creationId xmlns:p14="http://schemas.microsoft.com/office/powerpoint/2010/main" val="537984485"/>
      </p:ext>
    </p:extLst>
  </p:cSld>
  <p:clrMapOvr>
    <a:masterClrMapping/>
  </p:clrMapOvr>
</p:sld>
</file>

<file path=ppt/theme/theme1.xml><?xml version="1.0" encoding="utf-8"?>
<a:theme xmlns:a="http://schemas.openxmlformats.org/drawingml/2006/main" name="AccentBoxVTI">
  <a:themeElements>
    <a:clrScheme name="AnalogousFromLightSeed_2SEEDS">
      <a:dk1>
        <a:srgbClr val="000000"/>
      </a:dk1>
      <a:lt1>
        <a:srgbClr val="FFFFFF"/>
      </a:lt1>
      <a:dk2>
        <a:srgbClr val="302E1B"/>
      </a:dk2>
      <a:lt2>
        <a:srgbClr val="F0F1F3"/>
      </a:lt2>
      <a:accent1>
        <a:srgbClr val="A8A15F"/>
      </a:accent1>
      <a:accent2>
        <a:srgbClr val="C6976B"/>
      </a:accent2>
      <a:accent3>
        <a:srgbClr val="96A86F"/>
      </a:accent3>
      <a:accent4>
        <a:srgbClr val="62AD90"/>
      </a:accent4>
      <a:accent5>
        <a:srgbClr val="71AAAB"/>
      </a:accent5>
      <a:accent6>
        <a:srgbClr val="71A1C8"/>
      </a:accent6>
      <a:hlink>
        <a:srgbClr val="6B72AF"/>
      </a:hlink>
      <a:folHlink>
        <a:srgbClr val="7F7F7F"/>
      </a:folHlink>
    </a:clrScheme>
    <a:fontScheme name="Avenir">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1866</TotalTime>
  <Words>1202</Words>
  <Application>Microsoft Office PowerPoint</Application>
  <PresentationFormat>Widescreen</PresentationFormat>
  <Paragraphs>101</Paragraphs>
  <Slides>15</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15</vt:i4>
      </vt:variant>
    </vt:vector>
  </HeadingPairs>
  <TitlesOfParts>
    <vt:vector size="23" baseType="lpstr">
      <vt:lpstr>Arial</vt:lpstr>
      <vt:lpstr>Calibri</vt:lpstr>
      <vt:lpstr>Helvetica</vt:lpstr>
      <vt:lpstr>Merriweather</vt:lpstr>
      <vt:lpstr>Neue Haas Grotesk Text Pro</vt:lpstr>
      <vt:lpstr>Roboto</vt:lpstr>
      <vt:lpstr>Times</vt:lpstr>
      <vt:lpstr>AccentBoxVTI</vt:lpstr>
      <vt:lpstr>Reflective Practice/Ymarfer Myfyriol</vt:lpstr>
      <vt:lpstr>PowerPoint Presentation</vt:lpstr>
      <vt:lpstr>Professional understanding</vt:lpstr>
      <vt:lpstr>We are already reflective!/Rydym eisoes yn fyfyriol!  </vt:lpstr>
      <vt:lpstr>Models of Reflection.</vt:lpstr>
      <vt:lpstr>Gibbs Model of Reflection.</vt:lpstr>
      <vt:lpstr>Application to professional Practice.</vt:lpstr>
      <vt:lpstr>Developing your Skills.</vt:lpstr>
      <vt:lpstr>Communication.</vt:lpstr>
      <vt:lpstr>PowerPoint Presentation</vt:lpstr>
      <vt:lpstr>Inclusive Practice/Ymarfer Cynhwysol</vt:lpstr>
      <vt:lpstr>Essential Communication.</vt:lpstr>
      <vt:lpstr>Hart (1992) 'Ladder of Participation' </vt:lpstr>
      <vt:lpstr>Summary/Crynodeb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Reflective Practice/Ymarfer Myfyriol</dc:title>
  <dc:creator>Paul Darby</dc:creator>
  <cp:lastModifiedBy>Paul Darby</cp:lastModifiedBy>
  <cp:revision>13</cp:revision>
  <dcterms:created xsi:type="dcterms:W3CDTF">2021-09-14T08:16:58Z</dcterms:created>
  <dcterms:modified xsi:type="dcterms:W3CDTF">2021-09-17T09:53:05Z</dcterms:modified>
</cp:coreProperties>
</file>