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8"/>
  </p:notesMasterIdLst>
  <p:handoutMasterIdLst>
    <p:handoutMasterId r:id="rId29"/>
  </p:handoutMasterIdLst>
  <p:sldIdLst>
    <p:sldId id="256" r:id="rId2"/>
    <p:sldId id="260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83" r:id="rId22"/>
    <p:sldId id="278" r:id="rId23"/>
    <p:sldId id="279" r:id="rId24"/>
    <p:sldId id="280" r:id="rId25"/>
    <p:sldId id="281" r:id="rId26"/>
    <p:sldId id="282" r:id="rId2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4" autoAdjust="0"/>
    <p:restoredTop sz="94660"/>
  </p:normalViewPr>
  <p:slideViewPr>
    <p:cSldViewPr>
      <p:cViewPr>
        <p:scale>
          <a:sx n="60" d="100"/>
          <a:sy n="60" d="100"/>
        </p:scale>
        <p:origin x="-2214" y="-7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627DB1-4E3E-46E5-9F0E-2D237EEC710F}" type="datetimeFigureOut">
              <a:rPr lang="en-GB" smtClean="0"/>
              <a:t>03/11/2015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2C2744-DF6F-4C3D-A3DE-12F9704BF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7921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EDF1B8-D6D4-43D5-9B11-591DC3AEF170}" type="datetimeFigureOut">
              <a:rPr lang="en-GB" smtClean="0"/>
              <a:t>03/11/2015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6E3240-9C20-4B4D-9289-AF32944404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3202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E76EC98-AEC2-4CFF-9C85-3652C5DB1CCB}" type="datetime1">
              <a:rPr lang="en-GB" smtClean="0"/>
              <a:t>03/11/2015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AC72C4E-C4AC-471F-9825-758287E2F2C2}" type="datetime1">
              <a:rPr lang="en-GB" smtClean="0"/>
              <a:t>03/11/2015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182F5B5-9A3B-4FB3-A4AA-8DFDD35D6F1B}" type="datetime1">
              <a:rPr lang="en-GB" smtClean="0"/>
              <a:t>03/11/2015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DACEF-DE3E-428C-B65D-BCD81F46F3C9}" type="datetime1">
              <a:rPr lang="en-GB" smtClean="0"/>
              <a:t>03/11/2015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8A799-89D2-4958-A8AE-A89C5C68CA0F}" type="datetime1">
              <a:rPr lang="en-GB" smtClean="0"/>
              <a:t>03/11/2015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8410675-A293-4336-9623-92A021FF4E68}" type="datetime1">
              <a:rPr lang="en-GB" smtClean="0"/>
              <a:t>03/11/2015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34518-14BA-42FC-8F04-9200F942E7EC}" type="datetime1">
              <a:rPr lang="en-GB" smtClean="0"/>
              <a:t>03/11/2015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51CC13D-17CF-4A74-9BE0-D674793DE6F1}" type="datetime1">
              <a:rPr lang="en-GB" smtClean="0"/>
              <a:t>03/11/2015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915795A-3C4E-4A60-97CB-D2EBE9C50BB6}" type="datetime1">
              <a:rPr lang="en-GB" smtClean="0"/>
              <a:t>03/11/2015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4F660-5FD8-47EC-817E-3F9C9D00C3AF}" type="datetime1">
              <a:rPr lang="en-GB" smtClean="0"/>
              <a:t>03/11/2015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0BFF-C096-4816-8008-32278BB7E7BE}" type="datetime1">
              <a:rPr lang="en-GB" smtClean="0"/>
              <a:t>03/11/2015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5CEA2B5-2CAB-4E94-B818-333EA10C4AB2}" type="datetime1">
              <a:rPr lang="en-GB" smtClean="0"/>
              <a:t>03/11/2015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Sustainability through Technology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1 – Introduction &amp; Sound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88640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096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Noise Pollution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60648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423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Pollution – What is Noise?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Dictionary definition of - </a:t>
            </a:r>
            <a:r>
              <a:rPr lang="en-GB" i="1" dirty="0" smtClean="0"/>
              <a:t>Noise</a:t>
            </a:r>
          </a:p>
          <a:p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 sound, especially one that is loud or unpleasant or that causes </a:t>
            </a:r>
            <a:r>
              <a:rPr lang="en-GB" dirty="0" smtClean="0"/>
              <a:t>disturbance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endParaRPr lang="en-GB" dirty="0" smtClean="0"/>
          </a:p>
          <a:p>
            <a:r>
              <a:rPr lang="en-GB" dirty="0" smtClean="0"/>
              <a:t>Dictionary definition of – </a:t>
            </a:r>
            <a:r>
              <a:rPr lang="en-GB" i="1" dirty="0" smtClean="0"/>
              <a:t>Noise Pollution</a:t>
            </a:r>
          </a:p>
          <a:p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Harmful or annoying levels of noise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8640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592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Sound Pressure?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Very small variations in atmospheric pressure</a:t>
            </a:r>
          </a:p>
          <a:p>
            <a:pPr lvl="1"/>
            <a:r>
              <a:rPr lang="en-GB" dirty="0" smtClean="0"/>
              <a:t>Therefore atmospheric pressure is used as reference pressure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Sound units are Newton per square meter (N/m</a:t>
            </a:r>
            <a:r>
              <a:rPr lang="en-GB" baseline="30000" dirty="0" smtClean="0"/>
              <a:t>2</a:t>
            </a:r>
            <a:r>
              <a:rPr lang="en-GB" dirty="0" smtClean="0"/>
              <a:t>)</a:t>
            </a:r>
          </a:p>
          <a:p>
            <a:endParaRPr lang="en-GB" dirty="0"/>
          </a:p>
          <a:p>
            <a:r>
              <a:rPr lang="en-GB" dirty="0" smtClean="0"/>
              <a:t>Sounds waves can be compared to ripples in a pool</a:t>
            </a:r>
          </a:p>
          <a:p>
            <a:pPr lvl="1"/>
            <a:r>
              <a:rPr lang="en-GB" dirty="0" smtClean="0"/>
              <a:t>REMEMBER – sound travels in 3 dimensions and ripples are just in 2 dimensions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8640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336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Sound Pressure Waves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When small they are not perceivable</a:t>
            </a:r>
          </a:p>
          <a:p>
            <a:endParaRPr lang="en-GB" dirty="0"/>
          </a:p>
          <a:p>
            <a:r>
              <a:rPr lang="en-GB" dirty="0" smtClean="0"/>
              <a:t>But as the pressure increases, they become audible</a:t>
            </a:r>
          </a:p>
          <a:p>
            <a:endParaRPr lang="en-GB" dirty="0"/>
          </a:p>
          <a:p>
            <a:r>
              <a:rPr lang="en-GB" dirty="0" smtClean="0"/>
              <a:t>Think about a radio turned down low, what do you hear? </a:t>
            </a:r>
          </a:p>
          <a:p>
            <a:endParaRPr lang="en-GB" dirty="0"/>
          </a:p>
          <a:p>
            <a:r>
              <a:rPr lang="en-GB" dirty="0" smtClean="0"/>
              <a:t>Sound pressure needs to exceed atmospheric pressure for us to hear a sound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60648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82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Thresholds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Threshold of hearing</a:t>
            </a:r>
          </a:p>
          <a:p>
            <a:pPr lvl="1"/>
            <a:r>
              <a:rPr lang="en-GB" dirty="0" smtClean="0"/>
              <a:t>Point where sound pressure &gt; atmospheric pressure</a:t>
            </a:r>
          </a:p>
          <a:p>
            <a:pPr lvl="1"/>
            <a:r>
              <a:rPr lang="en-GB" dirty="0" smtClean="0"/>
              <a:t>For young adult – 0.00002N/m</a:t>
            </a:r>
            <a:r>
              <a:rPr lang="en-GB" baseline="30000" dirty="0" smtClean="0"/>
              <a:t>2</a:t>
            </a:r>
            <a:r>
              <a:rPr lang="en-GB" dirty="0" smtClean="0"/>
              <a:t> (3000Hz)</a:t>
            </a:r>
          </a:p>
          <a:p>
            <a:pPr lvl="1"/>
            <a:r>
              <a:rPr lang="en-GB" dirty="0" smtClean="0"/>
              <a:t>0.00002N/m2 is the internationally accepted reference sound pressure</a:t>
            </a:r>
          </a:p>
          <a:p>
            <a:endParaRPr lang="en-GB" dirty="0" smtClean="0"/>
          </a:p>
          <a:p>
            <a:r>
              <a:rPr lang="en-GB" dirty="0" smtClean="0"/>
              <a:t>Threshold of feeling</a:t>
            </a:r>
          </a:p>
          <a:p>
            <a:pPr lvl="1"/>
            <a:r>
              <a:rPr lang="en-GB" dirty="0" smtClean="0"/>
              <a:t>Point where sound pressure can be felt</a:t>
            </a:r>
          </a:p>
          <a:p>
            <a:pPr lvl="1"/>
            <a:r>
              <a:rPr lang="en-GB" dirty="0" smtClean="0"/>
              <a:t>Example – person near a jet engine running at maximum power</a:t>
            </a:r>
          </a:p>
          <a:p>
            <a:pPr lvl="1"/>
            <a:r>
              <a:rPr lang="en-GB" dirty="0" smtClean="0"/>
              <a:t>For young adult – 20N/m</a:t>
            </a:r>
            <a:r>
              <a:rPr lang="en-GB" baseline="30000" dirty="0" smtClean="0"/>
              <a:t>2</a:t>
            </a:r>
          </a:p>
          <a:p>
            <a:pPr lvl="1"/>
            <a:endParaRPr lang="en-GB" baseline="300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60648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114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Decibels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Audible range is between 0.00002 and 20N/m2</a:t>
            </a:r>
          </a:p>
          <a:p>
            <a:endParaRPr lang="en-GB" dirty="0"/>
          </a:p>
          <a:p>
            <a:r>
              <a:rPr lang="en-GB" dirty="0" smtClean="0"/>
              <a:t>Corresponds to ratio of 1 to 1000000</a:t>
            </a:r>
          </a:p>
          <a:p>
            <a:endParaRPr lang="en-GB" dirty="0"/>
          </a:p>
          <a:p>
            <a:r>
              <a:rPr lang="en-GB" dirty="0" smtClean="0"/>
              <a:t>Therefore a logarithmic unit is used </a:t>
            </a:r>
          </a:p>
          <a:p>
            <a:endParaRPr lang="en-GB" dirty="0"/>
          </a:p>
          <a:p>
            <a:pPr lvl="1"/>
            <a:r>
              <a:rPr lang="en-GB" dirty="0" smtClean="0"/>
              <a:t>Decibel (dB)</a:t>
            </a:r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NOTE:</a:t>
            </a:r>
            <a:endParaRPr lang="en-GB" dirty="0"/>
          </a:p>
          <a:p>
            <a:r>
              <a:rPr lang="en-GB" dirty="0" smtClean="0"/>
              <a:t>(Decibel is taken from the telecommunications industry)</a:t>
            </a:r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60648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860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Sound Pressure 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Whole range of audible sound pressures can be covered in six steps</a:t>
            </a:r>
          </a:p>
          <a:p>
            <a:endParaRPr lang="en-GB" dirty="0"/>
          </a:p>
          <a:p>
            <a:r>
              <a:rPr lang="en-GB" dirty="0" smtClean="0"/>
              <a:t>Each step is 10 times bigger than previous steps</a:t>
            </a:r>
          </a:p>
          <a:p>
            <a:endParaRPr lang="en-GB" dirty="0"/>
          </a:p>
          <a:p>
            <a:r>
              <a:rPr lang="en-GB" dirty="0" smtClean="0"/>
              <a:t>Progression is measured in ‘bels’ and each step is 2 bels</a:t>
            </a:r>
          </a:p>
          <a:p>
            <a:endParaRPr lang="en-GB" dirty="0"/>
          </a:p>
          <a:p>
            <a:r>
              <a:rPr lang="en-GB" dirty="0" smtClean="0"/>
              <a:t>Each bel is divided into 10 units (decibel)</a:t>
            </a:r>
          </a:p>
          <a:p>
            <a:endParaRPr lang="en-GB" dirty="0"/>
          </a:p>
          <a:p>
            <a:r>
              <a:rPr lang="en-GB" dirty="0" smtClean="0"/>
              <a:t>Range from threshold of hearing to threshold of feeling is covered in 120 decibels</a:t>
            </a:r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88640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157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-32077"/>
            <a:ext cx="7467600" cy="1143000"/>
          </a:xfrm>
        </p:spPr>
        <p:txBody>
          <a:bodyPr/>
          <a:lstStyle/>
          <a:p>
            <a:r>
              <a:rPr lang="en-GB" dirty="0" smtClean="0"/>
              <a:t>Sound Pressure Levels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163867827"/>
              </p:ext>
            </p:extLst>
          </p:nvPr>
        </p:nvGraphicFramePr>
        <p:xfrm>
          <a:off x="539552" y="1052732"/>
          <a:ext cx="7560840" cy="57412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0989"/>
                <a:gridCol w="2656074"/>
                <a:gridCol w="1497903"/>
                <a:gridCol w="1925874"/>
              </a:tblGrid>
              <a:tr h="926014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Sound Pressure (N/m2)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Sound Source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Decibels</a:t>
                      </a:r>
                      <a:r>
                        <a:rPr lang="en-GB" baseline="0" dirty="0" smtClean="0"/>
                        <a:t> (dB)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Sensation</a:t>
                      </a:r>
                      <a:endParaRPr lang="en-GB" dirty="0"/>
                    </a:p>
                  </a:txBody>
                  <a:tcPr/>
                </a:tc>
              </a:tr>
              <a:tr h="37040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Machine shop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Extremely loud</a:t>
                      </a:r>
                      <a:endParaRPr lang="en-GB" dirty="0"/>
                    </a:p>
                  </a:txBody>
                  <a:tcPr/>
                </a:tc>
              </a:tr>
              <a:tr h="370406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Pneumatic Drill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Very loud</a:t>
                      </a:r>
                      <a:endParaRPr lang="en-GB" dirty="0"/>
                    </a:p>
                  </a:txBody>
                  <a:tcPr/>
                </a:tc>
              </a:tr>
              <a:tr h="37040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Siren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Very loud</a:t>
                      </a:r>
                      <a:endParaRPr lang="en-GB" dirty="0"/>
                    </a:p>
                  </a:txBody>
                  <a:tcPr/>
                </a:tc>
              </a:tr>
              <a:tr h="370406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Heavy</a:t>
                      </a:r>
                      <a:r>
                        <a:rPr lang="en-GB" sz="1600" baseline="0" dirty="0" smtClean="0"/>
                        <a:t> Lorry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Loud</a:t>
                      </a:r>
                      <a:endParaRPr lang="en-GB" dirty="0"/>
                    </a:p>
                  </a:txBody>
                  <a:tcPr/>
                </a:tc>
              </a:tr>
              <a:tr h="37040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Workshop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Loud</a:t>
                      </a:r>
                      <a:endParaRPr lang="en-GB" dirty="0"/>
                    </a:p>
                  </a:txBody>
                  <a:tcPr/>
                </a:tc>
              </a:tr>
              <a:tr h="370406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Radio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Loud</a:t>
                      </a:r>
                      <a:endParaRPr lang="en-GB" dirty="0"/>
                    </a:p>
                  </a:txBody>
                  <a:tcPr/>
                </a:tc>
              </a:tr>
              <a:tr h="37040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Normal conversation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Moderate</a:t>
                      </a:r>
                      <a:endParaRPr lang="en-GB" dirty="0"/>
                    </a:p>
                  </a:txBody>
                  <a:tcPr/>
                </a:tc>
              </a:tr>
              <a:tr h="370406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Quiet</a:t>
                      </a:r>
                      <a:r>
                        <a:rPr lang="en-GB" sz="1600" baseline="0" dirty="0" smtClean="0"/>
                        <a:t> Office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Quiet</a:t>
                      </a:r>
                      <a:endParaRPr lang="en-GB" dirty="0"/>
                    </a:p>
                  </a:txBody>
                  <a:tcPr/>
                </a:tc>
              </a:tr>
              <a:tr h="37040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0.002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Library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Quiet</a:t>
                      </a:r>
                      <a:endParaRPr lang="en-GB" dirty="0"/>
                    </a:p>
                  </a:txBody>
                  <a:tcPr/>
                </a:tc>
              </a:tr>
              <a:tr h="370406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Rustling paper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Very quiet</a:t>
                      </a:r>
                      <a:endParaRPr lang="en-GB" dirty="0"/>
                    </a:p>
                  </a:txBody>
                  <a:tcPr/>
                </a:tc>
              </a:tr>
              <a:tr h="37040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0.0002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Quiet Church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Faint</a:t>
                      </a:r>
                      <a:endParaRPr lang="en-GB" dirty="0"/>
                    </a:p>
                  </a:txBody>
                  <a:tcPr/>
                </a:tc>
              </a:tr>
              <a:tr h="370406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‘Sound</a:t>
                      </a:r>
                      <a:r>
                        <a:rPr lang="en-GB" sz="1600" baseline="0" dirty="0" smtClean="0"/>
                        <a:t> proof’ room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Very Faint</a:t>
                      </a:r>
                      <a:endParaRPr lang="en-GB" dirty="0"/>
                    </a:p>
                  </a:txBody>
                  <a:tcPr/>
                </a:tc>
              </a:tr>
              <a:tr h="37040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0.000020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Silence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Inaudible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0648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794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64219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List </a:t>
            </a:r>
            <a:r>
              <a:rPr lang="en-GB" dirty="0" smtClean="0"/>
              <a:t>the following sounds in order of dB’s (Quietest to Loudest)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39552" y="2084839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Safety Airbag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892820" y="285293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Alarm Clock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940152" y="465313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Balloon popping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076056" y="2084839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Breathing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39552" y="3814028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Riveter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1907704" y="580526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Car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1332521" y="4882887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Air conditioning unit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6588224" y="285293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Motorcycle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4932040" y="566124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Computer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3858740" y="377974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Rocket Launcher</a:t>
            </a:r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8490" y="332656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947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3521090"/>
              </p:ext>
            </p:extLst>
          </p:nvPr>
        </p:nvGraphicFramePr>
        <p:xfrm>
          <a:off x="755576" y="988686"/>
          <a:ext cx="5544616" cy="52499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72308"/>
                <a:gridCol w="2772308"/>
              </a:tblGrid>
              <a:tr h="475168">
                <a:tc>
                  <a:txBody>
                    <a:bodyPr/>
                    <a:lstStyle/>
                    <a:p>
                      <a:r>
                        <a:rPr lang="en-GB" dirty="0" smtClean="0"/>
                        <a:t>Sound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Decibel (dB)</a:t>
                      </a:r>
                      <a:endParaRPr lang="en-GB" dirty="0"/>
                    </a:p>
                  </a:txBody>
                  <a:tcPr/>
                </a:tc>
              </a:tr>
              <a:tr h="475168">
                <a:tc>
                  <a:txBody>
                    <a:bodyPr/>
                    <a:lstStyle/>
                    <a:p>
                      <a:r>
                        <a:rPr lang="en-GB" dirty="0" smtClean="0"/>
                        <a:t>Breathing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</a:tr>
              <a:tr h="475168">
                <a:tc>
                  <a:txBody>
                    <a:bodyPr/>
                    <a:lstStyle/>
                    <a:p>
                      <a:r>
                        <a:rPr lang="en-GB" dirty="0" smtClean="0"/>
                        <a:t>Computer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40</a:t>
                      </a:r>
                      <a:endParaRPr lang="en-GB" dirty="0"/>
                    </a:p>
                  </a:txBody>
                  <a:tcPr/>
                </a:tc>
              </a:tr>
              <a:tr h="475168">
                <a:tc>
                  <a:txBody>
                    <a:bodyPr/>
                    <a:lstStyle/>
                    <a:p>
                      <a:r>
                        <a:rPr lang="en-GB" dirty="0" smtClean="0"/>
                        <a:t>Air Conditioning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60</a:t>
                      </a:r>
                      <a:endParaRPr lang="en-GB" dirty="0"/>
                    </a:p>
                  </a:txBody>
                  <a:tcPr/>
                </a:tc>
              </a:tr>
              <a:tr h="498242">
                <a:tc>
                  <a:txBody>
                    <a:bodyPr/>
                    <a:lstStyle/>
                    <a:p>
                      <a:r>
                        <a:rPr lang="en-GB" dirty="0" smtClean="0"/>
                        <a:t>Car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75</a:t>
                      </a:r>
                      <a:endParaRPr lang="en-GB" dirty="0"/>
                    </a:p>
                  </a:txBody>
                  <a:tcPr/>
                </a:tc>
              </a:tr>
              <a:tr h="475168">
                <a:tc>
                  <a:txBody>
                    <a:bodyPr/>
                    <a:lstStyle/>
                    <a:p>
                      <a:r>
                        <a:rPr lang="en-GB" dirty="0" smtClean="0"/>
                        <a:t>Arc Welder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90</a:t>
                      </a:r>
                      <a:endParaRPr lang="en-GB" dirty="0"/>
                    </a:p>
                  </a:txBody>
                  <a:tcPr/>
                </a:tc>
              </a:tr>
              <a:tr h="475168">
                <a:tc>
                  <a:txBody>
                    <a:bodyPr/>
                    <a:lstStyle/>
                    <a:p>
                      <a:r>
                        <a:rPr lang="en-GB" dirty="0" smtClean="0"/>
                        <a:t>Motorcycle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100</a:t>
                      </a:r>
                      <a:endParaRPr lang="en-GB" dirty="0"/>
                    </a:p>
                  </a:txBody>
                  <a:tcPr/>
                </a:tc>
              </a:tr>
              <a:tr h="475168">
                <a:tc>
                  <a:txBody>
                    <a:bodyPr/>
                    <a:lstStyle/>
                    <a:p>
                      <a:r>
                        <a:rPr lang="en-GB" dirty="0" smtClean="0"/>
                        <a:t>Riveter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115</a:t>
                      </a:r>
                      <a:endParaRPr lang="en-GB" dirty="0"/>
                    </a:p>
                  </a:txBody>
                  <a:tcPr/>
                </a:tc>
              </a:tr>
              <a:tr h="475168">
                <a:tc>
                  <a:txBody>
                    <a:bodyPr/>
                    <a:lstStyle/>
                    <a:p>
                      <a:r>
                        <a:rPr lang="en-GB" dirty="0" smtClean="0"/>
                        <a:t>Balloon Popping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125</a:t>
                      </a:r>
                      <a:endParaRPr lang="en-GB" dirty="0"/>
                    </a:p>
                  </a:txBody>
                  <a:tcPr/>
                </a:tc>
              </a:tr>
              <a:tr h="475168">
                <a:tc>
                  <a:txBody>
                    <a:bodyPr/>
                    <a:lstStyle/>
                    <a:p>
                      <a:r>
                        <a:rPr lang="en-GB" dirty="0" smtClean="0"/>
                        <a:t>Safety Airbag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170</a:t>
                      </a:r>
                      <a:endParaRPr lang="en-GB" dirty="0"/>
                    </a:p>
                  </a:txBody>
                  <a:tcPr/>
                </a:tc>
              </a:tr>
              <a:tr h="475168">
                <a:tc>
                  <a:txBody>
                    <a:bodyPr/>
                    <a:lstStyle/>
                    <a:p>
                      <a:r>
                        <a:rPr lang="en-GB" dirty="0" smtClean="0"/>
                        <a:t>Rocket Launcher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180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88640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418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Exposure</a:t>
            </a:r>
            <a:endParaRPr lang="en-GB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030710339"/>
              </p:ext>
            </p:extLst>
          </p:nvPr>
        </p:nvGraphicFramePr>
        <p:xfrm>
          <a:off x="457200" y="1600200"/>
          <a:ext cx="814705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86608"/>
                <a:gridCol w="5760442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Noise Level (dB)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Maximum Exposure Time per 24 Hours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85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8 hours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91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 hour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94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 hour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15 minutes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 minute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115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28 seconds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127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 second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140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 Exposure – Nerve damage</a:t>
                      </a:r>
                      <a:r>
                        <a:rPr lang="en-GB" baseline="0" dirty="0" smtClean="0"/>
                        <a:t> and Eardrum rupture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60648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517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7467600" cy="1143000"/>
          </a:xfrm>
        </p:spPr>
        <p:txBody>
          <a:bodyPr/>
          <a:lstStyle/>
          <a:p>
            <a:r>
              <a:rPr lang="en-GB" dirty="0" smtClean="0"/>
              <a:t>Problems of Loudness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67544" y="1196752"/>
            <a:ext cx="7467600" cy="4873752"/>
          </a:xfrm>
        </p:spPr>
        <p:txBody>
          <a:bodyPr/>
          <a:lstStyle/>
          <a:p>
            <a:r>
              <a:rPr lang="en-GB" dirty="0" smtClean="0"/>
              <a:t>Physical characteristics can be measured by an instrument</a:t>
            </a:r>
          </a:p>
          <a:p>
            <a:endParaRPr lang="en-GB" dirty="0"/>
          </a:p>
          <a:p>
            <a:r>
              <a:rPr lang="en-GB" dirty="0" smtClean="0"/>
              <a:t>Instruments can’t distinguish between pleasant and unpleasant noise.</a:t>
            </a:r>
          </a:p>
          <a:p>
            <a:pPr lvl="1"/>
            <a:r>
              <a:rPr lang="en-GB" dirty="0" smtClean="0"/>
              <a:t>Humans can but are subject to prejudices</a:t>
            </a:r>
          </a:p>
          <a:p>
            <a:endParaRPr lang="en-GB" dirty="0"/>
          </a:p>
          <a:p>
            <a:r>
              <a:rPr lang="en-GB" dirty="0" smtClean="0"/>
              <a:t>Potential for damage is proportional to a sounds intensity not its loudness</a:t>
            </a:r>
          </a:p>
          <a:p>
            <a:endParaRPr lang="en-GB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8640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878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Problems of Loudness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Loudness is affected by the frequency of the emission</a:t>
            </a:r>
          </a:p>
          <a:p>
            <a:endParaRPr lang="en-GB" dirty="0"/>
          </a:p>
          <a:p>
            <a:r>
              <a:rPr lang="en-GB" dirty="0" smtClean="0"/>
              <a:t>A sound of constant pressure can seem quieter or louder by changing it’s frequency</a:t>
            </a:r>
          </a:p>
          <a:p>
            <a:endParaRPr lang="en-GB" dirty="0"/>
          </a:p>
          <a:p>
            <a:r>
              <a:rPr lang="en-GB" dirty="0" smtClean="0"/>
              <a:t>A sound at constant pressure of 60dB, will seem quieter at 100Hz than at 1000Hz</a:t>
            </a:r>
            <a:endParaRPr lang="en-GB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0648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595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Measuring Sound Levels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Several factors can affect a noise level reading:</a:t>
            </a:r>
          </a:p>
          <a:p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The distance between the meter and source of the sound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The direction the noise source is facing</a:t>
            </a:r>
          </a:p>
          <a:p>
            <a:pPr marL="457200" indent="-457200">
              <a:buFont typeface="+mj-lt"/>
              <a:buAutoNum type="arabicPeriod"/>
            </a:pP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Whether measurement is taken outdoors (where noise can dissipate) or indoors (where noise can reverberate)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60648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163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Reverberation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 Sound waves spread out in all directions from the source</a:t>
            </a:r>
          </a:p>
          <a:p>
            <a:endParaRPr lang="en-GB" dirty="0"/>
          </a:p>
          <a:p>
            <a:r>
              <a:rPr lang="en-GB" dirty="0" smtClean="0"/>
              <a:t>Example</a:t>
            </a:r>
          </a:p>
          <a:p>
            <a:pPr lvl="1"/>
            <a:r>
              <a:rPr lang="en-GB" dirty="0" smtClean="0"/>
              <a:t>From a TV, the sound spreads out to all parts of the room, floor, </a:t>
            </a:r>
            <a:r>
              <a:rPr lang="en-GB" dirty="0" err="1" smtClean="0"/>
              <a:t>ceilling</a:t>
            </a:r>
            <a:r>
              <a:rPr lang="en-GB" dirty="0" smtClean="0"/>
              <a:t>, walls, door and windows. </a:t>
            </a:r>
          </a:p>
          <a:p>
            <a:pPr lvl="1"/>
            <a:r>
              <a:rPr lang="en-GB" dirty="0" smtClean="0"/>
              <a:t>Surfaces reflect the sound and reverberate it around the room</a:t>
            </a:r>
          </a:p>
          <a:p>
            <a:pPr lvl="1"/>
            <a:r>
              <a:rPr lang="en-GB" dirty="0" smtClean="0"/>
              <a:t>Creating a poor acoustic environment</a:t>
            </a:r>
          </a:p>
          <a:p>
            <a:pPr lvl="1"/>
            <a:r>
              <a:rPr lang="en-GB" dirty="0" smtClean="0"/>
              <a:t>Once TV is off, the sound will dissipate</a:t>
            </a:r>
          </a:p>
          <a:p>
            <a:pPr lvl="1"/>
            <a:endParaRPr lang="en-GB" dirty="0"/>
          </a:p>
          <a:p>
            <a:r>
              <a:rPr lang="en-GB" dirty="0" smtClean="0"/>
              <a:t>Reverberation will increase sound pressure in room by as much as 5 – 10dB</a:t>
            </a:r>
            <a:endParaRPr lang="en-GB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8640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990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 of Reverberation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Can cause transmission out of the room to other undesired locations</a:t>
            </a:r>
          </a:p>
          <a:p>
            <a:endParaRPr lang="en-GB" dirty="0"/>
          </a:p>
          <a:p>
            <a:r>
              <a:rPr lang="en-GB" dirty="0" smtClean="0"/>
              <a:t>Example</a:t>
            </a:r>
          </a:p>
          <a:p>
            <a:pPr lvl="1"/>
            <a:r>
              <a:rPr lang="en-GB" dirty="0" smtClean="0"/>
              <a:t>Measure a machine in open air from a distance of 3m and a reading of 84dB is taken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However in a bare room, that would increase to 94dB (due to no absorbent materials)</a:t>
            </a:r>
          </a:p>
          <a:p>
            <a:pPr lvl="1"/>
            <a:endParaRPr lang="en-GB" dirty="0"/>
          </a:p>
          <a:p>
            <a:r>
              <a:rPr lang="en-GB" dirty="0" smtClean="0"/>
              <a:t>Thus it can become a noise nuisance issue!</a:t>
            </a: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8640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543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Absorption or Insulation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Absorption of sound by a material</a:t>
            </a:r>
          </a:p>
          <a:p>
            <a:pPr lvl="1"/>
            <a:r>
              <a:rPr lang="en-GB" dirty="0" smtClean="0"/>
              <a:t>Means the sound is not reflected from the source</a:t>
            </a:r>
          </a:p>
          <a:p>
            <a:pPr lvl="1"/>
            <a:endParaRPr lang="en-GB" dirty="0"/>
          </a:p>
          <a:p>
            <a:r>
              <a:rPr lang="en-GB" dirty="0" smtClean="0"/>
              <a:t>Insulation of sound by a material</a:t>
            </a:r>
          </a:p>
          <a:p>
            <a:pPr lvl="1"/>
            <a:r>
              <a:rPr lang="en-GB" dirty="0" smtClean="0"/>
              <a:t>Means the sound transmission loss</a:t>
            </a:r>
          </a:p>
          <a:p>
            <a:endParaRPr lang="en-GB" dirty="0"/>
          </a:p>
          <a:p>
            <a:r>
              <a:rPr lang="en-GB" dirty="0" smtClean="0"/>
              <a:t>Introduction of absorption materials will decrease the amount of sound transmitted</a:t>
            </a:r>
          </a:p>
          <a:p>
            <a:pPr lvl="1"/>
            <a:r>
              <a:rPr lang="en-GB" dirty="0" smtClean="0"/>
              <a:t>Though reduction will never be more than 10dB</a:t>
            </a:r>
          </a:p>
          <a:p>
            <a:pPr lvl="1"/>
            <a:r>
              <a:rPr lang="en-GB" dirty="0" smtClean="0"/>
              <a:t>But is often less</a:t>
            </a:r>
          </a:p>
          <a:p>
            <a:pPr lvl="1"/>
            <a:r>
              <a:rPr lang="en-GB" dirty="0" smtClean="0"/>
              <a:t>So better to insulate noise rather than absorb it</a:t>
            </a:r>
          </a:p>
          <a:p>
            <a:pPr lvl="1"/>
            <a:endParaRPr lang="en-GB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0648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10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Properties of Materials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4374495"/>
              </p:ext>
            </p:extLst>
          </p:nvPr>
        </p:nvGraphicFramePr>
        <p:xfrm>
          <a:off x="1115616" y="2348880"/>
          <a:ext cx="684076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4296"/>
                <a:gridCol w="2088232"/>
                <a:gridCol w="2088232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Material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Absorption</a:t>
                      </a:r>
                      <a:r>
                        <a:rPr lang="en-GB" baseline="0" dirty="0" smtClean="0"/>
                        <a:t> (%)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Insulation (dB)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25mm of fibre glass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25mm of fibre wool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0.82mm</a:t>
                      </a:r>
                      <a:r>
                        <a:rPr lang="en-GB" baseline="0" dirty="0" smtClean="0"/>
                        <a:t> sheet steel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24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115mm brick wall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45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8640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161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Concluding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Motorcycle is bring ridden outside.</a:t>
            </a:r>
          </a:p>
          <a:p>
            <a:endParaRPr lang="en-GB" dirty="0"/>
          </a:p>
          <a:p>
            <a:pPr marL="457200" indent="-457200">
              <a:buFont typeface="+mj-lt"/>
              <a:buAutoNum type="alphaLcParenR"/>
            </a:pPr>
            <a:r>
              <a:rPr lang="en-GB" dirty="0" smtClean="0"/>
              <a:t>Why would the sound level be higher or lower inside?</a:t>
            </a:r>
          </a:p>
          <a:p>
            <a:pPr marL="457200" indent="-457200">
              <a:buFont typeface="+mj-lt"/>
              <a:buAutoNum type="alphaLcParenR"/>
            </a:pPr>
            <a:endParaRPr lang="en-GB" dirty="0"/>
          </a:p>
          <a:p>
            <a:pPr marL="457200" indent="-457200">
              <a:buFont typeface="+mj-lt"/>
              <a:buAutoNum type="alphaLcParenR"/>
            </a:pPr>
            <a:r>
              <a:rPr lang="en-GB" dirty="0" smtClean="0"/>
              <a:t>What would reduce sound level reading in the room? </a:t>
            </a:r>
          </a:p>
          <a:p>
            <a:pPr marL="457200" indent="-457200">
              <a:buFont typeface="+mj-lt"/>
              <a:buAutoNum type="alphaLcParenR"/>
            </a:pPr>
            <a:endParaRPr lang="en-GB" dirty="0"/>
          </a:p>
          <a:p>
            <a:pPr marL="457200" indent="-457200">
              <a:buFont typeface="+mj-lt"/>
              <a:buAutoNum type="alphaLcParenR"/>
            </a:pPr>
            <a:r>
              <a:rPr lang="en-GB" dirty="0" smtClean="0"/>
              <a:t>If exposure at 100dB is only 15mins, why are they allowed on the road? </a:t>
            </a:r>
            <a:endParaRPr lang="en-GB" dirty="0"/>
          </a:p>
          <a:p>
            <a:endParaRPr lang="en-GB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0648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091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Noise Nuisance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88640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982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 Noise is a Nuisance…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English law states a nuisance is…</a:t>
            </a:r>
          </a:p>
          <a:p>
            <a:endParaRPr lang="en-GB" dirty="0"/>
          </a:p>
          <a:p>
            <a:pPr lvl="1"/>
            <a:r>
              <a:rPr lang="en-GB" dirty="0"/>
              <a:t>"an unlawful interference with a person's use or enjoyment of land or of some right over, or in connection, with it." </a:t>
            </a:r>
            <a:endParaRPr lang="en-GB" dirty="0" smtClean="0"/>
          </a:p>
          <a:p>
            <a:pPr lvl="1"/>
            <a:endParaRPr lang="en-GB" dirty="0"/>
          </a:p>
          <a:p>
            <a:r>
              <a:rPr lang="en-GB" dirty="0" smtClean="0"/>
              <a:t>Determining level that noise is a nuisance is subjective</a:t>
            </a:r>
          </a:p>
          <a:p>
            <a:endParaRPr lang="en-GB" dirty="0"/>
          </a:p>
          <a:p>
            <a:r>
              <a:rPr lang="en-GB" dirty="0" smtClean="0"/>
              <a:t>Level, length and timing have to be considered</a:t>
            </a:r>
          </a:p>
          <a:p>
            <a:endParaRPr lang="en-GB" dirty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8640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883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In </a:t>
            </a:r>
            <a:r>
              <a:rPr lang="en-GB" dirty="0" smtClean="0"/>
              <a:t>what scenarios can noise be a nuisance?</a:t>
            </a:r>
            <a:endParaRPr lang="en-GB" dirty="0"/>
          </a:p>
        </p:txBody>
      </p:sp>
      <p:pic>
        <p:nvPicPr>
          <p:cNvPr id="1026" name="Picture 2" descr="http://www.noisecontrol.com/wp-content/uploads/2013/04/noise11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772816"/>
            <a:ext cx="4227736" cy="426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8640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57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Causes of noise nuisance/pollution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Public / Private Transportation Vehicles</a:t>
            </a:r>
          </a:p>
          <a:p>
            <a:endParaRPr lang="en-GB" dirty="0"/>
          </a:p>
          <a:p>
            <a:r>
              <a:rPr lang="en-GB" dirty="0" smtClean="0"/>
              <a:t>Industrial Machinery</a:t>
            </a:r>
          </a:p>
          <a:p>
            <a:endParaRPr lang="en-GB" dirty="0"/>
          </a:p>
          <a:p>
            <a:r>
              <a:rPr lang="en-GB" dirty="0" smtClean="0"/>
              <a:t>Construction Sites</a:t>
            </a:r>
          </a:p>
          <a:p>
            <a:endParaRPr lang="en-GB" dirty="0"/>
          </a:p>
          <a:p>
            <a:r>
              <a:rPr lang="en-GB" dirty="0" smtClean="0"/>
              <a:t>Loud Speakers</a:t>
            </a:r>
          </a:p>
          <a:p>
            <a:endParaRPr lang="en-GB" dirty="0"/>
          </a:p>
          <a:p>
            <a:r>
              <a:rPr lang="en-GB" dirty="0" smtClean="0"/>
              <a:t>Big Events</a:t>
            </a:r>
            <a:endParaRPr lang="en-GB" dirty="0"/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8640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533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Ways of dealing with noise nuisance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Statutory Nuisance – something that is ‘prejudicial to health or nuisance’</a:t>
            </a:r>
          </a:p>
          <a:p>
            <a:pPr lvl="1"/>
            <a:r>
              <a:rPr lang="en-GB" dirty="0" smtClean="0"/>
              <a:t>Dealt with by local authorities</a:t>
            </a:r>
          </a:p>
          <a:p>
            <a:pPr lvl="1"/>
            <a:endParaRPr lang="en-GB" dirty="0"/>
          </a:p>
          <a:p>
            <a:r>
              <a:rPr lang="en-GB" dirty="0" smtClean="0"/>
              <a:t>Abatement Notice</a:t>
            </a:r>
          </a:p>
          <a:p>
            <a:pPr lvl="1"/>
            <a:r>
              <a:rPr lang="en-GB" dirty="0" smtClean="0"/>
              <a:t>Served by local authorities if satisfied that noise is a statutory nuisance</a:t>
            </a:r>
          </a:p>
          <a:p>
            <a:pPr lvl="1"/>
            <a:r>
              <a:rPr lang="en-GB" dirty="0" smtClean="0"/>
              <a:t>Noise may be stopped or limited to certain times</a:t>
            </a:r>
          </a:p>
          <a:p>
            <a:pPr lvl="1"/>
            <a:endParaRPr lang="en-GB" dirty="0"/>
          </a:p>
          <a:p>
            <a:r>
              <a:rPr lang="en-GB" dirty="0" smtClean="0"/>
              <a:t>Operators must use best practices</a:t>
            </a:r>
          </a:p>
          <a:p>
            <a:endParaRPr lang="en-GB" dirty="0"/>
          </a:p>
          <a:p>
            <a:r>
              <a:rPr lang="en-GB" dirty="0" smtClean="0"/>
              <a:t>Anti-Social Behaviour Orders</a:t>
            </a:r>
          </a:p>
          <a:p>
            <a:pPr lvl="1"/>
            <a:endParaRPr lang="en-GB" dirty="0"/>
          </a:p>
          <a:p>
            <a:pPr marL="365760" lvl="1" indent="0">
              <a:buNone/>
            </a:pPr>
            <a:endParaRPr lang="en-GB" dirty="0"/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60648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547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 on Engineering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Industry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On the road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Motorsport</a:t>
            </a:r>
            <a:endParaRPr lang="en-GB" dirty="0"/>
          </a:p>
        </p:txBody>
      </p:sp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8640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474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820</TotalTime>
  <Words>1031</Words>
  <Application>Microsoft Office PowerPoint</Application>
  <PresentationFormat>On-screen Show (4:3)</PresentationFormat>
  <Paragraphs>301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Oriel</vt:lpstr>
      <vt:lpstr>Sustainability through Technology</vt:lpstr>
      <vt:lpstr>Noise Pollution</vt:lpstr>
      <vt:lpstr>Noise Pollution – What is Noise? </vt:lpstr>
      <vt:lpstr>What is Sound Pressure? </vt:lpstr>
      <vt:lpstr>Sound Pressure Waves</vt:lpstr>
      <vt:lpstr>Thresholds</vt:lpstr>
      <vt:lpstr>Decibels</vt:lpstr>
      <vt:lpstr>Sound Pressure Steps</vt:lpstr>
      <vt:lpstr>Sound Pressure Levels</vt:lpstr>
      <vt:lpstr>   List the following sounds in order of dB’s (Quietest to Loudest)</vt:lpstr>
      <vt:lpstr>PowerPoint Presentation</vt:lpstr>
      <vt:lpstr>Noise Exposure</vt:lpstr>
      <vt:lpstr>Problems of Loudness</vt:lpstr>
      <vt:lpstr>Problems of Loudness</vt:lpstr>
      <vt:lpstr>Measuring Sound Levels</vt:lpstr>
      <vt:lpstr>Reverberation</vt:lpstr>
      <vt:lpstr>Result of Reverberation</vt:lpstr>
      <vt:lpstr>Absorption or Insulation</vt:lpstr>
      <vt:lpstr>Properties of Materials</vt:lpstr>
      <vt:lpstr>Concluding Question</vt:lpstr>
      <vt:lpstr>Noise Nuisance</vt:lpstr>
      <vt:lpstr>When Noise is a Nuisance…</vt:lpstr>
      <vt:lpstr> In what scenarios can noise be a nuisance?</vt:lpstr>
      <vt:lpstr>Common Causes of noise nuisance/pollution</vt:lpstr>
      <vt:lpstr>Ways of dealing with noise nuisance</vt:lpstr>
      <vt:lpstr>Impact on Engineering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Sustainability through Technology</dc:title>
  <dc:creator>Kerry Tudor</dc:creator>
  <cp:lastModifiedBy>Summerfield, Abi</cp:lastModifiedBy>
  <cp:revision>38</cp:revision>
  <cp:lastPrinted>2014-10-01T07:13:33Z</cp:lastPrinted>
  <dcterms:created xsi:type="dcterms:W3CDTF">2014-09-16T12:56:28Z</dcterms:created>
  <dcterms:modified xsi:type="dcterms:W3CDTF">2015-11-03T11:33:20Z</dcterms:modified>
</cp:coreProperties>
</file>