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364" r:id="rId2"/>
    <p:sldId id="394" r:id="rId3"/>
    <p:sldId id="395" r:id="rId4"/>
    <p:sldId id="396" r:id="rId5"/>
    <p:sldId id="402" r:id="rId6"/>
    <p:sldId id="398" r:id="rId7"/>
    <p:sldId id="400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ndreea-Rebeca Ardelean (2508016)" initials="ARA(" lastIdx="1" clrIdx="0">
    <p:extLst>
      <p:ext uri="{19B8F6BF-5375-455C-9EA6-DF929625EA0E}">
        <p15:presenceInfo xmlns:p15="http://schemas.microsoft.com/office/powerpoint/2012/main" userId="S::2508016@student.uwtsd.ac.uk::4bdb20b1-180e-4bf7-b774-11e733599e6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89"/>
  </p:normalViewPr>
  <p:slideViewPr>
    <p:cSldViewPr snapToGrid="0" showGuides="1">
      <p:cViewPr varScale="1">
        <p:scale>
          <a:sx n="70" d="100"/>
          <a:sy n="70" d="100"/>
        </p:scale>
        <p:origin x="1138" y="30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commentAuthors" Target="commentAuthors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ea-Rebeca Ardelean (2508016)" userId="4bdb20b1-180e-4bf7-b774-11e733599e66" providerId="ADAL" clId="{7637B806-4BE0-4A0F-9DAF-84D92A2E568F}"/>
    <pc:docChg chg="modSld">
      <pc:chgData name="Andreea-Rebeca Ardelean (2508016)" userId="4bdb20b1-180e-4bf7-b774-11e733599e66" providerId="ADAL" clId="{7637B806-4BE0-4A0F-9DAF-84D92A2E568F}" dt="2026-07-18T12:54:59.915" v="25" actId="20577"/>
      <pc:docMkLst>
        <pc:docMk/>
      </pc:docMkLst>
      <pc:sldChg chg="modSp mod">
        <pc:chgData name="Andreea-Rebeca Ardelean (2508016)" userId="4bdb20b1-180e-4bf7-b774-11e733599e66" providerId="ADAL" clId="{7637B806-4BE0-4A0F-9DAF-84D92A2E568F}" dt="2026-07-18T12:54:59.915" v="25" actId="20577"/>
        <pc:sldMkLst>
          <pc:docMk/>
          <pc:sldMk cId="0" sldId="364"/>
        </pc:sldMkLst>
        <pc:spChg chg="mod">
          <ac:chgData name="Andreea-Rebeca Ardelean (2508016)" userId="4bdb20b1-180e-4bf7-b774-11e733599e66" providerId="ADAL" clId="{7637B806-4BE0-4A0F-9DAF-84D92A2E568F}" dt="2026-07-18T12:54:59.915" v="25" actId="20577"/>
          <ac:spMkLst>
            <pc:docMk/>
            <pc:sldMk cId="0" sldId="364"/>
            <ac:spMk id="6148" creationId="{CE5AE962-C88D-3F0C-B15E-30348E09C8A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18/07/2026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052513"/>
            <a:ext cx="8229600" cy="4464050"/>
          </a:xfrm>
        </p:spPr>
        <p:txBody>
          <a:bodyPr/>
          <a:lstStyle/>
          <a:p>
            <a:r>
              <a:rPr lang="en-GB" altLang="en-US" dirty="0"/>
              <a:t>Module Title: </a:t>
            </a:r>
            <a:r>
              <a:rPr lang="en-GB" altLang="en-US" b="1" i="1" dirty="0"/>
              <a:t>Professional Career Development within H&amp;SC</a:t>
            </a:r>
          </a:p>
          <a:p>
            <a:r>
              <a:rPr lang="en-GB" altLang="en-US" u="sng" dirty="0"/>
              <a:t>Module Number</a:t>
            </a:r>
            <a:r>
              <a:rPr lang="en-GB" altLang="en-US" dirty="0"/>
              <a:t>: </a:t>
            </a:r>
            <a:r>
              <a:rPr lang="en-GB" altLang="en-US" b="1" i="1" dirty="0"/>
              <a:t>LCHS 4009 (LON)</a:t>
            </a:r>
          </a:p>
          <a:p>
            <a:r>
              <a:rPr lang="en-GB" altLang="en-US" u="sng" dirty="0"/>
              <a:t>Assignment No</a:t>
            </a:r>
            <a:r>
              <a:rPr lang="en-GB" altLang="en-US" b="1" i="1" dirty="0"/>
              <a:t>:     ASSIGNMENT 1</a:t>
            </a:r>
          </a:p>
          <a:p>
            <a:r>
              <a:rPr lang="en-GB" altLang="en-US" u="sng" dirty="0"/>
              <a:t>Student Name</a:t>
            </a:r>
            <a:r>
              <a:rPr lang="en-GB" altLang="en-US" b="1" i="1" dirty="0"/>
              <a:t>: Andreea Rebeca Ardelean </a:t>
            </a:r>
          </a:p>
          <a:p>
            <a:r>
              <a:rPr lang="en-GB" altLang="en-US" u="sng" dirty="0"/>
              <a:t>Student ID:       2508016</a:t>
            </a:r>
            <a:endParaRPr lang="en-GB" altLang="en-US" b="1" i="1" dirty="0"/>
          </a:p>
          <a:p>
            <a:r>
              <a:rPr lang="en-GB" altLang="en-US" u="sng" dirty="0"/>
              <a:t>Lecturer’s Name</a:t>
            </a:r>
            <a:r>
              <a:rPr lang="en-GB" altLang="en-US" b="1" i="1" dirty="0"/>
              <a:t>: Odette   Jack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84786" y="2376653"/>
            <a:ext cx="6656990" cy="1507577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18/07/2026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2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C3D6C8-683B-E432-9D3C-CFC3FCE7C6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/>
              <a:t>What is Reflection?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6C39CA2-7789-3101-8B51-1DF314AE6E6D}"/>
              </a:ext>
            </a:extLst>
          </p:cNvPr>
          <p:cNvSpPr txBox="1"/>
          <p:nvPr/>
        </p:nvSpPr>
        <p:spPr>
          <a:xfrm>
            <a:off x="935566" y="2955824"/>
            <a:ext cx="10160000" cy="17448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Definition</a:t>
            </a:r>
            <a:r>
              <a:rPr lang="en-GB" dirty="0"/>
              <a:t> </a:t>
            </a:r>
            <a:r>
              <a:rPr lang="en-US" dirty="0"/>
              <a:t>Reflection is the active process of reviewing experiences to understand what happened, why, and how to improve future practice – turning experience into learning.In </a:t>
            </a:r>
            <a:r>
              <a:rPr lang="en-GB" dirty="0"/>
              <a:t>                       </a:t>
            </a:r>
            <a:r>
              <a:rPr lang="en-US" dirty="0"/>
              <a:t>Everyday PracticeIt means pausing after interactions or shifts to review your actions, discuss lessons with supervisors, and adapting how you work based on what you discover.</a:t>
            </a:r>
            <a:r>
              <a:rPr lang="en-GB" dirty="0"/>
              <a:t>                      </a:t>
            </a:r>
            <a:r>
              <a:rPr lang="en-US" dirty="0"/>
              <a:t>How I Have Developed This Skill</a:t>
            </a:r>
            <a:r>
              <a:rPr lang="en-GB" dirty="0"/>
              <a:t> </a:t>
            </a:r>
            <a:r>
              <a:rPr lang="en-US" dirty="0"/>
              <a:t>Through university workshops, keeping a placement learning journal, and acting on feedback from practice educators.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18/07/2026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3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2513" y="-47007"/>
            <a:ext cx="9206974" cy="1412472"/>
          </a:xfrm>
        </p:spPr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4300" dirty="0"/>
              <a:t> </a:t>
            </a:r>
            <a:r>
              <a:rPr lang="en-GB" sz="4400" i="1" dirty="0"/>
              <a:t>Importance in Professional Practice Why It Is Essential</a:t>
            </a:r>
            <a:endParaRPr lang="en-GB" sz="43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32E3400-4CF7-D76F-91E6-1E97593C4D9A}"/>
              </a:ext>
            </a:extLst>
          </p:cNvPr>
          <p:cNvSpPr txBox="1"/>
          <p:nvPr/>
        </p:nvSpPr>
        <p:spPr>
          <a:xfrm>
            <a:off x="767443" y="2305615"/>
            <a:ext cx="10657114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i="1" dirty="0"/>
              <a:t>• Safe, effective care: Identifies gaps or mistakes before they cause harm• High-quality outcomes: Keeps care person-centred and continuously improvingKey Benefits• ✅ Service users: Receives safer, more thoughtful care; avoids repeated errors• ✅ Staff: Builds confidence, reduces stress, and strengthens teamwork• ✅ Organisations: Meets NMC/HCPC standards and regulatory requirementsRisks of Poor ReflectionComplacency, repeated mistakes, missed changes in a person’s needs, or preventable harm (NMC, 2024).Reference: NMC (2024) The Code.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8676" y="1313178"/>
            <a:ext cx="11332028" cy="4692419"/>
          </a:xfrm>
        </p:spPr>
        <p:txBody>
          <a:bodyPr/>
          <a:lstStyle/>
          <a:p>
            <a:pPr marL="0" indent="0">
              <a:buNone/>
            </a:pPr>
            <a:endParaRPr lang="en-GB" sz="2400" i="1" dirty="0"/>
          </a:p>
          <a:p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9AAFAA9-B841-DA71-43E1-AD5C0D1E6F6F}"/>
              </a:ext>
            </a:extLst>
          </p:cNvPr>
          <p:cNvSpPr txBox="1"/>
          <p:nvPr/>
        </p:nvSpPr>
        <p:spPr>
          <a:xfrm>
            <a:off x="982133" y="2551837"/>
            <a:ext cx="10939538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 Linked Model – Gibbs’ Reflective Cycle (1988)</a:t>
            </a:r>
            <a:r>
              <a:rPr lang="en-GB" dirty="0"/>
              <a:t>.                                                                                           </a:t>
            </a:r>
            <a:r>
              <a:rPr lang="en-US" dirty="0"/>
              <a:t>What It IsA 6-step structured framework to guide clear, purposeful reflection:1. Description → 2. Feelings → 3. Evaluation → 4. Analysis → 5. Conclusion → 6. Action PlanHow It Supports PracticeIt stops reflection from being vague or emotional. It gives a clear path to learn from both positive and challenging experiences, so lessons turn into real improvements in care.Reference: </a:t>
            </a:r>
            <a:r>
              <a:rPr lang="en-US" dirty="0" err="1"/>
              <a:t>Bulman</a:t>
            </a:r>
            <a:r>
              <a:rPr lang="en-US" dirty="0"/>
              <a:t> &amp; </a:t>
            </a:r>
            <a:r>
              <a:rPr lang="en-US" dirty="0" err="1"/>
              <a:t>Schutz</a:t>
            </a:r>
            <a:r>
              <a:rPr lang="en-US" dirty="0"/>
              <a:t> (2013) Reflective Practice in Healthcare.</a:t>
            </a: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E6A4697C-DF23-F0DF-41D7-1103028133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Gibbs’ Reflective Cycle</a:t>
            </a:r>
          </a:p>
        </p:txBody>
      </p:sp>
    </p:spTree>
    <p:extLst>
      <p:ext uri="{BB962C8B-B14F-4D97-AF65-F5344CB8AC3E}">
        <p14:creationId xmlns:p14="http://schemas.microsoft.com/office/powerpoint/2010/main" val="16639749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3369" y="255476"/>
            <a:ext cx="8229600" cy="797260"/>
          </a:xfrm>
        </p:spPr>
        <p:txBody>
          <a:bodyPr/>
          <a:lstStyle/>
          <a:p>
            <a:r>
              <a:rPr lang="en-GB" sz="2800" dirty="0"/>
              <a:t>Applying Reflection in Practice</a:t>
            </a:r>
            <a:br>
              <a:rPr lang="en-GB" sz="2800" dirty="0"/>
            </a:br>
            <a:endParaRPr lang="en-GB" sz="2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6547" y="1889448"/>
            <a:ext cx="8600757" cy="4968552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Setting &amp; RoleStudent Care Assistant in a residential care home, supporting an older resident with dementia during personal care.    Situation &amp; ReflectionI rushed the resident’s wash due to a tight schedule; they became distressed and refused help the next day.                          Using Gibbs’ cycle, I realised I prioritised routine over their comfort and needs.                                                                                                     Action &amp; ImpactI adjusted my approach: taking more time, checking their mood first, and asking for support when busy.                                          The resident stayed calm and engaged; reflection directly improved their experience and safety.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515" y="1448780"/>
            <a:ext cx="11310257" cy="3960440"/>
          </a:xfrm>
        </p:spPr>
        <p:txBody>
          <a:bodyPr/>
          <a:lstStyle/>
          <a:p>
            <a:pPr marL="0" indent="0">
              <a:buNone/>
            </a:pPr>
            <a:endParaRPr lang="en-GB" sz="2400" dirty="0"/>
          </a:p>
          <a:p>
            <a:pPr marL="0" indent="0" algn="ctr">
              <a:buNone/>
            </a:pPr>
            <a:r>
              <a:rPr lang="en-GB" altLang="en-US" sz="2400" dirty="0"/>
              <a:t>How It Supports My Future• Employability: Reflection is mandatory for NMC/HCPC registration and highly valued by employers• My Development: I am strong at accepting feedback; I will work on reflecting equally well on positive experiences• Long-term: Essential for lifelong learning and staying up to date with best practice Summary Reflection is not just an academic task – it is the core habit that turns good intentions into safe, compassionate, person-centred care.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18/07/2026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6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CAA182C-C21A-2B5B-946E-33804A6A10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Career Link</a:t>
            </a:r>
            <a:r>
              <a:rPr lang="en-GB" dirty="0"/>
              <a:t> &amp; Conclusion</a:t>
            </a:r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solidFill>
                  <a:srgbClr val="000000"/>
                </a:solidFill>
              </a:rPr>
              <a:t>References List</a:t>
            </a:r>
            <a:endParaRPr lang="en-GB" altLang="en-US" dirty="0">
              <a:solidFill>
                <a:srgbClr val="FF0000"/>
              </a:solidFill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50070DAB-396E-DF77-4036-1E44F9E2C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09900" y="2057402"/>
            <a:ext cx="6172200" cy="1416925"/>
          </a:xfrm>
        </p:spPr>
        <p:txBody>
          <a:bodyPr/>
          <a:lstStyle/>
          <a:p>
            <a:pPr marL="0" indent="0" algn="ctr">
              <a:buNone/>
            </a:pPr>
            <a:r>
              <a:rPr lang="en-GB" altLang="en-US" dirty="0"/>
              <a:t>1. Gibbs, G. (1988) Learning by Doing. Oxford: Further Education Unit.2. Nursing and Midwifery Council (2024) The Code. London: NMC.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18/07/2026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7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168</TotalTime>
  <Words>760</Words>
  <Application>Microsoft Office PowerPoint</Application>
  <PresentationFormat>Widescreen</PresentationFormat>
  <Paragraphs>114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20140311PresentationUWTSDTemplate</vt:lpstr>
      <vt:lpstr>PowerPoint Presentation</vt:lpstr>
      <vt:lpstr>What is Reflection?</vt:lpstr>
      <vt:lpstr> Importance in Professional Practice Why It Is Essential</vt:lpstr>
      <vt:lpstr>Gibbs’ Reflective Cycle</vt:lpstr>
      <vt:lpstr>Applying Reflection in Practice </vt:lpstr>
      <vt:lpstr>Career Link &amp; Conclusion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Farah Wiita</dc:creator>
  <cp:lastModifiedBy>Andreea-Rebeca Ardelean (2508016)</cp:lastModifiedBy>
  <cp:revision>28</cp:revision>
  <dcterms:created xsi:type="dcterms:W3CDTF">2025-02-21T18:28:54Z</dcterms:created>
  <dcterms:modified xsi:type="dcterms:W3CDTF">2026-07-18T12:55:06Z</dcterms:modified>
</cp:coreProperties>
</file>