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 id="2147483684" r:id="rId3"/>
    <p:sldMasterId id="2147483652" r:id="rId4"/>
  </p:sldMasterIdLst>
  <p:notesMasterIdLst>
    <p:notesMasterId r:id="rId14"/>
  </p:notesMasterIdLst>
  <p:handoutMasterIdLst>
    <p:handoutMasterId r:id="rId15"/>
  </p:handoutMasterIdLst>
  <p:sldIdLst>
    <p:sldId id="269" r:id="rId5"/>
    <p:sldId id="260" r:id="rId6"/>
    <p:sldId id="279" r:id="rId7"/>
    <p:sldId id="281" r:id="rId8"/>
    <p:sldId id="283" r:id="rId9"/>
    <p:sldId id="259" r:id="rId10"/>
    <p:sldId id="280" r:id="rId11"/>
    <p:sldId id="282" r:id="rId12"/>
    <p:sldId id="25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F2F2"/>
    <a:srgbClr val="7A7A7A"/>
    <a:srgbClr val="93989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autoAdjust="0"/>
    <p:restoredTop sz="96763" autoAdjust="0"/>
  </p:normalViewPr>
  <p:slideViewPr>
    <p:cSldViewPr snapToGrid="0" showGuides="1">
      <p:cViewPr varScale="1">
        <p:scale>
          <a:sx n="107" d="100"/>
          <a:sy n="107" d="100"/>
        </p:scale>
        <p:origin x="108" y="16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200" d="100"/>
        <a:sy n="200" d="100"/>
      </p:scale>
      <p:origin x="0" y="0"/>
    </p:cViewPr>
  </p:sorterViewPr>
  <p:notesViewPr>
    <p:cSldViewPr snapToGrid="0" showGuides="1">
      <p:cViewPr varScale="1">
        <p:scale>
          <a:sx n="96" d="100"/>
          <a:sy n="96" d="100"/>
        </p:scale>
        <p:origin x="4022" y="6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3344A91-ED79-4EB1-A3A7-F0DDC60ECB5C}" type="datetimeFigureOut">
              <a:rPr lang="en-US" smtClean="0"/>
              <a:t>8/10/2020</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E7E7BBD-2323-4AB6-A2BA-51C5699B175C}" type="slidenum">
              <a:rPr lang="en-US" smtClean="0"/>
              <a:t>‹#›</a:t>
            </a:fld>
            <a:endParaRPr lang="en-US"/>
          </a:p>
        </p:txBody>
      </p:sp>
    </p:spTree>
    <p:extLst>
      <p:ext uri="{BB962C8B-B14F-4D97-AF65-F5344CB8AC3E}">
        <p14:creationId xmlns:p14="http://schemas.microsoft.com/office/powerpoint/2010/main" val="1781471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A58AE7-CDC9-46F6-A86E-CC9CD216C70C}" type="datetimeFigureOut">
              <a:rPr lang="en-US" smtClean="0"/>
              <a:t>8/10/2020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66D8C3-94E2-45BD-AD06-2DF57D61584E}" type="slidenum">
              <a:rPr lang="en-US" smtClean="0"/>
              <a:t>‹#›</a:t>
            </a:fld>
            <a:endParaRPr lang="en-US"/>
          </a:p>
        </p:txBody>
      </p:sp>
    </p:spTree>
    <p:extLst>
      <p:ext uri="{BB962C8B-B14F-4D97-AF65-F5344CB8AC3E}">
        <p14:creationId xmlns:p14="http://schemas.microsoft.com/office/powerpoint/2010/main" val="3102263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566D8C3-94E2-45BD-AD06-2DF57D61584E}" type="slidenum">
              <a:rPr lang="en-US" smtClean="0"/>
              <a:t>9</a:t>
            </a:fld>
            <a:endParaRPr lang="en-US"/>
          </a:p>
        </p:txBody>
      </p:sp>
    </p:spTree>
    <p:extLst>
      <p:ext uri="{BB962C8B-B14F-4D97-AF65-F5344CB8AC3E}">
        <p14:creationId xmlns:p14="http://schemas.microsoft.com/office/powerpoint/2010/main" val="24201422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108986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Oval 4"/>
          <p:cNvSpPr/>
          <p:nvPr userDrawn="1"/>
        </p:nvSpPr>
        <p:spPr>
          <a:xfrm>
            <a:off x="11511183" y="359502"/>
            <a:ext cx="424443" cy="4244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a:p>
        </p:txBody>
      </p:sp>
      <p:sp>
        <p:nvSpPr>
          <p:cNvPr id="6" name="TextBox 5"/>
          <p:cNvSpPr txBox="1"/>
          <p:nvPr userDrawn="1"/>
        </p:nvSpPr>
        <p:spPr>
          <a:xfrm>
            <a:off x="11317834" y="440917"/>
            <a:ext cx="811140" cy="261610"/>
          </a:xfrm>
          <a:prstGeom prst="rect">
            <a:avLst/>
          </a:prstGeom>
          <a:noFill/>
        </p:spPr>
        <p:txBody>
          <a:bodyPr wrap="square" rtlCol="0" anchor="ctr">
            <a:spAutoFit/>
          </a:bodyPr>
          <a:lstStyle/>
          <a:p>
            <a:pPr algn="ctr"/>
            <a:fld id="{941BC090-FB63-406E-8469-18C56598DECA}" type="slidenum">
              <a:rPr lang="en-US" sz="1100" smtClean="0">
                <a:solidFill>
                  <a:schemeClr val="bg1"/>
                </a:solidFill>
              </a:rPr>
              <a:t>‹#›</a:t>
            </a:fld>
            <a:endParaRPr lang="en-US" sz="1100">
              <a:solidFill>
                <a:schemeClr val="bg1"/>
              </a:solidFill>
            </a:endParaRPr>
          </a:p>
        </p:txBody>
      </p:sp>
    </p:spTree>
    <p:extLst>
      <p:ext uri="{BB962C8B-B14F-4D97-AF65-F5344CB8AC3E}">
        <p14:creationId xmlns:p14="http://schemas.microsoft.com/office/powerpoint/2010/main" val="22903467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a:xfrm>
            <a:off x="5097381" y="1766335"/>
            <a:ext cx="1997241" cy="1997242"/>
          </a:xfrm>
          <a:custGeom>
            <a:avLst/>
            <a:gdLst>
              <a:gd name="connsiteX0" fmla="*/ 998620 w 1997241"/>
              <a:gd name="connsiteY0" fmla="*/ 0 h 1997242"/>
              <a:gd name="connsiteX1" fmla="*/ 1997241 w 1997241"/>
              <a:gd name="connsiteY1" fmla="*/ 998621 h 1997242"/>
              <a:gd name="connsiteX2" fmla="*/ 998620 w 1997241"/>
              <a:gd name="connsiteY2" fmla="*/ 1997242 h 1997242"/>
              <a:gd name="connsiteX3" fmla="*/ 0 w 1997241"/>
              <a:gd name="connsiteY3" fmla="*/ 998621 h 1997242"/>
              <a:gd name="connsiteX4" fmla="*/ 998620 w 1997241"/>
              <a:gd name="connsiteY4" fmla="*/ 0 h 19972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97241" h="1997242">
                <a:moveTo>
                  <a:pt x="998620" y="0"/>
                </a:moveTo>
                <a:cubicBezTo>
                  <a:pt x="1550143" y="0"/>
                  <a:pt x="1997241" y="447098"/>
                  <a:pt x="1997241" y="998621"/>
                </a:cubicBezTo>
                <a:cubicBezTo>
                  <a:pt x="1997241" y="1550144"/>
                  <a:pt x="1550143" y="1997242"/>
                  <a:pt x="998620" y="1997242"/>
                </a:cubicBezTo>
                <a:cubicBezTo>
                  <a:pt x="447097" y="1997242"/>
                  <a:pt x="0" y="1550144"/>
                  <a:pt x="0" y="998621"/>
                </a:cubicBezTo>
                <a:cubicBezTo>
                  <a:pt x="0" y="447098"/>
                  <a:pt x="447097" y="0"/>
                  <a:pt x="998620" y="0"/>
                </a:cubicBezTo>
                <a:close/>
              </a:path>
            </a:pathLst>
          </a:custGeom>
          <a:solidFill>
            <a:schemeClr val="bg1">
              <a:lumMod val="85000"/>
            </a:schemeClr>
          </a:solidFill>
        </p:spPr>
        <p:txBody>
          <a:bodyPr wrap="square">
            <a:noAutofit/>
          </a:bodyPr>
          <a:lstStyle>
            <a:lvl1pPr>
              <a:defRPr sz="1600">
                <a:solidFill>
                  <a:schemeClr val="tx2"/>
                </a:solidFill>
              </a:defRPr>
            </a:lvl1pPr>
          </a:lstStyle>
          <a:p>
            <a:endParaRPr lang="en-US"/>
          </a:p>
        </p:txBody>
      </p:sp>
      <p:sp>
        <p:nvSpPr>
          <p:cNvPr id="6" name="Oval 5"/>
          <p:cNvSpPr/>
          <p:nvPr userDrawn="1"/>
        </p:nvSpPr>
        <p:spPr>
          <a:xfrm>
            <a:off x="11511183" y="359502"/>
            <a:ext cx="424443" cy="4244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a:p>
        </p:txBody>
      </p:sp>
      <p:sp>
        <p:nvSpPr>
          <p:cNvPr id="7" name="TextBox 6"/>
          <p:cNvSpPr txBox="1"/>
          <p:nvPr userDrawn="1"/>
        </p:nvSpPr>
        <p:spPr>
          <a:xfrm>
            <a:off x="11317834" y="440917"/>
            <a:ext cx="811140" cy="261610"/>
          </a:xfrm>
          <a:prstGeom prst="rect">
            <a:avLst/>
          </a:prstGeom>
          <a:noFill/>
        </p:spPr>
        <p:txBody>
          <a:bodyPr wrap="square" rtlCol="0" anchor="ctr">
            <a:spAutoFit/>
          </a:bodyPr>
          <a:lstStyle/>
          <a:p>
            <a:pPr algn="ctr"/>
            <a:fld id="{941BC090-FB63-406E-8469-18C56598DECA}" type="slidenum">
              <a:rPr lang="en-US" sz="1100" smtClean="0">
                <a:solidFill>
                  <a:schemeClr val="bg1"/>
                </a:solidFill>
              </a:rPr>
              <a:t>‹#›</a:t>
            </a:fld>
            <a:endParaRPr lang="en-US" sz="1100">
              <a:solidFill>
                <a:schemeClr val="bg1"/>
              </a:solidFill>
            </a:endParaRPr>
          </a:p>
        </p:txBody>
      </p:sp>
    </p:spTree>
    <p:extLst>
      <p:ext uri="{BB962C8B-B14F-4D97-AF65-F5344CB8AC3E}">
        <p14:creationId xmlns:p14="http://schemas.microsoft.com/office/powerpoint/2010/main" val="2767081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Picture Placeholder 4"/>
          <p:cNvSpPr>
            <a:spLocks noGrp="1"/>
          </p:cNvSpPr>
          <p:nvPr>
            <p:ph type="pic" sz="quarter" idx="10"/>
          </p:nvPr>
        </p:nvSpPr>
        <p:spPr>
          <a:xfrm>
            <a:off x="6095998" y="0"/>
            <a:ext cx="6096001" cy="6858000"/>
          </a:xfrm>
          <a:custGeom>
            <a:avLst/>
            <a:gdLst>
              <a:gd name="connsiteX0" fmla="*/ 0 w 12192000"/>
              <a:gd name="connsiteY0" fmla="*/ 0 h 3429000"/>
              <a:gd name="connsiteX1" fmla="*/ 12192000 w 12192000"/>
              <a:gd name="connsiteY1" fmla="*/ 0 h 3429000"/>
              <a:gd name="connsiteX2" fmla="*/ 12192000 w 12192000"/>
              <a:gd name="connsiteY2" fmla="*/ 3429000 h 3429000"/>
              <a:gd name="connsiteX3" fmla="*/ 0 w 12192000"/>
              <a:gd name="connsiteY3" fmla="*/ 3429000 h 3429000"/>
            </a:gdLst>
            <a:ahLst/>
            <a:cxnLst>
              <a:cxn ang="0">
                <a:pos x="connsiteX0" y="connsiteY0"/>
              </a:cxn>
              <a:cxn ang="0">
                <a:pos x="connsiteX1" y="connsiteY1"/>
              </a:cxn>
              <a:cxn ang="0">
                <a:pos x="connsiteX2" y="connsiteY2"/>
              </a:cxn>
              <a:cxn ang="0">
                <a:pos x="connsiteX3" y="connsiteY3"/>
              </a:cxn>
            </a:cxnLst>
            <a:rect l="l" t="t" r="r" b="b"/>
            <a:pathLst>
              <a:path w="12192000" h="3429000">
                <a:moveTo>
                  <a:pt x="0" y="0"/>
                </a:moveTo>
                <a:lnTo>
                  <a:pt x="12192000" y="0"/>
                </a:lnTo>
                <a:lnTo>
                  <a:pt x="12192000" y="3429000"/>
                </a:lnTo>
                <a:lnTo>
                  <a:pt x="0" y="3429000"/>
                </a:lnTo>
                <a:close/>
              </a:path>
            </a:pathLst>
          </a:custGeom>
          <a:solidFill>
            <a:schemeClr val="bg1">
              <a:lumMod val="85000"/>
            </a:schemeClr>
          </a:solidFill>
        </p:spPr>
        <p:txBody>
          <a:bodyPr wrap="square">
            <a:noAutofit/>
          </a:bodyPr>
          <a:lstStyle>
            <a:lvl1pPr>
              <a:defRPr sz="1600">
                <a:solidFill>
                  <a:schemeClr val="tx2"/>
                </a:solidFill>
              </a:defRPr>
            </a:lvl1pPr>
          </a:lstStyle>
          <a:p>
            <a:endParaRPr lang="en-US"/>
          </a:p>
        </p:txBody>
      </p:sp>
    </p:spTree>
    <p:extLst>
      <p:ext uri="{BB962C8B-B14F-4D97-AF65-F5344CB8AC3E}">
        <p14:creationId xmlns:p14="http://schemas.microsoft.com/office/powerpoint/2010/main" val="1137596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3" name="Picture Placeholder 4"/>
          <p:cNvSpPr>
            <a:spLocks noGrp="1"/>
          </p:cNvSpPr>
          <p:nvPr>
            <p:ph type="pic" sz="quarter" idx="10"/>
          </p:nvPr>
        </p:nvSpPr>
        <p:spPr>
          <a:xfrm>
            <a:off x="0" y="0"/>
            <a:ext cx="6096000" cy="6858000"/>
          </a:xfrm>
          <a:custGeom>
            <a:avLst/>
            <a:gdLst>
              <a:gd name="connsiteX0" fmla="*/ 0 w 12192000"/>
              <a:gd name="connsiteY0" fmla="*/ 0 h 3429000"/>
              <a:gd name="connsiteX1" fmla="*/ 12192000 w 12192000"/>
              <a:gd name="connsiteY1" fmla="*/ 0 h 3429000"/>
              <a:gd name="connsiteX2" fmla="*/ 12192000 w 12192000"/>
              <a:gd name="connsiteY2" fmla="*/ 3429000 h 3429000"/>
              <a:gd name="connsiteX3" fmla="*/ 0 w 12192000"/>
              <a:gd name="connsiteY3" fmla="*/ 3429000 h 3429000"/>
            </a:gdLst>
            <a:ahLst/>
            <a:cxnLst>
              <a:cxn ang="0">
                <a:pos x="connsiteX0" y="connsiteY0"/>
              </a:cxn>
              <a:cxn ang="0">
                <a:pos x="connsiteX1" y="connsiteY1"/>
              </a:cxn>
              <a:cxn ang="0">
                <a:pos x="connsiteX2" y="connsiteY2"/>
              </a:cxn>
              <a:cxn ang="0">
                <a:pos x="connsiteX3" y="connsiteY3"/>
              </a:cxn>
            </a:cxnLst>
            <a:rect l="l" t="t" r="r" b="b"/>
            <a:pathLst>
              <a:path w="12192000" h="3429000">
                <a:moveTo>
                  <a:pt x="0" y="0"/>
                </a:moveTo>
                <a:lnTo>
                  <a:pt x="12192000" y="0"/>
                </a:lnTo>
                <a:lnTo>
                  <a:pt x="12192000" y="3429000"/>
                </a:lnTo>
                <a:lnTo>
                  <a:pt x="0" y="3429000"/>
                </a:lnTo>
                <a:close/>
              </a:path>
            </a:pathLst>
          </a:custGeom>
          <a:solidFill>
            <a:schemeClr val="bg1">
              <a:lumMod val="85000"/>
            </a:schemeClr>
          </a:solidFill>
        </p:spPr>
        <p:txBody>
          <a:bodyPr wrap="square">
            <a:noAutofit/>
          </a:bodyPr>
          <a:lstStyle>
            <a:lvl1pPr>
              <a:defRPr sz="1600">
                <a:solidFill>
                  <a:schemeClr val="tx2"/>
                </a:solidFill>
              </a:defRPr>
            </a:lvl1pPr>
          </a:lstStyle>
          <a:p>
            <a:endParaRPr lang="en-US"/>
          </a:p>
        </p:txBody>
      </p:sp>
      <p:sp>
        <p:nvSpPr>
          <p:cNvPr id="4" name="Oval 3"/>
          <p:cNvSpPr/>
          <p:nvPr userDrawn="1"/>
        </p:nvSpPr>
        <p:spPr>
          <a:xfrm>
            <a:off x="11511183" y="359502"/>
            <a:ext cx="424443" cy="4244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a:p>
        </p:txBody>
      </p:sp>
      <p:sp>
        <p:nvSpPr>
          <p:cNvPr id="5" name="TextBox 4"/>
          <p:cNvSpPr txBox="1"/>
          <p:nvPr userDrawn="1"/>
        </p:nvSpPr>
        <p:spPr>
          <a:xfrm>
            <a:off x="11317834" y="440917"/>
            <a:ext cx="811140" cy="261610"/>
          </a:xfrm>
          <a:prstGeom prst="rect">
            <a:avLst/>
          </a:prstGeom>
          <a:noFill/>
        </p:spPr>
        <p:txBody>
          <a:bodyPr wrap="square" rtlCol="0" anchor="ctr">
            <a:spAutoFit/>
          </a:bodyPr>
          <a:lstStyle/>
          <a:p>
            <a:pPr algn="ctr"/>
            <a:fld id="{941BC090-FB63-406E-8469-18C56598DECA}" type="slidenum">
              <a:rPr lang="en-US" sz="1100" smtClean="0">
                <a:solidFill>
                  <a:schemeClr val="bg1"/>
                </a:solidFill>
              </a:rPr>
              <a:t>‹#›</a:t>
            </a:fld>
            <a:endParaRPr lang="en-US" sz="1100">
              <a:solidFill>
                <a:schemeClr val="bg1"/>
              </a:solidFill>
            </a:endParaRPr>
          </a:p>
        </p:txBody>
      </p:sp>
    </p:spTree>
    <p:extLst>
      <p:ext uri="{BB962C8B-B14F-4D97-AF65-F5344CB8AC3E}">
        <p14:creationId xmlns:p14="http://schemas.microsoft.com/office/powerpoint/2010/main" val="958870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0" y="1766335"/>
            <a:ext cx="12192000" cy="2870052"/>
          </a:xfrm>
          <a:custGeom>
            <a:avLst/>
            <a:gdLst>
              <a:gd name="connsiteX0" fmla="*/ 0 w 12192000"/>
              <a:gd name="connsiteY0" fmla="*/ 0 h 2870052"/>
              <a:gd name="connsiteX1" fmla="*/ 12192000 w 12192000"/>
              <a:gd name="connsiteY1" fmla="*/ 0 h 2870052"/>
              <a:gd name="connsiteX2" fmla="*/ 12192000 w 12192000"/>
              <a:gd name="connsiteY2" fmla="*/ 2870052 h 2870052"/>
              <a:gd name="connsiteX3" fmla="*/ 0 w 12192000"/>
              <a:gd name="connsiteY3" fmla="*/ 2870052 h 2870052"/>
            </a:gdLst>
            <a:ahLst/>
            <a:cxnLst>
              <a:cxn ang="0">
                <a:pos x="connsiteX0" y="connsiteY0"/>
              </a:cxn>
              <a:cxn ang="0">
                <a:pos x="connsiteX1" y="connsiteY1"/>
              </a:cxn>
              <a:cxn ang="0">
                <a:pos x="connsiteX2" y="connsiteY2"/>
              </a:cxn>
              <a:cxn ang="0">
                <a:pos x="connsiteX3" y="connsiteY3"/>
              </a:cxn>
            </a:cxnLst>
            <a:rect l="l" t="t" r="r" b="b"/>
            <a:pathLst>
              <a:path w="12192000" h="2870052">
                <a:moveTo>
                  <a:pt x="0" y="0"/>
                </a:moveTo>
                <a:lnTo>
                  <a:pt x="12192000" y="0"/>
                </a:lnTo>
                <a:lnTo>
                  <a:pt x="12192000" y="2870052"/>
                </a:lnTo>
                <a:lnTo>
                  <a:pt x="0" y="2870052"/>
                </a:lnTo>
                <a:close/>
              </a:path>
            </a:pathLst>
          </a:custGeom>
          <a:solidFill>
            <a:schemeClr val="bg1">
              <a:lumMod val="85000"/>
            </a:schemeClr>
          </a:solidFill>
        </p:spPr>
        <p:txBody>
          <a:bodyPr wrap="square">
            <a:noAutofit/>
          </a:bodyPr>
          <a:lstStyle>
            <a:lvl1pPr>
              <a:defRPr sz="1600">
                <a:solidFill>
                  <a:schemeClr val="tx2"/>
                </a:solidFill>
              </a:defRPr>
            </a:lvl1pPr>
          </a:lstStyle>
          <a:p>
            <a:endParaRPr lang="en-US"/>
          </a:p>
        </p:txBody>
      </p:sp>
      <p:sp>
        <p:nvSpPr>
          <p:cNvPr id="4" name="Oval 3"/>
          <p:cNvSpPr/>
          <p:nvPr userDrawn="1"/>
        </p:nvSpPr>
        <p:spPr>
          <a:xfrm>
            <a:off x="11511183" y="359502"/>
            <a:ext cx="424443" cy="4244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a:p>
        </p:txBody>
      </p:sp>
      <p:sp>
        <p:nvSpPr>
          <p:cNvPr id="5" name="TextBox 4"/>
          <p:cNvSpPr txBox="1"/>
          <p:nvPr userDrawn="1"/>
        </p:nvSpPr>
        <p:spPr>
          <a:xfrm>
            <a:off x="11317834" y="440917"/>
            <a:ext cx="811140" cy="261610"/>
          </a:xfrm>
          <a:prstGeom prst="rect">
            <a:avLst/>
          </a:prstGeom>
          <a:noFill/>
        </p:spPr>
        <p:txBody>
          <a:bodyPr wrap="square" rtlCol="0" anchor="ctr">
            <a:spAutoFit/>
          </a:bodyPr>
          <a:lstStyle/>
          <a:p>
            <a:pPr algn="ctr"/>
            <a:fld id="{941BC090-FB63-406E-8469-18C56598DECA}" type="slidenum">
              <a:rPr lang="en-US" sz="1100" smtClean="0">
                <a:solidFill>
                  <a:schemeClr val="bg1"/>
                </a:solidFill>
              </a:rPr>
              <a:t>‹#›</a:t>
            </a:fld>
            <a:endParaRPr lang="en-US" sz="1100">
              <a:solidFill>
                <a:schemeClr val="bg1"/>
              </a:solidFill>
            </a:endParaRPr>
          </a:p>
        </p:txBody>
      </p:sp>
    </p:spTree>
    <p:extLst>
      <p:ext uri="{BB962C8B-B14F-4D97-AF65-F5344CB8AC3E}">
        <p14:creationId xmlns:p14="http://schemas.microsoft.com/office/powerpoint/2010/main" val="21400668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2" y="1915065"/>
            <a:ext cx="6095999" cy="3922938"/>
          </a:xfrm>
          <a:custGeom>
            <a:avLst/>
            <a:gdLst>
              <a:gd name="connsiteX0" fmla="*/ 0 w 6095999"/>
              <a:gd name="connsiteY0" fmla="*/ 0 h 3922938"/>
              <a:gd name="connsiteX1" fmla="*/ 6095999 w 6095999"/>
              <a:gd name="connsiteY1" fmla="*/ 0 h 3922938"/>
              <a:gd name="connsiteX2" fmla="*/ 6095999 w 6095999"/>
              <a:gd name="connsiteY2" fmla="*/ 3922938 h 3922938"/>
              <a:gd name="connsiteX3" fmla="*/ 0 w 6095999"/>
              <a:gd name="connsiteY3" fmla="*/ 3922938 h 3922938"/>
            </a:gdLst>
            <a:ahLst/>
            <a:cxnLst>
              <a:cxn ang="0">
                <a:pos x="connsiteX0" y="connsiteY0"/>
              </a:cxn>
              <a:cxn ang="0">
                <a:pos x="connsiteX1" y="connsiteY1"/>
              </a:cxn>
              <a:cxn ang="0">
                <a:pos x="connsiteX2" y="connsiteY2"/>
              </a:cxn>
              <a:cxn ang="0">
                <a:pos x="connsiteX3" y="connsiteY3"/>
              </a:cxn>
            </a:cxnLst>
            <a:rect l="l" t="t" r="r" b="b"/>
            <a:pathLst>
              <a:path w="6095999" h="3922938">
                <a:moveTo>
                  <a:pt x="0" y="0"/>
                </a:moveTo>
                <a:lnTo>
                  <a:pt x="6095999" y="0"/>
                </a:lnTo>
                <a:lnTo>
                  <a:pt x="6095999" y="3922938"/>
                </a:lnTo>
                <a:lnTo>
                  <a:pt x="0" y="3922938"/>
                </a:lnTo>
                <a:close/>
              </a:path>
            </a:pathLst>
          </a:custGeom>
          <a:solidFill>
            <a:schemeClr val="bg1">
              <a:lumMod val="85000"/>
            </a:schemeClr>
          </a:solidFill>
        </p:spPr>
        <p:txBody>
          <a:bodyPr wrap="square">
            <a:noAutofit/>
          </a:bodyPr>
          <a:lstStyle>
            <a:lvl1pPr>
              <a:defRPr sz="1600">
                <a:solidFill>
                  <a:schemeClr val="tx2"/>
                </a:solidFill>
              </a:defRPr>
            </a:lvl1pPr>
          </a:lstStyle>
          <a:p>
            <a:endParaRPr lang="en-US"/>
          </a:p>
        </p:txBody>
      </p:sp>
      <p:sp>
        <p:nvSpPr>
          <p:cNvPr id="4" name="Oval 3"/>
          <p:cNvSpPr/>
          <p:nvPr userDrawn="1"/>
        </p:nvSpPr>
        <p:spPr>
          <a:xfrm>
            <a:off x="11511183" y="359502"/>
            <a:ext cx="424443" cy="4244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a:p>
        </p:txBody>
      </p:sp>
      <p:sp>
        <p:nvSpPr>
          <p:cNvPr id="5" name="TextBox 4"/>
          <p:cNvSpPr txBox="1"/>
          <p:nvPr userDrawn="1"/>
        </p:nvSpPr>
        <p:spPr>
          <a:xfrm>
            <a:off x="11317834" y="440917"/>
            <a:ext cx="811140" cy="261610"/>
          </a:xfrm>
          <a:prstGeom prst="rect">
            <a:avLst/>
          </a:prstGeom>
          <a:noFill/>
        </p:spPr>
        <p:txBody>
          <a:bodyPr wrap="square" rtlCol="0" anchor="ctr">
            <a:spAutoFit/>
          </a:bodyPr>
          <a:lstStyle/>
          <a:p>
            <a:pPr algn="ctr"/>
            <a:fld id="{941BC090-FB63-406E-8469-18C56598DECA}" type="slidenum">
              <a:rPr lang="en-US" sz="1100" smtClean="0">
                <a:solidFill>
                  <a:schemeClr val="bg1"/>
                </a:solidFill>
              </a:rPr>
              <a:t>‹#›</a:t>
            </a:fld>
            <a:endParaRPr lang="en-US" sz="1100">
              <a:solidFill>
                <a:schemeClr val="bg1"/>
              </a:solidFill>
            </a:endParaRPr>
          </a:p>
        </p:txBody>
      </p:sp>
    </p:spTree>
    <p:extLst>
      <p:ext uri="{BB962C8B-B14F-4D97-AF65-F5344CB8AC3E}">
        <p14:creationId xmlns:p14="http://schemas.microsoft.com/office/powerpoint/2010/main" val="598994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0" y="0"/>
            <a:ext cx="12192000" cy="3429000"/>
          </a:xfrm>
          <a:custGeom>
            <a:avLst/>
            <a:gdLst>
              <a:gd name="connsiteX0" fmla="*/ 0 w 12192000"/>
              <a:gd name="connsiteY0" fmla="*/ 0 h 3429000"/>
              <a:gd name="connsiteX1" fmla="*/ 12192000 w 12192000"/>
              <a:gd name="connsiteY1" fmla="*/ 0 h 3429000"/>
              <a:gd name="connsiteX2" fmla="*/ 12192000 w 12192000"/>
              <a:gd name="connsiteY2" fmla="*/ 3429000 h 3429000"/>
              <a:gd name="connsiteX3" fmla="*/ 0 w 12192000"/>
              <a:gd name="connsiteY3" fmla="*/ 3429000 h 3429000"/>
            </a:gdLst>
            <a:ahLst/>
            <a:cxnLst>
              <a:cxn ang="0">
                <a:pos x="connsiteX0" y="connsiteY0"/>
              </a:cxn>
              <a:cxn ang="0">
                <a:pos x="connsiteX1" y="connsiteY1"/>
              </a:cxn>
              <a:cxn ang="0">
                <a:pos x="connsiteX2" y="connsiteY2"/>
              </a:cxn>
              <a:cxn ang="0">
                <a:pos x="connsiteX3" y="connsiteY3"/>
              </a:cxn>
            </a:cxnLst>
            <a:rect l="l" t="t" r="r" b="b"/>
            <a:pathLst>
              <a:path w="12192000" h="3429000">
                <a:moveTo>
                  <a:pt x="0" y="0"/>
                </a:moveTo>
                <a:lnTo>
                  <a:pt x="12192000" y="0"/>
                </a:lnTo>
                <a:lnTo>
                  <a:pt x="12192000" y="3429000"/>
                </a:lnTo>
                <a:lnTo>
                  <a:pt x="0" y="3429000"/>
                </a:lnTo>
                <a:close/>
              </a:path>
            </a:pathLst>
          </a:custGeom>
          <a:solidFill>
            <a:schemeClr val="bg1">
              <a:lumMod val="85000"/>
            </a:schemeClr>
          </a:solidFill>
        </p:spPr>
        <p:txBody>
          <a:bodyPr wrap="square">
            <a:noAutofit/>
          </a:bodyPr>
          <a:lstStyle>
            <a:lvl1pPr>
              <a:defRPr sz="1600">
                <a:solidFill>
                  <a:schemeClr val="tx2"/>
                </a:solidFill>
              </a:defRPr>
            </a:lvl1pPr>
          </a:lstStyle>
          <a:p>
            <a:endParaRPr lang="en-US"/>
          </a:p>
        </p:txBody>
      </p:sp>
      <p:sp>
        <p:nvSpPr>
          <p:cNvPr id="4" name="Oval 3"/>
          <p:cNvSpPr/>
          <p:nvPr userDrawn="1"/>
        </p:nvSpPr>
        <p:spPr>
          <a:xfrm>
            <a:off x="11511183" y="359502"/>
            <a:ext cx="424443" cy="4244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a:p>
        </p:txBody>
      </p:sp>
      <p:sp>
        <p:nvSpPr>
          <p:cNvPr id="5" name="TextBox 4"/>
          <p:cNvSpPr txBox="1"/>
          <p:nvPr userDrawn="1"/>
        </p:nvSpPr>
        <p:spPr>
          <a:xfrm>
            <a:off x="11317834" y="440917"/>
            <a:ext cx="811140" cy="261610"/>
          </a:xfrm>
          <a:prstGeom prst="rect">
            <a:avLst/>
          </a:prstGeom>
          <a:noFill/>
        </p:spPr>
        <p:txBody>
          <a:bodyPr wrap="square" rtlCol="0" anchor="ctr">
            <a:spAutoFit/>
          </a:bodyPr>
          <a:lstStyle/>
          <a:p>
            <a:pPr algn="ctr"/>
            <a:fld id="{941BC090-FB63-406E-8469-18C56598DECA}" type="slidenum">
              <a:rPr lang="en-US" sz="1100" smtClean="0">
                <a:solidFill>
                  <a:schemeClr val="bg1"/>
                </a:solidFill>
              </a:rPr>
              <a:t>‹#›</a:t>
            </a:fld>
            <a:endParaRPr lang="en-US" sz="1100">
              <a:solidFill>
                <a:schemeClr val="bg1"/>
              </a:solidFill>
            </a:endParaRPr>
          </a:p>
        </p:txBody>
      </p:sp>
    </p:spTree>
    <p:extLst>
      <p:ext uri="{BB962C8B-B14F-4D97-AF65-F5344CB8AC3E}">
        <p14:creationId xmlns:p14="http://schemas.microsoft.com/office/powerpoint/2010/main" val="4152465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Custom Layout">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0" y="0"/>
            <a:ext cx="5006340" cy="6858000"/>
          </a:xfrm>
          <a:custGeom>
            <a:avLst/>
            <a:gdLst>
              <a:gd name="connsiteX0" fmla="*/ 0 w 5006340"/>
              <a:gd name="connsiteY0" fmla="*/ 0 h 6858000"/>
              <a:gd name="connsiteX1" fmla="*/ 5006340 w 5006340"/>
              <a:gd name="connsiteY1" fmla="*/ 0 h 6858000"/>
              <a:gd name="connsiteX2" fmla="*/ 5006340 w 5006340"/>
              <a:gd name="connsiteY2" fmla="*/ 6858000 h 6858000"/>
              <a:gd name="connsiteX3" fmla="*/ 0 w 500634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006340" h="6858000">
                <a:moveTo>
                  <a:pt x="0" y="0"/>
                </a:moveTo>
                <a:lnTo>
                  <a:pt x="5006340" y="0"/>
                </a:lnTo>
                <a:lnTo>
                  <a:pt x="5006340" y="6858000"/>
                </a:lnTo>
                <a:lnTo>
                  <a:pt x="0" y="6858000"/>
                </a:lnTo>
                <a:close/>
              </a:path>
            </a:pathLst>
          </a:custGeom>
          <a:solidFill>
            <a:schemeClr val="bg1">
              <a:lumMod val="85000"/>
            </a:schemeClr>
          </a:solidFill>
        </p:spPr>
        <p:txBody>
          <a:bodyPr wrap="square">
            <a:noAutofit/>
          </a:bodyPr>
          <a:lstStyle>
            <a:lvl1pPr>
              <a:defRPr sz="1600">
                <a:solidFill>
                  <a:schemeClr val="tx2"/>
                </a:solidFill>
              </a:defRPr>
            </a:lvl1pPr>
          </a:lstStyle>
          <a:p>
            <a:endParaRPr lang="en-US"/>
          </a:p>
        </p:txBody>
      </p:sp>
      <p:sp>
        <p:nvSpPr>
          <p:cNvPr id="4" name="Oval 3"/>
          <p:cNvSpPr/>
          <p:nvPr userDrawn="1"/>
        </p:nvSpPr>
        <p:spPr>
          <a:xfrm>
            <a:off x="11511183" y="359502"/>
            <a:ext cx="424443" cy="4244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a:p>
        </p:txBody>
      </p:sp>
      <p:sp>
        <p:nvSpPr>
          <p:cNvPr id="5" name="TextBox 4"/>
          <p:cNvSpPr txBox="1"/>
          <p:nvPr userDrawn="1"/>
        </p:nvSpPr>
        <p:spPr>
          <a:xfrm>
            <a:off x="11317834" y="440917"/>
            <a:ext cx="811140" cy="261610"/>
          </a:xfrm>
          <a:prstGeom prst="rect">
            <a:avLst/>
          </a:prstGeom>
          <a:noFill/>
        </p:spPr>
        <p:txBody>
          <a:bodyPr wrap="square" rtlCol="0" anchor="ctr">
            <a:spAutoFit/>
          </a:bodyPr>
          <a:lstStyle/>
          <a:p>
            <a:pPr algn="ctr"/>
            <a:fld id="{941BC090-FB63-406E-8469-18C56598DECA}" type="slidenum">
              <a:rPr lang="en-US" sz="1100" smtClean="0">
                <a:solidFill>
                  <a:schemeClr val="bg1"/>
                </a:solidFill>
              </a:rPr>
              <a:t>‹#›</a:t>
            </a:fld>
            <a:endParaRPr lang="en-US" sz="1100">
              <a:solidFill>
                <a:schemeClr val="bg1"/>
              </a:solidFill>
            </a:endParaRPr>
          </a:p>
        </p:txBody>
      </p:sp>
    </p:spTree>
    <p:extLst>
      <p:ext uri="{BB962C8B-B14F-4D97-AF65-F5344CB8AC3E}">
        <p14:creationId xmlns:p14="http://schemas.microsoft.com/office/powerpoint/2010/main" val="680621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8_Custom Layout">
    <p:spTree>
      <p:nvGrpSpPr>
        <p:cNvPr id="1" name=""/>
        <p:cNvGrpSpPr/>
        <p:nvPr/>
      </p:nvGrpSpPr>
      <p:grpSpPr>
        <a:xfrm>
          <a:off x="0" y="0"/>
          <a:ext cx="0" cy="0"/>
          <a:chOff x="0" y="0"/>
          <a:chExt cx="0" cy="0"/>
        </a:xfrm>
      </p:grpSpPr>
      <p:sp>
        <p:nvSpPr>
          <p:cNvPr id="8" name="Picture Placeholder 7"/>
          <p:cNvSpPr>
            <a:spLocks noGrp="1"/>
          </p:cNvSpPr>
          <p:nvPr>
            <p:ph type="pic" sz="quarter" idx="10"/>
          </p:nvPr>
        </p:nvSpPr>
        <p:spPr>
          <a:xfrm>
            <a:off x="0" y="1766335"/>
            <a:ext cx="12191998" cy="2870052"/>
          </a:xfrm>
          <a:custGeom>
            <a:avLst/>
            <a:gdLst>
              <a:gd name="connsiteX0" fmla="*/ 0 w 12191998"/>
              <a:gd name="connsiteY0" fmla="*/ 0 h 2870052"/>
              <a:gd name="connsiteX1" fmla="*/ 12191998 w 12191998"/>
              <a:gd name="connsiteY1" fmla="*/ 0 h 2870052"/>
              <a:gd name="connsiteX2" fmla="*/ 12191998 w 12191998"/>
              <a:gd name="connsiteY2" fmla="*/ 2870052 h 2870052"/>
              <a:gd name="connsiteX3" fmla="*/ 0 w 12191998"/>
              <a:gd name="connsiteY3" fmla="*/ 2870052 h 2870052"/>
            </a:gdLst>
            <a:ahLst/>
            <a:cxnLst>
              <a:cxn ang="0">
                <a:pos x="connsiteX0" y="connsiteY0"/>
              </a:cxn>
              <a:cxn ang="0">
                <a:pos x="connsiteX1" y="connsiteY1"/>
              </a:cxn>
              <a:cxn ang="0">
                <a:pos x="connsiteX2" y="connsiteY2"/>
              </a:cxn>
              <a:cxn ang="0">
                <a:pos x="connsiteX3" y="connsiteY3"/>
              </a:cxn>
            </a:cxnLst>
            <a:rect l="l" t="t" r="r" b="b"/>
            <a:pathLst>
              <a:path w="12191998" h="2870052">
                <a:moveTo>
                  <a:pt x="0" y="0"/>
                </a:moveTo>
                <a:lnTo>
                  <a:pt x="12191998" y="0"/>
                </a:lnTo>
                <a:lnTo>
                  <a:pt x="12191998" y="2870052"/>
                </a:lnTo>
                <a:lnTo>
                  <a:pt x="0" y="2870052"/>
                </a:lnTo>
                <a:close/>
              </a:path>
            </a:pathLst>
          </a:custGeom>
          <a:solidFill>
            <a:schemeClr val="bg1">
              <a:lumMod val="85000"/>
            </a:schemeClr>
          </a:solidFill>
        </p:spPr>
        <p:txBody>
          <a:bodyPr wrap="square">
            <a:noAutofit/>
          </a:bodyPr>
          <a:lstStyle>
            <a:lvl1pPr>
              <a:defRPr sz="1600">
                <a:solidFill>
                  <a:schemeClr val="tx2"/>
                </a:solidFill>
              </a:defRPr>
            </a:lvl1pPr>
          </a:lstStyle>
          <a:p>
            <a:endParaRPr lang="en-US"/>
          </a:p>
        </p:txBody>
      </p:sp>
      <p:sp>
        <p:nvSpPr>
          <p:cNvPr id="4" name="Oval 3"/>
          <p:cNvSpPr/>
          <p:nvPr userDrawn="1"/>
        </p:nvSpPr>
        <p:spPr>
          <a:xfrm>
            <a:off x="11511183" y="359502"/>
            <a:ext cx="424443" cy="4244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a:p>
        </p:txBody>
      </p:sp>
      <p:sp>
        <p:nvSpPr>
          <p:cNvPr id="5" name="TextBox 4"/>
          <p:cNvSpPr txBox="1"/>
          <p:nvPr userDrawn="1"/>
        </p:nvSpPr>
        <p:spPr>
          <a:xfrm>
            <a:off x="11317834" y="440917"/>
            <a:ext cx="811140" cy="261610"/>
          </a:xfrm>
          <a:prstGeom prst="rect">
            <a:avLst/>
          </a:prstGeom>
          <a:noFill/>
        </p:spPr>
        <p:txBody>
          <a:bodyPr wrap="square" rtlCol="0" anchor="ctr">
            <a:spAutoFit/>
          </a:bodyPr>
          <a:lstStyle/>
          <a:p>
            <a:pPr algn="ctr"/>
            <a:fld id="{941BC090-FB63-406E-8469-18C56598DECA}" type="slidenum">
              <a:rPr lang="en-US" sz="1100" smtClean="0">
                <a:solidFill>
                  <a:schemeClr val="bg1"/>
                </a:solidFill>
              </a:rPr>
              <a:t>‹#›</a:t>
            </a:fld>
            <a:endParaRPr lang="en-US" sz="1100">
              <a:solidFill>
                <a:schemeClr val="bg1"/>
              </a:solidFill>
            </a:endParaRPr>
          </a:p>
        </p:txBody>
      </p:sp>
    </p:spTree>
    <p:extLst>
      <p:ext uri="{BB962C8B-B14F-4D97-AF65-F5344CB8AC3E}">
        <p14:creationId xmlns:p14="http://schemas.microsoft.com/office/powerpoint/2010/main" val="74764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5136534" y="2214693"/>
            <a:ext cx="1917720" cy="3402991"/>
          </a:xfrm>
          <a:custGeom>
            <a:avLst/>
            <a:gdLst>
              <a:gd name="connsiteX0" fmla="*/ 0 w 1917720"/>
              <a:gd name="connsiteY0" fmla="*/ 0 h 3402991"/>
              <a:gd name="connsiteX1" fmla="*/ 1917720 w 1917720"/>
              <a:gd name="connsiteY1" fmla="*/ 0 h 3402991"/>
              <a:gd name="connsiteX2" fmla="*/ 1917720 w 1917720"/>
              <a:gd name="connsiteY2" fmla="*/ 3402991 h 3402991"/>
              <a:gd name="connsiteX3" fmla="*/ 0 w 1917720"/>
              <a:gd name="connsiteY3" fmla="*/ 3402991 h 3402991"/>
            </a:gdLst>
            <a:ahLst/>
            <a:cxnLst>
              <a:cxn ang="0">
                <a:pos x="connsiteX0" y="connsiteY0"/>
              </a:cxn>
              <a:cxn ang="0">
                <a:pos x="connsiteX1" y="connsiteY1"/>
              </a:cxn>
              <a:cxn ang="0">
                <a:pos x="connsiteX2" y="connsiteY2"/>
              </a:cxn>
              <a:cxn ang="0">
                <a:pos x="connsiteX3" y="connsiteY3"/>
              </a:cxn>
            </a:cxnLst>
            <a:rect l="l" t="t" r="r" b="b"/>
            <a:pathLst>
              <a:path w="1917720" h="3402991">
                <a:moveTo>
                  <a:pt x="0" y="0"/>
                </a:moveTo>
                <a:lnTo>
                  <a:pt x="1917720" y="0"/>
                </a:lnTo>
                <a:lnTo>
                  <a:pt x="1917720" y="3402991"/>
                </a:lnTo>
                <a:lnTo>
                  <a:pt x="0" y="3402991"/>
                </a:lnTo>
                <a:close/>
              </a:path>
            </a:pathLst>
          </a:custGeom>
          <a:solidFill>
            <a:schemeClr val="bg1">
              <a:lumMod val="85000"/>
            </a:schemeClr>
          </a:solidFill>
        </p:spPr>
        <p:txBody>
          <a:bodyPr wrap="square">
            <a:noAutofit/>
          </a:bodyPr>
          <a:lstStyle>
            <a:lvl1pPr>
              <a:defRPr sz="1600">
                <a:solidFill>
                  <a:schemeClr val="tx2"/>
                </a:solidFill>
              </a:defRPr>
            </a:lvl1pPr>
          </a:lstStyle>
          <a:p>
            <a:endParaRPr lang="en-US"/>
          </a:p>
        </p:txBody>
      </p:sp>
      <p:sp>
        <p:nvSpPr>
          <p:cNvPr id="4" name="Oval 3"/>
          <p:cNvSpPr/>
          <p:nvPr userDrawn="1"/>
        </p:nvSpPr>
        <p:spPr>
          <a:xfrm>
            <a:off x="11511183" y="359502"/>
            <a:ext cx="424443" cy="4244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a:p>
        </p:txBody>
      </p:sp>
      <p:sp>
        <p:nvSpPr>
          <p:cNvPr id="5" name="TextBox 4"/>
          <p:cNvSpPr txBox="1"/>
          <p:nvPr userDrawn="1"/>
        </p:nvSpPr>
        <p:spPr>
          <a:xfrm>
            <a:off x="11317834" y="440917"/>
            <a:ext cx="811140" cy="261610"/>
          </a:xfrm>
          <a:prstGeom prst="rect">
            <a:avLst/>
          </a:prstGeom>
          <a:noFill/>
        </p:spPr>
        <p:txBody>
          <a:bodyPr wrap="square" rtlCol="0" anchor="ctr">
            <a:spAutoFit/>
          </a:bodyPr>
          <a:lstStyle/>
          <a:p>
            <a:pPr algn="ctr"/>
            <a:fld id="{941BC090-FB63-406E-8469-18C56598DECA}" type="slidenum">
              <a:rPr lang="en-US" sz="1100" smtClean="0">
                <a:solidFill>
                  <a:schemeClr val="bg1"/>
                </a:solidFill>
              </a:rPr>
              <a:t>‹#›</a:t>
            </a:fld>
            <a:endParaRPr lang="en-US" sz="1100">
              <a:solidFill>
                <a:schemeClr val="bg1"/>
              </a:solidFill>
            </a:endParaRPr>
          </a:p>
        </p:txBody>
      </p:sp>
    </p:spTree>
    <p:extLst>
      <p:ext uri="{BB962C8B-B14F-4D97-AF65-F5344CB8AC3E}">
        <p14:creationId xmlns:p14="http://schemas.microsoft.com/office/powerpoint/2010/main" val="23095351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0_Custom Layout">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052917" y="2027293"/>
            <a:ext cx="4681777" cy="2639605"/>
          </a:xfrm>
          <a:custGeom>
            <a:avLst/>
            <a:gdLst>
              <a:gd name="connsiteX0" fmla="*/ 0 w 4681777"/>
              <a:gd name="connsiteY0" fmla="*/ 0 h 2639605"/>
              <a:gd name="connsiteX1" fmla="*/ 4681777 w 4681777"/>
              <a:gd name="connsiteY1" fmla="*/ 0 h 2639605"/>
              <a:gd name="connsiteX2" fmla="*/ 4681777 w 4681777"/>
              <a:gd name="connsiteY2" fmla="*/ 2639605 h 2639605"/>
              <a:gd name="connsiteX3" fmla="*/ 0 w 4681777"/>
              <a:gd name="connsiteY3" fmla="*/ 2639605 h 2639605"/>
            </a:gdLst>
            <a:ahLst/>
            <a:cxnLst>
              <a:cxn ang="0">
                <a:pos x="connsiteX0" y="connsiteY0"/>
              </a:cxn>
              <a:cxn ang="0">
                <a:pos x="connsiteX1" y="connsiteY1"/>
              </a:cxn>
              <a:cxn ang="0">
                <a:pos x="connsiteX2" y="connsiteY2"/>
              </a:cxn>
              <a:cxn ang="0">
                <a:pos x="connsiteX3" y="connsiteY3"/>
              </a:cxn>
            </a:cxnLst>
            <a:rect l="l" t="t" r="r" b="b"/>
            <a:pathLst>
              <a:path w="4681777" h="2639605">
                <a:moveTo>
                  <a:pt x="0" y="0"/>
                </a:moveTo>
                <a:lnTo>
                  <a:pt x="4681777" y="0"/>
                </a:lnTo>
                <a:lnTo>
                  <a:pt x="4681777" y="2639605"/>
                </a:lnTo>
                <a:lnTo>
                  <a:pt x="0" y="2639605"/>
                </a:lnTo>
                <a:close/>
              </a:path>
            </a:pathLst>
          </a:custGeom>
          <a:solidFill>
            <a:schemeClr val="bg1">
              <a:lumMod val="85000"/>
            </a:schemeClr>
          </a:solidFill>
        </p:spPr>
        <p:txBody>
          <a:bodyPr wrap="square">
            <a:noAutofit/>
          </a:bodyPr>
          <a:lstStyle>
            <a:lvl1pPr>
              <a:defRPr sz="1600">
                <a:solidFill>
                  <a:schemeClr val="tx2"/>
                </a:solidFill>
              </a:defRPr>
            </a:lvl1pPr>
          </a:lstStyle>
          <a:p>
            <a:endParaRPr lang="en-US"/>
          </a:p>
        </p:txBody>
      </p:sp>
      <p:sp>
        <p:nvSpPr>
          <p:cNvPr id="4" name="Oval 3"/>
          <p:cNvSpPr/>
          <p:nvPr userDrawn="1"/>
        </p:nvSpPr>
        <p:spPr>
          <a:xfrm>
            <a:off x="11511183" y="359502"/>
            <a:ext cx="424443" cy="4244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a:p>
        </p:txBody>
      </p:sp>
      <p:sp>
        <p:nvSpPr>
          <p:cNvPr id="5" name="TextBox 4"/>
          <p:cNvSpPr txBox="1"/>
          <p:nvPr userDrawn="1"/>
        </p:nvSpPr>
        <p:spPr>
          <a:xfrm>
            <a:off x="11317834" y="440917"/>
            <a:ext cx="811140" cy="261610"/>
          </a:xfrm>
          <a:prstGeom prst="rect">
            <a:avLst/>
          </a:prstGeom>
          <a:noFill/>
        </p:spPr>
        <p:txBody>
          <a:bodyPr wrap="square" rtlCol="0" anchor="ctr">
            <a:spAutoFit/>
          </a:bodyPr>
          <a:lstStyle/>
          <a:p>
            <a:pPr algn="ctr"/>
            <a:fld id="{941BC090-FB63-406E-8469-18C56598DECA}" type="slidenum">
              <a:rPr lang="en-US" sz="1100" smtClean="0">
                <a:solidFill>
                  <a:schemeClr val="bg1"/>
                </a:solidFill>
              </a:rPr>
              <a:t>‹#›</a:t>
            </a:fld>
            <a:endParaRPr lang="en-US" sz="1100">
              <a:solidFill>
                <a:schemeClr val="bg1"/>
              </a:solidFill>
            </a:endParaRPr>
          </a:p>
        </p:txBody>
      </p:sp>
    </p:spTree>
    <p:extLst>
      <p:ext uri="{BB962C8B-B14F-4D97-AF65-F5344CB8AC3E}">
        <p14:creationId xmlns:p14="http://schemas.microsoft.com/office/powerpoint/2010/main" val="3319186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4613564" y="2010754"/>
            <a:ext cx="6740234" cy="3978679"/>
          </a:xfrm>
          <a:custGeom>
            <a:avLst/>
            <a:gdLst>
              <a:gd name="connsiteX0" fmla="*/ 0 w 6740234"/>
              <a:gd name="connsiteY0" fmla="*/ 0 h 3978679"/>
              <a:gd name="connsiteX1" fmla="*/ 6740234 w 6740234"/>
              <a:gd name="connsiteY1" fmla="*/ 0 h 3978679"/>
              <a:gd name="connsiteX2" fmla="*/ 6740234 w 6740234"/>
              <a:gd name="connsiteY2" fmla="*/ 3978679 h 3978679"/>
              <a:gd name="connsiteX3" fmla="*/ 0 w 6740234"/>
              <a:gd name="connsiteY3" fmla="*/ 3978679 h 3978679"/>
            </a:gdLst>
            <a:ahLst/>
            <a:cxnLst>
              <a:cxn ang="0">
                <a:pos x="connsiteX0" y="connsiteY0"/>
              </a:cxn>
              <a:cxn ang="0">
                <a:pos x="connsiteX1" y="connsiteY1"/>
              </a:cxn>
              <a:cxn ang="0">
                <a:pos x="connsiteX2" y="connsiteY2"/>
              </a:cxn>
              <a:cxn ang="0">
                <a:pos x="connsiteX3" y="connsiteY3"/>
              </a:cxn>
            </a:cxnLst>
            <a:rect l="l" t="t" r="r" b="b"/>
            <a:pathLst>
              <a:path w="6740234" h="3978679">
                <a:moveTo>
                  <a:pt x="0" y="0"/>
                </a:moveTo>
                <a:lnTo>
                  <a:pt x="6740234" y="0"/>
                </a:lnTo>
                <a:lnTo>
                  <a:pt x="6740234" y="3978679"/>
                </a:lnTo>
                <a:lnTo>
                  <a:pt x="0" y="3978679"/>
                </a:lnTo>
                <a:close/>
              </a:path>
            </a:pathLst>
          </a:custGeom>
          <a:solidFill>
            <a:schemeClr val="bg1">
              <a:lumMod val="85000"/>
            </a:schemeClr>
          </a:solidFill>
        </p:spPr>
        <p:txBody>
          <a:bodyPr wrap="square">
            <a:noAutofit/>
          </a:bodyPr>
          <a:lstStyle>
            <a:lvl1pPr>
              <a:defRPr sz="1600">
                <a:solidFill>
                  <a:schemeClr val="tx2"/>
                </a:solidFill>
              </a:defRPr>
            </a:lvl1pPr>
          </a:lstStyle>
          <a:p>
            <a:endParaRPr lang="en-US"/>
          </a:p>
        </p:txBody>
      </p:sp>
      <p:sp>
        <p:nvSpPr>
          <p:cNvPr id="4" name="Oval 3"/>
          <p:cNvSpPr/>
          <p:nvPr userDrawn="1"/>
        </p:nvSpPr>
        <p:spPr>
          <a:xfrm>
            <a:off x="11511183" y="359502"/>
            <a:ext cx="424443" cy="4244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a:p>
        </p:txBody>
      </p:sp>
      <p:sp>
        <p:nvSpPr>
          <p:cNvPr id="5" name="TextBox 4"/>
          <p:cNvSpPr txBox="1"/>
          <p:nvPr userDrawn="1"/>
        </p:nvSpPr>
        <p:spPr>
          <a:xfrm>
            <a:off x="11317834" y="440917"/>
            <a:ext cx="811140" cy="261610"/>
          </a:xfrm>
          <a:prstGeom prst="rect">
            <a:avLst/>
          </a:prstGeom>
          <a:noFill/>
        </p:spPr>
        <p:txBody>
          <a:bodyPr wrap="square" rtlCol="0" anchor="ctr">
            <a:spAutoFit/>
          </a:bodyPr>
          <a:lstStyle/>
          <a:p>
            <a:pPr algn="ctr"/>
            <a:fld id="{941BC090-FB63-406E-8469-18C56598DECA}" type="slidenum">
              <a:rPr lang="en-US" sz="1100" smtClean="0">
                <a:solidFill>
                  <a:schemeClr val="bg1"/>
                </a:solidFill>
              </a:rPr>
              <a:t>‹#›</a:t>
            </a:fld>
            <a:endParaRPr lang="en-US" sz="1100">
              <a:solidFill>
                <a:schemeClr val="bg1"/>
              </a:solidFill>
            </a:endParaRPr>
          </a:p>
        </p:txBody>
      </p:sp>
    </p:spTree>
    <p:extLst>
      <p:ext uri="{BB962C8B-B14F-4D97-AF65-F5344CB8AC3E}">
        <p14:creationId xmlns:p14="http://schemas.microsoft.com/office/powerpoint/2010/main" val="4008296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2F9B37-4FC8-4EEB-BE2F-2081A1907109}" type="datetimeFigureOut">
              <a:rPr lang="en-US" smtClean="0"/>
              <a:t>8/10/2020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B8CCAFD-1043-42B6-864E-C32A387FD4D1}" type="slidenum">
              <a:rPr lang="en-US" smtClean="0"/>
              <a:t>‹#›</a:t>
            </a:fld>
            <a:endParaRPr lang="en-US"/>
          </a:p>
        </p:txBody>
      </p:sp>
    </p:spTree>
    <p:extLst>
      <p:ext uri="{BB962C8B-B14F-4D97-AF65-F5344CB8AC3E}">
        <p14:creationId xmlns:p14="http://schemas.microsoft.com/office/powerpoint/2010/main" val="33387519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Break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2601556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ontents slide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310287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4.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23604439"/>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739" r:id="rId3"/>
    <p:sldLayoutId id="2147483653" r:id="rId4"/>
    <p:sldLayoutId id="2147483654" r:id="rId5"/>
    <p:sldLayoutId id="2147483673" r:id="rId6"/>
    <p:sldLayoutId id="2147483656" r:id="rId7"/>
    <p:sldLayoutId id="2147483657" r:id="rId8"/>
    <p:sldLayoutId id="2147483658" r:id="rId9"/>
    <p:sldLayoutId id="2147483659" r:id="rId10"/>
    <p:sldLayoutId id="2147483660" r:id="rId11"/>
    <p:sldLayoutId id="2147483661" r:id="rId12"/>
    <p:sldLayoutId id="2147483662"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2F9B37-4FC8-4EEB-BE2F-2081A1907109}" type="datetimeFigureOut">
              <a:rPr lang="en-US" smtClean="0"/>
              <a:t>8/10/2020</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8CCAFD-1043-42B6-864E-C32A387FD4D1}" type="slidenum">
              <a:rPr lang="en-US" smtClean="0"/>
              <a:t>‹#›</a:t>
            </a:fld>
            <a:endParaRPr lang="en-US"/>
          </a:p>
        </p:txBody>
      </p:sp>
    </p:spTree>
    <p:extLst>
      <p:ext uri="{BB962C8B-B14F-4D97-AF65-F5344CB8AC3E}">
        <p14:creationId xmlns:p14="http://schemas.microsoft.com/office/powerpoint/2010/main" val="4089839360"/>
      </p:ext>
    </p:extLst>
  </p:cSld>
  <p:clrMap bg1="lt1" tx1="dk1" bg2="lt2" tx2="dk2" accent1="accent1" accent2="accent2" accent3="accent3" accent4="accent4" accent5="accent5" accent6="accent6" hlink="hlink" folHlink="folHlink"/>
  <p:sldLayoutIdLst>
    <p:sldLayoutId id="2147483655"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75178107"/>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23"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5" indent="-228605" algn="l" defTabSz="914423"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23" rtl="0" eaLnBrk="1" latinLnBrk="0" hangingPunct="1">
        <a:defRPr sz="1800" kern="1200">
          <a:solidFill>
            <a:schemeClr val="tx1"/>
          </a:solidFill>
          <a:latin typeface="+mn-lt"/>
          <a:ea typeface="+mn-ea"/>
          <a:cs typeface="+mn-cs"/>
        </a:defRPr>
      </a:lvl1pPr>
      <a:lvl2pPr marL="457212" algn="l" defTabSz="914423" rtl="0" eaLnBrk="1" latinLnBrk="0" hangingPunct="1">
        <a:defRPr sz="1800" kern="1200">
          <a:solidFill>
            <a:schemeClr val="tx1"/>
          </a:solidFill>
          <a:latin typeface="+mn-lt"/>
          <a:ea typeface="+mn-ea"/>
          <a:cs typeface="+mn-cs"/>
        </a:defRPr>
      </a:lvl2pPr>
      <a:lvl3pPr marL="914423" algn="l" defTabSz="914423" rtl="0" eaLnBrk="1" latinLnBrk="0" hangingPunct="1">
        <a:defRPr sz="1800" kern="1200">
          <a:solidFill>
            <a:schemeClr val="tx1"/>
          </a:solidFill>
          <a:latin typeface="+mn-lt"/>
          <a:ea typeface="+mn-ea"/>
          <a:cs typeface="+mn-cs"/>
        </a:defRPr>
      </a:lvl3pPr>
      <a:lvl4pPr marL="1371635" algn="l" defTabSz="914423" rtl="0" eaLnBrk="1" latinLnBrk="0" hangingPunct="1">
        <a:defRPr sz="1800" kern="1200">
          <a:solidFill>
            <a:schemeClr val="tx1"/>
          </a:solidFill>
          <a:latin typeface="+mn-lt"/>
          <a:ea typeface="+mn-ea"/>
          <a:cs typeface="+mn-cs"/>
        </a:defRPr>
      </a:lvl4pPr>
      <a:lvl5pPr marL="1828845" algn="l" defTabSz="914423" rtl="0" eaLnBrk="1" latinLnBrk="0" hangingPunct="1">
        <a:defRPr sz="1800" kern="1200">
          <a:solidFill>
            <a:schemeClr val="tx1"/>
          </a:solidFill>
          <a:latin typeface="+mn-lt"/>
          <a:ea typeface="+mn-ea"/>
          <a:cs typeface="+mn-cs"/>
        </a:defRPr>
      </a:lvl5pPr>
      <a:lvl6pPr marL="2286058" algn="l" defTabSz="914423" rtl="0" eaLnBrk="1" latinLnBrk="0" hangingPunct="1">
        <a:defRPr sz="1800" kern="1200">
          <a:solidFill>
            <a:schemeClr val="tx1"/>
          </a:solidFill>
          <a:latin typeface="+mn-lt"/>
          <a:ea typeface="+mn-ea"/>
          <a:cs typeface="+mn-cs"/>
        </a:defRPr>
      </a:lvl6pPr>
      <a:lvl7pPr marL="2743268" algn="l" defTabSz="914423" rtl="0" eaLnBrk="1" latinLnBrk="0" hangingPunct="1">
        <a:defRPr sz="1800" kern="1200">
          <a:solidFill>
            <a:schemeClr val="tx1"/>
          </a:solidFill>
          <a:latin typeface="+mn-lt"/>
          <a:ea typeface="+mn-ea"/>
          <a:cs typeface="+mn-cs"/>
        </a:defRPr>
      </a:lvl7pPr>
      <a:lvl8pPr marL="3200480" algn="l" defTabSz="914423" rtl="0" eaLnBrk="1" latinLnBrk="0" hangingPunct="1">
        <a:defRPr sz="1800" kern="1200">
          <a:solidFill>
            <a:schemeClr val="tx1"/>
          </a:solidFill>
          <a:latin typeface="+mn-lt"/>
          <a:ea typeface="+mn-ea"/>
          <a:cs typeface="+mn-cs"/>
        </a:defRPr>
      </a:lvl8pPr>
      <a:lvl9pPr marL="3657692" algn="l" defTabSz="914423"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70174220"/>
      </p:ext>
    </p:extLst>
  </p:cSld>
  <p:clrMap bg1="lt1" tx1="dk1" bg2="lt2" tx2="dk2" accent1="accent1" accent2="accent2" accent3="accent3" accent4="accent4" accent5="accent5" accent6="accent6" hlink="hlink" folHlink="folHlink"/>
  <p:sldLayoutIdLst>
    <p:sldLayoutId id="2147483738" r:id="rId1"/>
  </p:sldLayoutIdLst>
  <p:txStyles>
    <p:titleStyle>
      <a:lvl1pPr algn="l" defTabSz="914423"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5" indent="-228605" algn="l" defTabSz="914423"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23" rtl="0" eaLnBrk="1" latinLnBrk="0" hangingPunct="1">
        <a:defRPr sz="1800" kern="1200">
          <a:solidFill>
            <a:schemeClr val="tx1"/>
          </a:solidFill>
          <a:latin typeface="+mn-lt"/>
          <a:ea typeface="+mn-ea"/>
          <a:cs typeface="+mn-cs"/>
        </a:defRPr>
      </a:lvl1pPr>
      <a:lvl2pPr marL="457212" algn="l" defTabSz="914423" rtl="0" eaLnBrk="1" latinLnBrk="0" hangingPunct="1">
        <a:defRPr sz="1800" kern="1200">
          <a:solidFill>
            <a:schemeClr val="tx1"/>
          </a:solidFill>
          <a:latin typeface="+mn-lt"/>
          <a:ea typeface="+mn-ea"/>
          <a:cs typeface="+mn-cs"/>
        </a:defRPr>
      </a:lvl2pPr>
      <a:lvl3pPr marL="914423" algn="l" defTabSz="914423" rtl="0" eaLnBrk="1" latinLnBrk="0" hangingPunct="1">
        <a:defRPr sz="1800" kern="1200">
          <a:solidFill>
            <a:schemeClr val="tx1"/>
          </a:solidFill>
          <a:latin typeface="+mn-lt"/>
          <a:ea typeface="+mn-ea"/>
          <a:cs typeface="+mn-cs"/>
        </a:defRPr>
      </a:lvl3pPr>
      <a:lvl4pPr marL="1371635" algn="l" defTabSz="914423" rtl="0" eaLnBrk="1" latinLnBrk="0" hangingPunct="1">
        <a:defRPr sz="1800" kern="1200">
          <a:solidFill>
            <a:schemeClr val="tx1"/>
          </a:solidFill>
          <a:latin typeface="+mn-lt"/>
          <a:ea typeface="+mn-ea"/>
          <a:cs typeface="+mn-cs"/>
        </a:defRPr>
      </a:lvl4pPr>
      <a:lvl5pPr marL="1828845" algn="l" defTabSz="914423" rtl="0" eaLnBrk="1" latinLnBrk="0" hangingPunct="1">
        <a:defRPr sz="1800" kern="1200">
          <a:solidFill>
            <a:schemeClr val="tx1"/>
          </a:solidFill>
          <a:latin typeface="+mn-lt"/>
          <a:ea typeface="+mn-ea"/>
          <a:cs typeface="+mn-cs"/>
        </a:defRPr>
      </a:lvl5pPr>
      <a:lvl6pPr marL="2286058" algn="l" defTabSz="914423" rtl="0" eaLnBrk="1" latinLnBrk="0" hangingPunct="1">
        <a:defRPr sz="1800" kern="1200">
          <a:solidFill>
            <a:schemeClr val="tx1"/>
          </a:solidFill>
          <a:latin typeface="+mn-lt"/>
          <a:ea typeface="+mn-ea"/>
          <a:cs typeface="+mn-cs"/>
        </a:defRPr>
      </a:lvl6pPr>
      <a:lvl7pPr marL="2743268" algn="l" defTabSz="914423" rtl="0" eaLnBrk="1" latinLnBrk="0" hangingPunct="1">
        <a:defRPr sz="1800" kern="1200">
          <a:solidFill>
            <a:schemeClr val="tx1"/>
          </a:solidFill>
          <a:latin typeface="+mn-lt"/>
          <a:ea typeface="+mn-ea"/>
          <a:cs typeface="+mn-cs"/>
        </a:defRPr>
      </a:lvl7pPr>
      <a:lvl8pPr marL="3200480" algn="l" defTabSz="914423" rtl="0" eaLnBrk="1" latinLnBrk="0" hangingPunct="1">
        <a:defRPr sz="1800" kern="1200">
          <a:solidFill>
            <a:schemeClr val="tx1"/>
          </a:solidFill>
          <a:latin typeface="+mn-lt"/>
          <a:ea typeface="+mn-ea"/>
          <a:cs typeface="+mn-cs"/>
        </a:defRPr>
      </a:lvl8pPr>
      <a:lvl9pPr marL="3657692" algn="l" defTabSz="914423"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hyperlink" Target="http://www.endchildpoverty.org.uk/poverty-in-your-area-2019/" TargetMode="External"/><Relationship Id="rId7" Type="http://schemas.openxmlformats.org/officeDocument/2006/relationships/hyperlink" Target="https://www.grantsonline.org.uk/news/16083.html" TargetMode="External"/><Relationship Id="rId2" Type="http://schemas.openxmlformats.org/officeDocument/2006/relationships/hyperlink" Target="https://search-proquest-com.ezproxy.uwtsd.ac.uk/abicomplete/docview/1769884703/BFF4B75BA3F447D7PQ/16?accountid=130472" TargetMode="External"/><Relationship Id="rId1" Type="http://schemas.openxmlformats.org/officeDocument/2006/relationships/slideLayout" Target="../slideLayouts/slideLayout15.xml"/><Relationship Id="rId6" Type="http://schemas.openxmlformats.org/officeDocument/2006/relationships/hyperlink" Target="http://www.grantsexpert.co.uk/gardens-for-children-grants.html" TargetMode="External"/><Relationship Id="rId5" Type="http://schemas.openxmlformats.org/officeDocument/2006/relationships/hyperlink" Target="https://funhirewales.com/soft-play-hire" TargetMode="External"/><Relationship Id="rId4" Type="http://schemas.openxmlformats.org/officeDocument/2006/relationships/hyperlink" Target="https://www.jrf.org.uk/blog/how-can-devolution-loosen-hold-child-poverty-wales?gclid=EAIaIQobChMIlNXu2_iL6wIVYIBQBh2wggk-EAAYAiAAEgKpmPD_BwE"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www.jigso.wales/who-we-are" TargetMode="External"/><Relationship Id="rId2" Type="http://schemas.openxmlformats.org/officeDocument/2006/relationships/notesSlide" Target="../notesSlides/notesSlide1.xml"/><Relationship Id="rId1" Type="http://schemas.openxmlformats.org/officeDocument/2006/relationships/slideLayout" Target="../slideLayouts/slideLayout14.xml"/><Relationship Id="rId5" Type="http://schemas.openxmlformats.org/officeDocument/2006/relationships/hyperlink" Target="https://www.yellowpages.org.uk/places/toy-library" TargetMode="External"/><Relationship Id="rId4" Type="http://schemas.openxmlformats.org/officeDocument/2006/relationships/hyperlink" Target="https://www.statista.com/statistics/983571/perceptions-on-pupil-poverty-in-england-and-wales/"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extBox 5"/>
          <p:cNvSpPr txBox="1"/>
          <p:nvPr/>
        </p:nvSpPr>
        <p:spPr>
          <a:xfrm>
            <a:off x="0" y="-33252"/>
            <a:ext cx="6566793" cy="2611566"/>
          </a:xfrm>
          <a:custGeom>
            <a:avLst/>
            <a:gdLst/>
            <a:ahLst/>
            <a:cxnLst/>
            <a:rect l="l" t="t" r="r" b="b"/>
            <a:pathLst>
              <a:path w="6566793" h="2611566">
                <a:moveTo>
                  <a:pt x="5957793" y="364351"/>
                </a:moveTo>
                <a:cubicBezTo>
                  <a:pt x="5893197" y="363439"/>
                  <a:pt x="5842524" y="382596"/>
                  <a:pt x="5805775" y="421821"/>
                </a:cubicBezTo>
                <a:cubicBezTo>
                  <a:pt x="5769026" y="461046"/>
                  <a:pt x="5750309" y="525815"/>
                  <a:pt x="5749625" y="616127"/>
                </a:cubicBezTo>
                <a:lnTo>
                  <a:pt x="5749625" y="1995436"/>
                </a:lnTo>
                <a:cubicBezTo>
                  <a:pt x="5750309" y="2085747"/>
                  <a:pt x="5769026" y="2150517"/>
                  <a:pt x="5805775" y="2189743"/>
                </a:cubicBezTo>
                <a:cubicBezTo>
                  <a:pt x="5842524" y="2228970"/>
                  <a:pt x="5893197" y="2248127"/>
                  <a:pt x="5957793" y="2247214"/>
                </a:cubicBezTo>
                <a:cubicBezTo>
                  <a:pt x="6022389" y="2248127"/>
                  <a:pt x="6073062" y="2228970"/>
                  <a:pt x="6109811" y="2189743"/>
                </a:cubicBezTo>
                <a:cubicBezTo>
                  <a:pt x="6146560" y="2150517"/>
                  <a:pt x="6165277" y="2085747"/>
                  <a:pt x="6165961" y="1995436"/>
                </a:cubicBezTo>
                <a:lnTo>
                  <a:pt x="6165961" y="616127"/>
                </a:lnTo>
                <a:cubicBezTo>
                  <a:pt x="6165277" y="525815"/>
                  <a:pt x="6146560" y="461046"/>
                  <a:pt x="6109811" y="421821"/>
                </a:cubicBezTo>
                <a:cubicBezTo>
                  <a:pt x="6073062" y="382596"/>
                  <a:pt x="6022389" y="363439"/>
                  <a:pt x="5957793" y="364351"/>
                </a:cubicBezTo>
                <a:close/>
                <a:moveTo>
                  <a:pt x="4143376" y="29185"/>
                </a:moveTo>
                <a:lnTo>
                  <a:pt x="4544208" y="29185"/>
                </a:lnTo>
                <a:lnTo>
                  <a:pt x="4544208" y="2218030"/>
                </a:lnTo>
                <a:lnTo>
                  <a:pt x="5204509" y="2218030"/>
                </a:lnTo>
                <a:lnTo>
                  <a:pt x="5204509" y="2582381"/>
                </a:lnTo>
                <a:lnTo>
                  <a:pt x="4143376" y="2582381"/>
                </a:lnTo>
                <a:close/>
                <a:moveTo>
                  <a:pt x="2905125" y="29185"/>
                </a:moveTo>
                <a:lnTo>
                  <a:pt x="3305957" y="29185"/>
                </a:lnTo>
                <a:lnTo>
                  <a:pt x="3305957" y="2218030"/>
                </a:lnTo>
                <a:lnTo>
                  <a:pt x="3966259" y="2218030"/>
                </a:lnTo>
                <a:lnTo>
                  <a:pt x="3966259" y="2582381"/>
                </a:lnTo>
                <a:lnTo>
                  <a:pt x="2905125" y="2582381"/>
                </a:lnTo>
                <a:close/>
                <a:moveTo>
                  <a:pt x="1562100" y="29185"/>
                </a:moveTo>
                <a:lnTo>
                  <a:pt x="2656067" y="29185"/>
                </a:lnTo>
                <a:lnTo>
                  <a:pt x="2656067" y="393536"/>
                </a:lnTo>
                <a:lnTo>
                  <a:pt x="1962932" y="393536"/>
                </a:lnTo>
                <a:lnTo>
                  <a:pt x="1962932" y="1105367"/>
                </a:lnTo>
                <a:lnTo>
                  <a:pt x="2513792" y="1105367"/>
                </a:lnTo>
                <a:lnTo>
                  <a:pt x="2513792" y="1469718"/>
                </a:lnTo>
                <a:lnTo>
                  <a:pt x="1962932" y="1469718"/>
                </a:lnTo>
                <a:lnTo>
                  <a:pt x="1962932" y="2218030"/>
                </a:lnTo>
                <a:lnTo>
                  <a:pt x="2656067" y="2218030"/>
                </a:lnTo>
                <a:lnTo>
                  <a:pt x="2656067" y="2582381"/>
                </a:lnTo>
                <a:lnTo>
                  <a:pt x="1562100" y="2582381"/>
                </a:lnTo>
                <a:close/>
                <a:moveTo>
                  <a:pt x="0" y="29185"/>
                </a:moveTo>
                <a:lnTo>
                  <a:pt x="400832" y="29185"/>
                </a:lnTo>
                <a:lnTo>
                  <a:pt x="400832" y="1123607"/>
                </a:lnTo>
                <a:lnTo>
                  <a:pt x="857298" y="1123607"/>
                </a:lnTo>
                <a:lnTo>
                  <a:pt x="857298" y="29185"/>
                </a:lnTo>
                <a:lnTo>
                  <a:pt x="1265426" y="29185"/>
                </a:lnTo>
                <a:lnTo>
                  <a:pt x="1265426" y="2582381"/>
                </a:lnTo>
                <a:lnTo>
                  <a:pt x="857298" y="2582381"/>
                </a:lnTo>
                <a:lnTo>
                  <a:pt x="857298" y="1487959"/>
                </a:lnTo>
                <a:lnTo>
                  <a:pt x="400832" y="1487959"/>
                </a:lnTo>
                <a:lnTo>
                  <a:pt x="400832" y="2582381"/>
                </a:lnTo>
                <a:lnTo>
                  <a:pt x="0" y="2582381"/>
                </a:lnTo>
                <a:close/>
                <a:moveTo>
                  <a:pt x="5957793" y="0"/>
                </a:moveTo>
                <a:cubicBezTo>
                  <a:pt x="6155548" y="1206"/>
                  <a:pt x="6306298" y="57090"/>
                  <a:pt x="6410047" y="167653"/>
                </a:cubicBezTo>
                <a:cubicBezTo>
                  <a:pt x="6513795" y="278216"/>
                  <a:pt x="6566044" y="436221"/>
                  <a:pt x="6566793" y="641669"/>
                </a:cubicBezTo>
                <a:lnTo>
                  <a:pt x="6566793" y="1969893"/>
                </a:lnTo>
                <a:cubicBezTo>
                  <a:pt x="6566044" y="2175343"/>
                  <a:pt x="6513795" y="2333349"/>
                  <a:pt x="6410047" y="2443912"/>
                </a:cubicBezTo>
                <a:cubicBezTo>
                  <a:pt x="6306299" y="2554476"/>
                  <a:pt x="6155548" y="2610360"/>
                  <a:pt x="5957793" y="2611566"/>
                </a:cubicBezTo>
                <a:cubicBezTo>
                  <a:pt x="5760040" y="2610360"/>
                  <a:pt x="5609289" y="2554476"/>
                  <a:pt x="5505540" y="2443912"/>
                </a:cubicBezTo>
                <a:cubicBezTo>
                  <a:pt x="5401791" y="2333349"/>
                  <a:pt x="5349541" y="2175343"/>
                  <a:pt x="5348792" y="1969893"/>
                </a:cubicBezTo>
                <a:lnTo>
                  <a:pt x="5348792" y="641669"/>
                </a:lnTo>
                <a:cubicBezTo>
                  <a:pt x="5349541" y="436221"/>
                  <a:pt x="5401791" y="278216"/>
                  <a:pt x="5505540" y="167653"/>
                </a:cubicBezTo>
                <a:cubicBezTo>
                  <a:pt x="5609289" y="57090"/>
                  <a:pt x="5760040" y="1206"/>
                  <a:pt x="5957793" y="0"/>
                </a:cubicBezTo>
                <a:close/>
              </a:path>
            </a:pathLst>
          </a:custGeom>
          <a:solidFill>
            <a:srgbClr val="F2F2F2"/>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sz="28700" dirty="0">
              <a:latin typeface="Bebas Neue Bold" panose="020B0606020202050201" pitchFamily="34" charset="0"/>
            </a:endParaRPr>
          </a:p>
        </p:txBody>
      </p:sp>
      <p:grpSp>
        <p:nvGrpSpPr>
          <p:cNvPr id="7" name="Group 6"/>
          <p:cNvGrpSpPr/>
          <p:nvPr/>
        </p:nvGrpSpPr>
        <p:grpSpPr>
          <a:xfrm>
            <a:off x="0" y="5685905"/>
            <a:ext cx="11353800" cy="290946"/>
            <a:chOff x="0" y="5685905"/>
            <a:chExt cx="14547274" cy="290946"/>
          </a:xfrm>
        </p:grpSpPr>
        <p:sp>
          <p:nvSpPr>
            <p:cNvPr id="5" name="Rectangle 4"/>
            <p:cNvSpPr/>
            <p:nvPr/>
          </p:nvSpPr>
          <p:spPr>
            <a:xfrm>
              <a:off x="0" y="5685905"/>
              <a:ext cx="3507971" cy="29094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8" name="Rectangle 7"/>
            <p:cNvSpPr/>
            <p:nvPr/>
          </p:nvSpPr>
          <p:spPr>
            <a:xfrm>
              <a:off x="3507972" y="5685905"/>
              <a:ext cx="2011680" cy="2909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2" name="Rectangle 11"/>
            <p:cNvSpPr/>
            <p:nvPr/>
          </p:nvSpPr>
          <p:spPr>
            <a:xfrm>
              <a:off x="5519652" y="5685905"/>
              <a:ext cx="3507971" cy="29094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3" name="Rectangle 12"/>
            <p:cNvSpPr/>
            <p:nvPr/>
          </p:nvSpPr>
          <p:spPr>
            <a:xfrm>
              <a:off x="9027624" y="5685905"/>
              <a:ext cx="2011680" cy="29094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4" name="Rectangle 13"/>
            <p:cNvSpPr/>
            <p:nvPr/>
          </p:nvSpPr>
          <p:spPr>
            <a:xfrm>
              <a:off x="11039303" y="5685905"/>
              <a:ext cx="3507971" cy="29094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grpSp>
        <p:nvGrpSpPr>
          <p:cNvPr id="2" name="Group 1"/>
          <p:cNvGrpSpPr/>
          <p:nvPr/>
        </p:nvGrpSpPr>
        <p:grpSpPr>
          <a:xfrm>
            <a:off x="1391478" y="4182412"/>
            <a:ext cx="9052312" cy="1123041"/>
            <a:chOff x="1391478" y="4182412"/>
            <a:chExt cx="9052312" cy="1123041"/>
          </a:xfrm>
        </p:grpSpPr>
        <p:sp>
          <p:nvSpPr>
            <p:cNvPr id="20" name="TextBox 19"/>
            <p:cNvSpPr txBox="1"/>
            <p:nvPr/>
          </p:nvSpPr>
          <p:spPr>
            <a:xfrm>
              <a:off x="1391478" y="4182412"/>
              <a:ext cx="9052311" cy="830997"/>
            </a:xfrm>
            <a:prstGeom prst="rect">
              <a:avLst/>
            </a:prstGeom>
            <a:noFill/>
          </p:spPr>
          <p:txBody>
            <a:bodyPr wrap="square" rtlCol="0">
              <a:spAutoFit/>
            </a:bodyPr>
            <a:lstStyle/>
            <a:p>
              <a:r>
                <a:rPr lang="en-US" sz="4800" b="1" dirty="0">
                  <a:solidFill>
                    <a:schemeClr val="tx2"/>
                  </a:solidFill>
                  <a:latin typeface="+mj-lt"/>
                </a:rPr>
                <a:t>Business Proposal for Toy Library</a:t>
              </a:r>
            </a:p>
          </p:txBody>
        </p:sp>
        <p:sp>
          <p:nvSpPr>
            <p:cNvPr id="21" name="TextBox 20"/>
            <p:cNvSpPr txBox="1"/>
            <p:nvPr/>
          </p:nvSpPr>
          <p:spPr>
            <a:xfrm>
              <a:off x="2737888" y="4905343"/>
              <a:ext cx="7705902" cy="400110"/>
            </a:xfrm>
            <a:prstGeom prst="rect">
              <a:avLst/>
            </a:prstGeom>
            <a:noFill/>
          </p:spPr>
          <p:txBody>
            <a:bodyPr wrap="square" rtlCol="0" anchor="b">
              <a:spAutoFit/>
            </a:bodyPr>
            <a:lstStyle/>
            <a:p>
              <a:endParaRPr lang="en-US" sz="2000" dirty="0">
                <a:solidFill>
                  <a:schemeClr val="tx2"/>
                </a:solidFill>
                <a:ea typeface="Roboto" pitchFamily="2" charset="0"/>
              </a:endParaRPr>
            </a:p>
          </p:txBody>
        </p:sp>
      </p:grpSp>
      <p:pic>
        <p:nvPicPr>
          <p:cNvPr id="10" name="Audio 9">
            <a:hlinkClick r:id="" action="ppaction://media"/>
            <a:extLst>
              <a:ext uri="{FF2B5EF4-FFF2-40B4-BE49-F238E27FC236}">
                <a16:creationId xmlns:a16="http://schemas.microsoft.com/office/drawing/2014/main" id="{74882623-D120-43AC-8848-D2519946DE7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308033" y="3205116"/>
            <a:ext cx="609600" cy="609600"/>
          </a:xfrm>
          <a:prstGeom prst="rect">
            <a:avLst/>
          </a:prstGeom>
        </p:spPr>
      </p:pic>
    </p:spTree>
    <p:extLst>
      <p:ext uri="{BB962C8B-B14F-4D97-AF65-F5344CB8AC3E}">
        <p14:creationId xmlns:p14="http://schemas.microsoft.com/office/powerpoint/2010/main" val="3254765486"/>
      </p:ext>
    </p:extLst>
  </p:cSld>
  <p:clrMapOvr>
    <a:masterClrMapping/>
  </p:clrMapOvr>
  <mc:AlternateContent xmlns:mc="http://schemas.openxmlformats.org/markup-compatibility/2006">
    <mc:Choice xmlns:p14="http://schemas.microsoft.com/office/powerpoint/2010/main" Requires="p14">
      <p:transition spd="slow" p14:dur="2000" advTm="8580"/>
    </mc:Choice>
    <mc:Fallback>
      <p:transition spd="slow" advTm="8580"/>
    </mc:Fallback>
  </mc:AlternateContent>
  <mc:AlternateContent xmlns:mc="http://schemas.openxmlformats.org/markup-compatibility/2006">
    <mc:Choice xmlns:p14="http://schemas.microsoft.com/office/powerpoint/2010/main"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par>
                              <p:cTn id="7" fill="hold">
                                <p:stCondLst>
                                  <p:cond delay="0"/>
                                </p:stCondLst>
                                <p:childTnLst>
                                  <p:par>
                                    <p:cTn id="8" presetID="2" presetClass="entr" presetSubtype="2" fill="hold" grpId="0" nodeType="afterEffect" p14:presetBounceEnd="50667">
                                      <p:stCondLst>
                                        <p:cond delay="0"/>
                                      </p:stCondLst>
                                      <p:childTnLst>
                                        <p:set>
                                          <p:cBhvr>
                                            <p:cTn id="9" dur="1" fill="hold">
                                              <p:stCondLst>
                                                <p:cond delay="0"/>
                                              </p:stCondLst>
                                            </p:cTn>
                                            <p:tgtEl>
                                              <p:spTgt spid="6"/>
                                            </p:tgtEl>
                                            <p:attrNameLst>
                                              <p:attrName>style.visibility</p:attrName>
                                            </p:attrNameLst>
                                          </p:cBhvr>
                                          <p:to>
                                            <p:strVal val="visible"/>
                                          </p:to>
                                        </p:set>
                                        <p:anim calcmode="lin" valueType="num" p14:bounceEnd="50667">
                                          <p:cBhvr additive="base">
                                            <p:cTn id="10" dur="750" fill="hold"/>
                                            <p:tgtEl>
                                              <p:spTgt spid="6"/>
                                            </p:tgtEl>
                                            <p:attrNameLst>
                                              <p:attrName>ppt_x</p:attrName>
                                            </p:attrNameLst>
                                          </p:cBhvr>
                                          <p:tavLst>
                                            <p:tav tm="0">
                                              <p:val>
                                                <p:strVal val="1+#ppt_w/2"/>
                                              </p:val>
                                            </p:tav>
                                            <p:tav tm="100000">
                                              <p:val>
                                                <p:strVal val="#ppt_x"/>
                                              </p:val>
                                            </p:tav>
                                          </p:tavLst>
                                        </p:anim>
                                        <p:anim calcmode="lin" valueType="num" p14:bounceEnd="50667">
                                          <p:cBhvr additive="base">
                                            <p:cTn id="11" dur="750" fill="hold"/>
                                            <p:tgtEl>
                                              <p:spTgt spid="6"/>
                                            </p:tgtEl>
                                            <p:attrNameLst>
                                              <p:attrName>ppt_y</p:attrName>
                                            </p:attrNameLst>
                                          </p:cBhvr>
                                          <p:tavLst>
                                            <p:tav tm="0">
                                              <p:val>
                                                <p:strVal val="#ppt_y"/>
                                              </p:val>
                                            </p:tav>
                                            <p:tav tm="100000">
                                              <p:val>
                                                <p:strVal val="#ppt_y"/>
                                              </p:val>
                                            </p:tav>
                                          </p:tavLst>
                                        </p:anim>
                                      </p:childTnLst>
                                    </p:cTn>
                                  </p:par>
                                  <p:par>
                                    <p:cTn id="12" presetID="2" presetClass="entr" presetSubtype="8" fill="hold" nodeType="withEffect" p14:presetBounceEnd="50667">
                                      <p:stCondLst>
                                        <p:cond delay="250"/>
                                      </p:stCondLst>
                                      <p:childTnLst>
                                        <p:set>
                                          <p:cBhvr>
                                            <p:cTn id="13" dur="1" fill="hold">
                                              <p:stCondLst>
                                                <p:cond delay="0"/>
                                              </p:stCondLst>
                                            </p:cTn>
                                            <p:tgtEl>
                                              <p:spTgt spid="2"/>
                                            </p:tgtEl>
                                            <p:attrNameLst>
                                              <p:attrName>style.visibility</p:attrName>
                                            </p:attrNameLst>
                                          </p:cBhvr>
                                          <p:to>
                                            <p:strVal val="visible"/>
                                          </p:to>
                                        </p:set>
                                        <p:anim calcmode="lin" valueType="num" p14:bounceEnd="50667">
                                          <p:cBhvr additive="base">
                                            <p:cTn id="14" dur="750" fill="hold"/>
                                            <p:tgtEl>
                                              <p:spTgt spid="2"/>
                                            </p:tgtEl>
                                            <p:attrNameLst>
                                              <p:attrName>ppt_x</p:attrName>
                                            </p:attrNameLst>
                                          </p:cBhvr>
                                          <p:tavLst>
                                            <p:tav tm="0">
                                              <p:val>
                                                <p:strVal val="0-#ppt_w/2"/>
                                              </p:val>
                                            </p:tav>
                                            <p:tav tm="100000">
                                              <p:val>
                                                <p:strVal val="#ppt_x"/>
                                              </p:val>
                                            </p:tav>
                                          </p:tavLst>
                                        </p:anim>
                                        <p:anim calcmode="lin" valueType="num" p14:bounceEnd="50667">
                                          <p:cBhvr additive="base">
                                            <p:cTn id="15" dur="750" fill="hold"/>
                                            <p:tgtEl>
                                              <p:spTgt spid="2"/>
                                            </p:tgtEl>
                                            <p:attrNameLst>
                                              <p:attrName>ppt_y</p:attrName>
                                            </p:attrNameLst>
                                          </p:cBhvr>
                                          <p:tavLst>
                                            <p:tav tm="0">
                                              <p:val>
                                                <p:strVal val="#ppt_y"/>
                                              </p:val>
                                            </p:tav>
                                            <p:tav tm="100000">
                                              <p:val>
                                                <p:strVal val="#ppt_y"/>
                                              </p:val>
                                            </p:tav>
                                          </p:tavLst>
                                        </p:anim>
                                      </p:childTnLst>
                                    </p:cTn>
                                  </p:par>
                                  <p:par>
                                    <p:cTn id="16" presetID="2" presetClass="entr" presetSubtype="2" fill="hold" nodeType="withEffect" p14:presetBounceEnd="50667">
                                      <p:stCondLst>
                                        <p:cond delay="500"/>
                                      </p:stCondLst>
                                      <p:childTnLst>
                                        <p:set>
                                          <p:cBhvr>
                                            <p:cTn id="17" dur="1" fill="hold">
                                              <p:stCondLst>
                                                <p:cond delay="0"/>
                                              </p:stCondLst>
                                            </p:cTn>
                                            <p:tgtEl>
                                              <p:spTgt spid="7"/>
                                            </p:tgtEl>
                                            <p:attrNameLst>
                                              <p:attrName>style.visibility</p:attrName>
                                            </p:attrNameLst>
                                          </p:cBhvr>
                                          <p:to>
                                            <p:strVal val="visible"/>
                                          </p:to>
                                        </p:set>
                                        <p:anim calcmode="lin" valueType="num" p14:bounceEnd="50667">
                                          <p:cBhvr additive="base">
                                            <p:cTn id="18" dur="750" fill="hold"/>
                                            <p:tgtEl>
                                              <p:spTgt spid="7"/>
                                            </p:tgtEl>
                                            <p:attrNameLst>
                                              <p:attrName>ppt_x</p:attrName>
                                            </p:attrNameLst>
                                          </p:cBhvr>
                                          <p:tavLst>
                                            <p:tav tm="0">
                                              <p:val>
                                                <p:strVal val="1+#ppt_w/2"/>
                                              </p:val>
                                            </p:tav>
                                            <p:tav tm="100000">
                                              <p:val>
                                                <p:strVal val="#ppt_x"/>
                                              </p:val>
                                            </p:tav>
                                          </p:tavLst>
                                        </p:anim>
                                        <p:anim calcmode="lin" valueType="num" p14:bounceEnd="50667">
                                          <p:cBhvr additive="base">
                                            <p:cTn id="19" dur="75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0" fill="hold" display="0">
                      <p:stCondLst>
                        <p:cond delay="indefinite"/>
                      </p:stCondLst>
                      <p:endCondLst>
                        <p:cond evt="onStopAudio" delay="0">
                          <p:tgtEl>
                            <p:sldTgt/>
                          </p:tgtEl>
                        </p:cond>
                      </p:endCondLst>
                    </p:cTn>
                    <p:tgtEl>
                      <p:spTgt spid="10"/>
                    </p:tgtEl>
                  </p:cMediaNode>
                </p:audio>
              </p:childTnLst>
            </p:cTn>
          </p:par>
        </p:tnLst>
        <p:bldLst>
          <p:bldP spid="6" grpId="0" animBg="1"/>
        </p:bldLst>
      </p:timing>
    </mc:Choice>
    <mc:Fallback>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par>
                              <p:cTn id="7" fill="hold">
                                <p:stCondLst>
                                  <p:cond delay="0"/>
                                </p:stCondLst>
                                <p:childTnLst>
                                  <p:par>
                                    <p:cTn id="8" presetID="2" presetClass="entr" presetSubtype="2" fill="hold" grpId="0" nodeType="afterEffect">
                                      <p:stCondLst>
                                        <p:cond delay="0"/>
                                      </p:stCondLst>
                                      <p:childTnLst>
                                        <p:set>
                                          <p:cBhvr>
                                            <p:cTn id="9" dur="1" fill="hold">
                                              <p:stCondLst>
                                                <p:cond delay="0"/>
                                              </p:stCondLst>
                                            </p:cTn>
                                            <p:tgtEl>
                                              <p:spTgt spid="6"/>
                                            </p:tgtEl>
                                            <p:attrNameLst>
                                              <p:attrName>style.visibility</p:attrName>
                                            </p:attrNameLst>
                                          </p:cBhvr>
                                          <p:to>
                                            <p:strVal val="visible"/>
                                          </p:to>
                                        </p:set>
                                        <p:anim calcmode="lin" valueType="num">
                                          <p:cBhvr additive="base">
                                            <p:cTn id="10" dur="750" fill="hold"/>
                                            <p:tgtEl>
                                              <p:spTgt spid="6"/>
                                            </p:tgtEl>
                                            <p:attrNameLst>
                                              <p:attrName>ppt_x</p:attrName>
                                            </p:attrNameLst>
                                          </p:cBhvr>
                                          <p:tavLst>
                                            <p:tav tm="0">
                                              <p:val>
                                                <p:strVal val="1+#ppt_w/2"/>
                                              </p:val>
                                            </p:tav>
                                            <p:tav tm="100000">
                                              <p:val>
                                                <p:strVal val="#ppt_x"/>
                                              </p:val>
                                            </p:tav>
                                          </p:tavLst>
                                        </p:anim>
                                        <p:anim calcmode="lin" valueType="num">
                                          <p:cBhvr additive="base">
                                            <p:cTn id="11" dur="750" fill="hold"/>
                                            <p:tgtEl>
                                              <p:spTgt spid="6"/>
                                            </p:tgtEl>
                                            <p:attrNameLst>
                                              <p:attrName>ppt_y</p:attrName>
                                            </p:attrNameLst>
                                          </p:cBhvr>
                                          <p:tavLst>
                                            <p:tav tm="0">
                                              <p:val>
                                                <p:strVal val="#ppt_y"/>
                                              </p:val>
                                            </p:tav>
                                            <p:tav tm="100000">
                                              <p:val>
                                                <p:strVal val="#ppt_y"/>
                                              </p:val>
                                            </p:tav>
                                          </p:tavLst>
                                        </p:anim>
                                      </p:childTnLst>
                                    </p:cTn>
                                  </p:par>
                                  <p:par>
                                    <p:cTn id="12" presetID="2" presetClass="entr" presetSubtype="8" fill="hold" nodeType="withEffect">
                                      <p:stCondLst>
                                        <p:cond delay="25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750" fill="hold"/>
                                            <p:tgtEl>
                                              <p:spTgt spid="2"/>
                                            </p:tgtEl>
                                            <p:attrNameLst>
                                              <p:attrName>ppt_x</p:attrName>
                                            </p:attrNameLst>
                                          </p:cBhvr>
                                          <p:tavLst>
                                            <p:tav tm="0">
                                              <p:val>
                                                <p:strVal val="0-#ppt_w/2"/>
                                              </p:val>
                                            </p:tav>
                                            <p:tav tm="100000">
                                              <p:val>
                                                <p:strVal val="#ppt_x"/>
                                              </p:val>
                                            </p:tav>
                                          </p:tavLst>
                                        </p:anim>
                                        <p:anim calcmode="lin" valueType="num">
                                          <p:cBhvr additive="base">
                                            <p:cTn id="15" dur="750" fill="hold"/>
                                            <p:tgtEl>
                                              <p:spTgt spid="2"/>
                                            </p:tgtEl>
                                            <p:attrNameLst>
                                              <p:attrName>ppt_y</p:attrName>
                                            </p:attrNameLst>
                                          </p:cBhvr>
                                          <p:tavLst>
                                            <p:tav tm="0">
                                              <p:val>
                                                <p:strVal val="#ppt_y"/>
                                              </p:val>
                                            </p:tav>
                                            <p:tav tm="100000">
                                              <p:val>
                                                <p:strVal val="#ppt_y"/>
                                              </p:val>
                                            </p:tav>
                                          </p:tavLst>
                                        </p:anim>
                                      </p:childTnLst>
                                    </p:cTn>
                                  </p:par>
                                  <p:par>
                                    <p:cTn id="16" presetID="2" presetClass="entr" presetSubtype="2" fill="hold" nodeType="withEffect">
                                      <p:stCondLst>
                                        <p:cond delay="500"/>
                                      </p:stCondLst>
                                      <p:childTnLst>
                                        <p:set>
                                          <p:cBhvr>
                                            <p:cTn id="17" dur="1" fill="hold">
                                              <p:stCondLst>
                                                <p:cond delay="0"/>
                                              </p:stCondLst>
                                            </p:cTn>
                                            <p:tgtEl>
                                              <p:spTgt spid="7"/>
                                            </p:tgtEl>
                                            <p:attrNameLst>
                                              <p:attrName>style.visibility</p:attrName>
                                            </p:attrNameLst>
                                          </p:cBhvr>
                                          <p:to>
                                            <p:strVal val="visible"/>
                                          </p:to>
                                        </p:set>
                                        <p:anim calcmode="lin" valueType="num">
                                          <p:cBhvr additive="base">
                                            <p:cTn id="18" dur="750" fill="hold"/>
                                            <p:tgtEl>
                                              <p:spTgt spid="7"/>
                                            </p:tgtEl>
                                            <p:attrNameLst>
                                              <p:attrName>ppt_x</p:attrName>
                                            </p:attrNameLst>
                                          </p:cBhvr>
                                          <p:tavLst>
                                            <p:tav tm="0">
                                              <p:val>
                                                <p:strVal val="1+#ppt_w/2"/>
                                              </p:val>
                                            </p:tav>
                                            <p:tav tm="100000">
                                              <p:val>
                                                <p:strVal val="#ppt_x"/>
                                              </p:val>
                                            </p:tav>
                                          </p:tavLst>
                                        </p:anim>
                                        <p:anim calcmode="lin" valueType="num">
                                          <p:cBhvr additive="base">
                                            <p:cTn id="19" dur="75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0" fill="hold" display="0">
                      <p:stCondLst>
                        <p:cond delay="indefinite"/>
                      </p:stCondLst>
                      <p:endCondLst>
                        <p:cond evt="onStopAudio" delay="0">
                          <p:tgtEl>
                            <p:sldTgt/>
                          </p:tgtEl>
                        </p:cond>
                      </p:endCondLst>
                    </p:cTn>
                    <p:tgtEl>
                      <p:spTgt spid="10"/>
                    </p:tgtEl>
                  </p:cMediaNode>
                </p:audio>
              </p:childTnLst>
            </p:cTn>
          </p:par>
        </p:tnLst>
        <p:bldLst>
          <p:bldP spid="6" grpId="0" animBg="1"/>
        </p:bldLst>
      </p:timing>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Group 21"/>
          <p:cNvGrpSpPr/>
          <p:nvPr/>
        </p:nvGrpSpPr>
        <p:grpSpPr>
          <a:xfrm>
            <a:off x="902539" y="2476682"/>
            <a:ext cx="5193460" cy="1671141"/>
            <a:chOff x="943302" y="1801232"/>
            <a:chExt cx="4418408" cy="1623524"/>
          </a:xfrm>
        </p:grpSpPr>
        <p:sp>
          <p:nvSpPr>
            <p:cNvPr id="11" name="TextBox 10"/>
            <p:cNvSpPr txBox="1"/>
            <p:nvPr/>
          </p:nvSpPr>
          <p:spPr>
            <a:xfrm>
              <a:off x="1214961" y="1801232"/>
              <a:ext cx="3153382" cy="328907"/>
            </a:xfrm>
            <a:prstGeom prst="rect">
              <a:avLst/>
            </a:prstGeom>
            <a:noFill/>
          </p:spPr>
          <p:txBody>
            <a:bodyPr wrap="square" rtlCol="0">
              <a:spAutoFit/>
            </a:bodyPr>
            <a:lstStyle/>
            <a:p>
              <a:r>
                <a:rPr lang="en-US" sz="1600" b="1" dirty="0"/>
                <a:t>The Business</a:t>
              </a:r>
            </a:p>
          </p:txBody>
        </p:sp>
        <p:sp>
          <p:nvSpPr>
            <p:cNvPr id="12" name="Rectangle 11"/>
            <p:cNvSpPr/>
            <p:nvPr/>
          </p:nvSpPr>
          <p:spPr>
            <a:xfrm>
              <a:off x="1214960" y="2079225"/>
              <a:ext cx="4146750" cy="1345531"/>
            </a:xfrm>
            <a:prstGeom prst="rect">
              <a:avLst/>
            </a:prstGeom>
          </p:spPr>
          <p:txBody>
            <a:bodyPr wrap="square">
              <a:spAutoFit/>
            </a:bodyPr>
            <a:lstStyle/>
            <a:p>
              <a:pPr>
                <a:lnSpc>
                  <a:spcPct val="150000"/>
                </a:lnSpc>
              </a:pPr>
              <a:r>
                <a:rPr lang="en-US" sz="1400" dirty="0"/>
                <a:t>The business will be run as a charity, as they have a better reputation of using the money for the cause rather than it being used for ‘padding the pockets’ of corporate CEO’s (Anon 2016). </a:t>
              </a:r>
            </a:p>
          </p:txBody>
        </p:sp>
        <p:sp>
          <p:nvSpPr>
            <p:cNvPr id="15" name="Oval 14"/>
            <p:cNvSpPr/>
            <p:nvPr/>
          </p:nvSpPr>
          <p:spPr>
            <a:xfrm>
              <a:off x="943302" y="1894566"/>
              <a:ext cx="132122" cy="132122"/>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grpSp>
        <p:nvGrpSpPr>
          <p:cNvPr id="21" name="Group 20"/>
          <p:cNvGrpSpPr/>
          <p:nvPr/>
        </p:nvGrpSpPr>
        <p:grpSpPr>
          <a:xfrm>
            <a:off x="908208" y="4537734"/>
            <a:ext cx="4863186" cy="2068474"/>
            <a:chOff x="948971" y="3005807"/>
            <a:chExt cx="4863186" cy="2068474"/>
          </a:xfrm>
        </p:grpSpPr>
        <p:sp>
          <p:nvSpPr>
            <p:cNvPr id="17" name="TextBox 16"/>
            <p:cNvSpPr txBox="1"/>
            <p:nvPr/>
          </p:nvSpPr>
          <p:spPr>
            <a:xfrm>
              <a:off x="1207329" y="3005807"/>
              <a:ext cx="3153382" cy="338554"/>
            </a:xfrm>
            <a:prstGeom prst="rect">
              <a:avLst/>
            </a:prstGeom>
            <a:noFill/>
          </p:spPr>
          <p:txBody>
            <a:bodyPr wrap="square" rtlCol="0">
              <a:spAutoFit/>
            </a:bodyPr>
            <a:lstStyle/>
            <a:p>
              <a:r>
                <a:rPr lang="en-US" sz="1600" b="1" dirty="0"/>
                <a:t>Working with the community</a:t>
              </a:r>
            </a:p>
          </p:txBody>
        </p:sp>
        <p:sp>
          <p:nvSpPr>
            <p:cNvPr id="18" name="Rectangle 17"/>
            <p:cNvSpPr/>
            <p:nvPr/>
          </p:nvSpPr>
          <p:spPr>
            <a:xfrm>
              <a:off x="1214961" y="3366121"/>
              <a:ext cx="4597196" cy="1708160"/>
            </a:xfrm>
            <a:prstGeom prst="rect">
              <a:avLst/>
            </a:prstGeom>
          </p:spPr>
          <p:txBody>
            <a:bodyPr wrap="square">
              <a:spAutoFit/>
            </a:bodyPr>
            <a:lstStyle/>
            <a:p>
              <a:pPr>
                <a:lnSpc>
                  <a:spcPct val="150000"/>
                </a:lnSpc>
              </a:pPr>
              <a:r>
                <a:rPr lang="en-US" sz="1400" dirty="0"/>
                <a:t>The organisation will work with local schools and other children's  organisations such as Jig-so Children’s Center, as 71% of head teachers in England and Wales think that child poverty has increased in the last few years (Statista 2019). </a:t>
              </a:r>
            </a:p>
          </p:txBody>
        </p:sp>
        <p:sp>
          <p:nvSpPr>
            <p:cNvPr id="19" name="Oval 18"/>
            <p:cNvSpPr/>
            <p:nvPr/>
          </p:nvSpPr>
          <p:spPr>
            <a:xfrm>
              <a:off x="948971" y="3109023"/>
              <a:ext cx="132122" cy="13212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sp>
        <p:nvSpPr>
          <p:cNvPr id="16" name="Rectangle 15"/>
          <p:cNvSpPr/>
          <p:nvPr/>
        </p:nvSpPr>
        <p:spPr>
          <a:xfrm>
            <a:off x="838199" y="1519600"/>
            <a:ext cx="10210082" cy="698717"/>
          </a:xfrm>
          <a:prstGeom prst="rect">
            <a:avLst/>
          </a:prstGeom>
        </p:spPr>
        <p:txBody>
          <a:bodyPr wrap="square">
            <a:spAutoFit/>
          </a:bodyPr>
          <a:lstStyle/>
          <a:p>
            <a:pPr>
              <a:lnSpc>
                <a:spcPct val="150000"/>
              </a:lnSpc>
            </a:pPr>
            <a:r>
              <a:rPr lang="en-US" sz="1400" dirty="0"/>
              <a:t>The proposed business opportunity is to open a charity organisation as a Toy Library, which hires out toys, books and outdoor equipment for children of all ages, specifically targeting the underprivileged families in the local area.  </a:t>
            </a:r>
          </a:p>
        </p:txBody>
      </p:sp>
      <p:grpSp>
        <p:nvGrpSpPr>
          <p:cNvPr id="20" name="Group 19"/>
          <p:cNvGrpSpPr/>
          <p:nvPr/>
        </p:nvGrpSpPr>
        <p:grpSpPr>
          <a:xfrm>
            <a:off x="6397694" y="4521468"/>
            <a:ext cx="4720085" cy="2309318"/>
            <a:chOff x="943302" y="4358587"/>
            <a:chExt cx="3425041" cy="2309318"/>
          </a:xfrm>
        </p:grpSpPr>
        <p:sp>
          <p:nvSpPr>
            <p:cNvPr id="23" name="TextBox 22"/>
            <p:cNvSpPr txBox="1"/>
            <p:nvPr/>
          </p:nvSpPr>
          <p:spPr>
            <a:xfrm>
              <a:off x="1214961" y="4358587"/>
              <a:ext cx="3153382" cy="338554"/>
            </a:xfrm>
            <a:prstGeom prst="rect">
              <a:avLst/>
            </a:prstGeom>
            <a:noFill/>
          </p:spPr>
          <p:txBody>
            <a:bodyPr wrap="square" rtlCol="0">
              <a:spAutoFit/>
            </a:bodyPr>
            <a:lstStyle/>
            <a:p>
              <a:r>
                <a:rPr lang="en-US" sz="1600" b="1" dirty="0"/>
                <a:t>Competition</a:t>
              </a:r>
            </a:p>
          </p:txBody>
        </p:sp>
        <p:sp>
          <p:nvSpPr>
            <p:cNvPr id="24" name="Rectangle 23"/>
            <p:cNvSpPr/>
            <p:nvPr/>
          </p:nvSpPr>
          <p:spPr>
            <a:xfrm>
              <a:off x="1214961" y="4636580"/>
              <a:ext cx="3153382" cy="2031325"/>
            </a:xfrm>
            <a:prstGeom prst="rect">
              <a:avLst/>
            </a:prstGeom>
          </p:spPr>
          <p:txBody>
            <a:bodyPr wrap="square">
              <a:spAutoFit/>
            </a:bodyPr>
            <a:lstStyle/>
            <a:p>
              <a:pPr>
                <a:lnSpc>
                  <a:spcPct val="150000"/>
                </a:lnSpc>
              </a:pPr>
              <a:r>
                <a:rPr lang="en-US" altLang="ko-KR" sz="1400" dirty="0">
                  <a:cs typeface="Arial" pitchFamily="34" charset="0"/>
                </a:rPr>
                <a:t>There are no other companies in the local area (Yellow Pages 2020) which provide similar services aimed at our target audience, as we will be taking over the building for the only Toy Library in the area. Other companies are for special occasion hire and are expensive (Fun Hire Wales 2020).</a:t>
              </a:r>
              <a:r>
                <a:rPr lang="en-US" sz="1400" dirty="0"/>
                <a:t>  </a:t>
              </a:r>
            </a:p>
          </p:txBody>
        </p:sp>
        <p:sp>
          <p:nvSpPr>
            <p:cNvPr id="25" name="Oval 24"/>
            <p:cNvSpPr/>
            <p:nvPr/>
          </p:nvSpPr>
          <p:spPr>
            <a:xfrm>
              <a:off x="943302" y="4478069"/>
              <a:ext cx="132122" cy="132122"/>
            </a:xfrm>
            <a:prstGeom prst="ellipse">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rgbClr val="92D050"/>
                </a:solidFill>
              </a:endParaRPr>
            </a:p>
          </p:txBody>
        </p:sp>
      </p:grpSp>
      <p:sp>
        <p:nvSpPr>
          <p:cNvPr id="37" name="TextBox 36"/>
          <p:cNvSpPr txBox="1"/>
          <p:nvPr/>
        </p:nvSpPr>
        <p:spPr>
          <a:xfrm>
            <a:off x="838199" y="614904"/>
            <a:ext cx="10515600" cy="646331"/>
          </a:xfrm>
          <a:prstGeom prst="rect">
            <a:avLst/>
          </a:prstGeom>
          <a:noFill/>
        </p:spPr>
        <p:txBody>
          <a:bodyPr wrap="square" rtlCol="0">
            <a:spAutoFit/>
          </a:bodyPr>
          <a:lstStyle/>
          <a:p>
            <a:r>
              <a:rPr lang="en-US" sz="3600" b="1" dirty="0">
                <a:latin typeface="+mj-lt"/>
              </a:rPr>
              <a:t>Toy Library</a:t>
            </a:r>
          </a:p>
        </p:txBody>
      </p:sp>
      <p:sp>
        <p:nvSpPr>
          <p:cNvPr id="38" name="TextBox 37"/>
          <p:cNvSpPr txBox="1"/>
          <p:nvPr/>
        </p:nvSpPr>
        <p:spPr>
          <a:xfrm>
            <a:off x="838199" y="422810"/>
            <a:ext cx="10515602" cy="307777"/>
          </a:xfrm>
          <a:prstGeom prst="rect">
            <a:avLst/>
          </a:prstGeom>
          <a:noFill/>
        </p:spPr>
        <p:txBody>
          <a:bodyPr wrap="square" rtlCol="0">
            <a:spAutoFit/>
          </a:bodyPr>
          <a:lstStyle/>
          <a:p>
            <a:r>
              <a:rPr lang="en-US" sz="1400" b="1" dirty="0">
                <a:solidFill>
                  <a:schemeClr val="tx2"/>
                </a:solidFill>
                <a:latin typeface="Roboto" pitchFamily="2" charset="0"/>
                <a:ea typeface="Roboto" pitchFamily="2" charset="0"/>
              </a:rPr>
              <a:t>The Proposal</a:t>
            </a:r>
          </a:p>
        </p:txBody>
      </p:sp>
      <p:grpSp>
        <p:nvGrpSpPr>
          <p:cNvPr id="39" name="Group 38"/>
          <p:cNvGrpSpPr/>
          <p:nvPr/>
        </p:nvGrpSpPr>
        <p:grpSpPr>
          <a:xfrm>
            <a:off x="989279" y="1235687"/>
            <a:ext cx="715736" cy="87086"/>
            <a:chOff x="5738133" y="1142444"/>
            <a:chExt cx="715736" cy="87086"/>
          </a:xfrm>
        </p:grpSpPr>
        <p:sp>
          <p:nvSpPr>
            <p:cNvPr id="40" name="Oval 39"/>
            <p:cNvSpPr/>
            <p:nvPr/>
          </p:nvSpPr>
          <p:spPr>
            <a:xfrm>
              <a:off x="5738133" y="1142444"/>
              <a:ext cx="87086" cy="8708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41" name="Oval 40"/>
            <p:cNvSpPr/>
            <p:nvPr/>
          </p:nvSpPr>
          <p:spPr>
            <a:xfrm>
              <a:off x="5895295" y="1142444"/>
              <a:ext cx="87086" cy="8708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42" name="Oval 41"/>
            <p:cNvSpPr/>
            <p:nvPr/>
          </p:nvSpPr>
          <p:spPr>
            <a:xfrm>
              <a:off x="6052457" y="1142444"/>
              <a:ext cx="87086" cy="87086"/>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43" name="Oval 42"/>
            <p:cNvSpPr/>
            <p:nvPr/>
          </p:nvSpPr>
          <p:spPr>
            <a:xfrm>
              <a:off x="6209619" y="1142444"/>
              <a:ext cx="87086" cy="8708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44" name="Oval 43"/>
            <p:cNvSpPr/>
            <p:nvPr/>
          </p:nvSpPr>
          <p:spPr>
            <a:xfrm>
              <a:off x="6366783" y="1142444"/>
              <a:ext cx="87086" cy="8708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grpSp>
        <p:nvGrpSpPr>
          <p:cNvPr id="26" name="Group 25">
            <a:extLst>
              <a:ext uri="{FF2B5EF4-FFF2-40B4-BE49-F238E27FC236}">
                <a16:creationId xmlns:a16="http://schemas.microsoft.com/office/drawing/2014/main" id="{A174CA8B-0C45-484B-A6B0-2A9B3F4783A8}"/>
              </a:ext>
            </a:extLst>
          </p:cNvPr>
          <p:cNvGrpSpPr/>
          <p:nvPr/>
        </p:nvGrpSpPr>
        <p:grpSpPr>
          <a:xfrm>
            <a:off x="6397694" y="2498957"/>
            <a:ext cx="4956105" cy="1986153"/>
            <a:chOff x="943302" y="4358587"/>
            <a:chExt cx="3814119" cy="1986153"/>
          </a:xfrm>
        </p:grpSpPr>
        <p:sp>
          <p:nvSpPr>
            <p:cNvPr id="27" name="TextBox 26">
              <a:extLst>
                <a:ext uri="{FF2B5EF4-FFF2-40B4-BE49-F238E27FC236}">
                  <a16:creationId xmlns:a16="http://schemas.microsoft.com/office/drawing/2014/main" id="{00765AD3-35D6-43CB-ABA1-26C54D3A7B7A}"/>
                </a:ext>
              </a:extLst>
            </p:cNvPr>
            <p:cNvSpPr txBox="1"/>
            <p:nvPr/>
          </p:nvSpPr>
          <p:spPr>
            <a:xfrm>
              <a:off x="1214961" y="4358587"/>
              <a:ext cx="3153382" cy="338554"/>
            </a:xfrm>
            <a:prstGeom prst="rect">
              <a:avLst/>
            </a:prstGeom>
            <a:noFill/>
          </p:spPr>
          <p:txBody>
            <a:bodyPr wrap="square" rtlCol="0">
              <a:spAutoFit/>
            </a:bodyPr>
            <a:lstStyle/>
            <a:p>
              <a:r>
                <a:rPr lang="en-US" sz="1600" b="1" dirty="0"/>
                <a:t>The Services</a:t>
              </a:r>
            </a:p>
          </p:txBody>
        </p:sp>
        <p:sp>
          <p:nvSpPr>
            <p:cNvPr id="28" name="Rectangle 27">
              <a:extLst>
                <a:ext uri="{FF2B5EF4-FFF2-40B4-BE49-F238E27FC236}">
                  <a16:creationId xmlns:a16="http://schemas.microsoft.com/office/drawing/2014/main" id="{439EAC78-06BF-4DE5-8068-CED318709510}"/>
                </a:ext>
              </a:extLst>
            </p:cNvPr>
            <p:cNvSpPr/>
            <p:nvPr/>
          </p:nvSpPr>
          <p:spPr>
            <a:xfrm>
              <a:off x="1214961" y="4636580"/>
              <a:ext cx="3542460" cy="1708160"/>
            </a:xfrm>
            <a:prstGeom prst="rect">
              <a:avLst/>
            </a:prstGeom>
          </p:spPr>
          <p:txBody>
            <a:bodyPr wrap="square">
              <a:spAutoFit/>
            </a:bodyPr>
            <a:lstStyle/>
            <a:p>
              <a:pPr>
                <a:lnSpc>
                  <a:spcPct val="150000"/>
                </a:lnSpc>
              </a:pPr>
              <a:r>
                <a:rPr lang="en-US" sz="1400" dirty="0"/>
                <a:t>The main services will be hiring out affordable modern toys, books and outdoor equipment to local families, especially underprivileged children in our area, as there are 30% of children living in poverty in Ceredigion (End Child Poverty 2019).</a:t>
              </a:r>
            </a:p>
          </p:txBody>
        </p:sp>
        <p:sp>
          <p:nvSpPr>
            <p:cNvPr id="29" name="Oval 28">
              <a:extLst>
                <a:ext uri="{FF2B5EF4-FFF2-40B4-BE49-F238E27FC236}">
                  <a16:creationId xmlns:a16="http://schemas.microsoft.com/office/drawing/2014/main" id="{D0A5C2BB-B302-4AC7-90CD-0E20A48B42C7}"/>
                </a:ext>
              </a:extLst>
            </p:cNvPr>
            <p:cNvSpPr/>
            <p:nvPr/>
          </p:nvSpPr>
          <p:spPr>
            <a:xfrm>
              <a:off x="943302" y="4451921"/>
              <a:ext cx="132122" cy="132122"/>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pic>
        <p:nvPicPr>
          <p:cNvPr id="9" name="Audio 8">
            <a:hlinkClick r:id="" action="ppaction://media"/>
            <a:extLst>
              <a:ext uri="{FF2B5EF4-FFF2-40B4-BE49-F238E27FC236}">
                <a16:creationId xmlns:a16="http://schemas.microsoft.com/office/drawing/2014/main" id="{DF0F240A-E4B2-479E-90D3-B0AB667CB03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638440" y="3928134"/>
            <a:ext cx="609600" cy="609600"/>
          </a:xfrm>
          <a:prstGeom prst="rect">
            <a:avLst/>
          </a:prstGeom>
        </p:spPr>
      </p:pic>
    </p:spTree>
    <p:extLst>
      <p:ext uri="{BB962C8B-B14F-4D97-AF65-F5344CB8AC3E}">
        <p14:creationId xmlns:p14="http://schemas.microsoft.com/office/powerpoint/2010/main" val="3022805703"/>
      </p:ext>
    </p:extLst>
  </p:cSld>
  <p:clrMapOvr>
    <a:masterClrMapping/>
  </p:clrMapOvr>
  <mc:AlternateContent xmlns:mc="http://schemas.openxmlformats.org/markup-compatibility/2006">
    <mc:Choice xmlns:p14="http://schemas.microsoft.com/office/powerpoint/2010/main" Requires="p14">
      <p:transition spd="slow" p14:dur="2000" advTm="72705"/>
    </mc:Choice>
    <mc:Fallback>
      <p:transition spd="slow" advTm="72705"/>
    </mc:Fallback>
  </mc:AlternateContent>
  <mc:AlternateContent xmlns:mc="http://schemas.openxmlformats.org/markup-compatibility/2006">
    <mc:Choice xmlns:p14="http://schemas.microsoft.com/office/powerpoint/2010/main"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par>
                              <p:cTn id="7" fill="hold">
                                <p:stCondLst>
                                  <p:cond delay="0"/>
                                </p:stCondLst>
                                <p:childTnLst>
                                  <p:par>
                                    <p:cTn id="8" presetID="2" presetClass="entr" presetSubtype="4" fill="hold" nodeType="afterEffect" p14:presetBounceEnd="50667">
                                      <p:stCondLst>
                                        <p:cond delay="0"/>
                                      </p:stCondLst>
                                      <p:childTnLst>
                                        <p:set>
                                          <p:cBhvr>
                                            <p:cTn id="9" dur="1" fill="hold">
                                              <p:stCondLst>
                                                <p:cond delay="0"/>
                                              </p:stCondLst>
                                            </p:cTn>
                                            <p:tgtEl>
                                              <p:spTgt spid="22"/>
                                            </p:tgtEl>
                                            <p:attrNameLst>
                                              <p:attrName>style.visibility</p:attrName>
                                            </p:attrNameLst>
                                          </p:cBhvr>
                                          <p:to>
                                            <p:strVal val="visible"/>
                                          </p:to>
                                        </p:set>
                                        <p:anim calcmode="lin" valueType="num" p14:bounceEnd="50667">
                                          <p:cBhvr additive="base">
                                            <p:cTn id="10" dur="750" fill="hold"/>
                                            <p:tgtEl>
                                              <p:spTgt spid="22"/>
                                            </p:tgtEl>
                                            <p:attrNameLst>
                                              <p:attrName>ppt_x</p:attrName>
                                            </p:attrNameLst>
                                          </p:cBhvr>
                                          <p:tavLst>
                                            <p:tav tm="0">
                                              <p:val>
                                                <p:strVal val="#ppt_x"/>
                                              </p:val>
                                            </p:tav>
                                            <p:tav tm="100000">
                                              <p:val>
                                                <p:strVal val="#ppt_x"/>
                                              </p:val>
                                            </p:tav>
                                          </p:tavLst>
                                        </p:anim>
                                        <p:anim calcmode="lin" valueType="num" p14:bounceEnd="50667">
                                          <p:cBhvr additive="base">
                                            <p:cTn id="11" dur="750" fill="hold"/>
                                            <p:tgtEl>
                                              <p:spTgt spid="22"/>
                                            </p:tgtEl>
                                            <p:attrNameLst>
                                              <p:attrName>ppt_y</p:attrName>
                                            </p:attrNameLst>
                                          </p:cBhvr>
                                          <p:tavLst>
                                            <p:tav tm="0">
                                              <p:val>
                                                <p:strVal val="1+#ppt_h/2"/>
                                              </p:val>
                                            </p:tav>
                                            <p:tav tm="100000">
                                              <p:val>
                                                <p:strVal val="#ppt_y"/>
                                              </p:val>
                                            </p:tav>
                                          </p:tavLst>
                                        </p:anim>
                                      </p:childTnLst>
                                    </p:cTn>
                                  </p:par>
                                  <p:par>
                                    <p:cTn id="12" presetID="2" presetClass="entr" presetSubtype="4" fill="hold" nodeType="withEffect" p14:presetBounceEnd="50667">
                                      <p:stCondLst>
                                        <p:cond delay="250"/>
                                      </p:stCondLst>
                                      <p:childTnLst>
                                        <p:set>
                                          <p:cBhvr>
                                            <p:cTn id="13" dur="1" fill="hold">
                                              <p:stCondLst>
                                                <p:cond delay="0"/>
                                              </p:stCondLst>
                                            </p:cTn>
                                            <p:tgtEl>
                                              <p:spTgt spid="21"/>
                                            </p:tgtEl>
                                            <p:attrNameLst>
                                              <p:attrName>style.visibility</p:attrName>
                                            </p:attrNameLst>
                                          </p:cBhvr>
                                          <p:to>
                                            <p:strVal val="visible"/>
                                          </p:to>
                                        </p:set>
                                        <p:anim calcmode="lin" valueType="num" p14:bounceEnd="50667">
                                          <p:cBhvr additive="base">
                                            <p:cTn id="14" dur="750" fill="hold"/>
                                            <p:tgtEl>
                                              <p:spTgt spid="21"/>
                                            </p:tgtEl>
                                            <p:attrNameLst>
                                              <p:attrName>ppt_x</p:attrName>
                                            </p:attrNameLst>
                                          </p:cBhvr>
                                          <p:tavLst>
                                            <p:tav tm="0">
                                              <p:val>
                                                <p:strVal val="#ppt_x"/>
                                              </p:val>
                                            </p:tav>
                                            <p:tav tm="100000">
                                              <p:val>
                                                <p:strVal val="#ppt_x"/>
                                              </p:val>
                                            </p:tav>
                                          </p:tavLst>
                                        </p:anim>
                                        <p:anim calcmode="lin" valueType="num" p14:bounceEnd="50667">
                                          <p:cBhvr additive="base">
                                            <p:cTn id="15" dur="750" fill="hold"/>
                                            <p:tgtEl>
                                              <p:spTgt spid="21"/>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14:presetBounceEnd="50667">
                                      <p:stCondLst>
                                        <p:cond delay="500"/>
                                      </p:stCondLst>
                                      <p:childTnLst>
                                        <p:set>
                                          <p:cBhvr>
                                            <p:cTn id="17" dur="1" fill="hold">
                                              <p:stCondLst>
                                                <p:cond delay="0"/>
                                              </p:stCondLst>
                                            </p:cTn>
                                            <p:tgtEl>
                                              <p:spTgt spid="20"/>
                                            </p:tgtEl>
                                            <p:attrNameLst>
                                              <p:attrName>style.visibility</p:attrName>
                                            </p:attrNameLst>
                                          </p:cBhvr>
                                          <p:to>
                                            <p:strVal val="visible"/>
                                          </p:to>
                                        </p:set>
                                        <p:anim calcmode="lin" valueType="num" p14:bounceEnd="50667">
                                          <p:cBhvr additive="base">
                                            <p:cTn id="18" dur="750" fill="hold"/>
                                            <p:tgtEl>
                                              <p:spTgt spid="20"/>
                                            </p:tgtEl>
                                            <p:attrNameLst>
                                              <p:attrName>ppt_x</p:attrName>
                                            </p:attrNameLst>
                                          </p:cBhvr>
                                          <p:tavLst>
                                            <p:tav tm="0">
                                              <p:val>
                                                <p:strVal val="#ppt_x"/>
                                              </p:val>
                                            </p:tav>
                                            <p:tav tm="100000">
                                              <p:val>
                                                <p:strVal val="#ppt_x"/>
                                              </p:val>
                                            </p:tav>
                                          </p:tavLst>
                                        </p:anim>
                                        <p:anim calcmode="lin" valueType="num" p14:bounceEnd="50667">
                                          <p:cBhvr additive="base">
                                            <p:cTn id="19" dur="750" fill="hold"/>
                                            <p:tgtEl>
                                              <p:spTgt spid="20"/>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14:presetBounceEnd="50667">
                                      <p:stCondLst>
                                        <p:cond delay="750"/>
                                      </p:stCondLst>
                                      <p:childTnLst>
                                        <p:set>
                                          <p:cBhvr>
                                            <p:cTn id="21" dur="1" fill="hold">
                                              <p:stCondLst>
                                                <p:cond delay="0"/>
                                              </p:stCondLst>
                                            </p:cTn>
                                            <p:tgtEl>
                                              <p:spTgt spid="16"/>
                                            </p:tgtEl>
                                            <p:attrNameLst>
                                              <p:attrName>style.visibility</p:attrName>
                                            </p:attrNameLst>
                                          </p:cBhvr>
                                          <p:to>
                                            <p:strVal val="visible"/>
                                          </p:to>
                                        </p:set>
                                        <p:anim calcmode="lin" valueType="num" p14:bounceEnd="50667">
                                          <p:cBhvr additive="base">
                                            <p:cTn id="22" dur="750" fill="hold"/>
                                            <p:tgtEl>
                                              <p:spTgt spid="16"/>
                                            </p:tgtEl>
                                            <p:attrNameLst>
                                              <p:attrName>ppt_x</p:attrName>
                                            </p:attrNameLst>
                                          </p:cBhvr>
                                          <p:tavLst>
                                            <p:tav tm="0">
                                              <p:val>
                                                <p:strVal val="#ppt_x"/>
                                              </p:val>
                                            </p:tav>
                                            <p:tav tm="100000">
                                              <p:val>
                                                <p:strVal val="#ppt_x"/>
                                              </p:val>
                                            </p:tav>
                                          </p:tavLst>
                                        </p:anim>
                                        <p:anim calcmode="lin" valueType="num" p14:bounceEnd="50667">
                                          <p:cBhvr additive="base">
                                            <p:cTn id="23" dur="750" fill="hold"/>
                                            <p:tgtEl>
                                              <p:spTgt spid="16"/>
                                            </p:tgtEl>
                                            <p:attrNameLst>
                                              <p:attrName>ppt_y</p:attrName>
                                            </p:attrNameLst>
                                          </p:cBhvr>
                                          <p:tavLst>
                                            <p:tav tm="0">
                                              <p:val>
                                                <p:strVal val="1+#ppt_h/2"/>
                                              </p:val>
                                            </p:tav>
                                            <p:tav tm="100000">
                                              <p:val>
                                                <p:strVal val="#ppt_y"/>
                                              </p:val>
                                            </p:tav>
                                          </p:tavLst>
                                        </p:anim>
                                      </p:childTnLst>
                                    </p:cTn>
                                  </p:par>
                                  <p:par>
                                    <p:cTn id="24" presetID="2" presetClass="entr" presetSubtype="4" fill="hold" nodeType="withEffect" p14:presetBounceEnd="50667">
                                      <p:stCondLst>
                                        <p:cond delay="500"/>
                                      </p:stCondLst>
                                      <p:childTnLst>
                                        <p:set>
                                          <p:cBhvr>
                                            <p:cTn id="25" dur="1" fill="hold">
                                              <p:stCondLst>
                                                <p:cond delay="0"/>
                                              </p:stCondLst>
                                            </p:cTn>
                                            <p:tgtEl>
                                              <p:spTgt spid="26"/>
                                            </p:tgtEl>
                                            <p:attrNameLst>
                                              <p:attrName>style.visibility</p:attrName>
                                            </p:attrNameLst>
                                          </p:cBhvr>
                                          <p:to>
                                            <p:strVal val="visible"/>
                                          </p:to>
                                        </p:set>
                                        <p:anim calcmode="lin" valueType="num" p14:bounceEnd="50667">
                                          <p:cBhvr additive="base">
                                            <p:cTn id="26" dur="750" fill="hold"/>
                                            <p:tgtEl>
                                              <p:spTgt spid="26"/>
                                            </p:tgtEl>
                                            <p:attrNameLst>
                                              <p:attrName>ppt_x</p:attrName>
                                            </p:attrNameLst>
                                          </p:cBhvr>
                                          <p:tavLst>
                                            <p:tav tm="0">
                                              <p:val>
                                                <p:strVal val="#ppt_x"/>
                                              </p:val>
                                            </p:tav>
                                            <p:tav tm="100000">
                                              <p:val>
                                                <p:strVal val="#ppt_x"/>
                                              </p:val>
                                            </p:tav>
                                          </p:tavLst>
                                        </p:anim>
                                        <p:anim calcmode="lin" valueType="num" p14:bounceEnd="50667">
                                          <p:cBhvr additive="base">
                                            <p:cTn id="27" dur="750" fill="hold"/>
                                            <p:tgtEl>
                                              <p:spTgt spid="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8" fill="hold" display="0">
                      <p:stCondLst>
                        <p:cond delay="indefinite"/>
                      </p:stCondLst>
                      <p:endCondLst>
                        <p:cond evt="onStopAudio" delay="0">
                          <p:tgtEl>
                            <p:sldTgt/>
                          </p:tgtEl>
                        </p:cond>
                      </p:endCondLst>
                    </p:cTn>
                    <p:tgtEl>
                      <p:spTgt spid="9"/>
                    </p:tgtEl>
                  </p:cMediaNode>
                </p:audio>
              </p:childTnLst>
            </p:cTn>
          </p:par>
        </p:tnLst>
        <p:bldLst>
          <p:bldP spid="16" grpId="0"/>
        </p:bldLst>
      </p:timing>
    </mc:Choice>
    <mc:Fallback>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par>
                              <p:cTn id="7" fill="hold">
                                <p:stCondLst>
                                  <p:cond delay="0"/>
                                </p:stCondLst>
                                <p:childTnLst>
                                  <p:par>
                                    <p:cTn id="8" presetID="2" presetClass="entr" presetSubtype="4" fill="hold" nodeType="afterEffect">
                                      <p:stCondLst>
                                        <p:cond delay="0"/>
                                      </p:stCondLst>
                                      <p:childTnLst>
                                        <p:set>
                                          <p:cBhvr>
                                            <p:cTn id="9" dur="1" fill="hold">
                                              <p:stCondLst>
                                                <p:cond delay="0"/>
                                              </p:stCondLst>
                                            </p:cTn>
                                            <p:tgtEl>
                                              <p:spTgt spid="22"/>
                                            </p:tgtEl>
                                            <p:attrNameLst>
                                              <p:attrName>style.visibility</p:attrName>
                                            </p:attrNameLst>
                                          </p:cBhvr>
                                          <p:to>
                                            <p:strVal val="visible"/>
                                          </p:to>
                                        </p:set>
                                        <p:anim calcmode="lin" valueType="num">
                                          <p:cBhvr additive="base">
                                            <p:cTn id="10" dur="750" fill="hold"/>
                                            <p:tgtEl>
                                              <p:spTgt spid="22"/>
                                            </p:tgtEl>
                                            <p:attrNameLst>
                                              <p:attrName>ppt_x</p:attrName>
                                            </p:attrNameLst>
                                          </p:cBhvr>
                                          <p:tavLst>
                                            <p:tav tm="0">
                                              <p:val>
                                                <p:strVal val="#ppt_x"/>
                                              </p:val>
                                            </p:tav>
                                            <p:tav tm="100000">
                                              <p:val>
                                                <p:strVal val="#ppt_x"/>
                                              </p:val>
                                            </p:tav>
                                          </p:tavLst>
                                        </p:anim>
                                        <p:anim calcmode="lin" valueType="num">
                                          <p:cBhvr additive="base">
                                            <p:cTn id="11" dur="750" fill="hold"/>
                                            <p:tgtEl>
                                              <p:spTgt spid="22"/>
                                            </p:tgtEl>
                                            <p:attrNameLst>
                                              <p:attrName>ppt_y</p:attrName>
                                            </p:attrNameLst>
                                          </p:cBhvr>
                                          <p:tavLst>
                                            <p:tav tm="0">
                                              <p:val>
                                                <p:strVal val="1+#ppt_h/2"/>
                                              </p:val>
                                            </p:tav>
                                            <p:tav tm="100000">
                                              <p:val>
                                                <p:strVal val="#ppt_y"/>
                                              </p:val>
                                            </p:tav>
                                          </p:tavLst>
                                        </p:anim>
                                      </p:childTnLst>
                                    </p:cTn>
                                  </p:par>
                                  <p:par>
                                    <p:cTn id="12" presetID="2" presetClass="entr" presetSubtype="4" fill="hold" nodeType="withEffect">
                                      <p:stCondLst>
                                        <p:cond delay="250"/>
                                      </p:stCondLst>
                                      <p:childTnLst>
                                        <p:set>
                                          <p:cBhvr>
                                            <p:cTn id="13" dur="1" fill="hold">
                                              <p:stCondLst>
                                                <p:cond delay="0"/>
                                              </p:stCondLst>
                                            </p:cTn>
                                            <p:tgtEl>
                                              <p:spTgt spid="21"/>
                                            </p:tgtEl>
                                            <p:attrNameLst>
                                              <p:attrName>style.visibility</p:attrName>
                                            </p:attrNameLst>
                                          </p:cBhvr>
                                          <p:to>
                                            <p:strVal val="visible"/>
                                          </p:to>
                                        </p:set>
                                        <p:anim calcmode="lin" valueType="num">
                                          <p:cBhvr additive="base">
                                            <p:cTn id="14" dur="750" fill="hold"/>
                                            <p:tgtEl>
                                              <p:spTgt spid="21"/>
                                            </p:tgtEl>
                                            <p:attrNameLst>
                                              <p:attrName>ppt_x</p:attrName>
                                            </p:attrNameLst>
                                          </p:cBhvr>
                                          <p:tavLst>
                                            <p:tav tm="0">
                                              <p:val>
                                                <p:strVal val="#ppt_x"/>
                                              </p:val>
                                            </p:tav>
                                            <p:tav tm="100000">
                                              <p:val>
                                                <p:strVal val="#ppt_x"/>
                                              </p:val>
                                            </p:tav>
                                          </p:tavLst>
                                        </p:anim>
                                        <p:anim calcmode="lin" valueType="num">
                                          <p:cBhvr additive="base">
                                            <p:cTn id="15" dur="750" fill="hold"/>
                                            <p:tgtEl>
                                              <p:spTgt spid="21"/>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500"/>
                                      </p:stCondLst>
                                      <p:childTnLst>
                                        <p:set>
                                          <p:cBhvr>
                                            <p:cTn id="17" dur="1" fill="hold">
                                              <p:stCondLst>
                                                <p:cond delay="0"/>
                                              </p:stCondLst>
                                            </p:cTn>
                                            <p:tgtEl>
                                              <p:spTgt spid="20"/>
                                            </p:tgtEl>
                                            <p:attrNameLst>
                                              <p:attrName>style.visibility</p:attrName>
                                            </p:attrNameLst>
                                          </p:cBhvr>
                                          <p:to>
                                            <p:strVal val="visible"/>
                                          </p:to>
                                        </p:set>
                                        <p:anim calcmode="lin" valueType="num">
                                          <p:cBhvr additive="base">
                                            <p:cTn id="18" dur="750" fill="hold"/>
                                            <p:tgtEl>
                                              <p:spTgt spid="20"/>
                                            </p:tgtEl>
                                            <p:attrNameLst>
                                              <p:attrName>ppt_x</p:attrName>
                                            </p:attrNameLst>
                                          </p:cBhvr>
                                          <p:tavLst>
                                            <p:tav tm="0">
                                              <p:val>
                                                <p:strVal val="#ppt_x"/>
                                              </p:val>
                                            </p:tav>
                                            <p:tav tm="100000">
                                              <p:val>
                                                <p:strVal val="#ppt_x"/>
                                              </p:val>
                                            </p:tav>
                                          </p:tavLst>
                                        </p:anim>
                                        <p:anim calcmode="lin" valueType="num">
                                          <p:cBhvr additive="base">
                                            <p:cTn id="19" dur="750" fill="hold"/>
                                            <p:tgtEl>
                                              <p:spTgt spid="20"/>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750"/>
                                      </p:stCondLst>
                                      <p:childTnLst>
                                        <p:set>
                                          <p:cBhvr>
                                            <p:cTn id="21" dur="1" fill="hold">
                                              <p:stCondLst>
                                                <p:cond delay="0"/>
                                              </p:stCondLst>
                                            </p:cTn>
                                            <p:tgtEl>
                                              <p:spTgt spid="16"/>
                                            </p:tgtEl>
                                            <p:attrNameLst>
                                              <p:attrName>style.visibility</p:attrName>
                                            </p:attrNameLst>
                                          </p:cBhvr>
                                          <p:to>
                                            <p:strVal val="visible"/>
                                          </p:to>
                                        </p:set>
                                        <p:anim calcmode="lin" valueType="num">
                                          <p:cBhvr additive="base">
                                            <p:cTn id="22" dur="750" fill="hold"/>
                                            <p:tgtEl>
                                              <p:spTgt spid="16"/>
                                            </p:tgtEl>
                                            <p:attrNameLst>
                                              <p:attrName>ppt_x</p:attrName>
                                            </p:attrNameLst>
                                          </p:cBhvr>
                                          <p:tavLst>
                                            <p:tav tm="0">
                                              <p:val>
                                                <p:strVal val="#ppt_x"/>
                                              </p:val>
                                            </p:tav>
                                            <p:tav tm="100000">
                                              <p:val>
                                                <p:strVal val="#ppt_x"/>
                                              </p:val>
                                            </p:tav>
                                          </p:tavLst>
                                        </p:anim>
                                        <p:anim calcmode="lin" valueType="num">
                                          <p:cBhvr additive="base">
                                            <p:cTn id="23" dur="750" fill="hold"/>
                                            <p:tgtEl>
                                              <p:spTgt spid="16"/>
                                            </p:tgtEl>
                                            <p:attrNameLst>
                                              <p:attrName>ppt_y</p:attrName>
                                            </p:attrNameLst>
                                          </p:cBhvr>
                                          <p:tavLst>
                                            <p:tav tm="0">
                                              <p:val>
                                                <p:strVal val="1+#ppt_h/2"/>
                                              </p:val>
                                            </p:tav>
                                            <p:tav tm="100000">
                                              <p:val>
                                                <p:strVal val="#ppt_y"/>
                                              </p:val>
                                            </p:tav>
                                          </p:tavLst>
                                        </p:anim>
                                      </p:childTnLst>
                                    </p:cTn>
                                  </p:par>
                                  <p:par>
                                    <p:cTn id="24" presetID="2" presetClass="entr" presetSubtype="4" fill="hold" nodeType="withEffect">
                                      <p:stCondLst>
                                        <p:cond delay="500"/>
                                      </p:stCondLst>
                                      <p:childTnLst>
                                        <p:set>
                                          <p:cBhvr>
                                            <p:cTn id="25" dur="1" fill="hold">
                                              <p:stCondLst>
                                                <p:cond delay="0"/>
                                              </p:stCondLst>
                                            </p:cTn>
                                            <p:tgtEl>
                                              <p:spTgt spid="26"/>
                                            </p:tgtEl>
                                            <p:attrNameLst>
                                              <p:attrName>style.visibility</p:attrName>
                                            </p:attrNameLst>
                                          </p:cBhvr>
                                          <p:to>
                                            <p:strVal val="visible"/>
                                          </p:to>
                                        </p:set>
                                        <p:anim calcmode="lin" valueType="num">
                                          <p:cBhvr additive="base">
                                            <p:cTn id="26" dur="750" fill="hold"/>
                                            <p:tgtEl>
                                              <p:spTgt spid="26"/>
                                            </p:tgtEl>
                                            <p:attrNameLst>
                                              <p:attrName>ppt_x</p:attrName>
                                            </p:attrNameLst>
                                          </p:cBhvr>
                                          <p:tavLst>
                                            <p:tav tm="0">
                                              <p:val>
                                                <p:strVal val="#ppt_x"/>
                                              </p:val>
                                            </p:tav>
                                            <p:tav tm="100000">
                                              <p:val>
                                                <p:strVal val="#ppt_x"/>
                                              </p:val>
                                            </p:tav>
                                          </p:tavLst>
                                        </p:anim>
                                        <p:anim calcmode="lin" valueType="num">
                                          <p:cBhvr additive="base">
                                            <p:cTn id="27" dur="750" fill="hold"/>
                                            <p:tgtEl>
                                              <p:spTgt spid="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8" fill="hold" display="0">
                      <p:stCondLst>
                        <p:cond delay="indefinite"/>
                      </p:stCondLst>
                      <p:endCondLst>
                        <p:cond evt="onStopAudio" delay="0">
                          <p:tgtEl>
                            <p:sldTgt/>
                          </p:tgtEl>
                        </p:cond>
                      </p:endCondLst>
                    </p:cTn>
                    <p:tgtEl>
                      <p:spTgt spid="9"/>
                    </p:tgtEl>
                  </p:cMediaNode>
                </p:audio>
              </p:childTnLst>
            </p:cTn>
          </p:par>
        </p:tnLst>
        <p:bldLst>
          <p:bldP spid="16" grpId="0"/>
        </p:bldLst>
      </p:timing>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t="33333" b="33333"/>
          <a:stretch>
            <a:fillRect/>
          </a:stretch>
        </p:blipFill>
        <p:spPr>
          <a:xfrm>
            <a:off x="0" y="1996966"/>
            <a:ext cx="12191998" cy="2096950"/>
          </a:xfrm>
        </p:spPr>
      </p:pic>
      <p:sp>
        <p:nvSpPr>
          <p:cNvPr id="10" name="TextBox 9"/>
          <p:cNvSpPr txBox="1"/>
          <p:nvPr/>
        </p:nvSpPr>
        <p:spPr>
          <a:xfrm>
            <a:off x="838200" y="614904"/>
            <a:ext cx="10515600" cy="646331"/>
          </a:xfrm>
          <a:prstGeom prst="rect">
            <a:avLst/>
          </a:prstGeom>
          <a:noFill/>
        </p:spPr>
        <p:txBody>
          <a:bodyPr wrap="square" rtlCol="0">
            <a:spAutoFit/>
          </a:bodyPr>
          <a:lstStyle/>
          <a:p>
            <a:pPr algn="ctr"/>
            <a:r>
              <a:rPr lang="en-US" sz="3600" b="1" dirty="0">
                <a:solidFill>
                  <a:schemeClr val="tx2"/>
                </a:solidFill>
                <a:latin typeface="+mj-lt"/>
              </a:rPr>
              <a:t>Our Vision</a:t>
            </a:r>
          </a:p>
        </p:txBody>
      </p:sp>
      <p:sp>
        <p:nvSpPr>
          <p:cNvPr id="11" name="TextBox 10"/>
          <p:cNvSpPr txBox="1"/>
          <p:nvPr/>
        </p:nvSpPr>
        <p:spPr>
          <a:xfrm>
            <a:off x="838199" y="422810"/>
            <a:ext cx="10515602" cy="369332"/>
          </a:xfrm>
          <a:prstGeom prst="rect">
            <a:avLst/>
          </a:prstGeom>
          <a:noFill/>
        </p:spPr>
        <p:txBody>
          <a:bodyPr wrap="square" rtlCol="0">
            <a:spAutoFit/>
          </a:bodyPr>
          <a:lstStyle/>
          <a:p>
            <a:pPr algn="ctr"/>
            <a:r>
              <a:rPr lang="en-US" b="1" dirty="0">
                <a:solidFill>
                  <a:schemeClr val="tx2"/>
                </a:solidFill>
                <a:latin typeface="Roboto" pitchFamily="2" charset="0"/>
                <a:ea typeface="Roboto" pitchFamily="2" charset="0"/>
              </a:rPr>
              <a:t>Toy Library</a:t>
            </a:r>
          </a:p>
        </p:txBody>
      </p:sp>
      <p:grpSp>
        <p:nvGrpSpPr>
          <p:cNvPr id="12" name="Group 11"/>
          <p:cNvGrpSpPr/>
          <p:nvPr/>
        </p:nvGrpSpPr>
        <p:grpSpPr>
          <a:xfrm>
            <a:off x="5738132" y="1235687"/>
            <a:ext cx="715736" cy="87086"/>
            <a:chOff x="5738133" y="1142444"/>
            <a:chExt cx="715736" cy="87086"/>
          </a:xfrm>
        </p:grpSpPr>
        <p:sp>
          <p:nvSpPr>
            <p:cNvPr id="13" name="Oval 12"/>
            <p:cNvSpPr/>
            <p:nvPr/>
          </p:nvSpPr>
          <p:spPr>
            <a:xfrm>
              <a:off x="5738133" y="1142444"/>
              <a:ext cx="87086" cy="8708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p:cNvSpPr/>
            <p:nvPr/>
          </p:nvSpPr>
          <p:spPr>
            <a:xfrm>
              <a:off x="5895295" y="1142444"/>
              <a:ext cx="87086" cy="8708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p:cNvSpPr/>
            <p:nvPr/>
          </p:nvSpPr>
          <p:spPr>
            <a:xfrm>
              <a:off x="6052457" y="1142444"/>
              <a:ext cx="87086" cy="87086"/>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Oval 15"/>
            <p:cNvSpPr/>
            <p:nvPr/>
          </p:nvSpPr>
          <p:spPr>
            <a:xfrm>
              <a:off x="6209619" y="1142444"/>
              <a:ext cx="87086" cy="8708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Oval 16"/>
            <p:cNvSpPr/>
            <p:nvPr/>
          </p:nvSpPr>
          <p:spPr>
            <a:xfrm>
              <a:off x="6366783" y="1142444"/>
              <a:ext cx="87086" cy="8708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8" name="Oval 17"/>
          <p:cNvSpPr/>
          <p:nvPr/>
        </p:nvSpPr>
        <p:spPr>
          <a:xfrm>
            <a:off x="1603484" y="2366210"/>
            <a:ext cx="1499937" cy="1499937"/>
          </a:xfrm>
          <a:prstGeom prst="ellipse">
            <a:avLst/>
          </a:prstGeom>
          <a:solidFill>
            <a:schemeClr val="accent4"/>
          </a:solid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p:cNvSpPr/>
          <p:nvPr/>
        </p:nvSpPr>
        <p:spPr>
          <a:xfrm>
            <a:off x="5346032" y="2366210"/>
            <a:ext cx="1499937" cy="1499937"/>
          </a:xfrm>
          <a:prstGeom prst="ellipse">
            <a:avLst/>
          </a:prstGeom>
          <a:solidFill>
            <a:schemeClr val="accent5"/>
          </a:solid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p:cNvSpPr/>
          <p:nvPr/>
        </p:nvSpPr>
        <p:spPr>
          <a:xfrm>
            <a:off x="9088578" y="2366210"/>
            <a:ext cx="1499937" cy="1499937"/>
          </a:xfrm>
          <a:prstGeom prst="ellipse">
            <a:avLst/>
          </a:prstGeom>
          <a:solidFill>
            <a:schemeClr val="accent6"/>
          </a:solid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32" name="Straight Connector 31"/>
          <p:cNvCxnSpPr>
            <a:stCxn id="18" idx="6"/>
            <a:endCxn id="19" idx="2"/>
          </p:cNvCxnSpPr>
          <p:nvPr/>
        </p:nvCxnSpPr>
        <p:spPr>
          <a:xfrm>
            <a:off x="3103421" y="3116179"/>
            <a:ext cx="2242611"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9" idx="6"/>
            <a:endCxn id="20" idx="2"/>
          </p:cNvCxnSpPr>
          <p:nvPr/>
        </p:nvCxnSpPr>
        <p:spPr>
          <a:xfrm>
            <a:off x="6845969" y="3116179"/>
            <a:ext cx="2242609"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a:off x="-1" y="3116179"/>
            <a:ext cx="1603485"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1603486" y="2793014"/>
            <a:ext cx="1499936" cy="646331"/>
          </a:xfrm>
          <a:prstGeom prst="rect">
            <a:avLst/>
          </a:prstGeom>
          <a:noFill/>
        </p:spPr>
        <p:txBody>
          <a:bodyPr wrap="square" rtlCol="0" anchor="ctr">
            <a:spAutoFit/>
          </a:bodyPr>
          <a:lstStyle/>
          <a:p>
            <a:pPr algn="ctr"/>
            <a:r>
              <a:rPr lang="en-US" sz="3600" b="1" dirty="0">
                <a:solidFill>
                  <a:schemeClr val="bg1"/>
                </a:solidFill>
                <a:latin typeface="+mj-lt"/>
              </a:rPr>
              <a:t>2021</a:t>
            </a:r>
          </a:p>
        </p:txBody>
      </p:sp>
      <p:sp>
        <p:nvSpPr>
          <p:cNvPr id="46" name="TextBox 45"/>
          <p:cNvSpPr txBox="1"/>
          <p:nvPr/>
        </p:nvSpPr>
        <p:spPr>
          <a:xfrm>
            <a:off x="5346031" y="2793014"/>
            <a:ext cx="1499936" cy="646331"/>
          </a:xfrm>
          <a:prstGeom prst="rect">
            <a:avLst/>
          </a:prstGeom>
          <a:noFill/>
        </p:spPr>
        <p:txBody>
          <a:bodyPr wrap="square" rtlCol="0" anchor="ctr">
            <a:spAutoFit/>
          </a:bodyPr>
          <a:lstStyle/>
          <a:p>
            <a:pPr algn="ctr"/>
            <a:r>
              <a:rPr lang="en-US" sz="3600" b="1" dirty="0">
                <a:solidFill>
                  <a:schemeClr val="bg1"/>
                </a:solidFill>
                <a:latin typeface="+mj-lt"/>
              </a:rPr>
              <a:t>2022</a:t>
            </a:r>
          </a:p>
        </p:txBody>
      </p:sp>
      <p:sp>
        <p:nvSpPr>
          <p:cNvPr id="47" name="TextBox 46"/>
          <p:cNvSpPr txBox="1"/>
          <p:nvPr/>
        </p:nvSpPr>
        <p:spPr>
          <a:xfrm>
            <a:off x="9088579" y="2793014"/>
            <a:ext cx="1499936" cy="646331"/>
          </a:xfrm>
          <a:prstGeom prst="rect">
            <a:avLst/>
          </a:prstGeom>
          <a:noFill/>
        </p:spPr>
        <p:txBody>
          <a:bodyPr wrap="square" rtlCol="0" anchor="ctr">
            <a:spAutoFit/>
          </a:bodyPr>
          <a:lstStyle/>
          <a:p>
            <a:pPr algn="ctr"/>
            <a:r>
              <a:rPr lang="en-US" sz="3600" b="1" dirty="0">
                <a:solidFill>
                  <a:schemeClr val="bg1"/>
                </a:solidFill>
                <a:latin typeface="+mj-lt"/>
              </a:rPr>
              <a:t>2023</a:t>
            </a:r>
          </a:p>
        </p:txBody>
      </p:sp>
      <p:grpSp>
        <p:nvGrpSpPr>
          <p:cNvPr id="3" name="Group 2"/>
          <p:cNvGrpSpPr/>
          <p:nvPr/>
        </p:nvGrpSpPr>
        <p:grpSpPr>
          <a:xfrm>
            <a:off x="4580746" y="4283250"/>
            <a:ext cx="3030508" cy="1877336"/>
            <a:chOff x="4580746" y="4283250"/>
            <a:chExt cx="3030508" cy="1877336"/>
          </a:xfrm>
        </p:grpSpPr>
        <p:sp>
          <p:nvSpPr>
            <p:cNvPr id="25" name="TextBox 24"/>
            <p:cNvSpPr txBox="1"/>
            <p:nvPr/>
          </p:nvSpPr>
          <p:spPr>
            <a:xfrm>
              <a:off x="4580747" y="5236262"/>
              <a:ext cx="3030506" cy="307777"/>
            </a:xfrm>
            <a:prstGeom prst="rect">
              <a:avLst/>
            </a:prstGeom>
            <a:noFill/>
          </p:spPr>
          <p:txBody>
            <a:bodyPr wrap="square" rtlCol="0">
              <a:spAutoFit/>
            </a:bodyPr>
            <a:lstStyle/>
            <a:p>
              <a:pPr algn="ctr"/>
              <a:r>
                <a:rPr lang="en-US" sz="1400" b="1" dirty="0">
                  <a:solidFill>
                    <a:schemeClr val="tx2"/>
                  </a:solidFill>
                </a:rPr>
                <a:t>Workshops</a:t>
              </a:r>
            </a:p>
          </p:txBody>
        </p:sp>
        <p:sp>
          <p:nvSpPr>
            <p:cNvPr id="26" name="Rectangle 25"/>
            <p:cNvSpPr/>
            <p:nvPr/>
          </p:nvSpPr>
          <p:spPr>
            <a:xfrm>
              <a:off x="4580746" y="5514255"/>
              <a:ext cx="3030508" cy="646331"/>
            </a:xfrm>
            <a:prstGeom prst="rect">
              <a:avLst/>
            </a:prstGeom>
          </p:spPr>
          <p:txBody>
            <a:bodyPr wrap="square">
              <a:spAutoFit/>
            </a:bodyPr>
            <a:lstStyle/>
            <a:p>
              <a:pPr algn="ctr">
                <a:lnSpc>
                  <a:spcPct val="150000"/>
                </a:lnSpc>
              </a:pPr>
              <a:r>
                <a:rPr lang="en-US" sz="1200" dirty="0">
                  <a:solidFill>
                    <a:schemeClr val="tx2"/>
                  </a:solidFill>
                </a:rPr>
                <a:t>Introduce workshops for children e.g. crafts, baby playtime etc.</a:t>
              </a:r>
              <a:endParaRPr lang="it-IT" sz="1200" dirty="0">
                <a:solidFill>
                  <a:schemeClr val="tx2"/>
                </a:solidFill>
              </a:endParaRPr>
            </a:p>
          </p:txBody>
        </p:sp>
        <p:sp>
          <p:nvSpPr>
            <p:cNvPr id="29" name="Oval 28"/>
            <p:cNvSpPr/>
            <p:nvPr/>
          </p:nvSpPr>
          <p:spPr>
            <a:xfrm>
              <a:off x="5744294" y="4283250"/>
              <a:ext cx="703412" cy="703412"/>
            </a:xfrm>
            <a:prstGeom prst="ellipse">
              <a:avLst/>
            </a:prstGeom>
            <a:solidFill>
              <a:schemeClr val="accent5"/>
            </a:solid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pSp>
        <p:nvGrpSpPr>
          <p:cNvPr id="4" name="Group 3"/>
          <p:cNvGrpSpPr/>
          <p:nvPr/>
        </p:nvGrpSpPr>
        <p:grpSpPr>
          <a:xfrm>
            <a:off x="8323292" y="4283250"/>
            <a:ext cx="3030508" cy="1877336"/>
            <a:chOff x="8323292" y="4283250"/>
            <a:chExt cx="3030508" cy="1877336"/>
          </a:xfrm>
        </p:grpSpPr>
        <p:sp>
          <p:nvSpPr>
            <p:cNvPr id="27" name="TextBox 26"/>
            <p:cNvSpPr txBox="1"/>
            <p:nvPr/>
          </p:nvSpPr>
          <p:spPr>
            <a:xfrm>
              <a:off x="8323293" y="5236262"/>
              <a:ext cx="3030506" cy="307777"/>
            </a:xfrm>
            <a:prstGeom prst="rect">
              <a:avLst/>
            </a:prstGeom>
            <a:noFill/>
          </p:spPr>
          <p:txBody>
            <a:bodyPr wrap="square" rtlCol="0">
              <a:spAutoFit/>
            </a:bodyPr>
            <a:lstStyle/>
            <a:p>
              <a:pPr algn="ctr"/>
              <a:r>
                <a:rPr lang="en-US" sz="1400" b="1" dirty="0">
                  <a:solidFill>
                    <a:schemeClr val="tx2"/>
                  </a:solidFill>
                </a:rPr>
                <a:t>Open Garden</a:t>
              </a:r>
            </a:p>
          </p:txBody>
        </p:sp>
        <p:sp>
          <p:nvSpPr>
            <p:cNvPr id="28" name="Rectangle 27"/>
            <p:cNvSpPr/>
            <p:nvPr/>
          </p:nvSpPr>
          <p:spPr>
            <a:xfrm>
              <a:off x="8323292" y="5514255"/>
              <a:ext cx="3030508" cy="646331"/>
            </a:xfrm>
            <a:prstGeom prst="rect">
              <a:avLst/>
            </a:prstGeom>
          </p:spPr>
          <p:txBody>
            <a:bodyPr wrap="square">
              <a:spAutoFit/>
            </a:bodyPr>
            <a:lstStyle/>
            <a:p>
              <a:pPr algn="ctr">
                <a:lnSpc>
                  <a:spcPct val="150000"/>
                </a:lnSpc>
              </a:pPr>
              <a:r>
                <a:rPr lang="en-US" sz="1200" dirty="0">
                  <a:solidFill>
                    <a:schemeClr val="tx2"/>
                  </a:solidFill>
                </a:rPr>
                <a:t>Introduce workshops in the premises garden, gardening and growing activities.</a:t>
              </a:r>
              <a:endParaRPr lang="it-IT" sz="1200" dirty="0">
                <a:solidFill>
                  <a:schemeClr val="tx2"/>
                </a:solidFill>
              </a:endParaRPr>
            </a:p>
          </p:txBody>
        </p:sp>
        <p:sp>
          <p:nvSpPr>
            <p:cNvPr id="30" name="Oval 29"/>
            <p:cNvSpPr/>
            <p:nvPr/>
          </p:nvSpPr>
          <p:spPr>
            <a:xfrm>
              <a:off x="9486840" y="4283250"/>
              <a:ext cx="703412" cy="703412"/>
            </a:xfrm>
            <a:prstGeom prst="ellipse">
              <a:avLst/>
            </a:prstGeom>
            <a:solidFill>
              <a:schemeClr val="accent6"/>
            </a:solid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pSp>
        <p:nvGrpSpPr>
          <p:cNvPr id="2" name="Group 1"/>
          <p:cNvGrpSpPr/>
          <p:nvPr/>
        </p:nvGrpSpPr>
        <p:grpSpPr>
          <a:xfrm>
            <a:off x="838199" y="4283250"/>
            <a:ext cx="3030508" cy="2154335"/>
            <a:chOff x="838199" y="4283250"/>
            <a:chExt cx="3030508" cy="2154335"/>
          </a:xfrm>
        </p:grpSpPr>
        <p:sp>
          <p:nvSpPr>
            <p:cNvPr id="21" name="TextBox 20"/>
            <p:cNvSpPr txBox="1"/>
            <p:nvPr/>
          </p:nvSpPr>
          <p:spPr>
            <a:xfrm>
              <a:off x="838199" y="5236262"/>
              <a:ext cx="3030506" cy="307777"/>
            </a:xfrm>
            <a:prstGeom prst="rect">
              <a:avLst/>
            </a:prstGeom>
            <a:noFill/>
          </p:spPr>
          <p:txBody>
            <a:bodyPr wrap="square" rtlCol="0">
              <a:spAutoFit/>
            </a:bodyPr>
            <a:lstStyle/>
            <a:p>
              <a:pPr algn="ctr"/>
              <a:r>
                <a:rPr lang="en-US" sz="1400" b="1" dirty="0">
                  <a:solidFill>
                    <a:schemeClr val="tx2"/>
                  </a:solidFill>
                </a:rPr>
                <a:t>Hire Services</a:t>
              </a:r>
            </a:p>
          </p:txBody>
        </p:sp>
        <p:sp>
          <p:nvSpPr>
            <p:cNvPr id="22" name="Rectangle 21"/>
            <p:cNvSpPr/>
            <p:nvPr/>
          </p:nvSpPr>
          <p:spPr>
            <a:xfrm>
              <a:off x="838199" y="5514255"/>
              <a:ext cx="3030508" cy="923330"/>
            </a:xfrm>
            <a:prstGeom prst="rect">
              <a:avLst/>
            </a:prstGeom>
          </p:spPr>
          <p:txBody>
            <a:bodyPr wrap="square">
              <a:spAutoFit/>
            </a:bodyPr>
            <a:lstStyle/>
            <a:p>
              <a:pPr algn="ctr">
                <a:lnSpc>
                  <a:spcPct val="150000"/>
                </a:lnSpc>
              </a:pPr>
              <a:r>
                <a:rPr lang="en-US" sz="1200" dirty="0">
                  <a:solidFill>
                    <a:schemeClr val="tx2"/>
                  </a:solidFill>
                </a:rPr>
                <a:t>Affordable hire of modern books, toys and outdoor toys/equipment. Introduce games consoles and games for hire</a:t>
              </a:r>
              <a:endParaRPr lang="it-IT" sz="1200" dirty="0">
                <a:solidFill>
                  <a:schemeClr val="tx2"/>
                </a:solidFill>
              </a:endParaRPr>
            </a:p>
          </p:txBody>
        </p:sp>
        <p:sp>
          <p:nvSpPr>
            <p:cNvPr id="24" name="Oval 23"/>
            <p:cNvSpPr/>
            <p:nvPr/>
          </p:nvSpPr>
          <p:spPr>
            <a:xfrm>
              <a:off x="2001746" y="4283250"/>
              <a:ext cx="703412" cy="703412"/>
            </a:xfrm>
            <a:prstGeom prst="ellipse">
              <a:avLst/>
            </a:prstGeom>
            <a:solidFill>
              <a:schemeClr val="accent4"/>
            </a:solid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8" name="Freeform 53"/>
          <p:cNvSpPr>
            <a:spLocks/>
          </p:cNvSpPr>
          <p:nvPr/>
        </p:nvSpPr>
        <p:spPr bwMode="auto">
          <a:xfrm>
            <a:off x="9678143" y="4531555"/>
            <a:ext cx="320805" cy="237875"/>
          </a:xfrm>
          <a:custGeom>
            <a:avLst/>
            <a:gdLst>
              <a:gd name="T0" fmla="*/ 188749 w 68"/>
              <a:gd name="T1" fmla="*/ 173037 h 50"/>
              <a:gd name="T2" fmla="*/ 54909 w 68"/>
              <a:gd name="T3" fmla="*/ 173037 h 50"/>
              <a:gd name="T4" fmla="*/ 0 w 68"/>
              <a:gd name="T5" fmla="*/ 117665 h 50"/>
              <a:gd name="T6" fmla="*/ 30886 w 68"/>
              <a:gd name="T7" fmla="*/ 69215 h 50"/>
              <a:gd name="T8" fmla="*/ 30886 w 68"/>
              <a:gd name="T9" fmla="*/ 62293 h 50"/>
              <a:gd name="T10" fmla="*/ 92658 w 68"/>
              <a:gd name="T11" fmla="*/ 0 h 50"/>
              <a:gd name="T12" fmla="*/ 150999 w 68"/>
              <a:gd name="T13" fmla="*/ 38068 h 50"/>
              <a:gd name="T14" fmla="*/ 171590 w 68"/>
              <a:gd name="T15" fmla="*/ 31147 h 50"/>
              <a:gd name="T16" fmla="*/ 202476 w 68"/>
              <a:gd name="T17" fmla="*/ 62293 h 50"/>
              <a:gd name="T18" fmla="*/ 199044 w 68"/>
              <a:gd name="T19" fmla="*/ 79597 h 50"/>
              <a:gd name="T20" fmla="*/ 233362 w 68"/>
              <a:gd name="T21" fmla="*/ 124587 h 50"/>
              <a:gd name="T22" fmla="*/ 188749 w 68"/>
              <a:gd name="T23" fmla="*/ 173037 h 5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0">
                <a:moveTo>
                  <a:pt x="55" y="50"/>
                </a:moveTo>
                <a:cubicBezTo>
                  <a:pt x="16" y="50"/>
                  <a:pt x="16" y="50"/>
                  <a:pt x="16" y="50"/>
                </a:cubicBezTo>
                <a:cubicBezTo>
                  <a:pt x="7" y="50"/>
                  <a:pt x="0" y="43"/>
                  <a:pt x="0" y="34"/>
                </a:cubicBezTo>
                <a:cubicBezTo>
                  <a:pt x="0" y="28"/>
                  <a:pt x="4" y="22"/>
                  <a:pt x="9" y="20"/>
                </a:cubicBezTo>
                <a:cubicBezTo>
                  <a:pt x="9" y="19"/>
                  <a:pt x="9" y="19"/>
                  <a:pt x="9" y="18"/>
                </a:cubicBezTo>
                <a:cubicBezTo>
                  <a:pt x="9" y="8"/>
                  <a:pt x="17" y="0"/>
                  <a:pt x="27" y="0"/>
                </a:cubicBezTo>
                <a:cubicBezTo>
                  <a:pt x="35" y="0"/>
                  <a:pt x="41" y="5"/>
                  <a:pt x="44" y="11"/>
                </a:cubicBezTo>
                <a:cubicBezTo>
                  <a:pt x="46" y="10"/>
                  <a:pt x="48" y="9"/>
                  <a:pt x="50" y="9"/>
                </a:cubicBezTo>
                <a:cubicBezTo>
                  <a:pt x="55" y="9"/>
                  <a:pt x="59" y="13"/>
                  <a:pt x="59" y="18"/>
                </a:cubicBezTo>
                <a:cubicBezTo>
                  <a:pt x="59" y="20"/>
                  <a:pt x="59" y="22"/>
                  <a:pt x="58" y="23"/>
                </a:cubicBezTo>
                <a:cubicBezTo>
                  <a:pt x="64" y="25"/>
                  <a:pt x="68" y="30"/>
                  <a:pt x="68" y="36"/>
                </a:cubicBezTo>
                <a:cubicBezTo>
                  <a:pt x="68" y="44"/>
                  <a:pt x="62" y="50"/>
                  <a:pt x="55" y="50"/>
                </a:cubicBezTo>
                <a:close/>
              </a:path>
            </a:pathLst>
          </a:custGeom>
          <a:solidFill>
            <a:schemeClr val="bg1"/>
          </a:solidFill>
          <a:ln>
            <a:noFill/>
          </a:ln>
        </p:spPr>
        <p:txBody>
          <a:bodyPr/>
          <a:lstStyle/>
          <a:p>
            <a:endParaRPr lang="en-US"/>
          </a:p>
        </p:txBody>
      </p:sp>
      <p:sp>
        <p:nvSpPr>
          <p:cNvPr id="39" name="Freeform 66"/>
          <p:cNvSpPr>
            <a:spLocks noEditPoints="1"/>
          </p:cNvSpPr>
          <p:nvPr/>
        </p:nvSpPr>
        <p:spPr bwMode="auto">
          <a:xfrm>
            <a:off x="5982380" y="4493981"/>
            <a:ext cx="259698" cy="303347"/>
          </a:xfrm>
          <a:custGeom>
            <a:avLst/>
            <a:gdLst>
              <a:gd name="T0" fmla="*/ 188912 w 55"/>
              <a:gd name="T1" fmla="*/ 31031 h 64"/>
              <a:gd name="T2" fmla="*/ 188912 w 55"/>
              <a:gd name="T3" fmla="*/ 48270 h 64"/>
              <a:gd name="T4" fmla="*/ 92739 w 55"/>
              <a:gd name="T5" fmla="*/ 79301 h 64"/>
              <a:gd name="T6" fmla="*/ 0 w 55"/>
              <a:gd name="T7" fmla="*/ 48270 h 64"/>
              <a:gd name="T8" fmla="*/ 0 w 55"/>
              <a:gd name="T9" fmla="*/ 31031 h 64"/>
              <a:gd name="T10" fmla="*/ 92739 w 55"/>
              <a:gd name="T11" fmla="*/ 0 h 64"/>
              <a:gd name="T12" fmla="*/ 188912 w 55"/>
              <a:gd name="T13" fmla="*/ 31031 h 64"/>
              <a:gd name="T14" fmla="*/ 188912 w 55"/>
              <a:gd name="T15" fmla="*/ 72405 h 64"/>
              <a:gd name="T16" fmla="*/ 188912 w 55"/>
              <a:gd name="T17" fmla="*/ 93092 h 64"/>
              <a:gd name="T18" fmla="*/ 92739 w 55"/>
              <a:gd name="T19" fmla="*/ 127571 h 64"/>
              <a:gd name="T20" fmla="*/ 0 w 55"/>
              <a:gd name="T21" fmla="*/ 93092 h 64"/>
              <a:gd name="T22" fmla="*/ 0 w 55"/>
              <a:gd name="T23" fmla="*/ 72405 h 64"/>
              <a:gd name="T24" fmla="*/ 92739 w 55"/>
              <a:gd name="T25" fmla="*/ 93092 h 64"/>
              <a:gd name="T26" fmla="*/ 188912 w 55"/>
              <a:gd name="T27" fmla="*/ 72405 h 64"/>
              <a:gd name="T28" fmla="*/ 188912 w 55"/>
              <a:gd name="T29" fmla="*/ 120675 h 64"/>
              <a:gd name="T30" fmla="*/ 188912 w 55"/>
              <a:gd name="T31" fmla="*/ 141362 h 64"/>
              <a:gd name="T32" fmla="*/ 92739 w 55"/>
              <a:gd name="T33" fmla="*/ 172393 h 64"/>
              <a:gd name="T34" fmla="*/ 0 w 55"/>
              <a:gd name="T35" fmla="*/ 141362 h 64"/>
              <a:gd name="T36" fmla="*/ 0 w 55"/>
              <a:gd name="T37" fmla="*/ 120675 h 64"/>
              <a:gd name="T38" fmla="*/ 92739 w 55"/>
              <a:gd name="T39" fmla="*/ 141362 h 64"/>
              <a:gd name="T40" fmla="*/ 188912 w 55"/>
              <a:gd name="T41" fmla="*/ 120675 h 64"/>
              <a:gd name="T42" fmla="*/ 188912 w 55"/>
              <a:gd name="T43" fmla="*/ 168945 h 64"/>
              <a:gd name="T44" fmla="*/ 188912 w 55"/>
              <a:gd name="T45" fmla="*/ 189632 h 64"/>
              <a:gd name="T46" fmla="*/ 92739 w 55"/>
              <a:gd name="T47" fmla="*/ 220663 h 64"/>
              <a:gd name="T48" fmla="*/ 0 w 55"/>
              <a:gd name="T49" fmla="*/ 189632 h 64"/>
              <a:gd name="T50" fmla="*/ 0 w 55"/>
              <a:gd name="T51" fmla="*/ 168945 h 64"/>
              <a:gd name="T52" fmla="*/ 92739 w 55"/>
              <a:gd name="T53" fmla="*/ 189632 h 64"/>
              <a:gd name="T54" fmla="*/ 188912 w 55"/>
              <a:gd name="T55" fmla="*/ 168945 h 6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0" t="0" r="r" b="b"/>
            <a:pathLst>
              <a:path w="55" h="64">
                <a:moveTo>
                  <a:pt x="55" y="9"/>
                </a:moveTo>
                <a:cubicBezTo>
                  <a:pt x="55" y="14"/>
                  <a:pt x="55" y="14"/>
                  <a:pt x="55" y="14"/>
                </a:cubicBezTo>
                <a:cubicBezTo>
                  <a:pt x="55" y="19"/>
                  <a:pt x="42" y="23"/>
                  <a:pt x="27" y="23"/>
                </a:cubicBezTo>
                <a:cubicBezTo>
                  <a:pt x="12" y="23"/>
                  <a:pt x="0" y="19"/>
                  <a:pt x="0" y="14"/>
                </a:cubicBezTo>
                <a:cubicBezTo>
                  <a:pt x="0" y="9"/>
                  <a:pt x="0" y="9"/>
                  <a:pt x="0" y="9"/>
                </a:cubicBezTo>
                <a:cubicBezTo>
                  <a:pt x="0" y="4"/>
                  <a:pt x="12" y="0"/>
                  <a:pt x="27" y="0"/>
                </a:cubicBezTo>
                <a:cubicBezTo>
                  <a:pt x="42" y="0"/>
                  <a:pt x="55" y="4"/>
                  <a:pt x="55" y="9"/>
                </a:cubicBezTo>
                <a:close/>
                <a:moveTo>
                  <a:pt x="55" y="21"/>
                </a:moveTo>
                <a:cubicBezTo>
                  <a:pt x="55" y="27"/>
                  <a:pt x="55" y="27"/>
                  <a:pt x="55" y="27"/>
                </a:cubicBezTo>
                <a:cubicBezTo>
                  <a:pt x="55" y="32"/>
                  <a:pt x="42" y="37"/>
                  <a:pt x="27" y="37"/>
                </a:cubicBezTo>
                <a:cubicBezTo>
                  <a:pt x="12" y="37"/>
                  <a:pt x="0" y="32"/>
                  <a:pt x="0" y="27"/>
                </a:cubicBezTo>
                <a:cubicBezTo>
                  <a:pt x="0" y="21"/>
                  <a:pt x="0" y="21"/>
                  <a:pt x="0" y="21"/>
                </a:cubicBezTo>
                <a:cubicBezTo>
                  <a:pt x="6" y="25"/>
                  <a:pt x="16" y="27"/>
                  <a:pt x="27" y="27"/>
                </a:cubicBezTo>
                <a:cubicBezTo>
                  <a:pt x="38" y="27"/>
                  <a:pt x="49" y="25"/>
                  <a:pt x="55" y="21"/>
                </a:cubicBezTo>
                <a:close/>
                <a:moveTo>
                  <a:pt x="55" y="35"/>
                </a:moveTo>
                <a:cubicBezTo>
                  <a:pt x="55" y="41"/>
                  <a:pt x="55" y="41"/>
                  <a:pt x="55" y="41"/>
                </a:cubicBezTo>
                <a:cubicBezTo>
                  <a:pt x="55" y="46"/>
                  <a:pt x="42" y="50"/>
                  <a:pt x="27" y="50"/>
                </a:cubicBezTo>
                <a:cubicBezTo>
                  <a:pt x="12" y="50"/>
                  <a:pt x="0" y="46"/>
                  <a:pt x="0" y="41"/>
                </a:cubicBezTo>
                <a:cubicBezTo>
                  <a:pt x="0" y="35"/>
                  <a:pt x="0" y="35"/>
                  <a:pt x="0" y="35"/>
                </a:cubicBezTo>
                <a:cubicBezTo>
                  <a:pt x="6" y="39"/>
                  <a:pt x="16" y="41"/>
                  <a:pt x="27" y="41"/>
                </a:cubicBezTo>
                <a:cubicBezTo>
                  <a:pt x="38" y="41"/>
                  <a:pt x="49" y="39"/>
                  <a:pt x="55" y="35"/>
                </a:cubicBezTo>
                <a:close/>
                <a:moveTo>
                  <a:pt x="55" y="49"/>
                </a:moveTo>
                <a:cubicBezTo>
                  <a:pt x="55" y="55"/>
                  <a:pt x="55" y="55"/>
                  <a:pt x="55" y="55"/>
                </a:cubicBezTo>
                <a:cubicBezTo>
                  <a:pt x="55" y="60"/>
                  <a:pt x="42" y="64"/>
                  <a:pt x="27" y="64"/>
                </a:cubicBezTo>
                <a:cubicBezTo>
                  <a:pt x="12" y="64"/>
                  <a:pt x="0" y="60"/>
                  <a:pt x="0" y="55"/>
                </a:cubicBezTo>
                <a:cubicBezTo>
                  <a:pt x="0" y="49"/>
                  <a:pt x="0" y="49"/>
                  <a:pt x="0" y="49"/>
                </a:cubicBezTo>
                <a:cubicBezTo>
                  <a:pt x="6" y="53"/>
                  <a:pt x="16" y="55"/>
                  <a:pt x="27" y="55"/>
                </a:cubicBezTo>
                <a:cubicBezTo>
                  <a:pt x="38" y="55"/>
                  <a:pt x="49" y="53"/>
                  <a:pt x="55" y="49"/>
                </a:cubicBezTo>
                <a:close/>
              </a:path>
            </a:pathLst>
          </a:custGeom>
          <a:solidFill>
            <a:schemeClr val="bg1"/>
          </a:solidFill>
          <a:ln>
            <a:noFill/>
          </a:ln>
        </p:spPr>
        <p:txBody>
          <a:bodyPr/>
          <a:lstStyle/>
          <a:p>
            <a:endParaRPr lang="en-US"/>
          </a:p>
        </p:txBody>
      </p:sp>
      <p:sp>
        <p:nvSpPr>
          <p:cNvPr id="41" name="Freeform 137"/>
          <p:cNvSpPr>
            <a:spLocks noEditPoints="1"/>
          </p:cNvSpPr>
          <p:nvPr/>
        </p:nvSpPr>
        <p:spPr bwMode="auto">
          <a:xfrm>
            <a:off x="2217055" y="4505983"/>
            <a:ext cx="272793" cy="279341"/>
          </a:xfrm>
          <a:custGeom>
            <a:avLst/>
            <a:gdLst>
              <a:gd name="T0" fmla="*/ 157381 w 58"/>
              <a:gd name="T1" fmla="*/ 103322 h 59"/>
              <a:gd name="T2" fmla="*/ 133432 w 58"/>
              <a:gd name="T3" fmla="*/ 123986 h 59"/>
              <a:gd name="T4" fmla="*/ 133432 w 58"/>
              <a:gd name="T5" fmla="*/ 172203 h 59"/>
              <a:gd name="T6" fmla="*/ 130010 w 58"/>
              <a:gd name="T7" fmla="*/ 172203 h 59"/>
              <a:gd name="T8" fmla="*/ 82112 w 58"/>
              <a:gd name="T9" fmla="*/ 199756 h 59"/>
              <a:gd name="T10" fmla="*/ 82112 w 58"/>
              <a:gd name="T11" fmla="*/ 203200 h 59"/>
              <a:gd name="T12" fmla="*/ 78691 w 58"/>
              <a:gd name="T13" fmla="*/ 199756 h 59"/>
              <a:gd name="T14" fmla="*/ 71848 w 58"/>
              <a:gd name="T15" fmla="*/ 192868 h 59"/>
              <a:gd name="T16" fmla="*/ 71848 w 58"/>
              <a:gd name="T17" fmla="*/ 189424 h 59"/>
              <a:gd name="T18" fmla="*/ 82112 w 58"/>
              <a:gd name="T19" fmla="*/ 154983 h 59"/>
              <a:gd name="T20" fmla="*/ 47899 w 58"/>
              <a:gd name="T21" fmla="*/ 120542 h 59"/>
              <a:gd name="T22" fmla="*/ 13685 w 58"/>
              <a:gd name="T23" fmla="*/ 130875 h 59"/>
              <a:gd name="T24" fmla="*/ 10264 w 58"/>
              <a:gd name="T25" fmla="*/ 130875 h 59"/>
              <a:gd name="T26" fmla="*/ 10264 w 58"/>
              <a:gd name="T27" fmla="*/ 130875 h 59"/>
              <a:gd name="T28" fmla="*/ 0 w 58"/>
              <a:gd name="T29" fmla="*/ 120542 h 59"/>
              <a:gd name="T30" fmla="*/ 0 w 58"/>
              <a:gd name="T31" fmla="*/ 117098 h 59"/>
              <a:gd name="T32" fmla="*/ 27371 w 58"/>
              <a:gd name="T33" fmla="*/ 68881 h 59"/>
              <a:gd name="T34" fmla="*/ 30792 w 58"/>
              <a:gd name="T35" fmla="*/ 68881 h 59"/>
              <a:gd name="T36" fmla="*/ 78691 w 58"/>
              <a:gd name="T37" fmla="*/ 65437 h 59"/>
              <a:gd name="T38" fmla="*/ 99219 w 58"/>
              <a:gd name="T39" fmla="*/ 41329 h 59"/>
              <a:gd name="T40" fmla="*/ 195016 w 58"/>
              <a:gd name="T41" fmla="*/ 0 h 59"/>
              <a:gd name="T42" fmla="*/ 198437 w 58"/>
              <a:gd name="T43" fmla="*/ 3444 h 59"/>
              <a:gd name="T44" fmla="*/ 157381 w 58"/>
              <a:gd name="T45" fmla="*/ 103322 h 59"/>
              <a:gd name="T46" fmla="*/ 160802 w 58"/>
              <a:gd name="T47" fmla="*/ 27553 h 59"/>
              <a:gd name="T48" fmla="*/ 147117 w 58"/>
              <a:gd name="T49" fmla="*/ 41329 h 59"/>
              <a:gd name="T50" fmla="*/ 160802 w 58"/>
              <a:gd name="T51" fmla="*/ 51661 h 59"/>
              <a:gd name="T52" fmla="*/ 171066 w 58"/>
              <a:gd name="T53" fmla="*/ 41329 h 59"/>
              <a:gd name="T54" fmla="*/ 160802 w 58"/>
              <a:gd name="T55" fmla="*/ 27553 h 59"/>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0" t="0" r="r" b="b"/>
            <a:pathLst>
              <a:path w="58" h="59">
                <a:moveTo>
                  <a:pt x="46" y="30"/>
                </a:moveTo>
                <a:cubicBezTo>
                  <a:pt x="44" y="32"/>
                  <a:pt x="42" y="34"/>
                  <a:pt x="39" y="36"/>
                </a:cubicBezTo>
                <a:cubicBezTo>
                  <a:pt x="39" y="50"/>
                  <a:pt x="39" y="50"/>
                  <a:pt x="39" y="50"/>
                </a:cubicBezTo>
                <a:cubicBezTo>
                  <a:pt x="39" y="50"/>
                  <a:pt x="39" y="50"/>
                  <a:pt x="38" y="50"/>
                </a:cubicBezTo>
                <a:cubicBezTo>
                  <a:pt x="24" y="58"/>
                  <a:pt x="24" y="58"/>
                  <a:pt x="24" y="58"/>
                </a:cubicBezTo>
                <a:cubicBezTo>
                  <a:pt x="24" y="59"/>
                  <a:pt x="24" y="59"/>
                  <a:pt x="24" y="59"/>
                </a:cubicBezTo>
                <a:cubicBezTo>
                  <a:pt x="24" y="59"/>
                  <a:pt x="23" y="58"/>
                  <a:pt x="23" y="58"/>
                </a:cubicBezTo>
                <a:cubicBezTo>
                  <a:pt x="21" y="56"/>
                  <a:pt x="21" y="56"/>
                  <a:pt x="21" y="56"/>
                </a:cubicBezTo>
                <a:cubicBezTo>
                  <a:pt x="21" y="56"/>
                  <a:pt x="20" y="55"/>
                  <a:pt x="21" y="55"/>
                </a:cubicBezTo>
                <a:cubicBezTo>
                  <a:pt x="24" y="45"/>
                  <a:pt x="24" y="45"/>
                  <a:pt x="24" y="45"/>
                </a:cubicBezTo>
                <a:cubicBezTo>
                  <a:pt x="14" y="35"/>
                  <a:pt x="14" y="35"/>
                  <a:pt x="14" y="35"/>
                </a:cubicBezTo>
                <a:cubicBezTo>
                  <a:pt x="4" y="38"/>
                  <a:pt x="4" y="38"/>
                  <a:pt x="4" y="38"/>
                </a:cubicBezTo>
                <a:cubicBezTo>
                  <a:pt x="4" y="38"/>
                  <a:pt x="3" y="38"/>
                  <a:pt x="3" y="38"/>
                </a:cubicBezTo>
                <a:cubicBezTo>
                  <a:pt x="3" y="38"/>
                  <a:pt x="3" y="38"/>
                  <a:pt x="3" y="38"/>
                </a:cubicBezTo>
                <a:cubicBezTo>
                  <a:pt x="0" y="35"/>
                  <a:pt x="0" y="35"/>
                  <a:pt x="0" y="35"/>
                </a:cubicBezTo>
                <a:cubicBezTo>
                  <a:pt x="0" y="35"/>
                  <a:pt x="0" y="34"/>
                  <a:pt x="0" y="34"/>
                </a:cubicBezTo>
                <a:cubicBezTo>
                  <a:pt x="8" y="20"/>
                  <a:pt x="8" y="20"/>
                  <a:pt x="8" y="20"/>
                </a:cubicBezTo>
                <a:cubicBezTo>
                  <a:pt x="8" y="20"/>
                  <a:pt x="9" y="20"/>
                  <a:pt x="9" y="20"/>
                </a:cubicBezTo>
                <a:cubicBezTo>
                  <a:pt x="23" y="19"/>
                  <a:pt x="23" y="19"/>
                  <a:pt x="23" y="19"/>
                </a:cubicBezTo>
                <a:cubicBezTo>
                  <a:pt x="25" y="17"/>
                  <a:pt x="27" y="14"/>
                  <a:pt x="29" y="12"/>
                </a:cubicBezTo>
                <a:cubicBezTo>
                  <a:pt x="38" y="3"/>
                  <a:pt x="45" y="0"/>
                  <a:pt x="57" y="0"/>
                </a:cubicBezTo>
                <a:cubicBezTo>
                  <a:pt x="58" y="0"/>
                  <a:pt x="58" y="1"/>
                  <a:pt x="58" y="1"/>
                </a:cubicBezTo>
                <a:cubicBezTo>
                  <a:pt x="58" y="13"/>
                  <a:pt x="55" y="21"/>
                  <a:pt x="46" y="30"/>
                </a:cubicBezTo>
                <a:close/>
                <a:moveTo>
                  <a:pt x="47" y="8"/>
                </a:moveTo>
                <a:cubicBezTo>
                  <a:pt x="45" y="8"/>
                  <a:pt x="43" y="10"/>
                  <a:pt x="43" y="12"/>
                </a:cubicBezTo>
                <a:cubicBezTo>
                  <a:pt x="43" y="14"/>
                  <a:pt x="45" y="15"/>
                  <a:pt x="47" y="15"/>
                </a:cubicBezTo>
                <a:cubicBezTo>
                  <a:pt x="49" y="15"/>
                  <a:pt x="50" y="14"/>
                  <a:pt x="50" y="12"/>
                </a:cubicBezTo>
                <a:cubicBezTo>
                  <a:pt x="50" y="10"/>
                  <a:pt x="49" y="8"/>
                  <a:pt x="47" y="8"/>
                </a:cubicBezTo>
                <a:close/>
              </a:path>
            </a:pathLst>
          </a:custGeom>
          <a:solidFill>
            <a:schemeClr val="bg1"/>
          </a:solidFill>
          <a:ln>
            <a:noFill/>
          </a:ln>
        </p:spPr>
        <p:txBody>
          <a:bodyPr/>
          <a:lstStyle/>
          <a:p>
            <a:endParaRPr lang="en-US"/>
          </a:p>
        </p:txBody>
      </p:sp>
      <p:pic>
        <p:nvPicPr>
          <p:cNvPr id="8" name="Audio 7">
            <a:hlinkClick r:id="" action="ppaction://media"/>
            <a:extLst>
              <a:ext uri="{FF2B5EF4-FFF2-40B4-BE49-F238E27FC236}">
                <a16:creationId xmlns:a16="http://schemas.microsoft.com/office/drawing/2014/main" id="{7783A0F4-3955-463E-A2D6-C63C7295A2D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74242437"/>
      </p:ext>
    </p:extLst>
  </p:cSld>
  <p:clrMapOvr>
    <a:masterClrMapping/>
  </p:clrMapOvr>
  <mc:AlternateContent xmlns:mc="http://schemas.openxmlformats.org/markup-compatibility/2006">
    <mc:Choice xmlns:p14="http://schemas.microsoft.com/office/powerpoint/2010/main" Requires="p14">
      <p:transition spd="slow" p14:dur="2000" advTm="49257"/>
    </mc:Choice>
    <mc:Fallback>
      <p:transition spd="slow" advTm="49257"/>
    </mc:Fallback>
  </mc:AlternateContent>
  <mc:AlternateContent xmlns:mc="http://schemas.openxmlformats.org/markup-compatibility/2006">
    <mc:Choice xmlns:p14="http://schemas.microsoft.com/office/powerpoint/2010/main"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par>
                              <p:cTn id="7" fill="hold">
                                <p:stCondLst>
                                  <p:cond delay="0"/>
                                </p:stCondLst>
                                <p:childTnLst>
                                  <p:par>
                                    <p:cTn id="8" presetID="2" presetClass="entr" presetSubtype="4" fill="hold" nodeType="afterEffect" p14:presetBounceEnd="50667">
                                      <p:stCondLst>
                                        <p:cond delay="0"/>
                                      </p:stCondLst>
                                      <p:childTnLst>
                                        <p:set>
                                          <p:cBhvr>
                                            <p:cTn id="9" dur="1" fill="hold">
                                              <p:stCondLst>
                                                <p:cond delay="0"/>
                                              </p:stCondLst>
                                            </p:cTn>
                                            <p:tgtEl>
                                              <p:spTgt spid="2"/>
                                            </p:tgtEl>
                                            <p:attrNameLst>
                                              <p:attrName>style.visibility</p:attrName>
                                            </p:attrNameLst>
                                          </p:cBhvr>
                                          <p:to>
                                            <p:strVal val="visible"/>
                                          </p:to>
                                        </p:set>
                                        <p:anim calcmode="lin" valueType="num" p14:bounceEnd="50667">
                                          <p:cBhvr additive="base">
                                            <p:cTn id="10" dur="750" fill="hold"/>
                                            <p:tgtEl>
                                              <p:spTgt spid="2"/>
                                            </p:tgtEl>
                                            <p:attrNameLst>
                                              <p:attrName>ppt_x</p:attrName>
                                            </p:attrNameLst>
                                          </p:cBhvr>
                                          <p:tavLst>
                                            <p:tav tm="0">
                                              <p:val>
                                                <p:strVal val="#ppt_x"/>
                                              </p:val>
                                            </p:tav>
                                            <p:tav tm="100000">
                                              <p:val>
                                                <p:strVal val="#ppt_x"/>
                                              </p:val>
                                            </p:tav>
                                          </p:tavLst>
                                        </p:anim>
                                        <p:anim calcmode="lin" valueType="num" p14:bounceEnd="50667">
                                          <p:cBhvr additive="base">
                                            <p:cTn id="11" dur="750" fill="hold"/>
                                            <p:tgtEl>
                                              <p:spTgt spid="2"/>
                                            </p:tgtEl>
                                            <p:attrNameLst>
                                              <p:attrName>ppt_y</p:attrName>
                                            </p:attrNameLst>
                                          </p:cBhvr>
                                          <p:tavLst>
                                            <p:tav tm="0">
                                              <p:val>
                                                <p:strVal val="1+#ppt_h/2"/>
                                              </p:val>
                                            </p:tav>
                                            <p:tav tm="100000">
                                              <p:val>
                                                <p:strVal val="#ppt_y"/>
                                              </p:val>
                                            </p:tav>
                                          </p:tavLst>
                                        </p:anim>
                                      </p:childTnLst>
                                    </p:cTn>
                                  </p:par>
                                  <p:par>
                                    <p:cTn id="12" presetID="2" presetClass="entr" presetSubtype="4" fill="hold" nodeType="withEffect" p14:presetBounceEnd="50667">
                                      <p:stCondLst>
                                        <p:cond delay="250"/>
                                      </p:stCondLst>
                                      <p:childTnLst>
                                        <p:set>
                                          <p:cBhvr>
                                            <p:cTn id="13" dur="1" fill="hold">
                                              <p:stCondLst>
                                                <p:cond delay="0"/>
                                              </p:stCondLst>
                                            </p:cTn>
                                            <p:tgtEl>
                                              <p:spTgt spid="3"/>
                                            </p:tgtEl>
                                            <p:attrNameLst>
                                              <p:attrName>style.visibility</p:attrName>
                                            </p:attrNameLst>
                                          </p:cBhvr>
                                          <p:to>
                                            <p:strVal val="visible"/>
                                          </p:to>
                                        </p:set>
                                        <p:anim calcmode="lin" valueType="num" p14:bounceEnd="50667">
                                          <p:cBhvr additive="base">
                                            <p:cTn id="14" dur="750" fill="hold"/>
                                            <p:tgtEl>
                                              <p:spTgt spid="3"/>
                                            </p:tgtEl>
                                            <p:attrNameLst>
                                              <p:attrName>ppt_x</p:attrName>
                                            </p:attrNameLst>
                                          </p:cBhvr>
                                          <p:tavLst>
                                            <p:tav tm="0">
                                              <p:val>
                                                <p:strVal val="#ppt_x"/>
                                              </p:val>
                                            </p:tav>
                                            <p:tav tm="100000">
                                              <p:val>
                                                <p:strVal val="#ppt_x"/>
                                              </p:val>
                                            </p:tav>
                                          </p:tavLst>
                                        </p:anim>
                                        <p:anim calcmode="lin" valueType="num" p14:bounceEnd="50667">
                                          <p:cBhvr additive="base">
                                            <p:cTn id="15" dur="750" fill="hold"/>
                                            <p:tgtEl>
                                              <p:spTgt spid="3"/>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14:presetBounceEnd="50667">
                                      <p:stCondLst>
                                        <p:cond delay="500"/>
                                      </p:stCondLst>
                                      <p:childTnLst>
                                        <p:set>
                                          <p:cBhvr>
                                            <p:cTn id="17" dur="1" fill="hold">
                                              <p:stCondLst>
                                                <p:cond delay="0"/>
                                              </p:stCondLst>
                                            </p:cTn>
                                            <p:tgtEl>
                                              <p:spTgt spid="4"/>
                                            </p:tgtEl>
                                            <p:attrNameLst>
                                              <p:attrName>style.visibility</p:attrName>
                                            </p:attrNameLst>
                                          </p:cBhvr>
                                          <p:to>
                                            <p:strVal val="visible"/>
                                          </p:to>
                                        </p:set>
                                        <p:anim calcmode="lin" valueType="num" p14:bounceEnd="50667">
                                          <p:cBhvr additive="base">
                                            <p:cTn id="18" dur="750" fill="hold"/>
                                            <p:tgtEl>
                                              <p:spTgt spid="4"/>
                                            </p:tgtEl>
                                            <p:attrNameLst>
                                              <p:attrName>ppt_x</p:attrName>
                                            </p:attrNameLst>
                                          </p:cBhvr>
                                          <p:tavLst>
                                            <p:tav tm="0">
                                              <p:val>
                                                <p:strVal val="#ppt_x"/>
                                              </p:val>
                                            </p:tav>
                                            <p:tav tm="100000">
                                              <p:val>
                                                <p:strVal val="#ppt_x"/>
                                              </p:val>
                                            </p:tav>
                                          </p:tavLst>
                                        </p:anim>
                                        <p:anim calcmode="lin" valueType="num" p14:bounceEnd="50667">
                                          <p:cBhvr additive="base">
                                            <p:cTn id="19" dur="75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0" fill="hold" display="0">
                      <p:stCondLst>
                        <p:cond delay="indefinite"/>
                      </p:stCondLst>
                      <p:endCondLst>
                        <p:cond evt="onStopAudio" delay="0">
                          <p:tgtEl>
                            <p:sldTgt/>
                          </p:tgtEl>
                        </p:cond>
                      </p:endCondLst>
                    </p:cTn>
                    <p:tgtEl>
                      <p:spTgt spid="8"/>
                    </p:tgtEl>
                  </p:cMediaNode>
                </p:audio>
              </p:childTnLst>
            </p:cTn>
          </p:par>
        </p:tnLst>
      </p:timing>
    </mc:Choice>
    <mc:Fallback>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par>
                              <p:cTn id="7" fill="hold">
                                <p:stCondLst>
                                  <p:cond delay="0"/>
                                </p:stCondLst>
                                <p:childTnLst>
                                  <p:par>
                                    <p:cTn id="8" presetID="2" presetClass="entr" presetSubtype="4" fill="hold" nodeType="afterEffect">
                                      <p:stCondLst>
                                        <p:cond delay="0"/>
                                      </p:stCondLst>
                                      <p:childTnLst>
                                        <p:set>
                                          <p:cBhvr>
                                            <p:cTn id="9" dur="1" fill="hold">
                                              <p:stCondLst>
                                                <p:cond delay="0"/>
                                              </p:stCondLst>
                                            </p:cTn>
                                            <p:tgtEl>
                                              <p:spTgt spid="2"/>
                                            </p:tgtEl>
                                            <p:attrNameLst>
                                              <p:attrName>style.visibility</p:attrName>
                                            </p:attrNameLst>
                                          </p:cBhvr>
                                          <p:to>
                                            <p:strVal val="visible"/>
                                          </p:to>
                                        </p:set>
                                        <p:anim calcmode="lin" valueType="num">
                                          <p:cBhvr additive="base">
                                            <p:cTn id="10" dur="750" fill="hold"/>
                                            <p:tgtEl>
                                              <p:spTgt spid="2"/>
                                            </p:tgtEl>
                                            <p:attrNameLst>
                                              <p:attrName>ppt_x</p:attrName>
                                            </p:attrNameLst>
                                          </p:cBhvr>
                                          <p:tavLst>
                                            <p:tav tm="0">
                                              <p:val>
                                                <p:strVal val="#ppt_x"/>
                                              </p:val>
                                            </p:tav>
                                            <p:tav tm="100000">
                                              <p:val>
                                                <p:strVal val="#ppt_x"/>
                                              </p:val>
                                            </p:tav>
                                          </p:tavLst>
                                        </p:anim>
                                        <p:anim calcmode="lin" valueType="num">
                                          <p:cBhvr additive="base">
                                            <p:cTn id="11" dur="750" fill="hold"/>
                                            <p:tgtEl>
                                              <p:spTgt spid="2"/>
                                            </p:tgtEl>
                                            <p:attrNameLst>
                                              <p:attrName>ppt_y</p:attrName>
                                            </p:attrNameLst>
                                          </p:cBhvr>
                                          <p:tavLst>
                                            <p:tav tm="0">
                                              <p:val>
                                                <p:strVal val="1+#ppt_h/2"/>
                                              </p:val>
                                            </p:tav>
                                            <p:tav tm="100000">
                                              <p:val>
                                                <p:strVal val="#ppt_y"/>
                                              </p:val>
                                            </p:tav>
                                          </p:tavLst>
                                        </p:anim>
                                      </p:childTnLst>
                                    </p:cTn>
                                  </p:par>
                                  <p:par>
                                    <p:cTn id="12" presetID="2" presetClass="entr" presetSubtype="4" fill="hold" nodeType="withEffect">
                                      <p:stCondLst>
                                        <p:cond delay="25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750" fill="hold"/>
                                            <p:tgtEl>
                                              <p:spTgt spid="3"/>
                                            </p:tgtEl>
                                            <p:attrNameLst>
                                              <p:attrName>ppt_x</p:attrName>
                                            </p:attrNameLst>
                                          </p:cBhvr>
                                          <p:tavLst>
                                            <p:tav tm="0">
                                              <p:val>
                                                <p:strVal val="#ppt_x"/>
                                              </p:val>
                                            </p:tav>
                                            <p:tav tm="100000">
                                              <p:val>
                                                <p:strVal val="#ppt_x"/>
                                              </p:val>
                                            </p:tav>
                                          </p:tavLst>
                                        </p:anim>
                                        <p:anim calcmode="lin" valueType="num">
                                          <p:cBhvr additive="base">
                                            <p:cTn id="15" dur="750" fill="hold"/>
                                            <p:tgtEl>
                                              <p:spTgt spid="3"/>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50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750" fill="hold"/>
                                            <p:tgtEl>
                                              <p:spTgt spid="4"/>
                                            </p:tgtEl>
                                            <p:attrNameLst>
                                              <p:attrName>ppt_x</p:attrName>
                                            </p:attrNameLst>
                                          </p:cBhvr>
                                          <p:tavLst>
                                            <p:tav tm="0">
                                              <p:val>
                                                <p:strVal val="#ppt_x"/>
                                              </p:val>
                                            </p:tav>
                                            <p:tav tm="100000">
                                              <p:val>
                                                <p:strVal val="#ppt_x"/>
                                              </p:val>
                                            </p:tav>
                                          </p:tavLst>
                                        </p:anim>
                                        <p:anim calcmode="lin" valueType="num">
                                          <p:cBhvr additive="base">
                                            <p:cTn id="19" dur="75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0" fill="hold" display="0">
                      <p:stCondLst>
                        <p:cond delay="indefinite"/>
                      </p:stCondLst>
                      <p:endCondLst>
                        <p:cond evt="onStopAudio" delay="0">
                          <p:tgtEl>
                            <p:sldTgt/>
                          </p:tgtEl>
                        </p:cond>
                      </p:endCondLst>
                    </p:cTn>
                    <p:tgtEl>
                      <p:spTgt spid="8"/>
                    </p:tgtEl>
                  </p:cMediaNode>
                </p:audio>
              </p:childTnLst>
            </p:cTn>
          </p:par>
        </p:tnLst>
      </p:timing>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67166" y="160851"/>
            <a:ext cx="8340524" cy="461665"/>
          </a:xfrm>
          <a:prstGeom prst="rect">
            <a:avLst/>
          </a:prstGeom>
          <a:noFill/>
        </p:spPr>
        <p:txBody>
          <a:bodyPr wrap="square" rtlCol="0">
            <a:spAutoFit/>
          </a:bodyPr>
          <a:lstStyle/>
          <a:p>
            <a:r>
              <a:rPr lang="en-US" sz="2400" b="1" dirty="0">
                <a:solidFill>
                  <a:schemeClr val="tx1">
                    <a:lumMod val="65000"/>
                    <a:lumOff val="35000"/>
                  </a:schemeClr>
                </a:solidFill>
              </a:rPr>
              <a:t>The Lean Canvas Feasibility Analysis For the Toy Library </a:t>
            </a:r>
          </a:p>
        </p:txBody>
      </p:sp>
      <p:sp>
        <p:nvSpPr>
          <p:cNvPr id="18" name="Rounded Rectangle 17"/>
          <p:cNvSpPr/>
          <p:nvPr/>
        </p:nvSpPr>
        <p:spPr>
          <a:xfrm>
            <a:off x="1703172" y="4639985"/>
            <a:ext cx="4277965" cy="1338408"/>
          </a:xfrm>
          <a:prstGeom prst="roundRect">
            <a:avLst>
              <a:gd name="adj" fmla="val 0"/>
            </a:avLst>
          </a:prstGeom>
          <a:gradFill>
            <a:gsLst>
              <a:gs pos="0">
                <a:schemeClr val="bg1">
                  <a:lumMod val="95000"/>
                </a:schemeClr>
              </a:gs>
              <a:gs pos="100000">
                <a:schemeClr val="bg1"/>
              </a:gs>
            </a:gsLst>
          </a:gradFill>
          <a:ln w="19050">
            <a:solidFill>
              <a:schemeClr val="bg1">
                <a:lumMod val="50000"/>
              </a:schemeClr>
            </a:solidFill>
          </a:ln>
          <a:effectLst/>
        </p:spPr>
        <p:style>
          <a:lnRef idx="1">
            <a:schemeClr val="dk1"/>
          </a:lnRef>
          <a:fillRef idx="2">
            <a:schemeClr val="dk1"/>
          </a:fillRef>
          <a:effectRef idx="1">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US" sz="1400" dirty="0">
                <a:solidFill>
                  <a:srgbClr val="FF0000"/>
                </a:solidFill>
                <a:latin typeface="Arial" pitchFamily="34" charset="0"/>
                <a:cs typeface="Arial" pitchFamily="34" charset="0"/>
              </a:rPr>
              <a:t>Cost Structure</a:t>
            </a:r>
          </a:p>
          <a:p>
            <a:endParaRPr lang="en-US" sz="1200" dirty="0">
              <a:solidFill>
                <a:schemeClr val="tx1">
                  <a:lumMod val="75000"/>
                  <a:lumOff val="25000"/>
                </a:schemeClr>
              </a:solidFill>
              <a:latin typeface="Arial" pitchFamily="34" charset="0"/>
              <a:cs typeface="Arial" pitchFamily="34" charset="0"/>
            </a:endParaRPr>
          </a:p>
          <a:p>
            <a:endParaRPr lang="en-US" sz="1200" dirty="0">
              <a:solidFill>
                <a:schemeClr val="tx1">
                  <a:lumMod val="75000"/>
                  <a:lumOff val="25000"/>
                </a:schemeClr>
              </a:solidFill>
              <a:latin typeface="Arial" pitchFamily="34" charset="0"/>
              <a:cs typeface="Arial" pitchFamily="34" charset="0"/>
            </a:endParaRPr>
          </a:p>
          <a:p>
            <a:endParaRPr lang="en-US" sz="1200" dirty="0">
              <a:solidFill>
                <a:schemeClr val="tx1">
                  <a:lumMod val="75000"/>
                  <a:lumOff val="25000"/>
                </a:schemeClr>
              </a:solidFill>
              <a:latin typeface="Arial" pitchFamily="34" charset="0"/>
              <a:cs typeface="Arial" pitchFamily="34" charset="0"/>
            </a:endParaRPr>
          </a:p>
          <a:p>
            <a:endParaRPr lang="en-US" sz="1200" dirty="0">
              <a:solidFill>
                <a:schemeClr val="tx1">
                  <a:lumMod val="75000"/>
                  <a:lumOff val="25000"/>
                </a:schemeClr>
              </a:solidFill>
              <a:latin typeface="Arial" pitchFamily="34" charset="0"/>
              <a:cs typeface="Arial" pitchFamily="34" charset="0"/>
            </a:endParaRPr>
          </a:p>
          <a:p>
            <a:endParaRPr lang="en-US" sz="1200" dirty="0">
              <a:solidFill>
                <a:schemeClr val="tx1">
                  <a:lumMod val="75000"/>
                  <a:lumOff val="25000"/>
                </a:schemeClr>
              </a:solidFill>
              <a:latin typeface="Arial" pitchFamily="34" charset="0"/>
              <a:cs typeface="Arial" pitchFamily="34" charset="0"/>
            </a:endParaRPr>
          </a:p>
        </p:txBody>
      </p:sp>
      <p:sp>
        <p:nvSpPr>
          <p:cNvPr id="19" name="Rounded Rectangle 18"/>
          <p:cNvSpPr/>
          <p:nvPr/>
        </p:nvSpPr>
        <p:spPr>
          <a:xfrm>
            <a:off x="5904319" y="4643579"/>
            <a:ext cx="4584508" cy="1338408"/>
          </a:xfrm>
          <a:prstGeom prst="roundRect">
            <a:avLst>
              <a:gd name="adj" fmla="val 0"/>
            </a:avLst>
          </a:prstGeom>
          <a:gradFill>
            <a:gsLst>
              <a:gs pos="0">
                <a:schemeClr val="bg1">
                  <a:lumMod val="95000"/>
                </a:schemeClr>
              </a:gs>
              <a:gs pos="100000">
                <a:schemeClr val="bg1"/>
              </a:gs>
            </a:gsLst>
          </a:gradFill>
          <a:ln w="19050">
            <a:solidFill>
              <a:schemeClr val="bg1">
                <a:lumMod val="50000"/>
              </a:schemeClr>
            </a:solidFill>
          </a:ln>
          <a:effectLst/>
        </p:spPr>
        <p:style>
          <a:lnRef idx="1">
            <a:schemeClr val="dk1"/>
          </a:lnRef>
          <a:fillRef idx="2">
            <a:schemeClr val="dk1"/>
          </a:fillRef>
          <a:effectRef idx="1">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US" sz="1400" dirty="0">
                <a:solidFill>
                  <a:srgbClr val="FF0000"/>
                </a:solidFill>
                <a:latin typeface="Arial" pitchFamily="34" charset="0"/>
                <a:cs typeface="Arial" pitchFamily="34" charset="0"/>
              </a:rPr>
              <a:t>Revenue Streams</a:t>
            </a:r>
          </a:p>
          <a:p>
            <a:endParaRPr lang="en-US" sz="1200" dirty="0">
              <a:solidFill>
                <a:schemeClr val="tx1">
                  <a:lumMod val="75000"/>
                  <a:lumOff val="25000"/>
                </a:schemeClr>
              </a:solidFill>
              <a:latin typeface="Arial" pitchFamily="34" charset="0"/>
              <a:cs typeface="Arial" pitchFamily="34" charset="0"/>
            </a:endParaRPr>
          </a:p>
          <a:p>
            <a:endParaRPr lang="en-US" sz="1200" dirty="0">
              <a:solidFill>
                <a:schemeClr val="tx1">
                  <a:lumMod val="75000"/>
                  <a:lumOff val="25000"/>
                </a:schemeClr>
              </a:solidFill>
              <a:latin typeface="Arial" pitchFamily="34" charset="0"/>
              <a:cs typeface="Arial" pitchFamily="34" charset="0"/>
            </a:endParaRPr>
          </a:p>
          <a:p>
            <a:endParaRPr lang="en-US" sz="1200" dirty="0">
              <a:solidFill>
                <a:schemeClr val="tx1">
                  <a:lumMod val="75000"/>
                  <a:lumOff val="25000"/>
                </a:schemeClr>
              </a:solidFill>
              <a:latin typeface="Arial" pitchFamily="34" charset="0"/>
              <a:cs typeface="Arial" pitchFamily="34" charset="0"/>
            </a:endParaRPr>
          </a:p>
          <a:p>
            <a:endParaRPr lang="en-US" sz="1200" dirty="0">
              <a:solidFill>
                <a:schemeClr val="tx1">
                  <a:lumMod val="75000"/>
                  <a:lumOff val="25000"/>
                </a:schemeClr>
              </a:solidFill>
              <a:latin typeface="Arial" pitchFamily="34" charset="0"/>
              <a:cs typeface="Arial" pitchFamily="34" charset="0"/>
            </a:endParaRPr>
          </a:p>
        </p:txBody>
      </p:sp>
      <p:sp>
        <p:nvSpPr>
          <p:cNvPr id="4" name="Rounded Rectangle 3"/>
          <p:cNvSpPr/>
          <p:nvPr/>
        </p:nvSpPr>
        <p:spPr>
          <a:xfrm>
            <a:off x="1676400" y="664126"/>
            <a:ext cx="1764792" cy="3975859"/>
          </a:xfrm>
          <a:prstGeom prst="roundRect">
            <a:avLst>
              <a:gd name="adj" fmla="val 0"/>
            </a:avLst>
          </a:prstGeom>
          <a:gradFill>
            <a:gsLst>
              <a:gs pos="0">
                <a:schemeClr val="bg1">
                  <a:lumMod val="95000"/>
                </a:schemeClr>
              </a:gs>
              <a:gs pos="100000">
                <a:schemeClr val="bg1"/>
              </a:gs>
            </a:gsLst>
          </a:gradFill>
          <a:ln w="19050">
            <a:solidFill>
              <a:schemeClr val="bg1">
                <a:lumMod val="50000"/>
              </a:schemeClr>
            </a:solidFill>
          </a:ln>
          <a:effectLst/>
        </p:spPr>
        <p:style>
          <a:lnRef idx="1">
            <a:schemeClr val="dk1"/>
          </a:lnRef>
          <a:fillRef idx="2">
            <a:schemeClr val="dk1"/>
          </a:fillRef>
          <a:effectRef idx="1">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US" sz="1400" dirty="0">
                <a:solidFill>
                  <a:srgbClr val="FF0000"/>
                </a:solidFill>
                <a:latin typeface="Arial" pitchFamily="34" charset="0"/>
                <a:cs typeface="Arial" pitchFamily="34" charset="0"/>
              </a:rPr>
              <a:t>Problem</a:t>
            </a:r>
          </a:p>
          <a:p>
            <a:endParaRPr lang="en-US" sz="1200" dirty="0">
              <a:solidFill>
                <a:schemeClr val="tx1">
                  <a:lumMod val="75000"/>
                  <a:lumOff val="25000"/>
                </a:schemeClr>
              </a:solidFill>
              <a:latin typeface="Arial" pitchFamily="34" charset="0"/>
              <a:cs typeface="Arial" pitchFamily="34" charset="0"/>
            </a:endParaRPr>
          </a:p>
          <a:p>
            <a:endParaRPr lang="en-US" sz="1200" dirty="0">
              <a:solidFill>
                <a:schemeClr val="tx1">
                  <a:lumMod val="75000"/>
                  <a:lumOff val="25000"/>
                </a:schemeClr>
              </a:solidFill>
              <a:latin typeface="Arial" pitchFamily="34" charset="0"/>
              <a:cs typeface="Arial" pitchFamily="34" charset="0"/>
            </a:endParaRPr>
          </a:p>
        </p:txBody>
      </p:sp>
      <p:sp>
        <p:nvSpPr>
          <p:cNvPr id="12" name="Rounded Rectangle 11"/>
          <p:cNvSpPr/>
          <p:nvPr/>
        </p:nvSpPr>
        <p:spPr>
          <a:xfrm>
            <a:off x="3441192" y="664126"/>
            <a:ext cx="1764792" cy="1987929"/>
          </a:xfrm>
          <a:prstGeom prst="roundRect">
            <a:avLst>
              <a:gd name="adj" fmla="val 0"/>
            </a:avLst>
          </a:prstGeom>
          <a:gradFill>
            <a:gsLst>
              <a:gs pos="0">
                <a:schemeClr val="bg1">
                  <a:lumMod val="95000"/>
                </a:schemeClr>
              </a:gs>
              <a:gs pos="100000">
                <a:schemeClr val="bg1"/>
              </a:gs>
            </a:gsLst>
          </a:gradFill>
          <a:ln w="19050">
            <a:solidFill>
              <a:schemeClr val="bg1">
                <a:lumMod val="50000"/>
              </a:schemeClr>
            </a:solidFill>
          </a:ln>
          <a:effectLst/>
        </p:spPr>
        <p:style>
          <a:lnRef idx="1">
            <a:schemeClr val="dk1"/>
          </a:lnRef>
          <a:fillRef idx="2">
            <a:schemeClr val="dk1"/>
          </a:fillRef>
          <a:effectRef idx="1">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US" sz="1400" dirty="0">
                <a:solidFill>
                  <a:srgbClr val="FF0000"/>
                </a:solidFill>
                <a:latin typeface="Arial" pitchFamily="34" charset="0"/>
                <a:cs typeface="Arial" pitchFamily="34" charset="0"/>
              </a:rPr>
              <a:t>Solution</a:t>
            </a:r>
          </a:p>
          <a:p>
            <a:endParaRPr lang="en-US" sz="1200" dirty="0">
              <a:solidFill>
                <a:schemeClr val="tx1">
                  <a:lumMod val="75000"/>
                  <a:lumOff val="25000"/>
                </a:schemeClr>
              </a:solidFill>
              <a:latin typeface="Arial" pitchFamily="34" charset="0"/>
              <a:cs typeface="Arial" pitchFamily="34" charset="0"/>
            </a:endParaRPr>
          </a:p>
          <a:p>
            <a:endParaRPr lang="en-US" sz="1200" dirty="0">
              <a:solidFill>
                <a:schemeClr val="tx1">
                  <a:lumMod val="75000"/>
                  <a:lumOff val="25000"/>
                </a:schemeClr>
              </a:solidFill>
              <a:latin typeface="Arial" pitchFamily="34" charset="0"/>
              <a:cs typeface="Arial" pitchFamily="34" charset="0"/>
            </a:endParaRPr>
          </a:p>
        </p:txBody>
      </p:sp>
      <p:sp>
        <p:nvSpPr>
          <p:cNvPr id="13" name="Rounded Rectangle 12"/>
          <p:cNvSpPr/>
          <p:nvPr/>
        </p:nvSpPr>
        <p:spPr>
          <a:xfrm>
            <a:off x="3441192" y="2652055"/>
            <a:ext cx="1764792" cy="1987929"/>
          </a:xfrm>
          <a:prstGeom prst="roundRect">
            <a:avLst>
              <a:gd name="adj" fmla="val 0"/>
            </a:avLst>
          </a:prstGeom>
          <a:gradFill>
            <a:gsLst>
              <a:gs pos="0">
                <a:schemeClr val="bg1">
                  <a:lumMod val="95000"/>
                </a:schemeClr>
              </a:gs>
              <a:gs pos="100000">
                <a:schemeClr val="bg1"/>
              </a:gs>
            </a:gsLst>
          </a:gradFill>
          <a:ln w="19050">
            <a:solidFill>
              <a:schemeClr val="bg1">
                <a:lumMod val="50000"/>
              </a:schemeClr>
            </a:solidFill>
          </a:ln>
          <a:effectLst/>
        </p:spPr>
        <p:style>
          <a:lnRef idx="1">
            <a:schemeClr val="dk1"/>
          </a:lnRef>
          <a:fillRef idx="2">
            <a:schemeClr val="dk1"/>
          </a:fillRef>
          <a:effectRef idx="1">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US" sz="1400" dirty="0">
                <a:solidFill>
                  <a:srgbClr val="FF0000"/>
                </a:solidFill>
                <a:latin typeface="Arial" pitchFamily="34" charset="0"/>
                <a:cs typeface="Arial" pitchFamily="34" charset="0"/>
              </a:rPr>
              <a:t>Key Metrics</a:t>
            </a:r>
          </a:p>
        </p:txBody>
      </p:sp>
      <p:sp>
        <p:nvSpPr>
          <p:cNvPr id="14" name="Rounded Rectangle 13"/>
          <p:cNvSpPr/>
          <p:nvPr/>
        </p:nvSpPr>
        <p:spPr>
          <a:xfrm>
            <a:off x="5178106" y="664126"/>
            <a:ext cx="1764792" cy="3975859"/>
          </a:xfrm>
          <a:prstGeom prst="roundRect">
            <a:avLst>
              <a:gd name="adj" fmla="val 0"/>
            </a:avLst>
          </a:prstGeom>
          <a:gradFill>
            <a:gsLst>
              <a:gs pos="0">
                <a:schemeClr val="bg1">
                  <a:lumMod val="95000"/>
                </a:schemeClr>
              </a:gs>
              <a:gs pos="100000">
                <a:schemeClr val="bg1"/>
              </a:gs>
            </a:gsLst>
          </a:gradFill>
          <a:ln w="19050">
            <a:solidFill>
              <a:schemeClr val="bg1">
                <a:lumMod val="50000"/>
              </a:schemeClr>
            </a:solidFill>
          </a:ln>
          <a:effectLst/>
        </p:spPr>
        <p:style>
          <a:lnRef idx="1">
            <a:schemeClr val="dk1"/>
          </a:lnRef>
          <a:fillRef idx="2">
            <a:schemeClr val="dk1"/>
          </a:fillRef>
          <a:effectRef idx="1">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US" sz="1400" dirty="0">
                <a:solidFill>
                  <a:srgbClr val="FF0000"/>
                </a:solidFill>
                <a:latin typeface="Arial" pitchFamily="34" charset="0"/>
                <a:cs typeface="Arial" pitchFamily="34" charset="0"/>
              </a:rPr>
              <a:t>Unique Value Proposition</a:t>
            </a:r>
          </a:p>
          <a:p>
            <a:endParaRPr lang="en-US" sz="1200" dirty="0">
              <a:solidFill>
                <a:schemeClr val="tx1">
                  <a:lumMod val="75000"/>
                  <a:lumOff val="25000"/>
                </a:schemeClr>
              </a:solidFill>
              <a:latin typeface="Arial" pitchFamily="34" charset="0"/>
              <a:cs typeface="Arial" pitchFamily="34" charset="0"/>
            </a:endParaRPr>
          </a:p>
        </p:txBody>
      </p:sp>
      <p:sp>
        <p:nvSpPr>
          <p:cNvPr id="15" name="Rounded Rectangle 14"/>
          <p:cNvSpPr/>
          <p:nvPr/>
        </p:nvSpPr>
        <p:spPr>
          <a:xfrm>
            <a:off x="6942898" y="664126"/>
            <a:ext cx="1764792" cy="1987929"/>
          </a:xfrm>
          <a:prstGeom prst="roundRect">
            <a:avLst>
              <a:gd name="adj" fmla="val 0"/>
            </a:avLst>
          </a:prstGeom>
          <a:gradFill>
            <a:gsLst>
              <a:gs pos="0">
                <a:schemeClr val="bg1">
                  <a:lumMod val="95000"/>
                </a:schemeClr>
              </a:gs>
              <a:gs pos="100000">
                <a:schemeClr val="bg1"/>
              </a:gs>
            </a:gsLst>
          </a:gradFill>
          <a:ln w="19050">
            <a:solidFill>
              <a:schemeClr val="bg1">
                <a:lumMod val="50000"/>
              </a:schemeClr>
            </a:solidFill>
          </a:ln>
          <a:effectLst/>
        </p:spPr>
        <p:style>
          <a:lnRef idx="1">
            <a:schemeClr val="dk1"/>
          </a:lnRef>
          <a:fillRef idx="2">
            <a:schemeClr val="dk1"/>
          </a:fillRef>
          <a:effectRef idx="1">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US" sz="1400" dirty="0">
                <a:solidFill>
                  <a:srgbClr val="FF0000"/>
                </a:solidFill>
                <a:latin typeface="Arial" pitchFamily="34" charset="0"/>
                <a:cs typeface="Arial" pitchFamily="34" charset="0"/>
              </a:rPr>
              <a:t>Unfair Advantage</a:t>
            </a:r>
          </a:p>
          <a:p>
            <a:endParaRPr lang="en-US" sz="1200" dirty="0">
              <a:solidFill>
                <a:schemeClr val="tx1">
                  <a:lumMod val="75000"/>
                  <a:lumOff val="25000"/>
                </a:schemeClr>
              </a:solidFill>
              <a:latin typeface="Arial" pitchFamily="34" charset="0"/>
              <a:cs typeface="Arial" pitchFamily="34" charset="0"/>
            </a:endParaRPr>
          </a:p>
        </p:txBody>
      </p:sp>
      <p:sp>
        <p:nvSpPr>
          <p:cNvPr id="16" name="Rounded Rectangle 15"/>
          <p:cNvSpPr/>
          <p:nvPr/>
        </p:nvSpPr>
        <p:spPr>
          <a:xfrm>
            <a:off x="6942898" y="2652055"/>
            <a:ext cx="1764792" cy="1987929"/>
          </a:xfrm>
          <a:prstGeom prst="roundRect">
            <a:avLst>
              <a:gd name="adj" fmla="val 0"/>
            </a:avLst>
          </a:prstGeom>
          <a:gradFill>
            <a:gsLst>
              <a:gs pos="0">
                <a:schemeClr val="bg1">
                  <a:lumMod val="95000"/>
                </a:schemeClr>
              </a:gs>
              <a:gs pos="100000">
                <a:schemeClr val="bg1"/>
              </a:gs>
            </a:gsLst>
          </a:gradFill>
          <a:ln w="19050">
            <a:solidFill>
              <a:schemeClr val="bg1">
                <a:lumMod val="50000"/>
              </a:schemeClr>
            </a:solidFill>
          </a:ln>
          <a:effectLst/>
        </p:spPr>
        <p:style>
          <a:lnRef idx="1">
            <a:schemeClr val="dk1"/>
          </a:lnRef>
          <a:fillRef idx="2">
            <a:schemeClr val="dk1"/>
          </a:fillRef>
          <a:effectRef idx="1">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US" sz="1400" dirty="0">
                <a:solidFill>
                  <a:srgbClr val="FF0000"/>
                </a:solidFill>
                <a:latin typeface="Arial" pitchFamily="34" charset="0"/>
                <a:cs typeface="Arial" pitchFamily="34" charset="0"/>
              </a:rPr>
              <a:t>Channels</a:t>
            </a:r>
          </a:p>
        </p:txBody>
      </p:sp>
      <p:sp>
        <p:nvSpPr>
          <p:cNvPr id="17" name="Rounded Rectangle 16"/>
          <p:cNvSpPr/>
          <p:nvPr/>
        </p:nvSpPr>
        <p:spPr>
          <a:xfrm>
            <a:off x="8723464" y="664126"/>
            <a:ext cx="1764792" cy="3986283"/>
          </a:xfrm>
          <a:prstGeom prst="roundRect">
            <a:avLst>
              <a:gd name="adj" fmla="val 0"/>
            </a:avLst>
          </a:prstGeom>
          <a:gradFill>
            <a:gsLst>
              <a:gs pos="0">
                <a:schemeClr val="bg1">
                  <a:lumMod val="95000"/>
                </a:schemeClr>
              </a:gs>
              <a:gs pos="100000">
                <a:schemeClr val="bg1"/>
              </a:gs>
            </a:gsLst>
          </a:gradFill>
          <a:ln w="19050">
            <a:solidFill>
              <a:schemeClr val="bg1">
                <a:lumMod val="50000"/>
              </a:schemeClr>
            </a:solidFill>
          </a:ln>
          <a:effectLst/>
        </p:spPr>
        <p:style>
          <a:lnRef idx="1">
            <a:schemeClr val="dk1"/>
          </a:lnRef>
          <a:fillRef idx="2">
            <a:schemeClr val="dk1"/>
          </a:fillRef>
          <a:effectRef idx="1">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US" sz="1400" dirty="0">
                <a:solidFill>
                  <a:srgbClr val="FF0000"/>
                </a:solidFill>
                <a:latin typeface="Arial" pitchFamily="34" charset="0"/>
                <a:cs typeface="Arial" pitchFamily="34" charset="0"/>
              </a:rPr>
              <a:t>Customer Segments</a:t>
            </a:r>
          </a:p>
          <a:p>
            <a:endParaRPr lang="en-US" sz="1200" dirty="0">
              <a:solidFill>
                <a:schemeClr val="tx1">
                  <a:lumMod val="75000"/>
                  <a:lumOff val="25000"/>
                </a:schemeClr>
              </a:solidFill>
              <a:latin typeface="Arial" pitchFamily="34" charset="0"/>
              <a:cs typeface="Arial" pitchFamily="34" charset="0"/>
            </a:endParaRPr>
          </a:p>
        </p:txBody>
      </p:sp>
      <p:sp>
        <p:nvSpPr>
          <p:cNvPr id="5" name="Rounded Rectangle 4"/>
          <p:cNvSpPr/>
          <p:nvPr/>
        </p:nvSpPr>
        <p:spPr>
          <a:xfrm>
            <a:off x="1703173" y="630314"/>
            <a:ext cx="8796082" cy="5314267"/>
          </a:xfrm>
          <a:prstGeom prst="roundRect">
            <a:avLst>
              <a:gd name="adj" fmla="val 1496"/>
            </a:avLst>
          </a:prstGeom>
          <a:noFill/>
          <a:ln w="38100">
            <a:solidFill>
              <a:schemeClr val="bg1">
                <a:lumMod val="50000"/>
              </a:schemeClr>
            </a:solidFill>
          </a:ln>
          <a:effectLst/>
        </p:spPr>
        <p:style>
          <a:lnRef idx="1">
            <a:schemeClr val="dk1"/>
          </a:lnRef>
          <a:fillRef idx="2">
            <a:schemeClr val="dk1"/>
          </a:fillRef>
          <a:effectRef idx="1">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112713">
              <a:buFont typeface="Arial" pitchFamily="34" charset="0"/>
              <a:buChar char="•"/>
            </a:pPr>
            <a:endParaRPr lang="en-US" sz="2000" dirty="0"/>
          </a:p>
        </p:txBody>
      </p:sp>
      <p:sp>
        <p:nvSpPr>
          <p:cNvPr id="20" name="Rectangle 19"/>
          <p:cNvSpPr/>
          <p:nvPr/>
        </p:nvSpPr>
        <p:spPr>
          <a:xfrm rot="21540000">
            <a:off x="1859339" y="1090404"/>
            <a:ext cx="1172692" cy="823062"/>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1000">
                <a:srgbClr val="FEF99C"/>
              </a:gs>
              <a:gs pos="0">
                <a:srgbClr val="F6E7A6"/>
              </a:gs>
              <a:gs pos="100000">
                <a:srgbClr val="FFC000">
                  <a:lumMod val="85000"/>
                  <a:lumOff val="15000"/>
                </a:srgbClr>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High level area of child poverty</a:t>
            </a:r>
          </a:p>
        </p:txBody>
      </p:sp>
      <p:sp>
        <p:nvSpPr>
          <p:cNvPr id="22" name="Rectangle 19"/>
          <p:cNvSpPr/>
          <p:nvPr/>
        </p:nvSpPr>
        <p:spPr>
          <a:xfrm rot="21540000">
            <a:off x="1919579" y="2179550"/>
            <a:ext cx="1321745" cy="823062"/>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1000">
                <a:srgbClr val="FEF99C"/>
              </a:gs>
              <a:gs pos="0">
                <a:srgbClr val="F6E7A6"/>
              </a:gs>
              <a:gs pos="100000">
                <a:srgbClr val="FFC000">
                  <a:lumMod val="85000"/>
                  <a:lumOff val="15000"/>
                </a:srgbClr>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High cost of new games/toys to buy  </a:t>
            </a:r>
          </a:p>
        </p:txBody>
      </p:sp>
      <p:sp>
        <p:nvSpPr>
          <p:cNvPr id="23" name="Rectangle 19"/>
          <p:cNvSpPr/>
          <p:nvPr/>
        </p:nvSpPr>
        <p:spPr>
          <a:xfrm rot="21540000">
            <a:off x="1914491" y="3318758"/>
            <a:ext cx="1389121" cy="999293"/>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1000">
                <a:srgbClr val="FEF99C"/>
              </a:gs>
              <a:gs pos="0">
                <a:srgbClr val="F6E7A6"/>
              </a:gs>
              <a:gs pos="100000">
                <a:srgbClr val="FFC000">
                  <a:lumMod val="85000"/>
                  <a:lumOff val="15000"/>
                </a:srgbClr>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Lack of retailers in local area to purchase large selection of toys</a:t>
            </a:r>
          </a:p>
        </p:txBody>
      </p:sp>
      <p:sp>
        <p:nvSpPr>
          <p:cNvPr id="24" name="Rectangle 19"/>
          <p:cNvSpPr/>
          <p:nvPr/>
        </p:nvSpPr>
        <p:spPr>
          <a:xfrm rot="21540000">
            <a:off x="3609400" y="1054017"/>
            <a:ext cx="1298549" cy="771438"/>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5000">
                <a:srgbClr val="75DBFF"/>
              </a:gs>
              <a:gs pos="0">
                <a:srgbClr val="8BD0E9"/>
              </a:gs>
              <a:gs pos="100000">
                <a:srgbClr val="75DBFF"/>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Provide affordable alternative to buying</a:t>
            </a:r>
          </a:p>
        </p:txBody>
      </p:sp>
      <p:sp>
        <p:nvSpPr>
          <p:cNvPr id="28" name="Rectangle 19"/>
          <p:cNvSpPr/>
          <p:nvPr/>
        </p:nvSpPr>
        <p:spPr>
          <a:xfrm rot="21540000">
            <a:off x="8967316" y="1240062"/>
            <a:ext cx="1371430" cy="923779"/>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0">
                <a:srgbClr val="CDC1DB"/>
              </a:gs>
              <a:gs pos="27000">
                <a:srgbClr val="CC9EFE"/>
              </a:gs>
              <a:gs pos="76000">
                <a:srgbClr val="CC9EFE"/>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Specifically targeting underprivileged families  </a:t>
            </a:r>
          </a:p>
        </p:txBody>
      </p:sp>
      <p:sp>
        <p:nvSpPr>
          <p:cNvPr id="37" name="Rectangle 36"/>
          <p:cNvSpPr/>
          <p:nvPr/>
        </p:nvSpPr>
        <p:spPr>
          <a:xfrm>
            <a:off x="3277342" y="6028996"/>
            <a:ext cx="1196161" cy="338554"/>
          </a:xfrm>
          <a:prstGeom prst="rect">
            <a:avLst/>
          </a:prstGeom>
        </p:spPr>
        <p:txBody>
          <a:bodyPr wrap="square">
            <a:spAutoFit/>
          </a:bodyPr>
          <a:lstStyle/>
          <a:p>
            <a:pPr algn="ctr"/>
            <a:r>
              <a:rPr lang="en-US" sz="1600" dirty="0">
                <a:solidFill>
                  <a:srgbClr val="007DDA"/>
                </a:solidFill>
                <a:latin typeface="Arial" pitchFamily="34" charset="0"/>
                <a:cs typeface="Arial" pitchFamily="34" charset="0"/>
              </a:rPr>
              <a:t>PRODUCT</a:t>
            </a:r>
            <a:endParaRPr lang="en-US" sz="2000" dirty="0">
              <a:solidFill>
                <a:srgbClr val="007DDA"/>
              </a:solidFill>
            </a:endParaRPr>
          </a:p>
        </p:txBody>
      </p:sp>
      <p:sp>
        <p:nvSpPr>
          <p:cNvPr id="39" name="Rectangle 38"/>
          <p:cNvSpPr/>
          <p:nvPr/>
        </p:nvSpPr>
        <p:spPr>
          <a:xfrm>
            <a:off x="7754731" y="6028996"/>
            <a:ext cx="1037463" cy="338554"/>
          </a:xfrm>
          <a:prstGeom prst="rect">
            <a:avLst/>
          </a:prstGeom>
        </p:spPr>
        <p:txBody>
          <a:bodyPr wrap="square">
            <a:spAutoFit/>
          </a:bodyPr>
          <a:lstStyle/>
          <a:p>
            <a:pPr algn="ctr"/>
            <a:r>
              <a:rPr lang="en-US" sz="1600" dirty="0">
                <a:solidFill>
                  <a:srgbClr val="007DDA"/>
                </a:solidFill>
                <a:latin typeface="Arial" pitchFamily="34" charset="0"/>
                <a:cs typeface="Arial" pitchFamily="34" charset="0"/>
              </a:rPr>
              <a:t>MARKET</a:t>
            </a:r>
            <a:endParaRPr lang="en-US" sz="2000" dirty="0">
              <a:solidFill>
                <a:srgbClr val="007DDA"/>
              </a:solidFill>
            </a:endParaRPr>
          </a:p>
        </p:txBody>
      </p:sp>
      <p:sp>
        <p:nvSpPr>
          <p:cNvPr id="40" name="Rectangle 19"/>
          <p:cNvSpPr/>
          <p:nvPr/>
        </p:nvSpPr>
        <p:spPr>
          <a:xfrm rot="21540000">
            <a:off x="3595099" y="1944699"/>
            <a:ext cx="1353659" cy="580210"/>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5000">
                <a:srgbClr val="75DBFF"/>
              </a:gs>
              <a:gs pos="0">
                <a:srgbClr val="8BD0E9"/>
              </a:gs>
              <a:gs pos="100000">
                <a:srgbClr val="75DBFF"/>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Provide large range desirable equipment </a:t>
            </a:r>
          </a:p>
        </p:txBody>
      </p:sp>
      <p:sp>
        <p:nvSpPr>
          <p:cNvPr id="42" name="Rectangle 19"/>
          <p:cNvSpPr/>
          <p:nvPr/>
        </p:nvSpPr>
        <p:spPr>
          <a:xfrm rot="-60000">
            <a:off x="5350959" y="1356770"/>
            <a:ext cx="1008636" cy="734594"/>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1000">
                <a:schemeClr val="accent3">
                  <a:lumMod val="40000"/>
                  <a:lumOff val="60000"/>
                </a:schemeClr>
              </a:gs>
              <a:gs pos="0">
                <a:srgbClr val="C4D0AC"/>
              </a:gs>
              <a:gs pos="100000">
                <a:srgbClr val="94E53B"/>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Affordable hire of toys, books and equipment</a:t>
            </a:r>
          </a:p>
        </p:txBody>
      </p:sp>
      <p:sp>
        <p:nvSpPr>
          <p:cNvPr id="43" name="Rectangle 19"/>
          <p:cNvSpPr/>
          <p:nvPr/>
        </p:nvSpPr>
        <p:spPr>
          <a:xfrm rot="-60000">
            <a:off x="5639409" y="2197094"/>
            <a:ext cx="1021460" cy="734371"/>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1000">
                <a:schemeClr val="accent3">
                  <a:lumMod val="40000"/>
                  <a:lumOff val="60000"/>
                </a:schemeClr>
              </a:gs>
              <a:gs pos="0">
                <a:srgbClr val="C4D0AC"/>
              </a:gs>
              <a:gs pos="100000">
                <a:srgbClr val="94E53B"/>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Craft workshops</a:t>
            </a:r>
          </a:p>
        </p:txBody>
      </p:sp>
      <p:sp>
        <p:nvSpPr>
          <p:cNvPr id="44" name="Rectangle 19"/>
          <p:cNvSpPr/>
          <p:nvPr/>
        </p:nvSpPr>
        <p:spPr>
          <a:xfrm rot="-60000">
            <a:off x="5776571" y="3770836"/>
            <a:ext cx="967902" cy="810161"/>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1000">
                <a:schemeClr val="accent3">
                  <a:lumMod val="40000"/>
                  <a:lumOff val="60000"/>
                </a:schemeClr>
              </a:gs>
              <a:gs pos="0">
                <a:srgbClr val="C4D0AC"/>
              </a:gs>
              <a:gs pos="100000">
                <a:srgbClr val="94E53B"/>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Hire of games consoles &amp; games</a:t>
            </a:r>
          </a:p>
        </p:txBody>
      </p:sp>
      <p:sp>
        <p:nvSpPr>
          <p:cNvPr id="45" name="Rectangle 19"/>
          <p:cNvSpPr/>
          <p:nvPr/>
        </p:nvSpPr>
        <p:spPr>
          <a:xfrm rot="-60000">
            <a:off x="5282511" y="3049856"/>
            <a:ext cx="956548" cy="650334"/>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1000">
                <a:schemeClr val="accent3">
                  <a:lumMod val="40000"/>
                  <a:lumOff val="60000"/>
                </a:schemeClr>
              </a:gs>
              <a:gs pos="0">
                <a:srgbClr val="C4D0AC"/>
              </a:gs>
              <a:gs pos="100000">
                <a:srgbClr val="94E53B"/>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Gardening workshops</a:t>
            </a:r>
          </a:p>
        </p:txBody>
      </p:sp>
      <p:sp>
        <p:nvSpPr>
          <p:cNvPr id="46" name="Rectangle 19"/>
          <p:cNvSpPr/>
          <p:nvPr/>
        </p:nvSpPr>
        <p:spPr>
          <a:xfrm rot="-60000">
            <a:off x="3595032" y="3010217"/>
            <a:ext cx="1215991" cy="571431"/>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1000">
                <a:schemeClr val="accent3">
                  <a:lumMod val="40000"/>
                  <a:lumOff val="60000"/>
                </a:schemeClr>
              </a:gs>
              <a:gs pos="0">
                <a:srgbClr val="C4D0AC"/>
              </a:gs>
              <a:gs pos="100000">
                <a:srgbClr val="94E53B"/>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Amount of toys/equipment hired</a:t>
            </a:r>
          </a:p>
        </p:txBody>
      </p:sp>
      <p:cxnSp>
        <p:nvCxnSpPr>
          <p:cNvPr id="10" name="Straight Connector 9"/>
          <p:cNvCxnSpPr/>
          <p:nvPr/>
        </p:nvCxnSpPr>
        <p:spPr>
          <a:xfrm flipV="1">
            <a:off x="5981137" y="364141"/>
            <a:ext cx="0" cy="5731399"/>
          </a:xfrm>
          <a:prstGeom prst="line">
            <a:avLst/>
          </a:prstGeom>
          <a:ln w="19050" cap="rnd">
            <a:solidFill>
              <a:srgbClr val="007DDA">
                <a:alpha val="50000"/>
              </a:srgbClr>
            </a:solidFill>
            <a:prstDash val="dash"/>
          </a:ln>
        </p:spPr>
        <p:style>
          <a:lnRef idx="1">
            <a:schemeClr val="accent1"/>
          </a:lnRef>
          <a:fillRef idx="0">
            <a:schemeClr val="accent1"/>
          </a:fillRef>
          <a:effectRef idx="0">
            <a:schemeClr val="accent1"/>
          </a:effectRef>
          <a:fontRef idx="minor">
            <a:schemeClr val="tx1"/>
          </a:fontRef>
        </p:style>
      </p:cxnSp>
      <p:sp>
        <p:nvSpPr>
          <p:cNvPr id="48" name="Rectangle 19"/>
          <p:cNvSpPr/>
          <p:nvPr/>
        </p:nvSpPr>
        <p:spPr>
          <a:xfrm rot="-60000">
            <a:off x="7095625" y="964729"/>
            <a:ext cx="1103003" cy="591406"/>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5000">
                <a:srgbClr val="75DBFF"/>
              </a:gs>
              <a:gs pos="0">
                <a:srgbClr val="8BD0E9"/>
              </a:gs>
              <a:gs pos="100000">
                <a:srgbClr val="75DBFF"/>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Community based</a:t>
            </a:r>
          </a:p>
        </p:txBody>
      </p:sp>
      <p:sp>
        <p:nvSpPr>
          <p:cNvPr id="49" name="Rectangle 19"/>
          <p:cNvSpPr/>
          <p:nvPr/>
        </p:nvSpPr>
        <p:spPr>
          <a:xfrm rot="-60000">
            <a:off x="7021249" y="1606457"/>
            <a:ext cx="1506793" cy="950836"/>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1000">
                <a:schemeClr val="accent3">
                  <a:lumMod val="40000"/>
                  <a:lumOff val="60000"/>
                </a:schemeClr>
              </a:gs>
              <a:gs pos="0">
                <a:srgbClr val="C4D0AC"/>
              </a:gs>
              <a:gs pos="100000">
                <a:srgbClr val="94E53B"/>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Working with other organisations to reduce children's disadvantage</a:t>
            </a:r>
          </a:p>
        </p:txBody>
      </p:sp>
      <p:sp>
        <p:nvSpPr>
          <p:cNvPr id="50" name="Rectangle 19"/>
          <p:cNvSpPr/>
          <p:nvPr/>
        </p:nvSpPr>
        <p:spPr>
          <a:xfrm rot="-60000">
            <a:off x="3823961" y="3667515"/>
            <a:ext cx="1279536" cy="433479"/>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1000">
                <a:schemeClr val="accent3">
                  <a:lumMod val="40000"/>
                  <a:lumOff val="60000"/>
                </a:schemeClr>
              </a:gs>
              <a:gs pos="0">
                <a:srgbClr val="C4D0AC"/>
              </a:gs>
              <a:gs pos="100000">
                <a:srgbClr val="94E53B"/>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Craft Materials sold</a:t>
            </a:r>
          </a:p>
        </p:txBody>
      </p:sp>
      <p:sp>
        <p:nvSpPr>
          <p:cNvPr id="51" name="Rectangle 19"/>
          <p:cNvSpPr/>
          <p:nvPr/>
        </p:nvSpPr>
        <p:spPr>
          <a:xfrm rot="-60000">
            <a:off x="3663778" y="4152165"/>
            <a:ext cx="1207269" cy="410612"/>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1000">
                <a:schemeClr val="accent3">
                  <a:lumMod val="40000"/>
                  <a:lumOff val="60000"/>
                </a:schemeClr>
              </a:gs>
              <a:gs pos="0">
                <a:srgbClr val="C4D0AC"/>
              </a:gs>
              <a:gs pos="100000">
                <a:srgbClr val="94E53B"/>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Workshops booked</a:t>
            </a:r>
          </a:p>
        </p:txBody>
      </p:sp>
      <p:sp>
        <p:nvSpPr>
          <p:cNvPr id="52" name="Rectangle 19"/>
          <p:cNvSpPr/>
          <p:nvPr/>
        </p:nvSpPr>
        <p:spPr>
          <a:xfrm rot="-60000">
            <a:off x="7074338" y="3053168"/>
            <a:ext cx="1333349" cy="314528"/>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1000">
                <a:srgbClr val="FEF99C"/>
              </a:gs>
              <a:gs pos="0">
                <a:srgbClr val="F6E7A6"/>
              </a:gs>
              <a:gs pos="100000">
                <a:srgbClr val="FFC000">
                  <a:lumMod val="85000"/>
                  <a:lumOff val="15000"/>
                </a:srgbClr>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Website/internet</a:t>
            </a:r>
          </a:p>
        </p:txBody>
      </p:sp>
      <p:sp>
        <p:nvSpPr>
          <p:cNvPr id="53" name="Rectangle 19"/>
          <p:cNvSpPr/>
          <p:nvPr/>
        </p:nvSpPr>
        <p:spPr>
          <a:xfrm rot="-60000">
            <a:off x="7317370" y="3524920"/>
            <a:ext cx="1097280" cy="274320"/>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1000">
                <a:srgbClr val="FEF99C"/>
              </a:gs>
              <a:gs pos="0">
                <a:srgbClr val="F6E7A6"/>
              </a:gs>
              <a:gs pos="100000">
                <a:srgbClr val="FFC000">
                  <a:lumMod val="85000"/>
                  <a:lumOff val="15000"/>
                </a:srgbClr>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Local Schools</a:t>
            </a:r>
          </a:p>
        </p:txBody>
      </p:sp>
      <p:sp>
        <p:nvSpPr>
          <p:cNvPr id="54" name="Rectangle 19"/>
          <p:cNvSpPr/>
          <p:nvPr/>
        </p:nvSpPr>
        <p:spPr>
          <a:xfrm rot="-60000">
            <a:off x="7175152" y="3857271"/>
            <a:ext cx="1338841" cy="664405"/>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1000">
                <a:srgbClr val="FEF99C"/>
              </a:gs>
              <a:gs pos="0">
                <a:srgbClr val="F6E7A6"/>
              </a:gs>
              <a:gs pos="100000">
                <a:srgbClr val="FFC000">
                  <a:lumMod val="85000"/>
                  <a:lumOff val="15000"/>
                </a:srgbClr>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Local children's centers e.g. Jig-so </a:t>
            </a:r>
          </a:p>
        </p:txBody>
      </p:sp>
      <p:sp>
        <p:nvSpPr>
          <p:cNvPr id="55" name="Rectangle 19"/>
          <p:cNvSpPr/>
          <p:nvPr/>
        </p:nvSpPr>
        <p:spPr>
          <a:xfrm rot="21540000">
            <a:off x="8852464" y="2379296"/>
            <a:ext cx="1231517" cy="479021"/>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5000">
                <a:srgbClr val="75DBFF"/>
              </a:gs>
              <a:gs pos="0">
                <a:srgbClr val="8BD0E9"/>
              </a:gs>
              <a:gs pos="100000">
                <a:srgbClr val="75DBFF"/>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Local families with children</a:t>
            </a:r>
          </a:p>
        </p:txBody>
      </p:sp>
      <p:sp>
        <p:nvSpPr>
          <p:cNvPr id="56" name="Rectangle 19"/>
          <p:cNvSpPr/>
          <p:nvPr/>
        </p:nvSpPr>
        <p:spPr>
          <a:xfrm rot="-60000">
            <a:off x="8828947" y="4004501"/>
            <a:ext cx="1097280" cy="274320"/>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1000">
                <a:schemeClr val="accent3">
                  <a:lumMod val="40000"/>
                  <a:lumOff val="60000"/>
                </a:schemeClr>
              </a:gs>
              <a:gs pos="0">
                <a:srgbClr val="C4D0AC"/>
              </a:gs>
              <a:gs pos="100000">
                <a:srgbClr val="94E53B"/>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Teenagers</a:t>
            </a:r>
          </a:p>
        </p:txBody>
      </p:sp>
      <p:sp>
        <p:nvSpPr>
          <p:cNvPr id="57" name="Rectangle 19"/>
          <p:cNvSpPr/>
          <p:nvPr/>
        </p:nvSpPr>
        <p:spPr>
          <a:xfrm rot="-60000">
            <a:off x="9148183" y="3117697"/>
            <a:ext cx="1152430" cy="445103"/>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1000">
                <a:srgbClr val="FEF99C"/>
              </a:gs>
              <a:gs pos="0">
                <a:srgbClr val="F6E7A6"/>
              </a:gs>
              <a:gs pos="100000">
                <a:srgbClr val="FFC000">
                  <a:lumMod val="85000"/>
                  <a:lumOff val="15000"/>
                </a:srgbClr>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Children of all ages</a:t>
            </a:r>
          </a:p>
        </p:txBody>
      </p:sp>
      <p:sp>
        <p:nvSpPr>
          <p:cNvPr id="59" name="Rectangle 19"/>
          <p:cNvSpPr/>
          <p:nvPr/>
        </p:nvSpPr>
        <p:spPr>
          <a:xfrm rot="-60000">
            <a:off x="3970995" y="5164828"/>
            <a:ext cx="858169" cy="639959"/>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1000">
                <a:schemeClr val="accent3">
                  <a:lumMod val="40000"/>
                  <a:lumOff val="60000"/>
                </a:schemeClr>
              </a:gs>
              <a:gs pos="0">
                <a:srgbClr val="C4D0AC"/>
              </a:gs>
              <a:gs pos="100000">
                <a:srgbClr val="94E53B"/>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Fixed overhead costs</a:t>
            </a:r>
          </a:p>
        </p:txBody>
      </p:sp>
      <p:sp>
        <p:nvSpPr>
          <p:cNvPr id="62" name="Rectangle 19"/>
          <p:cNvSpPr/>
          <p:nvPr/>
        </p:nvSpPr>
        <p:spPr>
          <a:xfrm rot="-60000">
            <a:off x="1801602" y="5078845"/>
            <a:ext cx="1059442" cy="636446"/>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5000">
                <a:srgbClr val="75DBFF"/>
              </a:gs>
              <a:gs pos="0">
                <a:srgbClr val="8BD0E9"/>
              </a:gs>
              <a:gs pos="100000">
                <a:srgbClr val="75DBFF"/>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Value driven</a:t>
            </a:r>
          </a:p>
        </p:txBody>
      </p:sp>
      <p:sp>
        <p:nvSpPr>
          <p:cNvPr id="63" name="Rectangle 19"/>
          <p:cNvSpPr/>
          <p:nvPr/>
        </p:nvSpPr>
        <p:spPr>
          <a:xfrm rot="-60000">
            <a:off x="2938443" y="4877265"/>
            <a:ext cx="979863" cy="755469"/>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1000">
                <a:srgbClr val="FEF99C"/>
              </a:gs>
              <a:gs pos="0">
                <a:srgbClr val="F6E7A6"/>
              </a:gs>
              <a:gs pos="100000">
                <a:srgbClr val="FFC000">
                  <a:lumMod val="85000"/>
                  <a:lumOff val="15000"/>
                </a:srgbClr>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Advertising</a:t>
            </a:r>
          </a:p>
        </p:txBody>
      </p:sp>
      <p:sp>
        <p:nvSpPr>
          <p:cNvPr id="65" name="Rectangle 19"/>
          <p:cNvSpPr/>
          <p:nvPr/>
        </p:nvSpPr>
        <p:spPr>
          <a:xfrm rot="-60000">
            <a:off x="6093873" y="5026522"/>
            <a:ext cx="997756" cy="676185"/>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1000">
                <a:schemeClr val="accent3">
                  <a:lumMod val="40000"/>
                  <a:lumOff val="60000"/>
                </a:schemeClr>
              </a:gs>
              <a:gs pos="0">
                <a:srgbClr val="C4D0AC"/>
              </a:gs>
              <a:gs pos="100000">
                <a:srgbClr val="94E53B"/>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Toy Hire Charges</a:t>
            </a:r>
          </a:p>
        </p:txBody>
      </p:sp>
      <p:sp>
        <p:nvSpPr>
          <p:cNvPr id="66" name="Rectangle 19"/>
          <p:cNvSpPr/>
          <p:nvPr/>
        </p:nvSpPr>
        <p:spPr>
          <a:xfrm rot="-60000">
            <a:off x="8289291" y="4751830"/>
            <a:ext cx="1029694" cy="753622"/>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5000">
                <a:srgbClr val="75DBFF"/>
              </a:gs>
              <a:gs pos="0">
                <a:srgbClr val="8BD0E9"/>
              </a:gs>
              <a:gs pos="100000">
                <a:srgbClr val="75DBFF"/>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Sale of craft materials/ donations</a:t>
            </a:r>
          </a:p>
        </p:txBody>
      </p:sp>
      <p:sp>
        <p:nvSpPr>
          <p:cNvPr id="67" name="Rectangle 19"/>
          <p:cNvSpPr/>
          <p:nvPr/>
        </p:nvSpPr>
        <p:spPr>
          <a:xfrm rot="-60000">
            <a:off x="7262405" y="5136986"/>
            <a:ext cx="962362" cy="695645"/>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21000">
                <a:srgbClr val="FEF99C"/>
              </a:gs>
              <a:gs pos="0">
                <a:srgbClr val="F6E7A6"/>
              </a:gs>
              <a:gs pos="100000">
                <a:srgbClr val="FFC000">
                  <a:lumMod val="85000"/>
                  <a:lumOff val="15000"/>
                </a:srgbClr>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Workshop fees</a:t>
            </a:r>
          </a:p>
        </p:txBody>
      </p:sp>
      <p:sp>
        <p:nvSpPr>
          <p:cNvPr id="2" name="Rectangle 19">
            <a:extLst>
              <a:ext uri="{FF2B5EF4-FFF2-40B4-BE49-F238E27FC236}">
                <a16:creationId xmlns:a16="http://schemas.microsoft.com/office/drawing/2014/main" id="{0A75ADDE-8291-47B9-AAA8-98580EE2C08E}"/>
              </a:ext>
            </a:extLst>
          </p:cNvPr>
          <p:cNvSpPr/>
          <p:nvPr/>
        </p:nvSpPr>
        <p:spPr>
          <a:xfrm rot="-60000">
            <a:off x="9433202" y="5123259"/>
            <a:ext cx="974494" cy="609251"/>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0">
                <a:srgbClr val="CDC1DB"/>
              </a:gs>
              <a:gs pos="27000">
                <a:srgbClr val="CC9EFE"/>
              </a:gs>
              <a:gs pos="76000">
                <a:srgbClr val="CC9EFE"/>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Sale of old toys</a:t>
            </a:r>
          </a:p>
        </p:txBody>
      </p:sp>
      <p:sp>
        <p:nvSpPr>
          <p:cNvPr id="9" name="Rectangle 19">
            <a:extLst>
              <a:ext uri="{FF2B5EF4-FFF2-40B4-BE49-F238E27FC236}">
                <a16:creationId xmlns:a16="http://schemas.microsoft.com/office/drawing/2014/main" id="{8BB7AEB2-019F-468B-A49E-0175560FA7B4}"/>
              </a:ext>
            </a:extLst>
          </p:cNvPr>
          <p:cNvSpPr/>
          <p:nvPr/>
        </p:nvSpPr>
        <p:spPr>
          <a:xfrm rot="-60000">
            <a:off x="4879781" y="4709551"/>
            <a:ext cx="974494" cy="609251"/>
          </a:xfrm>
          <a:custGeom>
            <a:avLst/>
            <a:gdLst>
              <a:gd name="connsiteX0" fmla="*/ 0 w 1339596"/>
              <a:gd name="connsiteY0" fmla="*/ 0 h 1219200"/>
              <a:gd name="connsiteX1" fmla="*/ 1339596 w 1339596"/>
              <a:gd name="connsiteY1" fmla="*/ 0 h 1219200"/>
              <a:gd name="connsiteX2" fmla="*/ 1339596 w 1339596"/>
              <a:gd name="connsiteY2" fmla="*/ 1219200 h 1219200"/>
              <a:gd name="connsiteX3" fmla="*/ 0 w 1339596"/>
              <a:gd name="connsiteY3" fmla="*/ 1219200 h 1219200"/>
              <a:gd name="connsiteX4" fmla="*/ 0 w 1339596"/>
              <a:gd name="connsiteY4" fmla="*/ 0 h 1219200"/>
              <a:gd name="connsiteX0" fmla="*/ 0 w 1339596"/>
              <a:gd name="connsiteY0" fmla="*/ 11733 h 1230933"/>
              <a:gd name="connsiteX1" fmla="*/ 1306342 w 1339596"/>
              <a:gd name="connsiteY1" fmla="*/ 0 h 1230933"/>
              <a:gd name="connsiteX2" fmla="*/ 1339596 w 1339596"/>
              <a:gd name="connsiteY2" fmla="*/ 1230933 h 1230933"/>
              <a:gd name="connsiteX3" fmla="*/ 0 w 1339596"/>
              <a:gd name="connsiteY3" fmla="*/ 1230933 h 1230933"/>
              <a:gd name="connsiteX4" fmla="*/ 0 w 1339596"/>
              <a:gd name="connsiteY4" fmla="*/ 11733 h 1230933"/>
              <a:gd name="connsiteX0" fmla="*/ 55747 w 1339596"/>
              <a:gd name="connsiteY0" fmla="*/ 12706 h 1230933"/>
              <a:gd name="connsiteX1" fmla="*/ 1306342 w 1339596"/>
              <a:gd name="connsiteY1" fmla="*/ 0 h 1230933"/>
              <a:gd name="connsiteX2" fmla="*/ 1339596 w 1339596"/>
              <a:gd name="connsiteY2" fmla="*/ 1230933 h 1230933"/>
              <a:gd name="connsiteX3" fmla="*/ 0 w 1339596"/>
              <a:gd name="connsiteY3" fmla="*/ 1230933 h 1230933"/>
              <a:gd name="connsiteX4" fmla="*/ 55747 w 1339596"/>
              <a:gd name="connsiteY4" fmla="*/ 12706 h 1230933"/>
              <a:gd name="connsiteX0" fmla="*/ 28195 w 1339596"/>
              <a:gd name="connsiteY0" fmla="*/ 12225 h 1230933"/>
              <a:gd name="connsiteX1" fmla="*/ 1306342 w 1339596"/>
              <a:gd name="connsiteY1" fmla="*/ 0 h 1230933"/>
              <a:gd name="connsiteX2" fmla="*/ 1339596 w 1339596"/>
              <a:gd name="connsiteY2" fmla="*/ 1230933 h 1230933"/>
              <a:gd name="connsiteX3" fmla="*/ 0 w 1339596"/>
              <a:gd name="connsiteY3" fmla="*/ 1230933 h 1230933"/>
              <a:gd name="connsiteX4" fmla="*/ 28195 w 1339596"/>
              <a:gd name="connsiteY4" fmla="*/ 12225 h 1230933"/>
              <a:gd name="connsiteX0" fmla="*/ 28195 w 1353846"/>
              <a:gd name="connsiteY0" fmla="*/ 6385 h 1225093"/>
              <a:gd name="connsiteX1" fmla="*/ 1353846 w 1353846"/>
              <a:gd name="connsiteY1" fmla="*/ 0 h 1225093"/>
              <a:gd name="connsiteX2" fmla="*/ 1339596 w 1353846"/>
              <a:gd name="connsiteY2" fmla="*/ 1225093 h 1225093"/>
              <a:gd name="connsiteX3" fmla="*/ 0 w 1353846"/>
              <a:gd name="connsiteY3" fmla="*/ 1225093 h 1225093"/>
              <a:gd name="connsiteX4" fmla="*/ 28195 w 1353846"/>
              <a:gd name="connsiteY4" fmla="*/ 6385 h 1225093"/>
              <a:gd name="connsiteX0" fmla="*/ 20681 w 1353846"/>
              <a:gd name="connsiteY0" fmla="*/ 6253 h 1225093"/>
              <a:gd name="connsiteX1" fmla="*/ 1353846 w 1353846"/>
              <a:gd name="connsiteY1" fmla="*/ 0 h 1225093"/>
              <a:gd name="connsiteX2" fmla="*/ 1339596 w 1353846"/>
              <a:gd name="connsiteY2" fmla="*/ 1225093 h 1225093"/>
              <a:gd name="connsiteX3" fmla="*/ 0 w 1353846"/>
              <a:gd name="connsiteY3" fmla="*/ 1225093 h 1225093"/>
              <a:gd name="connsiteX4" fmla="*/ 20681 w 1353846"/>
              <a:gd name="connsiteY4" fmla="*/ 6253 h 1225093"/>
              <a:gd name="connsiteX0" fmla="*/ 20681 w 1339596"/>
              <a:gd name="connsiteY0" fmla="*/ 6603 h 1225443"/>
              <a:gd name="connsiteX1" fmla="*/ 1333808 w 1339596"/>
              <a:gd name="connsiteY1" fmla="*/ 0 h 1225443"/>
              <a:gd name="connsiteX2" fmla="*/ 1339596 w 1339596"/>
              <a:gd name="connsiteY2" fmla="*/ 1225443 h 1225443"/>
              <a:gd name="connsiteX3" fmla="*/ 0 w 1339596"/>
              <a:gd name="connsiteY3" fmla="*/ 1225443 h 1225443"/>
              <a:gd name="connsiteX4" fmla="*/ 20681 w 1339596"/>
              <a:gd name="connsiteY4" fmla="*/ 6603 h 1225443"/>
              <a:gd name="connsiteX0" fmla="*/ 33205 w 1339596"/>
              <a:gd name="connsiteY0" fmla="*/ 6822 h 1225443"/>
              <a:gd name="connsiteX1" fmla="*/ 1333808 w 1339596"/>
              <a:gd name="connsiteY1" fmla="*/ 0 h 1225443"/>
              <a:gd name="connsiteX2" fmla="*/ 1339596 w 1339596"/>
              <a:gd name="connsiteY2" fmla="*/ 1225443 h 1225443"/>
              <a:gd name="connsiteX3" fmla="*/ 0 w 1339596"/>
              <a:gd name="connsiteY3" fmla="*/ 1225443 h 1225443"/>
              <a:gd name="connsiteX4" fmla="*/ 33205 w 1339596"/>
              <a:gd name="connsiteY4" fmla="*/ 6822 h 1225443"/>
              <a:gd name="connsiteX0" fmla="*/ 13167 w 1339596"/>
              <a:gd name="connsiteY0" fmla="*/ 6472 h 1225443"/>
              <a:gd name="connsiteX1" fmla="*/ 1333808 w 1339596"/>
              <a:gd name="connsiteY1" fmla="*/ 0 h 1225443"/>
              <a:gd name="connsiteX2" fmla="*/ 1339596 w 1339596"/>
              <a:gd name="connsiteY2" fmla="*/ 1225443 h 1225443"/>
              <a:gd name="connsiteX3" fmla="*/ 0 w 1339596"/>
              <a:gd name="connsiteY3" fmla="*/ 1225443 h 1225443"/>
              <a:gd name="connsiteX4" fmla="*/ 13167 w 1339596"/>
              <a:gd name="connsiteY4" fmla="*/ 6472 h 1225443"/>
              <a:gd name="connsiteX0" fmla="*/ 13167 w 1333884"/>
              <a:gd name="connsiteY0" fmla="*/ 6472 h 1225443"/>
              <a:gd name="connsiteX1" fmla="*/ 1333808 w 1333884"/>
              <a:gd name="connsiteY1" fmla="*/ 0 h 1225443"/>
              <a:gd name="connsiteX2" fmla="*/ 1302330 w 1333884"/>
              <a:gd name="connsiteY2" fmla="*/ 1207253 h 1225443"/>
              <a:gd name="connsiteX3" fmla="*/ 0 w 1333884"/>
              <a:gd name="connsiteY3" fmla="*/ 1225443 h 1225443"/>
              <a:gd name="connsiteX4" fmla="*/ 13167 w 1333884"/>
              <a:gd name="connsiteY4" fmla="*/ 6472 h 1225443"/>
              <a:gd name="connsiteX0" fmla="*/ 13167 w 1334211"/>
              <a:gd name="connsiteY0" fmla="*/ 6472 h 1232826"/>
              <a:gd name="connsiteX1" fmla="*/ 1333808 w 1334211"/>
              <a:gd name="connsiteY1" fmla="*/ 0 h 1232826"/>
              <a:gd name="connsiteX2" fmla="*/ 1331950 w 1334211"/>
              <a:gd name="connsiteY2" fmla="*/ 1232826 h 1232826"/>
              <a:gd name="connsiteX3" fmla="*/ 0 w 1334211"/>
              <a:gd name="connsiteY3" fmla="*/ 1225443 h 1232826"/>
              <a:gd name="connsiteX4" fmla="*/ 13167 w 1334211"/>
              <a:gd name="connsiteY4" fmla="*/ 6472 h 1232826"/>
              <a:gd name="connsiteX0" fmla="*/ 13167 w 1333952"/>
              <a:gd name="connsiteY0" fmla="*/ 6472 h 1225443"/>
              <a:gd name="connsiteX1" fmla="*/ 1333808 w 1333952"/>
              <a:gd name="connsiteY1" fmla="*/ 0 h 1225443"/>
              <a:gd name="connsiteX2" fmla="*/ 1319601 w 1333952"/>
              <a:gd name="connsiteY2" fmla="*/ 1222588 h 1225443"/>
              <a:gd name="connsiteX3" fmla="*/ 0 w 1333952"/>
              <a:gd name="connsiteY3" fmla="*/ 1225443 h 1225443"/>
              <a:gd name="connsiteX4" fmla="*/ 13167 w 1333952"/>
              <a:gd name="connsiteY4" fmla="*/ 6472 h 1225443"/>
              <a:gd name="connsiteX0" fmla="*/ 30785 w 1333952"/>
              <a:gd name="connsiteY0" fmla="*/ 0 h 1235984"/>
              <a:gd name="connsiteX1" fmla="*/ 1333808 w 1333952"/>
              <a:gd name="connsiteY1" fmla="*/ 10541 h 1235984"/>
              <a:gd name="connsiteX2" fmla="*/ 1319601 w 1333952"/>
              <a:gd name="connsiteY2" fmla="*/ 1233129 h 1235984"/>
              <a:gd name="connsiteX3" fmla="*/ 0 w 1333952"/>
              <a:gd name="connsiteY3" fmla="*/ 1235984 h 1235984"/>
              <a:gd name="connsiteX4" fmla="*/ 30785 w 1333952"/>
              <a:gd name="connsiteY4" fmla="*/ 0 h 1235984"/>
              <a:gd name="connsiteX0" fmla="*/ 30785 w 1319601"/>
              <a:gd name="connsiteY0" fmla="*/ 0 h 1235984"/>
              <a:gd name="connsiteX1" fmla="*/ 1312848 w 1319601"/>
              <a:gd name="connsiteY1" fmla="*/ 20567 h 1235984"/>
              <a:gd name="connsiteX2" fmla="*/ 1319601 w 1319601"/>
              <a:gd name="connsiteY2" fmla="*/ 1233129 h 1235984"/>
              <a:gd name="connsiteX3" fmla="*/ 0 w 1319601"/>
              <a:gd name="connsiteY3" fmla="*/ 1235984 h 1235984"/>
              <a:gd name="connsiteX4" fmla="*/ 30785 w 1319601"/>
              <a:gd name="connsiteY4" fmla="*/ 0 h 12359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9601" h="1235984">
                <a:moveTo>
                  <a:pt x="30785" y="0"/>
                </a:moveTo>
                <a:lnTo>
                  <a:pt x="1312848" y="20567"/>
                </a:lnTo>
                <a:cubicBezTo>
                  <a:pt x="1314777" y="429048"/>
                  <a:pt x="1317672" y="824648"/>
                  <a:pt x="1319601" y="1233129"/>
                </a:cubicBezTo>
                <a:lnTo>
                  <a:pt x="0" y="1235984"/>
                </a:lnTo>
                <a:lnTo>
                  <a:pt x="30785" y="0"/>
                </a:lnTo>
                <a:close/>
              </a:path>
            </a:pathLst>
          </a:custGeom>
          <a:gradFill flip="none" rotWithShape="1">
            <a:gsLst>
              <a:gs pos="0">
                <a:srgbClr val="CDC1DB"/>
              </a:gs>
              <a:gs pos="27000">
                <a:srgbClr val="CC9EFE"/>
              </a:gs>
              <a:gs pos="76000">
                <a:srgbClr val="CC9EFE"/>
              </a:gs>
            </a:gsLst>
            <a:lin ang="5400000" scaled="1"/>
            <a:tileRect/>
          </a:gradFill>
          <a:ln>
            <a:noFill/>
          </a:ln>
          <a:effectLst>
            <a:outerShdw blurRad="381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45720" tIns="45720" rIns="45720" bIns="45720" rtlCol="0" anchor="ctr"/>
          <a:lstStyle/>
          <a:p>
            <a:pPr algn="ctr"/>
            <a:r>
              <a:rPr lang="en-US" sz="1200" dirty="0">
                <a:solidFill>
                  <a:schemeClr val="tx1"/>
                </a:solidFill>
                <a:latin typeface="Arial" pitchFamily="34" charset="0"/>
                <a:cs typeface="Arial" pitchFamily="34" charset="0"/>
              </a:rPr>
              <a:t>Purchase of new stock</a:t>
            </a:r>
          </a:p>
        </p:txBody>
      </p:sp>
      <p:pic>
        <p:nvPicPr>
          <p:cNvPr id="8" name="Audio 7">
            <a:hlinkClick r:id="" action="ppaction://media"/>
            <a:extLst>
              <a:ext uri="{FF2B5EF4-FFF2-40B4-BE49-F238E27FC236}">
                <a16:creationId xmlns:a16="http://schemas.microsoft.com/office/drawing/2014/main" id="{F0D8ED53-6FD6-40E1-8A2F-A3497EA6559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4271403030"/>
      </p:ext>
    </p:extLst>
  </p:cSld>
  <p:clrMapOvr>
    <a:masterClrMapping/>
  </p:clrMapOvr>
  <mc:AlternateContent xmlns:mc="http://schemas.openxmlformats.org/markup-compatibility/2006">
    <mc:Choice xmlns:p14="http://schemas.microsoft.com/office/powerpoint/2010/main" Requires="p14">
      <p:transition spd="slow" p14:dur="2000" advTm="160799"/>
    </mc:Choice>
    <mc:Fallback>
      <p:transition spd="slow" advTm="1607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normAutofit fontScale="92500" lnSpcReduction="10000"/>
          </a:bodyPr>
          <a:lstStyle/>
          <a:p>
            <a:r>
              <a:rPr lang="en-US" dirty="0"/>
              <a:t>SWOT Analysis</a:t>
            </a:r>
          </a:p>
        </p:txBody>
      </p:sp>
      <p:sp>
        <p:nvSpPr>
          <p:cNvPr id="5" name="Snip Single Corner Rectangle 1">
            <a:extLst>
              <a:ext uri="{FF2B5EF4-FFF2-40B4-BE49-F238E27FC236}">
                <a16:creationId xmlns:a16="http://schemas.microsoft.com/office/drawing/2014/main" id="{81137DEF-22DF-4E4F-94D8-F6E61DC597D4}"/>
              </a:ext>
            </a:extLst>
          </p:cNvPr>
          <p:cNvSpPr/>
          <p:nvPr/>
        </p:nvSpPr>
        <p:spPr>
          <a:xfrm>
            <a:off x="943582" y="1334203"/>
            <a:ext cx="4752000" cy="2468935"/>
          </a:xfrm>
          <a:prstGeom prst="snip1Rect">
            <a:avLst>
              <a:gd name="adj" fmla="val 50000"/>
            </a:avLst>
          </a:prstGeom>
          <a:solidFill>
            <a:schemeClr val="bg1"/>
          </a:solid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solidFill>
                <a:srgbClr val="FFC000"/>
              </a:solidFill>
            </a:endParaRPr>
          </a:p>
        </p:txBody>
      </p:sp>
      <p:sp>
        <p:nvSpPr>
          <p:cNvPr id="6" name="Snip Single Corner Rectangle 2">
            <a:extLst>
              <a:ext uri="{FF2B5EF4-FFF2-40B4-BE49-F238E27FC236}">
                <a16:creationId xmlns:a16="http://schemas.microsoft.com/office/drawing/2014/main" id="{6E1E9BF7-603F-4889-85C9-C9DE8BA3A5B2}"/>
              </a:ext>
            </a:extLst>
          </p:cNvPr>
          <p:cNvSpPr/>
          <p:nvPr/>
        </p:nvSpPr>
        <p:spPr>
          <a:xfrm flipH="1">
            <a:off x="6471942" y="1334203"/>
            <a:ext cx="4752000" cy="2468935"/>
          </a:xfrm>
          <a:prstGeom prst="snip1Rect">
            <a:avLst>
              <a:gd name="adj" fmla="val 50000"/>
            </a:avLst>
          </a:prstGeom>
          <a:solidFill>
            <a:schemeClr val="bg1"/>
          </a:solidFill>
          <a:ln w="635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solidFill>
                <a:srgbClr val="FFC000"/>
              </a:solidFill>
            </a:endParaRPr>
          </a:p>
        </p:txBody>
      </p:sp>
      <p:sp>
        <p:nvSpPr>
          <p:cNvPr id="7" name="Snip Single Corner Rectangle 3">
            <a:extLst>
              <a:ext uri="{FF2B5EF4-FFF2-40B4-BE49-F238E27FC236}">
                <a16:creationId xmlns:a16="http://schemas.microsoft.com/office/drawing/2014/main" id="{07C06604-9826-43DA-BDAB-3C6D1D9A4F66}"/>
              </a:ext>
            </a:extLst>
          </p:cNvPr>
          <p:cNvSpPr/>
          <p:nvPr/>
        </p:nvSpPr>
        <p:spPr>
          <a:xfrm flipV="1">
            <a:off x="955140" y="4099941"/>
            <a:ext cx="4752000" cy="2418549"/>
          </a:xfrm>
          <a:prstGeom prst="snip1Rect">
            <a:avLst>
              <a:gd name="adj" fmla="val 50000"/>
            </a:avLst>
          </a:prstGeom>
          <a:solidFill>
            <a:schemeClr val="bg1"/>
          </a:solidFill>
          <a:ln w="635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solidFill>
                <a:schemeClr val="tx1">
                  <a:lumMod val="65000"/>
                  <a:lumOff val="35000"/>
                </a:schemeClr>
              </a:solidFill>
            </a:endParaRPr>
          </a:p>
        </p:txBody>
      </p:sp>
      <p:sp>
        <p:nvSpPr>
          <p:cNvPr id="8" name="Snip Single Corner Rectangle 4">
            <a:extLst>
              <a:ext uri="{FF2B5EF4-FFF2-40B4-BE49-F238E27FC236}">
                <a16:creationId xmlns:a16="http://schemas.microsoft.com/office/drawing/2014/main" id="{F7C13A5F-C26B-451E-A141-61BB4B9653BE}"/>
              </a:ext>
            </a:extLst>
          </p:cNvPr>
          <p:cNvSpPr/>
          <p:nvPr/>
        </p:nvSpPr>
        <p:spPr>
          <a:xfrm flipH="1" flipV="1">
            <a:off x="6471942" y="4045878"/>
            <a:ext cx="4752000" cy="2468935"/>
          </a:xfrm>
          <a:prstGeom prst="snip1Rect">
            <a:avLst>
              <a:gd name="adj" fmla="val 50000"/>
            </a:avLst>
          </a:prstGeom>
          <a:solidFill>
            <a:schemeClr val="bg1"/>
          </a:solidFill>
          <a:ln w="6350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solidFill>
                <a:srgbClr val="92D050"/>
              </a:solidFill>
            </a:endParaRPr>
          </a:p>
        </p:txBody>
      </p:sp>
      <p:sp>
        <p:nvSpPr>
          <p:cNvPr id="9" name="Rounded Rectangle 5">
            <a:extLst>
              <a:ext uri="{FF2B5EF4-FFF2-40B4-BE49-F238E27FC236}">
                <a16:creationId xmlns:a16="http://schemas.microsoft.com/office/drawing/2014/main" id="{E3E9C9AF-1D0F-4272-BB6E-38941271D3A8}"/>
              </a:ext>
            </a:extLst>
          </p:cNvPr>
          <p:cNvSpPr/>
          <p:nvPr/>
        </p:nvSpPr>
        <p:spPr>
          <a:xfrm>
            <a:off x="4929268" y="3221040"/>
            <a:ext cx="2326658" cy="1406816"/>
          </a:xfrm>
          <a:prstGeom prst="roundRect">
            <a:avLst/>
          </a:prstGeom>
          <a:solidFill>
            <a:schemeClr val="bg1"/>
          </a:solidFill>
          <a:ln w="6350">
            <a:solidFill>
              <a:schemeClr val="bg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400" dirty="0">
              <a:solidFill>
                <a:schemeClr val="tx1">
                  <a:lumMod val="65000"/>
                  <a:lumOff val="35000"/>
                </a:schemeClr>
              </a:solidFill>
            </a:endParaRPr>
          </a:p>
        </p:txBody>
      </p:sp>
      <p:grpSp>
        <p:nvGrpSpPr>
          <p:cNvPr id="10" name="Group 9">
            <a:extLst>
              <a:ext uri="{FF2B5EF4-FFF2-40B4-BE49-F238E27FC236}">
                <a16:creationId xmlns:a16="http://schemas.microsoft.com/office/drawing/2014/main" id="{AA3AEF30-BDC8-45C5-99EA-FE049C0BB458}"/>
              </a:ext>
            </a:extLst>
          </p:cNvPr>
          <p:cNvGrpSpPr/>
          <p:nvPr/>
        </p:nvGrpSpPr>
        <p:grpSpPr>
          <a:xfrm>
            <a:off x="5250375" y="3591422"/>
            <a:ext cx="1684444" cy="666054"/>
            <a:chOff x="3745865" y="3493571"/>
            <a:chExt cx="1684444" cy="666054"/>
          </a:xfrm>
        </p:grpSpPr>
        <p:sp>
          <p:nvSpPr>
            <p:cNvPr id="11" name="Text Placeholder 12">
              <a:extLst>
                <a:ext uri="{FF2B5EF4-FFF2-40B4-BE49-F238E27FC236}">
                  <a16:creationId xmlns:a16="http://schemas.microsoft.com/office/drawing/2014/main" id="{AAC31557-E3D5-4A78-8020-28B69A25D86F}"/>
                </a:ext>
              </a:extLst>
            </p:cNvPr>
            <p:cNvSpPr txBox="1">
              <a:spLocks/>
            </p:cNvSpPr>
            <p:nvPr/>
          </p:nvSpPr>
          <p:spPr>
            <a:xfrm>
              <a:off x="3745865" y="3765100"/>
              <a:ext cx="1684444" cy="394525"/>
            </a:xfrm>
            <a:prstGeom prst="rect">
              <a:avLst/>
            </a:prstGeom>
          </p:spPr>
          <p:txBody>
            <a:bodyP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sz="1200" dirty="0">
                <a:solidFill>
                  <a:schemeClr val="tx1">
                    <a:lumMod val="65000"/>
                    <a:lumOff val="35000"/>
                  </a:schemeClr>
                </a:solidFill>
                <a:cs typeface="Arial" pitchFamily="34" charset="0"/>
              </a:endParaRPr>
            </a:p>
          </p:txBody>
        </p:sp>
        <p:sp>
          <p:nvSpPr>
            <p:cNvPr id="12" name="Text Placeholder 13">
              <a:extLst>
                <a:ext uri="{FF2B5EF4-FFF2-40B4-BE49-F238E27FC236}">
                  <a16:creationId xmlns:a16="http://schemas.microsoft.com/office/drawing/2014/main" id="{E134B302-8B07-46A3-9514-525392F622C7}"/>
                </a:ext>
              </a:extLst>
            </p:cNvPr>
            <p:cNvSpPr txBox="1">
              <a:spLocks/>
            </p:cNvSpPr>
            <p:nvPr/>
          </p:nvSpPr>
          <p:spPr>
            <a:xfrm>
              <a:off x="3745865" y="3493571"/>
              <a:ext cx="1684444" cy="258088"/>
            </a:xfrm>
            <a:prstGeom prst="rect">
              <a:avLst/>
            </a:prstGeom>
          </p:spPr>
          <p:txBody>
            <a:bodyP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800" b="1" dirty="0">
                  <a:solidFill>
                    <a:schemeClr val="tx1">
                      <a:lumMod val="65000"/>
                      <a:lumOff val="35000"/>
                    </a:schemeClr>
                  </a:solidFill>
                  <a:cs typeface="Arial" pitchFamily="34" charset="0"/>
                </a:rPr>
                <a:t>Toy Library</a:t>
              </a:r>
            </a:p>
          </p:txBody>
        </p:sp>
      </p:grpSp>
      <p:sp>
        <p:nvSpPr>
          <p:cNvPr id="13" name="TextBox 12">
            <a:extLst>
              <a:ext uri="{FF2B5EF4-FFF2-40B4-BE49-F238E27FC236}">
                <a16:creationId xmlns:a16="http://schemas.microsoft.com/office/drawing/2014/main" id="{64E7414C-F994-4632-A06F-32CA0CD4994F}"/>
              </a:ext>
            </a:extLst>
          </p:cNvPr>
          <p:cNvSpPr txBox="1"/>
          <p:nvPr/>
        </p:nvSpPr>
        <p:spPr>
          <a:xfrm>
            <a:off x="4782789" y="1151898"/>
            <a:ext cx="988348" cy="1015663"/>
          </a:xfrm>
          <a:prstGeom prst="rect">
            <a:avLst/>
          </a:prstGeom>
          <a:noFill/>
        </p:spPr>
        <p:txBody>
          <a:bodyPr wrap="square" rtlCol="0" anchor="ctr">
            <a:spAutoFit/>
          </a:bodyPr>
          <a:lstStyle/>
          <a:p>
            <a:pPr algn="ctr"/>
            <a:r>
              <a:rPr lang="en-US" altLang="ko-KR" sz="6000" b="1" dirty="0">
                <a:solidFill>
                  <a:srgbClr val="FF0000"/>
                </a:solidFill>
                <a:cs typeface="Arial" pitchFamily="34" charset="0"/>
              </a:rPr>
              <a:t>S</a:t>
            </a:r>
            <a:endParaRPr lang="ko-KR" altLang="en-US" sz="6000" b="1" dirty="0">
              <a:solidFill>
                <a:srgbClr val="FF0000"/>
              </a:solidFill>
              <a:cs typeface="Arial" pitchFamily="34" charset="0"/>
            </a:endParaRPr>
          </a:p>
        </p:txBody>
      </p:sp>
      <p:sp>
        <p:nvSpPr>
          <p:cNvPr id="14" name="TextBox 13">
            <a:extLst>
              <a:ext uri="{FF2B5EF4-FFF2-40B4-BE49-F238E27FC236}">
                <a16:creationId xmlns:a16="http://schemas.microsoft.com/office/drawing/2014/main" id="{A2AB3F52-46D8-455D-ADA4-6266568A1F0B}"/>
              </a:ext>
            </a:extLst>
          </p:cNvPr>
          <p:cNvSpPr txBox="1"/>
          <p:nvPr/>
        </p:nvSpPr>
        <p:spPr>
          <a:xfrm>
            <a:off x="6179498" y="1196747"/>
            <a:ext cx="988348" cy="1015663"/>
          </a:xfrm>
          <a:prstGeom prst="rect">
            <a:avLst/>
          </a:prstGeom>
          <a:noFill/>
        </p:spPr>
        <p:txBody>
          <a:bodyPr wrap="square" rtlCol="0" anchor="ctr">
            <a:spAutoFit/>
          </a:bodyPr>
          <a:lstStyle/>
          <a:p>
            <a:pPr algn="ctr"/>
            <a:r>
              <a:rPr lang="en-US" altLang="ko-KR" sz="6000" b="1" dirty="0">
                <a:solidFill>
                  <a:srgbClr val="FFC000"/>
                </a:solidFill>
                <a:cs typeface="Arial" pitchFamily="34" charset="0"/>
              </a:rPr>
              <a:t>W</a:t>
            </a:r>
            <a:endParaRPr lang="ko-KR" altLang="en-US" sz="6000" b="1" dirty="0">
              <a:solidFill>
                <a:srgbClr val="FFC000"/>
              </a:solidFill>
              <a:cs typeface="Arial" pitchFamily="34" charset="0"/>
            </a:endParaRPr>
          </a:p>
        </p:txBody>
      </p:sp>
      <p:sp>
        <p:nvSpPr>
          <p:cNvPr id="15" name="TextBox 14">
            <a:extLst>
              <a:ext uri="{FF2B5EF4-FFF2-40B4-BE49-F238E27FC236}">
                <a16:creationId xmlns:a16="http://schemas.microsoft.com/office/drawing/2014/main" id="{44933342-1AE3-4002-BAAD-A871756A58E9}"/>
              </a:ext>
            </a:extLst>
          </p:cNvPr>
          <p:cNvSpPr txBox="1"/>
          <p:nvPr/>
        </p:nvSpPr>
        <p:spPr>
          <a:xfrm>
            <a:off x="4872811" y="5650734"/>
            <a:ext cx="988348" cy="1015663"/>
          </a:xfrm>
          <a:prstGeom prst="rect">
            <a:avLst/>
          </a:prstGeom>
          <a:noFill/>
        </p:spPr>
        <p:txBody>
          <a:bodyPr wrap="square" rtlCol="0" anchor="ctr">
            <a:spAutoFit/>
          </a:bodyPr>
          <a:lstStyle/>
          <a:p>
            <a:pPr algn="ctr"/>
            <a:r>
              <a:rPr lang="en-US" altLang="ko-KR" sz="6000" b="1" dirty="0">
                <a:solidFill>
                  <a:srgbClr val="FFFF00"/>
                </a:solidFill>
                <a:cs typeface="Arial" pitchFamily="34" charset="0"/>
              </a:rPr>
              <a:t>O</a:t>
            </a:r>
            <a:endParaRPr lang="ko-KR" altLang="en-US" sz="6000" b="1" dirty="0">
              <a:solidFill>
                <a:srgbClr val="FFFF00"/>
              </a:solidFill>
              <a:cs typeface="Arial" pitchFamily="34" charset="0"/>
            </a:endParaRPr>
          </a:p>
        </p:txBody>
      </p:sp>
      <p:sp>
        <p:nvSpPr>
          <p:cNvPr id="16" name="TextBox 15">
            <a:extLst>
              <a:ext uri="{FF2B5EF4-FFF2-40B4-BE49-F238E27FC236}">
                <a16:creationId xmlns:a16="http://schemas.microsoft.com/office/drawing/2014/main" id="{F6610333-B10D-4066-961C-21F898BF8EE6}"/>
              </a:ext>
            </a:extLst>
          </p:cNvPr>
          <p:cNvSpPr txBox="1"/>
          <p:nvPr/>
        </p:nvSpPr>
        <p:spPr>
          <a:xfrm>
            <a:off x="6236140" y="5661253"/>
            <a:ext cx="988348" cy="1015663"/>
          </a:xfrm>
          <a:prstGeom prst="rect">
            <a:avLst/>
          </a:prstGeom>
          <a:noFill/>
        </p:spPr>
        <p:txBody>
          <a:bodyPr wrap="square" rtlCol="0" anchor="ctr">
            <a:spAutoFit/>
          </a:bodyPr>
          <a:lstStyle/>
          <a:p>
            <a:pPr algn="ctr"/>
            <a:r>
              <a:rPr lang="en-US" altLang="ko-KR" sz="6000" b="1" dirty="0">
                <a:solidFill>
                  <a:srgbClr val="92D050"/>
                </a:solidFill>
                <a:cs typeface="Arial" pitchFamily="34" charset="0"/>
              </a:rPr>
              <a:t>T</a:t>
            </a:r>
            <a:endParaRPr lang="ko-KR" altLang="en-US" sz="6000" b="1" dirty="0">
              <a:solidFill>
                <a:srgbClr val="92D050"/>
              </a:solidFill>
              <a:cs typeface="Arial" pitchFamily="34" charset="0"/>
            </a:endParaRPr>
          </a:p>
        </p:txBody>
      </p:sp>
      <p:grpSp>
        <p:nvGrpSpPr>
          <p:cNvPr id="17" name="Group 51">
            <a:extLst>
              <a:ext uri="{FF2B5EF4-FFF2-40B4-BE49-F238E27FC236}">
                <a16:creationId xmlns:a16="http://schemas.microsoft.com/office/drawing/2014/main" id="{3925DF22-7BCB-415E-8C5F-FC249E561F2B}"/>
              </a:ext>
            </a:extLst>
          </p:cNvPr>
          <p:cNvGrpSpPr/>
          <p:nvPr/>
        </p:nvGrpSpPr>
        <p:grpSpPr>
          <a:xfrm>
            <a:off x="1407332" y="1497545"/>
            <a:ext cx="2948692" cy="2207815"/>
            <a:chOff x="288725" y="987648"/>
            <a:chExt cx="2615862" cy="2229888"/>
          </a:xfrm>
        </p:grpSpPr>
        <p:sp>
          <p:nvSpPr>
            <p:cNvPr id="18" name="TextBox 17">
              <a:extLst>
                <a:ext uri="{FF2B5EF4-FFF2-40B4-BE49-F238E27FC236}">
                  <a16:creationId xmlns:a16="http://schemas.microsoft.com/office/drawing/2014/main" id="{4A43D61E-61BA-463A-A292-D539EA245A5C}"/>
                </a:ext>
              </a:extLst>
            </p:cNvPr>
            <p:cNvSpPr txBox="1"/>
            <p:nvPr/>
          </p:nvSpPr>
          <p:spPr>
            <a:xfrm>
              <a:off x="299346" y="1259158"/>
              <a:ext cx="2605241" cy="1958378"/>
            </a:xfrm>
            <a:prstGeom prst="rect">
              <a:avLst/>
            </a:prstGeom>
            <a:noFill/>
          </p:spPr>
          <p:txBody>
            <a:bodyPr wrap="square" rtlCol="0">
              <a:spAutoFit/>
            </a:bodyPr>
            <a:lstStyle/>
            <a:p>
              <a:pPr marL="171450" indent="-171450">
                <a:buFont typeface="Wingdings" panose="05000000000000000000" pitchFamily="2" charset="2"/>
                <a:buChar char="q"/>
              </a:pPr>
              <a:r>
                <a:rPr lang="en-US" altLang="ko-KR" sz="1200" dirty="0">
                  <a:solidFill>
                    <a:schemeClr val="tx1">
                      <a:lumMod val="75000"/>
                      <a:lumOff val="25000"/>
                    </a:schemeClr>
                  </a:solidFill>
                  <a:cs typeface="Arial" pitchFamily="34" charset="0"/>
                </a:rPr>
                <a:t>Previous Toy Library committee experience for 6 years, so have inside experience of running this type of organisation and knowledge of the target customers &amp; grants available.</a:t>
              </a:r>
            </a:p>
            <a:p>
              <a:pPr marL="171450" indent="-171450">
                <a:buFont typeface="Wingdings" panose="05000000000000000000" pitchFamily="2" charset="2"/>
                <a:buChar char="q"/>
              </a:pPr>
              <a:r>
                <a:rPr lang="en-US" altLang="ko-KR" sz="1200" dirty="0">
                  <a:solidFill>
                    <a:schemeClr val="tx1">
                      <a:lumMod val="75000"/>
                      <a:lumOff val="25000"/>
                    </a:schemeClr>
                  </a:solidFill>
                  <a:cs typeface="Arial" pitchFamily="34" charset="0"/>
                </a:rPr>
                <a:t>We have been offered a ready set up building in the perfect position with some basic toys and books.</a:t>
              </a:r>
            </a:p>
            <a:p>
              <a:pPr marL="171450" indent="-171450">
                <a:buFont typeface="Wingdings" panose="05000000000000000000" pitchFamily="2" charset="2"/>
                <a:buChar char="q"/>
              </a:pPr>
              <a:r>
                <a:rPr lang="en-US" altLang="ko-KR" sz="1200" dirty="0">
                  <a:solidFill>
                    <a:schemeClr val="tx1">
                      <a:lumMod val="75000"/>
                      <a:lumOff val="25000"/>
                    </a:schemeClr>
                  </a:solidFill>
                  <a:cs typeface="Arial" pitchFamily="34" charset="0"/>
                </a:rPr>
                <a:t>Business already established in the area, and well known to locals.</a:t>
              </a:r>
              <a:endParaRPr lang="ko-KR" altLang="en-US" sz="1200" dirty="0">
                <a:solidFill>
                  <a:schemeClr val="tx1">
                    <a:lumMod val="75000"/>
                    <a:lumOff val="25000"/>
                  </a:schemeClr>
                </a:solidFill>
                <a:cs typeface="Arial" pitchFamily="34" charset="0"/>
              </a:endParaRPr>
            </a:p>
          </p:txBody>
        </p:sp>
        <p:sp>
          <p:nvSpPr>
            <p:cNvPr id="19" name="TextBox 18">
              <a:extLst>
                <a:ext uri="{FF2B5EF4-FFF2-40B4-BE49-F238E27FC236}">
                  <a16:creationId xmlns:a16="http://schemas.microsoft.com/office/drawing/2014/main" id="{45D02C78-B123-4621-9CB5-B3DEA00D7754}"/>
                </a:ext>
              </a:extLst>
            </p:cNvPr>
            <p:cNvSpPr txBox="1"/>
            <p:nvPr/>
          </p:nvSpPr>
          <p:spPr>
            <a:xfrm>
              <a:off x="288725" y="987648"/>
              <a:ext cx="2605241" cy="279769"/>
            </a:xfrm>
            <a:prstGeom prst="rect">
              <a:avLst/>
            </a:prstGeom>
            <a:noFill/>
          </p:spPr>
          <p:txBody>
            <a:bodyPr wrap="square" rtlCol="0">
              <a:spAutoFit/>
            </a:bodyPr>
            <a:lstStyle/>
            <a:p>
              <a:r>
                <a:rPr lang="en-US" altLang="ko-KR" sz="1200" b="1" dirty="0">
                  <a:solidFill>
                    <a:schemeClr val="tx1">
                      <a:lumMod val="75000"/>
                      <a:lumOff val="25000"/>
                    </a:schemeClr>
                  </a:solidFill>
                  <a:cs typeface="Arial" pitchFamily="34" charset="0"/>
                </a:rPr>
                <a:t>Strengths</a:t>
              </a:r>
              <a:endParaRPr lang="ko-KR" altLang="en-US" sz="1200" b="1" dirty="0">
                <a:solidFill>
                  <a:schemeClr val="tx1">
                    <a:lumMod val="75000"/>
                    <a:lumOff val="25000"/>
                  </a:schemeClr>
                </a:solidFill>
                <a:cs typeface="Arial" pitchFamily="34" charset="0"/>
              </a:endParaRPr>
            </a:p>
          </p:txBody>
        </p:sp>
      </p:grpSp>
      <p:grpSp>
        <p:nvGrpSpPr>
          <p:cNvPr id="20" name="Group 59">
            <a:extLst>
              <a:ext uri="{FF2B5EF4-FFF2-40B4-BE49-F238E27FC236}">
                <a16:creationId xmlns:a16="http://schemas.microsoft.com/office/drawing/2014/main" id="{A4DFC738-8031-452B-8701-668FCCC4263C}"/>
              </a:ext>
            </a:extLst>
          </p:cNvPr>
          <p:cNvGrpSpPr/>
          <p:nvPr/>
        </p:nvGrpSpPr>
        <p:grpSpPr>
          <a:xfrm>
            <a:off x="1386250" y="4249900"/>
            <a:ext cx="2948039" cy="2209439"/>
            <a:chOff x="270023" y="1638319"/>
            <a:chExt cx="2615282" cy="2231537"/>
          </a:xfrm>
        </p:grpSpPr>
        <p:sp>
          <p:nvSpPr>
            <p:cNvPr id="21" name="TextBox 20">
              <a:extLst>
                <a:ext uri="{FF2B5EF4-FFF2-40B4-BE49-F238E27FC236}">
                  <a16:creationId xmlns:a16="http://schemas.microsoft.com/office/drawing/2014/main" id="{B5158FB6-25BC-496A-9C11-D2F095F5E6BC}"/>
                </a:ext>
              </a:extLst>
            </p:cNvPr>
            <p:cNvSpPr txBox="1"/>
            <p:nvPr/>
          </p:nvSpPr>
          <p:spPr>
            <a:xfrm>
              <a:off x="280064" y="1911471"/>
              <a:ext cx="2605241" cy="1958385"/>
            </a:xfrm>
            <a:prstGeom prst="rect">
              <a:avLst/>
            </a:prstGeom>
            <a:noFill/>
          </p:spPr>
          <p:txBody>
            <a:bodyPr wrap="square" rtlCol="0">
              <a:spAutoFit/>
            </a:bodyPr>
            <a:lstStyle/>
            <a:p>
              <a:pPr marL="171450" indent="-171450">
                <a:buFont typeface="Wingdings" panose="05000000000000000000" pitchFamily="2" charset="2"/>
                <a:buChar char="q"/>
              </a:pPr>
              <a:r>
                <a:rPr lang="en-GB" altLang="ko-KR" sz="1200" dirty="0">
                  <a:solidFill>
                    <a:schemeClr val="tx1">
                      <a:lumMod val="75000"/>
                      <a:lumOff val="25000"/>
                    </a:schemeClr>
                  </a:solidFill>
                  <a:cs typeface="Arial" pitchFamily="34" charset="0"/>
                </a:rPr>
                <a:t>We hope to sell craft materials for a nominal fee.</a:t>
              </a:r>
            </a:p>
            <a:p>
              <a:pPr marL="171450" indent="-171450">
                <a:buFont typeface="Wingdings" panose="05000000000000000000" pitchFamily="2" charset="2"/>
                <a:buChar char="q"/>
              </a:pPr>
              <a:r>
                <a:rPr lang="en-GB" altLang="ko-KR" sz="1200" dirty="0">
                  <a:solidFill>
                    <a:schemeClr val="tx1">
                      <a:lumMod val="75000"/>
                      <a:lumOff val="25000"/>
                    </a:schemeClr>
                  </a:solidFill>
                  <a:cs typeface="Arial" pitchFamily="34" charset="0"/>
                </a:rPr>
                <a:t>We plan to run craft workshops for those that may not have the opportunity to do so otherwise.</a:t>
              </a:r>
            </a:p>
            <a:p>
              <a:pPr marL="171450" indent="-171450">
                <a:buFont typeface="Wingdings" panose="05000000000000000000" pitchFamily="2" charset="2"/>
                <a:buChar char="q"/>
              </a:pPr>
              <a:r>
                <a:rPr lang="en-GB" altLang="ko-KR" sz="1200" dirty="0">
                  <a:solidFill>
                    <a:schemeClr val="tx1">
                      <a:lumMod val="75000"/>
                      <a:lumOff val="25000"/>
                    </a:schemeClr>
                  </a:solidFill>
                  <a:cs typeface="Arial" pitchFamily="34" charset="0"/>
                </a:rPr>
                <a:t>In future we hope to open the gardens to the local children, so that they can get involved in gardening activities, if they don’t have access to a garden at home. </a:t>
              </a:r>
              <a:endParaRPr lang="ko-KR" altLang="en-US" sz="1200" dirty="0">
                <a:solidFill>
                  <a:schemeClr val="tx1">
                    <a:lumMod val="75000"/>
                    <a:lumOff val="25000"/>
                  </a:schemeClr>
                </a:solidFill>
                <a:cs typeface="Arial" pitchFamily="34" charset="0"/>
              </a:endParaRPr>
            </a:p>
          </p:txBody>
        </p:sp>
        <p:sp>
          <p:nvSpPr>
            <p:cNvPr id="22" name="TextBox 21">
              <a:extLst>
                <a:ext uri="{FF2B5EF4-FFF2-40B4-BE49-F238E27FC236}">
                  <a16:creationId xmlns:a16="http://schemas.microsoft.com/office/drawing/2014/main" id="{10397B98-F3A5-4764-BC6D-325F72FFCE37}"/>
                </a:ext>
              </a:extLst>
            </p:cNvPr>
            <p:cNvSpPr txBox="1"/>
            <p:nvPr/>
          </p:nvSpPr>
          <p:spPr>
            <a:xfrm>
              <a:off x="270023" y="1638319"/>
              <a:ext cx="2605241" cy="279769"/>
            </a:xfrm>
            <a:prstGeom prst="rect">
              <a:avLst/>
            </a:prstGeom>
            <a:noFill/>
          </p:spPr>
          <p:txBody>
            <a:bodyPr wrap="square" rtlCol="0">
              <a:spAutoFit/>
            </a:bodyPr>
            <a:lstStyle/>
            <a:p>
              <a:r>
                <a:rPr lang="en-US" altLang="ko-KR" sz="1200" b="1" dirty="0">
                  <a:solidFill>
                    <a:schemeClr val="tx1">
                      <a:lumMod val="75000"/>
                      <a:lumOff val="25000"/>
                    </a:schemeClr>
                  </a:solidFill>
                  <a:cs typeface="Arial" pitchFamily="34" charset="0"/>
                </a:rPr>
                <a:t>Opportunities</a:t>
              </a:r>
              <a:endParaRPr lang="ko-KR" altLang="en-US" sz="1200" b="1" dirty="0">
                <a:solidFill>
                  <a:schemeClr val="tx1">
                    <a:lumMod val="75000"/>
                    <a:lumOff val="25000"/>
                  </a:schemeClr>
                </a:solidFill>
                <a:cs typeface="Arial" pitchFamily="34" charset="0"/>
              </a:endParaRPr>
            </a:p>
          </p:txBody>
        </p:sp>
      </p:grpSp>
      <p:grpSp>
        <p:nvGrpSpPr>
          <p:cNvPr id="23" name="Group 62">
            <a:extLst>
              <a:ext uri="{FF2B5EF4-FFF2-40B4-BE49-F238E27FC236}">
                <a16:creationId xmlns:a16="http://schemas.microsoft.com/office/drawing/2014/main" id="{91B02555-40DE-484D-A7AC-05018CFDBA36}"/>
              </a:ext>
            </a:extLst>
          </p:cNvPr>
          <p:cNvGrpSpPr/>
          <p:nvPr/>
        </p:nvGrpSpPr>
        <p:grpSpPr>
          <a:xfrm>
            <a:off x="7891702" y="1536349"/>
            <a:ext cx="2936722" cy="1461876"/>
            <a:chOff x="303359" y="1026842"/>
            <a:chExt cx="2605242" cy="1476497"/>
          </a:xfrm>
        </p:grpSpPr>
        <p:sp>
          <p:nvSpPr>
            <p:cNvPr id="24" name="TextBox 23">
              <a:extLst>
                <a:ext uri="{FF2B5EF4-FFF2-40B4-BE49-F238E27FC236}">
                  <a16:creationId xmlns:a16="http://schemas.microsoft.com/office/drawing/2014/main" id="{4DCE5233-0D12-4A30-B22B-D6C4B35AD2C8}"/>
                </a:ext>
              </a:extLst>
            </p:cNvPr>
            <p:cNvSpPr txBox="1"/>
            <p:nvPr/>
          </p:nvSpPr>
          <p:spPr>
            <a:xfrm>
              <a:off x="303359" y="1291005"/>
              <a:ext cx="2605241" cy="1212334"/>
            </a:xfrm>
            <a:prstGeom prst="rect">
              <a:avLst/>
            </a:prstGeom>
            <a:noFill/>
          </p:spPr>
          <p:txBody>
            <a:bodyPr wrap="square" rtlCol="0">
              <a:spAutoFit/>
            </a:bodyPr>
            <a:lstStyle/>
            <a:p>
              <a:pPr marL="171450" indent="-171450">
                <a:buFont typeface="Wingdings" panose="05000000000000000000" pitchFamily="2" charset="2"/>
                <a:buChar char="q"/>
              </a:pPr>
              <a:r>
                <a:rPr lang="en-US" altLang="ko-KR" sz="1200" dirty="0">
                  <a:solidFill>
                    <a:schemeClr val="tx1">
                      <a:lumMod val="75000"/>
                      <a:lumOff val="25000"/>
                    </a:schemeClr>
                  </a:solidFill>
                  <a:cs typeface="Arial" pitchFamily="34" charset="0"/>
                </a:rPr>
                <a:t>Current business is not successful, so the reputation needs rebuilding.</a:t>
              </a:r>
            </a:p>
            <a:p>
              <a:endParaRPr lang="en-US" altLang="ko-KR" sz="1200" dirty="0">
                <a:solidFill>
                  <a:schemeClr val="tx1">
                    <a:lumMod val="75000"/>
                    <a:lumOff val="25000"/>
                  </a:schemeClr>
                </a:solidFill>
                <a:cs typeface="Arial" pitchFamily="34" charset="0"/>
              </a:endParaRPr>
            </a:p>
            <a:p>
              <a:pPr marL="171450" indent="-171450">
                <a:buFont typeface="Wingdings" panose="05000000000000000000" pitchFamily="2" charset="2"/>
                <a:buChar char="q"/>
              </a:pPr>
              <a:r>
                <a:rPr lang="en-US" altLang="ko-KR" sz="1200" dirty="0">
                  <a:solidFill>
                    <a:schemeClr val="tx1">
                      <a:lumMod val="75000"/>
                      <a:lumOff val="25000"/>
                    </a:schemeClr>
                  </a:solidFill>
                  <a:cs typeface="Arial" pitchFamily="34" charset="0"/>
                </a:rPr>
                <a:t>Need lots of more modern toys, books and equipment.</a:t>
              </a:r>
            </a:p>
            <a:p>
              <a:pPr marL="171450" indent="-171450">
                <a:buFont typeface="Wingdings" panose="05000000000000000000" pitchFamily="2" charset="2"/>
                <a:buChar char="q"/>
              </a:pPr>
              <a:endParaRPr lang="ko-KR" altLang="en-US" sz="1200" dirty="0">
                <a:solidFill>
                  <a:schemeClr val="tx1">
                    <a:lumMod val="75000"/>
                    <a:lumOff val="25000"/>
                  </a:schemeClr>
                </a:solidFill>
                <a:cs typeface="Arial" pitchFamily="34" charset="0"/>
              </a:endParaRPr>
            </a:p>
          </p:txBody>
        </p:sp>
        <p:sp>
          <p:nvSpPr>
            <p:cNvPr id="25" name="TextBox 24">
              <a:extLst>
                <a:ext uri="{FF2B5EF4-FFF2-40B4-BE49-F238E27FC236}">
                  <a16:creationId xmlns:a16="http://schemas.microsoft.com/office/drawing/2014/main" id="{F3AF67D6-8A8B-45A7-8281-79F99B6A8FE7}"/>
                </a:ext>
              </a:extLst>
            </p:cNvPr>
            <p:cNvSpPr txBox="1"/>
            <p:nvPr/>
          </p:nvSpPr>
          <p:spPr>
            <a:xfrm>
              <a:off x="303360" y="1026842"/>
              <a:ext cx="2605241" cy="279769"/>
            </a:xfrm>
            <a:prstGeom prst="rect">
              <a:avLst/>
            </a:prstGeom>
            <a:noFill/>
          </p:spPr>
          <p:txBody>
            <a:bodyPr wrap="square" rtlCol="0">
              <a:spAutoFit/>
            </a:bodyPr>
            <a:lstStyle/>
            <a:p>
              <a:r>
                <a:rPr lang="en-US" altLang="ko-KR" sz="1200" b="1" dirty="0">
                  <a:solidFill>
                    <a:schemeClr val="tx1">
                      <a:lumMod val="75000"/>
                      <a:lumOff val="25000"/>
                    </a:schemeClr>
                  </a:solidFill>
                  <a:cs typeface="Arial" pitchFamily="34" charset="0"/>
                </a:rPr>
                <a:t>Weaknesses</a:t>
              </a:r>
              <a:endParaRPr lang="ko-KR" altLang="en-US" sz="1200" b="1" dirty="0">
                <a:solidFill>
                  <a:schemeClr val="tx1">
                    <a:lumMod val="75000"/>
                    <a:lumOff val="25000"/>
                  </a:schemeClr>
                </a:solidFill>
                <a:cs typeface="Arial" pitchFamily="34" charset="0"/>
              </a:endParaRPr>
            </a:p>
          </p:txBody>
        </p:sp>
      </p:grpSp>
      <p:grpSp>
        <p:nvGrpSpPr>
          <p:cNvPr id="26" name="Group 74">
            <a:extLst>
              <a:ext uri="{FF2B5EF4-FFF2-40B4-BE49-F238E27FC236}">
                <a16:creationId xmlns:a16="http://schemas.microsoft.com/office/drawing/2014/main" id="{E0ECEA75-50FF-4EE5-8BC7-C845DA6C5C2C}"/>
              </a:ext>
            </a:extLst>
          </p:cNvPr>
          <p:cNvGrpSpPr/>
          <p:nvPr/>
        </p:nvGrpSpPr>
        <p:grpSpPr>
          <a:xfrm>
            <a:off x="7858316" y="4249900"/>
            <a:ext cx="2936722" cy="2209439"/>
            <a:chOff x="270023" y="1638319"/>
            <a:chExt cx="2605242" cy="2231537"/>
          </a:xfrm>
        </p:grpSpPr>
        <p:sp>
          <p:nvSpPr>
            <p:cNvPr id="27" name="TextBox 26">
              <a:extLst>
                <a:ext uri="{FF2B5EF4-FFF2-40B4-BE49-F238E27FC236}">
                  <a16:creationId xmlns:a16="http://schemas.microsoft.com/office/drawing/2014/main" id="{F984D6AD-D573-467D-983D-14087380E79B}"/>
                </a:ext>
              </a:extLst>
            </p:cNvPr>
            <p:cNvSpPr txBox="1"/>
            <p:nvPr/>
          </p:nvSpPr>
          <p:spPr>
            <a:xfrm>
              <a:off x="270024" y="1911471"/>
              <a:ext cx="2605241" cy="1958385"/>
            </a:xfrm>
            <a:prstGeom prst="rect">
              <a:avLst/>
            </a:prstGeom>
            <a:noFill/>
          </p:spPr>
          <p:txBody>
            <a:bodyPr wrap="square" rtlCol="0">
              <a:spAutoFit/>
            </a:bodyPr>
            <a:lstStyle/>
            <a:p>
              <a:pPr marL="171450" indent="-171450">
                <a:buFont typeface="Wingdings" panose="05000000000000000000" pitchFamily="2" charset="2"/>
                <a:buChar char="q"/>
              </a:pPr>
              <a:r>
                <a:rPr lang="en-US" altLang="ko-KR" sz="1200" dirty="0">
                  <a:solidFill>
                    <a:schemeClr val="tx1">
                      <a:lumMod val="75000"/>
                      <a:lumOff val="25000"/>
                    </a:schemeClr>
                  </a:solidFill>
                  <a:cs typeface="Arial" pitchFamily="34" charset="0"/>
                </a:rPr>
                <a:t> Families may not want to be stigmatized that they don’t have the resources at home, fearing social exclusion (</a:t>
              </a:r>
              <a:r>
                <a:rPr lang="en-US" altLang="ko-KR" sz="1200" dirty="0" err="1">
                  <a:solidFill>
                    <a:schemeClr val="tx1">
                      <a:lumMod val="75000"/>
                      <a:lumOff val="25000"/>
                    </a:schemeClr>
                  </a:solidFill>
                  <a:cs typeface="Arial" pitchFamily="34" charset="0"/>
                </a:rPr>
                <a:t>Haralambos</a:t>
              </a:r>
              <a:r>
                <a:rPr lang="en-US" altLang="ko-KR" sz="1200" dirty="0">
                  <a:solidFill>
                    <a:schemeClr val="tx1">
                      <a:lumMod val="75000"/>
                      <a:lumOff val="25000"/>
                    </a:schemeClr>
                  </a:solidFill>
                  <a:cs typeface="Arial" pitchFamily="34" charset="0"/>
                </a:rPr>
                <a:t> &amp; </a:t>
              </a:r>
              <a:r>
                <a:rPr lang="en-US" altLang="ko-KR" sz="1200" dirty="0" err="1">
                  <a:solidFill>
                    <a:schemeClr val="tx1">
                      <a:lumMod val="75000"/>
                      <a:lumOff val="25000"/>
                    </a:schemeClr>
                  </a:solidFill>
                  <a:cs typeface="Arial" pitchFamily="34" charset="0"/>
                </a:rPr>
                <a:t>Holburn</a:t>
              </a:r>
              <a:r>
                <a:rPr lang="en-US" altLang="ko-KR" sz="1200" dirty="0">
                  <a:solidFill>
                    <a:schemeClr val="tx1">
                      <a:lumMod val="75000"/>
                      <a:lumOff val="25000"/>
                    </a:schemeClr>
                  </a:solidFill>
                  <a:cs typeface="Arial" pitchFamily="34" charset="0"/>
                </a:rPr>
                <a:t> 2001, p291).</a:t>
              </a:r>
            </a:p>
            <a:p>
              <a:pPr marL="171450" indent="-171450">
                <a:buFont typeface="Wingdings" panose="05000000000000000000" pitchFamily="2" charset="2"/>
                <a:buChar char="q"/>
              </a:pPr>
              <a:r>
                <a:rPr lang="en-US" altLang="ko-KR" sz="1200" dirty="0">
                  <a:solidFill>
                    <a:schemeClr val="tx1">
                      <a:lumMod val="75000"/>
                      <a:lumOff val="25000"/>
                    </a:schemeClr>
                  </a:solidFill>
                  <a:cs typeface="Arial" pitchFamily="34" charset="0"/>
                </a:rPr>
                <a:t>The organisation will rely on grant funding as well as hiring fees, which will fluctuate and may affect the business if enough funding can't be secured.</a:t>
              </a:r>
              <a:endParaRPr lang="ko-KR" altLang="en-US" sz="1200" dirty="0">
                <a:solidFill>
                  <a:schemeClr val="tx1">
                    <a:lumMod val="75000"/>
                    <a:lumOff val="25000"/>
                  </a:schemeClr>
                </a:solidFill>
                <a:cs typeface="Arial" pitchFamily="34" charset="0"/>
              </a:endParaRPr>
            </a:p>
          </p:txBody>
        </p:sp>
        <p:sp>
          <p:nvSpPr>
            <p:cNvPr id="28" name="TextBox 27">
              <a:extLst>
                <a:ext uri="{FF2B5EF4-FFF2-40B4-BE49-F238E27FC236}">
                  <a16:creationId xmlns:a16="http://schemas.microsoft.com/office/drawing/2014/main" id="{D4CB6202-BDB1-469A-9AB6-92FF7F7E85B7}"/>
                </a:ext>
              </a:extLst>
            </p:cNvPr>
            <p:cNvSpPr txBox="1"/>
            <p:nvPr/>
          </p:nvSpPr>
          <p:spPr>
            <a:xfrm>
              <a:off x="270023" y="1638319"/>
              <a:ext cx="2605241" cy="279769"/>
            </a:xfrm>
            <a:prstGeom prst="rect">
              <a:avLst/>
            </a:prstGeom>
            <a:noFill/>
          </p:spPr>
          <p:txBody>
            <a:bodyPr wrap="square" rtlCol="0">
              <a:spAutoFit/>
            </a:bodyPr>
            <a:lstStyle/>
            <a:p>
              <a:r>
                <a:rPr lang="en-US" altLang="ko-KR" sz="1200" b="1" dirty="0">
                  <a:solidFill>
                    <a:schemeClr val="tx1">
                      <a:lumMod val="75000"/>
                      <a:lumOff val="25000"/>
                    </a:schemeClr>
                  </a:solidFill>
                  <a:cs typeface="Arial" pitchFamily="34" charset="0"/>
                </a:rPr>
                <a:t>Threats</a:t>
              </a:r>
              <a:endParaRPr lang="ko-KR" altLang="en-US" sz="1200" b="1" dirty="0">
                <a:solidFill>
                  <a:schemeClr val="tx1">
                    <a:lumMod val="75000"/>
                    <a:lumOff val="25000"/>
                  </a:schemeClr>
                </a:solidFill>
                <a:cs typeface="Arial" pitchFamily="34" charset="0"/>
              </a:endParaRPr>
            </a:p>
          </p:txBody>
        </p:sp>
      </p:grpSp>
      <p:sp>
        <p:nvSpPr>
          <p:cNvPr id="29" name="Rectangle 9">
            <a:extLst>
              <a:ext uri="{FF2B5EF4-FFF2-40B4-BE49-F238E27FC236}">
                <a16:creationId xmlns:a16="http://schemas.microsoft.com/office/drawing/2014/main" id="{1888BBB4-CF8E-4A5E-8A44-BD1A28211AAA}"/>
              </a:ext>
            </a:extLst>
          </p:cNvPr>
          <p:cNvSpPr/>
          <p:nvPr/>
        </p:nvSpPr>
        <p:spPr>
          <a:xfrm>
            <a:off x="4521778" y="4873986"/>
            <a:ext cx="420559" cy="393681"/>
          </a:xfrm>
          <a:custGeom>
            <a:avLst/>
            <a:gdLst>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2991331 w 3239999"/>
              <a:gd name="connsiteY3" fmla="*/ 2709748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3239999" h="3032924">
                <a:moveTo>
                  <a:pt x="1576606" y="2778202"/>
                </a:moveTo>
                <a:cubicBezTo>
                  <a:pt x="1576606" y="2778795"/>
                  <a:pt x="1663394" y="2792670"/>
                  <a:pt x="1663394" y="2778202"/>
                </a:cubicBezTo>
                <a:lnTo>
                  <a:pt x="1663394" y="2776423"/>
                </a:lnTo>
                <a:cubicBezTo>
                  <a:pt x="2185083" y="2605634"/>
                  <a:pt x="2444552" y="2500589"/>
                  <a:pt x="2991331" y="2709748"/>
                </a:cubicBezTo>
                <a:lnTo>
                  <a:pt x="3000856" y="526981"/>
                </a:lnTo>
                <a:lnTo>
                  <a:pt x="2855082" y="526981"/>
                </a:lnTo>
                <a:cubicBezTo>
                  <a:pt x="2857178" y="1175360"/>
                  <a:pt x="2859273" y="1823738"/>
                  <a:pt x="2861369" y="2472117"/>
                </a:cubicBezTo>
                <a:cubicBezTo>
                  <a:pt x="2483869" y="2318121"/>
                  <a:pt x="2052449" y="2439541"/>
                  <a:pt x="1663394" y="2765302"/>
                </a:cubicBezTo>
                <a:lnTo>
                  <a:pt x="1663394" y="526981"/>
                </a:lnTo>
                <a:lnTo>
                  <a:pt x="1663394" y="430441"/>
                </a:lnTo>
                <a:lnTo>
                  <a:pt x="1663394" y="402054"/>
                </a:lnTo>
                <a:cubicBezTo>
                  <a:pt x="1896442" y="149589"/>
                  <a:pt x="2115835" y="2106"/>
                  <a:pt x="2406065" y="22"/>
                </a:cubicBezTo>
                <a:cubicBezTo>
                  <a:pt x="2537987" y="-925"/>
                  <a:pt x="2684544" y="28169"/>
                  <a:pt x="2853673" y="91100"/>
                </a:cubicBezTo>
                <a:cubicBezTo>
                  <a:pt x="2854039" y="204214"/>
                  <a:pt x="2854404" y="317327"/>
                  <a:pt x="2854770" y="430441"/>
                </a:cubicBezTo>
                <a:lnTo>
                  <a:pt x="3120669" y="428517"/>
                </a:lnTo>
                <a:lnTo>
                  <a:pt x="3120669" y="738345"/>
                </a:lnTo>
                <a:lnTo>
                  <a:pt x="3239999" y="738345"/>
                </a:lnTo>
                <a:lnTo>
                  <a:pt x="3239999" y="3032924"/>
                </a:lnTo>
                <a:lnTo>
                  <a:pt x="0" y="3032924"/>
                </a:lnTo>
                <a:lnTo>
                  <a:pt x="0" y="738345"/>
                </a:lnTo>
                <a:lnTo>
                  <a:pt x="102477" y="738345"/>
                </a:lnTo>
                <a:lnTo>
                  <a:pt x="102477" y="428517"/>
                </a:lnTo>
                <a:lnTo>
                  <a:pt x="385229" y="430441"/>
                </a:lnTo>
                <a:cubicBezTo>
                  <a:pt x="385595" y="317327"/>
                  <a:pt x="385960" y="204214"/>
                  <a:pt x="386326" y="91100"/>
                </a:cubicBezTo>
                <a:cubicBezTo>
                  <a:pt x="555455" y="28169"/>
                  <a:pt x="702013" y="-925"/>
                  <a:pt x="833935" y="22"/>
                </a:cubicBezTo>
                <a:cubicBezTo>
                  <a:pt x="1124164" y="2106"/>
                  <a:pt x="1343558" y="149589"/>
                  <a:pt x="1576606" y="402054"/>
                </a:cubicBezTo>
                <a:lnTo>
                  <a:pt x="1576606" y="430441"/>
                </a:lnTo>
                <a:lnTo>
                  <a:pt x="1576606" y="526981"/>
                </a:lnTo>
                <a:lnTo>
                  <a:pt x="1576606" y="2765302"/>
                </a:lnTo>
                <a:cubicBezTo>
                  <a:pt x="1187550" y="2439541"/>
                  <a:pt x="756130" y="2318121"/>
                  <a:pt x="378630" y="2472117"/>
                </a:cubicBezTo>
                <a:lnTo>
                  <a:pt x="384918" y="526981"/>
                </a:lnTo>
                <a:lnTo>
                  <a:pt x="239143" y="526981"/>
                </a:lnTo>
                <a:lnTo>
                  <a:pt x="229618" y="2690698"/>
                </a:lnTo>
                <a:cubicBezTo>
                  <a:pt x="773243" y="2466244"/>
                  <a:pt x="1081748" y="2626096"/>
                  <a:pt x="1576606" y="2776423"/>
                </a:cubicBezTo>
              </a:path>
            </a:pathLst>
          </a:cu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0" name="Rectangle 36">
            <a:extLst>
              <a:ext uri="{FF2B5EF4-FFF2-40B4-BE49-F238E27FC236}">
                <a16:creationId xmlns:a16="http://schemas.microsoft.com/office/drawing/2014/main" id="{66C7D24F-DD13-4329-9F77-54BE6CB7D95C}"/>
              </a:ext>
            </a:extLst>
          </p:cNvPr>
          <p:cNvSpPr/>
          <p:nvPr/>
        </p:nvSpPr>
        <p:spPr>
          <a:xfrm>
            <a:off x="7061216" y="2535047"/>
            <a:ext cx="466329" cy="389813"/>
          </a:xfrm>
          <a:custGeom>
            <a:avLst/>
            <a:gdLst/>
            <a:ahLst/>
            <a:cxnLst/>
            <a:rect l="l" t="t" r="r" b="b"/>
            <a:pathLst>
              <a:path w="3186824" h="2663936">
                <a:moveTo>
                  <a:pt x="2624444" y="2376100"/>
                </a:moveTo>
                <a:lnTo>
                  <a:pt x="2624444" y="2520100"/>
                </a:lnTo>
                <a:lnTo>
                  <a:pt x="2952463" y="2520100"/>
                </a:lnTo>
                <a:lnTo>
                  <a:pt x="2952463" y="2376100"/>
                </a:lnTo>
                <a:close/>
                <a:moveTo>
                  <a:pt x="210911" y="2376100"/>
                </a:moveTo>
                <a:lnTo>
                  <a:pt x="210911" y="2520100"/>
                </a:lnTo>
                <a:lnTo>
                  <a:pt x="538930" y="2520100"/>
                </a:lnTo>
                <a:lnTo>
                  <a:pt x="538930" y="2376100"/>
                </a:lnTo>
                <a:close/>
                <a:moveTo>
                  <a:pt x="2624444" y="2095269"/>
                </a:moveTo>
                <a:lnTo>
                  <a:pt x="2624444" y="2239269"/>
                </a:lnTo>
                <a:lnTo>
                  <a:pt x="2952463" y="2239269"/>
                </a:lnTo>
                <a:lnTo>
                  <a:pt x="2952463" y="2095269"/>
                </a:lnTo>
                <a:close/>
                <a:moveTo>
                  <a:pt x="210911" y="2095269"/>
                </a:moveTo>
                <a:lnTo>
                  <a:pt x="210911" y="2239269"/>
                </a:lnTo>
                <a:lnTo>
                  <a:pt x="538930" y="2239269"/>
                </a:lnTo>
                <a:lnTo>
                  <a:pt x="538930" y="2095269"/>
                </a:lnTo>
                <a:close/>
                <a:moveTo>
                  <a:pt x="2624444" y="1814436"/>
                </a:moveTo>
                <a:lnTo>
                  <a:pt x="2624444" y="1958436"/>
                </a:lnTo>
                <a:lnTo>
                  <a:pt x="2952463" y="1958436"/>
                </a:lnTo>
                <a:lnTo>
                  <a:pt x="2952463" y="1814436"/>
                </a:lnTo>
                <a:close/>
                <a:moveTo>
                  <a:pt x="210911" y="1814436"/>
                </a:moveTo>
                <a:lnTo>
                  <a:pt x="210911" y="1958436"/>
                </a:lnTo>
                <a:lnTo>
                  <a:pt x="538930" y="1958436"/>
                </a:lnTo>
                <a:lnTo>
                  <a:pt x="538930" y="1814436"/>
                </a:lnTo>
                <a:close/>
                <a:moveTo>
                  <a:pt x="2624444" y="1533603"/>
                </a:moveTo>
                <a:lnTo>
                  <a:pt x="2624444" y="1677603"/>
                </a:lnTo>
                <a:lnTo>
                  <a:pt x="2952463" y="1677603"/>
                </a:lnTo>
                <a:lnTo>
                  <a:pt x="2952463" y="1533603"/>
                </a:lnTo>
                <a:close/>
                <a:moveTo>
                  <a:pt x="210911" y="1533603"/>
                </a:moveTo>
                <a:lnTo>
                  <a:pt x="210911" y="1677603"/>
                </a:lnTo>
                <a:lnTo>
                  <a:pt x="538930" y="1677603"/>
                </a:lnTo>
                <a:lnTo>
                  <a:pt x="538930" y="1533603"/>
                </a:lnTo>
                <a:close/>
                <a:moveTo>
                  <a:pt x="2624444" y="1252770"/>
                </a:moveTo>
                <a:lnTo>
                  <a:pt x="2624444" y="1396770"/>
                </a:lnTo>
                <a:lnTo>
                  <a:pt x="2952463" y="1396770"/>
                </a:lnTo>
                <a:lnTo>
                  <a:pt x="2952463" y="1252770"/>
                </a:lnTo>
                <a:close/>
                <a:moveTo>
                  <a:pt x="210911" y="1252770"/>
                </a:moveTo>
                <a:lnTo>
                  <a:pt x="210911" y="1396770"/>
                </a:lnTo>
                <a:lnTo>
                  <a:pt x="538930" y="1396770"/>
                </a:lnTo>
                <a:lnTo>
                  <a:pt x="538930" y="1252770"/>
                </a:lnTo>
                <a:close/>
                <a:moveTo>
                  <a:pt x="2624444" y="971937"/>
                </a:moveTo>
                <a:lnTo>
                  <a:pt x="2624444" y="1115937"/>
                </a:lnTo>
                <a:lnTo>
                  <a:pt x="2952463" y="1115937"/>
                </a:lnTo>
                <a:lnTo>
                  <a:pt x="2952463" y="971937"/>
                </a:lnTo>
                <a:close/>
                <a:moveTo>
                  <a:pt x="210911" y="971937"/>
                </a:moveTo>
                <a:lnTo>
                  <a:pt x="210911" y="1115937"/>
                </a:lnTo>
                <a:lnTo>
                  <a:pt x="538930" y="1115937"/>
                </a:lnTo>
                <a:lnTo>
                  <a:pt x="538930" y="971937"/>
                </a:lnTo>
                <a:close/>
                <a:moveTo>
                  <a:pt x="2624444" y="691104"/>
                </a:moveTo>
                <a:lnTo>
                  <a:pt x="2624444" y="835104"/>
                </a:lnTo>
                <a:lnTo>
                  <a:pt x="2952463" y="835104"/>
                </a:lnTo>
                <a:lnTo>
                  <a:pt x="2952463" y="691104"/>
                </a:lnTo>
                <a:close/>
                <a:moveTo>
                  <a:pt x="210911" y="691104"/>
                </a:moveTo>
                <a:lnTo>
                  <a:pt x="210911" y="835104"/>
                </a:lnTo>
                <a:lnTo>
                  <a:pt x="538930" y="835104"/>
                </a:lnTo>
                <a:lnTo>
                  <a:pt x="538930" y="691104"/>
                </a:lnTo>
                <a:close/>
                <a:moveTo>
                  <a:pt x="988006" y="552354"/>
                </a:moveTo>
                <a:lnTo>
                  <a:pt x="988006" y="2111583"/>
                </a:lnTo>
                <a:lnTo>
                  <a:pt x="2332169" y="1331969"/>
                </a:lnTo>
                <a:close/>
                <a:moveTo>
                  <a:pt x="2624444" y="410271"/>
                </a:moveTo>
                <a:lnTo>
                  <a:pt x="2624444" y="554271"/>
                </a:lnTo>
                <a:lnTo>
                  <a:pt x="2952463" y="554271"/>
                </a:lnTo>
                <a:lnTo>
                  <a:pt x="2952463" y="410271"/>
                </a:lnTo>
                <a:close/>
                <a:moveTo>
                  <a:pt x="210911" y="410271"/>
                </a:moveTo>
                <a:lnTo>
                  <a:pt x="210911" y="554271"/>
                </a:lnTo>
                <a:lnTo>
                  <a:pt x="538930" y="554271"/>
                </a:lnTo>
                <a:lnTo>
                  <a:pt x="538930" y="410271"/>
                </a:lnTo>
                <a:close/>
                <a:moveTo>
                  <a:pt x="2624444" y="129438"/>
                </a:moveTo>
                <a:lnTo>
                  <a:pt x="2624444" y="273438"/>
                </a:lnTo>
                <a:lnTo>
                  <a:pt x="2952463" y="273438"/>
                </a:lnTo>
                <a:lnTo>
                  <a:pt x="2952463" y="129438"/>
                </a:lnTo>
                <a:close/>
                <a:moveTo>
                  <a:pt x="210911" y="129438"/>
                </a:moveTo>
                <a:lnTo>
                  <a:pt x="210911" y="273438"/>
                </a:lnTo>
                <a:lnTo>
                  <a:pt x="538930" y="273438"/>
                </a:lnTo>
                <a:lnTo>
                  <a:pt x="538930" y="129438"/>
                </a:lnTo>
                <a:close/>
                <a:moveTo>
                  <a:pt x="0" y="0"/>
                </a:moveTo>
                <a:lnTo>
                  <a:pt x="3186824" y="0"/>
                </a:lnTo>
                <a:lnTo>
                  <a:pt x="3186824" y="2663936"/>
                </a:lnTo>
                <a:lnTo>
                  <a:pt x="0" y="2663936"/>
                </a:ln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2" name="Rectangle 16">
            <a:extLst>
              <a:ext uri="{FF2B5EF4-FFF2-40B4-BE49-F238E27FC236}">
                <a16:creationId xmlns:a16="http://schemas.microsoft.com/office/drawing/2014/main" id="{BF3F23E8-4CF0-494D-B484-D158D1464974}"/>
              </a:ext>
            </a:extLst>
          </p:cNvPr>
          <p:cNvSpPr/>
          <p:nvPr/>
        </p:nvSpPr>
        <p:spPr>
          <a:xfrm rot="2700000">
            <a:off x="7226666" y="4761117"/>
            <a:ext cx="339446" cy="608564"/>
          </a:xfrm>
          <a:custGeom>
            <a:avLst/>
            <a:gdLst/>
            <a:ahLst/>
            <a:cxnLst/>
            <a:rect l="l" t="t" r="r" b="b"/>
            <a:pathLst>
              <a:path w="2232248" h="4001999">
                <a:moveTo>
                  <a:pt x="1116887" y="0"/>
                </a:moveTo>
                <a:cubicBezTo>
                  <a:pt x="1270748" y="4762"/>
                  <a:pt x="1433283" y="120651"/>
                  <a:pt x="1447291" y="308459"/>
                </a:cubicBezTo>
                <a:cubicBezTo>
                  <a:pt x="1483174" y="544979"/>
                  <a:pt x="1283237" y="603082"/>
                  <a:pt x="1339988" y="887363"/>
                </a:cubicBezTo>
                <a:lnTo>
                  <a:pt x="2232248" y="887363"/>
                </a:lnTo>
                <a:lnTo>
                  <a:pt x="2232248" y="1778237"/>
                </a:lnTo>
                <a:cubicBezTo>
                  <a:pt x="1956566" y="1829261"/>
                  <a:pt x="1897086" y="1634366"/>
                  <a:pt x="1663321" y="1669832"/>
                </a:cubicBezTo>
                <a:cubicBezTo>
                  <a:pt x="1475513" y="1683840"/>
                  <a:pt x="1359624" y="1846375"/>
                  <a:pt x="1354862" y="2000236"/>
                </a:cubicBezTo>
                <a:cubicBezTo>
                  <a:pt x="1358037" y="2135389"/>
                  <a:pt x="1477787" y="2334920"/>
                  <a:pt x="1701420" y="2336507"/>
                </a:cubicBezTo>
                <a:cubicBezTo>
                  <a:pt x="1972077" y="2308709"/>
                  <a:pt x="1932339" y="2176007"/>
                  <a:pt x="2232248" y="2187989"/>
                </a:cubicBezTo>
                <a:lnTo>
                  <a:pt x="2232248" y="3119611"/>
                </a:lnTo>
                <a:lnTo>
                  <a:pt x="1303259" y="3119611"/>
                </a:lnTo>
                <a:cubicBezTo>
                  <a:pt x="1289664" y="3424971"/>
                  <a:pt x="1423682" y="3383289"/>
                  <a:pt x="1451633" y="3655441"/>
                </a:cubicBezTo>
                <a:cubicBezTo>
                  <a:pt x="1450046" y="3879074"/>
                  <a:pt x="1250515" y="3998824"/>
                  <a:pt x="1115362" y="4001999"/>
                </a:cubicBezTo>
                <a:cubicBezTo>
                  <a:pt x="961501" y="3997237"/>
                  <a:pt x="798966" y="3881348"/>
                  <a:pt x="784958" y="3693540"/>
                </a:cubicBezTo>
                <a:cubicBezTo>
                  <a:pt x="749282" y="3458385"/>
                  <a:pt x="946712" y="3399594"/>
                  <a:pt x="892811" y="3119611"/>
                </a:cubicBezTo>
                <a:lnTo>
                  <a:pt x="0" y="3119611"/>
                </a:lnTo>
                <a:lnTo>
                  <a:pt x="0" y="2203607"/>
                </a:lnTo>
                <a:cubicBezTo>
                  <a:pt x="285884" y="2145799"/>
                  <a:pt x="343730" y="2346665"/>
                  <a:pt x="580754" y="2310706"/>
                </a:cubicBezTo>
                <a:cubicBezTo>
                  <a:pt x="768562" y="2296698"/>
                  <a:pt x="884451" y="2134163"/>
                  <a:pt x="889213" y="1980302"/>
                </a:cubicBezTo>
                <a:cubicBezTo>
                  <a:pt x="886038" y="1845149"/>
                  <a:pt x="766288" y="1645618"/>
                  <a:pt x="542655" y="1644031"/>
                </a:cubicBezTo>
                <a:cubicBezTo>
                  <a:pt x="268493" y="1672188"/>
                  <a:pt x="312817" y="1807984"/>
                  <a:pt x="0" y="1792208"/>
                </a:cubicBezTo>
                <a:lnTo>
                  <a:pt x="0" y="887363"/>
                </a:lnTo>
                <a:lnTo>
                  <a:pt x="928847" y="887363"/>
                </a:lnTo>
                <a:cubicBezTo>
                  <a:pt x="944034" y="576570"/>
                  <a:pt x="808718" y="620178"/>
                  <a:pt x="780616" y="346558"/>
                </a:cubicBezTo>
                <a:cubicBezTo>
                  <a:pt x="782203" y="122925"/>
                  <a:pt x="981734" y="3175"/>
                  <a:pt x="1116887" y="0"/>
                </a:cubicBez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4" name="Donut 24">
            <a:extLst>
              <a:ext uri="{FF2B5EF4-FFF2-40B4-BE49-F238E27FC236}">
                <a16:creationId xmlns:a16="http://schemas.microsoft.com/office/drawing/2014/main" id="{465D51B9-0A30-45AB-914F-5D9F483C4F08}"/>
              </a:ext>
            </a:extLst>
          </p:cNvPr>
          <p:cNvSpPr/>
          <p:nvPr/>
        </p:nvSpPr>
        <p:spPr>
          <a:xfrm>
            <a:off x="4677131" y="2522396"/>
            <a:ext cx="617508" cy="622535"/>
          </a:xfrm>
          <a:custGeom>
            <a:avLst/>
            <a:gdLst/>
            <a:ahLst/>
            <a:cxnLst/>
            <a:rect l="l" t="t" r="r" b="b"/>
            <a:pathLst>
              <a:path w="3208412" h="3234532">
                <a:moveTo>
                  <a:pt x="1561445" y="1065858"/>
                </a:moveTo>
                <a:cubicBezTo>
                  <a:pt x="1654998" y="1065858"/>
                  <a:pt x="1743610" y="1087015"/>
                  <a:pt x="1821879" y="1126644"/>
                </a:cubicBezTo>
                <a:lnTo>
                  <a:pt x="1611352" y="1337172"/>
                </a:lnTo>
                <a:cubicBezTo>
                  <a:pt x="1595200" y="1333388"/>
                  <a:pt x="1578468" y="1332141"/>
                  <a:pt x="1561445" y="1332141"/>
                </a:cubicBezTo>
                <a:cubicBezTo>
                  <a:pt x="1373145" y="1332141"/>
                  <a:pt x="1220499" y="1484787"/>
                  <a:pt x="1220499" y="1673087"/>
                </a:cubicBezTo>
                <a:cubicBezTo>
                  <a:pt x="1220499" y="1861387"/>
                  <a:pt x="1373145" y="2014033"/>
                  <a:pt x="1561445" y="2014033"/>
                </a:cubicBezTo>
                <a:cubicBezTo>
                  <a:pt x="1749745" y="2014033"/>
                  <a:pt x="1902391" y="1861387"/>
                  <a:pt x="1902391" y="1673087"/>
                </a:cubicBezTo>
                <a:cubicBezTo>
                  <a:pt x="1902391" y="1643675"/>
                  <a:pt x="1898667" y="1615133"/>
                  <a:pt x="1890450" y="1588219"/>
                </a:cubicBezTo>
                <a:lnTo>
                  <a:pt x="2093156" y="1385512"/>
                </a:lnTo>
                <a:cubicBezTo>
                  <a:pt x="2142229" y="1470075"/>
                  <a:pt x="2168674" y="1568493"/>
                  <a:pt x="2168674" y="1673087"/>
                </a:cubicBezTo>
                <a:cubicBezTo>
                  <a:pt x="2168674" y="2008450"/>
                  <a:pt x="1896808" y="2280316"/>
                  <a:pt x="1561445" y="2280316"/>
                </a:cubicBezTo>
                <a:cubicBezTo>
                  <a:pt x="1226082" y="2280316"/>
                  <a:pt x="954217" y="2008450"/>
                  <a:pt x="954217" y="1673087"/>
                </a:cubicBezTo>
                <a:cubicBezTo>
                  <a:pt x="954217" y="1337724"/>
                  <a:pt x="1226082" y="1065858"/>
                  <a:pt x="1561445" y="1065858"/>
                </a:cubicBezTo>
                <a:close/>
                <a:moveTo>
                  <a:pt x="1561445" y="580076"/>
                </a:moveTo>
                <a:cubicBezTo>
                  <a:pt x="1790175" y="580076"/>
                  <a:pt x="2002494" y="650333"/>
                  <a:pt x="2177834" y="770690"/>
                </a:cubicBezTo>
                <a:lnTo>
                  <a:pt x="1968030" y="980494"/>
                </a:lnTo>
                <a:cubicBezTo>
                  <a:pt x="1849962" y="907198"/>
                  <a:pt x="1710422" y="866794"/>
                  <a:pt x="1561445" y="866794"/>
                </a:cubicBezTo>
                <a:cubicBezTo>
                  <a:pt x="1116142" y="866794"/>
                  <a:pt x="755153" y="1227784"/>
                  <a:pt x="755153" y="1673087"/>
                </a:cubicBezTo>
                <a:cubicBezTo>
                  <a:pt x="755153" y="2118390"/>
                  <a:pt x="1116142" y="2479380"/>
                  <a:pt x="1561445" y="2479380"/>
                </a:cubicBezTo>
                <a:cubicBezTo>
                  <a:pt x="2006748" y="2479380"/>
                  <a:pt x="2367738" y="2118390"/>
                  <a:pt x="2367738" y="1673087"/>
                </a:cubicBezTo>
                <a:cubicBezTo>
                  <a:pt x="2367738" y="1513043"/>
                  <a:pt x="2321108" y="1363890"/>
                  <a:pt x="2239307" y="1239362"/>
                </a:cubicBezTo>
                <a:lnTo>
                  <a:pt x="2445928" y="1032741"/>
                </a:lnTo>
                <a:cubicBezTo>
                  <a:pt x="2577451" y="1212149"/>
                  <a:pt x="2654457" y="1433625"/>
                  <a:pt x="2654457" y="1673087"/>
                </a:cubicBezTo>
                <a:cubicBezTo>
                  <a:pt x="2654457" y="2276741"/>
                  <a:pt x="2165099" y="2766099"/>
                  <a:pt x="1561445" y="2766099"/>
                </a:cubicBezTo>
                <a:cubicBezTo>
                  <a:pt x="957792" y="2766099"/>
                  <a:pt x="468434" y="2276741"/>
                  <a:pt x="468434" y="1673087"/>
                </a:cubicBezTo>
                <a:cubicBezTo>
                  <a:pt x="468434" y="1069433"/>
                  <a:pt x="957792" y="580076"/>
                  <a:pt x="1561445" y="580076"/>
                </a:cubicBezTo>
                <a:close/>
                <a:moveTo>
                  <a:pt x="1561445" y="111642"/>
                </a:moveTo>
                <a:cubicBezTo>
                  <a:pt x="1890473" y="111642"/>
                  <a:pt x="2195731" y="213411"/>
                  <a:pt x="2447076" y="387744"/>
                </a:cubicBezTo>
                <a:lnTo>
                  <a:pt x="2453780" y="494744"/>
                </a:lnTo>
                <a:lnTo>
                  <a:pt x="2309436" y="639088"/>
                </a:lnTo>
                <a:cubicBezTo>
                  <a:pt x="2099826" y="485554"/>
                  <a:pt x="1841132" y="395669"/>
                  <a:pt x="1561445" y="395669"/>
                </a:cubicBezTo>
                <a:cubicBezTo>
                  <a:pt x="855947" y="395669"/>
                  <a:pt x="284027" y="967589"/>
                  <a:pt x="284027" y="1673087"/>
                </a:cubicBezTo>
                <a:cubicBezTo>
                  <a:pt x="284027" y="2378585"/>
                  <a:pt x="855947" y="2950505"/>
                  <a:pt x="1561445" y="2950505"/>
                </a:cubicBezTo>
                <a:cubicBezTo>
                  <a:pt x="2266943" y="2950505"/>
                  <a:pt x="2838863" y="2378585"/>
                  <a:pt x="2838863" y="1673087"/>
                </a:cubicBezTo>
                <a:cubicBezTo>
                  <a:pt x="2838863" y="1382650"/>
                  <a:pt x="2741936" y="1114852"/>
                  <a:pt x="2577529" y="901139"/>
                </a:cubicBezTo>
                <a:lnTo>
                  <a:pt x="2706681" y="771988"/>
                </a:lnTo>
                <a:lnTo>
                  <a:pt x="2841540" y="780437"/>
                </a:lnTo>
                <a:cubicBezTo>
                  <a:pt x="3019168" y="1032973"/>
                  <a:pt x="3122890" y="1340917"/>
                  <a:pt x="3122890" y="1673087"/>
                </a:cubicBezTo>
                <a:cubicBezTo>
                  <a:pt x="3122890" y="2535449"/>
                  <a:pt x="2423807" y="3234532"/>
                  <a:pt x="1561445" y="3234532"/>
                </a:cubicBezTo>
                <a:cubicBezTo>
                  <a:pt x="699083" y="3234532"/>
                  <a:pt x="0" y="2535449"/>
                  <a:pt x="0" y="1673087"/>
                </a:cubicBezTo>
                <a:cubicBezTo>
                  <a:pt x="0" y="810725"/>
                  <a:pt x="699083" y="111642"/>
                  <a:pt x="1561445" y="111642"/>
                </a:cubicBezTo>
                <a:close/>
                <a:moveTo>
                  <a:pt x="2909110" y="0"/>
                </a:moveTo>
                <a:lnTo>
                  <a:pt x="2926757" y="281655"/>
                </a:lnTo>
                <a:lnTo>
                  <a:pt x="3208412" y="299301"/>
                </a:lnTo>
                <a:lnTo>
                  <a:pt x="2863230" y="644483"/>
                </a:lnTo>
                <a:lnTo>
                  <a:pt x="2685547" y="633351"/>
                </a:lnTo>
                <a:lnTo>
                  <a:pt x="1718098" y="1600799"/>
                </a:lnTo>
                <a:cubicBezTo>
                  <a:pt x="1729236" y="1622491"/>
                  <a:pt x="1734939" y="1647123"/>
                  <a:pt x="1734939" y="1673087"/>
                </a:cubicBezTo>
                <a:cubicBezTo>
                  <a:pt x="1734939" y="1768905"/>
                  <a:pt x="1657263" y="1846581"/>
                  <a:pt x="1561445" y="1846581"/>
                </a:cubicBezTo>
                <a:cubicBezTo>
                  <a:pt x="1465627" y="1846581"/>
                  <a:pt x="1387951" y="1768905"/>
                  <a:pt x="1387951" y="1673087"/>
                </a:cubicBezTo>
                <a:cubicBezTo>
                  <a:pt x="1387951" y="1577269"/>
                  <a:pt x="1465627" y="1499593"/>
                  <a:pt x="1561445" y="1499593"/>
                </a:cubicBezTo>
                <a:lnTo>
                  <a:pt x="1591006" y="1505561"/>
                </a:lnTo>
                <a:lnTo>
                  <a:pt x="2574981" y="521587"/>
                </a:lnTo>
                <a:lnTo>
                  <a:pt x="2563928" y="345182"/>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rgbClr val="FF0000"/>
              </a:solidFill>
            </a:endParaRPr>
          </a:p>
        </p:txBody>
      </p:sp>
      <p:pic>
        <p:nvPicPr>
          <p:cNvPr id="31" name="Audio 30">
            <a:hlinkClick r:id="" action="ppaction://media"/>
            <a:extLst>
              <a:ext uri="{FF2B5EF4-FFF2-40B4-BE49-F238E27FC236}">
                <a16:creationId xmlns:a16="http://schemas.microsoft.com/office/drawing/2014/main" id="{83DDC888-ABCD-4A86-ADB4-EB0FCBF9A83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917299"/>
            <a:ext cx="609600" cy="609600"/>
          </a:xfrm>
          <a:prstGeom prst="rect">
            <a:avLst/>
          </a:prstGeom>
        </p:spPr>
      </p:pic>
    </p:spTree>
    <p:extLst>
      <p:ext uri="{BB962C8B-B14F-4D97-AF65-F5344CB8AC3E}">
        <p14:creationId xmlns:p14="http://schemas.microsoft.com/office/powerpoint/2010/main" val="3440597297"/>
      </p:ext>
    </p:extLst>
  </p:cSld>
  <p:clrMapOvr>
    <a:masterClrMapping/>
  </p:clrMapOvr>
  <mc:AlternateContent xmlns:mc="http://schemas.openxmlformats.org/markup-compatibility/2006">
    <mc:Choice xmlns:p14="http://schemas.microsoft.com/office/powerpoint/2010/main" Requires="p14">
      <p:transition spd="slow" p14:dur="2000" advTm="127710"/>
    </mc:Choice>
    <mc:Fallback>
      <p:transition spd="slow" advTm="1277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TextBox 43"/>
          <p:cNvSpPr txBox="1"/>
          <p:nvPr/>
        </p:nvSpPr>
        <p:spPr>
          <a:xfrm>
            <a:off x="838200" y="614904"/>
            <a:ext cx="10515600" cy="646331"/>
          </a:xfrm>
          <a:prstGeom prst="rect">
            <a:avLst/>
          </a:prstGeom>
          <a:noFill/>
        </p:spPr>
        <p:txBody>
          <a:bodyPr wrap="square" rtlCol="0">
            <a:spAutoFit/>
          </a:bodyPr>
          <a:lstStyle/>
          <a:p>
            <a:pPr algn="ctr"/>
            <a:r>
              <a:rPr lang="en-US" sz="3600" b="1" dirty="0">
                <a:solidFill>
                  <a:schemeClr val="tx2"/>
                </a:solidFill>
                <a:latin typeface="+mj-lt"/>
              </a:rPr>
              <a:t>Conclusions</a:t>
            </a:r>
          </a:p>
        </p:txBody>
      </p:sp>
      <p:grpSp>
        <p:nvGrpSpPr>
          <p:cNvPr id="46" name="Group 45"/>
          <p:cNvGrpSpPr/>
          <p:nvPr/>
        </p:nvGrpSpPr>
        <p:grpSpPr>
          <a:xfrm>
            <a:off x="5738132" y="1235687"/>
            <a:ext cx="715736" cy="87086"/>
            <a:chOff x="5738133" y="1142444"/>
            <a:chExt cx="715736" cy="87086"/>
          </a:xfrm>
        </p:grpSpPr>
        <p:sp>
          <p:nvSpPr>
            <p:cNvPr id="47" name="Oval 46"/>
            <p:cNvSpPr/>
            <p:nvPr/>
          </p:nvSpPr>
          <p:spPr>
            <a:xfrm>
              <a:off x="5738133" y="1142444"/>
              <a:ext cx="87086" cy="8708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8" name="Oval 47"/>
            <p:cNvSpPr/>
            <p:nvPr/>
          </p:nvSpPr>
          <p:spPr>
            <a:xfrm>
              <a:off x="5895295" y="1142444"/>
              <a:ext cx="87086" cy="8708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9" name="Oval 48"/>
            <p:cNvSpPr/>
            <p:nvPr/>
          </p:nvSpPr>
          <p:spPr>
            <a:xfrm>
              <a:off x="6052457" y="1142444"/>
              <a:ext cx="87086" cy="87086"/>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Oval 49"/>
            <p:cNvSpPr/>
            <p:nvPr/>
          </p:nvSpPr>
          <p:spPr>
            <a:xfrm>
              <a:off x="6209619" y="1142444"/>
              <a:ext cx="87086" cy="8708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Oval 50"/>
            <p:cNvSpPr/>
            <p:nvPr/>
          </p:nvSpPr>
          <p:spPr>
            <a:xfrm>
              <a:off x="6366783" y="1142444"/>
              <a:ext cx="87086" cy="8708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pSp>
        <p:nvGrpSpPr>
          <p:cNvPr id="2" name="Group 1"/>
          <p:cNvGrpSpPr/>
          <p:nvPr/>
        </p:nvGrpSpPr>
        <p:grpSpPr>
          <a:xfrm>
            <a:off x="907606" y="1590473"/>
            <a:ext cx="4769684" cy="1478322"/>
            <a:chOff x="923979" y="2115075"/>
            <a:chExt cx="4769684" cy="1478322"/>
          </a:xfrm>
        </p:grpSpPr>
        <p:sp>
          <p:nvSpPr>
            <p:cNvPr id="14" name="TextBox 13"/>
            <p:cNvSpPr txBox="1"/>
            <p:nvPr/>
          </p:nvSpPr>
          <p:spPr>
            <a:xfrm>
              <a:off x="1656117" y="2115075"/>
              <a:ext cx="4037546" cy="307777"/>
            </a:xfrm>
            <a:prstGeom prst="rect">
              <a:avLst/>
            </a:prstGeom>
            <a:noFill/>
          </p:spPr>
          <p:txBody>
            <a:bodyPr wrap="square" rtlCol="0">
              <a:spAutoFit/>
            </a:bodyPr>
            <a:lstStyle/>
            <a:p>
              <a:r>
                <a:rPr lang="en-US" sz="1400" b="1" dirty="0"/>
                <a:t>Feasibility</a:t>
              </a:r>
            </a:p>
          </p:txBody>
        </p:sp>
        <p:sp>
          <p:nvSpPr>
            <p:cNvPr id="15" name="Rectangle 14"/>
            <p:cNvSpPr/>
            <p:nvPr/>
          </p:nvSpPr>
          <p:spPr>
            <a:xfrm>
              <a:off x="1656116" y="2393068"/>
              <a:ext cx="4037547" cy="1200329"/>
            </a:xfrm>
            <a:prstGeom prst="rect">
              <a:avLst/>
            </a:prstGeom>
          </p:spPr>
          <p:txBody>
            <a:bodyPr wrap="square">
              <a:spAutoFit/>
            </a:bodyPr>
            <a:lstStyle/>
            <a:p>
              <a:r>
                <a:rPr lang="en-US" sz="1200" dirty="0"/>
                <a:t>The Lean Canvas business model was used to </a:t>
              </a:r>
              <a:r>
                <a:rPr lang="en-US" sz="1200" dirty="0" err="1"/>
                <a:t>analyse</a:t>
              </a:r>
              <a:r>
                <a:rPr lang="en-US" sz="1200" dirty="0"/>
                <a:t> the feasibility of the project, adapted from the Canvas Business Model (</a:t>
              </a:r>
              <a:r>
                <a:rPr lang="en-US" sz="1200" dirty="0" err="1"/>
                <a:t>Osterwalder</a:t>
              </a:r>
              <a:r>
                <a:rPr lang="en-US" sz="1200" dirty="0"/>
                <a:t> &amp; </a:t>
              </a:r>
              <a:r>
                <a:rPr lang="en-US" sz="1200" dirty="0" err="1"/>
                <a:t>Pigneur</a:t>
              </a:r>
              <a:r>
                <a:rPr lang="en-US" sz="1200" dirty="0"/>
                <a:t> 2010), as it is more suited to start up businesses.  This model can be used as a checklist to ensure that everything is taken into consideration, to ensure success of the business.</a:t>
              </a:r>
              <a:endParaRPr lang="it-IT" sz="1200" dirty="0">
                <a:solidFill>
                  <a:schemeClr val="tx2"/>
                </a:solidFill>
              </a:endParaRPr>
            </a:p>
          </p:txBody>
        </p:sp>
        <p:sp>
          <p:nvSpPr>
            <p:cNvPr id="17" name="Oval 16"/>
            <p:cNvSpPr/>
            <p:nvPr/>
          </p:nvSpPr>
          <p:spPr>
            <a:xfrm>
              <a:off x="923979" y="2179298"/>
              <a:ext cx="637940" cy="63794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Freeform 23"/>
            <p:cNvSpPr>
              <a:spLocks noEditPoints="1"/>
            </p:cNvSpPr>
            <p:nvPr/>
          </p:nvSpPr>
          <p:spPr bwMode="auto">
            <a:xfrm>
              <a:off x="1082547" y="2346595"/>
              <a:ext cx="320805" cy="303347"/>
            </a:xfrm>
            <a:custGeom>
              <a:avLst/>
              <a:gdLst>
                <a:gd name="T0" fmla="*/ 233362 w 68"/>
                <a:gd name="T1" fmla="*/ 48270 h 64"/>
                <a:gd name="T2" fmla="*/ 233362 w 68"/>
                <a:gd name="T3" fmla="*/ 62061 h 64"/>
                <a:gd name="T4" fmla="*/ 219635 w 68"/>
                <a:gd name="T5" fmla="*/ 62061 h 64"/>
                <a:gd name="T6" fmla="*/ 209339 w 68"/>
                <a:gd name="T7" fmla="*/ 72405 h 64"/>
                <a:gd name="T8" fmla="*/ 24023 w 68"/>
                <a:gd name="T9" fmla="*/ 72405 h 64"/>
                <a:gd name="T10" fmla="*/ 13727 w 68"/>
                <a:gd name="T11" fmla="*/ 62061 h 64"/>
                <a:gd name="T12" fmla="*/ 0 w 68"/>
                <a:gd name="T13" fmla="*/ 62061 h 64"/>
                <a:gd name="T14" fmla="*/ 0 w 68"/>
                <a:gd name="T15" fmla="*/ 48270 h 64"/>
                <a:gd name="T16" fmla="*/ 116681 w 68"/>
                <a:gd name="T17" fmla="*/ 0 h 64"/>
                <a:gd name="T18" fmla="*/ 233362 w 68"/>
                <a:gd name="T19" fmla="*/ 48270 h 64"/>
                <a:gd name="T20" fmla="*/ 233362 w 68"/>
                <a:gd name="T21" fmla="*/ 206872 h 64"/>
                <a:gd name="T22" fmla="*/ 233362 w 68"/>
                <a:gd name="T23" fmla="*/ 220663 h 64"/>
                <a:gd name="T24" fmla="*/ 0 w 68"/>
                <a:gd name="T25" fmla="*/ 220663 h 64"/>
                <a:gd name="T26" fmla="*/ 0 w 68"/>
                <a:gd name="T27" fmla="*/ 206872 h 64"/>
                <a:gd name="T28" fmla="*/ 6864 w 68"/>
                <a:gd name="T29" fmla="*/ 196528 h 64"/>
                <a:gd name="T30" fmla="*/ 226498 w 68"/>
                <a:gd name="T31" fmla="*/ 196528 h 64"/>
                <a:gd name="T32" fmla="*/ 233362 w 68"/>
                <a:gd name="T33" fmla="*/ 206872 h 64"/>
                <a:gd name="T34" fmla="*/ 61772 w 68"/>
                <a:gd name="T35" fmla="*/ 79301 h 64"/>
                <a:gd name="T36" fmla="*/ 61772 w 68"/>
                <a:gd name="T37" fmla="*/ 172393 h 64"/>
                <a:gd name="T38" fmla="*/ 78931 w 68"/>
                <a:gd name="T39" fmla="*/ 172393 h 64"/>
                <a:gd name="T40" fmla="*/ 78931 w 68"/>
                <a:gd name="T41" fmla="*/ 79301 h 64"/>
                <a:gd name="T42" fmla="*/ 109817 w 68"/>
                <a:gd name="T43" fmla="*/ 79301 h 64"/>
                <a:gd name="T44" fmla="*/ 109817 w 68"/>
                <a:gd name="T45" fmla="*/ 172393 h 64"/>
                <a:gd name="T46" fmla="*/ 123545 w 68"/>
                <a:gd name="T47" fmla="*/ 172393 h 64"/>
                <a:gd name="T48" fmla="*/ 123545 w 68"/>
                <a:gd name="T49" fmla="*/ 79301 h 64"/>
                <a:gd name="T50" fmla="*/ 154431 w 68"/>
                <a:gd name="T51" fmla="*/ 79301 h 64"/>
                <a:gd name="T52" fmla="*/ 154431 w 68"/>
                <a:gd name="T53" fmla="*/ 172393 h 64"/>
                <a:gd name="T54" fmla="*/ 171590 w 68"/>
                <a:gd name="T55" fmla="*/ 172393 h 64"/>
                <a:gd name="T56" fmla="*/ 171590 w 68"/>
                <a:gd name="T57" fmla="*/ 79301 h 64"/>
                <a:gd name="T58" fmla="*/ 202476 w 68"/>
                <a:gd name="T59" fmla="*/ 79301 h 64"/>
                <a:gd name="T60" fmla="*/ 202476 w 68"/>
                <a:gd name="T61" fmla="*/ 172393 h 64"/>
                <a:gd name="T62" fmla="*/ 209339 w 68"/>
                <a:gd name="T63" fmla="*/ 172393 h 64"/>
                <a:gd name="T64" fmla="*/ 219635 w 68"/>
                <a:gd name="T65" fmla="*/ 182737 h 64"/>
                <a:gd name="T66" fmla="*/ 219635 w 68"/>
                <a:gd name="T67" fmla="*/ 189632 h 64"/>
                <a:gd name="T68" fmla="*/ 13727 w 68"/>
                <a:gd name="T69" fmla="*/ 189632 h 64"/>
                <a:gd name="T70" fmla="*/ 13727 w 68"/>
                <a:gd name="T71" fmla="*/ 182737 h 64"/>
                <a:gd name="T72" fmla="*/ 24023 w 68"/>
                <a:gd name="T73" fmla="*/ 172393 h 64"/>
                <a:gd name="T74" fmla="*/ 30886 w 68"/>
                <a:gd name="T75" fmla="*/ 172393 h 64"/>
                <a:gd name="T76" fmla="*/ 30886 w 68"/>
                <a:gd name="T77" fmla="*/ 79301 h 64"/>
                <a:gd name="T78" fmla="*/ 61772 w 68"/>
                <a:gd name="T79" fmla="*/ 79301 h 64"/>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0" t="0" r="r" b="b"/>
              <a:pathLst>
                <a:path w="68" h="64">
                  <a:moveTo>
                    <a:pt x="68" y="14"/>
                  </a:moveTo>
                  <a:cubicBezTo>
                    <a:pt x="68" y="18"/>
                    <a:pt x="68" y="18"/>
                    <a:pt x="68" y="18"/>
                  </a:cubicBezTo>
                  <a:cubicBezTo>
                    <a:pt x="64" y="18"/>
                    <a:pt x="64" y="18"/>
                    <a:pt x="64" y="18"/>
                  </a:cubicBezTo>
                  <a:cubicBezTo>
                    <a:pt x="64" y="20"/>
                    <a:pt x="63" y="21"/>
                    <a:pt x="61" y="21"/>
                  </a:cubicBezTo>
                  <a:cubicBezTo>
                    <a:pt x="7" y="21"/>
                    <a:pt x="7" y="21"/>
                    <a:pt x="7" y="21"/>
                  </a:cubicBezTo>
                  <a:cubicBezTo>
                    <a:pt x="5" y="21"/>
                    <a:pt x="4" y="20"/>
                    <a:pt x="4" y="18"/>
                  </a:cubicBezTo>
                  <a:cubicBezTo>
                    <a:pt x="0" y="18"/>
                    <a:pt x="0" y="18"/>
                    <a:pt x="0" y="18"/>
                  </a:cubicBezTo>
                  <a:cubicBezTo>
                    <a:pt x="0" y="14"/>
                    <a:pt x="0" y="14"/>
                    <a:pt x="0" y="14"/>
                  </a:cubicBezTo>
                  <a:cubicBezTo>
                    <a:pt x="34" y="0"/>
                    <a:pt x="34" y="0"/>
                    <a:pt x="34" y="0"/>
                  </a:cubicBezTo>
                  <a:lnTo>
                    <a:pt x="68" y="14"/>
                  </a:lnTo>
                  <a:close/>
                  <a:moveTo>
                    <a:pt x="68" y="60"/>
                  </a:moveTo>
                  <a:cubicBezTo>
                    <a:pt x="68" y="64"/>
                    <a:pt x="68" y="64"/>
                    <a:pt x="68" y="64"/>
                  </a:cubicBezTo>
                  <a:cubicBezTo>
                    <a:pt x="0" y="64"/>
                    <a:pt x="0" y="64"/>
                    <a:pt x="0" y="64"/>
                  </a:cubicBezTo>
                  <a:cubicBezTo>
                    <a:pt x="0" y="60"/>
                    <a:pt x="0" y="60"/>
                    <a:pt x="0" y="60"/>
                  </a:cubicBezTo>
                  <a:cubicBezTo>
                    <a:pt x="0" y="58"/>
                    <a:pt x="1" y="57"/>
                    <a:pt x="2" y="57"/>
                  </a:cubicBezTo>
                  <a:cubicBezTo>
                    <a:pt x="66" y="57"/>
                    <a:pt x="66" y="57"/>
                    <a:pt x="66" y="57"/>
                  </a:cubicBezTo>
                  <a:cubicBezTo>
                    <a:pt x="67" y="57"/>
                    <a:pt x="68" y="58"/>
                    <a:pt x="68" y="60"/>
                  </a:cubicBezTo>
                  <a:close/>
                  <a:moveTo>
                    <a:pt x="18" y="23"/>
                  </a:moveTo>
                  <a:cubicBezTo>
                    <a:pt x="18" y="50"/>
                    <a:pt x="18" y="50"/>
                    <a:pt x="18" y="50"/>
                  </a:cubicBezTo>
                  <a:cubicBezTo>
                    <a:pt x="23" y="50"/>
                    <a:pt x="23" y="50"/>
                    <a:pt x="23" y="50"/>
                  </a:cubicBezTo>
                  <a:cubicBezTo>
                    <a:pt x="23" y="23"/>
                    <a:pt x="23" y="23"/>
                    <a:pt x="23" y="23"/>
                  </a:cubicBezTo>
                  <a:cubicBezTo>
                    <a:pt x="32" y="23"/>
                    <a:pt x="32" y="23"/>
                    <a:pt x="32" y="23"/>
                  </a:cubicBezTo>
                  <a:cubicBezTo>
                    <a:pt x="32" y="50"/>
                    <a:pt x="32" y="50"/>
                    <a:pt x="32" y="50"/>
                  </a:cubicBezTo>
                  <a:cubicBezTo>
                    <a:pt x="36" y="50"/>
                    <a:pt x="36" y="50"/>
                    <a:pt x="36" y="50"/>
                  </a:cubicBezTo>
                  <a:cubicBezTo>
                    <a:pt x="36" y="23"/>
                    <a:pt x="36" y="23"/>
                    <a:pt x="36" y="23"/>
                  </a:cubicBezTo>
                  <a:cubicBezTo>
                    <a:pt x="45" y="23"/>
                    <a:pt x="45" y="23"/>
                    <a:pt x="45" y="23"/>
                  </a:cubicBezTo>
                  <a:cubicBezTo>
                    <a:pt x="45" y="50"/>
                    <a:pt x="45" y="50"/>
                    <a:pt x="45" y="50"/>
                  </a:cubicBezTo>
                  <a:cubicBezTo>
                    <a:pt x="50" y="50"/>
                    <a:pt x="50" y="50"/>
                    <a:pt x="50" y="50"/>
                  </a:cubicBezTo>
                  <a:cubicBezTo>
                    <a:pt x="50" y="23"/>
                    <a:pt x="50" y="23"/>
                    <a:pt x="50" y="23"/>
                  </a:cubicBezTo>
                  <a:cubicBezTo>
                    <a:pt x="59" y="23"/>
                    <a:pt x="59" y="23"/>
                    <a:pt x="59" y="23"/>
                  </a:cubicBezTo>
                  <a:cubicBezTo>
                    <a:pt x="59" y="50"/>
                    <a:pt x="59" y="50"/>
                    <a:pt x="59" y="50"/>
                  </a:cubicBezTo>
                  <a:cubicBezTo>
                    <a:pt x="61" y="50"/>
                    <a:pt x="61" y="50"/>
                    <a:pt x="61" y="50"/>
                  </a:cubicBezTo>
                  <a:cubicBezTo>
                    <a:pt x="63" y="50"/>
                    <a:pt x="64" y="51"/>
                    <a:pt x="64" y="53"/>
                  </a:cubicBezTo>
                  <a:cubicBezTo>
                    <a:pt x="64" y="55"/>
                    <a:pt x="64" y="55"/>
                    <a:pt x="64" y="55"/>
                  </a:cubicBezTo>
                  <a:cubicBezTo>
                    <a:pt x="4" y="55"/>
                    <a:pt x="4" y="55"/>
                    <a:pt x="4" y="55"/>
                  </a:cubicBezTo>
                  <a:cubicBezTo>
                    <a:pt x="4" y="53"/>
                    <a:pt x="4" y="53"/>
                    <a:pt x="4" y="53"/>
                  </a:cubicBezTo>
                  <a:cubicBezTo>
                    <a:pt x="4" y="51"/>
                    <a:pt x="5" y="50"/>
                    <a:pt x="7" y="50"/>
                  </a:cubicBezTo>
                  <a:cubicBezTo>
                    <a:pt x="9" y="50"/>
                    <a:pt x="9" y="50"/>
                    <a:pt x="9" y="50"/>
                  </a:cubicBezTo>
                  <a:cubicBezTo>
                    <a:pt x="9" y="23"/>
                    <a:pt x="9" y="23"/>
                    <a:pt x="9" y="23"/>
                  </a:cubicBezTo>
                  <a:lnTo>
                    <a:pt x="18" y="23"/>
                  </a:lnTo>
                  <a:close/>
                </a:path>
              </a:pathLst>
            </a:custGeom>
            <a:solidFill>
              <a:schemeClr val="bg1"/>
            </a:solidFill>
            <a:ln>
              <a:noFill/>
            </a:ln>
          </p:spPr>
          <p:txBody>
            <a:bodyPr/>
            <a:lstStyle/>
            <a:p>
              <a:endParaRPr lang="en-US"/>
            </a:p>
          </p:txBody>
        </p:sp>
      </p:grpSp>
      <p:grpSp>
        <p:nvGrpSpPr>
          <p:cNvPr id="3" name="Group 2"/>
          <p:cNvGrpSpPr/>
          <p:nvPr/>
        </p:nvGrpSpPr>
        <p:grpSpPr>
          <a:xfrm>
            <a:off x="6366782" y="1569894"/>
            <a:ext cx="4769684" cy="702163"/>
            <a:chOff x="6584116" y="2115075"/>
            <a:chExt cx="4769684" cy="702163"/>
          </a:xfrm>
        </p:grpSpPr>
        <p:sp>
          <p:nvSpPr>
            <p:cNvPr id="18" name="TextBox 17"/>
            <p:cNvSpPr txBox="1"/>
            <p:nvPr/>
          </p:nvSpPr>
          <p:spPr>
            <a:xfrm>
              <a:off x="7316254" y="2115075"/>
              <a:ext cx="4037546" cy="307777"/>
            </a:xfrm>
            <a:prstGeom prst="rect">
              <a:avLst/>
            </a:prstGeom>
            <a:noFill/>
          </p:spPr>
          <p:txBody>
            <a:bodyPr wrap="square" rtlCol="0">
              <a:spAutoFit/>
            </a:bodyPr>
            <a:lstStyle/>
            <a:p>
              <a:r>
                <a:rPr lang="en-US" sz="1400" b="1" dirty="0"/>
                <a:t>SWOT analysis</a:t>
              </a:r>
            </a:p>
          </p:txBody>
        </p:sp>
        <p:sp>
          <p:nvSpPr>
            <p:cNvPr id="19" name="Rectangle 18"/>
            <p:cNvSpPr/>
            <p:nvPr/>
          </p:nvSpPr>
          <p:spPr>
            <a:xfrm>
              <a:off x="7316253" y="2393068"/>
              <a:ext cx="4037547" cy="369332"/>
            </a:xfrm>
            <a:prstGeom prst="rect">
              <a:avLst/>
            </a:prstGeom>
          </p:spPr>
          <p:txBody>
            <a:bodyPr wrap="square">
              <a:spAutoFit/>
            </a:bodyPr>
            <a:lstStyle/>
            <a:p>
              <a:pPr>
                <a:lnSpc>
                  <a:spcPct val="150000"/>
                </a:lnSpc>
              </a:pPr>
              <a:endParaRPr lang="it-IT" sz="1200" dirty="0">
                <a:solidFill>
                  <a:schemeClr val="tx2"/>
                </a:solidFill>
              </a:endParaRPr>
            </a:p>
          </p:txBody>
        </p:sp>
        <p:sp>
          <p:nvSpPr>
            <p:cNvPr id="20" name="Oval 19"/>
            <p:cNvSpPr/>
            <p:nvPr/>
          </p:nvSpPr>
          <p:spPr>
            <a:xfrm>
              <a:off x="6584116" y="2179298"/>
              <a:ext cx="637940" cy="63794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Freeform 24"/>
            <p:cNvSpPr>
              <a:spLocks noEditPoints="1"/>
            </p:cNvSpPr>
            <p:nvPr/>
          </p:nvSpPr>
          <p:spPr bwMode="auto">
            <a:xfrm>
              <a:off x="6763416" y="2346595"/>
              <a:ext cx="279341" cy="303347"/>
            </a:xfrm>
            <a:custGeom>
              <a:avLst/>
              <a:gdLst>
                <a:gd name="T0" fmla="*/ 189424 w 59"/>
                <a:gd name="T1" fmla="*/ 189632 h 64"/>
                <a:gd name="T2" fmla="*/ 134319 w 59"/>
                <a:gd name="T3" fmla="*/ 189632 h 64"/>
                <a:gd name="T4" fmla="*/ 103322 w 59"/>
                <a:gd name="T5" fmla="*/ 220663 h 64"/>
                <a:gd name="T6" fmla="*/ 72325 w 59"/>
                <a:gd name="T7" fmla="*/ 189632 h 64"/>
                <a:gd name="T8" fmla="*/ 17220 w 59"/>
                <a:gd name="T9" fmla="*/ 189632 h 64"/>
                <a:gd name="T10" fmla="*/ 0 w 59"/>
                <a:gd name="T11" fmla="*/ 172393 h 64"/>
                <a:gd name="T12" fmla="*/ 37885 w 59"/>
                <a:gd name="T13" fmla="*/ 68957 h 64"/>
                <a:gd name="T14" fmla="*/ 92990 w 59"/>
                <a:gd name="T15" fmla="*/ 17239 h 64"/>
                <a:gd name="T16" fmla="*/ 89546 w 59"/>
                <a:gd name="T17" fmla="*/ 10344 h 64"/>
                <a:gd name="T18" fmla="*/ 103322 w 59"/>
                <a:gd name="T19" fmla="*/ 0 h 64"/>
                <a:gd name="T20" fmla="*/ 113654 w 59"/>
                <a:gd name="T21" fmla="*/ 10344 h 64"/>
                <a:gd name="T22" fmla="*/ 113654 w 59"/>
                <a:gd name="T23" fmla="*/ 17239 h 64"/>
                <a:gd name="T24" fmla="*/ 165315 w 59"/>
                <a:gd name="T25" fmla="*/ 68957 h 64"/>
                <a:gd name="T26" fmla="*/ 203200 w 59"/>
                <a:gd name="T27" fmla="*/ 172393 h 64"/>
                <a:gd name="T28" fmla="*/ 189424 w 59"/>
                <a:gd name="T29" fmla="*/ 189632 h 64"/>
                <a:gd name="T30" fmla="*/ 103322 w 59"/>
                <a:gd name="T31" fmla="*/ 206872 h 64"/>
                <a:gd name="T32" fmla="*/ 86102 w 59"/>
                <a:gd name="T33" fmla="*/ 189632 h 64"/>
                <a:gd name="T34" fmla="*/ 82658 w 59"/>
                <a:gd name="T35" fmla="*/ 186184 h 64"/>
                <a:gd name="T36" fmla="*/ 79214 w 59"/>
                <a:gd name="T37" fmla="*/ 189632 h 64"/>
                <a:gd name="T38" fmla="*/ 103322 w 59"/>
                <a:gd name="T39" fmla="*/ 210319 h 64"/>
                <a:gd name="T40" fmla="*/ 103322 w 59"/>
                <a:gd name="T41" fmla="*/ 206872 h 64"/>
                <a:gd name="T42" fmla="*/ 103322 w 59"/>
                <a:gd name="T43" fmla="*/ 206872 h 6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59" h="64">
                  <a:moveTo>
                    <a:pt x="55" y="55"/>
                  </a:moveTo>
                  <a:cubicBezTo>
                    <a:pt x="39" y="55"/>
                    <a:pt x="39" y="55"/>
                    <a:pt x="39" y="55"/>
                  </a:cubicBezTo>
                  <a:cubicBezTo>
                    <a:pt x="39" y="60"/>
                    <a:pt x="35" y="64"/>
                    <a:pt x="30" y="64"/>
                  </a:cubicBezTo>
                  <a:cubicBezTo>
                    <a:pt x="25" y="64"/>
                    <a:pt x="21" y="60"/>
                    <a:pt x="21" y="55"/>
                  </a:cubicBezTo>
                  <a:cubicBezTo>
                    <a:pt x="5" y="55"/>
                    <a:pt x="5" y="55"/>
                    <a:pt x="5" y="55"/>
                  </a:cubicBezTo>
                  <a:cubicBezTo>
                    <a:pt x="2" y="55"/>
                    <a:pt x="0" y="53"/>
                    <a:pt x="0" y="50"/>
                  </a:cubicBezTo>
                  <a:cubicBezTo>
                    <a:pt x="5" y="46"/>
                    <a:pt x="11" y="38"/>
                    <a:pt x="11" y="20"/>
                  </a:cubicBezTo>
                  <a:cubicBezTo>
                    <a:pt x="11" y="13"/>
                    <a:pt x="17" y="6"/>
                    <a:pt x="27" y="5"/>
                  </a:cubicBezTo>
                  <a:cubicBezTo>
                    <a:pt x="26" y="4"/>
                    <a:pt x="26" y="4"/>
                    <a:pt x="26" y="3"/>
                  </a:cubicBezTo>
                  <a:cubicBezTo>
                    <a:pt x="26" y="1"/>
                    <a:pt x="28" y="0"/>
                    <a:pt x="30" y="0"/>
                  </a:cubicBezTo>
                  <a:cubicBezTo>
                    <a:pt x="32" y="0"/>
                    <a:pt x="33" y="1"/>
                    <a:pt x="33" y="3"/>
                  </a:cubicBezTo>
                  <a:cubicBezTo>
                    <a:pt x="33" y="4"/>
                    <a:pt x="33" y="4"/>
                    <a:pt x="33" y="5"/>
                  </a:cubicBezTo>
                  <a:cubicBezTo>
                    <a:pt x="42" y="6"/>
                    <a:pt x="48" y="13"/>
                    <a:pt x="48" y="20"/>
                  </a:cubicBezTo>
                  <a:cubicBezTo>
                    <a:pt x="48" y="38"/>
                    <a:pt x="54" y="46"/>
                    <a:pt x="59" y="50"/>
                  </a:cubicBezTo>
                  <a:cubicBezTo>
                    <a:pt x="59" y="53"/>
                    <a:pt x="57" y="55"/>
                    <a:pt x="55" y="55"/>
                  </a:cubicBezTo>
                  <a:close/>
                  <a:moveTo>
                    <a:pt x="30" y="60"/>
                  </a:moveTo>
                  <a:cubicBezTo>
                    <a:pt x="27" y="60"/>
                    <a:pt x="25" y="57"/>
                    <a:pt x="25" y="55"/>
                  </a:cubicBezTo>
                  <a:cubicBezTo>
                    <a:pt x="25" y="54"/>
                    <a:pt x="24" y="54"/>
                    <a:pt x="24" y="54"/>
                  </a:cubicBezTo>
                  <a:cubicBezTo>
                    <a:pt x="24" y="54"/>
                    <a:pt x="23" y="54"/>
                    <a:pt x="23" y="55"/>
                  </a:cubicBezTo>
                  <a:cubicBezTo>
                    <a:pt x="23" y="58"/>
                    <a:pt x="26" y="61"/>
                    <a:pt x="30" y="61"/>
                  </a:cubicBezTo>
                  <a:cubicBezTo>
                    <a:pt x="30" y="61"/>
                    <a:pt x="30" y="61"/>
                    <a:pt x="30" y="60"/>
                  </a:cubicBezTo>
                  <a:cubicBezTo>
                    <a:pt x="30" y="60"/>
                    <a:pt x="30" y="60"/>
                    <a:pt x="30" y="60"/>
                  </a:cubicBezTo>
                  <a:close/>
                </a:path>
              </a:pathLst>
            </a:custGeom>
            <a:solidFill>
              <a:schemeClr val="bg1"/>
            </a:solidFill>
            <a:ln>
              <a:noFill/>
            </a:ln>
          </p:spPr>
          <p:txBody>
            <a:bodyPr/>
            <a:lstStyle/>
            <a:p>
              <a:endParaRPr lang="en-US"/>
            </a:p>
          </p:txBody>
        </p:sp>
      </p:grpSp>
      <p:grpSp>
        <p:nvGrpSpPr>
          <p:cNvPr id="4" name="Group 3"/>
          <p:cNvGrpSpPr/>
          <p:nvPr/>
        </p:nvGrpSpPr>
        <p:grpSpPr>
          <a:xfrm>
            <a:off x="922986" y="3062676"/>
            <a:ext cx="4769684" cy="1478322"/>
            <a:chOff x="923979" y="3540462"/>
            <a:chExt cx="4769684" cy="1478322"/>
          </a:xfrm>
        </p:grpSpPr>
        <p:sp>
          <p:nvSpPr>
            <p:cNvPr id="21" name="TextBox 20"/>
            <p:cNvSpPr txBox="1"/>
            <p:nvPr/>
          </p:nvSpPr>
          <p:spPr>
            <a:xfrm>
              <a:off x="1656117" y="3540462"/>
              <a:ext cx="4037546" cy="307777"/>
            </a:xfrm>
            <a:prstGeom prst="rect">
              <a:avLst/>
            </a:prstGeom>
            <a:noFill/>
          </p:spPr>
          <p:txBody>
            <a:bodyPr wrap="square" rtlCol="0">
              <a:spAutoFit/>
            </a:bodyPr>
            <a:lstStyle/>
            <a:p>
              <a:r>
                <a:rPr lang="en-US" sz="1400" b="1" dirty="0"/>
                <a:t>Customer Segment</a:t>
              </a:r>
            </a:p>
          </p:txBody>
        </p:sp>
        <p:sp>
          <p:nvSpPr>
            <p:cNvPr id="22" name="Rectangle 21"/>
            <p:cNvSpPr/>
            <p:nvPr/>
          </p:nvSpPr>
          <p:spPr>
            <a:xfrm>
              <a:off x="1656116" y="3818455"/>
              <a:ext cx="4037547" cy="1200329"/>
            </a:xfrm>
            <a:prstGeom prst="rect">
              <a:avLst/>
            </a:prstGeom>
          </p:spPr>
          <p:txBody>
            <a:bodyPr wrap="square">
              <a:spAutoFit/>
            </a:bodyPr>
            <a:lstStyle/>
            <a:p>
              <a:r>
                <a:rPr lang="en-US" sz="1200" dirty="0"/>
                <a:t>This project is for children from any demographic area but intends to focus on underprivileged children in the locality, as it has been suggested that focusing on the needs of one or two groups and fulfilling these well, rather than trying to be ‘all things to all people’ is a better strategy (</a:t>
              </a:r>
              <a:r>
                <a:rPr lang="en-US" sz="1200" dirty="0" err="1"/>
                <a:t>Brassington</a:t>
              </a:r>
              <a:r>
                <a:rPr lang="en-US" sz="1200" dirty="0"/>
                <a:t> and </a:t>
              </a:r>
              <a:r>
                <a:rPr lang="en-US" sz="1200" dirty="0" err="1"/>
                <a:t>Pettitt</a:t>
              </a:r>
              <a:r>
                <a:rPr lang="en-US" sz="1200" dirty="0"/>
                <a:t> 2005, p124)</a:t>
              </a:r>
              <a:endParaRPr lang="it-IT" sz="1200" dirty="0"/>
            </a:p>
          </p:txBody>
        </p:sp>
        <p:sp>
          <p:nvSpPr>
            <p:cNvPr id="23" name="Oval 22"/>
            <p:cNvSpPr/>
            <p:nvPr/>
          </p:nvSpPr>
          <p:spPr>
            <a:xfrm>
              <a:off x="923979" y="3604685"/>
              <a:ext cx="637940" cy="63794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pSp>
        <p:nvGrpSpPr>
          <p:cNvPr id="6" name="Group 5"/>
          <p:cNvGrpSpPr/>
          <p:nvPr/>
        </p:nvGrpSpPr>
        <p:grpSpPr>
          <a:xfrm>
            <a:off x="951952" y="4964328"/>
            <a:ext cx="4770554" cy="1452480"/>
            <a:chOff x="923979" y="4960914"/>
            <a:chExt cx="4770554" cy="1452480"/>
          </a:xfrm>
        </p:grpSpPr>
        <p:sp>
          <p:nvSpPr>
            <p:cNvPr id="27" name="TextBox 26"/>
            <p:cNvSpPr txBox="1"/>
            <p:nvPr/>
          </p:nvSpPr>
          <p:spPr>
            <a:xfrm>
              <a:off x="1655994" y="4960914"/>
              <a:ext cx="4037546" cy="307777"/>
            </a:xfrm>
            <a:prstGeom prst="rect">
              <a:avLst/>
            </a:prstGeom>
            <a:noFill/>
          </p:spPr>
          <p:txBody>
            <a:bodyPr wrap="square" rtlCol="0">
              <a:spAutoFit/>
            </a:bodyPr>
            <a:lstStyle/>
            <a:p>
              <a:r>
                <a:rPr lang="en-US" sz="1400" b="1" dirty="0"/>
                <a:t>Value Proposition</a:t>
              </a:r>
            </a:p>
          </p:txBody>
        </p:sp>
        <p:sp>
          <p:nvSpPr>
            <p:cNvPr id="28" name="Rectangle 27"/>
            <p:cNvSpPr/>
            <p:nvPr/>
          </p:nvSpPr>
          <p:spPr>
            <a:xfrm>
              <a:off x="1656986" y="5213065"/>
              <a:ext cx="4037547" cy="1200329"/>
            </a:xfrm>
            <a:prstGeom prst="rect">
              <a:avLst/>
            </a:prstGeom>
          </p:spPr>
          <p:txBody>
            <a:bodyPr wrap="square">
              <a:spAutoFit/>
            </a:bodyPr>
            <a:lstStyle/>
            <a:p>
              <a:r>
                <a:rPr lang="en-US" sz="1200" dirty="0"/>
                <a:t>There is no other competition in the area offering the same services, only special occasion toy hire, which are a completely different area to what is proposed.  We also hope to partner with other schools and </a:t>
              </a:r>
              <a:r>
                <a:rPr lang="en-US" sz="1200" dirty="0" err="1"/>
                <a:t>organisations</a:t>
              </a:r>
              <a:r>
                <a:rPr lang="en-US" sz="1200" dirty="0"/>
                <a:t>, so that we can have a greater exposure and reach more children in our target area. </a:t>
              </a:r>
              <a:endParaRPr lang="it-IT" sz="1200" dirty="0"/>
            </a:p>
          </p:txBody>
        </p:sp>
        <p:sp>
          <p:nvSpPr>
            <p:cNvPr id="29" name="Oval 28"/>
            <p:cNvSpPr/>
            <p:nvPr/>
          </p:nvSpPr>
          <p:spPr>
            <a:xfrm>
              <a:off x="923979" y="4999295"/>
              <a:ext cx="637940" cy="63794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Freeform 35"/>
            <p:cNvSpPr>
              <a:spLocks noEditPoints="1"/>
            </p:cNvSpPr>
            <p:nvPr/>
          </p:nvSpPr>
          <p:spPr bwMode="auto">
            <a:xfrm>
              <a:off x="1070544" y="5184051"/>
              <a:ext cx="344811" cy="268428"/>
            </a:xfrm>
            <a:custGeom>
              <a:avLst/>
              <a:gdLst>
                <a:gd name="T0" fmla="*/ 250825 w 73"/>
                <a:gd name="T1" fmla="*/ 154154 h 57"/>
                <a:gd name="T2" fmla="*/ 247389 w 73"/>
                <a:gd name="T3" fmla="*/ 157580 h 57"/>
                <a:gd name="T4" fmla="*/ 233645 w 73"/>
                <a:gd name="T5" fmla="*/ 157580 h 57"/>
                <a:gd name="T6" fmla="*/ 233645 w 73"/>
                <a:gd name="T7" fmla="*/ 174708 h 57"/>
                <a:gd name="T8" fmla="*/ 209593 w 73"/>
                <a:gd name="T9" fmla="*/ 195262 h 57"/>
                <a:gd name="T10" fmla="*/ 188978 w 73"/>
                <a:gd name="T11" fmla="*/ 174708 h 57"/>
                <a:gd name="T12" fmla="*/ 188978 w 73"/>
                <a:gd name="T13" fmla="*/ 157580 h 57"/>
                <a:gd name="T14" fmla="*/ 61847 w 73"/>
                <a:gd name="T15" fmla="*/ 157580 h 57"/>
                <a:gd name="T16" fmla="*/ 61847 w 73"/>
                <a:gd name="T17" fmla="*/ 174708 h 57"/>
                <a:gd name="T18" fmla="*/ 37796 w 73"/>
                <a:gd name="T19" fmla="*/ 195262 h 57"/>
                <a:gd name="T20" fmla="*/ 13744 w 73"/>
                <a:gd name="T21" fmla="*/ 174708 h 57"/>
                <a:gd name="T22" fmla="*/ 13744 w 73"/>
                <a:gd name="T23" fmla="*/ 157580 h 57"/>
                <a:gd name="T24" fmla="*/ 3436 w 73"/>
                <a:gd name="T25" fmla="*/ 157580 h 57"/>
                <a:gd name="T26" fmla="*/ 0 w 73"/>
                <a:gd name="T27" fmla="*/ 154154 h 57"/>
                <a:gd name="T28" fmla="*/ 0 w 73"/>
                <a:gd name="T29" fmla="*/ 106195 h 57"/>
                <a:gd name="T30" fmla="*/ 27488 w 73"/>
                <a:gd name="T31" fmla="*/ 78790 h 57"/>
                <a:gd name="T32" fmla="*/ 30924 w 73"/>
                <a:gd name="T33" fmla="*/ 78790 h 57"/>
                <a:gd name="T34" fmla="*/ 44667 w 73"/>
                <a:gd name="T35" fmla="*/ 27405 h 57"/>
                <a:gd name="T36" fmla="*/ 79027 w 73"/>
                <a:gd name="T37" fmla="*/ 0 h 57"/>
                <a:gd name="T38" fmla="*/ 171798 w 73"/>
                <a:gd name="T39" fmla="*/ 0 h 57"/>
                <a:gd name="T40" fmla="*/ 206158 w 73"/>
                <a:gd name="T41" fmla="*/ 27405 h 57"/>
                <a:gd name="T42" fmla="*/ 219901 w 73"/>
                <a:gd name="T43" fmla="*/ 78790 h 57"/>
                <a:gd name="T44" fmla="*/ 223337 w 73"/>
                <a:gd name="T45" fmla="*/ 78790 h 57"/>
                <a:gd name="T46" fmla="*/ 250825 w 73"/>
                <a:gd name="T47" fmla="*/ 106195 h 57"/>
                <a:gd name="T48" fmla="*/ 250825 w 73"/>
                <a:gd name="T49" fmla="*/ 154154 h 57"/>
                <a:gd name="T50" fmla="*/ 37796 w 73"/>
                <a:gd name="T51" fmla="*/ 99344 h 57"/>
                <a:gd name="T52" fmla="*/ 17180 w 73"/>
                <a:gd name="T53" fmla="*/ 119898 h 57"/>
                <a:gd name="T54" fmla="*/ 37796 w 73"/>
                <a:gd name="T55" fmla="*/ 137026 h 57"/>
                <a:gd name="T56" fmla="*/ 58411 w 73"/>
                <a:gd name="T57" fmla="*/ 119898 h 57"/>
                <a:gd name="T58" fmla="*/ 37796 w 73"/>
                <a:gd name="T59" fmla="*/ 99344 h 57"/>
                <a:gd name="T60" fmla="*/ 185542 w 73"/>
                <a:gd name="T61" fmla="*/ 78790 h 57"/>
                <a:gd name="T62" fmla="*/ 175234 w 73"/>
                <a:gd name="T63" fmla="*/ 34256 h 57"/>
                <a:gd name="T64" fmla="*/ 171798 w 73"/>
                <a:gd name="T65" fmla="*/ 30831 h 57"/>
                <a:gd name="T66" fmla="*/ 79027 w 73"/>
                <a:gd name="T67" fmla="*/ 30831 h 57"/>
                <a:gd name="T68" fmla="*/ 72155 w 73"/>
                <a:gd name="T69" fmla="*/ 34256 h 57"/>
                <a:gd name="T70" fmla="*/ 61847 w 73"/>
                <a:gd name="T71" fmla="*/ 78790 h 57"/>
                <a:gd name="T72" fmla="*/ 185542 w 73"/>
                <a:gd name="T73" fmla="*/ 78790 h 57"/>
                <a:gd name="T74" fmla="*/ 209593 w 73"/>
                <a:gd name="T75" fmla="*/ 99344 h 57"/>
                <a:gd name="T76" fmla="*/ 192414 w 73"/>
                <a:gd name="T77" fmla="*/ 119898 h 57"/>
                <a:gd name="T78" fmla="*/ 209593 w 73"/>
                <a:gd name="T79" fmla="*/ 137026 h 57"/>
                <a:gd name="T80" fmla="*/ 230209 w 73"/>
                <a:gd name="T81" fmla="*/ 119898 h 57"/>
                <a:gd name="T82" fmla="*/ 209593 w 73"/>
                <a:gd name="T83" fmla="*/ 99344 h 5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73" h="57">
                  <a:moveTo>
                    <a:pt x="73" y="45"/>
                  </a:moveTo>
                  <a:cubicBezTo>
                    <a:pt x="73" y="46"/>
                    <a:pt x="72" y="46"/>
                    <a:pt x="72" y="46"/>
                  </a:cubicBezTo>
                  <a:cubicBezTo>
                    <a:pt x="68" y="46"/>
                    <a:pt x="68" y="46"/>
                    <a:pt x="68" y="46"/>
                  </a:cubicBezTo>
                  <a:cubicBezTo>
                    <a:pt x="68" y="51"/>
                    <a:pt x="68" y="51"/>
                    <a:pt x="68" y="51"/>
                  </a:cubicBezTo>
                  <a:cubicBezTo>
                    <a:pt x="68" y="54"/>
                    <a:pt x="65" y="57"/>
                    <a:pt x="61" y="57"/>
                  </a:cubicBezTo>
                  <a:cubicBezTo>
                    <a:pt x="58" y="57"/>
                    <a:pt x="55" y="54"/>
                    <a:pt x="55" y="51"/>
                  </a:cubicBezTo>
                  <a:cubicBezTo>
                    <a:pt x="55" y="46"/>
                    <a:pt x="55" y="46"/>
                    <a:pt x="55" y="46"/>
                  </a:cubicBezTo>
                  <a:cubicBezTo>
                    <a:pt x="18" y="46"/>
                    <a:pt x="18" y="46"/>
                    <a:pt x="18" y="46"/>
                  </a:cubicBezTo>
                  <a:cubicBezTo>
                    <a:pt x="18" y="51"/>
                    <a:pt x="18" y="51"/>
                    <a:pt x="18" y="51"/>
                  </a:cubicBezTo>
                  <a:cubicBezTo>
                    <a:pt x="18" y="54"/>
                    <a:pt x="15" y="57"/>
                    <a:pt x="11" y="57"/>
                  </a:cubicBezTo>
                  <a:cubicBezTo>
                    <a:pt x="7" y="57"/>
                    <a:pt x="4" y="54"/>
                    <a:pt x="4" y="51"/>
                  </a:cubicBezTo>
                  <a:cubicBezTo>
                    <a:pt x="4" y="46"/>
                    <a:pt x="4" y="46"/>
                    <a:pt x="4" y="46"/>
                  </a:cubicBezTo>
                  <a:cubicBezTo>
                    <a:pt x="1" y="46"/>
                    <a:pt x="1" y="46"/>
                    <a:pt x="1" y="46"/>
                  </a:cubicBezTo>
                  <a:cubicBezTo>
                    <a:pt x="0" y="46"/>
                    <a:pt x="0" y="46"/>
                    <a:pt x="0" y="45"/>
                  </a:cubicBezTo>
                  <a:cubicBezTo>
                    <a:pt x="0" y="31"/>
                    <a:pt x="0" y="31"/>
                    <a:pt x="0" y="31"/>
                  </a:cubicBezTo>
                  <a:cubicBezTo>
                    <a:pt x="0" y="27"/>
                    <a:pt x="3" y="23"/>
                    <a:pt x="8" y="23"/>
                  </a:cubicBezTo>
                  <a:cubicBezTo>
                    <a:pt x="9" y="23"/>
                    <a:pt x="9" y="23"/>
                    <a:pt x="9" y="23"/>
                  </a:cubicBezTo>
                  <a:cubicBezTo>
                    <a:pt x="13" y="8"/>
                    <a:pt x="13" y="8"/>
                    <a:pt x="13" y="8"/>
                  </a:cubicBezTo>
                  <a:cubicBezTo>
                    <a:pt x="14" y="4"/>
                    <a:pt x="18" y="0"/>
                    <a:pt x="23" y="0"/>
                  </a:cubicBezTo>
                  <a:cubicBezTo>
                    <a:pt x="50" y="0"/>
                    <a:pt x="50" y="0"/>
                    <a:pt x="50" y="0"/>
                  </a:cubicBezTo>
                  <a:cubicBezTo>
                    <a:pt x="55" y="0"/>
                    <a:pt x="59" y="4"/>
                    <a:pt x="60" y="8"/>
                  </a:cubicBezTo>
                  <a:cubicBezTo>
                    <a:pt x="64" y="23"/>
                    <a:pt x="64" y="23"/>
                    <a:pt x="64" y="23"/>
                  </a:cubicBezTo>
                  <a:cubicBezTo>
                    <a:pt x="65" y="23"/>
                    <a:pt x="65" y="23"/>
                    <a:pt x="65" y="23"/>
                  </a:cubicBezTo>
                  <a:cubicBezTo>
                    <a:pt x="69" y="23"/>
                    <a:pt x="73" y="27"/>
                    <a:pt x="73" y="31"/>
                  </a:cubicBezTo>
                  <a:lnTo>
                    <a:pt x="73" y="45"/>
                  </a:lnTo>
                  <a:close/>
                  <a:moveTo>
                    <a:pt x="11" y="29"/>
                  </a:moveTo>
                  <a:cubicBezTo>
                    <a:pt x="8" y="29"/>
                    <a:pt x="5" y="31"/>
                    <a:pt x="5" y="35"/>
                  </a:cubicBezTo>
                  <a:cubicBezTo>
                    <a:pt x="5" y="38"/>
                    <a:pt x="8" y="40"/>
                    <a:pt x="11" y="40"/>
                  </a:cubicBezTo>
                  <a:cubicBezTo>
                    <a:pt x="14" y="40"/>
                    <a:pt x="17" y="38"/>
                    <a:pt x="17" y="35"/>
                  </a:cubicBezTo>
                  <a:cubicBezTo>
                    <a:pt x="17" y="31"/>
                    <a:pt x="14" y="29"/>
                    <a:pt x="11" y="29"/>
                  </a:cubicBezTo>
                  <a:close/>
                  <a:moveTo>
                    <a:pt x="54" y="23"/>
                  </a:moveTo>
                  <a:cubicBezTo>
                    <a:pt x="51" y="10"/>
                    <a:pt x="51" y="10"/>
                    <a:pt x="51" y="10"/>
                  </a:cubicBezTo>
                  <a:cubicBezTo>
                    <a:pt x="51" y="10"/>
                    <a:pt x="50" y="9"/>
                    <a:pt x="50" y="9"/>
                  </a:cubicBezTo>
                  <a:cubicBezTo>
                    <a:pt x="23" y="9"/>
                    <a:pt x="23" y="9"/>
                    <a:pt x="23" y="9"/>
                  </a:cubicBezTo>
                  <a:cubicBezTo>
                    <a:pt x="22" y="9"/>
                    <a:pt x="21" y="10"/>
                    <a:pt x="21" y="10"/>
                  </a:cubicBezTo>
                  <a:cubicBezTo>
                    <a:pt x="18" y="23"/>
                    <a:pt x="18" y="23"/>
                    <a:pt x="18" y="23"/>
                  </a:cubicBezTo>
                  <a:lnTo>
                    <a:pt x="54" y="23"/>
                  </a:lnTo>
                  <a:close/>
                  <a:moveTo>
                    <a:pt x="61" y="29"/>
                  </a:moveTo>
                  <a:cubicBezTo>
                    <a:pt x="58" y="29"/>
                    <a:pt x="56" y="31"/>
                    <a:pt x="56" y="35"/>
                  </a:cubicBezTo>
                  <a:cubicBezTo>
                    <a:pt x="56" y="38"/>
                    <a:pt x="58" y="40"/>
                    <a:pt x="61" y="40"/>
                  </a:cubicBezTo>
                  <a:cubicBezTo>
                    <a:pt x="65" y="40"/>
                    <a:pt x="67" y="38"/>
                    <a:pt x="67" y="35"/>
                  </a:cubicBezTo>
                  <a:cubicBezTo>
                    <a:pt x="67" y="31"/>
                    <a:pt x="65" y="29"/>
                    <a:pt x="61" y="29"/>
                  </a:cubicBezTo>
                  <a:close/>
                </a:path>
              </a:pathLst>
            </a:custGeom>
            <a:solidFill>
              <a:schemeClr val="bg1"/>
            </a:solidFill>
            <a:ln>
              <a:noFill/>
            </a:ln>
          </p:spPr>
          <p:txBody>
            <a:bodyPr/>
            <a:lstStyle/>
            <a:p>
              <a:endParaRPr lang="en-US"/>
            </a:p>
          </p:txBody>
        </p:sp>
      </p:grpSp>
      <p:grpSp>
        <p:nvGrpSpPr>
          <p:cNvPr id="5" name="Group 4"/>
          <p:cNvGrpSpPr/>
          <p:nvPr/>
        </p:nvGrpSpPr>
        <p:grpSpPr>
          <a:xfrm>
            <a:off x="6391227" y="3057635"/>
            <a:ext cx="4769684" cy="702163"/>
            <a:chOff x="6584116" y="3540462"/>
            <a:chExt cx="4769684" cy="702163"/>
          </a:xfrm>
        </p:grpSpPr>
        <p:sp>
          <p:nvSpPr>
            <p:cNvPr id="24" name="TextBox 23"/>
            <p:cNvSpPr txBox="1"/>
            <p:nvPr/>
          </p:nvSpPr>
          <p:spPr>
            <a:xfrm>
              <a:off x="7316254" y="3540462"/>
              <a:ext cx="4037546" cy="307777"/>
            </a:xfrm>
            <a:prstGeom prst="rect">
              <a:avLst/>
            </a:prstGeom>
            <a:noFill/>
          </p:spPr>
          <p:txBody>
            <a:bodyPr wrap="square" rtlCol="0">
              <a:spAutoFit/>
            </a:bodyPr>
            <a:lstStyle/>
            <a:p>
              <a:r>
                <a:rPr lang="en-US" sz="1400" b="1" dirty="0"/>
                <a:t>Competitive Advantage</a:t>
              </a:r>
            </a:p>
          </p:txBody>
        </p:sp>
        <p:sp>
          <p:nvSpPr>
            <p:cNvPr id="25" name="Rectangle 24"/>
            <p:cNvSpPr/>
            <p:nvPr/>
          </p:nvSpPr>
          <p:spPr>
            <a:xfrm>
              <a:off x="7316253" y="3818455"/>
              <a:ext cx="4037547" cy="335156"/>
            </a:xfrm>
            <a:prstGeom prst="rect">
              <a:avLst/>
            </a:prstGeom>
          </p:spPr>
          <p:txBody>
            <a:bodyPr wrap="square">
              <a:spAutoFit/>
            </a:bodyPr>
            <a:lstStyle/>
            <a:p>
              <a:pPr>
                <a:lnSpc>
                  <a:spcPct val="150000"/>
                </a:lnSpc>
              </a:pPr>
              <a:endParaRPr lang="it-IT" sz="1200" dirty="0">
                <a:solidFill>
                  <a:schemeClr val="tx2"/>
                </a:solidFill>
              </a:endParaRPr>
            </a:p>
          </p:txBody>
        </p:sp>
        <p:sp>
          <p:nvSpPr>
            <p:cNvPr id="26" name="Oval 25"/>
            <p:cNvSpPr/>
            <p:nvPr/>
          </p:nvSpPr>
          <p:spPr>
            <a:xfrm>
              <a:off x="6584116" y="3604685"/>
              <a:ext cx="637940" cy="63794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Freeform 53"/>
            <p:cNvSpPr>
              <a:spLocks/>
            </p:cNvSpPr>
            <p:nvPr/>
          </p:nvSpPr>
          <p:spPr bwMode="auto">
            <a:xfrm>
              <a:off x="6742684" y="3804718"/>
              <a:ext cx="320805" cy="237875"/>
            </a:xfrm>
            <a:custGeom>
              <a:avLst/>
              <a:gdLst>
                <a:gd name="T0" fmla="*/ 188749 w 68"/>
                <a:gd name="T1" fmla="*/ 173037 h 50"/>
                <a:gd name="T2" fmla="*/ 54909 w 68"/>
                <a:gd name="T3" fmla="*/ 173037 h 50"/>
                <a:gd name="T4" fmla="*/ 0 w 68"/>
                <a:gd name="T5" fmla="*/ 117665 h 50"/>
                <a:gd name="T6" fmla="*/ 30886 w 68"/>
                <a:gd name="T7" fmla="*/ 69215 h 50"/>
                <a:gd name="T8" fmla="*/ 30886 w 68"/>
                <a:gd name="T9" fmla="*/ 62293 h 50"/>
                <a:gd name="T10" fmla="*/ 92658 w 68"/>
                <a:gd name="T11" fmla="*/ 0 h 50"/>
                <a:gd name="T12" fmla="*/ 150999 w 68"/>
                <a:gd name="T13" fmla="*/ 38068 h 50"/>
                <a:gd name="T14" fmla="*/ 171590 w 68"/>
                <a:gd name="T15" fmla="*/ 31147 h 50"/>
                <a:gd name="T16" fmla="*/ 202476 w 68"/>
                <a:gd name="T17" fmla="*/ 62293 h 50"/>
                <a:gd name="T18" fmla="*/ 199044 w 68"/>
                <a:gd name="T19" fmla="*/ 79597 h 50"/>
                <a:gd name="T20" fmla="*/ 233362 w 68"/>
                <a:gd name="T21" fmla="*/ 124587 h 50"/>
                <a:gd name="T22" fmla="*/ 188749 w 68"/>
                <a:gd name="T23" fmla="*/ 173037 h 5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0">
                  <a:moveTo>
                    <a:pt x="55" y="50"/>
                  </a:moveTo>
                  <a:cubicBezTo>
                    <a:pt x="16" y="50"/>
                    <a:pt x="16" y="50"/>
                    <a:pt x="16" y="50"/>
                  </a:cubicBezTo>
                  <a:cubicBezTo>
                    <a:pt x="7" y="50"/>
                    <a:pt x="0" y="43"/>
                    <a:pt x="0" y="34"/>
                  </a:cubicBezTo>
                  <a:cubicBezTo>
                    <a:pt x="0" y="28"/>
                    <a:pt x="4" y="22"/>
                    <a:pt x="9" y="20"/>
                  </a:cubicBezTo>
                  <a:cubicBezTo>
                    <a:pt x="9" y="19"/>
                    <a:pt x="9" y="19"/>
                    <a:pt x="9" y="18"/>
                  </a:cubicBezTo>
                  <a:cubicBezTo>
                    <a:pt x="9" y="8"/>
                    <a:pt x="17" y="0"/>
                    <a:pt x="27" y="0"/>
                  </a:cubicBezTo>
                  <a:cubicBezTo>
                    <a:pt x="35" y="0"/>
                    <a:pt x="41" y="5"/>
                    <a:pt x="44" y="11"/>
                  </a:cubicBezTo>
                  <a:cubicBezTo>
                    <a:pt x="46" y="10"/>
                    <a:pt x="48" y="9"/>
                    <a:pt x="50" y="9"/>
                  </a:cubicBezTo>
                  <a:cubicBezTo>
                    <a:pt x="55" y="9"/>
                    <a:pt x="59" y="13"/>
                    <a:pt x="59" y="18"/>
                  </a:cubicBezTo>
                  <a:cubicBezTo>
                    <a:pt x="59" y="20"/>
                    <a:pt x="59" y="22"/>
                    <a:pt x="58" y="23"/>
                  </a:cubicBezTo>
                  <a:cubicBezTo>
                    <a:pt x="64" y="25"/>
                    <a:pt x="68" y="30"/>
                    <a:pt x="68" y="36"/>
                  </a:cubicBezTo>
                  <a:cubicBezTo>
                    <a:pt x="68" y="44"/>
                    <a:pt x="62" y="50"/>
                    <a:pt x="55" y="50"/>
                  </a:cubicBezTo>
                  <a:close/>
                </a:path>
              </a:pathLst>
            </a:custGeom>
            <a:solidFill>
              <a:schemeClr val="bg1"/>
            </a:solidFill>
            <a:ln>
              <a:noFill/>
            </a:ln>
          </p:spPr>
          <p:txBody>
            <a:bodyPr/>
            <a:lstStyle/>
            <a:p>
              <a:endParaRPr lang="en-US"/>
            </a:p>
          </p:txBody>
        </p:sp>
      </p:grpSp>
      <p:grpSp>
        <p:nvGrpSpPr>
          <p:cNvPr id="7" name="Group 6"/>
          <p:cNvGrpSpPr/>
          <p:nvPr/>
        </p:nvGrpSpPr>
        <p:grpSpPr>
          <a:xfrm>
            <a:off x="6366782" y="4964262"/>
            <a:ext cx="4865622" cy="1293656"/>
            <a:chOff x="6584116" y="4935072"/>
            <a:chExt cx="4865622" cy="1293656"/>
          </a:xfrm>
        </p:grpSpPr>
        <p:sp>
          <p:nvSpPr>
            <p:cNvPr id="30" name="TextBox 29"/>
            <p:cNvSpPr txBox="1"/>
            <p:nvPr/>
          </p:nvSpPr>
          <p:spPr>
            <a:xfrm>
              <a:off x="7317124" y="4935072"/>
              <a:ext cx="4037546" cy="307777"/>
            </a:xfrm>
            <a:prstGeom prst="rect">
              <a:avLst/>
            </a:prstGeom>
            <a:noFill/>
          </p:spPr>
          <p:txBody>
            <a:bodyPr wrap="square" rtlCol="0">
              <a:spAutoFit/>
            </a:bodyPr>
            <a:lstStyle/>
            <a:p>
              <a:r>
                <a:rPr lang="en-US" sz="1400" b="1" dirty="0"/>
                <a:t>The Future</a:t>
              </a:r>
            </a:p>
          </p:txBody>
        </p:sp>
        <p:sp>
          <p:nvSpPr>
            <p:cNvPr id="31" name="Rectangle 30"/>
            <p:cNvSpPr/>
            <p:nvPr/>
          </p:nvSpPr>
          <p:spPr>
            <a:xfrm>
              <a:off x="7317123" y="5213065"/>
              <a:ext cx="4132615" cy="1015663"/>
            </a:xfrm>
            <a:prstGeom prst="rect">
              <a:avLst/>
            </a:prstGeom>
          </p:spPr>
          <p:txBody>
            <a:bodyPr wrap="square">
              <a:spAutoFit/>
            </a:bodyPr>
            <a:lstStyle/>
            <a:p>
              <a:r>
                <a:rPr lang="en-US" sz="1200" dirty="0"/>
                <a:t>The organisation will start by hiring out toys, books and outdoor equipment, but plan to expand in line with customer needs, to include new ranges of toys/equipment, children's workshops, open the gardens, perhaps provide refreshments.</a:t>
              </a:r>
              <a:endParaRPr lang="it-IT" sz="1200" dirty="0">
                <a:solidFill>
                  <a:schemeClr val="tx2"/>
                </a:solidFill>
              </a:endParaRPr>
            </a:p>
          </p:txBody>
        </p:sp>
        <p:sp>
          <p:nvSpPr>
            <p:cNvPr id="32" name="Oval 31"/>
            <p:cNvSpPr/>
            <p:nvPr/>
          </p:nvSpPr>
          <p:spPr>
            <a:xfrm>
              <a:off x="6584116" y="4999295"/>
              <a:ext cx="637940" cy="637940"/>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Freeform 66"/>
            <p:cNvSpPr>
              <a:spLocks noEditPoints="1"/>
            </p:cNvSpPr>
            <p:nvPr/>
          </p:nvSpPr>
          <p:spPr bwMode="auto">
            <a:xfrm>
              <a:off x="6773237" y="5166592"/>
              <a:ext cx="259698" cy="303347"/>
            </a:xfrm>
            <a:custGeom>
              <a:avLst/>
              <a:gdLst>
                <a:gd name="T0" fmla="*/ 188912 w 55"/>
                <a:gd name="T1" fmla="*/ 31031 h 64"/>
                <a:gd name="T2" fmla="*/ 188912 w 55"/>
                <a:gd name="T3" fmla="*/ 48270 h 64"/>
                <a:gd name="T4" fmla="*/ 92739 w 55"/>
                <a:gd name="T5" fmla="*/ 79301 h 64"/>
                <a:gd name="T6" fmla="*/ 0 w 55"/>
                <a:gd name="T7" fmla="*/ 48270 h 64"/>
                <a:gd name="T8" fmla="*/ 0 w 55"/>
                <a:gd name="T9" fmla="*/ 31031 h 64"/>
                <a:gd name="T10" fmla="*/ 92739 w 55"/>
                <a:gd name="T11" fmla="*/ 0 h 64"/>
                <a:gd name="T12" fmla="*/ 188912 w 55"/>
                <a:gd name="T13" fmla="*/ 31031 h 64"/>
                <a:gd name="T14" fmla="*/ 188912 w 55"/>
                <a:gd name="T15" fmla="*/ 72405 h 64"/>
                <a:gd name="T16" fmla="*/ 188912 w 55"/>
                <a:gd name="T17" fmla="*/ 93092 h 64"/>
                <a:gd name="T18" fmla="*/ 92739 w 55"/>
                <a:gd name="T19" fmla="*/ 127571 h 64"/>
                <a:gd name="T20" fmla="*/ 0 w 55"/>
                <a:gd name="T21" fmla="*/ 93092 h 64"/>
                <a:gd name="T22" fmla="*/ 0 w 55"/>
                <a:gd name="T23" fmla="*/ 72405 h 64"/>
                <a:gd name="T24" fmla="*/ 92739 w 55"/>
                <a:gd name="T25" fmla="*/ 93092 h 64"/>
                <a:gd name="T26" fmla="*/ 188912 w 55"/>
                <a:gd name="T27" fmla="*/ 72405 h 64"/>
                <a:gd name="T28" fmla="*/ 188912 w 55"/>
                <a:gd name="T29" fmla="*/ 120675 h 64"/>
                <a:gd name="T30" fmla="*/ 188912 w 55"/>
                <a:gd name="T31" fmla="*/ 141362 h 64"/>
                <a:gd name="T32" fmla="*/ 92739 w 55"/>
                <a:gd name="T33" fmla="*/ 172393 h 64"/>
                <a:gd name="T34" fmla="*/ 0 w 55"/>
                <a:gd name="T35" fmla="*/ 141362 h 64"/>
                <a:gd name="T36" fmla="*/ 0 w 55"/>
                <a:gd name="T37" fmla="*/ 120675 h 64"/>
                <a:gd name="T38" fmla="*/ 92739 w 55"/>
                <a:gd name="T39" fmla="*/ 141362 h 64"/>
                <a:gd name="T40" fmla="*/ 188912 w 55"/>
                <a:gd name="T41" fmla="*/ 120675 h 64"/>
                <a:gd name="T42" fmla="*/ 188912 w 55"/>
                <a:gd name="T43" fmla="*/ 168945 h 64"/>
                <a:gd name="T44" fmla="*/ 188912 w 55"/>
                <a:gd name="T45" fmla="*/ 189632 h 64"/>
                <a:gd name="T46" fmla="*/ 92739 w 55"/>
                <a:gd name="T47" fmla="*/ 220663 h 64"/>
                <a:gd name="T48" fmla="*/ 0 w 55"/>
                <a:gd name="T49" fmla="*/ 189632 h 64"/>
                <a:gd name="T50" fmla="*/ 0 w 55"/>
                <a:gd name="T51" fmla="*/ 168945 h 64"/>
                <a:gd name="T52" fmla="*/ 92739 w 55"/>
                <a:gd name="T53" fmla="*/ 189632 h 64"/>
                <a:gd name="T54" fmla="*/ 188912 w 55"/>
                <a:gd name="T55" fmla="*/ 168945 h 6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0" t="0" r="r" b="b"/>
              <a:pathLst>
                <a:path w="55" h="64">
                  <a:moveTo>
                    <a:pt x="55" y="9"/>
                  </a:moveTo>
                  <a:cubicBezTo>
                    <a:pt x="55" y="14"/>
                    <a:pt x="55" y="14"/>
                    <a:pt x="55" y="14"/>
                  </a:cubicBezTo>
                  <a:cubicBezTo>
                    <a:pt x="55" y="19"/>
                    <a:pt x="42" y="23"/>
                    <a:pt x="27" y="23"/>
                  </a:cubicBezTo>
                  <a:cubicBezTo>
                    <a:pt x="12" y="23"/>
                    <a:pt x="0" y="19"/>
                    <a:pt x="0" y="14"/>
                  </a:cubicBezTo>
                  <a:cubicBezTo>
                    <a:pt x="0" y="9"/>
                    <a:pt x="0" y="9"/>
                    <a:pt x="0" y="9"/>
                  </a:cubicBezTo>
                  <a:cubicBezTo>
                    <a:pt x="0" y="4"/>
                    <a:pt x="12" y="0"/>
                    <a:pt x="27" y="0"/>
                  </a:cubicBezTo>
                  <a:cubicBezTo>
                    <a:pt x="42" y="0"/>
                    <a:pt x="55" y="4"/>
                    <a:pt x="55" y="9"/>
                  </a:cubicBezTo>
                  <a:close/>
                  <a:moveTo>
                    <a:pt x="55" y="21"/>
                  </a:moveTo>
                  <a:cubicBezTo>
                    <a:pt x="55" y="27"/>
                    <a:pt x="55" y="27"/>
                    <a:pt x="55" y="27"/>
                  </a:cubicBezTo>
                  <a:cubicBezTo>
                    <a:pt x="55" y="32"/>
                    <a:pt x="42" y="37"/>
                    <a:pt x="27" y="37"/>
                  </a:cubicBezTo>
                  <a:cubicBezTo>
                    <a:pt x="12" y="37"/>
                    <a:pt x="0" y="32"/>
                    <a:pt x="0" y="27"/>
                  </a:cubicBezTo>
                  <a:cubicBezTo>
                    <a:pt x="0" y="21"/>
                    <a:pt x="0" y="21"/>
                    <a:pt x="0" y="21"/>
                  </a:cubicBezTo>
                  <a:cubicBezTo>
                    <a:pt x="6" y="25"/>
                    <a:pt x="16" y="27"/>
                    <a:pt x="27" y="27"/>
                  </a:cubicBezTo>
                  <a:cubicBezTo>
                    <a:pt x="38" y="27"/>
                    <a:pt x="49" y="25"/>
                    <a:pt x="55" y="21"/>
                  </a:cubicBezTo>
                  <a:close/>
                  <a:moveTo>
                    <a:pt x="55" y="35"/>
                  </a:moveTo>
                  <a:cubicBezTo>
                    <a:pt x="55" y="41"/>
                    <a:pt x="55" y="41"/>
                    <a:pt x="55" y="41"/>
                  </a:cubicBezTo>
                  <a:cubicBezTo>
                    <a:pt x="55" y="46"/>
                    <a:pt x="42" y="50"/>
                    <a:pt x="27" y="50"/>
                  </a:cubicBezTo>
                  <a:cubicBezTo>
                    <a:pt x="12" y="50"/>
                    <a:pt x="0" y="46"/>
                    <a:pt x="0" y="41"/>
                  </a:cubicBezTo>
                  <a:cubicBezTo>
                    <a:pt x="0" y="35"/>
                    <a:pt x="0" y="35"/>
                    <a:pt x="0" y="35"/>
                  </a:cubicBezTo>
                  <a:cubicBezTo>
                    <a:pt x="6" y="39"/>
                    <a:pt x="16" y="41"/>
                    <a:pt x="27" y="41"/>
                  </a:cubicBezTo>
                  <a:cubicBezTo>
                    <a:pt x="38" y="41"/>
                    <a:pt x="49" y="39"/>
                    <a:pt x="55" y="35"/>
                  </a:cubicBezTo>
                  <a:close/>
                  <a:moveTo>
                    <a:pt x="55" y="49"/>
                  </a:moveTo>
                  <a:cubicBezTo>
                    <a:pt x="55" y="55"/>
                    <a:pt x="55" y="55"/>
                    <a:pt x="55" y="55"/>
                  </a:cubicBezTo>
                  <a:cubicBezTo>
                    <a:pt x="55" y="60"/>
                    <a:pt x="42" y="64"/>
                    <a:pt x="27" y="64"/>
                  </a:cubicBezTo>
                  <a:cubicBezTo>
                    <a:pt x="12" y="64"/>
                    <a:pt x="0" y="60"/>
                    <a:pt x="0" y="55"/>
                  </a:cubicBezTo>
                  <a:cubicBezTo>
                    <a:pt x="0" y="49"/>
                    <a:pt x="0" y="49"/>
                    <a:pt x="0" y="49"/>
                  </a:cubicBezTo>
                  <a:cubicBezTo>
                    <a:pt x="6" y="53"/>
                    <a:pt x="16" y="55"/>
                    <a:pt x="27" y="55"/>
                  </a:cubicBezTo>
                  <a:cubicBezTo>
                    <a:pt x="38" y="55"/>
                    <a:pt x="49" y="53"/>
                    <a:pt x="55" y="49"/>
                  </a:cubicBezTo>
                  <a:close/>
                </a:path>
              </a:pathLst>
            </a:custGeom>
            <a:solidFill>
              <a:schemeClr val="bg1"/>
            </a:solidFill>
            <a:ln>
              <a:noFill/>
            </a:ln>
          </p:spPr>
          <p:txBody>
            <a:bodyPr/>
            <a:lstStyle/>
            <a:p>
              <a:endParaRPr lang="en-US"/>
            </a:p>
          </p:txBody>
        </p:sp>
      </p:grpSp>
      <p:sp>
        <p:nvSpPr>
          <p:cNvPr id="39" name="Freeform 173"/>
          <p:cNvSpPr>
            <a:spLocks noEditPoints="1"/>
          </p:cNvSpPr>
          <p:nvPr/>
        </p:nvSpPr>
        <p:spPr bwMode="auto">
          <a:xfrm>
            <a:off x="1090808" y="3340669"/>
            <a:ext cx="344811" cy="283705"/>
          </a:xfrm>
          <a:custGeom>
            <a:avLst/>
            <a:gdLst>
              <a:gd name="T0" fmla="*/ 168362 w 73"/>
              <a:gd name="T1" fmla="*/ 61913 h 60"/>
              <a:gd name="T2" fmla="*/ 92771 w 73"/>
              <a:gd name="T3" fmla="*/ 134144 h 60"/>
              <a:gd name="T4" fmla="*/ 96207 w 73"/>
              <a:gd name="T5" fmla="*/ 151342 h 60"/>
              <a:gd name="T6" fmla="*/ 89335 w 73"/>
              <a:gd name="T7" fmla="*/ 151342 h 60"/>
              <a:gd name="T8" fmla="*/ 58411 w 73"/>
              <a:gd name="T9" fmla="*/ 147902 h 60"/>
              <a:gd name="T10" fmla="*/ 27488 w 73"/>
              <a:gd name="T11" fmla="*/ 161660 h 60"/>
              <a:gd name="T12" fmla="*/ 34360 w 73"/>
              <a:gd name="T13" fmla="*/ 137583 h 60"/>
              <a:gd name="T14" fmla="*/ 0 w 73"/>
              <a:gd name="T15" fmla="*/ 75671 h 60"/>
              <a:gd name="T16" fmla="*/ 89335 w 73"/>
              <a:gd name="T17" fmla="*/ 0 h 60"/>
              <a:gd name="T18" fmla="*/ 178670 w 73"/>
              <a:gd name="T19" fmla="*/ 61913 h 60"/>
              <a:gd name="T20" fmla="*/ 168362 w 73"/>
              <a:gd name="T21" fmla="*/ 61913 h 60"/>
              <a:gd name="T22" fmla="*/ 58411 w 73"/>
              <a:gd name="T23" fmla="*/ 37835 h 60"/>
              <a:gd name="T24" fmla="*/ 44667 w 73"/>
              <a:gd name="T25" fmla="*/ 48154 h 60"/>
              <a:gd name="T26" fmla="*/ 58411 w 73"/>
              <a:gd name="T27" fmla="*/ 61913 h 60"/>
              <a:gd name="T28" fmla="*/ 68719 w 73"/>
              <a:gd name="T29" fmla="*/ 48154 h 60"/>
              <a:gd name="T30" fmla="*/ 58411 w 73"/>
              <a:gd name="T31" fmla="*/ 37835 h 60"/>
              <a:gd name="T32" fmla="*/ 219901 w 73"/>
              <a:gd name="T33" fmla="*/ 182298 h 60"/>
              <a:gd name="T34" fmla="*/ 226773 w 73"/>
              <a:gd name="T35" fmla="*/ 206375 h 60"/>
              <a:gd name="T36" fmla="*/ 202722 w 73"/>
              <a:gd name="T37" fmla="*/ 192617 h 60"/>
              <a:gd name="T38" fmla="*/ 175234 w 73"/>
              <a:gd name="T39" fmla="*/ 196056 h 60"/>
              <a:gd name="T40" fmla="*/ 99643 w 73"/>
              <a:gd name="T41" fmla="*/ 130704 h 60"/>
              <a:gd name="T42" fmla="*/ 175234 w 73"/>
              <a:gd name="T43" fmla="*/ 68792 h 60"/>
              <a:gd name="T44" fmla="*/ 250825 w 73"/>
              <a:gd name="T45" fmla="*/ 130704 h 60"/>
              <a:gd name="T46" fmla="*/ 219901 w 73"/>
              <a:gd name="T47" fmla="*/ 182298 h 60"/>
              <a:gd name="T48" fmla="*/ 120259 w 73"/>
              <a:gd name="T49" fmla="*/ 37835 h 60"/>
              <a:gd name="T50" fmla="*/ 106515 w 73"/>
              <a:gd name="T51" fmla="*/ 48154 h 60"/>
              <a:gd name="T52" fmla="*/ 120259 w 73"/>
              <a:gd name="T53" fmla="*/ 61913 h 60"/>
              <a:gd name="T54" fmla="*/ 134002 w 73"/>
              <a:gd name="T55" fmla="*/ 48154 h 60"/>
              <a:gd name="T56" fmla="*/ 120259 w 73"/>
              <a:gd name="T57" fmla="*/ 37835 h 60"/>
              <a:gd name="T58" fmla="*/ 151182 w 73"/>
              <a:gd name="T59" fmla="*/ 103188 h 60"/>
              <a:gd name="T60" fmla="*/ 140874 w 73"/>
              <a:gd name="T61" fmla="*/ 113506 h 60"/>
              <a:gd name="T62" fmla="*/ 151182 w 73"/>
              <a:gd name="T63" fmla="*/ 120385 h 60"/>
              <a:gd name="T64" fmla="*/ 161490 w 73"/>
              <a:gd name="T65" fmla="*/ 113506 h 60"/>
              <a:gd name="T66" fmla="*/ 151182 w 73"/>
              <a:gd name="T67" fmla="*/ 103188 h 60"/>
              <a:gd name="T68" fmla="*/ 199286 w 73"/>
              <a:gd name="T69" fmla="*/ 103188 h 60"/>
              <a:gd name="T70" fmla="*/ 188978 w 73"/>
              <a:gd name="T71" fmla="*/ 113506 h 60"/>
              <a:gd name="T72" fmla="*/ 199286 w 73"/>
              <a:gd name="T73" fmla="*/ 120385 h 60"/>
              <a:gd name="T74" fmla="*/ 209593 w 73"/>
              <a:gd name="T75" fmla="*/ 113506 h 60"/>
              <a:gd name="T76" fmla="*/ 199286 w 73"/>
              <a:gd name="T77" fmla="*/ 103188 h 60"/>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73" h="60">
                <a:moveTo>
                  <a:pt x="49" y="18"/>
                </a:moveTo>
                <a:cubicBezTo>
                  <a:pt x="37" y="18"/>
                  <a:pt x="27" y="27"/>
                  <a:pt x="27" y="39"/>
                </a:cubicBezTo>
                <a:cubicBezTo>
                  <a:pt x="27" y="41"/>
                  <a:pt x="28" y="42"/>
                  <a:pt x="28" y="44"/>
                </a:cubicBezTo>
                <a:cubicBezTo>
                  <a:pt x="27" y="44"/>
                  <a:pt x="26" y="44"/>
                  <a:pt x="26" y="44"/>
                </a:cubicBezTo>
                <a:cubicBezTo>
                  <a:pt x="22" y="44"/>
                  <a:pt x="20" y="44"/>
                  <a:pt x="17" y="43"/>
                </a:cubicBezTo>
                <a:cubicBezTo>
                  <a:pt x="8" y="47"/>
                  <a:pt x="8" y="47"/>
                  <a:pt x="8" y="47"/>
                </a:cubicBezTo>
                <a:cubicBezTo>
                  <a:pt x="10" y="40"/>
                  <a:pt x="10" y="40"/>
                  <a:pt x="10" y="40"/>
                </a:cubicBezTo>
                <a:cubicBezTo>
                  <a:pt x="4" y="35"/>
                  <a:pt x="0" y="29"/>
                  <a:pt x="0" y="22"/>
                </a:cubicBezTo>
                <a:cubicBezTo>
                  <a:pt x="0" y="10"/>
                  <a:pt x="11" y="0"/>
                  <a:pt x="26" y="0"/>
                </a:cubicBezTo>
                <a:cubicBezTo>
                  <a:pt x="38" y="0"/>
                  <a:pt x="50" y="8"/>
                  <a:pt x="52" y="18"/>
                </a:cubicBezTo>
                <a:cubicBezTo>
                  <a:pt x="51" y="18"/>
                  <a:pt x="50" y="18"/>
                  <a:pt x="49" y="18"/>
                </a:cubicBezTo>
                <a:close/>
                <a:moveTo>
                  <a:pt x="17" y="11"/>
                </a:moveTo>
                <a:cubicBezTo>
                  <a:pt x="15" y="11"/>
                  <a:pt x="13" y="12"/>
                  <a:pt x="13" y="14"/>
                </a:cubicBezTo>
                <a:cubicBezTo>
                  <a:pt x="13" y="16"/>
                  <a:pt x="15" y="18"/>
                  <a:pt x="17" y="18"/>
                </a:cubicBezTo>
                <a:cubicBezTo>
                  <a:pt x="19" y="18"/>
                  <a:pt x="20" y="16"/>
                  <a:pt x="20" y="14"/>
                </a:cubicBezTo>
                <a:cubicBezTo>
                  <a:pt x="20" y="12"/>
                  <a:pt x="19" y="11"/>
                  <a:pt x="17" y="11"/>
                </a:cubicBezTo>
                <a:close/>
                <a:moveTo>
                  <a:pt x="64" y="53"/>
                </a:moveTo>
                <a:cubicBezTo>
                  <a:pt x="66" y="60"/>
                  <a:pt x="66" y="60"/>
                  <a:pt x="66" y="60"/>
                </a:cubicBezTo>
                <a:cubicBezTo>
                  <a:pt x="59" y="56"/>
                  <a:pt x="59" y="56"/>
                  <a:pt x="59" y="56"/>
                </a:cubicBezTo>
                <a:cubicBezTo>
                  <a:pt x="56" y="56"/>
                  <a:pt x="53" y="57"/>
                  <a:pt x="51" y="57"/>
                </a:cubicBezTo>
                <a:cubicBezTo>
                  <a:pt x="39" y="57"/>
                  <a:pt x="29" y="49"/>
                  <a:pt x="29" y="38"/>
                </a:cubicBezTo>
                <a:cubicBezTo>
                  <a:pt x="29" y="28"/>
                  <a:pt x="39" y="20"/>
                  <a:pt x="51" y="20"/>
                </a:cubicBezTo>
                <a:cubicBezTo>
                  <a:pt x="63" y="20"/>
                  <a:pt x="73" y="28"/>
                  <a:pt x="73" y="38"/>
                </a:cubicBezTo>
                <a:cubicBezTo>
                  <a:pt x="73" y="44"/>
                  <a:pt x="69" y="49"/>
                  <a:pt x="64" y="53"/>
                </a:cubicBezTo>
                <a:close/>
                <a:moveTo>
                  <a:pt x="35" y="11"/>
                </a:moveTo>
                <a:cubicBezTo>
                  <a:pt x="33" y="11"/>
                  <a:pt x="31" y="12"/>
                  <a:pt x="31" y="14"/>
                </a:cubicBezTo>
                <a:cubicBezTo>
                  <a:pt x="31" y="16"/>
                  <a:pt x="33" y="18"/>
                  <a:pt x="35" y="18"/>
                </a:cubicBezTo>
                <a:cubicBezTo>
                  <a:pt x="37" y="18"/>
                  <a:pt x="39" y="16"/>
                  <a:pt x="39" y="14"/>
                </a:cubicBezTo>
                <a:cubicBezTo>
                  <a:pt x="39" y="12"/>
                  <a:pt x="37" y="11"/>
                  <a:pt x="35" y="11"/>
                </a:cubicBezTo>
                <a:close/>
                <a:moveTo>
                  <a:pt x="44" y="30"/>
                </a:moveTo>
                <a:cubicBezTo>
                  <a:pt x="42" y="30"/>
                  <a:pt x="41" y="31"/>
                  <a:pt x="41" y="33"/>
                </a:cubicBezTo>
                <a:cubicBezTo>
                  <a:pt x="41" y="34"/>
                  <a:pt x="42" y="35"/>
                  <a:pt x="44" y="35"/>
                </a:cubicBezTo>
                <a:cubicBezTo>
                  <a:pt x="46" y="35"/>
                  <a:pt x="47" y="34"/>
                  <a:pt x="47" y="33"/>
                </a:cubicBezTo>
                <a:cubicBezTo>
                  <a:pt x="47" y="31"/>
                  <a:pt x="46" y="30"/>
                  <a:pt x="44" y="30"/>
                </a:cubicBezTo>
                <a:close/>
                <a:moveTo>
                  <a:pt x="58" y="30"/>
                </a:moveTo>
                <a:cubicBezTo>
                  <a:pt x="57" y="30"/>
                  <a:pt x="55" y="31"/>
                  <a:pt x="55" y="33"/>
                </a:cubicBezTo>
                <a:cubicBezTo>
                  <a:pt x="55" y="34"/>
                  <a:pt x="57" y="35"/>
                  <a:pt x="58" y="35"/>
                </a:cubicBezTo>
                <a:cubicBezTo>
                  <a:pt x="60" y="35"/>
                  <a:pt x="61" y="34"/>
                  <a:pt x="61" y="33"/>
                </a:cubicBezTo>
                <a:cubicBezTo>
                  <a:pt x="61" y="31"/>
                  <a:pt x="60" y="30"/>
                  <a:pt x="58" y="30"/>
                </a:cubicBezTo>
                <a:close/>
              </a:path>
            </a:pathLst>
          </a:custGeom>
          <a:solidFill>
            <a:schemeClr val="bg1"/>
          </a:solidFill>
          <a:ln>
            <a:noFill/>
          </a:ln>
        </p:spPr>
        <p:txBody>
          <a:bodyPr/>
          <a:lstStyle/>
          <a:p>
            <a:endParaRPr lang="en-US"/>
          </a:p>
        </p:txBody>
      </p:sp>
      <p:sp>
        <p:nvSpPr>
          <p:cNvPr id="9" name="Rectangle 8"/>
          <p:cNvSpPr/>
          <p:nvPr/>
        </p:nvSpPr>
        <p:spPr>
          <a:xfrm>
            <a:off x="7123364" y="1869609"/>
            <a:ext cx="3655098" cy="1015663"/>
          </a:xfrm>
          <a:prstGeom prst="rect">
            <a:avLst/>
          </a:prstGeom>
        </p:spPr>
        <p:txBody>
          <a:bodyPr wrap="square">
            <a:spAutoFit/>
          </a:bodyPr>
          <a:lstStyle/>
          <a:p>
            <a:r>
              <a:rPr lang="en-US" sz="1200" dirty="0"/>
              <a:t>Using the information from the SWOT analysis , there are more strengths and opportunities for this project than there are weaknesses and threats, making this project an attractive one, with a good chance of success</a:t>
            </a:r>
            <a:r>
              <a:rPr lang="it-IT" sz="1200" dirty="0"/>
              <a:t>.</a:t>
            </a:r>
            <a:endParaRPr lang="en-GB" sz="1200" dirty="0"/>
          </a:p>
        </p:txBody>
      </p:sp>
      <p:sp>
        <p:nvSpPr>
          <p:cNvPr id="10" name="Rectangle 9"/>
          <p:cNvSpPr/>
          <p:nvPr/>
        </p:nvSpPr>
        <p:spPr>
          <a:xfrm>
            <a:off x="7123364" y="3397183"/>
            <a:ext cx="4086162" cy="1569660"/>
          </a:xfrm>
          <a:prstGeom prst="rect">
            <a:avLst/>
          </a:prstGeom>
        </p:spPr>
        <p:txBody>
          <a:bodyPr wrap="square">
            <a:spAutoFit/>
          </a:bodyPr>
          <a:lstStyle/>
          <a:p>
            <a:r>
              <a:rPr lang="en-GB" sz="1200" dirty="0">
                <a:ea typeface="Times New Roman" panose="02020603050405020304" pitchFamily="18" charset="0"/>
              </a:rPr>
              <a:t>The company’s competitive advantage will be through having a differentiated service, which will add value for the customers according to Porter’s Value Chain framework (1985).  The value chain however, is being replaced by a ‘highly fluid value network’ (</a:t>
            </a:r>
            <a:r>
              <a:rPr lang="en-GB" sz="1200" dirty="0"/>
              <a:t>Smith &amp; Chaffey 2005, p74), which is much more in line with the way that this organisation will operate, so that we can modify our services to meet customer demand </a:t>
            </a:r>
          </a:p>
        </p:txBody>
      </p:sp>
      <p:pic>
        <p:nvPicPr>
          <p:cNvPr id="12" name="Audio 11">
            <a:hlinkClick r:id="" action="ppaction://media"/>
            <a:extLst>
              <a:ext uri="{FF2B5EF4-FFF2-40B4-BE49-F238E27FC236}">
                <a16:creationId xmlns:a16="http://schemas.microsoft.com/office/drawing/2014/main" id="{02274487-3A1E-4478-B21C-69357F24EE7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692670" y="3920982"/>
            <a:ext cx="609600" cy="609600"/>
          </a:xfrm>
          <a:prstGeom prst="rect">
            <a:avLst/>
          </a:prstGeom>
        </p:spPr>
      </p:pic>
    </p:spTree>
    <p:extLst>
      <p:ext uri="{BB962C8B-B14F-4D97-AF65-F5344CB8AC3E}">
        <p14:creationId xmlns:p14="http://schemas.microsoft.com/office/powerpoint/2010/main" val="1994604770"/>
      </p:ext>
    </p:extLst>
  </p:cSld>
  <p:clrMapOvr>
    <a:masterClrMapping/>
  </p:clrMapOvr>
  <mc:AlternateContent xmlns:mc="http://schemas.openxmlformats.org/markup-compatibility/2006">
    <mc:Choice xmlns:p14="http://schemas.microsoft.com/office/powerpoint/2010/main" Requires="p14">
      <p:transition spd="slow" p14:dur="2000" advTm="150237"/>
    </mc:Choice>
    <mc:Fallback>
      <p:transition spd="slow" advTm="150237"/>
    </mc:Fallback>
  </mc:AlternateContent>
  <mc:AlternateContent xmlns:mc="http://schemas.openxmlformats.org/markup-compatibility/2006">
    <mc:Choice xmlns:p14="http://schemas.microsoft.com/office/powerpoint/2010/main"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par>
                              <p:cTn id="7" fill="hold">
                                <p:stCondLst>
                                  <p:cond delay="0"/>
                                </p:stCondLst>
                                <p:childTnLst>
                                  <p:par>
                                    <p:cTn id="8" presetID="2" presetClass="entr" presetSubtype="4" fill="hold" nodeType="afterEffect" p14:presetBounceEnd="50667">
                                      <p:stCondLst>
                                        <p:cond delay="0"/>
                                      </p:stCondLst>
                                      <p:childTnLst>
                                        <p:set>
                                          <p:cBhvr>
                                            <p:cTn id="9" dur="1" fill="hold">
                                              <p:stCondLst>
                                                <p:cond delay="0"/>
                                              </p:stCondLst>
                                            </p:cTn>
                                            <p:tgtEl>
                                              <p:spTgt spid="2"/>
                                            </p:tgtEl>
                                            <p:attrNameLst>
                                              <p:attrName>style.visibility</p:attrName>
                                            </p:attrNameLst>
                                          </p:cBhvr>
                                          <p:to>
                                            <p:strVal val="visible"/>
                                          </p:to>
                                        </p:set>
                                        <p:anim calcmode="lin" valueType="num" p14:bounceEnd="50667">
                                          <p:cBhvr additive="base">
                                            <p:cTn id="10" dur="750" fill="hold"/>
                                            <p:tgtEl>
                                              <p:spTgt spid="2"/>
                                            </p:tgtEl>
                                            <p:attrNameLst>
                                              <p:attrName>ppt_x</p:attrName>
                                            </p:attrNameLst>
                                          </p:cBhvr>
                                          <p:tavLst>
                                            <p:tav tm="0">
                                              <p:val>
                                                <p:strVal val="#ppt_x"/>
                                              </p:val>
                                            </p:tav>
                                            <p:tav tm="100000">
                                              <p:val>
                                                <p:strVal val="#ppt_x"/>
                                              </p:val>
                                            </p:tav>
                                          </p:tavLst>
                                        </p:anim>
                                        <p:anim calcmode="lin" valueType="num" p14:bounceEnd="50667">
                                          <p:cBhvr additive="base">
                                            <p:cTn id="11" dur="750" fill="hold"/>
                                            <p:tgtEl>
                                              <p:spTgt spid="2"/>
                                            </p:tgtEl>
                                            <p:attrNameLst>
                                              <p:attrName>ppt_y</p:attrName>
                                            </p:attrNameLst>
                                          </p:cBhvr>
                                          <p:tavLst>
                                            <p:tav tm="0">
                                              <p:val>
                                                <p:strVal val="1+#ppt_h/2"/>
                                              </p:val>
                                            </p:tav>
                                            <p:tav tm="100000">
                                              <p:val>
                                                <p:strVal val="#ppt_y"/>
                                              </p:val>
                                            </p:tav>
                                          </p:tavLst>
                                        </p:anim>
                                      </p:childTnLst>
                                    </p:cTn>
                                  </p:par>
                                  <p:par>
                                    <p:cTn id="12" presetID="2" presetClass="entr" presetSubtype="4" fill="hold" nodeType="withEffect" p14:presetBounceEnd="50667">
                                      <p:stCondLst>
                                        <p:cond delay="250"/>
                                      </p:stCondLst>
                                      <p:childTnLst>
                                        <p:set>
                                          <p:cBhvr>
                                            <p:cTn id="13" dur="1" fill="hold">
                                              <p:stCondLst>
                                                <p:cond delay="0"/>
                                              </p:stCondLst>
                                            </p:cTn>
                                            <p:tgtEl>
                                              <p:spTgt spid="3"/>
                                            </p:tgtEl>
                                            <p:attrNameLst>
                                              <p:attrName>style.visibility</p:attrName>
                                            </p:attrNameLst>
                                          </p:cBhvr>
                                          <p:to>
                                            <p:strVal val="visible"/>
                                          </p:to>
                                        </p:set>
                                        <p:anim calcmode="lin" valueType="num" p14:bounceEnd="50667">
                                          <p:cBhvr additive="base">
                                            <p:cTn id="14" dur="750" fill="hold"/>
                                            <p:tgtEl>
                                              <p:spTgt spid="3"/>
                                            </p:tgtEl>
                                            <p:attrNameLst>
                                              <p:attrName>ppt_x</p:attrName>
                                            </p:attrNameLst>
                                          </p:cBhvr>
                                          <p:tavLst>
                                            <p:tav tm="0">
                                              <p:val>
                                                <p:strVal val="#ppt_x"/>
                                              </p:val>
                                            </p:tav>
                                            <p:tav tm="100000">
                                              <p:val>
                                                <p:strVal val="#ppt_x"/>
                                              </p:val>
                                            </p:tav>
                                          </p:tavLst>
                                        </p:anim>
                                        <p:anim calcmode="lin" valueType="num" p14:bounceEnd="50667">
                                          <p:cBhvr additive="base">
                                            <p:cTn id="15" dur="750" fill="hold"/>
                                            <p:tgtEl>
                                              <p:spTgt spid="3"/>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14:presetBounceEnd="50667">
                                      <p:stCondLst>
                                        <p:cond delay="500"/>
                                      </p:stCondLst>
                                      <p:childTnLst>
                                        <p:set>
                                          <p:cBhvr>
                                            <p:cTn id="17" dur="1" fill="hold">
                                              <p:stCondLst>
                                                <p:cond delay="0"/>
                                              </p:stCondLst>
                                            </p:cTn>
                                            <p:tgtEl>
                                              <p:spTgt spid="4"/>
                                            </p:tgtEl>
                                            <p:attrNameLst>
                                              <p:attrName>style.visibility</p:attrName>
                                            </p:attrNameLst>
                                          </p:cBhvr>
                                          <p:to>
                                            <p:strVal val="visible"/>
                                          </p:to>
                                        </p:set>
                                        <p:anim calcmode="lin" valueType="num" p14:bounceEnd="50667">
                                          <p:cBhvr additive="base">
                                            <p:cTn id="18" dur="750" fill="hold"/>
                                            <p:tgtEl>
                                              <p:spTgt spid="4"/>
                                            </p:tgtEl>
                                            <p:attrNameLst>
                                              <p:attrName>ppt_x</p:attrName>
                                            </p:attrNameLst>
                                          </p:cBhvr>
                                          <p:tavLst>
                                            <p:tav tm="0">
                                              <p:val>
                                                <p:strVal val="#ppt_x"/>
                                              </p:val>
                                            </p:tav>
                                            <p:tav tm="100000">
                                              <p:val>
                                                <p:strVal val="#ppt_x"/>
                                              </p:val>
                                            </p:tav>
                                          </p:tavLst>
                                        </p:anim>
                                        <p:anim calcmode="lin" valueType="num" p14:bounceEnd="50667">
                                          <p:cBhvr additive="base">
                                            <p:cTn id="19" dur="750" fill="hold"/>
                                            <p:tgtEl>
                                              <p:spTgt spid="4"/>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14:presetBounceEnd="50667">
                                      <p:stCondLst>
                                        <p:cond delay="750"/>
                                      </p:stCondLst>
                                      <p:childTnLst>
                                        <p:set>
                                          <p:cBhvr>
                                            <p:cTn id="21" dur="1" fill="hold">
                                              <p:stCondLst>
                                                <p:cond delay="0"/>
                                              </p:stCondLst>
                                            </p:cTn>
                                            <p:tgtEl>
                                              <p:spTgt spid="5"/>
                                            </p:tgtEl>
                                            <p:attrNameLst>
                                              <p:attrName>style.visibility</p:attrName>
                                            </p:attrNameLst>
                                          </p:cBhvr>
                                          <p:to>
                                            <p:strVal val="visible"/>
                                          </p:to>
                                        </p:set>
                                        <p:anim calcmode="lin" valueType="num" p14:bounceEnd="50667">
                                          <p:cBhvr additive="base">
                                            <p:cTn id="22" dur="750" fill="hold"/>
                                            <p:tgtEl>
                                              <p:spTgt spid="5"/>
                                            </p:tgtEl>
                                            <p:attrNameLst>
                                              <p:attrName>ppt_x</p:attrName>
                                            </p:attrNameLst>
                                          </p:cBhvr>
                                          <p:tavLst>
                                            <p:tav tm="0">
                                              <p:val>
                                                <p:strVal val="#ppt_x"/>
                                              </p:val>
                                            </p:tav>
                                            <p:tav tm="100000">
                                              <p:val>
                                                <p:strVal val="#ppt_x"/>
                                              </p:val>
                                            </p:tav>
                                          </p:tavLst>
                                        </p:anim>
                                        <p:anim calcmode="lin" valueType="num" p14:bounceEnd="50667">
                                          <p:cBhvr additive="base">
                                            <p:cTn id="23" dur="750" fill="hold"/>
                                            <p:tgtEl>
                                              <p:spTgt spid="5"/>
                                            </p:tgtEl>
                                            <p:attrNameLst>
                                              <p:attrName>ppt_y</p:attrName>
                                            </p:attrNameLst>
                                          </p:cBhvr>
                                          <p:tavLst>
                                            <p:tav tm="0">
                                              <p:val>
                                                <p:strVal val="1+#ppt_h/2"/>
                                              </p:val>
                                            </p:tav>
                                            <p:tav tm="100000">
                                              <p:val>
                                                <p:strVal val="#ppt_y"/>
                                              </p:val>
                                            </p:tav>
                                          </p:tavLst>
                                        </p:anim>
                                      </p:childTnLst>
                                    </p:cTn>
                                  </p:par>
                                  <p:par>
                                    <p:cTn id="24" presetID="2" presetClass="entr" presetSubtype="4" fill="hold" nodeType="withEffect" p14:presetBounceEnd="50667">
                                      <p:stCondLst>
                                        <p:cond delay="1000"/>
                                      </p:stCondLst>
                                      <p:childTnLst>
                                        <p:set>
                                          <p:cBhvr>
                                            <p:cTn id="25" dur="1" fill="hold">
                                              <p:stCondLst>
                                                <p:cond delay="0"/>
                                              </p:stCondLst>
                                            </p:cTn>
                                            <p:tgtEl>
                                              <p:spTgt spid="6"/>
                                            </p:tgtEl>
                                            <p:attrNameLst>
                                              <p:attrName>style.visibility</p:attrName>
                                            </p:attrNameLst>
                                          </p:cBhvr>
                                          <p:to>
                                            <p:strVal val="visible"/>
                                          </p:to>
                                        </p:set>
                                        <p:anim calcmode="lin" valueType="num" p14:bounceEnd="50667">
                                          <p:cBhvr additive="base">
                                            <p:cTn id="26" dur="750" fill="hold"/>
                                            <p:tgtEl>
                                              <p:spTgt spid="6"/>
                                            </p:tgtEl>
                                            <p:attrNameLst>
                                              <p:attrName>ppt_x</p:attrName>
                                            </p:attrNameLst>
                                          </p:cBhvr>
                                          <p:tavLst>
                                            <p:tav tm="0">
                                              <p:val>
                                                <p:strVal val="#ppt_x"/>
                                              </p:val>
                                            </p:tav>
                                            <p:tav tm="100000">
                                              <p:val>
                                                <p:strVal val="#ppt_x"/>
                                              </p:val>
                                            </p:tav>
                                          </p:tavLst>
                                        </p:anim>
                                        <p:anim calcmode="lin" valueType="num" p14:bounceEnd="50667">
                                          <p:cBhvr additive="base">
                                            <p:cTn id="27" dur="750" fill="hold"/>
                                            <p:tgtEl>
                                              <p:spTgt spid="6"/>
                                            </p:tgtEl>
                                            <p:attrNameLst>
                                              <p:attrName>ppt_y</p:attrName>
                                            </p:attrNameLst>
                                          </p:cBhvr>
                                          <p:tavLst>
                                            <p:tav tm="0">
                                              <p:val>
                                                <p:strVal val="1+#ppt_h/2"/>
                                              </p:val>
                                            </p:tav>
                                            <p:tav tm="100000">
                                              <p:val>
                                                <p:strVal val="#ppt_y"/>
                                              </p:val>
                                            </p:tav>
                                          </p:tavLst>
                                        </p:anim>
                                      </p:childTnLst>
                                    </p:cTn>
                                  </p:par>
                                  <p:par>
                                    <p:cTn id="28" presetID="2" presetClass="entr" presetSubtype="4" fill="hold" nodeType="withEffect" p14:presetBounceEnd="50667">
                                      <p:stCondLst>
                                        <p:cond delay="1250"/>
                                      </p:stCondLst>
                                      <p:childTnLst>
                                        <p:set>
                                          <p:cBhvr>
                                            <p:cTn id="29" dur="1" fill="hold">
                                              <p:stCondLst>
                                                <p:cond delay="0"/>
                                              </p:stCondLst>
                                            </p:cTn>
                                            <p:tgtEl>
                                              <p:spTgt spid="7"/>
                                            </p:tgtEl>
                                            <p:attrNameLst>
                                              <p:attrName>style.visibility</p:attrName>
                                            </p:attrNameLst>
                                          </p:cBhvr>
                                          <p:to>
                                            <p:strVal val="visible"/>
                                          </p:to>
                                        </p:set>
                                        <p:anim calcmode="lin" valueType="num" p14:bounceEnd="50667">
                                          <p:cBhvr additive="base">
                                            <p:cTn id="30" dur="750" fill="hold"/>
                                            <p:tgtEl>
                                              <p:spTgt spid="7"/>
                                            </p:tgtEl>
                                            <p:attrNameLst>
                                              <p:attrName>ppt_x</p:attrName>
                                            </p:attrNameLst>
                                          </p:cBhvr>
                                          <p:tavLst>
                                            <p:tav tm="0">
                                              <p:val>
                                                <p:strVal val="#ppt_x"/>
                                              </p:val>
                                            </p:tav>
                                            <p:tav tm="100000">
                                              <p:val>
                                                <p:strVal val="#ppt_x"/>
                                              </p:val>
                                            </p:tav>
                                          </p:tavLst>
                                        </p:anim>
                                        <p:anim calcmode="lin" valueType="num" p14:bounceEnd="50667">
                                          <p:cBhvr additive="base">
                                            <p:cTn id="31" dur="75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12"/>
                    </p:tgtEl>
                  </p:cMediaNode>
                </p:audio>
              </p:childTnLst>
            </p:cTn>
          </p:par>
        </p:tnLst>
      </p:timing>
    </mc:Choice>
    <mc:Fallback>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par>
                              <p:cTn id="7" fill="hold">
                                <p:stCondLst>
                                  <p:cond delay="0"/>
                                </p:stCondLst>
                                <p:childTnLst>
                                  <p:par>
                                    <p:cTn id="8" presetID="2" presetClass="entr" presetSubtype="4" fill="hold" nodeType="afterEffect">
                                      <p:stCondLst>
                                        <p:cond delay="0"/>
                                      </p:stCondLst>
                                      <p:childTnLst>
                                        <p:set>
                                          <p:cBhvr>
                                            <p:cTn id="9" dur="1" fill="hold">
                                              <p:stCondLst>
                                                <p:cond delay="0"/>
                                              </p:stCondLst>
                                            </p:cTn>
                                            <p:tgtEl>
                                              <p:spTgt spid="2"/>
                                            </p:tgtEl>
                                            <p:attrNameLst>
                                              <p:attrName>style.visibility</p:attrName>
                                            </p:attrNameLst>
                                          </p:cBhvr>
                                          <p:to>
                                            <p:strVal val="visible"/>
                                          </p:to>
                                        </p:set>
                                        <p:anim calcmode="lin" valueType="num">
                                          <p:cBhvr additive="base">
                                            <p:cTn id="10" dur="750" fill="hold"/>
                                            <p:tgtEl>
                                              <p:spTgt spid="2"/>
                                            </p:tgtEl>
                                            <p:attrNameLst>
                                              <p:attrName>ppt_x</p:attrName>
                                            </p:attrNameLst>
                                          </p:cBhvr>
                                          <p:tavLst>
                                            <p:tav tm="0">
                                              <p:val>
                                                <p:strVal val="#ppt_x"/>
                                              </p:val>
                                            </p:tav>
                                            <p:tav tm="100000">
                                              <p:val>
                                                <p:strVal val="#ppt_x"/>
                                              </p:val>
                                            </p:tav>
                                          </p:tavLst>
                                        </p:anim>
                                        <p:anim calcmode="lin" valueType="num">
                                          <p:cBhvr additive="base">
                                            <p:cTn id="11" dur="750" fill="hold"/>
                                            <p:tgtEl>
                                              <p:spTgt spid="2"/>
                                            </p:tgtEl>
                                            <p:attrNameLst>
                                              <p:attrName>ppt_y</p:attrName>
                                            </p:attrNameLst>
                                          </p:cBhvr>
                                          <p:tavLst>
                                            <p:tav tm="0">
                                              <p:val>
                                                <p:strVal val="1+#ppt_h/2"/>
                                              </p:val>
                                            </p:tav>
                                            <p:tav tm="100000">
                                              <p:val>
                                                <p:strVal val="#ppt_y"/>
                                              </p:val>
                                            </p:tav>
                                          </p:tavLst>
                                        </p:anim>
                                      </p:childTnLst>
                                    </p:cTn>
                                  </p:par>
                                  <p:par>
                                    <p:cTn id="12" presetID="2" presetClass="entr" presetSubtype="4" fill="hold" nodeType="withEffect">
                                      <p:stCondLst>
                                        <p:cond delay="25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750" fill="hold"/>
                                            <p:tgtEl>
                                              <p:spTgt spid="3"/>
                                            </p:tgtEl>
                                            <p:attrNameLst>
                                              <p:attrName>ppt_x</p:attrName>
                                            </p:attrNameLst>
                                          </p:cBhvr>
                                          <p:tavLst>
                                            <p:tav tm="0">
                                              <p:val>
                                                <p:strVal val="#ppt_x"/>
                                              </p:val>
                                            </p:tav>
                                            <p:tav tm="100000">
                                              <p:val>
                                                <p:strVal val="#ppt_x"/>
                                              </p:val>
                                            </p:tav>
                                          </p:tavLst>
                                        </p:anim>
                                        <p:anim calcmode="lin" valueType="num">
                                          <p:cBhvr additive="base">
                                            <p:cTn id="15" dur="750" fill="hold"/>
                                            <p:tgtEl>
                                              <p:spTgt spid="3"/>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50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750" fill="hold"/>
                                            <p:tgtEl>
                                              <p:spTgt spid="4"/>
                                            </p:tgtEl>
                                            <p:attrNameLst>
                                              <p:attrName>ppt_x</p:attrName>
                                            </p:attrNameLst>
                                          </p:cBhvr>
                                          <p:tavLst>
                                            <p:tav tm="0">
                                              <p:val>
                                                <p:strVal val="#ppt_x"/>
                                              </p:val>
                                            </p:tav>
                                            <p:tav tm="100000">
                                              <p:val>
                                                <p:strVal val="#ppt_x"/>
                                              </p:val>
                                            </p:tav>
                                          </p:tavLst>
                                        </p:anim>
                                        <p:anim calcmode="lin" valueType="num">
                                          <p:cBhvr additive="base">
                                            <p:cTn id="19" dur="750" fill="hold"/>
                                            <p:tgtEl>
                                              <p:spTgt spid="4"/>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750"/>
                                      </p:stCondLst>
                                      <p:childTnLst>
                                        <p:set>
                                          <p:cBhvr>
                                            <p:cTn id="21" dur="1" fill="hold">
                                              <p:stCondLst>
                                                <p:cond delay="0"/>
                                              </p:stCondLst>
                                            </p:cTn>
                                            <p:tgtEl>
                                              <p:spTgt spid="5"/>
                                            </p:tgtEl>
                                            <p:attrNameLst>
                                              <p:attrName>style.visibility</p:attrName>
                                            </p:attrNameLst>
                                          </p:cBhvr>
                                          <p:to>
                                            <p:strVal val="visible"/>
                                          </p:to>
                                        </p:set>
                                        <p:anim calcmode="lin" valueType="num">
                                          <p:cBhvr additive="base">
                                            <p:cTn id="22" dur="750" fill="hold"/>
                                            <p:tgtEl>
                                              <p:spTgt spid="5"/>
                                            </p:tgtEl>
                                            <p:attrNameLst>
                                              <p:attrName>ppt_x</p:attrName>
                                            </p:attrNameLst>
                                          </p:cBhvr>
                                          <p:tavLst>
                                            <p:tav tm="0">
                                              <p:val>
                                                <p:strVal val="#ppt_x"/>
                                              </p:val>
                                            </p:tav>
                                            <p:tav tm="100000">
                                              <p:val>
                                                <p:strVal val="#ppt_x"/>
                                              </p:val>
                                            </p:tav>
                                          </p:tavLst>
                                        </p:anim>
                                        <p:anim calcmode="lin" valueType="num">
                                          <p:cBhvr additive="base">
                                            <p:cTn id="23" dur="750" fill="hold"/>
                                            <p:tgtEl>
                                              <p:spTgt spid="5"/>
                                            </p:tgtEl>
                                            <p:attrNameLst>
                                              <p:attrName>ppt_y</p:attrName>
                                            </p:attrNameLst>
                                          </p:cBhvr>
                                          <p:tavLst>
                                            <p:tav tm="0">
                                              <p:val>
                                                <p:strVal val="1+#ppt_h/2"/>
                                              </p:val>
                                            </p:tav>
                                            <p:tav tm="100000">
                                              <p:val>
                                                <p:strVal val="#ppt_y"/>
                                              </p:val>
                                            </p:tav>
                                          </p:tavLst>
                                        </p:anim>
                                      </p:childTnLst>
                                    </p:cTn>
                                  </p:par>
                                  <p:par>
                                    <p:cTn id="24" presetID="2" presetClass="entr" presetSubtype="4" fill="hold" nodeType="withEffect">
                                      <p:stCondLst>
                                        <p:cond delay="100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750" fill="hold"/>
                                            <p:tgtEl>
                                              <p:spTgt spid="6"/>
                                            </p:tgtEl>
                                            <p:attrNameLst>
                                              <p:attrName>ppt_x</p:attrName>
                                            </p:attrNameLst>
                                          </p:cBhvr>
                                          <p:tavLst>
                                            <p:tav tm="0">
                                              <p:val>
                                                <p:strVal val="#ppt_x"/>
                                              </p:val>
                                            </p:tav>
                                            <p:tav tm="100000">
                                              <p:val>
                                                <p:strVal val="#ppt_x"/>
                                              </p:val>
                                            </p:tav>
                                          </p:tavLst>
                                        </p:anim>
                                        <p:anim calcmode="lin" valueType="num">
                                          <p:cBhvr additive="base">
                                            <p:cTn id="27" dur="750" fill="hold"/>
                                            <p:tgtEl>
                                              <p:spTgt spid="6"/>
                                            </p:tgtEl>
                                            <p:attrNameLst>
                                              <p:attrName>ppt_y</p:attrName>
                                            </p:attrNameLst>
                                          </p:cBhvr>
                                          <p:tavLst>
                                            <p:tav tm="0">
                                              <p:val>
                                                <p:strVal val="1+#ppt_h/2"/>
                                              </p:val>
                                            </p:tav>
                                            <p:tav tm="100000">
                                              <p:val>
                                                <p:strVal val="#ppt_y"/>
                                              </p:val>
                                            </p:tav>
                                          </p:tavLst>
                                        </p:anim>
                                      </p:childTnLst>
                                    </p:cTn>
                                  </p:par>
                                  <p:par>
                                    <p:cTn id="28" presetID="2" presetClass="entr" presetSubtype="4" fill="hold" nodeType="withEffect">
                                      <p:stCondLst>
                                        <p:cond delay="1250"/>
                                      </p:stCondLst>
                                      <p:childTnLst>
                                        <p:set>
                                          <p:cBhvr>
                                            <p:cTn id="29" dur="1" fill="hold">
                                              <p:stCondLst>
                                                <p:cond delay="0"/>
                                              </p:stCondLst>
                                            </p:cTn>
                                            <p:tgtEl>
                                              <p:spTgt spid="7"/>
                                            </p:tgtEl>
                                            <p:attrNameLst>
                                              <p:attrName>style.visibility</p:attrName>
                                            </p:attrNameLst>
                                          </p:cBhvr>
                                          <p:to>
                                            <p:strVal val="visible"/>
                                          </p:to>
                                        </p:set>
                                        <p:anim calcmode="lin" valueType="num">
                                          <p:cBhvr additive="base">
                                            <p:cTn id="30" dur="750" fill="hold"/>
                                            <p:tgtEl>
                                              <p:spTgt spid="7"/>
                                            </p:tgtEl>
                                            <p:attrNameLst>
                                              <p:attrName>ppt_x</p:attrName>
                                            </p:attrNameLst>
                                          </p:cBhvr>
                                          <p:tavLst>
                                            <p:tav tm="0">
                                              <p:val>
                                                <p:strVal val="#ppt_x"/>
                                              </p:val>
                                            </p:tav>
                                            <p:tav tm="100000">
                                              <p:val>
                                                <p:strVal val="#ppt_x"/>
                                              </p:val>
                                            </p:tav>
                                          </p:tavLst>
                                        </p:anim>
                                        <p:anim calcmode="lin" valueType="num">
                                          <p:cBhvr additive="base">
                                            <p:cTn id="31" dur="75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12"/>
                    </p:tgtEl>
                  </p:cMediaNode>
                </p:audio>
              </p:childTnLst>
            </p:cTn>
          </p:par>
        </p:tnLst>
      </p:timing>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0" y="5685905"/>
            <a:ext cx="11353800" cy="290946"/>
            <a:chOff x="0" y="5685905"/>
            <a:chExt cx="14547274" cy="290946"/>
          </a:xfrm>
        </p:grpSpPr>
        <p:sp>
          <p:nvSpPr>
            <p:cNvPr id="5" name="Rectangle 4"/>
            <p:cNvSpPr/>
            <p:nvPr/>
          </p:nvSpPr>
          <p:spPr>
            <a:xfrm>
              <a:off x="0" y="5685905"/>
              <a:ext cx="3507971" cy="29094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Rectangle 7"/>
            <p:cNvSpPr/>
            <p:nvPr/>
          </p:nvSpPr>
          <p:spPr>
            <a:xfrm>
              <a:off x="3507972" y="5685905"/>
              <a:ext cx="2011680" cy="2909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Rectangle 11"/>
            <p:cNvSpPr/>
            <p:nvPr/>
          </p:nvSpPr>
          <p:spPr>
            <a:xfrm>
              <a:off x="5519652" y="5685905"/>
              <a:ext cx="3507971" cy="29094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Rectangle 12"/>
            <p:cNvSpPr/>
            <p:nvPr/>
          </p:nvSpPr>
          <p:spPr>
            <a:xfrm>
              <a:off x="9027624" y="5685905"/>
              <a:ext cx="2011680" cy="29094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Rectangle 13"/>
            <p:cNvSpPr/>
            <p:nvPr/>
          </p:nvSpPr>
          <p:spPr>
            <a:xfrm>
              <a:off x="11039303" y="5685905"/>
              <a:ext cx="3507971" cy="29094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0" name="TextBox 19"/>
          <p:cNvSpPr txBox="1"/>
          <p:nvPr/>
        </p:nvSpPr>
        <p:spPr>
          <a:xfrm>
            <a:off x="3055940" y="4109392"/>
            <a:ext cx="7705901" cy="830997"/>
          </a:xfrm>
          <a:prstGeom prst="rect">
            <a:avLst/>
          </a:prstGeom>
          <a:noFill/>
        </p:spPr>
        <p:txBody>
          <a:bodyPr wrap="square" rtlCol="0">
            <a:spAutoFit/>
          </a:bodyPr>
          <a:lstStyle/>
          <a:p>
            <a:r>
              <a:rPr lang="en-US" sz="4800" b="1" dirty="0">
                <a:solidFill>
                  <a:schemeClr val="tx2"/>
                </a:solidFill>
                <a:latin typeface="+mj-lt"/>
              </a:rPr>
              <a:t>For Listening</a:t>
            </a:r>
          </a:p>
        </p:txBody>
      </p:sp>
      <p:sp>
        <p:nvSpPr>
          <p:cNvPr id="15" name="TextBox 14"/>
          <p:cNvSpPr txBox="1"/>
          <p:nvPr/>
        </p:nvSpPr>
        <p:spPr>
          <a:xfrm>
            <a:off x="0" y="-27710"/>
            <a:ext cx="8651759" cy="2611566"/>
          </a:xfrm>
          <a:custGeom>
            <a:avLst/>
            <a:gdLst/>
            <a:ahLst/>
            <a:cxnLst/>
            <a:rect l="l" t="t" r="r" b="b"/>
            <a:pathLst>
              <a:path w="8651759" h="2611566">
                <a:moveTo>
                  <a:pt x="3550415" y="481546"/>
                </a:moveTo>
                <a:lnTo>
                  <a:pt x="3357130" y="1772965"/>
                </a:lnTo>
                <a:lnTo>
                  <a:pt x="3743702" y="1772965"/>
                </a:lnTo>
                <a:close/>
                <a:moveTo>
                  <a:pt x="6022238" y="29185"/>
                </a:moveTo>
                <a:lnTo>
                  <a:pt x="6423070" y="29185"/>
                </a:lnTo>
                <a:lnTo>
                  <a:pt x="6423070" y="1141655"/>
                </a:lnTo>
                <a:lnTo>
                  <a:pt x="6948393" y="29185"/>
                </a:lnTo>
                <a:lnTo>
                  <a:pt x="7349681" y="29185"/>
                </a:lnTo>
                <a:lnTo>
                  <a:pt x="6791526" y="1167187"/>
                </a:lnTo>
                <a:lnTo>
                  <a:pt x="7349681" y="2582381"/>
                </a:lnTo>
                <a:lnTo>
                  <a:pt x="6937449" y="2582381"/>
                </a:lnTo>
                <a:lnTo>
                  <a:pt x="6547105" y="1564755"/>
                </a:lnTo>
                <a:lnTo>
                  <a:pt x="6423070" y="1798189"/>
                </a:lnTo>
                <a:lnTo>
                  <a:pt x="6423070" y="2582381"/>
                </a:lnTo>
                <a:lnTo>
                  <a:pt x="6022238" y="2582381"/>
                </a:lnTo>
                <a:close/>
                <a:moveTo>
                  <a:pt x="4456490" y="29185"/>
                </a:moveTo>
                <a:lnTo>
                  <a:pt x="4959585" y="29185"/>
                </a:lnTo>
                <a:lnTo>
                  <a:pt x="5372157" y="1557460"/>
                </a:lnTo>
                <a:lnTo>
                  <a:pt x="5372157" y="29185"/>
                </a:lnTo>
                <a:lnTo>
                  <a:pt x="5729212" y="29185"/>
                </a:lnTo>
                <a:lnTo>
                  <a:pt x="5729212" y="2582381"/>
                </a:lnTo>
                <a:lnTo>
                  <a:pt x="5317391" y="2582381"/>
                </a:lnTo>
                <a:lnTo>
                  <a:pt x="4817194" y="733146"/>
                </a:lnTo>
                <a:lnTo>
                  <a:pt x="4817194" y="2582381"/>
                </a:lnTo>
                <a:lnTo>
                  <a:pt x="4456490" y="2582381"/>
                </a:lnTo>
                <a:close/>
                <a:moveTo>
                  <a:pt x="3276897" y="29185"/>
                </a:moveTo>
                <a:lnTo>
                  <a:pt x="3864050" y="29185"/>
                </a:lnTo>
                <a:lnTo>
                  <a:pt x="4272497" y="2582381"/>
                </a:lnTo>
                <a:lnTo>
                  <a:pt x="3867697" y="2582381"/>
                </a:lnTo>
                <a:lnTo>
                  <a:pt x="3798406" y="2119076"/>
                </a:lnTo>
                <a:lnTo>
                  <a:pt x="3306073" y="2119076"/>
                </a:lnTo>
                <a:lnTo>
                  <a:pt x="3236782" y="2582381"/>
                </a:lnTo>
                <a:lnTo>
                  <a:pt x="2868444" y="2582381"/>
                </a:lnTo>
                <a:close/>
                <a:moveTo>
                  <a:pt x="1412138" y="29185"/>
                </a:moveTo>
                <a:lnTo>
                  <a:pt x="1812971" y="29185"/>
                </a:lnTo>
                <a:lnTo>
                  <a:pt x="1812971" y="1123607"/>
                </a:lnTo>
                <a:lnTo>
                  <a:pt x="2269436" y="1123607"/>
                </a:lnTo>
                <a:lnTo>
                  <a:pt x="2269436" y="29185"/>
                </a:lnTo>
                <a:lnTo>
                  <a:pt x="2677564" y="29185"/>
                </a:lnTo>
                <a:lnTo>
                  <a:pt x="2677564" y="2582381"/>
                </a:lnTo>
                <a:lnTo>
                  <a:pt x="2269436" y="2582381"/>
                </a:lnTo>
                <a:lnTo>
                  <a:pt x="2269436" y="1487959"/>
                </a:lnTo>
                <a:lnTo>
                  <a:pt x="1812971" y="1487959"/>
                </a:lnTo>
                <a:lnTo>
                  <a:pt x="1812971" y="2582381"/>
                </a:lnTo>
                <a:lnTo>
                  <a:pt x="1412138" y="2582381"/>
                </a:lnTo>
                <a:close/>
                <a:moveTo>
                  <a:pt x="0" y="29185"/>
                </a:moveTo>
                <a:lnTo>
                  <a:pt x="1239889" y="29185"/>
                </a:lnTo>
                <a:lnTo>
                  <a:pt x="1239889" y="393536"/>
                </a:lnTo>
                <a:lnTo>
                  <a:pt x="820361" y="393536"/>
                </a:lnTo>
                <a:lnTo>
                  <a:pt x="820361" y="2582381"/>
                </a:lnTo>
                <a:lnTo>
                  <a:pt x="419528" y="2582381"/>
                </a:lnTo>
                <a:lnTo>
                  <a:pt x="419528" y="393536"/>
                </a:lnTo>
                <a:lnTo>
                  <a:pt x="0" y="393536"/>
                </a:lnTo>
                <a:close/>
                <a:moveTo>
                  <a:pt x="8057347" y="0"/>
                </a:moveTo>
                <a:cubicBezTo>
                  <a:pt x="8252743" y="1206"/>
                  <a:pt x="8399998" y="57090"/>
                  <a:pt x="8499114" y="167653"/>
                </a:cubicBezTo>
                <a:cubicBezTo>
                  <a:pt x="8598230" y="278216"/>
                  <a:pt x="8647898" y="436222"/>
                  <a:pt x="8648118" y="641670"/>
                </a:cubicBezTo>
                <a:lnTo>
                  <a:pt x="8648118" y="721948"/>
                </a:lnTo>
                <a:lnTo>
                  <a:pt x="8269146" y="721948"/>
                </a:lnTo>
                <a:lnTo>
                  <a:pt x="8269146" y="616127"/>
                </a:lnTo>
                <a:cubicBezTo>
                  <a:pt x="8268767" y="525816"/>
                  <a:pt x="8251274" y="461047"/>
                  <a:pt x="8216666" y="421821"/>
                </a:cubicBezTo>
                <a:cubicBezTo>
                  <a:pt x="8182058" y="382596"/>
                  <a:pt x="8132611" y="363439"/>
                  <a:pt x="8068323" y="364351"/>
                </a:cubicBezTo>
                <a:cubicBezTo>
                  <a:pt x="8004031" y="363439"/>
                  <a:pt x="7954575" y="382596"/>
                  <a:pt x="7919957" y="421821"/>
                </a:cubicBezTo>
                <a:cubicBezTo>
                  <a:pt x="7885339" y="461047"/>
                  <a:pt x="7867839" y="525816"/>
                  <a:pt x="7867458" y="616127"/>
                </a:cubicBezTo>
                <a:cubicBezTo>
                  <a:pt x="7871544" y="744735"/>
                  <a:pt x="7912392" y="854926"/>
                  <a:pt x="7990005" y="946701"/>
                </a:cubicBezTo>
                <a:cubicBezTo>
                  <a:pt x="8067618" y="1038476"/>
                  <a:pt x="8157486" y="1128370"/>
                  <a:pt x="8259608" y="1216382"/>
                </a:cubicBezTo>
                <a:cubicBezTo>
                  <a:pt x="8361730" y="1304395"/>
                  <a:pt x="8451598" y="1407060"/>
                  <a:pt x="8529211" y="1524378"/>
                </a:cubicBezTo>
                <a:cubicBezTo>
                  <a:pt x="8606825" y="1641696"/>
                  <a:pt x="8647673" y="1790201"/>
                  <a:pt x="8651759" y="1969894"/>
                </a:cubicBezTo>
                <a:cubicBezTo>
                  <a:pt x="8651464" y="2175342"/>
                  <a:pt x="8601037" y="2333347"/>
                  <a:pt x="8500478" y="2443911"/>
                </a:cubicBezTo>
                <a:cubicBezTo>
                  <a:pt x="8399919" y="2554475"/>
                  <a:pt x="8250991" y="2610360"/>
                  <a:pt x="8053695" y="2611566"/>
                </a:cubicBezTo>
                <a:cubicBezTo>
                  <a:pt x="7856412" y="2610360"/>
                  <a:pt x="7707490" y="2554475"/>
                  <a:pt x="7606930" y="2443911"/>
                </a:cubicBezTo>
                <a:cubicBezTo>
                  <a:pt x="7506369" y="2333347"/>
                  <a:pt x="7455941" y="2175342"/>
                  <a:pt x="7455646" y="1969894"/>
                </a:cubicBezTo>
                <a:lnTo>
                  <a:pt x="7455646" y="1812988"/>
                </a:lnTo>
                <a:lnTo>
                  <a:pt x="7834630" y="1812988"/>
                </a:lnTo>
                <a:lnTo>
                  <a:pt x="7834630" y="1995436"/>
                </a:lnTo>
                <a:cubicBezTo>
                  <a:pt x="7835310" y="2085601"/>
                  <a:pt x="7854016" y="2149753"/>
                  <a:pt x="7890748" y="2187891"/>
                </a:cubicBezTo>
                <a:cubicBezTo>
                  <a:pt x="7927479" y="2226029"/>
                  <a:pt x="7978150" y="2244512"/>
                  <a:pt x="8042758" y="2243338"/>
                </a:cubicBezTo>
                <a:cubicBezTo>
                  <a:pt x="8107283" y="2244402"/>
                  <a:pt x="8157901" y="2225858"/>
                  <a:pt x="8194609" y="2187705"/>
                </a:cubicBezTo>
                <a:cubicBezTo>
                  <a:pt x="8231318" y="2149552"/>
                  <a:pt x="8250014" y="2085407"/>
                  <a:pt x="8250698" y="1995269"/>
                </a:cubicBezTo>
                <a:cubicBezTo>
                  <a:pt x="8246613" y="1866693"/>
                  <a:pt x="8205762" y="1756529"/>
                  <a:pt x="8128146" y="1664776"/>
                </a:cubicBezTo>
                <a:cubicBezTo>
                  <a:pt x="8050529" y="1573023"/>
                  <a:pt x="7960657" y="1483151"/>
                  <a:pt x="7858531" y="1395161"/>
                </a:cubicBezTo>
                <a:cubicBezTo>
                  <a:pt x="7756403" y="1307170"/>
                  <a:pt x="7666531" y="1204530"/>
                  <a:pt x="7588915" y="1087240"/>
                </a:cubicBezTo>
                <a:cubicBezTo>
                  <a:pt x="7511298" y="969951"/>
                  <a:pt x="7470447" y="821482"/>
                  <a:pt x="7466362" y="641833"/>
                </a:cubicBezTo>
                <a:lnTo>
                  <a:pt x="7466591" y="641670"/>
                </a:lnTo>
                <a:cubicBezTo>
                  <a:pt x="7466809" y="436222"/>
                  <a:pt x="7516476" y="278216"/>
                  <a:pt x="7615591" y="167653"/>
                </a:cubicBezTo>
                <a:cubicBezTo>
                  <a:pt x="7714707" y="57090"/>
                  <a:pt x="7861959" y="1206"/>
                  <a:pt x="8057347" y="0"/>
                </a:cubicBezTo>
                <a:close/>
              </a:path>
            </a:pathLst>
          </a:custGeom>
          <a:solidFill>
            <a:srgbClr val="F2F2F2"/>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sz="28700">
              <a:latin typeface="Bebas Neue Bold" panose="020B0606020202050201" pitchFamily="34" charset="0"/>
            </a:endParaRPr>
          </a:p>
        </p:txBody>
      </p:sp>
      <p:pic>
        <p:nvPicPr>
          <p:cNvPr id="2" name="Audio 1">
            <a:hlinkClick r:id="" action="ppaction://media"/>
            <a:extLst>
              <a:ext uri="{FF2B5EF4-FFF2-40B4-BE49-F238E27FC236}">
                <a16:creationId xmlns:a16="http://schemas.microsoft.com/office/drawing/2014/main" id="{FD223767-05E1-4ABC-BD16-BF5C6CA04BA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372101" y="3124200"/>
            <a:ext cx="609600" cy="609600"/>
          </a:xfrm>
          <a:prstGeom prst="rect">
            <a:avLst/>
          </a:prstGeom>
        </p:spPr>
      </p:pic>
    </p:spTree>
    <p:extLst>
      <p:ext uri="{BB962C8B-B14F-4D97-AF65-F5344CB8AC3E}">
        <p14:creationId xmlns:p14="http://schemas.microsoft.com/office/powerpoint/2010/main" val="3153758796"/>
      </p:ext>
    </p:extLst>
  </p:cSld>
  <p:clrMapOvr>
    <a:masterClrMapping/>
  </p:clrMapOvr>
  <mc:AlternateContent xmlns:mc="http://schemas.openxmlformats.org/markup-compatibility/2006">
    <mc:Choice xmlns:p14="http://schemas.microsoft.com/office/powerpoint/2010/main" Requires="p14">
      <p:transition spd="slow" p14:dur="2000" advTm="10732"/>
    </mc:Choice>
    <mc:Fallback>
      <p:transition spd="slow" advTm="10732"/>
    </mc:Fallback>
  </mc:AlternateContent>
  <mc:AlternateContent xmlns:mc="http://schemas.openxmlformats.org/markup-compatibility/2006">
    <mc:Choice xmlns:p14="http://schemas.microsoft.com/office/powerpoint/2010/main"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par>
                              <p:cTn id="7" fill="hold">
                                <p:stCondLst>
                                  <p:cond delay="0"/>
                                </p:stCondLst>
                                <p:childTnLst>
                                  <p:par>
                                    <p:cTn id="8" presetID="2" presetClass="entr" presetSubtype="2" fill="hold" grpId="0" nodeType="afterEffect" p14:presetBounceEnd="50667">
                                      <p:stCondLst>
                                        <p:cond delay="0"/>
                                      </p:stCondLst>
                                      <p:childTnLst>
                                        <p:set>
                                          <p:cBhvr>
                                            <p:cTn id="9" dur="1" fill="hold">
                                              <p:stCondLst>
                                                <p:cond delay="0"/>
                                              </p:stCondLst>
                                            </p:cTn>
                                            <p:tgtEl>
                                              <p:spTgt spid="15"/>
                                            </p:tgtEl>
                                            <p:attrNameLst>
                                              <p:attrName>style.visibility</p:attrName>
                                            </p:attrNameLst>
                                          </p:cBhvr>
                                          <p:to>
                                            <p:strVal val="visible"/>
                                          </p:to>
                                        </p:set>
                                        <p:anim calcmode="lin" valueType="num" p14:bounceEnd="50667">
                                          <p:cBhvr additive="base">
                                            <p:cTn id="10" dur="750" fill="hold"/>
                                            <p:tgtEl>
                                              <p:spTgt spid="15"/>
                                            </p:tgtEl>
                                            <p:attrNameLst>
                                              <p:attrName>ppt_x</p:attrName>
                                            </p:attrNameLst>
                                          </p:cBhvr>
                                          <p:tavLst>
                                            <p:tav tm="0">
                                              <p:val>
                                                <p:strVal val="1+#ppt_w/2"/>
                                              </p:val>
                                            </p:tav>
                                            <p:tav tm="100000">
                                              <p:val>
                                                <p:strVal val="#ppt_x"/>
                                              </p:val>
                                            </p:tav>
                                          </p:tavLst>
                                        </p:anim>
                                        <p:anim calcmode="lin" valueType="num" p14:bounceEnd="50667">
                                          <p:cBhvr additive="base">
                                            <p:cTn id="11" dur="750" fill="hold"/>
                                            <p:tgtEl>
                                              <p:spTgt spid="15"/>
                                            </p:tgtEl>
                                            <p:attrNameLst>
                                              <p:attrName>ppt_y</p:attrName>
                                            </p:attrNameLst>
                                          </p:cBhvr>
                                          <p:tavLst>
                                            <p:tav tm="0">
                                              <p:val>
                                                <p:strVal val="#ppt_y"/>
                                              </p:val>
                                            </p:tav>
                                            <p:tav tm="100000">
                                              <p:val>
                                                <p:strVal val="#ppt_y"/>
                                              </p:val>
                                            </p:tav>
                                          </p:tavLst>
                                        </p:anim>
                                      </p:childTnLst>
                                    </p:cTn>
                                  </p:par>
                                  <p:par>
                                    <p:cTn id="12" presetID="2" presetClass="entr" presetSubtype="2" fill="hold" nodeType="withEffect" p14:presetBounceEnd="50667">
                                      <p:stCondLst>
                                        <p:cond delay="500"/>
                                      </p:stCondLst>
                                      <p:childTnLst>
                                        <p:set>
                                          <p:cBhvr>
                                            <p:cTn id="13" dur="1" fill="hold">
                                              <p:stCondLst>
                                                <p:cond delay="0"/>
                                              </p:stCondLst>
                                            </p:cTn>
                                            <p:tgtEl>
                                              <p:spTgt spid="7"/>
                                            </p:tgtEl>
                                            <p:attrNameLst>
                                              <p:attrName>style.visibility</p:attrName>
                                            </p:attrNameLst>
                                          </p:cBhvr>
                                          <p:to>
                                            <p:strVal val="visible"/>
                                          </p:to>
                                        </p:set>
                                        <p:anim calcmode="lin" valueType="num" p14:bounceEnd="50667">
                                          <p:cBhvr additive="base">
                                            <p:cTn id="14" dur="750" fill="hold"/>
                                            <p:tgtEl>
                                              <p:spTgt spid="7"/>
                                            </p:tgtEl>
                                            <p:attrNameLst>
                                              <p:attrName>ppt_x</p:attrName>
                                            </p:attrNameLst>
                                          </p:cBhvr>
                                          <p:tavLst>
                                            <p:tav tm="0">
                                              <p:val>
                                                <p:strVal val="1+#ppt_w/2"/>
                                              </p:val>
                                            </p:tav>
                                            <p:tav tm="100000">
                                              <p:val>
                                                <p:strVal val="#ppt_x"/>
                                              </p:val>
                                            </p:tav>
                                          </p:tavLst>
                                        </p:anim>
                                        <p:anim calcmode="lin" valueType="num" p14:bounceEnd="50667">
                                          <p:cBhvr additive="base">
                                            <p:cTn id="15" dur="75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6" fill="hold" display="0">
                      <p:stCondLst>
                        <p:cond delay="indefinite"/>
                      </p:stCondLst>
                      <p:endCondLst>
                        <p:cond evt="onStopAudio" delay="0">
                          <p:tgtEl>
                            <p:sldTgt/>
                          </p:tgtEl>
                        </p:cond>
                      </p:endCondLst>
                    </p:cTn>
                    <p:tgtEl>
                      <p:spTgt spid="2"/>
                    </p:tgtEl>
                  </p:cMediaNode>
                </p:audio>
              </p:childTnLst>
            </p:cTn>
          </p:par>
        </p:tnLst>
        <p:bldLst>
          <p:bldP spid="15" grpId="0" animBg="1"/>
        </p:bldLst>
      </p:timing>
    </mc:Choice>
    <mc:Fallback>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par>
                              <p:cTn id="7" fill="hold">
                                <p:stCondLst>
                                  <p:cond delay="0"/>
                                </p:stCondLst>
                                <p:childTnLst>
                                  <p:par>
                                    <p:cTn id="8" presetID="2" presetClass="entr" presetSubtype="2" fill="hold" grpId="0" nodeType="afterEffect">
                                      <p:stCondLst>
                                        <p:cond delay="0"/>
                                      </p:stCondLst>
                                      <p:childTnLst>
                                        <p:set>
                                          <p:cBhvr>
                                            <p:cTn id="9" dur="1" fill="hold">
                                              <p:stCondLst>
                                                <p:cond delay="0"/>
                                              </p:stCondLst>
                                            </p:cTn>
                                            <p:tgtEl>
                                              <p:spTgt spid="15"/>
                                            </p:tgtEl>
                                            <p:attrNameLst>
                                              <p:attrName>style.visibility</p:attrName>
                                            </p:attrNameLst>
                                          </p:cBhvr>
                                          <p:to>
                                            <p:strVal val="visible"/>
                                          </p:to>
                                        </p:set>
                                        <p:anim calcmode="lin" valueType="num">
                                          <p:cBhvr additive="base">
                                            <p:cTn id="10" dur="750" fill="hold"/>
                                            <p:tgtEl>
                                              <p:spTgt spid="15"/>
                                            </p:tgtEl>
                                            <p:attrNameLst>
                                              <p:attrName>ppt_x</p:attrName>
                                            </p:attrNameLst>
                                          </p:cBhvr>
                                          <p:tavLst>
                                            <p:tav tm="0">
                                              <p:val>
                                                <p:strVal val="1+#ppt_w/2"/>
                                              </p:val>
                                            </p:tav>
                                            <p:tav tm="100000">
                                              <p:val>
                                                <p:strVal val="#ppt_x"/>
                                              </p:val>
                                            </p:tav>
                                          </p:tavLst>
                                        </p:anim>
                                        <p:anim calcmode="lin" valueType="num">
                                          <p:cBhvr additive="base">
                                            <p:cTn id="11" dur="750" fill="hold"/>
                                            <p:tgtEl>
                                              <p:spTgt spid="15"/>
                                            </p:tgtEl>
                                            <p:attrNameLst>
                                              <p:attrName>ppt_y</p:attrName>
                                            </p:attrNameLst>
                                          </p:cBhvr>
                                          <p:tavLst>
                                            <p:tav tm="0">
                                              <p:val>
                                                <p:strVal val="#ppt_y"/>
                                              </p:val>
                                            </p:tav>
                                            <p:tav tm="100000">
                                              <p:val>
                                                <p:strVal val="#ppt_y"/>
                                              </p:val>
                                            </p:tav>
                                          </p:tavLst>
                                        </p:anim>
                                      </p:childTnLst>
                                    </p:cTn>
                                  </p:par>
                                  <p:par>
                                    <p:cTn id="12" presetID="2" presetClass="entr" presetSubtype="2" fill="hold" nodeType="withEffect">
                                      <p:stCondLst>
                                        <p:cond delay="500"/>
                                      </p:stCondLst>
                                      <p:childTnLst>
                                        <p:set>
                                          <p:cBhvr>
                                            <p:cTn id="13" dur="1" fill="hold">
                                              <p:stCondLst>
                                                <p:cond delay="0"/>
                                              </p:stCondLst>
                                            </p:cTn>
                                            <p:tgtEl>
                                              <p:spTgt spid="7"/>
                                            </p:tgtEl>
                                            <p:attrNameLst>
                                              <p:attrName>style.visibility</p:attrName>
                                            </p:attrNameLst>
                                          </p:cBhvr>
                                          <p:to>
                                            <p:strVal val="visible"/>
                                          </p:to>
                                        </p:set>
                                        <p:anim calcmode="lin" valueType="num">
                                          <p:cBhvr additive="base">
                                            <p:cTn id="14" dur="750" fill="hold"/>
                                            <p:tgtEl>
                                              <p:spTgt spid="7"/>
                                            </p:tgtEl>
                                            <p:attrNameLst>
                                              <p:attrName>ppt_x</p:attrName>
                                            </p:attrNameLst>
                                          </p:cBhvr>
                                          <p:tavLst>
                                            <p:tav tm="0">
                                              <p:val>
                                                <p:strVal val="1+#ppt_w/2"/>
                                              </p:val>
                                            </p:tav>
                                            <p:tav tm="100000">
                                              <p:val>
                                                <p:strVal val="#ppt_x"/>
                                              </p:val>
                                            </p:tav>
                                          </p:tavLst>
                                        </p:anim>
                                        <p:anim calcmode="lin" valueType="num">
                                          <p:cBhvr additive="base">
                                            <p:cTn id="15" dur="75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6" fill="hold" display="0">
                      <p:stCondLst>
                        <p:cond delay="indefinite"/>
                      </p:stCondLst>
                      <p:endCondLst>
                        <p:cond evt="onStopAudio" delay="0">
                          <p:tgtEl>
                            <p:sldTgt/>
                          </p:tgtEl>
                        </p:cond>
                      </p:endCondLst>
                    </p:cTn>
                    <p:tgtEl>
                      <p:spTgt spid="2"/>
                    </p:tgtEl>
                  </p:cMediaNode>
                </p:audio>
              </p:childTnLst>
            </p:cTn>
          </p:par>
        </p:tnLst>
        <p:bldLst>
          <p:bldP spid="15" grpId="0" animBg="1"/>
        </p:bldLst>
      </p:timing>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48A2979-A456-4286-B8FC-8FF4C0C58EFD}"/>
              </a:ext>
            </a:extLst>
          </p:cNvPr>
          <p:cNvSpPr txBox="1"/>
          <p:nvPr/>
        </p:nvSpPr>
        <p:spPr>
          <a:xfrm>
            <a:off x="693331" y="205183"/>
            <a:ext cx="5777059" cy="830997"/>
          </a:xfrm>
          <a:prstGeom prst="rect">
            <a:avLst/>
          </a:prstGeom>
          <a:noFill/>
        </p:spPr>
        <p:txBody>
          <a:bodyPr wrap="square" rtlCol="0" anchor="ctr">
            <a:spAutoFit/>
          </a:bodyPr>
          <a:lstStyle/>
          <a:p>
            <a:r>
              <a:rPr lang="en-US" altLang="ko-KR" sz="4800" dirty="0">
                <a:solidFill>
                  <a:schemeClr val="tx1">
                    <a:lumMod val="85000"/>
                    <a:lumOff val="15000"/>
                  </a:schemeClr>
                </a:solidFill>
                <a:cs typeface="Arial" pitchFamily="34" charset="0"/>
              </a:rPr>
              <a:t>References</a:t>
            </a:r>
            <a:endParaRPr lang="ko-KR" altLang="en-US" sz="4800" dirty="0">
              <a:solidFill>
                <a:schemeClr val="tx1">
                  <a:lumMod val="85000"/>
                  <a:lumOff val="15000"/>
                </a:schemeClr>
              </a:solidFill>
              <a:cs typeface="Arial" pitchFamily="34" charset="0"/>
            </a:endParaRPr>
          </a:p>
        </p:txBody>
      </p:sp>
      <p:grpSp>
        <p:nvGrpSpPr>
          <p:cNvPr id="36" name="Group 35">
            <a:extLst>
              <a:ext uri="{FF2B5EF4-FFF2-40B4-BE49-F238E27FC236}">
                <a16:creationId xmlns:a16="http://schemas.microsoft.com/office/drawing/2014/main" id="{47BFF0FC-DCAB-47B2-8C30-94BCD79923D1}"/>
              </a:ext>
            </a:extLst>
          </p:cNvPr>
          <p:cNvGrpSpPr/>
          <p:nvPr/>
        </p:nvGrpSpPr>
        <p:grpSpPr>
          <a:xfrm>
            <a:off x="1901322" y="1213029"/>
            <a:ext cx="8167319" cy="142202"/>
            <a:chOff x="3632040" y="5304907"/>
            <a:chExt cx="8559959" cy="137006"/>
          </a:xfrm>
        </p:grpSpPr>
        <p:grpSp>
          <p:nvGrpSpPr>
            <p:cNvPr id="27" name="Group 26">
              <a:extLst>
                <a:ext uri="{FF2B5EF4-FFF2-40B4-BE49-F238E27FC236}">
                  <a16:creationId xmlns:a16="http://schemas.microsoft.com/office/drawing/2014/main" id="{C77B777B-DEA8-4573-8596-03CD5CF4ACD7}"/>
                </a:ext>
              </a:extLst>
            </p:cNvPr>
            <p:cNvGrpSpPr/>
            <p:nvPr/>
          </p:nvGrpSpPr>
          <p:grpSpPr>
            <a:xfrm>
              <a:off x="3632040" y="5310936"/>
              <a:ext cx="4279981" cy="130977"/>
              <a:chOff x="11445923" y="0"/>
              <a:chExt cx="1119115" cy="2552282"/>
            </a:xfrm>
          </p:grpSpPr>
          <p:sp>
            <p:nvSpPr>
              <p:cNvPr id="28" name="Rectangle 27">
                <a:extLst>
                  <a:ext uri="{FF2B5EF4-FFF2-40B4-BE49-F238E27FC236}">
                    <a16:creationId xmlns:a16="http://schemas.microsoft.com/office/drawing/2014/main" id="{AE60B278-363D-4CBD-BEC2-21DBD0331773}"/>
                  </a:ext>
                </a:extLst>
              </p:cNvPr>
              <p:cNvSpPr/>
              <p:nvPr/>
            </p:nvSpPr>
            <p:spPr>
              <a:xfrm>
                <a:off x="11818961" y="0"/>
                <a:ext cx="373038" cy="2552282"/>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9" name="Rectangle 28">
                <a:extLst>
                  <a:ext uri="{FF2B5EF4-FFF2-40B4-BE49-F238E27FC236}">
                    <a16:creationId xmlns:a16="http://schemas.microsoft.com/office/drawing/2014/main" id="{8BC28E13-95D1-456C-9D5E-99C7C947E1E0}"/>
                  </a:ext>
                </a:extLst>
              </p:cNvPr>
              <p:cNvSpPr/>
              <p:nvPr/>
            </p:nvSpPr>
            <p:spPr>
              <a:xfrm>
                <a:off x="11445923" y="0"/>
                <a:ext cx="616235" cy="2552282"/>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0" name="Rectangle 29">
                <a:extLst>
                  <a:ext uri="{FF2B5EF4-FFF2-40B4-BE49-F238E27FC236}">
                    <a16:creationId xmlns:a16="http://schemas.microsoft.com/office/drawing/2014/main" id="{B574B2F7-DAB3-42A4-AB9B-0B484B0455E9}"/>
                  </a:ext>
                </a:extLst>
              </p:cNvPr>
              <p:cNvSpPr/>
              <p:nvPr/>
            </p:nvSpPr>
            <p:spPr>
              <a:xfrm>
                <a:off x="12192000" y="0"/>
                <a:ext cx="373038" cy="2552282"/>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pSp>
          <p:nvGrpSpPr>
            <p:cNvPr id="31" name="Group 30">
              <a:extLst>
                <a:ext uri="{FF2B5EF4-FFF2-40B4-BE49-F238E27FC236}">
                  <a16:creationId xmlns:a16="http://schemas.microsoft.com/office/drawing/2014/main" id="{E451F46C-5462-4285-B560-9B15C506BCF2}"/>
                </a:ext>
              </a:extLst>
            </p:cNvPr>
            <p:cNvGrpSpPr/>
            <p:nvPr/>
          </p:nvGrpSpPr>
          <p:grpSpPr>
            <a:xfrm>
              <a:off x="7912018" y="5304907"/>
              <a:ext cx="4279981" cy="137006"/>
              <a:chOff x="11445923" y="0"/>
              <a:chExt cx="1119115" cy="2552282"/>
            </a:xfrm>
          </p:grpSpPr>
          <p:sp>
            <p:nvSpPr>
              <p:cNvPr id="32" name="Rectangle 31">
                <a:extLst>
                  <a:ext uri="{FF2B5EF4-FFF2-40B4-BE49-F238E27FC236}">
                    <a16:creationId xmlns:a16="http://schemas.microsoft.com/office/drawing/2014/main" id="{B4DDE81F-6471-4E3B-ACB1-05368C5221F6}"/>
                  </a:ext>
                </a:extLst>
              </p:cNvPr>
              <p:cNvSpPr/>
              <p:nvPr/>
            </p:nvSpPr>
            <p:spPr>
              <a:xfrm>
                <a:off x="11818961" y="0"/>
                <a:ext cx="373038" cy="2552282"/>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Rectangle 32">
                <a:extLst>
                  <a:ext uri="{FF2B5EF4-FFF2-40B4-BE49-F238E27FC236}">
                    <a16:creationId xmlns:a16="http://schemas.microsoft.com/office/drawing/2014/main" id="{FF199574-BA69-4459-9AAF-BBE602C7B5A9}"/>
                  </a:ext>
                </a:extLst>
              </p:cNvPr>
              <p:cNvSpPr/>
              <p:nvPr/>
            </p:nvSpPr>
            <p:spPr>
              <a:xfrm>
                <a:off x="11445923" y="0"/>
                <a:ext cx="373038" cy="2552282"/>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Rectangle 33">
                <a:extLst>
                  <a:ext uri="{FF2B5EF4-FFF2-40B4-BE49-F238E27FC236}">
                    <a16:creationId xmlns:a16="http://schemas.microsoft.com/office/drawing/2014/main" id="{3C84CA51-8DA3-444D-9FC1-163933FD07B1}"/>
                  </a:ext>
                </a:extLst>
              </p:cNvPr>
              <p:cNvSpPr/>
              <p:nvPr/>
            </p:nvSpPr>
            <p:spPr>
              <a:xfrm>
                <a:off x="11995516" y="0"/>
                <a:ext cx="569522" cy="2552282"/>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pSp>
      <p:sp>
        <p:nvSpPr>
          <p:cNvPr id="2" name="TextBox 1"/>
          <p:cNvSpPr txBox="1"/>
          <p:nvPr/>
        </p:nvSpPr>
        <p:spPr>
          <a:xfrm>
            <a:off x="1269926" y="1532080"/>
            <a:ext cx="9652148" cy="4401205"/>
          </a:xfrm>
          <a:prstGeom prst="rect">
            <a:avLst/>
          </a:prstGeom>
          <a:noFill/>
        </p:spPr>
        <p:txBody>
          <a:bodyPr wrap="square" rtlCol="0">
            <a:spAutoFit/>
          </a:bodyPr>
          <a:lstStyle/>
          <a:p>
            <a:endParaRPr lang="en-GB" sz="1200" dirty="0"/>
          </a:p>
          <a:p>
            <a:r>
              <a:rPr lang="en-GB" sz="1200" dirty="0">
                <a:effectLst/>
              </a:rPr>
              <a:t>Anonymous (2016). ‘Fielding Charities' Guide to Supporting Small Charities: Fielding Charities offers advice to those who are donating to a small charity for the first time’</a:t>
            </a:r>
            <a:r>
              <a:rPr lang="en-GB" sz="1200" i="1" dirty="0">
                <a:effectLst/>
              </a:rPr>
              <a:t>. PR Newswire</a:t>
            </a:r>
            <a:r>
              <a:rPr lang="en-GB" sz="1200" dirty="0">
                <a:effectLst/>
              </a:rPr>
              <a:t>. </a:t>
            </a:r>
            <a:r>
              <a:rPr lang="en-GB" sz="1200" dirty="0"/>
              <a:t>Available at: </a:t>
            </a:r>
            <a:r>
              <a:rPr lang="en-GB" sz="1200" dirty="0">
                <a:solidFill>
                  <a:srgbClr val="0070C0"/>
                </a:solidFill>
                <a:hlinkClick r:id="rId2">
                  <a:extLst>
                    <a:ext uri="{A12FA001-AC4F-418D-AE19-62706E023703}">
                      <ahyp:hlinkClr xmlns:ahyp="http://schemas.microsoft.com/office/drawing/2018/hyperlinkcolor" val="tx"/>
                    </a:ext>
                  </a:extLst>
                </a:hlinkClick>
              </a:rPr>
              <a:t>https://search-proquest-com.ezproxy.uwtsd.ac.uk/abicomplete/docview/1769884703/BFF4B75BA3F447D7PQ/16?accountid=130472</a:t>
            </a:r>
            <a:r>
              <a:rPr lang="en-GB" sz="1200" dirty="0">
                <a:solidFill>
                  <a:schemeClr val="accent1"/>
                </a:solidFill>
              </a:rPr>
              <a:t>.  </a:t>
            </a:r>
            <a:r>
              <a:rPr lang="en-GB" sz="1200" dirty="0"/>
              <a:t>(accessed 09/08/2020).</a:t>
            </a:r>
          </a:p>
          <a:p>
            <a:endParaRPr lang="en-GB" sz="1200" dirty="0"/>
          </a:p>
          <a:p>
            <a:r>
              <a:rPr lang="en-GB" sz="1200" dirty="0" err="1"/>
              <a:t>Brassington</a:t>
            </a:r>
            <a:r>
              <a:rPr lang="en-GB" sz="1200" dirty="0"/>
              <a:t> &amp; </a:t>
            </a:r>
            <a:r>
              <a:rPr lang="en-GB" sz="1200" dirty="0" err="1"/>
              <a:t>Pettitt</a:t>
            </a:r>
            <a:r>
              <a:rPr lang="en-GB" sz="1200" dirty="0"/>
              <a:t> (2005), cited in Armstrong &amp; Kotler (2007) </a:t>
            </a:r>
            <a:r>
              <a:rPr lang="en-GB" sz="1200" i="1" dirty="0"/>
              <a:t>Marketing An Introduction. </a:t>
            </a:r>
            <a:r>
              <a:rPr lang="en-GB" sz="1200" dirty="0"/>
              <a:t>New Jersey: Pearson Prentice Hall.</a:t>
            </a:r>
          </a:p>
          <a:p>
            <a:endParaRPr lang="en-GB" sz="1200" dirty="0"/>
          </a:p>
          <a:p>
            <a:endParaRPr lang="en-GB" sz="1200" dirty="0">
              <a:solidFill>
                <a:srgbClr val="0070C0"/>
              </a:solidFill>
            </a:endParaRPr>
          </a:p>
          <a:p>
            <a:r>
              <a:rPr lang="en-GB" sz="1200" dirty="0"/>
              <a:t>End Child Poverty (2019). </a:t>
            </a:r>
            <a:r>
              <a:rPr lang="en-GB" sz="1200" i="1" dirty="0"/>
              <a:t>Poverty in Your Area 2019</a:t>
            </a:r>
            <a:r>
              <a:rPr lang="en-GB" sz="1200" dirty="0"/>
              <a:t>. Available at</a:t>
            </a:r>
            <a:r>
              <a:rPr lang="en-GB" sz="1200" dirty="0">
                <a:solidFill>
                  <a:srgbClr val="0070C0"/>
                </a:solidFill>
              </a:rPr>
              <a:t>: </a:t>
            </a:r>
            <a:r>
              <a:rPr lang="en-GB" sz="1200" dirty="0">
                <a:solidFill>
                  <a:srgbClr val="0070C0"/>
                </a:solidFill>
                <a:hlinkClick r:id="rId3">
                  <a:extLst>
                    <a:ext uri="{A12FA001-AC4F-418D-AE19-62706E023703}">
                      <ahyp:hlinkClr xmlns:ahyp="http://schemas.microsoft.com/office/drawing/2018/hyperlinkcolor" val="tx"/>
                    </a:ext>
                  </a:extLst>
                </a:hlinkClick>
              </a:rPr>
              <a:t>http://www.endchildpoverty.org.uk/poverty-in-your-area-2019/</a:t>
            </a:r>
            <a:r>
              <a:rPr lang="en-GB" sz="1200" dirty="0">
                <a:solidFill>
                  <a:srgbClr val="0070C0"/>
                </a:solidFill>
              </a:rPr>
              <a:t>. </a:t>
            </a:r>
            <a:r>
              <a:rPr lang="en-GB" sz="1200" dirty="0"/>
              <a:t>(accessed 09/08/2020)</a:t>
            </a:r>
          </a:p>
          <a:p>
            <a:endParaRPr lang="en-GB" sz="1200" dirty="0"/>
          </a:p>
          <a:p>
            <a:r>
              <a:rPr lang="en-GB" sz="1200" dirty="0"/>
              <a:t>Evans, S., (2019). ‘How can devolution loosen the hold of child poverty in Wales?’ Joseph Roundtree Foundation [Blog] 24</a:t>
            </a:r>
            <a:r>
              <a:rPr lang="en-GB" sz="1200" baseline="30000" dirty="0"/>
              <a:t>th</a:t>
            </a:r>
            <a:r>
              <a:rPr lang="en-GB" sz="1200" dirty="0"/>
              <a:t> May. Available at: </a:t>
            </a:r>
            <a:r>
              <a:rPr lang="en-GB" sz="1200" dirty="0">
                <a:solidFill>
                  <a:srgbClr val="0070C0"/>
                </a:solidFill>
                <a:hlinkClick r:id="rId4">
                  <a:extLst>
                    <a:ext uri="{A12FA001-AC4F-418D-AE19-62706E023703}">
                      <ahyp:hlinkClr xmlns:ahyp="http://schemas.microsoft.com/office/drawing/2018/hyperlinkcolor" val="tx"/>
                    </a:ext>
                  </a:extLst>
                </a:hlinkClick>
              </a:rPr>
              <a:t>https://www.jrf.org.uk/blog/how-can-devolution-loosen-hold-child-poverty-wales?gclid=EAIaIQobChMIlNXu2_iL6wIVYIBQBh2wggk-EAAYAiAAEgKpmPD_BwE</a:t>
            </a:r>
            <a:r>
              <a:rPr lang="en-GB" sz="1200" dirty="0">
                <a:solidFill>
                  <a:srgbClr val="0070C0"/>
                </a:solidFill>
              </a:rPr>
              <a:t>. </a:t>
            </a:r>
            <a:r>
              <a:rPr lang="en-GB" sz="1200" dirty="0"/>
              <a:t>(accessed 08/08/2020).</a:t>
            </a:r>
          </a:p>
          <a:p>
            <a:endParaRPr lang="en-GB" sz="1200" dirty="0"/>
          </a:p>
          <a:p>
            <a:r>
              <a:rPr lang="en-GB" sz="1200" dirty="0"/>
              <a:t>Fun Hire Wales. (2020). </a:t>
            </a:r>
            <a:r>
              <a:rPr lang="en-GB" sz="1200" i="1" dirty="0"/>
              <a:t>Soft Play Hire</a:t>
            </a:r>
            <a:r>
              <a:rPr lang="en-GB" sz="1200" dirty="0"/>
              <a:t>. Available at: </a:t>
            </a:r>
            <a:r>
              <a:rPr lang="en-GB" sz="1200" dirty="0">
                <a:solidFill>
                  <a:srgbClr val="0070C0"/>
                </a:solidFill>
                <a:hlinkClick r:id="rId5">
                  <a:extLst>
                    <a:ext uri="{A12FA001-AC4F-418D-AE19-62706E023703}">
                      <ahyp:hlinkClr xmlns:ahyp="http://schemas.microsoft.com/office/drawing/2018/hyperlinkcolor" val="tx"/>
                    </a:ext>
                  </a:extLst>
                </a:hlinkClick>
              </a:rPr>
              <a:t>https://funhirewales.com/soft-play-hire</a:t>
            </a:r>
            <a:r>
              <a:rPr lang="en-GB" sz="1200" dirty="0">
                <a:solidFill>
                  <a:srgbClr val="0070C0"/>
                </a:solidFill>
              </a:rPr>
              <a:t>. </a:t>
            </a:r>
            <a:r>
              <a:rPr lang="en-GB" sz="1200" dirty="0"/>
              <a:t>(accessed 08/08/2020).</a:t>
            </a:r>
          </a:p>
          <a:p>
            <a:endParaRPr lang="en-GB" sz="1200" dirty="0"/>
          </a:p>
          <a:p>
            <a:r>
              <a:rPr lang="en-GB" sz="1200" dirty="0"/>
              <a:t>Grants Expert. (2020). </a:t>
            </a:r>
            <a:r>
              <a:rPr lang="en-GB" sz="1200" i="1" dirty="0"/>
              <a:t>Gardens for Children Grants</a:t>
            </a:r>
            <a:r>
              <a:rPr lang="en-GB" sz="1200" dirty="0"/>
              <a:t>. Available at: </a:t>
            </a:r>
            <a:r>
              <a:rPr lang="en-GB" sz="1200" dirty="0">
                <a:solidFill>
                  <a:srgbClr val="0070C0"/>
                </a:solidFill>
                <a:hlinkClick r:id="rId6">
                  <a:extLst>
                    <a:ext uri="{A12FA001-AC4F-418D-AE19-62706E023703}">
                      <ahyp:hlinkClr xmlns:ahyp="http://schemas.microsoft.com/office/drawing/2018/hyperlinkcolor" val="tx"/>
                    </a:ext>
                  </a:extLst>
                </a:hlinkClick>
              </a:rPr>
              <a:t>http://www.grantsexpert.co.uk/gardens-for-children-grants.html</a:t>
            </a:r>
            <a:r>
              <a:rPr lang="en-GB" sz="1200" dirty="0">
                <a:solidFill>
                  <a:srgbClr val="0070C0"/>
                </a:solidFill>
              </a:rPr>
              <a:t>. </a:t>
            </a:r>
            <a:r>
              <a:rPr lang="en-GB" sz="1200" dirty="0"/>
              <a:t>(accessed 08/08/2020).</a:t>
            </a:r>
          </a:p>
          <a:p>
            <a:endParaRPr lang="en-GB" sz="1200" dirty="0">
              <a:solidFill>
                <a:srgbClr val="0070C0"/>
              </a:solidFill>
            </a:endParaRPr>
          </a:p>
          <a:p>
            <a:r>
              <a:rPr lang="en-GB" sz="1200" dirty="0"/>
              <a:t>Grants Online (2020). </a:t>
            </a:r>
            <a:r>
              <a:rPr lang="en-GB" sz="1200" i="1" dirty="0"/>
              <a:t>Community Arts Grants</a:t>
            </a:r>
            <a:r>
              <a:rPr lang="en-GB" sz="1200" dirty="0"/>
              <a:t>. Available at: </a:t>
            </a:r>
            <a:r>
              <a:rPr lang="en-GB" sz="1200" dirty="0">
                <a:solidFill>
                  <a:srgbClr val="0070C0"/>
                </a:solidFill>
                <a:hlinkClick r:id="rId7">
                  <a:extLst>
                    <a:ext uri="{A12FA001-AC4F-418D-AE19-62706E023703}">
                      <ahyp:hlinkClr xmlns:ahyp="http://schemas.microsoft.com/office/drawing/2018/hyperlinkcolor" val="tx"/>
                    </a:ext>
                  </a:extLst>
                </a:hlinkClick>
              </a:rPr>
              <a:t>https://www.grantsonline.org.uk/news/16083.html</a:t>
            </a:r>
            <a:r>
              <a:rPr lang="en-GB" sz="1200" dirty="0">
                <a:solidFill>
                  <a:srgbClr val="0070C0"/>
                </a:solidFill>
              </a:rPr>
              <a:t>. </a:t>
            </a:r>
            <a:r>
              <a:rPr lang="en-GB" sz="1200" dirty="0"/>
              <a:t>(accessed 08/08/2020).</a:t>
            </a:r>
          </a:p>
          <a:p>
            <a:endParaRPr lang="en-GB" sz="1200" dirty="0">
              <a:solidFill>
                <a:srgbClr val="0070C0"/>
              </a:solidFill>
            </a:endParaRPr>
          </a:p>
          <a:p>
            <a:r>
              <a:rPr lang="en-GB" sz="1200" dirty="0" err="1"/>
              <a:t>Haralambos</a:t>
            </a:r>
            <a:r>
              <a:rPr lang="en-GB" sz="1200" dirty="0"/>
              <a:t>. M., and Holborn. M. (2001). </a:t>
            </a:r>
            <a:r>
              <a:rPr lang="en-GB" sz="1200" i="1" dirty="0"/>
              <a:t>Sociology Themes and Perspectives. </a:t>
            </a:r>
            <a:r>
              <a:rPr lang="en-GB" sz="1200" dirty="0"/>
              <a:t>5</a:t>
            </a:r>
            <a:r>
              <a:rPr lang="en-GB" sz="1200" baseline="30000" dirty="0"/>
              <a:t>th</a:t>
            </a:r>
            <a:r>
              <a:rPr lang="en-GB" sz="1200" dirty="0"/>
              <a:t> Ed. London: Collins.</a:t>
            </a:r>
          </a:p>
        </p:txBody>
      </p:sp>
    </p:spTree>
    <p:extLst>
      <p:ext uri="{BB962C8B-B14F-4D97-AF65-F5344CB8AC3E}">
        <p14:creationId xmlns:p14="http://schemas.microsoft.com/office/powerpoint/2010/main" val="1100588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E48EB283-1170-46C7-A8B4-BD1AB659DDD6}"/>
              </a:ext>
            </a:extLst>
          </p:cNvPr>
          <p:cNvSpPr txBox="1"/>
          <p:nvPr/>
        </p:nvSpPr>
        <p:spPr>
          <a:xfrm>
            <a:off x="1322363" y="1394158"/>
            <a:ext cx="9580100" cy="3416320"/>
          </a:xfrm>
          <a:prstGeom prst="rect">
            <a:avLst/>
          </a:prstGeom>
          <a:noFill/>
        </p:spPr>
        <p:txBody>
          <a:bodyPr wrap="square">
            <a:spAutoFit/>
          </a:bodyPr>
          <a:lstStyle/>
          <a:p>
            <a:endParaRPr lang="en-GB" sz="1200" dirty="0"/>
          </a:p>
          <a:p>
            <a:r>
              <a:rPr lang="en-GB" sz="1200" dirty="0"/>
              <a:t>Jig-so (2020). </a:t>
            </a:r>
            <a:r>
              <a:rPr lang="en-GB" sz="1200" i="1" dirty="0"/>
              <a:t>Jig-so Children’s Centre</a:t>
            </a:r>
            <a:r>
              <a:rPr lang="en-GB" sz="1200" dirty="0"/>
              <a:t>. Available at: </a:t>
            </a:r>
            <a:r>
              <a:rPr lang="en-GB" sz="1200" dirty="0">
                <a:solidFill>
                  <a:srgbClr val="0070C0"/>
                </a:solidFill>
                <a:hlinkClick r:id="rId3">
                  <a:extLst>
                    <a:ext uri="{A12FA001-AC4F-418D-AE19-62706E023703}">
                      <ahyp:hlinkClr xmlns:ahyp="http://schemas.microsoft.com/office/drawing/2018/hyperlinkcolor" val="tx"/>
                    </a:ext>
                  </a:extLst>
                </a:hlinkClick>
              </a:rPr>
              <a:t>http://www.jigso.wales/who-we-are</a:t>
            </a:r>
            <a:r>
              <a:rPr lang="en-GB" sz="1200" dirty="0">
                <a:solidFill>
                  <a:srgbClr val="0070C0"/>
                </a:solidFill>
              </a:rPr>
              <a:t>. </a:t>
            </a:r>
            <a:r>
              <a:rPr lang="en-GB" sz="1200" dirty="0"/>
              <a:t>(accessed 08/08/2020).</a:t>
            </a:r>
          </a:p>
          <a:p>
            <a:endParaRPr lang="en-GB" sz="1200" dirty="0"/>
          </a:p>
          <a:p>
            <a:r>
              <a:rPr lang="en-GB" sz="1200" dirty="0"/>
              <a:t>Osterwalder, A., &amp; Pigneur. Y., (2010). </a:t>
            </a:r>
            <a:r>
              <a:rPr lang="en-GB" sz="1200" i="1" dirty="0"/>
              <a:t>Business Model Generation</a:t>
            </a:r>
            <a:r>
              <a:rPr lang="en-GB" sz="1200" dirty="0"/>
              <a:t>. New Jersey: John Wiley &amp; Sons Inc.</a:t>
            </a:r>
          </a:p>
          <a:p>
            <a:endParaRPr lang="en-GB" sz="1200" dirty="0"/>
          </a:p>
          <a:p>
            <a:r>
              <a:rPr lang="en-GB" sz="1200" dirty="0"/>
              <a:t>Porter, E.M. (1985), ‘Competitive Advantage’, The Free Press, New York.</a:t>
            </a:r>
          </a:p>
          <a:p>
            <a:endParaRPr lang="en-GB" sz="1200" dirty="0"/>
          </a:p>
          <a:p>
            <a:r>
              <a:rPr lang="en-GB" sz="1200" dirty="0"/>
              <a:t>Smith, P.R. and Chaffey, D. (2005), </a:t>
            </a:r>
            <a:r>
              <a:rPr lang="en-GB" sz="1200" i="1" dirty="0"/>
              <a:t>e-Marketing excellence: The Heart of</a:t>
            </a:r>
            <a:r>
              <a:rPr lang="en-GB" sz="1200" dirty="0"/>
              <a:t> </a:t>
            </a:r>
            <a:r>
              <a:rPr lang="en-GB" sz="1200" i="1" dirty="0" err="1"/>
              <a:t>eBusiness</a:t>
            </a:r>
            <a:r>
              <a:rPr lang="en-GB" sz="1200" dirty="0"/>
              <a:t>, 2nd ed., Elsevier Butterworth-Heinemann, Oxford and Burlington.</a:t>
            </a:r>
          </a:p>
          <a:p>
            <a:endParaRPr lang="en-GB" sz="1200" dirty="0"/>
          </a:p>
          <a:p>
            <a:r>
              <a:rPr lang="en-GB" sz="1200" dirty="0"/>
              <a:t>Statista (2019). </a:t>
            </a:r>
            <a:r>
              <a:rPr lang="en-GB" sz="1200" i="1" dirty="0"/>
              <a:t>Have you seen an increase in the extent of child poverty over the past few years in terms of either the number of pupils affected, or a more severe level of disadvantage, or both? </a:t>
            </a:r>
            <a:r>
              <a:rPr lang="en-GB" sz="1200" dirty="0"/>
              <a:t> Available at: </a:t>
            </a:r>
            <a:r>
              <a:rPr lang="en-GB" sz="1200" dirty="0">
                <a:solidFill>
                  <a:srgbClr val="0070C0"/>
                </a:solidFill>
                <a:hlinkClick r:id="rId4">
                  <a:extLst>
                    <a:ext uri="{A12FA001-AC4F-418D-AE19-62706E023703}">
                      <ahyp:hlinkClr xmlns:ahyp="http://schemas.microsoft.com/office/drawing/2018/hyperlinkcolor" val="tx"/>
                    </a:ext>
                  </a:extLst>
                </a:hlinkClick>
              </a:rPr>
              <a:t>https://www.statista.com/statistics/983571/perceptions-on-pupil-poverty-in-england-and-wales/</a:t>
            </a:r>
            <a:r>
              <a:rPr lang="en-GB" sz="1200" dirty="0">
                <a:solidFill>
                  <a:srgbClr val="0070C0"/>
                </a:solidFill>
              </a:rPr>
              <a:t>.</a:t>
            </a:r>
            <a:r>
              <a:rPr lang="en-GB" sz="1200" dirty="0"/>
              <a:t> (accessed 09/08/2020).</a:t>
            </a:r>
            <a:endParaRPr lang="en-GB" sz="1200" i="1" dirty="0"/>
          </a:p>
          <a:p>
            <a:endParaRPr lang="en-GB" sz="1200" dirty="0">
              <a:effectLst/>
              <a:ea typeface="Times New Roman" panose="02020603050405020304" pitchFamily="18" charset="0"/>
            </a:endParaRPr>
          </a:p>
          <a:p>
            <a:r>
              <a:rPr lang="en-GB" sz="1200" dirty="0">
                <a:effectLst/>
                <a:ea typeface="Times New Roman" panose="02020603050405020304" pitchFamily="18" charset="0"/>
              </a:rPr>
              <a:t>SWOT analysis in Armstrong &amp; Kotler (2007) </a:t>
            </a:r>
            <a:r>
              <a:rPr lang="en-GB" sz="1200" i="1" dirty="0">
                <a:effectLst/>
                <a:ea typeface="Times New Roman" panose="02020603050405020304" pitchFamily="18" charset="0"/>
              </a:rPr>
              <a:t>Marketing An Introduction </a:t>
            </a:r>
            <a:r>
              <a:rPr lang="en-GB" sz="1200" dirty="0">
                <a:effectLst/>
                <a:ea typeface="Times New Roman" panose="02020603050405020304" pitchFamily="18" charset="0"/>
              </a:rPr>
              <a:t>Pearson Prentice Hall, New Jersey </a:t>
            </a:r>
            <a:r>
              <a:rPr lang="en-GB" sz="1200" dirty="0" err="1">
                <a:effectLst/>
                <a:ea typeface="Times New Roman" panose="02020603050405020304" pitchFamily="18" charset="0"/>
              </a:rPr>
              <a:t>pg</a:t>
            </a:r>
            <a:r>
              <a:rPr lang="en-GB" sz="1200" dirty="0">
                <a:effectLst/>
                <a:ea typeface="Times New Roman" panose="02020603050405020304" pitchFamily="18" charset="0"/>
              </a:rPr>
              <a:t> 54.</a:t>
            </a:r>
          </a:p>
          <a:p>
            <a:endParaRPr lang="en-GB" sz="1200" dirty="0"/>
          </a:p>
          <a:p>
            <a:r>
              <a:rPr lang="en-GB" sz="1200" dirty="0"/>
              <a:t>Yellow Pages. (2020). </a:t>
            </a:r>
            <a:r>
              <a:rPr lang="en-GB" sz="1200" i="1" dirty="0"/>
              <a:t>Toy Library</a:t>
            </a:r>
            <a:r>
              <a:rPr lang="en-GB" sz="1200" dirty="0"/>
              <a:t>. Available at: </a:t>
            </a:r>
            <a:r>
              <a:rPr lang="en-GB" sz="1200" dirty="0">
                <a:solidFill>
                  <a:srgbClr val="0070C0"/>
                </a:solidFill>
                <a:hlinkClick r:id="rId5">
                  <a:extLst>
                    <a:ext uri="{A12FA001-AC4F-418D-AE19-62706E023703}">
                      <ahyp:hlinkClr xmlns:ahyp="http://schemas.microsoft.com/office/drawing/2018/hyperlinkcolor" val="tx"/>
                    </a:ext>
                  </a:extLst>
                </a:hlinkClick>
              </a:rPr>
              <a:t>https://www.yellowpages.org.uk/places/toy-library</a:t>
            </a:r>
            <a:r>
              <a:rPr lang="en-GB" sz="1200" dirty="0">
                <a:solidFill>
                  <a:srgbClr val="0070C0"/>
                </a:solidFill>
              </a:rPr>
              <a:t>. </a:t>
            </a:r>
            <a:r>
              <a:rPr lang="en-GB" sz="1200" dirty="0"/>
              <a:t>(accessed 08/08/2020).</a:t>
            </a:r>
          </a:p>
          <a:p>
            <a:endParaRPr lang="en-GB" sz="2400" dirty="0"/>
          </a:p>
        </p:txBody>
      </p:sp>
    </p:spTree>
    <p:extLst>
      <p:ext uri="{BB962C8B-B14F-4D97-AF65-F5344CB8AC3E}">
        <p14:creationId xmlns:p14="http://schemas.microsoft.com/office/powerpoint/2010/main" val="2185776058"/>
      </p:ext>
    </p:extLst>
  </p:cSld>
  <p:clrMapOvr>
    <a:masterClrMapping/>
  </p:clrMapOvr>
</p:sld>
</file>

<file path=ppt/theme/theme1.xml><?xml version="1.0" encoding="utf-8"?>
<a:theme xmlns:a="http://schemas.openxmlformats.org/drawingml/2006/main" name="Office Theme">
  <a:themeElements>
    <a:clrScheme name="B">
      <a:dk1>
        <a:sysClr val="windowText" lastClr="000000"/>
      </a:dk1>
      <a:lt1>
        <a:sysClr val="window" lastClr="FFFFFF"/>
      </a:lt1>
      <a:dk2>
        <a:srgbClr val="7A7A7A"/>
      </a:dk2>
      <a:lt2>
        <a:srgbClr val="E7E6E6"/>
      </a:lt2>
      <a:accent1>
        <a:srgbClr val="FF526D"/>
      </a:accent1>
      <a:accent2>
        <a:srgbClr val="FF8854"/>
      </a:accent2>
      <a:accent3>
        <a:srgbClr val="EED054"/>
      </a:accent3>
      <a:accent4>
        <a:srgbClr val="CBD84C"/>
      </a:accent4>
      <a:accent5>
        <a:srgbClr val="05BE82"/>
      </a:accent5>
      <a:accent6>
        <a:srgbClr val="439EB1"/>
      </a:accent6>
      <a:hlink>
        <a:srgbClr val="0563C1"/>
      </a:hlink>
      <a:folHlink>
        <a:srgbClr val="954F72"/>
      </a:folHlink>
    </a:clrScheme>
    <a:fontScheme name="Custom 5">
      <a:majorFont>
        <a:latin typeface="Bebas Neue Regular"/>
        <a:ea typeface=""/>
        <a:cs typeface=""/>
      </a:majorFont>
      <a:minorFont>
        <a:latin typeface="Roboto L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Section Break Slide Master">
  <a:themeElements>
    <a:clrScheme name="ALLPPT-BUSINESS PLAN">
      <a:dk1>
        <a:sysClr val="windowText" lastClr="000000"/>
      </a:dk1>
      <a:lt1>
        <a:sysClr val="window" lastClr="FFFFFF"/>
      </a:lt1>
      <a:dk2>
        <a:srgbClr val="44546A"/>
      </a:dk2>
      <a:lt2>
        <a:srgbClr val="E7E6E6"/>
      </a:lt2>
      <a:accent1>
        <a:srgbClr val="5EBEE4"/>
      </a:accent1>
      <a:accent2>
        <a:srgbClr val="4CD6B0"/>
      </a:accent2>
      <a:accent3>
        <a:srgbClr val="98DC56"/>
      </a:accent3>
      <a:accent4>
        <a:srgbClr val="5EBEE4"/>
      </a:accent4>
      <a:accent5>
        <a:srgbClr val="4CD6B0"/>
      </a:accent5>
      <a:accent6>
        <a:srgbClr val="98DC56"/>
      </a:accent6>
      <a:hlink>
        <a:srgbClr val="BFBFBF"/>
      </a:hlink>
      <a:folHlink>
        <a:srgbClr val="BFBFBF"/>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ontents Slide Master">
  <a:themeElements>
    <a:clrScheme name="2019-Business plan">
      <a:dk1>
        <a:sysClr val="windowText" lastClr="000000"/>
      </a:dk1>
      <a:lt1>
        <a:sysClr val="window" lastClr="FFFFFF"/>
      </a:lt1>
      <a:dk2>
        <a:srgbClr val="44546A"/>
      </a:dk2>
      <a:lt2>
        <a:srgbClr val="E7E6E6"/>
      </a:lt2>
      <a:accent1>
        <a:srgbClr val="5EBEE4"/>
      </a:accent1>
      <a:accent2>
        <a:srgbClr val="4CD6B0"/>
      </a:accent2>
      <a:accent3>
        <a:srgbClr val="98DC56"/>
      </a:accent3>
      <a:accent4>
        <a:srgbClr val="5EBEE4"/>
      </a:accent4>
      <a:accent5>
        <a:srgbClr val="4CD6B0"/>
      </a:accent5>
      <a:accent6>
        <a:srgbClr val="98DC56"/>
      </a:accent6>
      <a:hlink>
        <a:srgbClr val="BFBFBF"/>
      </a:hlink>
      <a:folHlink>
        <a:srgbClr val="BFBFBF"/>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1412</TotalTime>
  <Words>1540</Words>
  <Application>Microsoft Office PowerPoint</Application>
  <PresentationFormat>Widescreen</PresentationFormat>
  <Paragraphs>137</Paragraphs>
  <Slides>9</Slides>
  <Notes>1</Notes>
  <HiddenSlides>0</HiddenSlides>
  <MMClips>7</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9</vt:i4>
      </vt:variant>
    </vt:vector>
  </HeadingPairs>
  <TitlesOfParts>
    <vt:vector size="20" baseType="lpstr">
      <vt:lpstr>Arial</vt:lpstr>
      <vt:lpstr>Bebas Neue Bold</vt:lpstr>
      <vt:lpstr>Bebas Neue Regular</vt:lpstr>
      <vt:lpstr>Calibri</vt:lpstr>
      <vt:lpstr>Roboto</vt:lpstr>
      <vt:lpstr>Roboto Lt</vt:lpstr>
      <vt:lpstr>Wingdings</vt:lpstr>
      <vt:lpstr>Office Theme</vt:lpstr>
      <vt:lpstr>Office Theme</vt:lpstr>
      <vt:lpstr>Section Break Slide Master</vt:lpstr>
      <vt:lpstr>Contents Slide Master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GraphicBulb</dc:creator>
  <cp:lastModifiedBy>Debbie James</cp:lastModifiedBy>
  <cp:revision>87</cp:revision>
  <dcterms:created xsi:type="dcterms:W3CDTF">2019-06-27T07:10:54Z</dcterms:created>
  <dcterms:modified xsi:type="dcterms:W3CDTF">2020-08-10T19:45:52Z</dcterms:modified>
</cp:coreProperties>
</file>