
<file path=[Content_Types].xml><?xml version="1.0" encoding="utf-8"?>
<Types xmlns="http://schemas.openxmlformats.org/package/2006/content-types">
  <Default Extension="1" ContentType="image/jpeg"/>
  <Default Extension="img" ContentType="image/gif"/>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2" r:id="rId4"/>
  </p:sldMasterIdLst>
  <p:notesMasterIdLst>
    <p:notesMasterId r:id="rId17"/>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19" autoAdjust="0"/>
    <p:restoredTop sz="94660"/>
  </p:normalViewPr>
  <p:slideViewPr>
    <p:cSldViewPr snapToGrid="0">
      <p:cViewPr varScale="1">
        <p:scale>
          <a:sx n="78" d="100"/>
          <a:sy n="78" d="100"/>
        </p:scale>
        <p:origin x="26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0138A4-361C-41D5-A3A9-7EE76AB6C1E0}" type="datetimeFigureOut">
              <a:rPr lang="en-GB" smtClean="0"/>
              <a:t>16/11/2025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692122-0F65-4EAC-8391-FF9B31757C44}" type="slidenum">
              <a:rPr lang="en-GB" smtClean="0"/>
              <a:t>‹#›</a:t>
            </a:fld>
            <a:endParaRPr lang="en-GB"/>
          </a:p>
        </p:txBody>
      </p:sp>
    </p:spTree>
    <p:extLst>
      <p:ext uri="{BB962C8B-B14F-4D97-AF65-F5344CB8AC3E}">
        <p14:creationId xmlns:p14="http://schemas.microsoft.com/office/powerpoint/2010/main" val="1061656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692122-0F65-4EAC-8391-FF9B31757C44}" type="slidenum">
              <a:rPr lang="en-GB" smtClean="0"/>
              <a:t>5</a:t>
            </a:fld>
            <a:endParaRPr lang="en-GB"/>
          </a:p>
        </p:txBody>
      </p:sp>
    </p:spTree>
    <p:extLst>
      <p:ext uri="{BB962C8B-B14F-4D97-AF65-F5344CB8AC3E}">
        <p14:creationId xmlns:p14="http://schemas.microsoft.com/office/powerpoint/2010/main" val="8896077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692122-0F65-4EAC-8391-FF9B31757C44}" type="slidenum">
              <a:rPr lang="en-GB" smtClean="0"/>
              <a:t>7</a:t>
            </a:fld>
            <a:endParaRPr lang="en-GB"/>
          </a:p>
        </p:txBody>
      </p:sp>
    </p:spTree>
    <p:extLst>
      <p:ext uri="{BB962C8B-B14F-4D97-AF65-F5344CB8AC3E}">
        <p14:creationId xmlns:p14="http://schemas.microsoft.com/office/powerpoint/2010/main" val="10432482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692122-0F65-4EAC-8391-FF9B31757C44}" type="slidenum">
              <a:rPr lang="en-GB" smtClean="0"/>
              <a:t>10</a:t>
            </a:fld>
            <a:endParaRPr lang="en-GB"/>
          </a:p>
        </p:txBody>
      </p:sp>
    </p:spTree>
    <p:extLst>
      <p:ext uri="{BB962C8B-B14F-4D97-AF65-F5344CB8AC3E}">
        <p14:creationId xmlns:p14="http://schemas.microsoft.com/office/powerpoint/2010/main" val="40636210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692122-0F65-4EAC-8391-FF9B31757C44}" type="slidenum">
              <a:rPr lang="en-GB" smtClean="0"/>
              <a:t>12</a:t>
            </a:fld>
            <a:endParaRPr lang="en-GB"/>
          </a:p>
        </p:txBody>
      </p:sp>
    </p:spTree>
    <p:extLst>
      <p:ext uri="{BB962C8B-B14F-4D97-AF65-F5344CB8AC3E}">
        <p14:creationId xmlns:p14="http://schemas.microsoft.com/office/powerpoint/2010/main" val="11915203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11/16/2025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94425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11/16/2025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8352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11/16/2025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014937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11/16/2025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0477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11/16/2025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778470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11/16/2025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549112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11/16/2025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458073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11/16/2025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38158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11/16/2025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07075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11/16/2025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079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11/16/2025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12808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11/16/2025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5795276"/>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55" r:id="rId6"/>
    <p:sldLayoutId id="2147483751" r:id="rId7"/>
    <p:sldLayoutId id="2147483752" r:id="rId8"/>
    <p:sldLayoutId id="2147483753" r:id="rId9"/>
    <p:sldLayoutId id="2147483754" r:id="rId10"/>
    <p:sldLayoutId id="2147483756"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hyperlink" Target="https://www.hospitalmanagement.net/news/radnet-healthcare-solutions-provider-cimar/" TargetMode="External"/><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hyperlink" Target="https://www.rawpixel.com/search/pulmonary" TargetMode="External"/><Relationship Id="rId4" Type="http://schemas.openxmlformats.org/officeDocument/2006/relationships/image" Target="../media/image3.1"/></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hyperlink" Target="https://creativecommons.org/licenses/by-sa/3.0/" TargetMode="External"/><Relationship Id="rId5" Type="http://schemas.openxmlformats.org/officeDocument/2006/relationships/hyperlink" Target="https://www.wikidoc.org/index.php/Chronic_obstructive_pulmonary_disease_chest_x_ray" TargetMode="Externa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creativecommons.org/licenses/by-sa/3.0/" TargetMode="External"/><Relationship Id="rId5" Type="http://schemas.openxmlformats.org/officeDocument/2006/relationships/hyperlink" Target="https://www.thebluediamondgallery.com/medical/m/medical-history.html" TargetMode="Externa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hyperlink" Target="https://creativecommons.org/licenses/by-nc-nd/3.0/" TargetMode="Externa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rosarubicondior.blogspot.com/2014_04_01_archive.html" TargetMode="External"/><Relationship Id="rId5" Type="http://schemas.openxmlformats.org/officeDocument/2006/relationships/image" Target="../media/image6.jpg"/><Relationship Id="rId4" Type="http://schemas.openxmlformats.org/officeDocument/2006/relationships/notesSlide" Target="../notesSlides/notesSlide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hyperlink" Target="https://www.pikist.com/free-photo-vphmz" TargetMode="External"/><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www.powerbreathe.com/health/copd/" TargetMode="External"/><Relationship Id="rId5" Type="http://schemas.openxmlformats.org/officeDocument/2006/relationships/image" Target="../media/image8.jpg"/><Relationship Id="rId4" Type="http://schemas.openxmlformats.org/officeDocument/2006/relationships/notesSlide" Target="../notesSlides/notesSlide2.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hyperlink" Target="https://www.rawpixel.com/search/pulmonary" TargetMode="External"/><Relationship Id="rId4" Type="http://schemas.openxmlformats.org/officeDocument/2006/relationships/image" Target="../media/image3.1"/></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hyperlink" Target="https://phl.ascension.org/lung-health/diagnosis/understanding-spirometry?language_content_entity=en" TargetMode="External"/><Relationship Id="rId4" Type="http://schemas.openxmlformats.org/officeDocument/2006/relationships/image" Target="../media/image9.im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notesSlide" Target="../notesSlides/notesSlide3.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hyperlink" Target="https://www.rawpixel.com/search/pulmonary" TargetMode="External"/><Relationship Id="rId4" Type="http://schemas.openxmlformats.org/officeDocument/2006/relationships/image" Target="../media/image3.1"/></Relationships>
</file>

<file path=ppt/slides/_rels/slide12.xml.rels><?xml version="1.0" encoding="UTF-8" standalone="yes"?>
<Relationships xmlns="http://schemas.openxmlformats.org/package/2006/relationships"><Relationship Id="rId8" Type="http://schemas.openxmlformats.org/officeDocument/2006/relationships/hyperlink" Target="https://www.nice.org.uk/guidance/NG115" TargetMode="External"/><Relationship Id="rId3" Type="http://schemas.openxmlformats.org/officeDocument/2006/relationships/hyperlink" Target="https://www.asthmaandlung.org.uk/conditions/copd-chronic-obstructive-pulmonary-disease/what-chronic-obstructive-pulmonary-disease" TargetMode="External"/><Relationship Id="rId7" Type="http://schemas.openxmlformats.org/officeDocument/2006/relationships/hyperlink" Target="https://www.healthline.com/health/copd/pathophysiology#physical-change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my.clevelandclinic.org/health/body/21205-respiratory-system" TargetMode="External"/><Relationship Id="rId5" Type="http://schemas.openxmlformats.org/officeDocument/2006/relationships/hyperlink" Target="https://www.nhs.uk/conditions/chronic-obstructive-pulmonary-disease-copd/causes/" TargetMode="External"/><Relationship Id="rId10" Type="http://schemas.openxmlformats.org/officeDocument/2006/relationships/hyperlink" Target="https://www.nhs.uk/tests-and-treatments/spirometry/" TargetMode="External"/><Relationship Id="rId4" Type="http://schemas.openxmlformats.org/officeDocument/2006/relationships/hyperlink" Target="https://www.theguardian.com/society/2024/nov/11/breathing-issues-cause-more-emergency-nhs-admissions-than-any-other-condition" TargetMode="External"/><Relationship Id="rId9" Type="http://schemas.openxmlformats.org/officeDocument/2006/relationships/hyperlink" Target="https://www.healthline.com/health/fev1-copd#normal-rang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C17D18-B379-A79D-B2C3-33814A173593}"/>
              </a:ext>
            </a:extLst>
          </p:cNvPr>
          <p:cNvSpPr>
            <a:spLocks noGrp="1"/>
          </p:cNvSpPr>
          <p:nvPr>
            <p:ph type="ctrTitle"/>
          </p:nvPr>
        </p:nvSpPr>
        <p:spPr>
          <a:xfrm>
            <a:off x="703400" y="908650"/>
            <a:ext cx="4883484" cy="4195199"/>
          </a:xfrm>
        </p:spPr>
        <p:txBody>
          <a:bodyPr anchor="t">
            <a:noAutofit/>
          </a:bodyPr>
          <a:lstStyle/>
          <a:p>
            <a:pPr>
              <a:lnSpc>
                <a:spcPct val="90000"/>
              </a:lnSpc>
            </a:pPr>
            <a:r>
              <a:rPr lang="en-GB" sz="3600" u="sng" dirty="0"/>
              <a:t>Component 2 – Physiology</a:t>
            </a:r>
            <a:br>
              <a:rPr lang="en-GB" sz="3600" dirty="0"/>
            </a:br>
            <a:br>
              <a:rPr lang="en-GB" sz="3600" dirty="0"/>
            </a:br>
            <a:r>
              <a:rPr lang="en-GB" sz="3600" u="sng" dirty="0"/>
              <a:t>A Care Plan for a Patient with Chronic Obstructive Pulmonary Disease (COPD)</a:t>
            </a:r>
            <a:br>
              <a:rPr lang="en-GB" sz="3600" u="sng" dirty="0"/>
            </a:br>
            <a:endParaRPr lang="en-GB" sz="3600" u="sng" dirty="0"/>
          </a:p>
        </p:txBody>
      </p:sp>
      <p:sp>
        <p:nvSpPr>
          <p:cNvPr id="3" name="Subtitle 2">
            <a:extLst>
              <a:ext uri="{FF2B5EF4-FFF2-40B4-BE49-F238E27FC236}">
                <a16:creationId xmlns:a16="http://schemas.microsoft.com/office/drawing/2014/main" id="{DDFE1113-250E-4C82-8EC7-68D5AE368A6B}"/>
              </a:ext>
            </a:extLst>
          </p:cNvPr>
          <p:cNvSpPr>
            <a:spLocks noGrp="1"/>
          </p:cNvSpPr>
          <p:nvPr>
            <p:ph type="subTitle" idx="1"/>
          </p:nvPr>
        </p:nvSpPr>
        <p:spPr>
          <a:xfrm>
            <a:off x="703400" y="5103862"/>
            <a:ext cx="4172757" cy="1483751"/>
          </a:xfrm>
        </p:spPr>
        <p:txBody>
          <a:bodyPr anchor="b">
            <a:normAutofit lnSpcReduction="10000"/>
          </a:bodyPr>
          <a:lstStyle/>
          <a:p>
            <a:pPr>
              <a:lnSpc>
                <a:spcPct val="100000"/>
              </a:lnSpc>
            </a:pPr>
            <a:r>
              <a:rPr lang="en-GB" sz="1700" dirty="0">
                <a:latin typeface="Arial Nova" panose="020B0504020202020204" pitchFamily="34" charset="0"/>
              </a:rPr>
              <a:t>Student Name : Rianna Edith Woolery </a:t>
            </a:r>
          </a:p>
          <a:p>
            <a:pPr>
              <a:lnSpc>
                <a:spcPct val="100000"/>
              </a:lnSpc>
            </a:pPr>
            <a:r>
              <a:rPr lang="en-GB" sz="1700" dirty="0">
                <a:latin typeface="Arial Nova" panose="020B0504020202020204" pitchFamily="34" charset="0"/>
              </a:rPr>
              <a:t>Student Number: 2406617 </a:t>
            </a:r>
          </a:p>
          <a:p>
            <a:pPr>
              <a:lnSpc>
                <a:spcPct val="100000"/>
              </a:lnSpc>
            </a:pPr>
            <a:r>
              <a:rPr lang="en-GB" sz="1700" dirty="0">
                <a:latin typeface="Arial Nova" panose="020B0504020202020204" pitchFamily="34" charset="0"/>
              </a:rPr>
              <a:t>Tutor : Gillian Weaver </a:t>
            </a:r>
          </a:p>
          <a:p>
            <a:pPr>
              <a:lnSpc>
                <a:spcPct val="100000"/>
              </a:lnSpc>
            </a:pPr>
            <a:r>
              <a:rPr lang="en-GB" sz="1700" dirty="0">
                <a:latin typeface="Arial Nova" panose="020B0504020202020204" pitchFamily="34" charset="0"/>
              </a:rPr>
              <a:t>Module Code: BMHP5023</a:t>
            </a:r>
          </a:p>
        </p:txBody>
      </p:sp>
      <p:cxnSp>
        <p:nvCxnSpPr>
          <p:cNvPr id="27" name="Straight Connector 2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8" name="Picture 7" descr="A doctor holding a tablet&#10;&#10;AI-generated content may be incorrect.">
            <a:extLst>
              <a:ext uri="{FF2B5EF4-FFF2-40B4-BE49-F238E27FC236}">
                <a16:creationId xmlns:a16="http://schemas.microsoft.com/office/drawing/2014/main" id="{28C8EE22-A285-409D-0B6F-E190948F4C1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5220" r="26669"/>
          <a:stretch>
            <a:fillRect/>
          </a:stretch>
        </p:blipFill>
        <p:spPr>
          <a:xfrm>
            <a:off x="6326272" y="10"/>
            <a:ext cx="5865727" cy="6857990"/>
          </a:xfrm>
          <a:prstGeom prst="rect">
            <a:avLst/>
          </a:prstGeom>
        </p:spPr>
      </p:pic>
      <p:pic>
        <p:nvPicPr>
          <p:cNvPr id="10" name="Recorded Sound">
            <a:hlinkClick r:id="" action="ppaction://media"/>
            <a:extLst>
              <a:ext uri="{FF2B5EF4-FFF2-40B4-BE49-F238E27FC236}">
                <a16:creationId xmlns:a16="http://schemas.microsoft.com/office/drawing/2014/main" id="{21A8D079-0EDC-D83E-AFD1-5C6CAFCECE6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632475" y="1316396"/>
            <a:ext cx="487363" cy="487363"/>
          </a:xfrm>
          <a:prstGeom prst="rect">
            <a:avLst/>
          </a:prstGeom>
        </p:spPr>
      </p:pic>
    </p:spTree>
    <p:extLst>
      <p:ext uri="{BB962C8B-B14F-4D97-AF65-F5344CB8AC3E}">
        <p14:creationId xmlns:p14="http://schemas.microsoft.com/office/powerpoint/2010/main" val="1652404657"/>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mediacall" presetSubtype="0" fill="hold" nodeType="clickEffect">
                                  <p:stCondLst>
                                    <p:cond delay="0"/>
                                  </p:stCondLst>
                                  <p:childTnLst>
                                    <p:cmd type="call" cmd="playFrom(0.0)">
                                      <p:cBhvr>
                                        <p:cTn id="13" dur="19753"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4" fill="hold" display="0">
                  <p:stCondLst>
                    <p:cond delay="indefinite"/>
                  </p:stCondLst>
                  <p:endCondLst>
                    <p:cond evt="onStopAudio" delay="0">
                      <p:tgtEl>
                        <p:sldTgt/>
                      </p:tgtEl>
                    </p:cond>
                  </p:endCondLst>
                </p:cTn>
                <p:tgtEl>
                  <p:spTgt spid="10"/>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4A4253-D296-A752-55D4-DDF2484C6FC5}"/>
              </a:ext>
            </a:extLst>
          </p:cNvPr>
          <p:cNvSpPr>
            <a:spLocks noGrp="1"/>
          </p:cNvSpPr>
          <p:nvPr>
            <p:ph type="title"/>
          </p:nvPr>
        </p:nvSpPr>
        <p:spPr>
          <a:xfrm>
            <a:off x="5604552" y="814466"/>
            <a:ext cx="5825448" cy="3871143"/>
          </a:xfrm>
        </p:spPr>
        <p:txBody>
          <a:bodyPr vert="horz" lIns="91440" tIns="45720" rIns="91440" bIns="45720" rtlCol="0" anchor="t">
            <a:normAutofit/>
          </a:bodyPr>
          <a:lstStyle/>
          <a:p>
            <a:r>
              <a:rPr lang="en-US" sz="4800" u="sng" dirty="0"/>
              <a:t>Introduction </a:t>
            </a:r>
          </a:p>
        </p:txBody>
      </p:sp>
      <p:sp>
        <p:nvSpPr>
          <p:cNvPr id="3" name="Text Placeholder 2">
            <a:extLst>
              <a:ext uri="{FF2B5EF4-FFF2-40B4-BE49-F238E27FC236}">
                <a16:creationId xmlns:a16="http://schemas.microsoft.com/office/drawing/2014/main" id="{C01C0E6C-FA5F-BC87-EF86-E9F4B4F447A2}"/>
              </a:ext>
            </a:extLst>
          </p:cNvPr>
          <p:cNvSpPr>
            <a:spLocks noGrp="1"/>
          </p:cNvSpPr>
          <p:nvPr>
            <p:ph type="body" idx="1"/>
          </p:nvPr>
        </p:nvSpPr>
        <p:spPr>
          <a:xfrm>
            <a:off x="5234597" y="1637927"/>
            <a:ext cx="6565357" cy="4405607"/>
          </a:xfrm>
        </p:spPr>
        <p:txBody>
          <a:bodyPr vert="horz" lIns="91440" tIns="45720" rIns="91440" bIns="45720" rtlCol="0" anchor="b">
            <a:normAutofit lnSpcReduction="10000"/>
          </a:bodyPr>
          <a:lstStyle/>
          <a:p>
            <a:r>
              <a:rPr lang="en-US" sz="1600" dirty="0">
                <a:solidFill>
                  <a:schemeClr val="tx1"/>
                </a:solidFill>
                <a:latin typeface="Arial Nova" panose="020B0504020202020204" pitchFamily="34" charset="0"/>
              </a:rPr>
              <a:t>Chronic Obstructive Pulmonary Disease (COPD) is a respiratory lung condition that occurs when the lungs become inflamed, damaged and cause airways to narrow.</a:t>
            </a:r>
          </a:p>
          <a:p>
            <a:r>
              <a:rPr lang="en-US" sz="1600" dirty="0">
                <a:solidFill>
                  <a:schemeClr val="tx1"/>
                </a:solidFill>
                <a:latin typeface="Arial Nova" panose="020B0504020202020204" pitchFamily="34" charset="0"/>
              </a:rPr>
              <a:t>It’s easy for an individual to become breathless as its hard for air to be taken in as airflow can become obstructive.</a:t>
            </a:r>
          </a:p>
          <a:p>
            <a:r>
              <a:rPr lang="en-US" sz="1600" dirty="0">
                <a:solidFill>
                  <a:schemeClr val="tx1"/>
                </a:solidFill>
                <a:latin typeface="Arial Nova" panose="020B0504020202020204" pitchFamily="34" charset="0"/>
              </a:rPr>
              <a:t>According to Asthma + Lung UK (2025), COPD is a common condition, “Around 1.7 million people in the UK have COPD, many also have the condition but do not realize”.</a:t>
            </a:r>
          </a:p>
          <a:p>
            <a:r>
              <a:rPr lang="en-US" sz="1600" dirty="0">
                <a:solidFill>
                  <a:schemeClr val="tx1"/>
                </a:solidFill>
                <a:latin typeface="Arial Nova" panose="020B0504020202020204" pitchFamily="34" charset="0"/>
              </a:rPr>
              <a:t>Recent research also states breathing issues cause most of the emergency NHS admissions in the UK than any other condition (The Guardian, 2024)</a:t>
            </a:r>
          </a:p>
          <a:p>
            <a:r>
              <a:rPr lang="en-US" sz="1600" dirty="0">
                <a:solidFill>
                  <a:schemeClr val="tx1"/>
                </a:solidFill>
                <a:latin typeface="Arial Nova" panose="020B0504020202020204" pitchFamily="34" charset="0"/>
              </a:rPr>
              <a:t>This presentation introduces Mitchell Thompson, a  62yr old male who currently suffers with COPD. Whilst providing a care plan suitable to his needs and that align with the NHS, NICE and COPD management guidelines.</a:t>
            </a:r>
          </a:p>
        </p:txBody>
      </p:sp>
      <p:pic>
        <p:nvPicPr>
          <p:cNvPr id="5" name="Picture 4" descr="A transparent lungs with a metal post&#10;&#10;AI-generated content may be incorrect.">
            <a:extLst>
              <a:ext uri="{FF2B5EF4-FFF2-40B4-BE49-F238E27FC236}">
                <a16:creationId xmlns:a16="http://schemas.microsoft.com/office/drawing/2014/main" id="{F99D3C9E-9826-DC24-C96D-7ED9608B3AA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1419" r="17470"/>
          <a:stretch>
            <a:fillRect/>
          </a:stretch>
        </p:blipFill>
        <p:spPr>
          <a:xfrm>
            <a:off x="1" y="10"/>
            <a:ext cx="4876799" cy="6857989"/>
          </a:xfrm>
          <a:prstGeom prst="rect">
            <a:avLst/>
          </a:prstGeom>
        </p:spPr>
      </p:pic>
      <p:cxnSp>
        <p:nvCxnSpPr>
          <p:cNvPr id="16" name="Straight Connector 15">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723900"/>
            <a:ext cx="5706224"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CF06E40-3ECB-4820-95B5-8A70B07D4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23776" y="6134100"/>
            <a:ext cx="5668124"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Recorded Sound">
            <a:hlinkClick r:id="" action="ppaction://media"/>
            <a:extLst>
              <a:ext uri="{FF2B5EF4-FFF2-40B4-BE49-F238E27FC236}">
                <a16:creationId xmlns:a16="http://schemas.microsoft.com/office/drawing/2014/main" id="{02DA03E3-F96A-5652-FDDD-4ADF280FD29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167886" y="982515"/>
            <a:ext cx="487363" cy="487363"/>
          </a:xfrm>
          <a:prstGeom prst="rect">
            <a:avLst/>
          </a:prstGeom>
        </p:spPr>
      </p:pic>
    </p:spTree>
    <p:extLst>
      <p:ext uri="{BB962C8B-B14F-4D97-AF65-F5344CB8AC3E}">
        <p14:creationId xmlns:p14="http://schemas.microsoft.com/office/powerpoint/2010/main" val="91858990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wipe(down)">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barn(inVertical)">
                                      <p:cBhvr>
                                        <p:cTn id="19" dur="500"/>
                                        <p:tgtEl>
                                          <p:spTgt spid="3">
                                            <p:txEl>
                                              <p:pRg st="2" end="2"/>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circle(in)">
                                      <p:cBhvr>
                                        <p:cTn id="31" dur="20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 presetClass="mediacall" presetSubtype="0" fill="hold" nodeType="clickEffect">
                                  <p:stCondLst>
                                    <p:cond delay="0"/>
                                  </p:stCondLst>
                                  <p:childTnLst>
                                    <p:cmd type="call" cmd="playFrom(0.0)">
                                      <p:cBhvr>
                                        <p:cTn id="35" dur="6635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6"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8" name="Rectangle 27">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CB1AA6-4155-1865-6D52-2FD24C0B9D86}"/>
              </a:ext>
            </a:extLst>
          </p:cNvPr>
          <p:cNvSpPr>
            <a:spLocks noGrp="1"/>
          </p:cNvSpPr>
          <p:nvPr>
            <p:ph type="title"/>
          </p:nvPr>
        </p:nvSpPr>
        <p:spPr>
          <a:xfrm>
            <a:off x="4866968" y="914400"/>
            <a:ext cx="6627924" cy="1307592"/>
          </a:xfrm>
        </p:spPr>
        <p:txBody>
          <a:bodyPr vert="horz" lIns="91440" tIns="45720" rIns="91440" bIns="45720" rtlCol="0" anchor="t">
            <a:normAutofit/>
          </a:bodyPr>
          <a:lstStyle/>
          <a:p>
            <a:r>
              <a:rPr lang="en-US" u="sng" dirty="0"/>
              <a:t>Patient profile </a:t>
            </a:r>
          </a:p>
        </p:txBody>
      </p:sp>
      <p:pic>
        <p:nvPicPr>
          <p:cNvPr id="10" name="Content Placeholder 9" descr="A x-ray of a chest&#10;&#10;AI-generated content may be incorrect.">
            <a:extLst>
              <a:ext uri="{FF2B5EF4-FFF2-40B4-BE49-F238E27FC236}">
                <a16:creationId xmlns:a16="http://schemas.microsoft.com/office/drawing/2014/main" id="{64C6A595-DA3B-94C6-C892-61D0AC4DEA41}"/>
              </a:ext>
            </a:extLst>
          </p:cNvPr>
          <p:cNvPicPr>
            <a:picLocks noGrp="1" noChangeAspect="1"/>
          </p:cNvPicPr>
          <p:nvPr>
            <p:ph sz="half"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3106" r="12970" b="1"/>
          <a:stretch>
            <a:fillRect/>
          </a:stretch>
        </p:blipFill>
        <p:spPr>
          <a:xfrm>
            <a:off x="20" y="-17929"/>
            <a:ext cx="4206220" cy="6875929"/>
          </a:xfrm>
          <a:prstGeom prst="rect">
            <a:avLst/>
          </a:prstGeom>
        </p:spPr>
      </p:pic>
      <p:cxnSp>
        <p:nvCxnSpPr>
          <p:cNvPr id="30" name="Straight Connector 29">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89B6EE66-3DCB-E2EE-E1FD-1ADCA811E294}"/>
              </a:ext>
            </a:extLst>
          </p:cNvPr>
          <p:cNvSpPr>
            <a:spLocks noGrp="1"/>
          </p:cNvSpPr>
          <p:nvPr>
            <p:ph sz="half" idx="2"/>
          </p:nvPr>
        </p:nvSpPr>
        <p:spPr>
          <a:xfrm>
            <a:off x="4866968" y="2221992"/>
            <a:ext cx="6627924" cy="3739896"/>
          </a:xfrm>
        </p:spPr>
        <p:txBody>
          <a:bodyPr vert="horz" lIns="91440" tIns="45720" rIns="91440" bIns="45720" rtlCol="0">
            <a:normAutofit lnSpcReduction="10000"/>
          </a:bodyPr>
          <a:lstStyle/>
          <a:p>
            <a:pPr marL="0">
              <a:lnSpc>
                <a:spcPct val="100000"/>
              </a:lnSpc>
            </a:pPr>
            <a:r>
              <a:rPr lang="en-US" dirty="0">
                <a:latin typeface="Arial Nova" panose="020B0504020202020204" pitchFamily="34" charset="0"/>
              </a:rPr>
              <a:t>Name: Mitchell Thompson</a:t>
            </a:r>
          </a:p>
          <a:p>
            <a:pPr marL="0">
              <a:lnSpc>
                <a:spcPct val="100000"/>
              </a:lnSpc>
            </a:pPr>
            <a:r>
              <a:rPr lang="en-US" dirty="0">
                <a:latin typeface="Arial Nova" panose="020B0504020202020204" pitchFamily="34" charset="0"/>
              </a:rPr>
              <a:t>Age: 62 years</a:t>
            </a:r>
          </a:p>
          <a:p>
            <a:pPr marL="0">
              <a:lnSpc>
                <a:spcPct val="100000"/>
              </a:lnSpc>
            </a:pPr>
            <a:r>
              <a:rPr lang="en-US" dirty="0">
                <a:latin typeface="Arial Nova" panose="020B0504020202020204" pitchFamily="34" charset="0"/>
              </a:rPr>
              <a:t>Gender: Male</a:t>
            </a:r>
          </a:p>
          <a:p>
            <a:pPr marL="0">
              <a:lnSpc>
                <a:spcPct val="100000"/>
              </a:lnSpc>
            </a:pPr>
            <a:r>
              <a:rPr lang="en-US" dirty="0">
                <a:latin typeface="Arial Nova" panose="020B0504020202020204" pitchFamily="34" charset="0"/>
              </a:rPr>
              <a:t>Location: : Birmingham, UK</a:t>
            </a:r>
          </a:p>
          <a:p>
            <a:pPr marL="0">
              <a:lnSpc>
                <a:spcPct val="100000"/>
              </a:lnSpc>
            </a:pPr>
            <a:r>
              <a:rPr lang="en-US" dirty="0">
                <a:latin typeface="Arial Nova" panose="020B0504020202020204" pitchFamily="34" charset="0"/>
              </a:rPr>
              <a:t>GP: NHS Birmingham &amp; Solihull ICS</a:t>
            </a:r>
          </a:p>
          <a:p>
            <a:pPr marL="0">
              <a:lnSpc>
                <a:spcPct val="100000"/>
              </a:lnSpc>
            </a:pPr>
            <a:r>
              <a:rPr lang="en-US" dirty="0">
                <a:latin typeface="Arial Nova" panose="020B0504020202020204" pitchFamily="34" charset="0"/>
              </a:rPr>
              <a:t>Occupation: Retired bus driver</a:t>
            </a:r>
          </a:p>
          <a:p>
            <a:pPr marL="0">
              <a:lnSpc>
                <a:spcPct val="100000"/>
              </a:lnSpc>
            </a:pPr>
            <a:r>
              <a:rPr lang="en-US" dirty="0">
                <a:latin typeface="Arial Nova" panose="020B0504020202020204" pitchFamily="34" charset="0"/>
              </a:rPr>
              <a:t>Current living situation: lives alone, has two adult children who don’t live too far away </a:t>
            </a:r>
          </a:p>
          <a:p>
            <a:pPr marL="0">
              <a:lnSpc>
                <a:spcPct val="100000"/>
              </a:lnSpc>
            </a:pPr>
            <a:r>
              <a:rPr lang="en-US" dirty="0">
                <a:latin typeface="Arial Nova" panose="020B0504020202020204" pitchFamily="34" charset="0"/>
              </a:rPr>
              <a:t>Condition: Currently suffers with Chronic Obstructive Pulmonary Disease (COPD)</a:t>
            </a:r>
          </a:p>
        </p:txBody>
      </p:sp>
      <p:cxnSp>
        <p:nvCxnSpPr>
          <p:cNvPr id="32" name="Straight Connector 31">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AC4E01C7-E8C6-BCDE-F3B5-06D856F3FE72}"/>
              </a:ext>
            </a:extLst>
          </p:cNvPr>
          <p:cNvSpPr txBox="1"/>
          <p:nvPr/>
        </p:nvSpPr>
        <p:spPr>
          <a:xfrm>
            <a:off x="1682793" y="6657945"/>
            <a:ext cx="252344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wikidoc.org/index.php/Chronic_obstructive_pulmonary_disease_chest_x_ra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14" name="Recorded Sound">
            <a:hlinkClick r:id="" action="ppaction://media"/>
            <a:extLst>
              <a:ext uri="{FF2B5EF4-FFF2-40B4-BE49-F238E27FC236}">
                <a16:creationId xmlns:a16="http://schemas.microsoft.com/office/drawing/2014/main" id="{D04C71B0-7F47-BCB2-9A7F-EB2FA1C0BEC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978183" y="1080833"/>
            <a:ext cx="487363" cy="487363"/>
          </a:xfrm>
          <a:prstGeom prst="rect">
            <a:avLst/>
          </a:prstGeom>
        </p:spPr>
      </p:pic>
    </p:spTree>
    <p:extLst>
      <p:ext uri="{BB962C8B-B14F-4D97-AF65-F5344CB8AC3E}">
        <p14:creationId xmlns:p14="http://schemas.microsoft.com/office/powerpoint/2010/main" val="49733342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circle(in)">
                                      <p:cBhvr>
                                        <p:cTn id="12" dur="20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circle(in)">
                                      <p:cBhvr>
                                        <p:cTn id="17" dur="20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circle(in)">
                                      <p:cBhvr>
                                        <p:cTn id="22" dur="20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circle(in)">
                                      <p:cBhvr>
                                        <p:cTn id="27" dur="2000"/>
                                        <p:tgtEl>
                                          <p:spTgt spid="4">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nodeType="clickEffect">
                                  <p:stCondLst>
                                    <p:cond delay="0"/>
                                  </p:stCondLst>
                                  <p:childTnLst>
                                    <p:set>
                                      <p:cBhvr>
                                        <p:cTn id="31" dur="1" fill="hold">
                                          <p:stCondLst>
                                            <p:cond delay="0"/>
                                          </p:stCondLst>
                                        </p:cTn>
                                        <p:tgtEl>
                                          <p:spTgt spid="4">
                                            <p:txEl>
                                              <p:pRg st="4" end="4"/>
                                            </p:txEl>
                                          </p:spTgt>
                                        </p:tgtEl>
                                        <p:attrNameLst>
                                          <p:attrName>style.visibility</p:attrName>
                                        </p:attrNameLst>
                                      </p:cBhvr>
                                      <p:to>
                                        <p:strVal val="visible"/>
                                      </p:to>
                                    </p:set>
                                    <p:animEffect transition="in" filter="circle(in)">
                                      <p:cBhvr>
                                        <p:cTn id="32" dur="2000"/>
                                        <p:tgtEl>
                                          <p:spTgt spid="4">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Effect transition="in" filter="circle(in)">
                                      <p:cBhvr>
                                        <p:cTn id="37" dur="2000"/>
                                        <p:tgtEl>
                                          <p:spTgt spid="4">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nodeType="clickEffect">
                                  <p:stCondLst>
                                    <p:cond delay="0"/>
                                  </p:stCondLst>
                                  <p:childTnLst>
                                    <p:set>
                                      <p:cBhvr>
                                        <p:cTn id="41" dur="1" fill="hold">
                                          <p:stCondLst>
                                            <p:cond delay="0"/>
                                          </p:stCondLst>
                                        </p:cTn>
                                        <p:tgtEl>
                                          <p:spTgt spid="4">
                                            <p:txEl>
                                              <p:pRg st="6" end="6"/>
                                            </p:txEl>
                                          </p:spTgt>
                                        </p:tgtEl>
                                        <p:attrNameLst>
                                          <p:attrName>style.visibility</p:attrName>
                                        </p:attrNameLst>
                                      </p:cBhvr>
                                      <p:to>
                                        <p:strVal val="visible"/>
                                      </p:to>
                                    </p:set>
                                    <p:animEffect transition="in" filter="circle(in)">
                                      <p:cBhvr>
                                        <p:cTn id="42" dur="2000"/>
                                        <p:tgtEl>
                                          <p:spTgt spid="4">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nodeType="clickEffect">
                                  <p:stCondLst>
                                    <p:cond delay="0"/>
                                  </p:stCondLst>
                                  <p:childTnLst>
                                    <p:set>
                                      <p:cBhvr>
                                        <p:cTn id="46" dur="1" fill="hold">
                                          <p:stCondLst>
                                            <p:cond delay="0"/>
                                          </p:stCondLst>
                                        </p:cTn>
                                        <p:tgtEl>
                                          <p:spTgt spid="4">
                                            <p:txEl>
                                              <p:pRg st="7" end="7"/>
                                            </p:txEl>
                                          </p:spTgt>
                                        </p:tgtEl>
                                        <p:attrNameLst>
                                          <p:attrName>style.visibility</p:attrName>
                                        </p:attrNameLst>
                                      </p:cBhvr>
                                      <p:to>
                                        <p:strVal val="visible"/>
                                      </p:to>
                                    </p:set>
                                    <p:animEffect transition="in" filter="wipe(down)">
                                      <p:cBhvr>
                                        <p:cTn id="47" dur="500"/>
                                        <p:tgtEl>
                                          <p:spTgt spid="4">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 presetClass="mediacall" presetSubtype="0" fill="hold" nodeType="clickEffect">
                                  <p:stCondLst>
                                    <p:cond delay="0"/>
                                  </p:stCondLst>
                                  <p:childTnLst>
                                    <p:cmd type="call" cmd="playFrom(0.0)">
                                      <p:cBhvr>
                                        <p:cTn id="51" dur="3374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52" fill="hold" display="0">
                  <p:stCondLst>
                    <p:cond delay="indefinite"/>
                  </p:stCondLst>
                  <p:endCondLst>
                    <p:cond evt="onStopAudio" delay="0">
                      <p:tgtEl>
                        <p:sldTgt/>
                      </p:tgtEl>
                    </p:cond>
                  </p:endCondLst>
                </p:cTn>
                <p:tgtEl>
                  <p:spTgt spid="14"/>
                </p:tgtEl>
              </p:cMediaNode>
            </p:audio>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65F7B6-73B8-FDB9-2BD1-D18B926DC741}"/>
              </a:ext>
            </a:extLst>
          </p:cNvPr>
          <p:cNvSpPr>
            <a:spLocks noGrp="1"/>
          </p:cNvSpPr>
          <p:nvPr>
            <p:ph type="title"/>
          </p:nvPr>
        </p:nvSpPr>
        <p:spPr>
          <a:xfrm>
            <a:off x="4671800" y="981115"/>
            <a:ext cx="6627924" cy="1307592"/>
          </a:xfrm>
        </p:spPr>
        <p:txBody>
          <a:bodyPr vert="horz" lIns="91440" tIns="45720" rIns="91440" bIns="45720" rtlCol="0" anchor="t">
            <a:normAutofit/>
          </a:bodyPr>
          <a:lstStyle/>
          <a:p>
            <a:r>
              <a:rPr lang="en-US" u="sng" dirty="0"/>
              <a:t>Lifestyle Factors </a:t>
            </a:r>
          </a:p>
        </p:txBody>
      </p:sp>
      <p:pic>
        <p:nvPicPr>
          <p:cNvPr id="6" name="Content Placeholder 5" descr="A medical history binder with pills and syringes&#10;&#10;AI-generated content may be incorrect.">
            <a:extLst>
              <a:ext uri="{FF2B5EF4-FFF2-40B4-BE49-F238E27FC236}">
                <a16:creationId xmlns:a16="http://schemas.microsoft.com/office/drawing/2014/main" id="{A77CCE51-FD4D-4CCA-1EAF-F0F811E78159}"/>
              </a:ext>
            </a:extLst>
          </p:cNvPr>
          <p:cNvPicPr>
            <a:picLocks noGrp="1" noChangeAspect="1"/>
          </p:cNvPicPr>
          <p:nvPr>
            <p:ph sz="half"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2402" r="26766" b="2"/>
          <a:stretch>
            <a:fillRect/>
          </a:stretch>
        </p:blipFill>
        <p:spPr>
          <a:xfrm>
            <a:off x="20" y="-17929"/>
            <a:ext cx="4206220" cy="6875929"/>
          </a:xfrm>
          <a:prstGeom prst="rect">
            <a:avLst/>
          </a:prstGeom>
        </p:spPr>
      </p:pic>
      <p:cxnSp>
        <p:nvCxnSpPr>
          <p:cNvPr id="18" name="Straight Connector 17">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3166F06B-9BC3-F560-A52D-45667963E7B1}"/>
              </a:ext>
            </a:extLst>
          </p:cNvPr>
          <p:cNvSpPr>
            <a:spLocks noGrp="1"/>
          </p:cNvSpPr>
          <p:nvPr>
            <p:ph sz="half" idx="2"/>
          </p:nvPr>
        </p:nvSpPr>
        <p:spPr>
          <a:xfrm>
            <a:off x="4584694" y="2014965"/>
            <a:ext cx="7607286" cy="4462981"/>
          </a:xfrm>
        </p:spPr>
        <p:txBody>
          <a:bodyPr vert="horz" lIns="91440" tIns="45720" rIns="91440" bIns="45720" rtlCol="0">
            <a:normAutofit/>
          </a:bodyPr>
          <a:lstStyle/>
          <a:p>
            <a:pPr marL="0" indent="0">
              <a:buNone/>
            </a:pPr>
            <a:r>
              <a:rPr lang="en-US" dirty="0">
                <a:latin typeface="Arial Nova" panose="020B0504020202020204" pitchFamily="34" charset="0"/>
              </a:rPr>
              <a:t>Mitchell previously had a 40 pack-year history, meaning an individual smokes at least 20 cigarettes a day for almost 40 years. </a:t>
            </a:r>
          </a:p>
          <a:p>
            <a:pPr marL="0" indent="0">
              <a:buNone/>
            </a:pPr>
            <a:r>
              <a:rPr lang="en-US" dirty="0">
                <a:latin typeface="Arial Nova" panose="020B0504020202020204" pitchFamily="34" charset="0"/>
              </a:rPr>
              <a:t>Smoking: is a common factor of one of the causes of COPD (NHS, 2023). However, his current smoking has now been reduced to 5-10 cigarette a day</a:t>
            </a:r>
          </a:p>
          <a:p>
            <a:pPr marL="0" indent="0">
              <a:buNone/>
            </a:pPr>
            <a:r>
              <a:rPr lang="en-US" dirty="0">
                <a:latin typeface="Arial Nova" panose="020B0504020202020204" pitchFamily="34" charset="0"/>
              </a:rPr>
              <a:t>BMI: 29 (which means he’s overweight)</a:t>
            </a:r>
          </a:p>
          <a:p>
            <a:pPr marL="0" indent="0">
              <a:buNone/>
            </a:pPr>
            <a:r>
              <a:rPr lang="en-US" dirty="0">
                <a:latin typeface="Arial Nova" panose="020B0504020202020204" pitchFamily="34" charset="0"/>
              </a:rPr>
              <a:t>Physical Activity: is Low, rarely does any exercise </a:t>
            </a:r>
          </a:p>
          <a:p>
            <a:pPr marL="0" indent="0">
              <a:buNone/>
            </a:pPr>
            <a:r>
              <a:rPr lang="en-US" dirty="0">
                <a:latin typeface="Arial Nova" panose="020B0504020202020204" pitchFamily="34" charset="0"/>
              </a:rPr>
              <a:t>Medical History: High cholesterol, Hypertension </a:t>
            </a:r>
          </a:p>
          <a:p>
            <a:pPr marL="0" indent="0">
              <a:buNone/>
            </a:pPr>
            <a:r>
              <a:rPr lang="en-US" dirty="0">
                <a:latin typeface="Arial Nova" panose="020B0504020202020204" pitchFamily="34" charset="0"/>
              </a:rPr>
              <a:t>Social impacts: financial stress, limited social support.</a:t>
            </a:r>
          </a:p>
          <a:p>
            <a:pPr marL="0" indent="0">
              <a:buNone/>
            </a:pPr>
            <a:endParaRPr lang="en-US" dirty="0">
              <a:latin typeface="Arial Nova" panose="020B0504020202020204" pitchFamily="34" charset="0"/>
            </a:endParaRPr>
          </a:p>
          <a:p>
            <a:pPr marL="0" indent="0">
              <a:buNone/>
            </a:pPr>
            <a:endParaRPr lang="en-US" dirty="0">
              <a:latin typeface="Arial Nova" panose="020B0504020202020204" pitchFamily="34" charset="0"/>
            </a:endParaRPr>
          </a:p>
        </p:txBody>
      </p:sp>
      <p:cxnSp>
        <p:nvCxnSpPr>
          <p:cNvPr id="20" name="Straight Connector 19">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F184F72A-8594-B2BC-3F31-4A9BD3E140F9}"/>
              </a:ext>
            </a:extLst>
          </p:cNvPr>
          <p:cNvSpPr txBox="1"/>
          <p:nvPr/>
        </p:nvSpPr>
        <p:spPr>
          <a:xfrm>
            <a:off x="1682792" y="6657945"/>
            <a:ext cx="252344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thebluediamondgallery.com/medical/m/medical-history.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8" name="Recorded Sound">
            <a:hlinkClick r:id="" action="ppaction://media"/>
            <a:extLst>
              <a:ext uri="{FF2B5EF4-FFF2-40B4-BE49-F238E27FC236}">
                <a16:creationId xmlns:a16="http://schemas.microsoft.com/office/drawing/2014/main" id="{DD2F1724-2D26-C1A8-1982-30BD2353DD1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9312480" y="1147548"/>
            <a:ext cx="487363" cy="487363"/>
          </a:xfrm>
          <a:prstGeom prst="rect">
            <a:avLst/>
          </a:prstGeom>
        </p:spPr>
      </p:pic>
    </p:spTree>
    <p:extLst>
      <p:ext uri="{BB962C8B-B14F-4D97-AF65-F5344CB8AC3E}">
        <p14:creationId xmlns:p14="http://schemas.microsoft.com/office/powerpoint/2010/main" val="925537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wheel(1)">
                                      <p:cBhvr>
                                        <p:cTn id="12" dur="20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wheel(1)">
                                      <p:cBhvr>
                                        <p:cTn id="17" dur="20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wheel(1)">
                                      <p:cBhvr>
                                        <p:cTn id="22" dur="20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wheel(1)">
                                      <p:cBhvr>
                                        <p:cTn id="27" dur="2000"/>
                                        <p:tgtEl>
                                          <p:spTgt spid="4">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4">
                                            <p:txEl>
                                              <p:pRg st="4" end="4"/>
                                            </p:txEl>
                                          </p:spTgt>
                                        </p:tgtEl>
                                        <p:attrNameLst>
                                          <p:attrName>style.visibility</p:attrName>
                                        </p:attrNameLst>
                                      </p:cBhvr>
                                      <p:to>
                                        <p:strVal val="visible"/>
                                      </p:to>
                                    </p:set>
                                    <p:animEffect transition="in" filter="wheel(1)">
                                      <p:cBhvr>
                                        <p:cTn id="32" dur="2000"/>
                                        <p:tgtEl>
                                          <p:spTgt spid="4">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grpId="0"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Effect transition="in" filter="wheel(1)">
                                      <p:cBhvr>
                                        <p:cTn id="37" dur="2000"/>
                                        <p:tgtEl>
                                          <p:spTgt spid="4">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 presetClass="mediacall" presetSubtype="0" fill="hold" nodeType="clickEffect">
                                  <p:stCondLst>
                                    <p:cond delay="0"/>
                                  </p:stCondLst>
                                  <p:childTnLst>
                                    <p:cmd type="call" cmd="playFrom(0.0)">
                                      <p:cBhvr>
                                        <p:cTn id="41" dur="6378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42" fill="hold" display="0">
                  <p:stCondLst>
                    <p:cond delay="indefinite"/>
                  </p:stCondLst>
                  <p:endCondLst>
                    <p:cond evt="onStopAudio" delay="0">
                      <p:tgtEl>
                        <p:sldTgt/>
                      </p:tgtEl>
                    </p:cond>
                  </p:endCondLst>
                </p:cTn>
                <p:tgtEl>
                  <p:spTgt spid="8"/>
                </p:tgtEl>
              </p:cMediaNode>
            </p:audio>
          </p:childTnLst>
        </p:cTn>
      </p:par>
    </p:tnLst>
    <p:bldLst>
      <p:bldP spid="2" grpId="0"/>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0" name="Straight Connector 3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4" name="Rectangle 4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02A363-9004-973B-AD1E-81907875D0F2}"/>
              </a:ext>
            </a:extLst>
          </p:cNvPr>
          <p:cNvSpPr>
            <a:spLocks noGrp="1"/>
          </p:cNvSpPr>
          <p:nvPr>
            <p:ph type="ctrTitle"/>
          </p:nvPr>
        </p:nvSpPr>
        <p:spPr>
          <a:xfrm>
            <a:off x="688899" y="973831"/>
            <a:ext cx="6001512" cy="1307592"/>
          </a:xfrm>
        </p:spPr>
        <p:txBody>
          <a:bodyPr vert="horz" lIns="91440" tIns="45720" rIns="91440" bIns="45720" rtlCol="0" anchor="t">
            <a:normAutofit/>
          </a:bodyPr>
          <a:lstStyle/>
          <a:p>
            <a:pPr>
              <a:lnSpc>
                <a:spcPct val="90000"/>
              </a:lnSpc>
            </a:pPr>
            <a:r>
              <a:rPr lang="en-US" sz="4000" u="sng" dirty="0"/>
              <a:t>Anatomy &amp; Physiology (Respiratory System)</a:t>
            </a:r>
          </a:p>
        </p:txBody>
      </p:sp>
      <p:cxnSp>
        <p:nvCxnSpPr>
          <p:cNvPr id="46" name="Straight Connector 45">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08000E19-55C5-939E-3713-E99B566913B7}"/>
              </a:ext>
            </a:extLst>
          </p:cNvPr>
          <p:cNvSpPr>
            <a:spLocks noGrp="1"/>
          </p:cNvSpPr>
          <p:nvPr>
            <p:ph type="subTitle" idx="1"/>
          </p:nvPr>
        </p:nvSpPr>
        <p:spPr>
          <a:xfrm>
            <a:off x="312203" y="-4982296"/>
            <a:ext cx="7309964" cy="11000112"/>
          </a:xfrm>
        </p:spPr>
        <p:txBody>
          <a:bodyPr vert="horz" lIns="91440" tIns="45720" rIns="91440" bIns="45720" rtlCol="0">
            <a:normAutofit/>
          </a:bodyPr>
          <a:lstStyle/>
          <a:p>
            <a:pPr marL="342900" indent="-228600">
              <a:buFont typeface="Arial" panose="020B0604020202020204" pitchFamily="34" charset="0"/>
              <a:buChar char="•"/>
            </a:pPr>
            <a:r>
              <a:rPr lang="en-US" sz="1900" dirty="0">
                <a:latin typeface="Arial Nova" panose="020B0504020202020204" pitchFamily="34" charset="0"/>
              </a:rPr>
              <a:t>The respiratory system is made up from the nose, pharynx, larynx, trachea, bronchi and lungs (Cleveland Clinic, 2024).</a:t>
            </a:r>
          </a:p>
          <a:p>
            <a:pPr marL="342900" indent="-228600">
              <a:buFont typeface="Arial" panose="020B0604020202020204" pitchFamily="34" charset="0"/>
              <a:buChar char="•"/>
            </a:pPr>
            <a:r>
              <a:rPr lang="en-US" sz="1900" dirty="0">
                <a:latin typeface="Arial Nova" panose="020B0504020202020204" pitchFamily="34" charset="0"/>
              </a:rPr>
              <a:t>Air is inhaled through the mouth or nose travels down the trachea, then into two tubes called the bronchi and branched into smaller tubes called the bronchioles which are both responsible for conducting air into the lungs, lastly the air is passed into the alveoli</a:t>
            </a:r>
          </a:p>
          <a:p>
            <a:pPr marL="342900" indent="-228600">
              <a:buFont typeface="Arial" panose="020B0604020202020204" pitchFamily="34" charset="0"/>
              <a:buChar char="•"/>
            </a:pPr>
            <a:r>
              <a:rPr lang="en-US" sz="1900" dirty="0">
                <a:latin typeface="Arial Nova" panose="020B0504020202020204" pitchFamily="34" charset="0"/>
              </a:rPr>
              <a:t>Oxygen diffuses into capillaries and CO2 is removed. </a:t>
            </a:r>
          </a:p>
          <a:p>
            <a:pPr marL="342900" indent="-228600">
              <a:buFont typeface="Arial" panose="020B0604020202020204" pitchFamily="34" charset="0"/>
              <a:buChar char="•"/>
            </a:pPr>
            <a:r>
              <a:rPr lang="en-US" sz="1900" dirty="0">
                <a:latin typeface="Arial Nova" panose="020B0504020202020204" pitchFamily="34" charset="0"/>
              </a:rPr>
              <a:t>A healthy pair of lungs rely on clear airway structure </a:t>
            </a:r>
          </a:p>
        </p:txBody>
      </p:sp>
      <p:pic>
        <p:nvPicPr>
          <p:cNvPr id="7" name="Picture 6" descr="A diagram of the lungs&#10;&#10;AI-generated content may be incorrect.">
            <a:extLst>
              <a:ext uri="{FF2B5EF4-FFF2-40B4-BE49-F238E27FC236}">
                <a16:creationId xmlns:a16="http://schemas.microsoft.com/office/drawing/2014/main" id="{3045D254-FA11-85E8-7E0D-A1319414526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7066" b="2"/>
          <a:stretch>
            <a:fillRect/>
          </a:stretch>
        </p:blipFill>
        <p:spPr>
          <a:xfrm>
            <a:off x="7459388" y="973831"/>
            <a:ext cx="4558859" cy="5197079"/>
          </a:xfrm>
          <a:prstGeom prst="rect">
            <a:avLst/>
          </a:prstGeom>
        </p:spPr>
      </p:pic>
      <p:sp>
        <p:nvSpPr>
          <p:cNvPr id="9" name="TextBox 8">
            <a:extLst>
              <a:ext uri="{FF2B5EF4-FFF2-40B4-BE49-F238E27FC236}">
                <a16:creationId xmlns:a16="http://schemas.microsoft.com/office/drawing/2014/main" id="{2E7C2FD7-5769-1A6D-51C4-5C7DC6D4A96F}"/>
              </a:ext>
            </a:extLst>
          </p:cNvPr>
          <p:cNvSpPr txBox="1"/>
          <p:nvPr/>
        </p:nvSpPr>
        <p:spPr>
          <a:xfrm>
            <a:off x="8760809" y="5953856"/>
            <a:ext cx="271580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rosarubicondior.blogspot.com/2014_04_01_archiv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pic>
        <p:nvPicPr>
          <p:cNvPr id="11" name="Recorded Sound">
            <a:hlinkClick r:id="" action="ppaction://media"/>
            <a:extLst>
              <a:ext uri="{FF2B5EF4-FFF2-40B4-BE49-F238E27FC236}">
                <a16:creationId xmlns:a16="http://schemas.microsoft.com/office/drawing/2014/main" id="{90A0FFEE-4550-2721-2CDD-B24EA0B1D9FE}"/>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6402849" y="1612861"/>
            <a:ext cx="487363" cy="487363"/>
          </a:xfrm>
          <a:prstGeom prst="rect">
            <a:avLst/>
          </a:prstGeom>
        </p:spPr>
      </p:pic>
    </p:spTree>
    <p:extLst>
      <p:ext uri="{BB962C8B-B14F-4D97-AF65-F5344CB8AC3E}">
        <p14:creationId xmlns:p14="http://schemas.microsoft.com/office/powerpoint/2010/main" val="4098511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200"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C96636-CD3A-B95C-F289-190E9DA87953}"/>
              </a:ext>
            </a:extLst>
          </p:cNvPr>
          <p:cNvSpPr>
            <a:spLocks noGrp="1"/>
          </p:cNvSpPr>
          <p:nvPr>
            <p:ph type="title"/>
          </p:nvPr>
        </p:nvSpPr>
        <p:spPr>
          <a:xfrm>
            <a:off x="4671800" y="914400"/>
            <a:ext cx="6627924" cy="1307592"/>
          </a:xfrm>
        </p:spPr>
        <p:txBody>
          <a:bodyPr>
            <a:normAutofit/>
          </a:bodyPr>
          <a:lstStyle/>
          <a:p>
            <a:r>
              <a:rPr lang="en-GB" u="sng" dirty="0"/>
              <a:t>Risk factors for COPD</a:t>
            </a:r>
          </a:p>
        </p:txBody>
      </p:sp>
      <p:pic>
        <p:nvPicPr>
          <p:cNvPr id="5" name="Content Placeholder 4" descr="A close-up of a person smoking">
            <a:extLst>
              <a:ext uri="{FF2B5EF4-FFF2-40B4-BE49-F238E27FC236}">
                <a16:creationId xmlns:a16="http://schemas.microsoft.com/office/drawing/2014/main" id="{19BBA09F-D5BE-A008-937C-2557248F37E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42863" r="16456" b="-1"/>
          <a:stretch>
            <a:fillRect/>
          </a:stretch>
        </p:blipFill>
        <p:spPr>
          <a:xfrm>
            <a:off x="20" y="-17929"/>
            <a:ext cx="4206220" cy="6875929"/>
          </a:xfrm>
          <a:prstGeom prst="rect">
            <a:avLst/>
          </a:prstGeom>
        </p:spPr>
      </p:pic>
      <p:cxnSp>
        <p:nvCxnSpPr>
          <p:cNvPr id="14" name="Straight Connector 13">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015C4E62-5C84-4859-6FEC-7CF1BFDCF80A}"/>
              </a:ext>
            </a:extLst>
          </p:cNvPr>
          <p:cNvSpPr>
            <a:spLocks noGrp="1"/>
          </p:cNvSpPr>
          <p:nvPr>
            <p:ph idx="1"/>
          </p:nvPr>
        </p:nvSpPr>
        <p:spPr>
          <a:xfrm>
            <a:off x="4454808" y="2203606"/>
            <a:ext cx="7402069" cy="3739896"/>
          </a:xfrm>
        </p:spPr>
        <p:txBody>
          <a:bodyPr>
            <a:normAutofit/>
          </a:bodyPr>
          <a:lstStyle/>
          <a:p>
            <a:r>
              <a:rPr lang="en-US" dirty="0">
                <a:latin typeface="Arial Nova" panose="020B0504020202020204" pitchFamily="34" charset="0"/>
              </a:rPr>
              <a:t>There are many lifestyle and environmental factors that can trigger or worsen COPD</a:t>
            </a:r>
          </a:p>
          <a:p>
            <a:r>
              <a:rPr lang="en-US" dirty="0">
                <a:latin typeface="Arial Nova" panose="020B0504020202020204" pitchFamily="34" charset="0"/>
              </a:rPr>
              <a:t>In Mitchells case, Smoking is one of them. Mitchell has smoked for nearly 30 years of his life </a:t>
            </a:r>
          </a:p>
          <a:p>
            <a:r>
              <a:rPr lang="en-US" dirty="0">
                <a:latin typeface="Arial Nova" panose="020B0504020202020204" pitchFamily="34" charset="0"/>
              </a:rPr>
              <a:t>Exposure to harmful fumes (diesel)</a:t>
            </a:r>
          </a:p>
          <a:p>
            <a:r>
              <a:rPr lang="en-US" dirty="0">
                <a:latin typeface="Arial Nova" panose="020B0504020202020204" pitchFamily="34" charset="0"/>
              </a:rPr>
              <a:t>Overtime age can also worsen your condition</a:t>
            </a:r>
          </a:p>
          <a:p>
            <a:r>
              <a:rPr lang="en-US" dirty="0">
                <a:latin typeface="Arial Nova" panose="020B0504020202020204" pitchFamily="34" charset="0"/>
              </a:rPr>
              <a:t>Inactive lifestyle with no physical activity can make COPD worse.</a:t>
            </a:r>
          </a:p>
        </p:txBody>
      </p:sp>
      <p:cxnSp>
        <p:nvCxnSpPr>
          <p:cNvPr id="16" name="Straight Connector 15">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Recorded Sound">
            <a:hlinkClick r:id="" action="ppaction://media"/>
            <a:extLst>
              <a:ext uri="{FF2B5EF4-FFF2-40B4-BE49-F238E27FC236}">
                <a16:creationId xmlns:a16="http://schemas.microsoft.com/office/drawing/2014/main" id="{37F6A131-C586-F561-465B-ED802490888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344867" y="1080833"/>
            <a:ext cx="487363" cy="487363"/>
          </a:xfrm>
          <a:prstGeom prst="rect">
            <a:avLst/>
          </a:prstGeom>
        </p:spPr>
      </p:pic>
    </p:spTree>
    <p:extLst>
      <p:ext uri="{BB962C8B-B14F-4D97-AF65-F5344CB8AC3E}">
        <p14:creationId xmlns:p14="http://schemas.microsoft.com/office/powerpoint/2010/main" val="3387582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11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DC73F8-7F7C-3DB1-9447-5B29312B7877}"/>
              </a:ext>
            </a:extLst>
          </p:cNvPr>
          <p:cNvSpPr>
            <a:spLocks noGrp="1"/>
          </p:cNvSpPr>
          <p:nvPr>
            <p:ph type="ctrTitle"/>
          </p:nvPr>
        </p:nvSpPr>
        <p:spPr>
          <a:xfrm>
            <a:off x="643965" y="723899"/>
            <a:ext cx="5227171" cy="786220"/>
          </a:xfrm>
        </p:spPr>
        <p:txBody>
          <a:bodyPr>
            <a:normAutofit fontScale="90000"/>
          </a:bodyPr>
          <a:lstStyle/>
          <a:p>
            <a:r>
              <a:rPr lang="en-GB" sz="3600" u="sng" dirty="0"/>
              <a:t>How COPD affects the Respiratory System </a:t>
            </a:r>
          </a:p>
        </p:txBody>
      </p:sp>
      <p:sp>
        <p:nvSpPr>
          <p:cNvPr id="3" name="Subtitle 2">
            <a:extLst>
              <a:ext uri="{FF2B5EF4-FFF2-40B4-BE49-F238E27FC236}">
                <a16:creationId xmlns:a16="http://schemas.microsoft.com/office/drawing/2014/main" id="{A4479446-AE13-8A26-7C81-5A7A4EB4643D}"/>
              </a:ext>
            </a:extLst>
          </p:cNvPr>
          <p:cNvSpPr>
            <a:spLocks noGrp="1"/>
          </p:cNvSpPr>
          <p:nvPr>
            <p:ph type="subTitle" idx="1"/>
          </p:nvPr>
        </p:nvSpPr>
        <p:spPr>
          <a:xfrm>
            <a:off x="93670" y="2562330"/>
            <a:ext cx="6648773" cy="4790065"/>
          </a:xfrm>
        </p:spPr>
        <p:txBody>
          <a:bodyPr>
            <a:normAutofit fontScale="92500" lnSpcReduction="10000"/>
          </a:bodyPr>
          <a:lstStyle/>
          <a:p>
            <a:r>
              <a:rPr lang="en-GB" dirty="0">
                <a:latin typeface="Arial Nova" panose="020B0504020202020204" pitchFamily="34" charset="0"/>
              </a:rPr>
              <a:t>COPD incudes both emphysema (damage to air sacs in lungs) and chronic bronchitis (long-term inflammation). </a:t>
            </a:r>
          </a:p>
          <a:p>
            <a:r>
              <a:rPr lang="en-GB" dirty="0">
                <a:latin typeface="Arial Nova" panose="020B0504020202020204" pitchFamily="34" charset="0"/>
              </a:rPr>
              <a:t>During COPD airways become inflamed and narrowed making it harder to breathe, wheezing and coughing. </a:t>
            </a:r>
          </a:p>
          <a:p>
            <a:r>
              <a:rPr lang="en-GB" dirty="0">
                <a:latin typeface="Arial Nova" panose="020B0504020202020204" pitchFamily="34" charset="0"/>
              </a:rPr>
              <a:t>Theres also a lot of excess mucus production.</a:t>
            </a:r>
          </a:p>
          <a:p>
            <a:r>
              <a:rPr lang="en-GB" dirty="0">
                <a:latin typeface="Arial Nova" panose="020B0504020202020204" pitchFamily="34" charset="0"/>
              </a:rPr>
              <a:t>Alveolar walls break down (emphysema), resulting in less surface area for gas exchange to take place.</a:t>
            </a:r>
          </a:p>
          <a:p>
            <a:r>
              <a:rPr lang="en-GB" dirty="0">
                <a:latin typeface="Arial Nova" panose="020B0504020202020204" pitchFamily="34" charset="0"/>
              </a:rPr>
              <a:t>Lung elasticity weaken causing air to become trapped making it difficult to fully exhale.</a:t>
            </a:r>
          </a:p>
          <a:p>
            <a:r>
              <a:rPr lang="en-GB" dirty="0">
                <a:latin typeface="Arial Nova" panose="020B0504020202020204" pitchFamily="34" charset="0"/>
              </a:rPr>
              <a:t>This leads to breathlessness, wheezing, tight chest, lower oxygen levels and a chronic cough</a:t>
            </a:r>
          </a:p>
          <a:p>
            <a:r>
              <a:rPr lang="en-GB" dirty="0">
                <a:latin typeface="Arial Nova" panose="020B0504020202020204" pitchFamily="34" charset="0"/>
              </a:rPr>
              <a:t>(Healthline, 2025).</a:t>
            </a:r>
          </a:p>
          <a:p>
            <a:r>
              <a:rPr lang="en-GB" dirty="0">
                <a:latin typeface="Arial Nova" panose="020B0504020202020204" pitchFamily="34" charset="0"/>
              </a:rPr>
              <a:t> </a:t>
            </a:r>
          </a:p>
          <a:p>
            <a:endParaRPr lang="en-GB" dirty="0">
              <a:latin typeface="Arial Nova" panose="020B0504020202020204" pitchFamily="34" charset="0"/>
            </a:endParaRPr>
          </a:p>
        </p:txBody>
      </p:sp>
      <p:cxnSp>
        <p:nvCxnSpPr>
          <p:cNvPr id="17" name="Straight Connector 1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4914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4914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A person using a inhaler&#10;&#10;AI-generated content may be incorrect.">
            <a:extLst>
              <a:ext uri="{FF2B5EF4-FFF2-40B4-BE49-F238E27FC236}">
                <a16:creationId xmlns:a16="http://schemas.microsoft.com/office/drawing/2014/main" id="{E0E312A6-2287-5380-71FC-1DDB9A79BB7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7378" r="10878"/>
          <a:stretch>
            <a:fillRect/>
          </a:stretch>
        </p:blipFill>
        <p:spPr>
          <a:xfrm>
            <a:off x="6515100" y="10"/>
            <a:ext cx="5676900" cy="6857990"/>
          </a:xfrm>
          <a:prstGeom prst="rect">
            <a:avLst/>
          </a:prstGeom>
        </p:spPr>
      </p:pic>
      <p:pic>
        <p:nvPicPr>
          <p:cNvPr id="6" name="Recorded Sound">
            <a:hlinkClick r:id="" action="ppaction://media"/>
            <a:extLst>
              <a:ext uri="{FF2B5EF4-FFF2-40B4-BE49-F238E27FC236}">
                <a16:creationId xmlns:a16="http://schemas.microsoft.com/office/drawing/2014/main" id="{B25E9079-C9C9-CF03-EA9E-55CD49C83FF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055113" y="1322386"/>
            <a:ext cx="487363" cy="487363"/>
          </a:xfrm>
          <a:prstGeom prst="rect">
            <a:avLst/>
          </a:prstGeom>
        </p:spPr>
      </p:pic>
    </p:spTree>
    <p:extLst>
      <p:ext uri="{BB962C8B-B14F-4D97-AF65-F5344CB8AC3E}">
        <p14:creationId xmlns:p14="http://schemas.microsoft.com/office/powerpoint/2010/main" val="507585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444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834A18-0737-5C5D-6DAB-C74E3C7C252F}"/>
              </a:ext>
            </a:extLst>
          </p:cNvPr>
          <p:cNvSpPr>
            <a:spLocks noGrp="1"/>
          </p:cNvSpPr>
          <p:nvPr>
            <p:ph type="title"/>
          </p:nvPr>
        </p:nvSpPr>
        <p:spPr>
          <a:xfrm>
            <a:off x="4866968" y="914400"/>
            <a:ext cx="6627924" cy="1307592"/>
          </a:xfrm>
        </p:spPr>
        <p:txBody>
          <a:bodyPr>
            <a:normAutofit fontScale="90000"/>
          </a:bodyPr>
          <a:lstStyle/>
          <a:p>
            <a:r>
              <a:rPr lang="en-GB" dirty="0"/>
              <a:t>How does this affect Mitchell’s daily life</a:t>
            </a:r>
          </a:p>
        </p:txBody>
      </p:sp>
      <p:pic>
        <p:nvPicPr>
          <p:cNvPr id="5" name="Content Placeholder 4" descr="A transparent lungs with a metal post&#10;&#10;AI-generated content may be incorrect.">
            <a:extLst>
              <a:ext uri="{FF2B5EF4-FFF2-40B4-BE49-F238E27FC236}">
                <a16:creationId xmlns:a16="http://schemas.microsoft.com/office/drawing/2014/main" id="{FBD45B2E-C12A-6AB1-A2A9-2CB77966E79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6387" r="22440" b="1"/>
          <a:stretch>
            <a:fillRect/>
          </a:stretch>
        </p:blipFill>
        <p:spPr>
          <a:xfrm>
            <a:off x="20" y="-17929"/>
            <a:ext cx="4206220" cy="6875929"/>
          </a:xfrm>
          <a:prstGeom prst="rect">
            <a:avLst/>
          </a:prstGeom>
        </p:spPr>
      </p:pic>
      <p:cxnSp>
        <p:nvCxnSpPr>
          <p:cNvPr id="14" name="Straight Connector 13">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722376"/>
            <a:ext cx="6476356"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55D3246B-5A0D-1E6C-8475-0E1587C69484}"/>
              </a:ext>
            </a:extLst>
          </p:cNvPr>
          <p:cNvSpPr>
            <a:spLocks noGrp="1"/>
          </p:cNvSpPr>
          <p:nvPr>
            <p:ph idx="1"/>
          </p:nvPr>
        </p:nvSpPr>
        <p:spPr>
          <a:xfrm>
            <a:off x="4866968" y="2221992"/>
            <a:ext cx="6627924" cy="3739896"/>
          </a:xfrm>
        </p:spPr>
        <p:txBody>
          <a:bodyPr>
            <a:normAutofit fontScale="92500" lnSpcReduction="20000"/>
          </a:bodyPr>
          <a:lstStyle/>
          <a:p>
            <a:pPr marL="0" indent="0">
              <a:buNone/>
            </a:pPr>
            <a:r>
              <a:rPr lang="en-US" dirty="0">
                <a:latin typeface="Arial Nova" panose="020B0504020202020204" pitchFamily="34" charset="0"/>
              </a:rPr>
              <a:t>As for Mitchell he can become breathless very quick and doesn’t have to be mobile for long to do so.</a:t>
            </a:r>
          </a:p>
          <a:p>
            <a:pPr marL="0" indent="0">
              <a:buNone/>
            </a:pPr>
            <a:r>
              <a:rPr lang="en-US" dirty="0">
                <a:latin typeface="Arial Nova" panose="020B0504020202020204" pitchFamily="34" charset="0"/>
              </a:rPr>
              <a:t>He also struggles to get up the stairs, due to reduced oxygen he can become fatigue quickly. </a:t>
            </a:r>
          </a:p>
          <a:p>
            <a:pPr marL="0" indent="0">
              <a:buNone/>
            </a:pPr>
            <a:r>
              <a:rPr lang="en-US" dirty="0">
                <a:latin typeface="Arial Nova" panose="020B0504020202020204" pitchFamily="34" charset="0"/>
              </a:rPr>
              <a:t>Experiences frequent chest infections and coughing can affect him more at night making it harder for Mitchell to sleep</a:t>
            </a:r>
          </a:p>
          <a:p>
            <a:pPr marL="0" indent="0">
              <a:buNone/>
            </a:pPr>
            <a:r>
              <a:rPr lang="en-US" dirty="0">
                <a:latin typeface="Arial Nova" panose="020B0504020202020204" pitchFamily="34" charset="0"/>
              </a:rPr>
              <a:t>Breathless when carrying an objects such as a bag of shopping </a:t>
            </a:r>
          </a:p>
          <a:p>
            <a:pPr marL="0" indent="0">
              <a:buNone/>
            </a:pPr>
            <a:r>
              <a:rPr lang="en-US" dirty="0">
                <a:latin typeface="Arial Nova" panose="020B0504020202020204" pitchFamily="34" charset="0"/>
              </a:rPr>
              <a:t>This affects  his daily life as he is limited to what he can do independently and relies on others to support him when in need.</a:t>
            </a:r>
          </a:p>
        </p:txBody>
      </p:sp>
      <p:cxnSp>
        <p:nvCxnSpPr>
          <p:cNvPr id="16" name="Straight Connector 15">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7665" y="6144768"/>
            <a:ext cx="64763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Recorded Sound">
            <a:hlinkClick r:id="" action="ppaction://media"/>
            <a:extLst>
              <a:ext uri="{FF2B5EF4-FFF2-40B4-BE49-F238E27FC236}">
                <a16:creationId xmlns:a16="http://schemas.microsoft.com/office/drawing/2014/main" id="{71F1FAB9-7C4F-3E9A-141C-5AFFC2AF6D5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863086" y="1526409"/>
            <a:ext cx="487363" cy="487363"/>
          </a:xfrm>
          <a:prstGeom prst="rect">
            <a:avLst/>
          </a:prstGeom>
        </p:spPr>
      </p:pic>
    </p:spTree>
    <p:extLst>
      <p:ext uri="{BB962C8B-B14F-4D97-AF65-F5344CB8AC3E}">
        <p14:creationId xmlns:p14="http://schemas.microsoft.com/office/powerpoint/2010/main" val="384738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21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200AF2-999F-B42F-317B-DC4E46DF1FF5}"/>
              </a:ext>
            </a:extLst>
          </p:cNvPr>
          <p:cNvSpPr>
            <a:spLocks noGrp="1"/>
          </p:cNvSpPr>
          <p:nvPr>
            <p:ph type="title"/>
          </p:nvPr>
        </p:nvSpPr>
        <p:spPr>
          <a:xfrm>
            <a:off x="704088" y="555712"/>
            <a:ext cx="4218435" cy="2390687"/>
          </a:xfrm>
        </p:spPr>
        <p:txBody>
          <a:bodyPr vert="horz" lIns="91440" tIns="45720" rIns="91440" bIns="45720" rtlCol="0">
            <a:normAutofit fontScale="90000"/>
          </a:bodyPr>
          <a:lstStyle/>
          <a:p>
            <a:r>
              <a:rPr lang="en-US" u="sng" dirty="0"/>
              <a:t>Assessment findings (spirometry test)</a:t>
            </a:r>
          </a:p>
        </p:txBody>
      </p:sp>
      <p:pic>
        <p:nvPicPr>
          <p:cNvPr id="11" name="Content Placeholder 10" descr="A person using a ventilator&#10;&#10;AI-generated content may be incorrect.">
            <a:extLst>
              <a:ext uri="{FF2B5EF4-FFF2-40B4-BE49-F238E27FC236}">
                <a16:creationId xmlns:a16="http://schemas.microsoft.com/office/drawing/2014/main" id="{AC782309-BDD0-4D1E-6668-4CF6FA27C73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15383" y="3210560"/>
            <a:ext cx="3746288" cy="2959568"/>
          </a:xfrm>
          <a:prstGeom prst="rect">
            <a:avLst/>
          </a:prstGeom>
        </p:spPr>
      </p:pic>
      <p:cxnSp>
        <p:nvCxnSpPr>
          <p:cNvPr id="42" name="Straight Connector 41">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3" name="Content Placeholder 31">
            <a:extLst>
              <a:ext uri="{FF2B5EF4-FFF2-40B4-BE49-F238E27FC236}">
                <a16:creationId xmlns:a16="http://schemas.microsoft.com/office/drawing/2014/main" id="{706E71C1-F776-F0B1-3D45-D283F6ED9475}"/>
              </a:ext>
            </a:extLst>
          </p:cNvPr>
          <p:cNvSpPr>
            <a:spLocks noGrp="1"/>
          </p:cNvSpPr>
          <p:nvPr>
            <p:ph idx="1"/>
          </p:nvPr>
        </p:nvSpPr>
        <p:spPr>
          <a:xfrm>
            <a:off x="5637906" y="1540559"/>
            <a:ext cx="5916168" cy="5614416"/>
          </a:xfrm>
        </p:spPr>
        <p:txBody>
          <a:bodyPr>
            <a:normAutofit/>
          </a:bodyPr>
          <a:lstStyle/>
          <a:p>
            <a:pPr marL="0" indent="0">
              <a:buNone/>
            </a:pPr>
            <a:r>
              <a:rPr lang="en-US" dirty="0">
                <a:latin typeface="Arial Nova" panose="020B0504020202020204" pitchFamily="34" charset="0"/>
              </a:rPr>
              <a:t>According to NICE (2019) a spirometry device is needed to reconsider and confirm the diagnosis of COPD.</a:t>
            </a:r>
          </a:p>
          <a:p>
            <a:pPr marL="0" indent="0">
              <a:buNone/>
            </a:pPr>
            <a:r>
              <a:rPr lang="en-US" dirty="0">
                <a:latin typeface="Arial Nova" panose="020B0504020202020204" pitchFamily="34" charset="0"/>
              </a:rPr>
              <a:t>A spirometry test measures how you take air in and out in one breathe, this is used to check if lungs are working well and identify any problems (NHS, 2025).</a:t>
            </a:r>
          </a:p>
          <a:p>
            <a:pPr marL="0" indent="0">
              <a:buNone/>
            </a:pPr>
            <a:r>
              <a:rPr lang="en-US" dirty="0">
                <a:latin typeface="Arial Nova" panose="020B0504020202020204" pitchFamily="34" charset="0"/>
              </a:rPr>
              <a:t>As for Mitchell his results from the spirometry test was a FVC (Forced Vital Capacity) ratio of: 0.58 meaning his COPD was in a moderate state, as this is below the average range (Healthline, 2025)</a:t>
            </a:r>
          </a:p>
          <a:p>
            <a:pPr marL="0" indent="0">
              <a:buNone/>
            </a:pPr>
            <a:endParaRPr lang="en-US" dirty="0">
              <a:latin typeface="Arial Nova" panose="020B0504020202020204" pitchFamily="34" charset="0"/>
            </a:endParaRPr>
          </a:p>
          <a:p>
            <a:pPr marL="0" indent="0">
              <a:buNone/>
            </a:pPr>
            <a:endParaRPr lang="en-US" dirty="0">
              <a:latin typeface="Arial Nova" panose="020B0504020202020204" pitchFamily="34" charset="0"/>
            </a:endParaRPr>
          </a:p>
        </p:txBody>
      </p:sp>
      <p:pic>
        <p:nvPicPr>
          <p:cNvPr id="12" name="Recorded Sound">
            <a:hlinkClick r:id="" action="ppaction://media"/>
            <a:extLst>
              <a:ext uri="{FF2B5EF4-FFF2-40B4-BE49-F238E27FC236}">
                <a16:creationId xmlns:a16="http://schemas.microsoft.com/office/drawing/2014/main" id="{961E9D37-EAB2-5CE2-F87E-5C93EA0EA2D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3717925" y="1053196"/>
            <a:ext cx="487363" cy="487363"/>
          </a:xfrm>
          <a:prstGeom prst="rect">
            <a:avLst/>
          </a:prstGeom>
        </p:spPr>
      </p:pic>
    </p:spTree>
    <p:extLst>
      <p:ext uri="{BB962C8B-B14F-4D97-AF65-F5344CB8AC3E}">
        <p14:creationId xmlns:p14="http://schemas.microsoft.com/office/powerpoint/2010/main" val="3071272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997"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E029A8-526C-7D4E-60B5-A094718E8CDB}"/>
              </a:ext>
            </a:extLst>
          </p:cNvPr>
          <p:cNvSpPr>
            <a:spLocks noGrp="1"/>
          </p:cNvSpPr>
          <p:nvPr>
            <p:ph type="title"/>
          </p:nvPr>
        </p:nvSpPr>
        <p:spPr>
          <a:xfrm>
            <a:off x="884958" y="1239000"/>
            <a:ext cx="4218435" cy="2390687"/>
          </a:xfrm>
        </p:spPr>
        <p:txBody>
          <a:bodyPr>
            <a:normAutofit/>
          </a:bodyPr>
          <a:lstStyle/>
          <a:p>
            <a:r>
              <a:rPr lang="en-GB" u="sng" dirty="0"/>
              <a:t>Evidence- Based Care Plan </a:t>
            </a:r>
            <a:br>
              <a:rPr lang="en-GB" u="sng" dirty="0"/>
            </a:br>
            <a:endParaRPr lang="en-GB" u="sng" dirty="0"/>
          </a:p>
        </p:txBody>
      </p:sp>
      <p:pic>
        <p:nvPicPr>
          <p:cNvPr id="7" name="Graphic 6" descr="Stethoscope">
            <a:extLst>
              <a:ext uri="{FF2B5EF4-FFF2-40B4-BE49-F238E27FC236}">
                <a16:creationId xmlns:a16="http://schemas.microsoft.com/office/drawing/2014/main" id="{40CEC61D-5EE6-2679-12B2-5A9480F834C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15383" y="3210560"/>
            <a:ext cx="2959568" cy="2959568"/>
          </a:xfrm>
          <a:prstGeom prst="rect">
            <a:avLst/>
          </a:prstGeom>
        </p:spPr>
      </p:pic>
      <p:cxnSp>
        <p:nvCxnSpPr>
          <p:cNvPr id="24" name="Straight Connector 23">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25511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D7AA2C4-4B42-8935-3518-BE459C986745}"/>
              </a:ext>
            </a:extLst>
          </p:cNvPr>
          <p:cNvSpPr>
            <a:spLocks noGrp="1"/>
          </p:cNvSpPr>
          <p:nvPr>
            <p:ph idx="1"/>
          </p:nvPr>
        </p:nvSpPr>
        <p:spPr>
          <a:xfrm>
            <a:off x="5406828" y="277576"/>
            <a:ext cx="6882578" cy="6704221"/>
          </a:xfrm>
        </p:spPr>
        <p:txBody>
          <a:bodyPr>
            <a:normAutofit lnSpcReduction="10000"/>
          </a:bodyPr>
          <a:lstStyle/>
          <a:p>
            <a:pPr marL="0" indent="0">
              <a:buNone/>
            </a:pPr>
            <a:r>
              <a:rPr lang="en-GB" sz="1800" b="1" dirty="0">
                <a:latin typeface="Arial Nova" panose="020B0504020202020204" pitchFamily="34" charset="0"/>
              </a:rPr>
              <a:t>-Goal 1: Smoking Cessation </a:t>
            </a:r>
          </a:p>
          <a:p>
            <a:pPr marL="0" indent="0">
              <a:buNone/>
            </a:pPr>
            <a:r>
              <a:rPr lang="en-GB" sz="1800" dirty="0">
                <a:latin typeface="Arial Nova" panose="020B0504020202020204" pitchFamily="34" charset="0"/>
              </a:rPr>
              <a:t>Mitchell can get referred to the NHS for quitting smoking services to help with the cut down of cigarettes.</a:t>
            </a:r>
          </a:p>
          <a:p>
            <a:pPr marL="0" indent="0">
              <a:buNone/>
            </a:pPr>
            <a:r>
              <a:rPr lang="en-GB" sz="1800" dirty="0">
                <a:latin typeface="Arial Nova" panose="020B0504020202020204" pitchFamily="34" charset="0"/>
              </a:rPr>
              <a:t>Nicotine rehabilitation or therapy is also an option.</a:t>
            </a:r>
          </a:p>
          <a:p>
            <a:pPr marL="0" indent="0">
              <a:buNone/>
            </a:pPr>
            <a:r>
              <a:rPr lang="en-GB" sz="1800" b="1" dirty="0">
                <a:latin typeface="Arial Nova" panose="020B0504020202020204" pitchFamily="34" charset="0"/>
              </a:rPr>
              <a:t>-Goal 2: Seek more Social &amp; Emotional Support</a:t>
            </a:r>
          </a:p>
          <a:p>
            <a:pPr marL="0" indent="0">
              <a:buNone/>
            </a:pPr>
            <a:r>
              <a:rPr lang="en-GB" sz="1800" dirty="0">
                <a:latin typeface="Arial Nova" panose="020B0504020202020204" pitchFamily="34" charset="0"/>
              </a:rPr>
              <a:t>Seek lessons on how to manage breathing. </a:t>
            </a:r>
          </a:p>
          <a:p>
            <a:pPr marL="0" indent="0">
              <a:buNone/>
            </a:pPr>
            <a:r>
              <a:rPr lang="en-GB" sz="1800" dirty="0">
                <a:latin typeface="Arial Nova" panose="020B0504020202020204" pitchFamily="34" charset="0"/>
              </a:rPr>
              <a:t>Sign up for British lung foundational support groups, to seek help from others in the same situation.</a:t>
            </a:r>
          </a:p>
          <a:p>
            <a:pPr marL="0" indent="0">
              <a:buNone/>
            </a:pPr>
            <a:r>
              <a:rPr lang="en-GB" sz="1800" b="1" dirty="0">
                <a:latin typeface="Arial Nova" panose="020B0504020202020204" pitchFamily="34" charset="0"/>
              </a:rPr>
              <a:t>-Goal 3: Monitor Condition</a:t>
            </a:r>
          </a:p>
          <a:p>
            <a:pPr marL="0" indent="0">
              <a:buNone/>
            </a:pPr>
            <a:r>
              <a:rPr lang="en-GB" sz="1800" dirty="0">
                <a:latin typeface="Arial Nova" panose="020B0504020202020204" pitchFamily="34" charset="0"/>
              </a:rPr>
              <a:t>Review often every month or two.</a:t>
            </a:r>
          </a:p>
          <a:p>
            <a:pPr marL="0" indent="0">
              <a:buNone/>
            </a:pPr>
            <a:r>
              <a:rPr lang="en-GB" sz="1800" dirty="0">
                <a:latin typeface="Arial Nova" panose="020B0504020202020204" pitchFamily="34" charset="0"/>
              </a:rPr>
              <a:t>keep up to date with symptoms by completing a CAT scores. </a:t>
            </a:r>
          </a:p>
          <a:p>
            <a:pPr marL="0" indent="0">
              <a:buNone/>
            </a:pPr>
            <a:r>
              <a:rPr lang="en-GB" sz="1800" dirty="0">
                <a:latin typeface="Arial Nova" panose="020B0504020202020204" pitchFamily="34" charset="0"/>
              </a:rPr>
              <a:t>Ensure you are taking inhaler properly. </a:t>
            </a:r>
          </a:p>
          <a:p>
            <a:pPr marL="0" indent="0">
              <a:buNone/>
            </a:pPr>
            <a:r>
              <a:rPr lang="en-GB" sz="1800" b="1" dirty="0">
                <a:latin typeface="Arial Nova" panose="020B0504020202020204" pitchFamily="34" charset="0"/>
              </a:rPr>
              <a:t>-Goal 5: Increase Physical Activity</a:t>
            </a:r>
          </a:p>
          <a:p>
            <a:pPr marL="0" indent="0">
              <a:buNone/>
            </a:pPr>
            <a:r>
              <a:rPr lang="en-GB" sz="1800" dirty="0">
                <a:latin typeface="Arial Nova" panose="020B0504020202020204" pitchFamily="34" charset="0"/>
              </a:rPr>
              <a:t>Refer to Pulmonary Rehabilitation.</a:t>
            </a:r>
          </a:p>
          <a:p>
            <a:pPr marL="0" indent="0">
              <a:buNone/>
            </a:pPr>
            <a:r>
              <a:rPr lang="en-GB" sz="1800" dirty="0">
                <a:latin typeface="Arial Nova" panose="020B0504020202020204" pitchFamily="34" charset="0"/>
              </a:rPr>
              <a:t>Gentle walking and movement daily.</a:t>
            </a:r>
          </a:p>
          <a:p>
            <a:pPr marL="0" indent="0">
              <a:buNone/>
            </a:pPr>
            <a:r>
              <a:rPr lang="en-GB" sz="1800" dirty="0">
                <a:latin typeface="Arial Nova" panose="020B0504020202020204" pitchFamily="34" charset="0"/>
              </a:rPr>
              <a:t>Take part in breathing exercises to keep up with managing breathlessness.</a:t>
            </a:r>
          </a:p>
          <a:p>
            <a:endParaRPr lang="en-GB" sz="1800" dirty="0">
              <a:latin typeface="Arial Nova" panose="020B0504020202020204" pitchFamily="34" charset="0"/>
            </a:endParaRPr>
          </a:p>
          <a:p>
            <a:endParaRPr lang="en-GB" dirty="0">
              <a:latin typeface="Arial Nova" panose="020B0504020202020204" pitchFamily="34" charset="0"/>
            </a:endParaRPr>
          </a:p>
          <a:p>
            <a:endParaRPr lang="en-GB" dirty="0">
              <a:latin typeface="Arial Nova" panose="020B0504020202020204" pitchFamily="34" charset="0"/>
            </a:endParaRP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4" name="Recorded Sound">
            <a:hlinkClick r:id="" action="ppaction://media"/>
            <a:extLst>
              <a:ext uri="{FF2B5EF4-FFF2-40B4-BE49-F238E27FC236}">
                <a16:creationId xmlns:a16="http://schemas.microsoft.com/office/drawing/2014/main" id="{EEE3CCDD-41B6-F628-ED4C-C05A1F0C6EF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4053526" y="2260293"/>
            <a:ext cx="487363" cy="487363"/>
          </a:xfrm>
          <a:prstGeom prst="rect">
            <a:avLst/>
          </a:prstGeom>
        </p:spPr>
      </p:pic>
    </p:spTree>
    <p:extLst>
      <p:ext uri="{BB962C8B-B14F-4D97-AF65-F5344CB8AC3E}">
        <p14:creationId xmlns:p14="http://schemas.microsoft.com/office/powerpoint/2010/main" val="2826483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48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4451BC-ECCF-6381-567A-F13E0C8651AB}"/>
              </a:ext>
            </a:extLst>
          </p:cNvPr>
          <p:cNvSpPr>
            <a:spLocks noGrp="1"/>
          </p:cNvSpPr>
          <p:nvPr>
            <p:ph type="title"/>
          </p:nvPr>
        </p:nvSpPr>
        <p:spPr>
          <a:xfrm>
            <a:off x="704088" y="914400"/>
            <a:ext cx="6001512" cy="1307592"/>
          </a:xfrm>
        </p:spPr>
        <p:txBody>
          <a:bodyPr>
            <a:normAutofit/>
          </a:bodyPr>
          <a:lstStyle/>
          <a:p>
            <a:pPr>
              <a:lnSpc>
                <a:spcPct val="90000"/>
              </a:lnSpc>
            </a:pPr>
            <a:r>
              <a:rPr lang="en-GB" sz="3400" u="sng"/>
              <a:t>Ethical &amp; Communication Considerations </a:t>
            </a:r>
          </a:p>
        </p:txBody>
      </p:sp>
      <p:cxnSp>
        <p:nvCxnSpPr>
          <p:cNvPr id="14" name="Straight Connector 13">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A26C3F4C-CC80-47F3-3BB9-380DB98602FC}"/>
              </a:ext>
            </a:extLst>
          </p:cNvPr>
          <p:cNvSpPr>
            <a:spLocks noGrp="1"/>
          </p:cNvSpPr>
          <p:nvPr>
            <p:ph idx="1"/>
          </p:nvPr>
        </p:nvSpPr>
        <p:spPr>
          <a:xfrm>
            <a:off x="704088" y="2231136"/>
            <a:ext cx="6001512" cy="3931920"/>
          </a:xfrm>
        </p:spPr>
        <p:txBody>
          <a:bodyPr>
            <a:normAutofit fontScale="92500"/>
          </a:bodyPr>
          <a:lstStyle/>
          <a:p>
            <a:pPr marL="0" indent="0">
              <a:buNone/>
            </a:pPr>
            <a:r>
              <a:rPr lang="en-US" dirty="0">
                <a:latin typeface="Arial Nova" panose="020B0504020202020204" pitchFamily="34" charset="0"/>
              </a:rPr>
              <a:t>Involving Mitchell in all decision-making and providing informed choices about ways to improve his condition.</a:t>
            </a:r>
          </a:p>
          <a:p>
            <a:pPr marL="0" indent="0">
              <a:buNone/>
            </a:pPr>
            <a:r>
              <a:rPr lang="en-US" dirty="0">
                <a:latin typeface="Arial Nova" panose="020B0504020202020204" pitchFamily="34" charset="0"/>
              </a:rPr>
              <a:t>Explain how to use inhalers and take medication clearly without any professional terms.</a:t>
            </a:r>
          </a:p>
          <a:p>
            <a:pPr marL="0" indent="0">
              <a:buNone/>
            </a:pPr>
            <a:r>
              <a:rPr lang="en-US" dirty="0">
                <a:latin typeface="Arial Nova" panose="020B0504020202020204" pitchFamily="34" charset="0"/>
              </a:rPr>
              <a:t>Demonstrate empathy and respect for patients  needs and preferences </a:t>
            </a:r>
          </a:p>
          <a:p>
            <a:pPr marL="0" indent="0">
              <a:buNone/>
            </a:pPr>
            <a:r>
              <a:rPr lang="en-US" dirty="0">
                <a:latin typeface="Arial Nova" panose="020B0504020202020204" pitchFamily="34" charset="0"/>
              </a:rPr>
              <a:t>Follow The Data Protection Act (2018) and respect confidentiality.</a:t>
            </a:r>
          </a:p>
          <a:p>
            <a:pPr marL="0" indent="0">
              <a:buNone/>
            </a:pPr>
            <a:r>
              <a:rPr lang="en-US" dirty="0">
                <a:latin typeface="Arial Nova" panose="020B0504020202020204" pitchFamily="34" charset="0"/>
              </a:rPr>
              <a:t>Also consider his social isolation and financial struggles </a:t>
            </a:r>
          </a:p>
        </p:txBody>
      </p:sp>
      <p:pic>
        <p:nvPicPr>
          <p:cNvPr id="5" name="Content Placeholder 4" descr="A transparent lungs with a metal post">
            <a:extLst>
              <a:ext uri="{FF2B5EF4-FFF2-40B4-BE49-F238E27FC236}">
                <a16:creationId xmlns:a16="http://schemas.microsoft.com/office/drawing/2014/main" id="{9362C7F9-2BA5-913C-E7FC-75B87532A52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274560" y="1951854"/>
            <a:ext cx="4202057" cy="4202057"/>
          </a:xfrm>
          <a:prstGeom prst="rect">
            <a:avLst/>
          </a:prstGeom>
        </p:spPr>
      </p:pic>
      <p:pic>
        <p:nvPicPr>
          <p:cNvPr id="6" name="Recorded Sound">
            <a:hlinkClick r:id="" action="ppaction://media"/>
            <a:extLst>
              <a:ext uri="{FF2B5EF4-FFF2-40B4-BE49-F238E27FC236}">
                <a16:creationId xmlns:a16="http://schemas.microsoft.com/office/drawing/2014/main" id="{831475BA-BAEC-80DD-04B8-698EAB3F733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608609" y="1080833"/>
            <a:ext cx="487363" cy="487363"/>
          </a:xfrm>
          <a:prstGeom prst="rect">
            <a:avLst/>
          </a:prstGeom>
        </p:spPr>
      </p:pic>
    </p:spTree>
    <p:extLst>
      <p:ext uri="{BB962C8B-B14F-4D97-AF65-F5344CB8AC3E}">
        <p14:creationId xmlns:p14="http://schemas.microsoft.com/office/powerpoint/2010/main" val="22162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678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F4086-9AEC-466E-CE54-E2590A936CAE}"/>
              </a:ext>
            </a:extLst>
          </p:cNvPr>
          <p:cNvSpPr>
            <a:spLocks noGrp="1"/>
          </p:cNvSpPr>
          <p:nvPr>
            <p:ph type="title"/>
          </p:nvPr>
        </p:nvSpPr>
        <p:spPr>
          <a:xfrm>
            <a:off x="750367" y="119462"/>
            <a:ext cx="10691265" cy="1307592"/>
          </a:xfrm>
        </p:spPr>
        <p:txBody>
          <a:bodyPr/>
          <a:lstStyle/>
          <a:p>
            <a:r>
              <a:rPr lang="en-GB" b="1" dirty="0"/>
              <a:t>Reference list</a:t>
            </a:r>
          </a:p>
        </p:txBody>
      </p:sp>
      <p:sp>
        <p:nvSpPr>
          <p:cNvPr id="3" name="Content Placeholder 2">
            <a:extLst>
              <a:ext uri="{FF2B5EF4-FFF2-40B4-BE49-F238E27FC236}">
                <a16:creationId xmlns:a16="http://schemas.microsoft.com/office/drawing/2014/main" id="{424F2058-229B-E55C-8E52-EB0E3EC41626}"/>
              </a:ext>
            </a:extLst>
          </p:cNvPr>
          <p:cNvSpPr>
            <a:spLocks noGrp="1"/>
          </p:cNvSpPr>
          <p:nvPr>
            <p:ph idx="1"/>
          </p:nvPr>
        </p:nvSpPr>
        <p:spPr>
          <a:xfrm>
            <a:off x="405667" y="1014099"/>
            <a:ext cx="10691265" cy="4657688"/>
          </a:xfrm>
        </p:spPr>
        <p:txBody>
          <a:bodyPr>
            <a:noAutofit/>
          </a:bodyPr>
          <a:lstStyle/>
          <a:p>
            <a:pPr marL="0" indent="0">
              <a:buNone/>
            </a:pPr>
            <a:r>
              <a:rPr lang="en-GB" sz="1600" dirty="0">
                <a:latin typeface="Arial Nova" panose="020B0504020202020204" pitchFamily="34" charset="0"/>
              </a:rPr>
              <a:t>Asthma + Lung UK (2025) </a:t>
            </a:r>
            <a:r>
              <a:rPr lang="en-GB" sz="1600" i="1" dirty="0">
                <a:latin typeface="Arial Nova" panose="020B0504020202020204" pitchFamily="34" charset="0"/>
              </a:rPr>
              <a:t>What is Chronic Obstructive Pulmonary Disease? (COPD)</a:t>
            </a:r>
            <a:r>
              <a:rPr lang="en-GB" sz="1600" dirty="0">
                <a:latin typeface="Arial Nova" panose="020B0504020202020204" pitchFamily="34" charset="0"/>
              </a:rPr>
              <a:t>. Available at: </a:t>
            </a:r>
            <a:r>
              <a:rPr lang="en-GB" sz="1600" dirty="0">
                <a:latin typeface="Arial Nova" panose="020B0504020202020204" pitchFamily="34" charset="0"/>
                <a:hlinkClick r:id="rId3"/>
              </a:rPr>
              <a:t>What is chronic obstructive pulmonary disease (COPD)? | Asthma + Lung UK</a:t>
            </a:r>
            <a:r>
              <a:rPr lang="en-GB" sz="1600" dirty="0">
                <a:latin typeface="Arial Nova" panose="020B0504020202020204" pitchFamily="34" charset="0"/>
              </a:rPr>
              <a:t> (Accessed 29</a:t>
            </a:r>
            <a:r>
              <a:rPr lang="en-GB" sz="1600" baseline="30000" dirty="0">
                <a:latin typeface="Arial Nova" panose="020B0504020202020204" pitchFamily="34" charset="0"/>
              </a:rPr>
              <a:t>th</a:t>
            </a:r>
            <a:r>
              <a:rPr lang="en-GB" sz="1600" dirty="0">
                <a:latin typeface="Arial Nova" panose="020B0504020202020204" pitchFamily="34" charset="0"/>
              </a:rPr>
              <a:t> October)</a:t>
            </a:r>
          </a:p>
          <a:p>
            <a:pPr marL="0" indent="0">
              <a:buNone/>
            </a:pPr>
            <a:r>
              <a:rPr lang="en-GB" sz="1600" dirty="0">
                <a:latin typeface="Arial Nova" panose="020B0504020202020204" pitchFamily="34" charset="0"/>
              </a:rPr>
              <a:t>The Guardian (2024) </a:t>
            </a:r>
            <a:r>
              <a:rPr lang="en-GB" sz="1600" i="1" dirty="0">
                <a:latin typeface="Arial Nova" panose="020B0504020202020204" pitchFamily="34" charset="0"/>
              </a:rPr>
              <a:t>Breathing issues cause more emergency NHS admissions than any other condition. </a:t>
            </a:r>
            <a:r>
              <a:rPr lang="en-GB" sz="1600" dirty="0">
                <a:latin typeface="Arial Nova" panose="020B0504020202020204" pitchFamily="34" charset="0"/>
              </a:rPr>
              <a:t>Available at: </a:t>
            </a:r>
            <a:r>
              <a:rPr lang="en-GB" sz="1600" dirty="0">
                <a:latin typeface="Arial Nova" panose="020B0504020202020204" pitchFamily="34" charset="0"/>
                <a:hlinkClick r:id="rId4"/>
              </a:rPr>
              <a:t>Breathing issues cause more emergency NHS admissions than any other condition | Asthma | The Guardian</a:t>
            </a:r>
            <a:r>
              <a:rPr lang="en-GB" sz="1600" dirty="0">
                <a:latin typeface="Arial Nova" panose="020B0504020202020204" pitchFamily="34" charset="0"/>
              </a:rPr>
              <a:t> (Accessed 29</a:t>
            </a:r>
            <a:r>
              <a:rPr lang="en-GB" sz="1600" baseline="30000" dirty="0">
                <a:latin typeface="Arial Nova" panose="020B0504020202020204" pitchFamily="34" charset="0"/>
              </a:rPr>
              <a:t>th</a:t>
            </a:r>
            <a:r>
              <a:rPr lang="en-GB" sz="1600" dirty="0">
                <a:latin typeface="Arial Nova" panose="020B0504020202020204" pitchFamily="34" charset="0"/>
              </a:rPr>
              <a:t> October 2025)</a:t>
            </a:r>
          </a:p>
          <a:p>
            <a:pPr marL="0" indent="0">
              <a:buNone/>
            </a:pPr>
            <a:r>
              <a:rPr lang="en-GB" sz="1600" dirty="0">
                <a:latin typeface="Arial Nova" panose="020B0504020202020204" pitchFamily="34" charset="0"/>
              </a:rPr>
              <a:t>NHS (2023) </a:t>
            </a:r>
            <a:r>
              <a:rPr lang="en-GB" sz="1600" i="1" dirty="0">
                <a:latin typeface="Arial Nova" panose="020B0504020202020204" pitchFamily="34" charset="0"/>
              </a:rPr>
              <a:t>Causes of Chronic Obstructive Pulmonary Disease. </a:t>
            </a:r>
            <a:r>
              <a:rPr lang="en-GB" sz="1600" dirty="0">
                <a:latin typeface="Arial Nova" panose="020B0504020202020204" pitchFamily="34" charset="0"/>
              </a:rPr>
              <a:t>Available at: </a:t>
            </a:r>
            <a:r>
              <a:rPr lang="en-GB" sz="1600" dirty="0">
                <a:latin typeface="Arial Nova" panose="020B0504020202020204" pitchFamily="34" charset="0"/>
                <a:hlinkClick r:id="rId5"/>
              </a:rPr>
              <a:t>Chronic obstructive pulmonary disease (COPD) - Causes – NHS</a:t>
            </a:r>
            <a:r>
              <a:rPr lang="en-GB" sz="1600" dirty="0">
                <a:latin typeface="Arial Nova" panose="020B0504020202020204" pitchFamily="34" charset="0"/>
              </a:rPr>
              <a:t> (Accessed 30</a:t>
            </a:r>
            <a:r>
              <a:rPr lang="en-GB" sz="1600" baseline="30000" dirty="0">
                <a:latin typeface="Arial Nova" panose="020B0504020202020204" pitchFamily="34" charset="0"/>
              </a:rPr>
              <a:t>th</a:t>
            </a:r>
            <a:r>
              <a:rPr lang="en-GB" sz="1600" dirty="0">
                <a:latin typeface="Arial Nova" panose="020B0504020202020204" pitchFamily="34" charset="0"/>
              </a:rPr>
              <a:t> October 2025)</a:t>
            </a:r>
          </a:p>
          <a:p>
            <a:pPr marL="0" indent="0">
              <a:buNone/>
            </a:pPr>
            <a:r>
              <a:rPr lang="en-GB" sz="1600" dirty="0">
                <a:latin typeface="Arial Nova" panose="020B0504020202020204" pitchFamily="34" charset="0"/>
              </a:rPr>
              <a:t>Clevland Clinic (2024) </a:t>
            </a:r>
            <a:r>
              <a:rPr lang="en-GB" sz="1600" i="1" dirty="0">
                <a:latin typeface="Arial Nova" panose="020B0504020202020204" pitchFamily="34" charset="0"/>
              </a:rPr>
              <a:t>Respiratory System. </a:t>
            </a:r>
            <a:r>
              <a:rPr lang="en-GB" sz="1600" dirty="0">
                <a:latin typeface="Arial Nova" panose="020B0504020202020204" pitchFamily="34" charset="0"/>
              </a:rPr>
              <a:t>Available at: </a:t>
            </a:r>
            <a:r>
              <a:rPr lang="en-GB" sz="1600" dirty="0">
                <a:latin typeface="Arial Nova" panose="020B0504020202020204" pitchFamily="34" charset="0"/>
                <a:hlinkClick r:id="rId6"/>
              </a:rPr>
              <a:t>Respiratory System: Organs, Facts, Anatomy &amp; Function</a:t>
            </a:r>
            <a:r>
              <a:rPr lang="en-GB" sz="1600" dirty="0">
                <a:latin typeface="Arial Nova" panose="020B0504020202020204" pitchFamily="34" charset="0"/>
              </a:rPr>
              <a:t> (Accessed 30</a:t>
            </a:r>
            <a:r>
              <a:rPr lang="en-GB" sz="1600" baseline="30000" dirty="0">
                <a:latin typeface="Arial Nova" panose="020B0504020202020204" pitchFamily="34" charset="0"/>
              </a:rPr>
              <a:t>th</a:t>
            </a:r>
            <a:r>
              <a:rPr lang="en-GB" sz="1600" dirty="0">
                <a:latin typeface="Arial Nova" panose="020B0504020202020204" pitchFamily="34" charset="0"/>
              </a:rPr>
              <a:t> October 2025)</a:t>
            </a:r>
          </a:p>
          <a:p>
            <a:pPr marL="0" indent="0">
              <a:buNone/>
            </a:pPr>
            <a:r>
              <a:rPr lang="en-GB" sz="1600" dirty="0">
                <a:latin typeface="Arial Nova" panose="020B0504020202020204" pitchFamily="34" charset="0"/>
              </a:rPr>
              <a:t>Healthline (2025) </a:t>
            </a:r>
            <a:r>
              <a:rPr lang="en-GB" sz="1600" i="1" dirty="0">
                <a:latin typeface="Arial Nova" panose="020B0504020202020204" pitchFamily="34" charset="0"/>
              </a:rPr>
              <a:t>How does COPD affect the body?. </a:t>
            </a:r>
            <a:r>
              <a:rPr lang="en-GB" sz="1600" dirty="0">
                <a:latin typeface="Arial Nova" panose="020B0504020202020204" pitchFamily="34" charset="0"/>
              </a:rPr>
              <a:t>Available at: </a:t>
            </a:r>
            <a:r>
              <a:rPr lang="en-GB" sz="1600" dirty="0">
                <a:latin typeface="Arial Nova" panose="020B0504020202020204" pitchFamily="34" charset="0"/>
                <a:hlinkClick r:id="rId7"/>
              </a:rPr>
              <a:t>COPD Pathophysiology: Physical Changes, Effect on the Lungs, and More</a:t>
            </a:r>
            <a:r>
              <a:rPr lang="en-GB" sz="1600" dirty="0">
                <a:latin typeface="Arial Nova" panose="020B0504020202020204" pitchFamily="34" charset="0"/>
              </a:rPr>
              <a:t> (Accessed 30</a:t>
            </a:r>
            <a:r>
              <a:rPr lang="en-GB" sz="1600" baseline="30000" dirty="0">
                <a:latin typeface="Arial Nova" panose="020B0504020202020204" pitchFamily="34" charset="0"/>
              </a:rPr>
              <a:t>th</a:t>
            </a:r>
            <a:r>
              <a:rPr lang="en-GB" sz="1600" dirty="0">
                <a:latin typeface="Arial Nova" panose="020B0504020202020204" pitchFamily="34" charset="0"/>
              </a:rPr>
              <a:t> October 2025)</a:t>
            </a:r>
          </a:p>
          <a:p>
            <a:pPr marL="0" indent="0">
              <a:buNone/>
            </a:pPr>
            <a:r>
              <a:rPr lang="en-GB" sz="1600" dirty="0">
                <a:latin typeface="Arial Nova" panose="020B0504020202020204" pitchFamily="34" charset="0"/>
              </a:rPr>
              <a:t>NICE (2018) </a:t>
            </a:r>
            <a:r>
              <a:rPr lang="en-GB" sz="1600" i="1" dirty="0">
                <a:latin typeface="Arial Nova" panose="020B0504020202020204" pitchFamily="34" charset="0"/>
              </a:rPr>
              <a:t>Chronic Obstructive Pulmonary Disease in over 16s: diagnosis and management.</a:t>
            </a:r>
            <a:r>
              <a:rPr lang="en-GB" sz="1600" dirty="0">
                <a:latin typeface="Arial Nova" panose="020B0504020202020204" pitchFamily="34" charset="0"/>
              </a:rPr>
              <a:t> Available at: </a:t>
            </a:r>
            <a:r>
              <a:rPr lang="en-GB" sz="1600" dirty="0">
                <a:latin typeface="Arial Nova" panose="020B0504020202020204" pitchFamily="34" charset="0"/>
                <a:hlinkClick r:id="rId8"/>
              </a:rPr>
              <a:t>Overview | Chronic obstructive pulmonary disease in over 16s: diagnosis and management | Guidance | NICE</a:t>
            </a:r>
            <a:r>
              <a:rPr lang="en-GB" sz="1600" dirty="0">
                <a:latin typeface="Arial Nova" panose="020B0504020202020204" pitchFamily="34" charset="0"/>
              </a:rPr>
              <a:t> (Accessed 30</a:t>
            </a:r>
            <a:r>
              <a:rPr lang="en-GB" sz="1600" baseline="30000" dirty="0">
                <a:latin typeface="Arial Nova" panose="020B0504020202020204" pitchFamily="34" charset="0"/>
              </a:rPr>
              <a:t>th</a:t>
            </a:r>
            <a:r>
              <a:rPr lang="en-GB" sz="1600" dirty="0">
                <a:latin typeface="Arial Nova" panose="020B0504020202020204" pitchFamily="34" charset="0"/>
              </a:rPr>
              <a:t> October 2025)</a:t>
            </a:r>
          </a:p>
          <a:p>
            <a:pPr marL="0" indent="0">
              <a:buNone/>
            </a:pPr>
            <a:r>
              <a:rPr lang="en-GB" sz="1600" dirty="0">
                <a:latin typeface="Arial Nova" panose="020B0504020202020204" pitchFamily="34" charset="0"/>
              </a:rPr>
              <a:t>Healthline (2025) </a:t>
            </a:r>
            <a:r>
              <a:rPr lang="en-GB" sz="1600" i="1" dirty="0">
                <a:latin typeface="Arial Nova" panose="020B0504020202020204" pitchFamily="34" charset="0"/>
              </a:rPr>
              <a:t>FEV1 and COPD: How to interpret your results. </a:t>
            </a:r>
            <a:r>
              <a:rPr lang="en-GB" sz="1600" dirty="0">
                <a:latin typeface="Arial Nova" panose="020B0504020202020204" pitchFamily="34" charset="0"/>
              </a:rPr>
              <a:t>Available at: </a:t>
            </a:r>
            <a:r>
              <a:rPr lang="en-GB" sz="1600" dirty="0">
                <a:latin typeface="Arial Nova" panose="020B0504020202020204" pitchFamily="34" charset="0"/>
                <a:hlinkClick r:id="rId9"/>
              </a:rPr>
              <a:t>FEV1: COPD Stages and What Your Results Mean</a:t>
            </a:r>
            <a:r>
              <a:rPr lang="en-GB" sz="1600" dirty="0">
                <a:latin typeface="Arial Nova" panose="020B0504020202020204" pitchFamily="34" charset="0"/>
              </a:rPr>
              <a:t> (Accessed 31</a:t>
            </a:r>
            <a:r>
              <a:rPr lang="en-GB" sz="1600" baseline="30000" dirty="0">
                <a:latin typeface="Arial Nova" panose="020B0504020202020204" pitchFamily="34" charset="0"/>
              </a:rPr>
              <a:t>st</a:t>
            </a:r>
            <a:r>
              <a:rPr lang="en-GB" sz="1600" dirty="0">
                <a:latin typeface="Arial Nova" panose="020B0504020202020204" pitchFamily="34" charset="0"/>
              </a:rPr>
              <a:t> October 2025)</a:t>
            </a:r>
            <a:r>
              <a:rPr lang="en-GB" sz="1600" i="1" dirty="0">
                <a:latin typeface="Arial Nova" panose="020B0504020202020204" pitchFamily="34" charset="0"/>
              </a:rPr>
              <a:t> </a:t>
            </a:r>
          </a:p>
          <a:p>
            <a:pPr marL="0" indent="0">
              <a:buNone/>
            </a:pPr>
            <a:r>
              <a:rPr lang="en-GB" sz="1600" dirty="0">
                <a:latin typeface="Arial Nova" panose="020B0504020202020204" pitchFamily="34" charset="0"/>
              </a:rPr>
              <a:t>NHS (2025) </a:t>
            </a:r>
            <a:r>
              <a:rPr lang="en-GB" sz="1600" i="1" dirty="0">
                <a:latin typeface="Arial Nova" panose="020B0504020202020204" pitchFamily="34" charset="0"/>
              </a:rPr>
              <a:t>Spirometry Test. </a:t>
            </a:r>
            <a:r>
              <a:rPr lang="en-GB" sz="1600" dirty="0">
                <a:latin typeface="Arial Nova" panose="020B0504020202020204" pitchFamily="34" charset="0"/>
              </a:rPr>
              <a:t>Available at: </a:t>
            </a:r>
            <a:r>
              <a:rPr lang="en-GB" sz="1600" dirty="0">
                <a:latin typeface="Arial Nova" panose="020B0504020202020204" pitchFamily="34" charset="0"/>
                <a:hlinkClick r:id="rId10"/>
              </a:rPr>
              <a:t>Spirometry – NHS</a:t>
            </a:r>
            <a:r>
              <a:rPr lang="en-GB" sz="1600" dirty="0">
                <a:latin typeface="Arial Nova" panose="020B0504020202020204" pitchFamily="34" charset="0"/>
              </a:rPr>
              <a:t> (Accessed 31</a:t>
            </a:r>
            <a:r>
              <a:rPr lang="en-GB" sz="1600" baseline="30000" dirty="0">
                <a:latin typeface="Arial Nova" panose="020B0504020202020204" pitchFamily="34" charset="0"/>
              </a:rPr>
              <a:t>st</a:t>
            </a:r>
            <a:r>
              <a:rPr lang="en-GB" sz="1600" dirty="0">
                <a:latin typeface="Arial Nova" panose="020B0504020202020204" pitchFamily="34" charset="0"/>
              </a:rPr>
              <a:t> October 2025)</a:t>
            </a:r>
            <a:endParaRPr lang="en-GB" sz="1600" i="1" dirty="0">
              <a:latin typeface="Arial Nova" panose="020B0504020202020204" pitchFamily="34" charset="0"/>
            </a:endParaRPr>
          </a:p>
        </p:txBody>
      </p:sp>
    </p:spTree>
    <p:extLst>
      <p:ext uri="{BB962C8B-B14F-4D97-AF65-F5344CB8AC3E}">
        <p14:creationId xmlns:p14="http://schemas.microsoft.com/office/powerpoint/2010/main" val="1577917291"/>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6ba8a6c7dce1924e1b678d7f8523d50f">
  <xsd:schema xmlns:xsd="http://www.w3.org/2001/XMLSchema" xmlns:xs="http://www.w3.org/2001/XMLSchema" xmlns:p="http://schemas.microsoft.com/office/2006/metadata/properties" xmlns:ns3="0085e1a2-9cbf-4b92-866b-21f3c89040b6" targetNamespace="http://schemas.microsoft.com/office/2006/metadata/properties" ma:root="true" ma:fieldsID="26c9a3d4a392005e2406a1eb35051177"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0812E985-7C31-4BDB-9E14-83331D781C5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A86BF9F-64F7-48D3-9E3E-3711BFB6AD74}">
  <ds:schemaRefs>
    <ds:schemaRef ds:uri="http://schemas.microsoft.com/sharepoint/v3/contenttype/forms"/>
  </ds:schemaRefs>
</ds:datastoreItem>
</file>

<file path=customXml/itemProps3.xml><?xml version="1.0" encoding="utf-8"?>
<ds:datastoreItem xmlns:ds="http://schemas.openxmlformats.org/officeDocument/2006/customXml" ds:itemID="{1CB85FEE-7599-4A19-9D2D-DA5C6E2E51D4}">
  <ds:schemaRefs>
    <ds:schemaRef ds:uri="http://purl.org/dc/dcmitype/"/>
    <ds:schemaRef ds:uri="0085e1a2-9cbf-4b92-866b-21f3c89040b6"/>
    <ds:schemaRef ds:uri="http://schemas.microsoft.com/office/infopath/2007/PartnerControls"/>
    <ds:schemaRef ds:uri="http://schemas.openxmlformats.org/package/2006/metadata/core-properties"/>
    <ds:schemaRef ds:uri="http://purl.org/dc/terms/"/>
    <ds:schemaRef ds:uri="http://purl.org/dc/elements/1.1/"/>
    <ds:schemaRef ds:uri="http://schemas.microsoft.com/office/2006/documentManagement/typ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297</TotalTime>
  <Words>1319</Words>
  <Application>Microsoft Office PowerPoint</Application>
  <PresentationFormat>Widescreen</PresentationFormat>
  <Paragraphs>101</Paragraphs>
  <Slides>12</Slides>
  <Notes>4</Notes>
  <HiddenSlides>0</HiddenSlides>
  <MMClips>11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Arial Nova</vt:lpstr>
      <vt:lpstr>Calisto MT</vt:lpstr>
      <vt:lpstr>Univers Condensed</vt:lpstr>
      <vt:lpstr>ChronicleVTI</vt:lpstr>
      <vt:lpstr>Component 2 – Physiology  A Care Plan for a Patient with Chronic Obstructive Pulmonary Disease (COPD) </vt:lpstr>
      <vt:lpstr>Introduction </vt:lpstr>
      <vt:lpstr>Patient profile </vt:lpstr>
      <vt:lpstr>Lifestyle Factors </vt:lpstr>
      <vt:lpstr>Anatomy &amp; Physiology (Respiratory System)</vt:lpstr>
      <vt:lpstr>Risk factors for COPD</vt:lpstr>
      <vt:lpstr>How COPD affects the Respiratory System </vt:lpstr>
      <vt:lpstr>How does this affect Mitchell’s daily life</vt:lpstr>
      <vt:lpstr>Assessment findings (spirometry test)</vt:lpstr>
      <vt:lpstr>Evidence- Based Care Plan  </vt:lpstr>
      <vt:lpstr>Ethical &amp; Communication Considerations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Rianna Woolery (2406617)</dc:creator>
  <cp:lastModifiedBy>Rianna Woolery (2406617)</cp:lastModifiedBy>
  <cp:revision>1</cp:revision>
  <dcterms:created xsi:type="dcterms:W3CDTF">2025-11-16T21:35:48Z</dcterms:created>
  <dcterms:modified xsi:type="dcterms:W3CDTF">2025-11-17T02:33:01Z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