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0" r:id="rId3"/>
    <p:sldId id="320" r:id="rId4"/>
    <p:sldId id="285" r:id="rId5"/>
    <p:sldId id="264" r:id="rId6"/>
    <p:sldId id="269" r:id="rId7"/>
    <p:sldId id="270" r:id="rId8"/>
    <p:sldId id="268" r:id="rId9"/>
    <p:sldId id="299" r:id="rId10"/>
    <p:sldId id="32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7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2T18:33:51.976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6786 0 24575,'-3'2'0,"0"0"0,0 0 0,0 1 0,1-1 0,-1 1 0,1-1 0,-1 1 0,1 0 0,-3 4 0,-2 2 0,-46 58 0,31-38 0,-49 50 0,-90 58 0,14-14 0,65-56 0,-162 102 0,105-77 0,-287 167 0,269-168 0,-153 114 0,110-68 0,-187 139 0,310-219 0,-31 19 0,-3-5 0,-234 110 0,248-132 0,-145 100 0,0 0 0,164-101 0,-140 112 0,110-76 0,-14 14 0,-105 73 0,111-87 0,82-57 0,-1-1 0,-57 31 0,-301 183 0,240-140 0,83-50 0,-92 84 0,-13 10 0,108-90 0,-112 119 0,123-115 0,-2-1 0,-90 66 0,96-89 0,-31 23 0,-69 51 0,94-70 0,39-26 0,0 0 0,-24 23 0,-98 87 0,71-45-1365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2T18:33:56.940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0 10 24575,'0'0'0,"0"-1"0,0 1 0,0-1 0,1 1 0,-1 0 0,0-1 0,0 1 0,0-1 0,1 1 0,-1-1 0,0 1 0,1 0 0,-1-1 0,0 1 0,1 0 0,-1-1 0,0 1 0,1 0 0,-1 0 0,1-1 0,-1 1 0,0 0 0,1 0 0,-1 0 0,1-1 0,-1 1 0,1 0 0,-1 0 0,1 0 0,-1 0 0,1 0 0,-1 0 0,1 0 0,-1 0 0,1 0 0,-1 0 0,1 0 0,-1 0 0,0 1 0,1-1 0,-1 0 0,1 0 0,-1 0 0,1 1 0,-1-1 0,0 0 0,1 0 0,-1 1 0,1-1 0,-1 0 0,1 1 0,25 15 0,-25-16 0,153 125 0,2 1 0,101 22 0,-180-109 0,140 96 0,84 73 0,-91-74 0,61 34 0,-199-125 0,-2 4 0,116 100 0,-14-9 0,206 94 0,-283-179 0,116 81 0,36 19 0,160 69 0,-349-193 0,-30-16 0,0 2 0,-1 0 0,0 2 0,43 37 0,-1 3 0,2-4 0,2-2 0,98 50 0,-24-14 0,-12-18 0,-90-47 0,70 43 0,-77-40 0,1-1 0,0-1 0,72 28 0,-79-39 0,-1 2 0,0 1 0,-1 2 0,44 31 0,6 6 0,114 57 0,-117-70 0,142 100 0,98 79 0,-47-36 0,-43-43 0,-79-53 0,216 139 0,-266-156 0,-68-47 0,2-1 0,40 22 0,-10-9-455,-1 3 0,58 51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9B189-1D73-9FF6-3585-39E5EB4912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5C23B0-CDE5-3C93-136B-74733B900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A8D78-E459-6C07-E90F-2B2E90FED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37E70-EB75-2209-8A5A-28E9C7BA6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22C2D-5A17-DDE7-569A-1C785969B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0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DFEA-EB53-EAC6-2B31-6AAF3B208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4C8FE-454F-C517-D07E-4011D73E5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0A6F3-54AF-1B55-2413-87F232520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58CEB-951F-534D-5014-7250C0AB7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C26A6-5110-4267-FDBC-A3337449C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03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42BB5-99CC-0057-5435-8BB13A9A3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EFE5E-FCD1-4AB3-3260-F69A3BFC5F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574B0-A22D-6ADA-1361-B6F54A219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29CB9-D779-87C4-A7FD-39B78AF0C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99677-5966-722F-9BC8-F9C68B141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95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619E5-61D5-E288-7BEF-7D008124B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1339-FF6C-894C-A03C-BF4173E7E4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956E1-B53A-E984-BE0A-995CC2EDFD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8EB7C4-6FE1-A9F4-BED4-5292D0626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21E37-D2B4-3BBB-0B8E-500D1A31F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FE23E-F6FB-56E2-0C6C-0529477C3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459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7C3A0-32C7-1491-94DC-8F357716B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7B7BE-B498-7715-00B1-F234562082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C53C0-B9B3-D2BC-1508-8C1F2A9AF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0356F0-0844-1CB5-2485-D497D50A5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27AFB4-7AF8-F318-49EB-D942687C1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BC7386-2A8D-4369-F8C1-D0F27EA3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B179A3-8E46-0776-19A8-A5C9E79D9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2C4CAE-586E-8F6E-577B-F13BC4941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2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D8FDD-1E05-9129-4AE0-F1731826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310CF0-6C9F-E4E8-7640-B17793AEC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95BF1F-CA37-1814-E496-2865581E3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C6BAE7-AA06-4742-5009-64AC57021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619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9CCBC6-FC7E-BFD8-EFAC-9D28ED6EC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71E702-11F5-827B-E71A-54D1FB44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E7012-86B8-9C56-BAD4-9539E290A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97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D8560-1197-676D-F63C-AD17573CD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0137A-31F6-FD8C-6338-0E15C5172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0EF45-5DFE-CE02-D3A2-F4177C5215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953BC7-8637-0B17-3528-D37EFAAE3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9D4862-C8F7-84B6-57E8-BA846380B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FFA96-07B1-CE0C-1893-31CA2B048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43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1BF2A-7B5D-1960-9BF4-7AD6E4768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C0500E-47EF-7D9E-6B5D-BFD6745780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E63E1-486A-F389-8C30-22C426198D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FEA8E-4646-0995-8C65-FB77AA84F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AFD45-9CA7-98D1-CDAE-789897980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A2F8E-2441-97EB-EF3B-604FAC33E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43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96D00-A3B5-12CF-4451-3870FD989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CD91A6-BEE9-E8B3-AF8C-004733D51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D6045-B5A4-63D4-CFF7-D661F5B08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41662-B804-76FE-18E0-3BA93307F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52D93-0C23-A03F-60DD-F94B2B21A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5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56EA19-5EAA-2E87-C64C-B339AD6426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AD10F-D575-3B29-E10A-54FBDF970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25F8E-9FEE-EC3E-DB9D-B9D7815B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107F4-B618-FB6C-5E2B-90F4A4B31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8DF61-25ED-C8DD-D8A3-5C57FBADF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6A81F5-F687-65AD-276C-FB1F40238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BA951F-EBD1-B421-E70F-A9729A52B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2F62E-ABAF-25F7-96D3-0BBE7109B4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41B66A-552C-4F25-9550-071884E76FEB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9559B-0992-BEA9-4CBF-5D853EF4F4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0C61E-3538-EDC0-5992-25A45DD0CB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665F1E-5E2C-42CE-97D5-8CDBEA50A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173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10.png"/><Relationship Id="rId7" Type="http://schemas.openxmlformats.org/officeDocument/2006/relationships/image" Target="../media/image4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44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7F842-E095-0DA1-55F5-2EAFCFF45C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7F506-40E5-2B26-1E8A-24A193C02F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600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0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148531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7.10.24</a:t>
            </a:r>
          </a:p>
          <a:p>
            <a:pPr algn="l"/>
            <a:r>
              <a:rPr lang="en-GB" b="1" dirty="0"/>
              <a:t>4</a:t>
            </a:r>
          </a:p>
          <a:p>
            <a:pPr algn="l"/>
            <a:r>
              <a:rPr lang="en-GB" b="1" dirty="0"/>
              <a:t>Categories of vehicles and licence entitlements.</a:t>
            </a:r>
          </a:p>
        </p:txBody>
      </p:sp>
    </p:spTree>
    <p:extLst>
      <p:ext uri="{BB962C8B-B14F-4D97-AF65-F5344CB8AC3E}">
        <p14:creationId xmlns:p14="http://schemas.microsoft.com/office/powerpoint/2010/main" val="3927421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Explain categories of DL entitlements and provide examples for each category.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978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D417-763F-61D0-4F97-E50F0466D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Driving licences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In the UK, a driver must have an appropriate licence for the class of vehicle they wish to drive.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0C017-20FA-A50C-F986-E402A22AF5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Offences: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drive on a road a motor vehicle of any class otherwise than in accordance with a licence authorising him to drive a motor vehicle of that class.” S.87(1) RTA 1988. </a:t>
            </a:r>
          </a:p>
          <a:p>
            <a:pPr algn="l"/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cause*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or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permit*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another person to drive on a road a motor vehicle of any class otherwise than in accordance with a licence authorising that other person to drive a motor vehicle of that class.” S.87(2) RTA 1988 </a:t>
            </a:r>
          </a:p>
          <a:p>
            <a:endParaRPr lang="en-GB" dirty="0"/>
          </a:p>
          <a:p>
            <a:r>
              <a:rPr lang="en-GB" sz="1600" dirty="0"/>
              <a:t>* we will look at these in detail later on.</a:t>
            </a:r>
          </a:p>
        </p:txBody>
      </p:sp>
      <p:pic>
        <p:nvPicPr>
          <p:cNvPr id="5" name="Picture 2" descr="Driving licence in the United Kingdom - Wikipedia">
            <a:extLst>
              <a:ext uri="{FF2B5EF4-FFF2-40B4-BE49-F238E27FC236}">
                <a16:creationId xmlns:a16="http://schemas.microsoft.com/office/drawing/2014/main" id="{E2BB2A0B-ED3B-4091-7F99-E8D5359452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25" y="3029744"/>
            <a:ext cx="31051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117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1F4E-EDE8-5049-684E-CA5BBF1E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what driving licence required calculator infographic">
            <a:extLst>
              <a:ext uri="{FF2B5EF4-FFF2-40B4-BE49-F238E27FC236}">
                <a16:creationId xmlns:a16="http://schemas.microsoft.com/office/drawing/2014/main" id="{2DD9ECEC-F82C-1440-A986-7FEA226E487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285875"/>
            <a:ext cx="4905377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riving Licence Codes: Everything You Need To Know | Resources | PassMeFast">
            <a:extLst>
              <a:ext uri="{FF2B5EF4-FFF2-40B4-BE49-F238E27FC236}">
                <a16:creationId xmlns:a16="http://schemas.microsoft.com/office/drawing/2014/main" id="{09D2D12C-81C9-C416-813B-16B899DFA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4" y="2595563"/>
            <a:ext cx="540271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5504-3955-0BB0-9D36-C283671A13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36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F213DF-70DF-68B4-ED7D-81EC019AE9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38946" y="2639833"/>
            <a:ext cx="2829054" cy="2061646"/>
          </a:xfrm>
        </p:spPr>
      </p:pic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DBB60C53-33B2-F777-75D0-B8732C4D8B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8200" y="1113183"/>
            <a:ext cx="5181600" cy="4811891"/>
          </a:xfrm>
        </p:spPr>
      </p:pic>
    </p:spTree>
    <p:extLst>
      <p:ext uri="{BB962C8B-B14F-4D97-AF65-F5344CB8AC3E}">
        <p14:creationId xmlns:p14="http://schemas.microsoft.com/office/powerpoint/2010/main" val="3743183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1F64B99-3A0A-8AAE-DC00-D68D75B524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4792" y="890546"/>
            <a:ext cx="5229031" cy="5286417"/>
          </a:xfrm>
        </p:spPr>
      </p:pic>
      <p:pic>
        <p:nvPicPr>
          <p:cNvPr id="4098" name="Picture 2" descr="Swansea Minibus Hire | Airport Taxi">
            <a:extLst>
              <a:ext uri="{FF2B5EF4-FFF2-40B4-BE49-F238E27FC236}">
                <a16:creationId xmlns:a16="http://schemas.microsoft.com/office/drawing/2014/main" id="{FFC1A3BA-54E8-5F69-323D-F29903A74C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312" y="3129756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754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D8E80-2673-DEE1-E57B-4385E662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Towing with a car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A058528-FA71-26F7-22B4-6E2B51E52B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180842"/>
            <a:ext cx="5181600" cy="3640904"/>
          </a:xfr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EC80D4CF-41A1-4D37-A93F-5E4CF7AA5C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819867" y="875735"/>
            <a:ext cx="2267266" cy="1305107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8FA7900-73C0-E05A-A5D9-114382E57B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9709" y="2691452"/>
            <a:ext cx="1914792" cy="184810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7E46505-6C46-BDC7-24A1-B19BBDDB90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8179" y="2691452"/>
            <a:ext cx="1914792" cy="184810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43ABDE9-A4D7-C899-BDEE-8B5FF9CC0083}"/>
                  </a:ext>
                </a:extLst>
              </p14:cNvPr>
              <p14:cNvContentPartPr/>
              <p14:nvPr/>
            </p14:nvContentPartPr>
            <p14:xfrm>
              <a:off x="6024600" y="2590440"/>
              <a:ext cx="2442960" cy="17586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43ABDE9-A4D7-C899-BDEE-8B5FF9CC008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988960" y="2554440"/>
                <a:ext cx="2514600" cy="18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D78C53F-C092-C4D1-1E7C-B33A9CCE1CE2}"/>
                  </a:ext>
                </a:extLst>
              </p14:cNvPr>
              <p14:cNvContentPartPr/>
              <p14:nvPr/>
            </p14:nvContentPartPr>
            <p14:xfrm>
              <a:off x="6115320" y="2634360"/>
              <a:ext cx="2659680" cy="16866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D78C53F-C092-C4D1-1E7C-B33A9CCE1CE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079320" y="2598720"/>
                <a:ext cx="2731320" cy="1758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6990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FB8F-CF93-C5B6-1DF0-CF341716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3230"/>
          </a:xfrm>
        </p:spPr>
        <p:txBody>
          <a:bodyPr/>
          <a:lstStyle/>
          <a:p>
            <a:r>
              <a:rPr lang="en-GB" dirty="0"/>
              <a:t>Motorcycle licence Categories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41A02F1-A7BD-8060-A130-BA7B2F0BCF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375" y="2362201"/>
            <a:ext cx="3077154" cy="2320226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851401-9EC3-D84F-7404-4C2BF6D80B92}"/>
              </a:ext>
            </a:extLst>
          </p:cNvPr>
          <p:cNvGraphicFramePr>
            <a:graphicFrameLocks noGrp="1"/>
          </p:cNvGraphicFramePr>
          <p:nvPr/>
        </p:nvGraphicFramePr>
        <p:xfrm>
          <a:off x="4456044" y="1340595"/>
          <a:ext cx="6176018" cy="4931406"/>
        </p:xfrm>
        <a:graphic>
          <a:graphicData uri="http://schemas.openxmlformats.org/drawingml/2006/table">
            <a:tbl>
              <a:tblPr/>
              <a:tblGrid>
                <a:gridCol w="2756369">
                  <a:extLst>
                    <a:ext uri="{9D8B030D-6E8A-4147-A177-3AD203B41FA5}">
                      <a16:colId xmlns:a16="http://schemas.microsoft.com/office/drawing/2014/main" val="4286918800"/>
                    </a:ext>
                  </a:extLst>
                </a:gridCol>
                <a:gridCol w="577701">
                  <a:extLst>
                    <a:ext uri="{9D8B030D-6E8A-4147-A177-3AD203B41FA5}">
                      <a16:colId xmlns:a16="http://schemas.microsoft.com/office/drawing/2014/main" val="33731504"/>
                    </a:ext>
                  </a:extLst>
                </a:gridCol>
                <a:gridCol w="2841948">
                  <a:extLst>
                    <a:ext uri="{9D8B030D-6E8A-4147-A177-3AD203B41FA5}">
                      <a16:colId xmlns:a16="http://schemas.microsoft.com/office/drawing/2014/main" val="465836143"/>
                    </a:ext>
                  </a:extLst>
                </a:gridCol>
              </a:tblGrid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Mopeds with speed range of 25 km/h to 45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Compulsory basic training (CBT), theory test, practical test on all powered 2-wheeled moped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177175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Small 3-wheelers (up to 50 cc and below 4 kW)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750164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quadricycles (weighing under 350 kg, top speed 45 km/h)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2536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Same as AM plus 2 or 3-wheeled mopeds with top speed of 25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Q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Granted with 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7512635"/>
                  </a:ext>
                </a:extLst>
              </a:tr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motorcycle up to 11 kW (and a power-to-weight ratio not more than 0.1 kW per kg) and 125 cc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6839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Motor tricycles with a power output not more than 15 kW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7144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198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4FB8F-CF93-C5B6-1DF0-CF341716C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3230"/>
          </a:xfrm>
        </p:spPr>
        <p:txBody>
          <a:bodyPr/>
          <a:lstStyle/>
          <a:p>
            <a:r>
              <a:rPr lang="en-GB" dirty="0"/>
              <a:t>Motorcycle licence Categories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41A02F1-A7BD-8060-A130-BA7B2F0BCF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375" y="2362201"/>
            <a:ext cx="3077154" cy="2320226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851401-9EC3-D84F-7404-4C2BF6D80B92}"/>
              </a:ext>
            </a:extLst>
          </p:cNvPr>
          <p:cNvGraphicFramePr>
            <a:graphicFrameLocks noGrp="1"/>
          </p:cNvGraphicFramePr>
          <p:nvPr/>
        </p:nvGraphicFramePr>
        <p:xfrm>
          <a:off x="4456044" y="1340595"/>
          <a:ext cx="6176018" cy="4931406"/>
        </p:xfrm>
        <a:graphic>
          <a:graphicData uri="http://schemas.openxmlformats.org/drawingml/2006/table">
            <a:tbl>
              <a:tblPr/>
              <a:tblGrid>
                <a:gridCol w="2756369">
                  <a:extLst>
                    <a:ext uri="{9D8B030D-6E8A-4147-A177-3AD203B41FA5}">
                      <a16:colId xmlns:a16="http://schemas.microsoft.com/office/drawing/2014/main" val="4286918800"/>
                    </a:ext>
                  </a:extLst>
                </a:gridCol>
                <a:gridCol w="577701">
                  <a:extLst>
                    <a:ext uri="{9D8B030D-6E8A-4147-A177-3AD203B41FA5}">
                      <a16:colId xmlns:a16="http://schemas.microsoft.com/office/drawing/2014/main" val="33731504"/>
                    </a:ext>
                  </a:extLst>
                </a:gridCol>
                <a:gridCol w="2841948">
                  <a:extLst>
                    <a:ext uri="{9D8B030D-6E8A-4147-A177-3AD203B41FA5}">
                      <a16:colId xmlns:a16="http://schemas.microsoft.com/office/drawing/2014/main" val="465836143"/>
                    </a:ext>
                  </a:extLst>
                </a:gridCol>
              </a:tblGrid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Mopeds with speed range of 25 km/h to 45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Compulsory basic training (CBT), theory test, practical test on all powered 2-wheeled moped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177175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Small 3-wheelers (up to 50 cc and below 4 kW)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750164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quadricycles (weighing under 350 kg, top speed 45 km/h)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425369"/>
                  </a:ext>
                </a:extLst>
              </a:tr>
              <a:tr h="82190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Same as AM plus 2 or 3-wheeled mopeds with top speed of 25 km/h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Q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Granted with AM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7512635"/>
                  </a:ext>
                </a:extLst>
              </a:tr>
              <a:tr h="105044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Light motorcycle up to 11 kW (and a power-to-weight ratio not more than 0.1 kW per kg) and 125 cc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468393"/>
                  </a:ext>
                </a:extLst>
              </a:tr>
              <a:tr h="5933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Motor tricycles with a power output not more than 15 kW</a:t>
                      </a:r>
                      <a:endParaRPr lang="en-GB" sz="1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Arial" panose="020B0604020202020204" pitchFamily="34" charset="0"/>
                        </a:rPr>
                        <a:t>A1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Arial" panose="020B0604020202020204" pitchFamily="34" charset="0"/>
                        </a:rPr>
                        <a:t>CBT, theory test, practical test</a:t>
                      </a:r>
                    </a:p>
                  </a:txBody>
                  <a:tcPr marL="76180" marR="105806" marT="52903" marB="5290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7144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0773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GDS Transport</vt:lpstr>
      <vt:lpstr>Aptos</vt:lpstr>
      <vt:lpstr>Aptos Display</vt:lpstr>
      <vt:lpstr>Arial</vt:lpstr>
      <vt:lpstr>Arial</vt:lpstr>
      <vt:lpstr>Office Theme</vt:lpstr>
      <vt:lpstr>PowerPoint Presentation</vt:lpstr>
      <vt:lpstr>Roads Policing.</vt:lpstr>
      <vt:lpstr>By the end of the session, students will be able to:</vt:lpstr>
      <vt:lpstr>Driving licences  In the UK, a driver must have an appropriate licence for the class of vehicle they wish to drive. </vt:lpstr>
      <vt:lpstr>PowerPoint Presentation</vt:lpstr>
      <vt:lpstr>PowerPoint Presentation</vt:lpstr>
      <vt:lpstr>PowerPoint Presentation</vt:lpstr>
      <vt:lpstr>Towing with a car</vt:lpstr>
      <vt:lpstr>Motorcycle licence Categories</vt:lpstr>
      <vt:lpstr>Motorcycle licence Categories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2024-09-13T14:42:48Z</dcterms:created>
  <dcterms:modified xsi:type="dcterms:W3CDTF">2024-09-13T14:45:46Z</dcterms:modified>
</cp:coreProperties>
</file>