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ebp" ContentType="image/jpe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8" r:id="rId4"/>
    <p:sldId id="257" r:id="rId5"/>
    <p:sldId id="260" r:id="rId6"/>
    <p:sldId id="261" r:id="rId7"/>
    <p:sldId id="292" r:id="rId8"/>
    <p:sldId id="262" r:id="rId9"/>
    <p:sldId id="293" r:id="rId10"/>
    <p:sldId id="264" r:id="rId11"/>
    <p:sldId id="295" r:id="rId12"/>
    <p:sldId id="265" r:id="rId13"/>
    <p:sldId id="266" r:id="rId14"/>
    <p:sldId id="296" r:id="rId15"/>
    <p:sldId id="297" r:id="rId16"/>
    <p:sldId id="298" r:id="rId17"/>
    <p:sldId id="267" r:id="rId18"/>
    <p:sldId id="271" r:id="rId19"/>
    <p:sldId id="269" r:id="rId20"/>
    <p:sldId id="294" r:id="rId21"/>
    <p:sldId id="268" r:id="rId22"/>
    <p:sldId id="270" r:id="rId23"/>
    <p:sldId id="272" r:id="rId24"/>
    <p:sldId id="288" r:id="rId25"/>
    <p:sldId id="273" r:id="rId26"/>
    <p:sldId id="276" r:id="rId27"/>
    <p:sldId id="278" r:id="rId28"/>
    <p:sldId id="279" r:id="rId29"/>
    <p:sldId id="289" r:id="rId30"/>
    <p:sldId id="290" r:id="rId31"/>
    <p:sldId id="29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95" d="100"/>
          <a:sy n="95" d="100"/>
        </p:scale>
        <p:origin x="114" y="5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3301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491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9973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7629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071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82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9635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535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119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313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82938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1429BA-3496-47EC-B566-529B25A4689F}" type="datetimeFigureOut">
              <a:rPr lang="en-GB" smtClean="0"/>
              <a:t>16/09/2019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F30BE8-3353-4ED1-9409-AE05C034F5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815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webp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9FTrj-Ny27k?feature=oembed" TargetMode="Externa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VCAwsWli5g?feature=oembed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uAhfoMYX1w?feature=oembed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Public Health Campaigns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Behaviour based interventions</a:t>
            </a:r>
          </a:p>
        </p:txBody>
      </p:sp>
    </p:spTree>
    <p:extLst>
      <p:ext uri="{BB962C8B-B14F-4D97-AF65-F5344CB8AC3E}">
        <p14:creationId xmlns:p14="http://schemas.microsoft.com/office/powerpoint/2010/main" val="9307426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range of types of intervention aim to change ‘risky or damaging’ behaviours</a:t>
            </a:r>
          </a:p>
          <a:p>
            <a:endParaRPr lang="en-GB" dirty="0"/>
          </a:p>
          <a:p>
            <a:r>
              <a:rPr lang="en-GB" dirty="0"/>
              <a:t>What could these include?</a:t>
            </a:r>
          </a:p>
        </p:txBody>
      </p:sp>
    </p:spTree>
    <p:extLst>
      <p:ext uri="{BB962C8B-B14F-4D97-AF65-F5344CB8AC3E}">
        <p14:creationId xmlns:p14="http://schemas.microsoft.com/office/powerpoint/2010/main" val="936179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Interventions to change health-related behaviour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Simple face-to-face consultation between professional and patient</a:t>
            </a:r>
          </a:p>
          <a:p>
            <a:r>
              <a:rPr lang="en-GB" dirty="0"/>
              <a:t>More complex programmes</a:t>
            </a:r>
          </a:p>
          <a:p>
            <a:r>
              <a:rPr lang="en-GB" dirty="0"/>
              <a:t>Mass media</a:t>
            </a:r>
          </a:p>
          <a:p>
            <a:r>
              <a:rPr lang="en-GB" dirty="0"/>
              <a:t>Social Media </a:t>
            </a:r>
          </a:p>
          <a:p>
            <a:r>
              <a:rPr lang="en-GB" dirty="0"/>
              <a:t>Marketing Campaigns </a:t>
            </a:r>
          </a:p>
        </p:txBody>
      </p:sp>
    </p:spTree>
    <p:extLst>
      <p:ext uri="{BB962C8B-B14F-4D97-AF65-F5344CB8AC3E}">
        <p14:creationId xmlns:p14="http://schemas.microsoft.com/office/powerpoint/2010/main" val="22034986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‘Behavioural based interventions can be significantly more cost-effective than traditional service delivery.’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is meant by cost-effective ?</a:t>
            </a:r>
          </a:p>
          <a:p>
            <a:endParaRPr lang="en-GB" dirty="0"/>
          </a:p>
          <a:p>
            <a:r>
              <a:rPr lang="en-GB" dirty="0"/>
              <a:t>How could this be?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741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Increasing knowledge and awareness of risks through information and awareness-raising</a:t>
            </a:r>
          </a:p>
          <a:p>
            <a:r>
              <a:rPr lang="en-GB" dirty="0"/>
              <a:t>Knowledge and awareness of services to help prevent risks</a:t>
            </a:r>
          </a:p>
          <a:p>
            <a:r>
              <a:rPr lang="en-GB" dirty="0"/>
              <a:t>Changing attitudes and motivations </a:t>
            </a:r>
            <a:r>
              <a:rPr lang="en-GB" dirty="0" err="1"/>
              <a:t>eg</a:t>
            </a:r>
            <a:r>
              <a:rPr lang="en-GB" dirty="0"/>
              <a:t> through messages aimed at young people about the harm smoking does to skin and appearance</a:t>
            </a:r>
          </a:p>
          <a:p>
            <a:r>
              <a:rPr lang="en-GB" dirty="0"/>
              <a:t>Increasing physical or interpersonal skills, </a:t>
            </a:r>
            <a:r>
              <a:rPr lang="en-GB" dirty="0" err="1"/>
              <a:t>eg</a:t>
            </a:r>
            <a:r>
              <a:rPr lang="en-GB" dirty="0"/>
              <a:t> in using condoms, or deploying assertiveness skills to suggest that condoms be used</a:t>
            </a:r>
          </a:p>
        </p:txBody>
      </p:sp>
    </p:spTree>
    <p:extLst>
      <p:ext uri="{BB962C8B-B14F-4D97-AF65-F5344CB8AC3E}">
        <p14:creationId xmlns:p14="http://schemas.microsoft.com/office/powerpoint/2010/main" val="2132490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Interventions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Changing beliefs and perceptions, </a:t>
            </a:r>
            <a:r>
              <a:rPr lang="en-GB" dirty="0" err="1"/>
              <a:t>eg</a:t>
            </a:r>
            <a:r>
              <a:rPr lang="en-GB" dirty="0"/>
              <a:t> through interventions aimed at increasing testicular self examination in men by raising their awareness of risk and ‘normalising’ self-examination</a:t>
            </a:r>
          </a:p>
          <a:p>
            <a:r>
              <a:rPr lang="en-GB" dirty="0"/>
              <a:t>Influencing social norms, </a:t>
            </a:r>
            <a:r>
              <a:rPr lang="en-GB" dirty="0" err="1"/>
              <a:t>eg</a:t>
            </a:r>
            <a:r>
              <a:rPr lang="en-GB" dirty="0"/>
              <a:t> by changing public perceptions of secondary smoking, or public acceptance of breastfeeding</a:t>
            </a:r>
          </a:p>
          <a:p>
            <a:r>
              <a:rPr lang="en-GB" dirty="0"/>
              <a:t>Changing structural factors and influencing the wider determinants of health, </a:t>
            </a:r>
            <a:r>
              <a:rPr lang="en-GB" dirty="0" err="1"/>
              <a:t>eg</a:t>
            </a:r>
            <a:r>
              <a:rPr lang="en-GB" dirty="0"/>
              <a:t> by implementing clean-air policies to decrease pollution and improve health</a:t>
            </a:r>
          </a:p>
          <a:p>
            <a:r>
              <a:rPr lang="en-GB" dirty="0"/>
              <a:t>Influencing the availability and accessibility of health services</a:t>
            </a:r>
          </a:p>
        </p:txBody>
      </p:sp>
    </p:spTree>
    <p:extLst>
      <p:ext uri="{BB962C8B-B14F-4D97-AF65-F5344CB8AC3E}">
        <p14:creationId xmlns:p14="http://schemas.microsoft.com/office/powerpoint/2010/main" val="32236676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47179-85D3-4578-A5B0-D65C3C900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Cost-Effective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898CE-231D-45D8-B59C-7A0E0FCAFC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Impactful (long and short term)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Greater conversion rate over other methods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Wider spread publicity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73232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What Works?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504394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Targeted and tailored (in terms of age, gender, culture, </a:t>
            </a:r>
            <a:r>
              <a:rPr lang="en-GB" dirty="0" err="1"/>
              <a:t>etc</a:t>
            </a:r>
            <a:r>
              <a:rPr lang="en-GB" dirty="0"/>
              <a:t>)</a:t>
            </a:r>
          </a:p>
          <a:p>
            <a:r>
              <a:rPr lang="en-GB" dirty="0"/>
              <a:t>Providing basic, accurate information through clear, unambiguous messages</a:t>
            </a:r>
          </a:p>
          <a:p>
            <a:r>
              <a:rPr lang="en-GB" dirty="0"/>
              <a:t>Joining up services with other community provisions </a:t>
            </a:r>
            <a:r>
              <a:rPr lang="en-GB" dirty="0" err="1"/>
              <a:t>eg</a:t>
            </a:r>
            <a:r>
              <a:rPr lang="en-GB" dirty="0"/>
              <a:t> providing transport links from community centres to clinics, or situating health services in accessible</a:t>
            </a:r>
          </a:p>
          <a:p>
            <a:r>
              <a:rPr lang="en-GB" dirty="0"/>
              <a:t>community settings</a:t>
            </a:r>
          </a:p>
          <a:p>
            <a:r>
              <a:rPr lang="en-GB" dirty="0"/>
              <a:t>Working with community members as advocates of appropriate services</a:t>
            </a:r>
          </a:p>
          <a:p>
            <a:r>
              <a:rPr lang="en-GB" dirty="0"/>
              <a:t>Providing alternative choices and risk reduction (</a:t>
            </a:r>
            <a:r>
              <a:rPr lang="en-GB" dirty="0" err="1"/>
              <a:t>eg</a:t>
            </a:r>
            <a:r>
              <a:rPr lang="en-GB" dirty="0"/>
              <a:t> promoting condom use), rather than simply telling people not to do something (</a:t>
            </a:r>
            <a:r>
              <a:rPr lang="en-GB" dirty="0" err="1"/>
              <a:t>eg</a:t>
            </a:r>
            <a:r>
              <a:rPr lang="en-GB" dirty="0"/>
              <a:t> don’t take drugs, don’t have sex)</a:t>
            </a:r>
          </a:p>
          <a:p>
            <a:r>
              <a:rPr lang="en-GB" dirty="0"/>
              <a:t>Addressing peer norms and social pressures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6824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1B0F8-D285-4077-8A9D-0D9626CA1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target campaigns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54503-BFFF-41E3-ADAA-821D517B3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Smoking Cessation</a:t>
            </a:r>
          </a:p>
          <a:p>
            <a:endParaRPr lang="en-GB" dirty="0"/>
          </a:p>
          <a:p>
            <a:r>
              <a:rPr lang="en-GB" dirty="0"/>
              <a:t>Drinking Cessation</a:t>
            </a:r>
          </a:p>
          <a:p>
            <a:endParaRPr lang="en-GB" dirty="0"/>
          </a:p>
          <a:p>
            <a:r>
              <a:rPr lang="en-GB" dirty="0"/>
              <a:t>Healthy Eating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FA30272A-8257-4B01-83D4-1A220EB322B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3738" y="1354776"/>
            <a:ext cx="3851072" cy="2310643"/>
          </a:xfrm>
          <a:prstGeom prst="rect">
            <a:avLst/>
          </a:prstGeom>
        </p:spPr>
      </p:pic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194A560B-468C-4519-8C51-B431B0A94F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53738" y="4538663"/>
            <a:ext cx="3171825" cy="16383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7C2CC2-A613-4938-B110-1E55D106ADB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7334" y="2279942"/>
            <a:ext cx="1958990" cy="2770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079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Lessons Learned from Smoking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Campaigns need to contain a variety of messages – ‘threatening’ and ‘supportive’ styles of delivery can complement each other</a:t>
            </a:r>
          </a:p>
          <a:p>
            <a:r>
              <a:rPr lang="en-GB" dirty="0"/>
              <a:t>Anti-smoking advertising has to compete in a crowded media marketplace – a hook is needed to engage the emotions of the target audience</a:t>
            </a:r>
          </a:p>
          <a:p>
            <a:r>
              <a:rPr lang="en-GB" dirty="0"/>
              <a:t>Emotions can be engaged using humour, fear, sympathy or aspiration</a:t>
            </a:r>
          </a:p>
          <a:p>
            <a:r>
              <a:rPr lang="en-GB" dirty="0"/>
              <a:t>TV advertising, in particular, is better at jolting smokers than delivering encouraging or supportive messages</a:t>
            </a:r>
          </a:p>
        </p:txBody>
      </p:sp>
    </p:spTree>
    <p:extLst>
      <p:ext uri="{BB962C8B-B14F-4D97-AF65-F5344CB8AC3E}">
        <p14:creationId xmlns:p14="http://schemas.microsoft.com/office/powerpoint/2010/main" val="3010621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E7371-EC49-43B6-89B6-626CA6B364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Smoking Campaigns</a:t>
            </a:r>
          </a:p>
        </p:txBody>
      </p:sp>
      <p:pic>
        <p:nvPicPr>
          <p:cNvPr id="5" name="Content Placeholder 4" descr="A picture containing wall&#10;&#10;Description automatically generated">
            <a:extLst>
              <a:ext uri="{FF2B5EF4-FFF2-40B4-BE49-F238E27FC236}">
                <a16:creationId xmlns:a16="http://schemas.microsoft.com/office/drawing/2014/main" id="{CC53B001-10C3-441E-8D1C-4EF8514AEC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1" y="1557177"/>
            <a:ext cx="4282440" cy="3486461"/>
          </a:xfrm>
        </p:spPr>
      </p:pic>
      <p:pic>
        <p:nvPicPr>
          <p:cNvPr id="7" name="Online Media 6" title="Smoking Warning Advert from Public Health England">
            <a:hlinkClick r:id="" action="ppaction://media"/>
            <a:extLst>
              <a:ext uri="{FF2B5EF4-FFF2-40B4-BE49-F238E27FC236}">
                <a16:creationId xmlns:a16="http://schemas.microsoft.com/office/drawing/2014/main" id="{6BB1E6E3-50AB-4097-BF4B-D0CD4D1A614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463941" y="1557177"/>
            <a:ext cx="6096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3425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Lessons Learned from Smoking Campaigns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Smokers want help and encouragement to quit </a:t>
            </a:r>
          </a:p>
          <a:p>
            <a:r>
              <a:rPr lang="en-GB" dirty="0"/>
              <a:t>Advertising should not tell people what they should do </a:t>
            </a:r>
          </a:p>
          <a:p>
            <a:r>
              <a:rPr lang="en-GB" dirty="0"/>
              <a:t>Smokers are motivated by knowing that they are not alone, and that support and help are available – they need reminding of the benefits of not smoking </a:t>
            </a:r>
          </a:p>
          <a:p>
            <a:r>
              <a:rPr lang="en-GB" dirty="0"/>
              <a:t>Content and style of delivery are of equal importance – smokers can accept unpalatable messages if the context is encouraging and supportive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236971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it work?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can effectiveness of a campaign be measured?</a:t>
            </a:r>
          </a:p>
          <a:p>
            <a:endParaRPr lang="en-GB" dirty="0"/>
          </a:p>
          <a:p>
            <a:r>
              <a:rPr lang="en-GB" dirty="0"/>
              <a:t>Think of your own health campaign on a national scale</a:t>
            </a:r>
          </a:p>
          <a:p>
            <a:endParaRPr lang="en-GB" dirty="0"/>
          </a:p>
          <a:p>
            <a:r>
              <a:rPr lang="en-GB" dirty="0"/>
              <a:t>List every possible piece of evidence that could evidence the effectiveness of a behaviour change campaign </a:t>
            </a:r>
          </a:p>
        </p:txBody>
      </p:sp>
    </p:spTree>
    <p:extLst>
      <p:ext uri="{BB962C8B-B14F-4D97-AF65-F5344CB8AC3E}">
        <p14:creationId xmlns:p14="http://schemas.microsoft.com/office/powerpoint/2010/main" val="130408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C7008-92B6-4BC3-87A1-ADF3882824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Alcohol Campaigns</a:t>
            </a:r>
          </a:p>
        </p:txBody>
      </p:sp>
      <p:pic>
        <p:nvPicPr>
          <p:cNvPr id="4" name="Online Media 3" title="THINK! Drink Drive: In the doghouse #butalive">
            <a:hlinkClick r:id="" action="ppaction://media"/>
            <a:extLst>
              <a:ext uri="{FF2B5EF4-FFF2-40B4-BE49-F238E27FC236}">
                <a16:creationId xmlns:a16="http://schemas.microsoft.com/office/drawing/2014/main" id="{976160F1-4581-4C18-B90C-651588EAFD2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23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24082-198A-4B95-8194-49405F8D0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Alcohol Campaigns #2</a:t>
            </a:r>
          </a:p>
        </p:txBody>
      </p:sp>
      <p:pic>
        <p:nvPicPr>
          <p:cNvPr id="4" name="Online Media 3" title="Think! Drink Drive Crash">
            <a:hlinkClick r:id="" action="ppaction://media"/>
            <a:extLst>
              <a:ext uri="{FF2B5EF4-FFF2-40B4-BE49-F238E27FC236}">
                <a16:creationId xmlns:a16="http://schemas.microsoft.com/office/drawing/2014/main" id="{EAB72656-D94A-4A31-8E58-0A7BE1BC7F19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28850" y="1825625"/>
            <a:ext cx="7735888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2723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69CFA-9400-4943-9DF8-73AFE52969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and Contrast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34633-1E4E-4909-89B4-8FDC0B6256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same between the two clips shown ?</a:t>
            </a:r>
          </a:p>
          <a:p>
            <a:endParaRPr lang="en-GB" dirty="0"/>
          </a:p>
          <a:p>
            <a:r>
              <a:rPr lang="en-GB" dirty="0"/>
              <a:t>What is the difference between them ?</a:t>
            </a:r>
          </a:p>
        </p:txBody>
      </p:sp>
    </p:spTree>
    <p:extLst>
      <p:ext uri="{BB962C8B-B14F-4D97-AF65-F5344CB8AC3E}">
        <p14:creationId xmlns:p14="http://schemas.microsoft.com/office/powerpoint/2010/main" val="8826053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Stories?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Alcohol</a:t>
            </a:r>
          </a:p>
          <a:p>
            <a:r>
              <a:rPr lang="en-GB" dirty="0"/>
              <a:t>Awareness of ‘sensible drinking message’ unit – up from 39 to 76%, 1989–94</a:t>
            </a:r>
          </a:p>
          <a:p>
            <a:r>
              <a:rPr lang="en-GB" dirty="0"/>
              <a:t>Knowledge of units in popular drinks – up 300%, 1989–94</a:t>
            </a:r>
          </a:p>
          <a:p>
            <a:r>
              <a:rPr lang="en-GB" dirty="0"/>
              <a:t>People’s accurate assessment of their own drinking – up 5%, 1990–94.</a:t>
            </a:r>
          </a:p>
        </p:txBody>
      </p:sp>
    </p:spTree>
    <p:extLst>
      <p:ext uri="{BB962C8B-B14F-4D97-AF65-F5344CB8AC3E}">
        <p14:creationId xmlns:p14="http://schemas.microsoft.com/office/powerpoint/2010/main" val="1464895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Stories?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HIV/AIDS</a:t>
            </a:r>
          </a:p>
          <a:p>
            <a:r>
              <a:rPr lang="en-GB" dirty="0"/>
              <a:t>Changes in levels of tolerance: those in the general public who say that homosexual relations are always or mostly wrong – 74% in 1987; 44% in 1997</a:t>
            </a:r>
          </a:p>
          <a:p>
            <a:r>
              <a:rPr lang="en-GB" dirty="0"/>
              <a:t>Attitudes to people with HIV infection: those who think people with AIDS have only themselves to blame – 57% in 1987; 36% in 1996</a:t>
            </a:r>
          </a:p>
          <a:p>
            <a:r>
              <a:rPr lang="en-GB" dirty="0"/>
              <a:t>Belief that a condom protects against HIV: 66% in 1986; 95% in 1997</a:t>
            </a:r>
          </a:p>
          <a:p>
            <a:r>
              <a:rPr lang="en-GB" dirty="0"/>
              <a:t>Women aged 18–19 whose partners used condoms: 6% in 1986; 22% in 1993.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17253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Success Stories?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Folic acid</a:t>
            </a:r>
          </a:p>
          <a:p>
            <a:r>
              <a:rPr lang="en-GB" dirty="0"/>
              <a:t>Spontaneous awareness of folic acid – 9% in 1995; 39% in 1997</a:t>
            </a:r>
          </a:p>
          <a:p>
            <a:r>
              <a:rPr lang="en-GB" dirty="0"/>
              <a:t>Sales of folic acid supplements and prescription rates – up 50% in an eight-month period.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C8E50B0-B5CB-4C58-8608-6AFEE568302F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4940" y="3429000"/>
            <a:ext cx="1899959" cy="2747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7381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5063B-73C1-4CD1-9873-E7B01A77BE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does this approach work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26F89-B0BE-4174-9E16-104B8F8543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Specific advice for specific audience</a:t>
            </a:r>
          </a:p>
          <a:p>
            <a:endParaRPr lang="en-GB" dirty="0"/>
          </a:p>
          <a:p>
            <a:r>
              <a:rPr lang="en-GB" dirty="0"/>
              <a:t>Limited opportunity for misunderstanding</a:t>
            </a:r>
          </a:p>
          <a:p>
            <a:endParaRPr lang="en-GB" dirty="0"/>
          </a:p>
          <a:p>
            <a:r>
              <a:rPr lang="en-GB" dirty="0"/>
              <a:t>Cohesive targeted approaches</a:t>
            </a:r>
          </a:p>
          <a:p>
            <a:endParaRPr lang="en-GB" dirty="0"/>
          </a:p>
          <a:p>
            <a:r>
              <a:rPr lang="en-GB" dirty="0"/>
              <a:t>Situational relation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9082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With complex interventions that are intended to work synergistically it is difficult to attribute impacts to particular intervention components</a:t>
            </a:r>
          </a:p>
          <a:p>
            <a:r>
              <a:rPr lang="en-GB" dirty="0"/>
              <a:t>Causality cannot always be assumed</a:t>
            </a:r>
          </a:p>
          <a:p>
            <a:r>
              <a:rPr lang="en-GB" dirty="0"/>
              <a:t>Factors external to interventions – particularly if they are about sensitive subjects – may add to or subtract from their impact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31816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Success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Speeding</a:t>
            </a:r>
          </a:p>
          <a:p>
            <a:r>
              <a:rPr lang="en-GB" dirty="0"/>
              <a:t>Alcohol Units</a:t>
            </a:r>
          </a:p>
          <a:p>
            <a:r>
              <a:rPr lang="en-GB" dirty="0"/>
              <a:t>5 a day</a:t>
            </a:r>
          </a:p>
          <a:p>
            <a:endParaRPr lang="en-GB" dirty="0"/>
          </a:p>
          <a:p>
            <a:r>
              <a:rPr lang="en-GB" dirty="0"/>
              <a:t>Any other examples?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14069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Behaviour Change Model 1: The Theory of Planned Behaviour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Theory of Planned Behaviour intends to explain all behaviours over which people have the ability to exert self-control</a:t>
            </a:r>
          </a:p>
          <a:p>
            <a:r>
              <a:rPr lang="en-GB" dirty="0"/>
              <a:t>The key component to this model is behavioural intent</a:t>
            </a:r>
          </a:p>
          <a:p>
            <a:r>
              <a:rPr lang="en-GB" dirty="0"/>
              <a:t>The TPB has been used successfully to predict and explain a wide range of health behaviours and intentions including smoking, drinking, health services utilization, breastfeeding, and substance use, among others</a:t>
            </a:r>
          </a:p>
        </p:txBody>
      </p:sp>
    </p:spTree>
    <p:extLst>
      <p:ext uri="{BB962C8B-B14F-4D97-AF65-F5344CB8AC3E}">
        <p14:creationId xmlns:p14="http://schemas.microsoft.com/office/powerpoint/2010/main" val="2898616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TPB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TPB states that behavioural achievement depends on both motivation (intention) and ability (behavioural control)</a:t>
            </a:r>
          </a:p>
          <a:p>
            <a:r>
              <a:rPr lang="en-GB" dirty="0"/>
              <a:t>It distinguishes between three types of beliefs - behavioural, normative, and control</a:t>
            </a:r>
          </a:p>
          <a:p>
            <a:r>
              <a:rPr lang="en-GB" dirty="0"/>
              <a:t>The TPB is comprised of six constructs that collectively represent a person's actual control over the behaviour.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98984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Constructs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61242"/>
            <a:ext cx="10515600" cy="559675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Attitudes - favourable or unfavourable evaluation of the behaviour of interest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Behavioural intention – strength of motivational factors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Subjective norms - This refers to the belief about whether most people approve or disapprove of the behaviour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Social norms - This refers to the customary codes of behaviour in a group or people or larger cultural context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Perceived power - Perceived behavioural control over each of those factors contributing to behaviour change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Perceived behavioural control - This refers to a person's perception of the ease or difficulty of performing the behaviour of interest (these vary) </a:t>
            </a:r>
          </a:p>
        </p:txBody>
      </p:sp>
    </p:spTree>
    <p:extLst>
      <p:ext uri="{BB962C8B-B14F-4D97-AF65-F5344CB8AC3E}">
        <p14:creationId xmlns:p14="http://schemas.microsoft.com/office/powerpoint/2010/main" val="160076115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Limitations of the Theory of Planned Behaviour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Assumes unlimited opportunities and resources to be successful</a:t>
            </a:r>
          </a:p>
          <a:p>
            <a:r>
              <a:rPr lang="en-GB" dirty="0"/>
              <a:t>Does not account for other variables such as fear, threat, mood, or past experience</a:t>
            </a:r>
          </a:p>
          <a:p>
            <a:r>
              <a:rPr lang="en-GB" dirty="0"/>
              <a:t>Assumes that behaviour is the result of a linear decision-making process that remains fixed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94552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Model 2: The Health Belief Model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health belief model (HBM) (</a:t>
            </a:r>
            <a:r>
              <a:rPr lang="en-GB" dirty="0" err="1"/>
              <a:t>Hochbaum</a:t>
            </a:r>
            <a:r>
              <a:rPr lang="en-GB" dirty="0"/>
              <a:t>, 1958; Rosenstock 1966; Becker, 1974; Sharma and </a:t>
            </a:r>
            <a:r>
              <a:rPr lang="en-GB" dirty="0" err="1"/>
              <a:t>Romas</a:t>
            </a:r>
            <a:r>
              <a:rPr lang="en-GB" dirty="0"/>
              <a:t>, 2012) is a </a:t>
            </a:r>
            <a:r>
              <a:rPr lang="en-GB"/>
              <a:t>cognitive model</a:t>
            </a:r>
          </a:p>
          <a:p>
            <a:endParaRPr lang="en-GB" dirty="0"/>
          </a:p>
          <a:p>
            <a:r>
              <a:rPr lang="en-GB" dirty="0"/>
              <a:t>States that behaviour is determined by a number of beliefs about threats to an individual’s well-being and the effectiveness and outcomes of particular actions or behaviours</a:t>
            </a:r>
          </a:p>
          <a:p>
            <a:endParaRPr lang="en-GB" dirty="0"/>
          </a:p>
          <a:p>
            <a:r>
              <a:rPr lang="en-GB" dirty="0"/>
              <a:t>Perceived threat is at the core of the HBM as it is linked to a person’s ‘readiness’ to take action</a:t>
            </a:r>
          </a:p>
        </p:txBody>
      </p:sp>
    </p:spTree>
    <p:extLst>
      <p:ext uri="{BB962C8B-B14F-4D97-AF65-F5344CB8AC3E}">
        <p14:creationId xmlns:p14="http://schemas.microsoft.com/office/powerpoint/2010/main" val="332509561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Sets of Beliefs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An individual’s perceived susceptibility or vulnerability to a particular threat</a:t>
            </a:r>
          </a:p>
          <a:p>
            <a:r>
              <a:rPr lang="en-GB" dirty="0"/>
              <a:t>The seriousness of the expected consequences </a:t>
            </a:r>
          </a:p>
        </p:txBody>
      </p:sp>
    </p:spTree>
    <p:extLst>
      <p:ext uri="{BB962C8B-B14F-4D97-AF65-F5344CB8AC3E}">
        <p14:creationId xmlns:p14="http://schemas.microsoft.com/office/powerpoint/2010/main" val="35018779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Result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perceived benefits associated with a behaviour and the likelihood of effectiveness in reducing the threat</a:t>
            </a:r>
          </a:p>
          <a:p>
            <a:r>
              <a:rPr lang="en-GB" dirty="0"/>
              <a:t>PLUS</a:t>
            </a:r>
          </a:p>
          <a:p>
            <a:r>
              <a:rPr lang="en-GB" dirty="0"/>
              <a:t>The perceived costs of and negative consequences that may result from it (perceived barriers such as the side effects of treatment for example)</a:t>
            </a:r>
          </a:p>
          <a:p>
            <a:r>
              <a:rPr lang="en-GB" dirty="0"/>
              <a:t>Are weighted to establish the overall extent to which a behaviour is beneficial</a:t>
            </a:r>
          </a:p>
          <a:p>
            <a:r>
              <a:rPr lang="en-GB" dirty="0"/>
              <a:t>The individual’s perceived capacity to adopt the behaviour (their self-efficacy) is a further key component of the model.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77204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CBT 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Decision Matrix </a:t>
            </a:r>
          </a:p>
          <a:p>
            <a:endParaRPr lang="en-GB" dirty="0"/>
          </a:p>
          <a:p>
            <a:r>
              <a:rPr lang="en-GB" dirty="0"/>
              <a:t>Advantages of Staying the same</a:t>
            </a:r>
          </a:p>
          <a:p>
            <a:r>
              <a:rPr lang="en-GB" dirty="0"/>
              <a:t>Advantages of changing behaviour </a:t>
            </a:r>
          </a:p>
          <a:p>
            <a:r>
              <a:rPr lang="en-GB" dirty="0"/>
              <a:t>Disadvantages of Staying the same</a:t>
            </a:r>
          </a:p>
          <a:p>
            <a:r>
              <a:rPr lang="en-GB" dirty="0"/>
              <a:t>Disadvantages of changing behaviour</a:t>
            </a:r>
          </a:p>
        </p:txBody>
      </p:sp>
    </p:spTree>
    <p:extLst>
      <p:ext uri="{BB962C8B-B14F-4D97-AF65-F5344CB8AC3E}">
        <p14:creationId xmlns:p14="http://schemas.microsoft.com/office/powerpoint/2010/main" val="211198436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CBT and Behaviour Change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Emotions / behaviours </a:t>
            </a:r>
          </a:p>
          <a:p>
            <a:r>
              <a:rPr lang="en-GB" dirty="0"/>
              <a:t>Triggers</a:t>
            </a:r>
          </a:p>
          <a:p>
            <a:r>
              <a:rPr lang="en-GB" dirty="0"/>
              <a:t>Current thinking </a:t>
            </a:r>
          </a:p>
          <a:p>
            <a:r>
              <a:rPr lang="en-GB" dirty="0"/>
              <a:t>Retraining </a:t>
            </a:r>
          </a:p>
          <a:p>
            <a:r>
              <a:rPr lang="en-GB" dirty="0"/>
              <a:t>Addictions / harmful behaviours </a:t>
            </a:r>
          </a:p>
        </p:txBody>
      </p:sp>
    </p:spTree>
    <p:extLst>
      <p:ext uri="{BB962C8B-B14F-4D97-AF65-F5344CB8AC3E}">
        <p14:creationId xmlns:p14="http://schemas.microsoft.com/office/powerpoint/2010/main" val="11689747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1317</TotalTime>
  <Words>1305</Words>
  <Application>Microsoft Office PowerPoint</Application>
  <PresentationFormat>Widescreen</PresentationFormat>
  <Paragraphs>157</Paragraphs>
  <Slides>31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Public Health Campaigns </vt:lpstr>
      <vt:lpstr>Health Campaigns</vt:lpstr>
      <vt:lpstr>Interventions to change health-related behaviour </vt:lpstr>
      <vt:lpstr>Introduction</vt:lpstr>
      <vt:lpstr>Interventions </vt:lpstr>
      <vt:lpstr>Interventions </vt:lpstr>
      <vt:lpstr>Cost-Effective</vt:lpstr>
      <vt:lpstr>What Works? </vt:lpstr>
      <vt:lpstr>Examples of target campaigns ?</vt:lpstr>
      <vt:lpstr>Lessons Learned from Smoking Campaigns</vt:lpstr>
      <vt:lpstr>Smoking Campaigns</vt:lpstr>
      <vt:lpstr>Lessons Learned from Smoking Campaigns</vt:lpstr>
      <vt:lpstr>Does it work?</vt:lpstr>
      <vt:lpstr>Alcohol Campaigns</vt:lpstr>
      <vt:lpstr>Alcohol Campaigns #2</vt:lpstr>
      <vt:lpstr>Comparison and Contrast</vt:lpstr>
      <vt:lpstr>Success Stories? </vt:lpstr>
      <vt:lpstr>Success Stories?</vt:lpstr>
      <vt:lpstr>Success Stories? </vt:lpstr>
      <vt:lpstr>Why does this approach work ?</vt:lpstr>
      <vt:lpstr>Remember</vt:lpstr>
      <vt:lpstr>Current Success Stories</vt:lpstr>
      <vt:lpstr>Behaviour Change Model 1: The Theory of Planned Behaviour</vt:lpstr>
      <vt:lpstr>TPB</vt:lpstr>
      <vt:lpstr>Constructs </vt:lpstr>
      <vt:lpstr>Limitations of the Theory of Planned Behaviour </vt:lpstr>
      <vt:lpstr>Model 2: The Health Belief Model </vt:lpstr>
      <vt:lpstr>Sets of Beliefs</vt:lpstr>
      <vt:lpstr>Result</vt:lpstr>
      <vt:lpstr>CBT Example</vt:lpstr>
      <vt:lpstr>CBT and Behaviour Change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Effectiveness of Public Health Campaigns</dc:title>
  <dc:creator>Tania Davies</dc:creator>
  <cp:lastModifiedBy>Jaymie Phillips</cp:lastModifiedBy>
  <cp:revision>24</cp:revision>
  <dcterms:created xsi:type="dcterms:W3CDTF">2017-11-01T17:45:40Z</dcterms:created>
  <dcterms:modified xsi:type="dcterms:W3CDTF">2019-09-17T12:06:55Z</dcterms:modified>
</cp:coreProperties>
</file>