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1"/>
  </p:notesMasterIdLst>
  <p:sldIdLst>
    <p:sldId id="256" r:id="rId2"/>
    <p:sldId id="265" r:id="rId3"/>
    <p:sldId id="257" r:id="rId4"/>
    <p:sldId id="258" r:id="rId5"/>
    <p:sldId id="259" r:id="rId6"/>
    <p:sldId id="260" r:id="rId7"/>
    <p:sldId id="261" r:id="rId8"/>
    <p:sldId id="262" r:id="rId9"/>
    <p:sldId id="263" r:id="rId10"/>
    <p:sldId id="264"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46D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5160B-724A-4935-8D7A-BAB8875AEBF6}" v="1568" dt="2021-03-25T17:57:29.153"/>
    <p1510:client id="{9AFC9129-76F9-C4E5-259A-A3B965DFB136}" v="2536" dt="2021-03-26T23:31:38.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29290A-AA66-41FD-9838-8D64885E62C2}" type="datetimeFigureOut">
              <a:rPr lang="en-US"/>
              <a:t>3/26/2021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4DC55-B31F-434E-9D42-9A22BD4DB1EF}" type="slidenum">
              <a:rPr lang="en-US"/>
              <a:t>‹#›</a:t>
            </a:fld>
            <a:endParaRPr lang="en-US"/>
          </a:p>
        </p:txBody>
      </p:sp>
    </p:spTree>
    <p:extLst>
      <p:ext uri="{BB962C8B-B14F-4D97-AF65-F5344CB8AC3E}">
        <p14:creationId xmlns:p14="http://schemas.microsoft.com/office/powerpoint/2010/main" val="2223964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154DC55-B31F-434E-9D42-9A22BD4DB1EF}" type="slidenum">
              <a:rPr lang="en-US"/>
              <a:t>3</a:t>
            </a:fld>
            <a:endParaRPr lang="en-US"/>
          </a:p>
        </p:txBody>
      </p:sp>
    </p:spTree>
    <p:extLst>
      <p:ext uri="{BB962C8B-B14F-4D97-AF65-F5344CB8AC3E}">
        <p14:creationId xmlns:p14="http://schemas.microsoft.com/office/powerpoint/2010/main" val="4181952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3/26/2021</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139829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3/26/2021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5147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3/26/2021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6288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3/26/2021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4428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3/26/2021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4731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3/26/2021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01404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3/26/2021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74952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3/26/2021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22223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3/26/2021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81388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3/26/2021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88450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3/26/2021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0723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3/26/2021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20966125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wikipedia.org/wiki/Transtheoretical_mode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e.wikipedia.org/wiki/Transtheoretisches_Model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charge-shot.com/2011_04_01_archive.html"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nightlycandywithnanaadwoa.wordpress.com/2008/11/15/353/"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hyperlink" Target="http://bmawufbp.blogspot.com/p/womens-health.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entalcare.com/en-us/professional-education/ce-courses/ce381/motivational-interviewing" TargetMode="External"/><Relationship Id="rId2" Type="http://schemas.openxmlformats.org/officeDocument/2006/relationships/hyperlink" Target="http://Www.dentalcare.com" TargetMode="External"/><Relationship Id="rId1" Type="http://schemas.openxmlformats.org/officeDocument/2006/relationships/slideLayout" Target="../slideLayouts/slideLayout2.xml"/><Relationship Id="rId5" Type="http://schemas.openxmlformats.org/officeDocument/2006/relationships/hyperlink" Target="https://www.tandfonline.com/doi/pdf/10.1207/S15327027HC1104_2?casa_token=z5dNOTIqI70AAAAA:W81diYrw7Jxby8EuvolkRPGKFnNEpMpUL_XqxyTy-k5k-7n9Fg8nGCVDUp2oyg3Mkovd5nJ2ag" TargetMode="External"/><Relationship Id="rId4" Type="http://schemas.openxmlformats.org/officeDocument/2006/relationships/hyperlink" Target="file:///\\home\chronos\u-13e90e435a7d017027f65b7351b9af6b09eee390\MyFiles\Downloads\models%20of%20behaviour%20change%20in%20health%20campaigns.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ruralhealthinfo.org/toolkits/health-promotion/2/theories-and-models/stages-of-change" TargetMode="External"/><Relationship Id="rId2" Type="http://schemas.openxmlformats.org/officeDocument/2006/relationships/hyperlink" Target="https://doi.org/10.1016/j.jada.2010.03.02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A9A943-04D2-4F54-9375-AF6754298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9486900" cy="4162612"/>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57400" y="2057400"/>
            <a:ext cx="8115300" cy="1713216"/>
          </a:xfrm>
        </p:spPr>
        <p:txBody>
          <a:bodyPr anchor="b">
            <a:normAutofit/>
          </a:bodyPr>
          <a:lstStyle/>
          <a:p>
            <a:r>
              <a:rPr lang="en-US">
                <a:solidFill>
                  <a:schemeClr val="bg2"/>
                </a:solidFill>
              </a:rPr>
              <a:t>Health communicaton and stages of change.</a:t>
            </a:r>
          </a:p>
        </p:txBody>
      </p:sp>
      <p:sp>
        <p:nvSpPr>
          <p:cNvPr id="3" name="Subtitle 2"/>
          <p:cNvSpPr>
            <a:spLocks noGrp="1"/>
          </p:cNvSpPr>
          <p:nvPr>
            <p:ph type="subTitle" idx="1"/>
          </p:nvPr>
        </p:nvSpPr>
        <p:spPr>
          <a:xfrm>
            <a:off x="2057400" y="3945276"/>
            <a:ext cx="8115300" cy="967381"/>
          </a:xfrm>
        </p:spPr>
        <p:txBody>
          <a:bodyPr anchor="t">
            <a:normAutofit/>
          </a:bodyPr>
          <a:lstStyle/>
          <a:p>
            <a:r>
              <a:rPr lang="en-US" sz="2800">
                <a:solidFill>
                  <a:schemeClr val="bg1"/>
                </a:solidFill>
              </a:rPr>
              <a:t>By Ellie Bloomfield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A0B5-4E7A-4DC8-91E2-4106A09CC705}"/>
              </a:ext>
            </a:extLst>
          </p:cNvPr>
          <p:cNvSpPr>
            <a:spLocks noGrp="1"/>
          </p:cNvSpPr>
          <p:nvPr>
            <p:ph type="title"/>
          </p:nvPr>
        </p:nvSpPr>
        <p:spPr>
          <a:xfrm>
            <a:off x="1759788" y="441385"/>
            <a:ext cx="9486900" cy="1371600"/>
          </a:xfrm>
        </p:spPr>
        <p:txBody>
          <a:bodyPr/>
          <a:lstStyle/>
          <a:p>
            <a:r>
              <a:rPr lang="en-US"/>
              <a:t>introduction</a:t>
            </a:r>
          </a:p>
        </p:txBody>
      </p:sp>
      <p:sp>
        <p:nvSpPr>
          <p:cNvPr id="3" name="Content Placeholder 2">
            <a:extLst>
              <a:ext uri="{FF2B5EF4-FFF2-40B4-BE49-F238E27FC236}">
                <a16:creationId xmlns:a16="http://schemas.microsoft.com/office/drawing/2014/main" id="{0960131D-5DD5-4C77-B0B5-6C77088376CC}"/>
              </a:ext>
            </a:extLst>
          </p:cNvPr>
          <p:cNvSpPr>
            <a:spLocks noGrp="1"/>
          </p:cNvSpPr>
          <p:nvPr>
            <p:ph idx="1"/>
          </p:nvPr>
        </p:nvSpPr>
        <p:spPr>
          <a:xfrm>
            <a:off x="3053750" y="2340367"/>
            <a:ext cx="5432486" cy="3386136"/>
          </a:xfrm>
        </p:spPr>
        <p:txBody>
          <a:bodyPr vert="horz" lIns="91440" tIns="45720" rIns="91440" bIns="45720" rtlCol="0" anchor="t">
            <a:normAutofit/>
          </a:bodyPr>
          <a:lstStyle/>
          <a:p>
            <a:r>
              <a:rPr lang="en-US"/>
              <a:t>Stages of change model </a:t>
            </a:r>
          </a:p>
          <a:p>
            <a:r>
              <a:rPr lang="en-US"/>
              <a:t>Theories of behaviour change</a:t>
            </a:r>
          </a:p>
          <a:p>
            <a:r>
              <a:rPr lang="en-US"/>
              <a:t>Theories in campaign context</a:t>
            </a:r>
          </a:p>
          <a:p>
            <a:r>
              <a:rPr lang="en-US"/>
              <a:t>Social learning theory</a:t>
            </a:r>
            <a:endParaRPr lang="en-US" dirty="0"/>
          </a:p>
          <a:p>
            <a:r>
              <a:rPr lang="en-US"/>
              <a:t>Behavaiour theories and nutrition </a:t>
            </a:r>
            <a:endParaRPr lang="en-US" dirty="0"/>
          </a:p>
          <a:p>
            <a:r>
              <a:rPr lang="en-US"/>
              <a:t>Conclusion </a:t>
            </a:r>
            <a:endParaRPr lang="en-US" dirty="0"/>
          </a:p>
        </p:txBody>
      </p:sp>
      <p:sp>
        <p:nvSpPr>
          <p:cNvPr id="4" name="Rectangle 3">
            <a:extLst>
              <a:ext uri="{FF2B5EF4-FFF2-40B4-BE49-F238E27FC236}">
                <a16:creationId xmlns:a16="http://schemas.microsoft.com/office/drawing/2014/main" id="{2293990E-9665-4E1F-B8B6-02FCB1BE7BC6}"/>
              </a:ext>
            </a:extLst>
          </p:cNvPr>
          <p:cNvSpPr/>
          <p:nvPr/>
        </p:nvSpPr>
        <p:spPr>
          <a:xfrm>
            <a:off x="10642121" y="5660366"/>
            <a:ext cx="1222074" cy="1006414"/>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248DBB6-16D6-446A-8195-75A484AD497C}"/>
              </a:ext>
            </a:extLst>
          </p:cNvPr>
          <p:cNvSpPr/>
          <p:nvPr/>
        </p:nvSpPr>
        <p:spPr>
          <a:xfrm>
            <a:off x="11101298" y="5328788"/>
            <a:ext cx="920150"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6145CB5-E5F3-4390-BC7F-71AECB4CF085}"/>
              </a:ext>
            </a:extLst>
          </p:cNvPr>
          <p:cNvSpPr/>
          <p:nvPr/>
        </p:nvSpPr>
        <p:spPr>
          <a:xfrm>
            <a:off x="10080506" y="5975768"/>
            <a:ext cx="905772"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9883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06C06-8D05-42EA-B6E9-461D04DD24EA}"/>
              </a:ext>
            </a:extLst>
          </p:cNvPr>
          <p:cNvSpPr>
            <a:spLocks noGrp="1"/>
          </p:cNvSpPr>
          <p:nvPr>
            <p:ph type="title"/>
          </p:nvPr>
        </p:nvSpPr>
        <p:spPr>
          <a:xfrm>
            <a:off x="163902" y="283234"/>
            <a:ext cx="9731315" cy="897148"/>
          </a:xfrm>
        </p:spPr>
        <p:txBody>
          <a:bodyPr/>
          <a:lstStyle/>
          <a:p>
            <a:r>
              <a:rPr lang="en-US"/>
              <a:t>What is the stages of change model?</a:t>
            </a:r>
          </a:p>
        </p:txBody>
      </p:sp>
      <p:sp>
        <p:nvSpPr>
          <p:cNvPr id="3" name="Content Placeholder 2">
            <a:extLst>
              <a:ext uri="{FF2B5EF4-FFF2-40B4-BE49-F238E27FC236}">
                <a16:creationId xmlns:a16="http://schemas.microsoft.com/office/drawing/2014/main" id="{91D508D6-E69C-41C9-B790-9DF92A5E2F5A}"/>
              </a:ext>
            </a:extLst>
          </p:cNvPr>
          <p:cNvSpPr>
            <a:spLocks noGrp="1"/>
          </p:cNvSpPr>
          <p:nvPr>
            <p:ph idx="1"/>
          </p:nvPr>
        </p:nvSpPr>
        <p:spPr>
          <a:xfrm>
            <a:off x="163901" y="1707764"/>
            <a:ext cx="10752108" cy="4708852"/>
          </a:xfrm>
        </p:spPr>
        <p:txBody>
          <a:bodyPr vert="horz" lIns="91440" tIns="45720" rIns="91440" bIns="45720" rtlCol="0" anchor="t">
            <a:normAutofit/>
          </a:bodyPr>
          <a:lstStyle/>
          <a:p>
            <a:r>
              <a:rPr lang="en-US"/>
              <a:t>Explains an individual's readiness to change their behaviour.</a:t>
            </a:r>
          </a:p>
          <a:p>
            <a:r>
              <a:rPr lang="en-US"/>
              <a:t>It describes behaviour change in 6 stages.</a:t>
            </a:r>
            <a:endParaRPr lang="en-US" dirty="0"/>
          </a:p>
          <a:p>
            <a:r>
              <a:rPr lang="en-US"/>
              <a:t>These are:</a:t>
            </a:r>
            <a:endParaRPr lang="en-US" dirty="0"/>
          </a:p>
          <a:p>
            <a:pPr marL="0" indent="0">
              <a:buNone/>
            </a:pPr>
            <a:r>
              <a:rPr lang="en-US"/>
              <a:t>        Pre-contemplation</a:t>
            </a:r>
          </a:p>
          <a:p>
            <a:pPr marL="0" indent="0">
              <a:buNone/>
            </a:pPr>
            <a:r>
              <a:rPr lang="en-US"/>
              <a:t>        Contemplation</a:t>
            </a:r>
            <a:endParaRPr lang="en-US" dirty="0"/>
          </a:p>
          <a:p>
            <a:pPr marL="0" indent="0">
              <a:buNone/>
            </a:pPr>
            <a:r>
              <a:rPr lang="en-US"/>
              <a:t>        Preparation</a:t>
            </a:r>
            <a:endParaRPr lang="en-US" dirty="0"/>
          </a:p>
          <a:p>
            <a:pPr marL="0" indent="0">
              <a:buNone/>
            </a:pPr>
            <a:r>
              <a:rPr lang="en-US"/>
              <a:t>        Action</a:t>
            </a:r>
            <a:endParaRPr lang="en-US" dirty="0"/>
          </a:p>
          <a:p>
            <a:pPr marL="0" indent="0">
              <a:buNone/>
            </a:pPr>
            <a:r>
              <a:rPr lang="en-US"/>
              <a:t>        Maintenance</a:t>
            </a:r>
            <a:r>
              <a:rPr lang="en-US" dirty="0"/>
              <a:t> </a:t>
            </a:r>
          </a:p>
          <a:p>
            <a:pPr marL="0" indent="0">
              <a:buNone/>
            </a:pPr>
            <a:r>
              <a:rPr lang="en-US"/>
              <a:t>        Termination</a:t>
            </a:r>
            <a:endParaRPr lang="en-US" dirty="0"/>
          </a:p>
        </p:txBody>
      </p:sp>
      <p:sp>
        <p:nvSpPr>
          <p:cNvPr id="4" name="Rectangle 3">
            <a:extLst>
              <a:ext uri="{FF2B5EF4-FFF2-40B4-BE49-F238E27FC236}">
                <a16:creationId xmlns:a16="http://schemas.microsoft.com/office/drawing/2014/main" id="{A2C74A73-9D68-4C8F-8021-04CE74AE040B}"/>
              </a:ext>
            </a:extLst>
          </p:cNvPr>
          <p:cNvSpPr/>
          <p:nvPr/>
        </p:nvSpPr>
        <p:spPr>
          <a:xfrm>
            <a:off x="10785894" y="168216"/>
            <a:ext cx="1135810" cy="934527"/>
          </a:xfrm>
          <a:prstGeom prst="rect">
            <a:avLst/>
          </a:prstGeom>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8DAB9069-5992-4313-99E3-2DAFDC3D852A}"/>
              </a:ext>
            </a:extLst>
          </p:cNvPr>
          <p:cNvSpPr/>
          <p:nvPr/>
        </p:nvSpPr>
        <p:spPr>
          <a:xfrm>
            <a:off x="619303" y="3789509"/>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F51A0E1-BF34-4695-95CD-B1B58D8CC12B}"/>
              </a:ext>
            </a:extLst>
          </p:cNvPr>
          <p:cNvSpPr/>
          <p:nvPr/>
        </p:nvSpPr>
        <p:spPr>
          <a:xfrm>
            <a:off x="619302" y="4235207"/>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8F841B2-7160-4ED9-B45A-1663DF57BAB1}"/>
              </a:ext>
            </a:extLst>
          </p:cNvPr>
          <p:cNvSpPr/>
          <p:nvPr/>
        </p:nvSpPr>
        <p:spPr>
          <a:xfrm>
            <a:off x="619302" y="3271923"/>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78D2CE7-BC11-4D4C-88FF-499A3C1B28BD}"/>
              </a:ext>
            </a:extLst>
          </p:cNvPr>
          <p:cNvSpPr/>
          <p:nvPr/>
        </p:nvSpPr>
        <p:spPr>
          <a:xfrm>
            <a:off x="619301" y="4738414"/>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82C05FE3-8303-44EF-9CD2-17946F15DCE7}"/>
              </a:ext>
            </a:extLst>
          </p:cNvPr>
          <p:cNvSpPr/>
          <p:nvPr/>
        </p:nvSpPr>
        <p:spPr>
          <a:xfrm>
            <a:off x="619300" y="5227243"/>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E5D4BC2-53FF-46F2-BBD5-FB723001F87D}"/>
              </a:ext>
            </a:extLst>
          </p:cNvPr>
          <p:cNvSpPr/>
          <p:nvPr/>
        </p:nvSpPr>
        <p:spPr>
          <a:xfrm>
            <a:off x="619300" y="5759205"/>
            <a:ext cx="143774" cy="1581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C6B44B9-DC28-4B0D-8C59-B3C4B13BA713}"/>
              </a:ext>
            </a:extLst>
          </p:cNvPr>
          <p:cNvSpPr/>
          <p:nvPr/>
        </p:nvSpPr>
        <p:spPr>
          <a:xfrm>
            <a:off x="10340197" y="297612"/>
            <a:ext cx="776377" cy="661358"/>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92916DA-AA07-4366-84E7-605478106EFC}"/>
              </a:ext>
            </a:extLst>
          </p:cNvPr>
          <p:cNvSpPr/>
          <p:nvPr/>
        </p:nvSpPr>
        <p:spPr>
          <a:xfrm>
            <a:off x="11360090" y="584260"/>
            <a:ext cx="762000" cy="762000"/>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Chart&#10;&#10;Description automatically generated">
            <a:extLst>
              <a:ext uri="{FF2B5EF4-FFF2-40B4-BE49-F238E27FC236}">
                <a16:creationId xmlns:a16="http://schemas.microsoft.com/office/drawing/2014/main" id="{57D4E13E-8B12-4682-85D1-69C2A6F6A3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81645" y="2915599"/>
            <a:ext cx="4482860" cy="3370311"/>
          </a:xfrm>
          <a:prstGeom prst="rect">
            <a:avLst/>
          </a:prstGeom>
        </p:spPr>
      </p:pic>
    </p:spTree>
    <p:extLst>
      <p:ext uri="{BB962C8B-B14F-4D97-AF65-F5344CB8AC3E}">
        <p14:creationId xmlns:p14="http://schemas.microsoft.com/office/powerpoint/2010/main" val="4057051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0EF00-579C-4DC6-8BA1-302ABC5E45F4}"/>
              </a:ext>
            </a:extLst>
          </p:cNvPr>
          <p:cNvSpPr>
            <a:spLocks noGrp="1"/>
          </p:cNvSpPr>
          <p:nvPr>
            <p:ph idx="1"/>
          </p:nvPr>
        </p:nvSpPr>
        <p:spPr>
          <a:xfrm>
            <a:off x="278919" y="931385"/>
            <a:ext cx="9026826" cy="4047494"/>
          </a:xfrm>
        </p:spPr>
        <p:txBody>
          <a:bodyPr vert="horz" lIns="91440" tIns="45720" rIns="91440" bIns="45720" rtlCol="0" anchor="t">
            <a:normAutofit/>
          </a:bodyPr>
          <a:lstStyle/>
          <a:p>
            <a:r>
              <a:rPr lang="en-US"/>
              <a:t>At each stage, different intervention strategies help individuals progress to the next stage and through the model.</a:t>
            </a:r>
          </a:p>
          <a:p>
            <a:r>
              <a:rPr lang="en-US"/>
              <a:t>Individuals in a populatoin tend to vary in their readiness to change.</a:t>
            </a:r>
          </a:p>
          <a:p>
            <a:r>
              <a:rPr lang="en-US"/>
              <a:t>The movement is cyclical.</a:t>
            </a:r>
            <a:endParaRPr lang="en-US" dirty="0"/>
          </a:p>
          <a:p>
            <a:r>
              <a:rPr lang="en-US"/>
              <a:t>They can move forward ot backwards through the stages.</a:t>
            </a:r>
            <a:endParaRPr lang="en-US" dirty="0"/>
          </a:p>
          <a:p>
            <a:r>
              <a:rPr lang="en-US"/>
              <a:t>Can be appiled to health promotion and disease prevention programs.</a:t>
            </a:r>
          </a:p>
          <a:p>
            <a:r>
              <a:rPr lang="en-US"/>
              <a:t>Can help address a range of health behaviours, populations and settings.</a:t>
            </a:r>
          </a:p>
          <a:p>
            <a:endParaRPr lang="en-US" dirty="0"/>
          </a:p>
        </p:txBody>
      </p:sp>
      <p:sp>
        <p:nvSpPr>
          <p:cNvPr id="4" name="Rectangle 3">
            <a:extLst>
              <a:ext uri="{FF2B5EF4-FFF2-40B4-BE49-F238E27FC236}">
                <a16:creationId xmlns:a16="http://schemas.microsoft.com/office/drawing/2014/main" id="{9838D616-94E2-4575-B958-9CB57CAFB2CE}"/>
              </a:ext>
            </a:extLst>
          </p:cNvPr>
          <p:cNvSpPr/>
          <p:nvPr/>
        </p:nvSpPr>
        <p:spPr>
          <a:xfrm>
            <a:off x="276045" y="5645988"/>
            <a:ext cx="1308337" cy="948905"/>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84B7603-9AC6-49F5-892C-F9E566399E54}"/>
              </a:ext>
            </a:extLst>
          </p:cNvPr>
          <p:cNvSpPr/>
          <p:nvPr/>
        </p:nvSpPr>
        <p:spPr>
          <a:xfrm>
            <a:off x="88241" y="5415052"/>
            <a:ext cx="92015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6470544-FF15-4E3B-828F-F1FC0907292C}"/>
              </a:ext>
            </a:extLst>
          </p:cNvPr>
          <p:cNvSpPr/>
          <p:nvPr/>
        </p:nvSpPr>
        <p:spPr>
          <a:xfrm>
            <a:off x="1122512" y="6032380"/>
            <a:ext cx="920150" cy="71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875B8F0A-D97A-4F4F-881D-B8721CE2E5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74966" y="4106349"/>
            <a:ext cx="3260783" cy="2656583"/>
          </a:xfrm>
          <a:prstGeom prst="rect">
            <a:avLst/>
          </a:prstGeom>
        </p:spPr>
      </p:pic>
    </p:spTree>
    <p:extLst>
      <p:ext uri="{BB962C8B-B14F-4D97-AF65-F5344CB8AC3E}">
        <p14:creationId xmlns:p14="http://schemas.microsoft.com/office/powerpoint/2010/main" val="3641971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2E15-EF86-44D2-A0BE-6ED8C71B331C}"/>
              </a:ext>
            </a:extLst>
          </p:cNvPr>
          <p:cNvSpPr>
            <a:spLocks noGrp="1"/>
          </p:cNvSpPr>
          <p:nvPr>
            <p:ph type="title"/>
          </p:nvPr>
        </p:nvSpPr>
        <p:spPr>
          <a:xfrm>
            <a:off x="2262996" y="513271"/>
            <a:ext cx="9486900" cy="1371600"/>
          </a:xfrm>
        </p:spPr>
        <p:txBody>
          <a:bodyPr/>
          <a:lstStyle/>
          <a:p>
            <a:r>
              <a:rPr lang="en-US"/>
              <a:t>Theories of behaviour change</a:t>
            </a:r>
          </a:p>
        </p:txBody>
      </p:sp>
      <p:sp>
        <p:nvSpPr>
          <p:cNvPr id="3" name="Content Placeholder 2">
            <a:extLst>
              <a:ext uri="{FF2B5EF4-FFF2-40B4-BE49-F238E27FC236}">
                <a16:creationId xmlns:a16="http://schemas.microsoft.com/office/drawing/2014/main" id="{312B09BA-526F-4E7A-9856-82CC41C7922A}"/>
              </a:ext>
            </a:extLst>
          </p:cNvPr>
          <p:cNvSpPr>
            <a:spLocks noGrp="1"/>
          </p:cNvSpPr>
          <p:nvPr>
            <p:ph idx="1"/>
          </p:nvPr>
        </p:nvSpPr>
        <p:spPr>
          <a:xfrm>
            <a:off x="580844" y="2426631"/>
            <a:ext cx="9486901" cy="3918098"/>
          </a:xfrm>
        </p:spPr>
        <p:txBody>
          <a:bodyPr vert="horz" lIns="91440" tIns="45720" rIns="91440" bIns="45720" rtlCol="0" anchor="t">
            <a:normAutofit/>
          </a:bodyPr>
          <a:lstStyle/>
          <a:p>
            <a:r>
              <a:rPr lang="en-US"/>
              <a:t>Most widely used theories is the theory of reasoned action (Ajzen and Fisjbein, 1980</a:t>
            </a:r>
            <a:r>
              <a:rPr lang="en-US" dirty="0"/>
              <a:t>)</a:t>
            </a:r>
            <a:endParaRPr lang="en-US"/>
          </a:p>
          <a:p>
            <a:r>
              <a:rPr lang="en-US"/>
              <a:t>Suggests that people's beliefs about the outcomes of a behaviour in combination with their perceptions about expectations of others in their life about their behaviour will predict behavioural intentions.</a:t>
            </a:r>
          </a:p>
          <a:p>
            <a:r>
              <a:rPr lang="en-US"/>
              <a:t>For example, people not using condoms because they believe that the outcome would be a decrease in sexual pleasure. </a:t>
            </a:r>
            <a:endParaRPr lang="en-US" dirty="0"/>
          </a:p>
        </p:txBody>
      </p:sp>
      <p:sp>
        <p:nvSpPr>
          <p:cNvPr id="4" name="Rectangle 3">
            <a:extLst>
              <a:ext uri="{FF2B5EF4-FFF2-40B4-BE49-F238E27FC236}">
                <a16:creationId xmlns:a16="http://schemas.microsoft.com/office/drawing/2014/main" id="{FE81324F-D942-4978-8D5B-EECF8B367318}"/>
              </a:ext>
            </a:extLst>
          </p:cNvPr>
          <p:cNvSpPr/>
          <p:nvPr/>
        </p:nvSpPr>
        <p:spPr>
          <a:xfrm>
            <a:off x="276045" y="196970"/>
            <a:ext cx="1293961"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2B63605-ACAE-4B30-B8A4-C414130797C4}"/>
              </a:ext>
            </a:extLst>
          </p:cNvPr>
          <p:cNvSpPr/>
          <p:nvPr/>
        </p:nvSpPr>
        <p:spPr>
          <a:xfrm>
            <a:off x="59486" y="656147"/>
            <a:ext cx="862641" cy="805132"/>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93E1B26-0EC1-4E90-8448-2F4C0F798DCC}"/>
              </a:ext>
            </a:extLst>
          </p:cNvPr>
          <p:cNvSpPr/>
          <p:nvPr/>
        </p:nvSpPr>
        <p:spPr>
          <a:xfrm>
            <a:off x="1194399" y="338946"/>
            <a:ext cx="920150" cy="632604"/>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2426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F813D-32BB-4ACB-8E1B-A0B0D5A71E04}"/>
              </a:ext>
            </a:extLst>
          </p:cNvPr>
          <p:cNvSpPr>
            <a:spLocks noGrp="1"/>
          </p:cNvSpPr>
          <p:nvPr>
            <p:ph type="title"/>
          </p:nvPr>
        </p:nvSpPr>
        <p:spPr>
          <a:xfrm>
            <a:off x="609600" y="455762"/>
            <a:ext cx="9486900" cy="1371600"/>
          </a:xfrm>
        </p:spPr>
        <p:txBody>
          <a:bodyPr/>
          <a:lstStyle/>
          <a:p>
            <a:r>
              <a:rPr lang="en-US"/>
              <a:t>Theories in campaign context.</a:t>
            </a:r>
          </a:p>
        </p:txBody>
      </p:sp>
      <p:sp>
        <p:nvSpPr>
          <p:cNvPr id="3" name="Content Placeholder 2">
            <a:extLst>
              <a:ext uri="{FF2B5EF4-FFF2-40B4-BE49-F238E27FC236}">
                <a16:creationId xmlns:a16="http://schemas.microsoft.com/office/drawing/2014/main" id="{75F1C50A-B608-4668-9BFD-3574FDABE2DE}"/>
              </a:ext>
            </a:extLst>
          </p:cNvPr>
          <p:cNvSpPr>
            <a:spLocks noGrp="1"/>
          </p:cNvSpPr>
          <p:nvPr>
            <p:ph idx="1"/>
          </p:nvPr>
        </p:nvSpPr>
        <p:spPr>
          <a:xfrm>
            <a:off x="609599" y="2254103"/>
            <a:ext cx="9486901" cy="3918098"/>
          </a:xfrm>
        </p:spPr>
        <p:txBody>
          <a:bodyPr vert="horz" lIns="91440" tIns="45720" rIns="91440" bIns="45720" rtlCol="0" anchor="t">
            <a:normAutofit/>
          </a:bodyPr>
          <a:lstStyle/>
          <a:p>
            <a:r>
              <a:rPr lang="en-US"/>
              <a:t>The main difference between contemplation and preparation is the existence of a commited behavioural intention.</a:t>
            </a:r>
          </a:p>
          <a:p>
            <a:r>
              <a:rPr lang="en-US"/>
              <a:t>The theory of reasoned action is suited to identifying conflicting beliefs and social pressures.</a:t>
            </a:r>
          </a:p>
          <a:p>
            <a:r>
              <a:rPr lang="en-US"/>
              <a:t>Use information about the more heavily weighted beliefs to focus the content of campaign messages for people in the contemplation stage.</a:t>
            </a:r>
          </a:p>
          <a:p>
            <a:r>
              <a:rPr lang="en-US"/>
              <a:t>For example, latino men are reported to believe that condoms reduce pleasure and virility due to social pressures.</a:t>
            </a:r>
            <a:endParaRPr lang="en-US" dirty="0"/>
          </a:p>
        </p:txBody>
      </p:sp>
      <p:sp>
        <p:nvSpPr>
          <p:cNvPr id="4" name="Rectangle 3">
            <a:extLst>
              <a:ext uri="{FF2B5EF4-FFF2-40B4-BE49-F238E27FC236}">
                <a16:creationId xmlns:a16="http://schemas.microsoft.com/office/drawing/2014/main" id="{BA0DCA30-FEC1-4FA1-98AC-85C04ECCE7FC}"/>
              </a:ext>
            </a:extLst>
          </p:cNvPr>
          <p:cNvSpPr/>
          <p:nvPr/>
        </p:nvSpPr>
        <p:spPr>
          <a:xfrm>
            <a:off x="10728385" y="5804139"/>
            <a:ext cx="1222074" cy="891396"/>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9DFC3CE-C69E-422B-BDAA-8D9A6E4BE821}"/>
              </a:ext>
            </a:extLst>
          </p:cNvPr>
          <p:cNvSpPr/>
          <p:nvPr/>
        </p:nvSpPr>
        <p:spPr>
          <a:xfrm>
            <a:off x="11173184" y="5472562"/>
            <a:ext cx="848264" cy="819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AE3A4EF-720D-4C23-AC57-0AD0678E712F}"/>
              </a:ext>
            </a:extLst>
          </p:cNvPr>
          <p:cNvSpPr/>
          <p:nvPr/>
        </p:nvSpPr>
        <p:spPr>
          <a:xfrm>
            <a:off x="10007720" y="5989248"/>
            <a:ext cx="920150" cy="6326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49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59D41-301B-4BCA-ADE0-C71B9659BCEF}"/>
              </a:ext>
            </a:extLst>
          </p:cNvPr>
          <p:cNvSpPr>
            <a:spLocks noGrp="1"/>
          </p:cNvSpPr>
          <p:nvPr>
            <p:ph type="title"/>
          </p:nvPr>
        </p:nvSpPr>
        <p:spPr>
          <a:xfrm>
            <a:off x="465826" y="1002102"/>
            <a:ext cx="9486900" cy="724619"/>
          </a:xfrm>
        </p:spPr>
        <p:txBody>
          <a:bodyPr/>
          <a:lstStyle/>
          <a:p>
            <a:r>
              <a:rPr lang="en-US"/>
              <a:t>Social learning theory</a:t>
            </a:r>
          </a:p>
        </p:txBody>
      </p:sp>
      <p:sp>
        <p:nvSpPr>
          <p:cNvPr id="3" name="Content Placeholder 2">
            <a:extLst>
              <a:ext uri="{FF2B5EF4-FFF2-40B4-BE49-F238E27FC236}">
                <a16:creationId xmlns:a16="http://schemas.microsoft.com/office/drawing/2014/main" id="{AE730DAE-C24B-4FCA-B02F-1B91EAA8D7B1}"/>
              </a:ext>
            </a:extLst>
          </p:cNvPr>
          <p:cNvSpPr>
            <a:spLocks noGrp="1"/>
          </p:cNvSpPr>
          <p:nvPr>
            <p:ph idx="1"/>
          </p:nvPr>
        </p:nvSpPr>
        <p:spPr>
          <a:xfrm>
            <a:off x="379561" y="2210971"/>
            <a:ext cx="9486901" cy="4651343"/>
          </a:xfrm>
        </p:spPr>
        <p:txBody>
          <a:bodyPr vert="horz" lIns="91440" tIns="45720" rIns="91440" bIns="45720" rtlCol="0" anchor="t">
            <a:normAutofit/>
          </a:bodyPr>
          <a:lstStyle/>
          <a:p>
            <a:r>
              <a:rPr lang="en-US"/>
              <a:t>Emphasises how behaviours are modified or acquired.</a:t>
            </a:r>
            <a:endParaRPr lang="en-US" dirty="0"/>
          </a:p>
          <a:p>
            <a:r>
              <a:rPr lang="en-US"/>
              <a:t>When models are attractive, behaviours are positively and visibly reinforced.</a:t>
            </a:r>
            <a:endParaRPr lang="en-US" dirty="0"/>
          </a:p>
          <a:p>
            <a:r>
              <a:rPr lang="en-US"/>
              <a:t>Self- efficacy can be enhanced,</a:t>
            </a:r>
            <a:r>
              <a:rPr lang="en-US" dirty="0"/>
              <a:t> </a:t>
            </a:r>
            <a:r>
              <a:rPr lang="en-US"/>
              <a:t>intentions turning to behaviour increases in two ways.</a:t>
            </a:r>
            <a:endParaRPr lang="en-US" dirty="0"/>
          </a:p>
          <a:p>
            <a:r>
              <a:rPr lang="en-US"/>
              <a:t>Modeling and encouraging behavioural traits.</a:t>
            </a:r>
            <a:endParaRPr lang="en-US" dirty="0"/>
          </a:p>
          <a:p>
            <a:r>
              <a:rPr lang="en-US"/>
              <a:t>Explicit modeling of specific behaviour.</a:t>
            </a:r>
            <a:endParaRPr lang="en-US" dirty="0"/>
          </a:p>
          <a:p>
            <a:endParaRPr lang="en-US" dirty="0"/>
          </a:p>
        </p:txBody>
      </p:sp>
      <p:sp>
        <p:nvSpPr>
          <p:cNvPr id="4" name="Rectangle 3">
            <a:extLst>
              <a:ext uri="{FF2B5EF4-FFF2-40B4-BE49-F238E27FC236}">
                <a16:creationId xmlns:a16="http://schemas.microsoft.com/office/drawing/2014/main" id="{583B99F9-B54E-425C-A94C-2636B2337FE6}"/>
              </a:ext>
            </a:extLst>
          </p:cNvPr>
          <p:cNvSpPr/>
          <p:nvPr/>
        </p:nvSpPr>
        <p:spPr>
          <a:xfrm>
            <a:off x="10714009" y="196970"/>
            <a:ext cx="1279583" cy="9345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2BAEF46-0028-4389-81E6-F0F67E327387}"/>
              </a:ext>
            </a:extLst>
          </p:cNvPr>
          <p:cNvSpPr/>
          <p:nvPr/>
        </p:nvSpPr>
        <p:spPr>
          <a:xfrm>
            <a:off x="11360090" y="670524"/>
            <a:ext cx="747622" cy="747623"/>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2C48122-3526-4E5B-B789-972FDF06DF65}"/>
              </a:ext>
            </a:extLst>
          </p:cNvPr>
          <p:cNvSpPr/>
          <p:nvPr/>
        </p:nvSpPr>
        <p:spPr>
          <a:xfrm>
            <a:off x="10339296" y="296712"/>
            <a:ext cx="819510" cy="704490"/>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0178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429101-04F6-494A-87E7-12B9D068FB34}"/>
              </a:ext>
            </a:extLst>
          </p:cNvPr>
          <p:cNvSpPr>
            <a:spLocks noGrp="1"/>
          </p:cNvSpPr>
          <p:nvPr>
            <p:ph idx="1"/>
          </p:nvPr>
        </p:nvSpPr>
        <p:spPr>
          <a:xfrm>
            <a:off x="1127184" y="1520857"/>
            <a:ext cx="8351090" cy="4622588"/>
          </a:xfrm>
        </p:spPr>
        <p:txBody>
          <a:bodyPr vert="horz" lIns="91440" tIns="45720" rIns="91440" bIns="45720" rtlCol="0" anchor="t">
            <a:normAutofit/>
          </a:bodyPr>
          <a:lstStyle/>
          <a:p>
            <a:r>
              <a:rPr lang="en-US"/>
              <a:t>Some public service announcements and educational videos model a young woman discussing condom use. </a:t>
            </a:r>
          </a:p>
          <a:p>
            <a:r>
              <a:rPr lang="en-US"/>
              <a:t>Such modeling approaches</a:t>
            </a:r>
            <a:r>
              <a:rPr lang="en-US" dirty="0"/>
              <a:t> </a:t>
            </a:r>
            <a:r>
              <a:rPr lang="en-US"/>
              <a:t>have been implimented with a particular success in creating affective soap operas.</a:t>
            </a:r>
          </a:p>
          <a:p>
            <a:endParaRPr lang="en-US" dirty="0"/>
          </a:p>
        </p:txBody>
      </p:sp>
      <p:sp>
        <p:nvSpPr>
          <p:cNvPr id="4" name="Rectangle 3">
            <a:extLst>
              <a:ext uri="{FF2B5EF4-FFF2-40B4-BE49-F238E27FC236}">
                <a16:creationId xmlns:a16="http://schemas.microsoft.com/office/drawing/2014/main" id="{2B264958-7923-4F35-AA5A-5E2A819E5645}"/>
              </a:ext>
            </a:extLst>
          </p:cNvPr>
          <p:cNvSpPr/>
          <p:nvPr/>
        </p:nvSpPr>
        <p:spPr>
          <a:xfrm>
            <a:off x="362309" y="5703498"/>
            <a:ext cx="1193319" cy="948904"/>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AD2F4CB-DDC2-43D9-AD52-FE8011C5B64A}"/>
              </a:ext>
            </a:extLst>
          </p:cNvPr>
          <p:cNvSpPr/>
          <p:nvPr/>
        </p:nvSpPr>
        <p:spPr>
          <a:xfrm>
            <a:off x="1367826" y="5961392"/>
            <a:ext cx="776377" cy="8195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7931102-CFA8-462A-B6AE-58D39C2439AC}"/>
              </a:ext>
            </a:extLst>
          </p:cNvPr>
          <p:cNvSpPr/>
          <p:nvPr/>
        </p:nvSpPr>
        <p:spPr>
          <a:xfrm>
            <a:off x="73862" y="5429429"/>
            <a:ext cx="891396" cy="8482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D63B97E9-EA62-490E-A358-2C62FFE5B7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88003" y="434016"/>
            <a:ext cx="1873730" cy="2568156"/>
          </a:xfrm>
          <a:prstGeom prst="rect">
            <a:avLst/>
          </a:prstGeom>
        </p:spPr>
      </p:pic>
      <p:pic>
        <p:nvPicPr>
          <p:cNvPr id="2" name="Picture 7" descr="A picture containing person, posing&#10;&#10;Description automatically generated">
            <a:extLst>
              <a:ext uri="{FF2B5EF4-FFF2-40B4-BE49-F238E27FC236}">
                <a16:creationId xmlns:a16="http://schemas.microsoft.com/office/drawing/2014/main" id="{4675FB58-86A4-4B21-ACDA-EE0C8C59D06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668438" y="3831343"/>
            <a:ext cx="1866182" cy="2674633"/>
          </a:xfrm>
          <a:prstGeom prst="rect">
            <a:avLst/>
          </a:prstGeom>
        </p:spPr>
      </p:pic>
    </p:spTree>
    <p:extLst>
      <p:ext uri="{BB962C8B-B14F-4D97-AF65-F5344CB8AC3E}">
        <p14:creationId xmlns:p14="http://schemas.microsoft.com/office/powerpoint/2010/main" val="1887574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7654E-125C-48EB-BAC8-24D31F5DCC24}"/>
              </a:ext>
            </a:extLst>
          </p:cNvPr>
          <p:cNvSpPr>
            <a:spLocks noGrp="1"/>
          </p:cNvSpPr>
          <p:nvPr>
            <p:ph type="title"/>
          </p:nvPr>
        </p:nvSpPr>
        <p:spPr>
          <a:xfrm>
            <a:off x="2536167" y="355120"/>
            <a:ext cx="9486900" cy="839638"/>
          </a:xfrm>
        </p:spPr>
        <p:txBody>
          <a:bodyPr/>
          <a:lstStyle/>
          <a:p>
            <a:r>
              <a:rPr lang="en-US"/>
              <a:t>Behaviour theories and nutrition</a:t>
            </a:r>
          </a:p>
        </p:txBody>
      </p:sp>
      <p:sp>
        <p:nvSpPr>
          <p:cNvPr id="3" name="Content Placeholder 2">
            <a:extLst>
              <a:ext uri="{FF2B5EF4-FFF2-40B4-BE49-F238E27FC236}">
                <a16:creationId xmlns:a16="http://schemas.microsoft.com/office/drawing/2014/main" id="{97B98D21-CFED-4175-80E7-145E7AEAA148}"/>
              </a:ext>
            </a:extLst>
          </p:cNvPr>
          <p:cNvSpPr>
            <a:spLocks noGrp="1"/>
          </p:cNvSpPr>
          <p:nvPr>
            <p:ph idx="1"/>
          </p:nvPr>
        </p:nvSpPr>
        <p:spPr>
          <a:xfrm>
            <a:off x="825259" y="2052820"/>
            <a:ext cx="9486901" cy="3918098"/>
          </a:xfrm>
        </p:spPr>
        <p:txBody>
          <a:bodyPr vert="horz" lIns="91440" tIns="45720" rIns="91440" bIns="45720" rtlCol="0" anchor="t">
            <a:normAutofit/>
          </a:bodyPr>
          <a:lstStyle/>
          <a:p>
            <a:r>
              <a:rPr lang="en-US"/>
              <a:t>Designing and implamenting nutrition counciling programs.</a:t>
            </a:r>
            <a:endParaRPr lang="en-US" dirty="0"/>
          </a:p>
          <a:p>
            <a:r>
              <a:rPr lang="en-US"/>
              <a:t>Provide framework for individual nutrition interventions.</a:t>
            </a:r>
            <a:endParaRPr lang="en-US" dirty="0"/>
          </a:p>
          <a:p>
            <a:r>
              <a:rPr lang="en-US"/>
              <a:t>Prompt dietetics</a:t>
            </a:r>
            <a:r>
              <a:rPr lang="en-US" dirty="0"/>
              <a:t> </a:t>
            </a:r>
            <a:r>
              <a:rPr lang="en-US"/>
              <a:t>practitioners to apply specific counciling stratagies to help overcome nutrition problems.</a:t>
            </a:r>
            <a:endParaRPr lang="en-US" dirty="0"/>
          </a:p>
          <a:p>
            <a:r>
              <a:rPr lang="en-US"/>
              <a:t>Evaluate effectiveness.</a:t>
            </a:r>
            <a:endParaRPr lang="en-US" dirty="0"/>
          </a:p>
          <a:p>
            <a:r>
              <a:rPr lang="en-US"/>
              <a:t>Behavioural therapy and cognitive behavioural therapy.</a:t>
            </a:r>
            <a:endParaRPr lang="en-US" dirty="0"/>
          </a:p>
          <a:p>
            <a:r>
              <a:rPr lang="en-US"/>
              <a:t>American Diabetes Association.</a:t>
            </a:r>
            <a:endParaRPr lang="en-US" dirty="0"/>
          </a:p>
          <a:p>
            <a:r>
              <a:rPr lang="en-US"/>
              <a:t>More than 27 studies</a:t>
            </a:r>
            <a:r>
              <a:rPr lang="en-US" dirty="0"/>
              <a:t> </a:t>
            </a:r>
            <a:r>
              <a:rPr lang="en-US"/>
              <a:t>show that it works.</a:t>
            </a:r>
            <a:endParaRPr lang="en-US" dirty="0"/>
          </a:p>
        </p:txBody>
      </p:sp>
      <p:sp>
        <p:nvSpPr>
          <p:cNvPr id="4" name="Rectangle 3">
            <a:extLst>
              <a:ext uri="{FF2B5EF4-FFF2-40B4-BE49-F238E27FC236}">
                <a16:creationId xmlns:a16="http://schemas.microsoft.com/office/drawing/2014/main" id="{892D51E3-E28D-442B-BD95-450E8BF05040}"/>
              </a:ext>
            </a:extLst>
          </p:cNvPr>
          <p:cNvSpPr/>
          <p:nvPr/>
        </p:nvSpPr>
        <p:spPr>
          <a:xfrm>
            <a:off x="822385" y="268856"/>
            <a:ext cx="1107055" cy="10064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2D7611C-1C08-49E1-9C69-1FE78B0C20F1}"/>
              </a:ext>
            </a:extLst>
          </p:cNvPr>
          <p:cNvSpPr/>
          <p:nvPr/>
        </p:nvSpPr>
        <p:spPr>
          <a:xfrm>
            <a:off x="1310316" y="656147"/>
            <a:ext cx="920150" cy="920150"/>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3249AE4-D129-4C63-8913-B066601EA691}"/>
              </a:ext>
            </a:extLst>
          </p:cNvPr>
          <p:cNvSpPr/>
          <p:nvPr/>
        </p:nvSpPr>
        <p:spPr>
          <a:xfrm>
            <a:off x="275146" y="152940"/>
            <a:ext cx="776377" cy="790754"/>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456A1B9A-D9F9-47DF-9A68-6B51264F6D0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04363" y="3768306"/>
            <a:ext cx="2743200" cy="2743200"/>
          </a:xfrm>
          <a:prstGeom prst="rect">
            <a:avLst/>
          </a:prstGeom>
        </p:spPr>
      </p:pic>
    </p:spTree>
    <p:extLst>
      <p:ext uri="{BB962C8B-B14F-4D97-AF65-F5344CB8AC3E}">
        <p14:creationId xmlns:p14="http://schemas.microsoft.com/office/powerpoint/2010/main" val="3473036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1F1BCE-AAFE-40BC-84D3-C7EEA0332518}"/>
              </a:ext>
            </a:extLst>
          </p:cNvPr>
          <p:cNvSpPr>
            <a:spLocks noGrp="1"/>
          </p:cNvSpPr>
          <p:nvPr>
            <p:ph idx="1"/>
          </p:nvPr>
        </p:nvSpPr>
        <p:spPr>
          <a:xfrm>
            <a:off x="508957" y="2153461"/>
            <a:ext cx="9486901" cy="3918098"/>
          </a:xfrm>
        </p:spPr>
        <p:txBody>
          <a:bodyPr vert="horz" lIns="91440" tIns="45720" rIns="91440" bIns="45720" rtlCol="0" anchor="t">
            <a:normAutofit/>
          </a:bodyPr>
          <a:lstStyle/>
          <a:p>
            <a:r>
              <a:rPr lang="en-US"/>
              <a:t>Client-centered.</a:t>
            </a:r>
          </a:p>
          <a:p>
            <a:r>
              <a:rPr lang="en-US"/>
              <a:t>Clients who are in the the precontemplative, comtemplative and preparation stages. </a:t>
            </a:r>
          </a:p>
          <a:p>
            <a:r>
              <a:rPr lang="en-US"/>
              <a:t>Highly effective when combined with CBT.</a:t>
            </a:r>
          </a:p>
          <a:p>
            <a:r>
              <a:rPr lang="en-US"/>
              <a:t>Self-monitoring and meal plans are effective.</a:t>
            </a:r>
          </a:p>
          <a:p>
            <a:r>
              <a:rPr lang="en-US"/>
              <a:t>Financial reward stragies are not. </a:t>
            </a:r>
          </a:p>
          <a:p>
            <a:r>
              <a:rPr lang="en-US"/>
              <a:t>Need more research into diverse populations.</a:t>
            </a:r>
            <a:endParaRPr lang="en-US" dirty="0"/>
          </a:p>
        </p:txBody>
      </p:sp>
      <p:sp>
        <p:nvSpPr>
          <p:cNvPr id="4" name="Rectangle 3">
            <a:extLst>
              <a:ext uri="{FF2B5EF4-FFF2-40B4-BE49-F238E27FC236}">
                <a16:creationId xmlns:a16="http://schemas.microsoft.com/office/drawing/2014/main" id="{C06D2B13-CF38-4F42-ABE3-AF610F5BED26}"/>
              </a:ext>
            </a:extLst>
          </p:cNvPr>
          <p:cNvSpPr/>
          <p:nvPr/>
        </p:nvSpPr>
        <p:spPr>
          <a:xfrm>
            <a:off x="10771518" y="5645988"/>
            <a:ext cx="1092678" cy="963282"/>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3373D54-1752-4A4D-83F7-72B909571454}"/>
              </a:ext>
            </a:extLst>
          </p:cNvPr>
          <p:cNvSpPr/>
          <p:nvPr/>
        </p:nvSpPr>
        <p:spPr>
          <a:xfrm>
            <a:off x="11316958" y="5386298"/>
            <a:ext cx="747622" cy="7476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CA4C23D-B587-4983-B232-FD720455AE94}"/>
              </a:ext>
            </a:extLst>
          </p:cNvPr>
          <p:cNvSpPr/>
          <p:nvPr/>
        </p:nvSpPr>
        <p:spPr>
          <a:xfrm>
            <a:off x="10324919" y="5932637"/>
            <a:ext cx="790754" cy="7476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61E79048-E9C1-4AFE-9A61-011749CDC7A4}"/>
              </a:ext>
            </a:extLst>
          </p:cNvPr>
          <p:cNvSpPr>
            <a:spLocks noGrp="1"/>
          </p:cNvSpPr>
          <p:nvPr>
            <p:ph type="title"/>
          </p:nvPr>
        </p:nvSpPr>
        <p:spPr>
          <a:xfrm>
            <a:off x="508959" y="657044"/>
            <a:ext cx="9486900" cy="810884"/>
          </a:xfrm>
        </p:spPr>
        <p:txBody>
          <a:bodyPr/>
          <a:lstStyle/>
          <a:p>
            <a:r>
              <a:rPr lang="en-US"/>
              <a:t>Motivational interviewing </a:t>
            </a:r>
          </a:p>
        </p:txBody>
      </p:sp>
      <p:pic>
        <p:nvPicPr>
          <p:cNvPr id="9" name="Picture 9" descr="Diagram&#10;&#10;Description automatically generated">
            <a:extLst>
              <a:ext uri="{FF2B5EF4-FFF2-40B4-BE49-F238E27FC236}">
                <a16:creationId xmlns:a16="http://schemas.microsoft.com/office/drawing/2014/main" id="{F5A37F55-2C13-44F5-A9AA-AD7E634B522D}"/>
              </a:ext>
            </a:extLst>
          </p:cNvPr>
          <p:cNvPicPr>
            <a:picLocks noChangeAspect="1"/>
          </p:cNvPicPr>
          <p:nvPr/>
        </p:nvPicPr>
        <p:blipFill>
          <a:blip r:embed="rId2"/>
          <a:stretch>
            <a:fillRect/>
          </a:stretch>
        </p:blipFill>
        <p:spPr>
          <a:xfrm>
            <a:off x="8893834" y="1554192"/>
            <a:ext cx="2743200" cy="2743200"/>
          </a:xfrm>
          <a:prstGeom prst="rect">
            <a:avLst/>
          </a:prstGeom>
        </p:spPr>
      </p:pic>
      <p:sp>
        <p:nvSpPr>
          <p:cNvPr id="10" name="TextBox 9">
            <a:extLst>
              <a:ext uri="{FF2B5EF4-FFF2-40B4-BE49-F238E27FC236}">
                <a16:creationId xmlns:a16="http://schemas.microsoft.com/office/drawing/2014/main" id="{577A8846-CE04-4B24-86CC-781CF05E450F}"/>
              </a:ext>
            </a:extLst>
          </p:cNvPr>
          <p:cNvSpPr txBox="1"/>
          <p:nvPr/>
        </p:nvSpPr>
        <p:spPr>
          <a:xfrm>
            <a:off x="8893834" y="196394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Tree>
    <p:extLst>
      <p:ext uri="{BB962C8B-B14F-4D97-AF65-F5344CB8AC3E}">
        <p14:creationId xmlns:p14="http://schemas.microsoft.com/office/powerpoint/2010/main" val="2645948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4120A-50F9-4874-9155-2072B0EDF3C3}"/>
              </a:ext>
            </a:extLst>
          </p:cNvPr>
          <p:cNvSpPr>
            <a:spLocks noGrp="1"/>
          </p:cNvSpPr>
          <p:nvPr>
            <p:ph type="title"/>
          </p:nvPr>
        </p:nvSpPr>
        <p:spPr>
          <a:xfrm>
            <a:off x="2536166" y="254479"/>
            <a:ext cx="6697693" cy="1371600"/>
          </a:xfrm>
        </p:spPr>
        <p:txBody>
          <a:bodyPr/>
          <a:lstStyle/>
          <a:p>
            <a:r>
              <a:rPr lang="en-US"/>
              <a:t>Conclusion</a:t>
            </a:r>
          </a:p>
        </p:txBody>
      </p:sp>
      <p:sp>
        <p:nvSpPr>
          <p:cNvPr id="3" name="Content Placeholder 2">
            <a:extLst>
              <a:ext uri="{FF2B5EF4-FFF2-40B4-BE49-F238E27FC236}">
                <a16:creationId xmlns:a16="http://schemas.microsoft.com/office/drawing/2014/main" id="{4E291011-7EF1-482B-82C7-486FD11A8426}"/>
              </a:ext>
            </a:extLst>
          </p:cNvPr>
          <p:cNvSpPr>
            <a:spLocks noGrp="1"/>
          </p:cNvSpPr>
          <p:nvPr>
            <p:ph idx="1"/>
          </p:nvPr>
        </p:nvSpPr>
        <p:spPr>
          <a:xfrm>
            <a:off x="1860430" y="2325990"/>
            <a:ext cx="9486901" cy="3918098"/>
          </a:xfrm>
        </p:spPr>
        <p:txBody>
          <a:bodyPr vert="horz" lIns="91440" tIns="45720" rIns="91440" bIns="45720" rtlCol="0" anchor="t">
            <a:normAutofit/>
          </a:bodyPr>
          <a:lstStyle/>
          <a:p>
            <a:r>
              <a:rPr lang="en-US">
                <a:ea typeface="+mj-lt"/>
                <a:cs typeface="+mj-lt"/>
              </a:rPr>
              <a:t>Stages of change model </a:t>
            </a:r>
          </a:p>
          <a:p>
            <a:r>
              <a:rPr lang="en-US">
                <a:ea typeface="+mj-lt"/>
                <a:cs typeface="+mj-lt"/>
              </a:rPr>
              <a:t>Theories of behaviour change</a:t>
            </a:r>
          </a:p>
          <a:p>
            <a:r>
              <a:rPr lang="en-US">
                <a:ea typeface="+mj-lt"/>
                <a:cs typeface="+mj-lt"/>
              </a:rPr>
              <a:t>Theories in campaign context</a:t>
            </a:r>
          </a:p>
          <a:p>
            <a:r>
              <a:rPr lang="en-US">
                <a:ea typeface="+mj-lt"/>
                <a:cs typeface="+mj-lt"/>
              </a:rPr>
              <a:t>Social learning theory</a:t>
            </a:r>
          </a:p>
          <a:p>
            <a:r>
              <a:rPr lang="en-US">
                <a:ea typeface="+mj-lt"/>
                <a:cs typeface="+mj-lt"/>
              </a:rPr>
              <a:t>Behavaiour theories and nutrition </a:t>
            </a:r>
            <a:endParaRPr lang="en-US"/>
          </a:p>
        </p:txBody>
      </p:sp>
      <p:sp>
        <p:nvSpPr>
          <p:cNvPr id="4" name="Rectangle 3">
            <a:extLst>
              <a:ext uri="{FF2B5EF4-FFF2-40B4-BE49-F238E27FC236}">
                <a16:creationId xmlns:a16="http://schemas.microsoft.com/office/drawing/2014/main" id="{A0A00941-907E-463C-889D-5FB377600518}"/>
              </a:ext>
            </a:extLst>
          </p:cNvPr>
          <p:cNvSpPr/>
          <p:nvPr/>
        </p:nvSpPr>
        <p:spPr>
          <a:xfrm>
            <a:off x="10771517" y="182592"/>
            <a:ext cx="1164565" cy="8770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8116473-E859-4622-A52D-0A1883AC8A6A}"/>
              </a:ext>
            </a:extLst>
          </p:cNvPr>
          <p:cNvSpPr/>
          <p:nvPr/>
        </p:nvSpPr>
        <p:spPr>
          <a:xfrm>
            <a:off x="11201939" y="627392"/>
            <a:ext cx="920150" cy="920150"/>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856A6FE-A6C4-4A5F-9E45-F87CED037D83}"/>
              </a:ext>
            </a:extLst>
          </p:cNvPr>
          <p:cNvSpPr/>
          <p:nvPr/>
        </p:nvSpPr>
        <p:spPr>
          <a:xfrm>
            <a:off x="10267411" y="311089"/>
            <a:ext cx="805132" cy="632603"/>
          </a:xfrm>
          <a:prstGeom prst="rect">
            <a:avLst/>
          </a:prstGeom>
          <a:solidFill>
            <a:srgbClr val="C46D16"/>
          </a:solidFill>
          <a:ln>
            <a:solidFill>
              <a:srgbClr val="C46D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0237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6FCEC-264B-417A-84E0-E1D027F98A3D}"/>
              </a:ext>
            </a:extLst>
          </p:cNvPr>
          <p:cNvSpPr>
            <a:spLocks noGrp="1"/>
          </p:cNvSpPr>
          <p:nvPr>
            <p:ph type="title"/>
          </p:nvPr>
        </p:nvSpPr>
        <p:spPr>
          <a:xfrm>
            <a:off x="293298" y="340743"/>
            <a:ext cx="9486900" cy="753374"/>
          </a:xfrm>
        </p:spPr>
        <p:txBody>
          <a:bodyPr/>
          <a:lstStyle/>
          <a:p>
            <a:r>
              <a:rPr lang="en-US"/>
              <a:t>References </a:t>
            </a:r>
          </a:p>
        </p:txBody>
      </p:sp>
      <p:sp>
        <p:nvSpPr>
          <p:cNvPr id="3" name="Content Placeholder 2">
            <a:extLst>
              <a:ext uri="{FF2B5EF4-FFF2-40B4-BE49-F238E27FC236}">
                <a16:creationId xmlns:a16="http://schemas.microsoft.com/office/drawing/2014/main" id="{C598750C-AF90-447C-AAD2-4BBBABC46FA3}"/>
              </a:ext>
            </a:extLst>
          </p:cNvPr>
          <p:cNvSpPr>
            <a:spLocks noGrp="1"/>
          </p:cNvSpPr>
          <p:nvPr>
            <p:ph idx="1"/>
          </p:nvPr>
        </p:nvSpPr>
        <p:spPr>
          <a:xfrm>
            <a:off x="293297" y="1477726"/>
            <a:ext cx="11571617" cy="5025154"/>
          </a:xfrm>
        </p:spPr>
        <p:txBody>
          <a:bodyPr vert="horz" lIns="91440" tIns="45720" rIns="91440" bIns="45720" rtlCol="0" anchor="t">
            <a:normAutofit lnSpcReduction="10000"/>
          </a:bodyPr>
          <a:lstStyle/>
          <a:p>
            <a:r>
              <a:rPr lang="en-US">
                <a:ea typeface="+mj-lt"/>
                <a:cs typeface="+mj-lt"/>
              </a:rPr>
              <a:t>Bray, K., &amp; Williams, K. B. (n.d.). </a:t>
            </a:r>
            <a:r>
              <a:rPr lang="en-US" i="1">
                <a:ea typeface="+mj-lt"/>
                <a:cs typeface="+mj-lt"/>
              </a:rPr>
              <a:t>Motivational Interviewing | Motivational Interviewing: A Patient-Centered Approach to Elicit Positive Behavior Change | CE Course | dentalcare.com</a:t>
            </a:r>
            <a:r>
              <a:rPr lang="en-US">
                <a:ea typeface="+mj-lt"/>
                <a:cs typeface="+mj-lt"/>
              </a:rPr>
              <a:t>. </a:t>
            </a:r>
            <a:r>
              <a:rPr lang="en-US" dirty="0">
                <a:ea typeface="+mj-lt"/>
                <a:cs typeface="+mj-lt"/>
                <a:hlinkClick r:id="rId2"/>
              </a:rPr>
              <a:t>Www.dentalcare.com</a:t>
            </a:r>
            <a:r>
              <a:rPr lang="en-US">
                <a:ea typeface="+mj-lt"/>
                <a:cs typeface="+mj-lt"/>
              </a:rPr>
              <a:t>. </a:t>
            </a:r>
            <a:r>
              <a:rPr lang="en-US" dirty="0">
                <a:ea typeface="+mj-lt"/>
                <a:cs typeface="+mj-lt"/>
                <a:hlinkClick r:id="rId3"/>
              </a:rPr>
              <a:t>https://www.dentalcare.com/en-us/professional-education/ce-courses/ce381/motivational-interviewing</a:t>
            </a:r>
            <a:endParaRPr lang="en-US"/>
          </a:p>
          <a:p>
            <a:r>
              <a:rPr lang="en-US">
                <a:ea typeface="+mj-lt"/>
                <a:cs typeface="+mj-lt"/>
              </a:rPr>
              <a:t>Glanz, K. (2010, January 4). </a:t>
            </a:r>
            <a:r>
              <a:rPr lang="en-US" i="1">
                <a:ea typeface="+mj-lt"/>
                <a:cs typeface="+mj-lt"/>
              </a:rPr>
              <a:t>The Role of Behavioral Science Theory in Development and Implementation of Public Health Interventions</a:t>
            </a:r>
            <a:r>
              <a:rPr lang="en-US">
                <a:ea typeface="+mj-lt"/>
                <a:cs typeface="+mj-lt"/>
              </a:rPr>
              <a:t>. </a:t>
            </a:r>
            <a:r>
              <a:rPr lang="en-US" dirty="0">
                <a:ea typeface="+mj-lt"/>
                <a:cs typeface="+mj-lt"/>
                <a:hlinkClick r:id="rId4"/>
              </a:rPr>
              <a:t>file:///home/chronos/u-13e90e435a7d017027f65b7351b9af6b09eee390/MyFiles/Downloads/models%20of%20behaviour%20change%20in%20health%20campaigns.pdf</a:t>
            </a:r>
            <a:endParaRPr lang="en-US" dirty="0"/>
          </a:p>
          <a:p>
            <a:r>
              <a:rPr lang="en-US">
                <a:ea typeface="+mj-lt"/>
                <a:cs typeface="+mj-lt"/>
              </a:rPr>
              <a:t>Slater, M. D. (1999). </a:t>
            </a:r>
            <a:r>
              <a:rPr lang="en-US" i="1">
                <a:ea typeface="+mj-lt"/>
                <a:cs typeface="+mj-lt"/>
              </a:rPr>
              <a:t>integrating application of media effect, persuasion, and behaviour change theories to communication campaigns: a stages-of-change framework</a:t>
            </a:r>
            <a:r>
              <a:rPr lang="en-US">
                <a:ea typeface="+mj-lt"/>
                <a:cs typeface="+mj-lt"/>
              </a:rPr>
              <a:t>. </a:t>
            </a:r>
            <a:r>
              <a:rPr lang="en-US" dirty="0">
                <a:ea typeface="+mj-lt"/>
                <a:cs typeface="+mj-lt"/>
                <a:hlinkClick r:id="rId5"/>
              </a:rPr>
              <a:t>https://www.tandfonline.com/doi/pdf/10.1207/S15327027HC1104_2?casa_token=z5dNOTIqI70AAAAA:W81diYrw7Jxby8EuvolkRPGKFnNEpMpUL_XqxyTy-k5k-7n9Fg8nGCVDUp2oyg3Mkovd5nJ2ag</a:t>
            </a:r>
            <a:endParaRPr lang="en-US" dirty="0"/>
          </a:p>
          <a:p>
            <a:endParaRPr lang="en-US" dirty="0"/>
          </a:p>
        </p:txBody>
      </p:sp>
    </p:spTree>
    <p:extLst>
      <p:ext uri="{BB962C8B-B14F-4D97-AF65-F5344CB8AC3E}">
        <p14:creationId xmlns:p14="http://schemas.microsoft.com/office/powerpoint/2010/main" val="416104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54ADE-4F19-495E-A2D8-876C207B2AAF}"/>
              </a:ext>
            </a:extLst>
          </p:cNvPr>
          <p:cNvSpPr>
            <a:spLocks noGrp="1"/>
          </p:cNvSpPr>
          <p:nvPr>
            <p:ph idx="1"/>
          </p:nvPr>
        </p:nvSpPr>
        <p:spPr>
          <a:xfrm>
            <a:off x="1371599" y="730103"/>
            <a:ext cx="9486901" cy="5442098"/>
          </a:xfrm>
        </p:spPr>
        <p:txBody>
          <a:bodyPr vert="horz" lIns="91440" tIns="45720" rIns="91440" bIns="45720" rtlCol="0" anchor="t">
            <a:normAutofit/>
          </a:bodyPr>
          <a:lstStyle/>
          <a:p>
            <a:r>
              <a:rPr lang="en-US">
                <a:ea typeface="+mj-lt"/>
                <a:cs typeface="+mj-lt"/>
              </a:rPr>
              <a:t>Spahn, J. M., Reeves, R. S., Keim, K. S., Laquatra, I., Kellogg, M., Jortberg, B., &amp; Clark, N. A. (2010). State of the Evidence Regarding Behavior Change Theories and Strategies in Nutrition Counseling to Facilitate Health and Food Behavior Change. </a:t>
            </a:r>
            <a:r>
              <a:rPr lang="en-US" i="1">
                <a:ea typeface="+mj-lt"/>
                <a:cs typeface="+mj-lt"/>
              </a:rPr>
              <a:t>Journal of the American Dietetic Association</a:t>
            </a:r>
            <a:r>
              <a:rPr lang="en-US">
                <a:ea typeface="+mj-lt"/>
                <a:cs typeface="+mj-lt"/>
              </a:rPr>
              <a:t>, </a:t>
            </a:r>
            <a:r>
              <a:rPr lang="en-US" i="1">
                <a:ea typeface="+mj-lt"/>
                <a:cs typeface="+mj-lt"/>
              </a:rPr>
              <a:t>110</a:t>
            </a:r>
            <a:r>
              <a:rPr lang="en-US">
                <a:ea typeface="+mj-lt"/>
                <a:cs typeface="+mj-lt"/>
              </a:rPr>
              <a:t>(6), 879–891. </a:t>
            </a:r>
            <a:r>
              <a:rPr lang="en-US" dirty="0">
                <a:ea typeface="+mj-lt"/>
                <a:cs typeface="+mj-lt"/>
                <a:hlinkClick r:id="rId2"/>
              </a:rPr>
              <a:t>https://doi.org/10.1016/j.jada.2010.03.021</a:t>
            </a:r>
            <a:endParaRPr lang="en-US"/>
          </a:p>
          <a:p>
            <a:r>
              <a:rPr lang="en-US" i="1">
                <a:ea typeface="+mj-lt"/>
                <a:cs typeface="+mj-lt"/>
              </a:rPr>
              <a:t>Stages of Change Model - Rural Health Promotion and Disease Prevention Toolkit</a:t>
            </a:r>
            <a:r>
              <a:rPr lang="en-US">
                <a:ea typeface="+mj-lt"/>
                <a:cs typeface="+mj-lt"/>
              </a:rPr>
              <a:t>. (2019). Ruralhealthinfo.org. </a:t>
            </a:r>
            <a:r>
              <a:rPr lang="en-US" dirty="0">
                <a:ea typeface="+mj-lt"/>
                <a:cs typeface="+mj-lt"/>
                <a:hlinkClick r:id="rId3"/>
              </a:rPr>
              <a:t>https://www.ruralhealthinfo.org/toolkits/health-promotion/2/theories-and-models/stages-of-change</a:t>
            </a:r>
            <a:endParaRPr lang="en-US" dirty="0"/>
          </a:p>
          <a:p>
            <a:endParaRPr lang="en-US" dirty="0"/>
          </a:p>
        </p:txBody>
      </p:sp>
    </p:spTree>
    <p:extLst>
      <p:ext uri="{BB962C8B-B14F-4D97-AF65-F5344CB8AC3E}">
        <p14:creationId xmlns:p14="http://schemas.microsoft.com/office/powerpoint/2010/main" val="3135600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944CE-B8D3-4069-A010-BA569200E6C3}"/>
              </a:ext>
            </a:extLst>
          </p:cNvPr>
          <p:cNvSpPr>
            <a:spLocks noGrp="1"/>
          </p:cNvSpPr>
          <p:nvPr>
            <p:ph type="title"/>
          </p:nvPr>
        </p:nvSpPr>
        <p:spPr>
          <a:xfrm>
            <a:off x="350808" y="484516"/>
            <a:ext cx="9486900" cy="810884"/>
          </a:xfrm>
        </p:spPr>
        <p:txBody>
          <a:bodyPr/>
          <a:lstStyle/>
          <a:p>
            <a:r>
              <a:rPr lang="en-US"/>
              <a:t>Script </a:t>
            </a:r>
          </a:p>
        </p:txBody>
      </p:sp>
      <p:sp>
        <p:nvSpPr>
          <p:cNvPr id="3" name="Content Placeholder 2">
            <a:extLst>
              <a:ext uri="{FF2B5EF4-FFF2-40B4-BE49-F238E27FC236}">
                <a16:creationId xmlns:a16="http://schemas.microsoft.com/office/drawing/2014/main" id="{AFAD7DBF-1696-4ADE-8BCA-1CEF6D56A7BE}"/>
              </a:ext>
            </a:extLst>
          </p:cNvPr>
          <p:cNvSpPr>
            <a:spLocks noGrp="1"/>
          </p:cNvSpPr>
          <p:nvPr>
            <p:ph idx="1"/>
          </p:nvPr>
        </p:nvSpPr>
        <p:spPr>
          <a:xfrm>
            <a:off x="365185" y="1506480"/>
            <a:ext cx="11226561" cy="5197682"/>
          </a:xfrm>
        </p:spPr>
        <p:txBody>
          <a:bodyPr vert="horz" lIns="91440" tIns="45720" rIns="91440" bIns="45720" rtlCol="0" anchor="t">
            <a:normAutofit fontScale="92500"/>
          </a:bodyPr>
          <a:lstStyle/>
          <a:p>
            <a:r>
              <a:rPr lang="en-US">
                <a:ea typeface="+mj-lt"/>
                <a:cs typeface="+mj-lt"/>
              </a:rPr>
              <a:t>In this presentation I am going to talk about hoe behavioural theories help promote health campaigns, as well as examples of them. The first part of my presentation is going to be about the stages of change model (also known as the transtheoretical model). I will discuss what it is and what the stages are. For the next part of my presentation, I am going to talk about the theories of behavioural change and people's beliefs on them. Then I am going to talk about the theories in a campaign context, so explaining how these theories are used to promote a healthy lifestyle. For the next part I'll be explaining social learning theory followed by behavioural theories and nutrition. Then ill finish off with a short conclusion.</a:t>
            </a:r>
          </a:p>
          <a:p>
            <a:r>
              <a:rPr lang="en-US">
                <a:ea typeface="+mj-lt"/>
                <a:cs typeface="+mj-lt"/>
              </a:rPr>
              <a:t>The Stages of Change Model is also known as the transtheoretical model. It explains a person's readiness to change their behaviour. It occurs in the following stages: pre-contemplation (no intention of taking action) contemplation (intentions to start taking action and a plan to do so in the near future) preparation (some steps have been taken) action (behaviour has been changed for a short period of time) maintenance (behaviour has changed and continues to be maintained for a long period of time) and termination (there is no desire to return to prior negative behaviour).</a:t>
            </a:r>
          </a:p>
          <a:p>
            <a:endParaRPr lang="en-US" dirty="0"/>
          </a:p>
        </p:txBody>
      </p:sp>
    </p:spTree>
    <p:extLst>
      <p:ext uri="{BB962C8B-B14F-4D97-AF65-F5344CB8AC3E}">
        <p14:creationId xmlns:p14="http://schemas.microsoft.com/office/powerpoint/2010/main" val="1587948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396B95-351B-4A6E-959A-91CCDE8B5826}"/>
              </a:ext>
            </a:extLst>
          </p:cNvPr>
          <p:cNvSpPr>
            <a:spLocks noGrp="1"/>
          </p:cNvSpPr>
          <p:nvPr>
            <p:ph idx="1"/>
          </p:nvPr>
        </p:nvSpPr>
        <p:spPr>
          <a:xfrm>
            <a:off x="408316" y="198141"/>
            <a:ext cx="11384712" cy="6477267"/>
          </a:xfrm>
        </p:spPr>
        <p:txBody>
          <a:bodyPr vert="horz" lIns="91440" tIns="45720" rIns="91440" bIns="45720" rtlCol="0" anchor="t">
            <a:normAutofit lnSpcReduction="10000"/>
          </a:bodyPr>
          <a:lstStyle/>
          <a:p>
            <a:r>
              <a:rPr lang="en-US">
                <a:ea typeface="+mj-lt"/>
                <a:cs typeface="+mj-lt"/>
              </a:rPr>
              <a:t>This model describes how an individual or organisation integrates new behaviours, goals and programs at different levels. At each stage, different intervention strategies will help individuals progress to the next level throughout the model. People within a large population will vary in their readiness to change their behaviour, for example some people may be more willing to give up smoking compared to others. Also, it is important to understand that this model is cyclical, and people may progress to the next stage or regress to the previous. </a:t>
            </a:r>
          </a:p>
          <a:p>
            <a:r>
              <a:rPr lang="en-US">
                <a:ea typeface="+mj-lt"/>
                <a:cs typeface="+mj-lt"/>
              </a:rPr>
              <a:t>The stages of change model can be applied to health promotion and disease prevention programs to address a range of health behaviours, populations and settings. It may be an appropriate model for health promotion and disease prevention programs related to worksite wellness, tobacco use, weight management, medication compliance, addiction and physical activity as well as other health topics.</a:t>
            </a:r>
          </a:p>
          <a:p>
            <a:r>
              <a:rPr lang="en-US">
                <a:ea typeface="+mj-lt"/>
                <a:cs typeface="+mj-lt"/>
              </a:rPr>
              <a:t>One of the most widely used theories of behaviour change is the theory of reasoned action by Ajzen and Fishbein in 1980. It has little, if any, relevance for people in the precontemplation stage. It suggests that the persons beliefs about the outcomes of a behaviour in combination with their perceptions about the expectations of others in their life about their behaviour will predict behavioural intentions.</a:t>
            </a:r>
          </a:p>
          <a:p>
            <a:endParaRPr lang="en-US" dirty="0"/>
          </a:p>
        </p:txBody>
      </p:sp>
    </p:spTree>
    <p:extLst>
      <p:ext uri="{BB962C8B-B14F-4D97-AF65-F5344CB8AC3E}">
        <p14:creationId xmlns:p14="http://schemas.microsoft.com/office/powerpoint/2010/main" val="2395694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3BE86-B64E-4BC4-A8DC-9DFA984B9D77}"/>
              </a:ext>
            </a:extLst>
          </p:cNvPr>
          <p:cNvSpPr>
            <a:spLocks noGrp="1"/>
          </p:cNvSpPr>
          <p:nvPr>
            <p:ph idx="1"/>
          </p:nvPr>
        </p:nvSpPr>
        <p:spPr>
          <a:xfrm>
            <a:off x="408316" y="500066"/>
            <a:ext cx="11442221" cy="5672135"/>
          </a:xfrm>
        </p:spPr>
        <p:txBody>
          <a:bodyPr vert="horz" lIns="91440" tIns="45720" rIns="91440" bIns="45720" rtlCol="0" anchor="t">
            <a:normAutofit lnSpcReduction="10000"/>
          </a:bodyPr>
          <a:lstStyle/>
          <a:p>
            <a:r>
              <a:rPr lang="en-US">
                <a:ea typeface="+mj-lt"/>
                <a:cs typeface="+mj-lt"/>
              </a:rPr>
              <a:t>For example, most people won't use condoms because of the belief that it decreases sexual pleasure buy disregard other issues with not using them. This therefore helps to predict future behaviours depending on social pressure and how much influence it has on an individual. </a:t>
            </a:r>
          </a:p>
          <a:p>
            <a:r>
              <a:rPr lang="en-US">
                <a:ea typeface="+mj-lt"/>
                <a:cs typeface="+mj-lt"/>
              </a:rPr>
              <a:t>One main difference between contemplation and preparation in the stages-of-change model is the existence of a committed behavioural intention. This is what the theory is meant to predict. This theory and its associated research methods are well suited in identifying conflicting beliefs, costs and the importance of social pressures. </a:t>
            </a:r>
          </a:p>
          <a:p>
            <a:r>
              <a:rPr lang="en-US">
                <a:ea typeface="+mj-lt"/>
                <a:cs typeface="+mj-lt"/>
              </a:rPr>
              <a:t>Therefore, the communication practitioner can use information about the more heavily weighted beliefs to focus on the content of campaign messages for audience members who are in the contemplation stage.</a:t>
            </a:r>
          </a:p>
          <a:p>
            <a:r>
              <a:rPr lang="en-US">
                <a:ea typeface="+mj-lt"/>
                <a:cs typeface="+mj-lt"/>
              </a:rPr>
              <a:t>For example, Latino men (due to social pressure) believe condoms reduce pleasure and virility and then imply that they don’t buy them because of it. Message designers can then try and increase their sales by getting a celebrity figure to help advertise them to counter the belief that they are socially undesirable.</a:t>
            </a:r>
            <a:endParaRPr lang="en-US"/>
          </a:p>
          <a:p>
            <a:endParaRPr lang="en-US" dirty="0"/>
          </a:p>
        </p:txBody>
      </p:sp>
    </p:spTree>
    <p:extLst>
      <p:ext uri="{BB962C8B-B14F-4D97-AF65-F5344CB8AC3E}">
        <p14:creationId xmlns:p14="http://schemas.microsoft.com/office/powerpoint/2010/main" val="4173559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A55ECF-37C2-42CC-9414-3A1D041BBE00}"/>
              </a:ext>
            </a:extLst>
          </p:cNvPr>
          <p:cNvSpPr>
            <a:spLocks noGrp="1"/>
          </p:cNvSpPr>
          <p:nvPr>
            <p:ph idx="1"/>
          </p:nvPr>
        </p:nvSpPr>
        <p:spPr>
          <a:xfrm>
            <a:off x="322052" y="557575"/>
            <a:ext cx="11442221" cy="5614626"/>
          </a:xfrm>
        </p:spPr>
        <p:txBody>
          <a:bodyPr vert="horz" lIns="91440" tIns="45720" rIns="91440" bIns="45720" rtlCol="0" anchor="t">
            <a:normAutofit lnSpcReduction="10000"/>
          </a:bodyPr>
          <a:lstStyle/>
          <a:p>
            <a:r>
              <a:rPr lang="en-US">
                <a:ea typeface="+mj-lt"/>
                <a:cs typeface="+mj-lt"/>
              </a:rPr>
              <a:t>Social learning theory emphasises how behaviours are modified or acquired by watching others either in person or in the media. When these role models are attractive or similar to the audience member, the behaviours are positively and visibly reinforced and their actions are clearly imitated by the viewer. </a:t>
            </a:r>
          </a:p>
          <a:p>
            <a:r>
              <a:rPr lang="en-US">
                <a:ea typeface="+mj-lt"/>
                <a:cs typeface="+mj-lt"/>
              </a:rPr>
              <a:t>Self-efficacy can then be enhanced and the likelihood of people's intentions turning into behaviour can be increased in two ways. The first is modeling and encouraging behaviour trials. However, there is a chance that the trial could be mismanaged and potentially lead to failure in trying to shape behaviour. A second crucial element is to provide explicit modeling of specific skills that are required to successfully carry out the behaviour. </a:t>
            </a:r>
          </a:p>
          <a:p>
            <a:r>
              <a:rPr lang="en-US">
                <a:ea typeface="+mj-lt"/>
                <a:cs typeface="+mj-lt"/>
              </a:rPr>
              <a:t>For example, some public service announcements and educational videos show a young woman finding an effective way to discuss condom use (for example) showing that not everything you hear is true and its okay to talk about things your confused about or don’t have much research into. These modeling approaches have had major success in creating affective soap operas as well as other forms of advertising in the media.</a:t>
            </a:r>
          </a:p>
          <a:p>
            <a:endParaRPr lang="en-US" dirty="0"/>
          </a:p>
        </p:txBody>
      </p:sp>
    </p:spTree>
    <p:extLst>
      <p:ext uri="{BB962C8B-B14F-4D97-AF65-F5344CB8AC3E}">
        <p14:creationId xmlns:p14="http://schemas.microsoft.com/office/powerpoint/2010/main" val="3540812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984A1F-8A76-4B79-9B24-747263EF8F8F}"/>
              </a:ext>
            </a:extLst>
          </p:cNvPr>
          <p:cNvSpPr>
            <a:spLocks noGrp="1"/>
          </p:cNvSpPr>
          <p:nvPr>
            <p:ph idx="1"/>
          </p:nvPr>
        </p:nvSpPr>
        <p:spPr>
          <a:xfrm>
            <a:off x="408316" y="413802"/>
            <a:ext cx="10450184" cy="5758399"/>
          </a:xfrm>
        </p:spPr>
        <p:txBody>
          <a:bodyPr vert="horz" lIns="91440" tIns="45720" rIns="91440" bIns="45720" rtlCol="0" anchor="t">
            <a:normAutofit fontScale="92500" lnSpcReduction="10000"/>
          </a:bodyPr>
          <a:lstStyle/>
          <a:p>
            <a:r>
              <a:rPr lang="en-US">
                <a:ea typeface="+mj-lt"/>
                <a:cs typeface="+mj-lt"/>
              </a:rPr>
              <a:t>The use of behaviour change theories and models when designing and executing nutrition counseling programs and contracts enables dietetics practitioners to leverage proven strategies to enhance the effectiveness of counseling.</a:t>
            </a:r>
          </a:p>
          <a:p>
            <a:r>
              <a:rPr lang="en-US">
                <a:ea typeface="+mj-lt"/>
                <a:cs typeface="+mj-lt"/>
              </a:rPr>
              <a:t>Also, behaviour change theories provide the framework for the counseling interventions for individuals, in order to meet their needs as every client has different levels of motivation, confidence, environment and skills so they need to make sure that their strategies work for everyone or has “easier” levels for the individuals struggling. Documentation of the theoretical framework and strategies used in nutrition counseling will prompt dietetics practitioners to apply the specific strategies needed to overcome the outcomes from these theories in order to get the desired results.</a:t>
            </a:r>
          </a:p>
          <a:p>
            <a:r>
              <a:rPr lang="en-US">
                <a:ea typeface="+mj-lt"/>
                <a:cs typeface="+mj-lt"/>
              </a:rPr>
              <a:t> These records can help practitioners evaluate the success of these counseling strategies in achieving the treatment goals they set out for, whether that be immediate or ultimate. For example, more people being aware of their diet and lifestyle. </a:t>
            </a:r>
          </a:p>
          <a:p>
            <a:r>
              <a:rPr lang="en-US">
                <a:ea typeface="+mj-lt"/>
                <a:cs typeface="+mj-lt"/>
              </a:rPr>
              <a:t>Behavioural theory and cognitive behavioural theory are both the oldest and most used/tested behaviour-change theories used in nutrition counseling. They provide the theoretical basis of the most structured diets, exercises and behaviour therapy programs. </a:t>
            </a:r>
          </a:p>
          <a:p>
            <a:endParaRPr lang="en-US" dirty="0"/>
          </a:p>
        </p:txBody>
      </p:sp>
    </p:spTree>
    <p:extLst>
      <p:ext uri="{BB962C8B-B14F-4D97-AF65-F5344CB8AC3E}">
        <p14:creationId xmlns:p14="http://schemas.microsoft.com/office/powerpoint/2010/main" val="3247217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3F72B2-7752-4929-BDAD-CE6CF014F0AF}"/>
              </a:ext>
            </a:extLst>
          </p:cNvPr>
          <p:cNvSpPr>
            <a:spLocks noGrp="1"/>
          </p:cNvSpPr>
          <p:nvPr>
            <p:ph idx="1"/>
          </p:nvPr>
        </p:nvSpPr>
        <p:spPr>
          <a:xfrm>
            <a:off x="350807" y="471311"/>
            <a:ext cx="11384711" cy="5700890"/>
          </a:xfrm>
        </p:spPr>
        <p:txBody>
          <a:bodyPr vert="horz" lIns="91440" tIns="45720" rIns="91440" bIns="45720" rtlCol="0" anchor="t">
            <a:normAutofit fontScale="92500" lnSpcReduction="20000"/>
          </a:bodyPr>
          <a:lstStyle/>
          <a:p>
            <a:r>
              <a:rPr lang="en-US">
                <a:ea typeface="+mj-lt"/>
                <a:cs typeface="+mj-lt"/>
              </a:rPr>
              <a:t>The National Heart, lung and blood institute and the American Diabetes Association recommend behavioural therapy for clients who are overweight. CBT says that even though behaviour can be learnt it can also be unlearnt by using these strategies for the clients to use throughout their lifetime. This theory focuses on both internal and external factors and it attempts to help change undesirable eating patterns and behaviours. More than 27 studies provide evidence that CBT is beneficial in targeting dietary habits, weight and cardiovascular as well as diabetes risk factors.</a:t>
            </a:r>
          </a:p>
          <a:p>
            <a:r>
              <a:rPr lang="en-US">
                <a:ea typeface="+mj-lt"/>
                <a:cs typeface="+mj-lt"/>
              </a:rPr>
              <a:t>Motivational interviews are a person-centered approach which is a method of communication to help increase motivation for change of lifestyle. Miller found that the likelihood for positive change occurred more often when the clinician connected the change with which was valued mostly by the patient. MI is based on the theory that in order for change to occur, motivation is needed. It is a highly effective counseling strategy, especially combined with CBT. Many studies show the effectiveness of self-monitoring and meal replacements; however, financial reward strategies are not effective.    </a:t>
            </a:r>
          </a:p>
          <a:p>
            <a:r>
              <a:rPr lang="en-US">
                <a:ea typeface="+mj-lt"/>
                <a:cs typeface="+mj-lt"/>
              </a:rPr>
              <a:t>In conclusion, the behavioural models are very beneficial in promoting a healthy lifestyle. As its beneficial to all types of people and their circumstances. There have been many studies to help show how to work in stages (like the stages of change model). Which is a good thing because you can go backwards in these stages without being judged. It shows that change is a working progress and can't be changed overnight but it's also not a bad thing if you can't stick to it. </a:t>
            </a:r>
            <a:endParaRPr lang="en-US"/>
          </a:p>
          <a:p>
            <a:endParaRPr lang="en-US" dirty="0"/>
          </a:p>
        </p:txBody>
      </p:sp>
    </p:spTree>
    <p:extLst>
      <p:ext uri="{BB962C8B-B14F-4D97-AF65-F5344CB8AC3E}">
        <p14:creationId xmlns:p14="http://schemas.microsoft.com/office/powerpoint/2010/main" val="4292928950"/>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ClassicFrameVTI</vt:lpstr>
      <vt:lpstr>Health communicaton and stages of change.</vt:lpstr>
      <vt:lpstr>introduction</vt:lpstr>
      <vt:lpstr>What is the stages of change model?</vt:lpstr>
      <vt:lpstr>PowerPoint Presentation</vt:lpstr>
      <vt:lpstr>Theories of behaviour change</vt:lpstr>
      <vt:lpstr>Theories in campaign context.</vt:lpstr>
      <vt:lpstr>Social learning theory</vt:lpstr>
      <vt:lpstr>PowerPoint Presentation</vt:lpstr>
      <vt:lpstr>Behaviour theories and nutrition</vt:lpstr>
      <vt:lpstr>Motivational interviewing </vt:lpstr>
      <vt:lpstr>Conclusion</vt:lpstr>
      <vt:lpstr>References </vt:lpstr>
      <vt:lpstr>PowerPoint Presentation</vt:lpstr>
      <vt:lpstr>Script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580</cp:revision>
  <dcterms:created xsi:type="dcterms:W3CDTF">2021-03-24T13:41:58Z</dcterms:created>
  <dcterms:modified xsi:type="dcterms:W3CDTF">2021-03-26T23:59:44Z</dcterms:modified>
</cp:coreProperties>
</file>