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30"/>
  </p:notesMasterIdLst>
  <p:handoutMasterIdLst>
    <p:handoutMasterId r:id="rId31"/>
  </p:handoutMasterIdLst>
  <p:sldIdLst>
    <p:sldId id="271" r:id="rId2"/>
    <p:sldId id="375" r:id="rId3"/>
    <p:sldId id="463" r:id="rId4"/>
    <p:sldId id="464" r:id="rId5"/>
    <p:sldId id="470" r:id="rId6"/>
    <p:sldId id="453" r:id="rId7"/>
    <p:sldId id="465" r:id="rId8"/>
    <p:sldId id="454" r:id="rId9"/>
    <p:sldId id="466" r:id="rId10"/>
    <p:sldId id="455" r:id="rId11"/>
    <p:sldId id="467" r:id="rId12"/>
    <p:sldId id="471" r:id="rId13"/>
    <p:sldId id="468" r:id="rId14"/>
    <p:sldId id="456" r:id="rId15"/>
    <p:sldId id="457" r:id="rId16"/>
    <p:sldId id="458" r:id="rId17"/>
    <p:sldId id="459" r:id="rId18"/>
    <p:sldId id="461" r:id="rId19"/>
    <p:sldId id="469" r:id="rId20"/>
    <p:sldId id="473" r:id="rId21"/>
    <p:sldId id="474" r:id="rId22"/>
    <p:sldId id="475" r:id="rId23"/>
    <p:sldId id="478" r:id="rId24"/>
    <p:sldId id="483" r:id="rId25"/>
    <p:sldId id="485" r:id="rId26"/>
    <p:sldId id="491" r:id="rId27"/>
    <p:sldId id="472" r:id="rId28"/>
    <p:sldId id="399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B219E1E-14F9-0942-8A70-C77F31492C16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00D24-52CF-DA4C-A2CE-941F149329DC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DA8DB-8022-D44B-AF5C-0D3E244626DE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B620E-36CB-D240-82F3-39AE38658DCF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6B2A-30AF-AB49-B81B-DF5583242F1C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4CEEA-EDBB-4644-B830-6F54D2C858CB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5B0F7-9D8B-5C45-B451-216C30B33EB8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694157-9B78-E34A-83C6-E8A7CBA2D62C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655F8-F568-8B4A-886C-21F493A9351F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B8866-8812-6741-83E5-96F5F334DC87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6B891-00A4-DF45-AA91-20D263D2631D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392D8-9B5A-C840-8D37-4F6B95C515AA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680755"/>
            <a:ext cx="7772400" cy="1312059"/>
          </a:xfrm>
        </p:spPr>
        <p:txBody>
          <a:bodyPr>
            <a:normAutofit/>
          </a:bodyPr>
          <a:lstStyle/>
          <a:p>
            <a:r>
              <a:rPr lang="en-US" dirty="0" smtClean="0"/>
              <a:t>Sporting Events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0878" y="2420983"/>
            <a:ext cx="7772400" cy="8286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Sporting Events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82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Decisions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What type </a:t>
            </a:r>
            <a:r>
              <a:rPr lang="en-US" sz="2800" dirty="0"/>
              <a:t>of </a:t>
            </a:r>
            <a:r>
              <a:rPr lang="en-US" sz="2800" dirty="0" smtClean="0"/>
              <a:t>event?  Mega vs. Typical.</a:t>
            </a:r>
          </a:p>
          <a:p>
            <a:r>
              <a:rPr lang="en-US" sz="2800" dirty="0" smtClean="0"/>
              <a:t>Who will run the event?  Decided by event </a:t>
            </a:r>
            <a:r>
              <a:rPr lang="en-US" sz="2800" dirty="0"/>
              <a:t>rights </a:t>
            </a:r>
            <a:r>
              <a:rPr lang="en-US" sz="2800" dirty="0" smtClean="0"/>
              <a:t>holders.</a:t>
            </a:r>
          </a:p>
          <a:p>
            <a:pPr lvl="1"/>
            <a:r>
              <a:rPr lang="en-US" sz="2000" dirty="0" smtClean="0"/>
              <a:t>Bid, choose, transfer rights or owned.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Event Types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Mega-Event</a:t>
            </a:r>
          </a:p>
          <a:p>
            <a:pPr lvl="1"/>
            <a:r>
              <a:rPr lang="en-US" dirty="0" smtClean="0"/>
              <a:t>International event with larger reach into multiple countries</a:t>
            </a:r>
          </a:p>
          <a:p>
            <a:pPr lvl="1"/>
            <a:r>
              <a:rPr lang="en-US" dirty="0" smtClean="0"/>
              <a:t>E.g., Tour de France</a:t>
            </a:r>
          </a:p>
          <a:p>
            <a:r>
              <a:rPr lang="en-US" dirty="0" smtClean="0"/>
              <a:t>Local/Regional Event</a:t>
            </a:r>
          </a:p>
          <a:p>
            <a:pPr lvl="1"/>
            <a:r>
              <a:rPr lang="en-US" dirty="0" smtClean="0"/>
              <a:t>‘Typical’ event mostly limited to its local area (city, region, province, state, etc.) </a:t>
            </a:r>
          </a:p>
          <a:p>
            <a:pPr lvl="1"/>
            <a:r>
              <a:rPr lang="en-US" dirty="0" smtClean="0"/>
              <a:t>E.g., Local Marathon Run (e.g., Bay to Breakers)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453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40470"/>
          </a:xfrm>
        </p:spPr>
        <p:txBody>
          <a:bodyPr/>
          <a:lstStyle/>
          <a:p>
            <a:r>
              <a:rPr lang="en-US" dirty="0" smtClean="0"/>
              <a:t>Event Stakeholders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347589" y="993612"/>
            <a:ext cx="96178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Event Owner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404076" y="993612"/>
            <a:ext cx="126993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Event Operator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404076" y="3622970"/>
            <a:ext cx="141334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Participant</a:t>
            </a:r>
          </a:p>
          <a:p>
            <a:pPr algn="ctr"/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810669" y="3622970"/>
            <a:ext cx="149870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Fan</a:t>
            </a:r>
          </a:p>
          <a:p>
            <a:pPr algn="ctr"/>
            <a:endParaRPr lang="en-US" dirty="0"/>
          </a:p>
        </p:txBody>
      </p:sp>
      <p:sp>
        <p:nvSpPr>
          <p:cNvPr id="13" name="Oval 12"/>
          <p:cNvSpPr/>
          <p:nvPr/>
        </p:nvSpPr>
        <p:spPr>
          <a:xfrm>
            <a:off x="7099099" y="2075504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6947450" y="2342801"/>
            <a:ext cx="1658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Coaches and Sporting Staff</a:t>
            </a:r>
          </a:p>
        </p:txBody>
      </p:sp>
      <p:sp>
        <p:nvSpPr>
          <p:cNvPr id="17" name="Oval 16"/>
          <p:cNvSpPr/>
          <p:nvPr/>
        </p:nvSpPr>
        <p:spPr>
          <a:xfrm>
            <a:off x="5915089" y="1268797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/>
          <p:cNvSpPr txBox="1"/>
          <p:nvPr/>
        </p:nvSpPr>
        <p:spPr>
          <a:xfrm>
            <a:off x="5744484" y="1346554"/>
            <a:ext cx="16586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On-Field Administration, Referees, Technical</a:t>
            </a:r>
          </a:p>
        </p:txBody>
      </p:sp>
      <p:sp>
        <p:nvSpPr>
          <p:cNvPr id="19" name="Oval 18"/>
          <p:cNvSpPr/>
          <p:nvPr/>
        </p:nvSpPr>
        <p:spPr>
          <a:xfrm>
            <a:off x="7241271" y="3428434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7089622" y="3648346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Medical Staff/ Health Professionals</a:t>
            </a:r>
          </a:p>
        </p:txBody>
      </p:sp>
      <p:sp>
        <p:nvSpPr>
          <p:cNvPr id="21" name="Oval 20"/>
          <p:cNvSpPr/>
          <p:nvPr/>
        </p:nvSpPr>
        <p:spPr>
          <a:xfrm>
            <a:off x="6956927" y="4841313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6805278" y="5061225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Apparel and Equipment Providers</a:t>
            </a:r>
          </a:p>
        </p:txBody>
      </p:sp>
      <p:sp>
        <p:nvSpPr>
          <p:cNvPr id="23" name="Oval 22"/>
          <p:cNvSpPr/>
          <p:nvPr/>
        </p:nvSpPr>
        <p:spPr>
          <a:xfrm>
            <a:off x="5374838" y="4595319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223189" y="4850071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Marketing, Sponsorship of </a:t>
            </a:r>
          </a:p>
          <a:p>
            <a:pPr algn="ctr"/>
            <a:r>
              <a:rPr lang="en-US" sz="1400" dirty="0" smtClean="0"/>
              <a:t>the Event</a:t>
            </a:r>
          </a:p>
        </p:txBody>
      </p:sp>
      <p:sp>
        <p:nvSpPr>
          <p:cNvPr id="25" name="Oval 24"/>
          <p:cNvSpPr/>
          <p:nvPr/>
        </p:nvSpPr>
        <p:spPr>
          <a:xfrm>
            <a:off x="3639592" y="4607989"/>
            <a:ext cx="144690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3570003" y="4810486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Event Advisors and Activation Companies</a:t>
            </a:r>
          </a:p>
        </p:txBody>
      </p:sp>
      <p:sp>
        <p:nvSpPr>
          <p:cNvPr id="27" name="Oval 26"/>
          <p:cNvSpPr/>
          <p:nvPr/>
        </p:nvSpPr>
        <p:spPr>
          <a:xfrm>
            <a:off x="2062984" y="4560487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/>
          <p:cNvSpPr txBox="1"/>
          <p:nvPr/>
        </p:nvSpPr>
        <p:spPr>
          <a:xfrm>
            <a:off x="1911335" y="4771691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Government: Federal, State, City, Local</a:t>
            </a:r>
          </a:p>
        </p:txBody>
      </p:sp>
      <p:sp>
        <p:nvSpPr>
          <p:cNvPr id="29" name="Oval 28"/>
          <p:cNvSpPr/>
          <p:nvPr/>
        </p:nvSpPr>
        <p:spPr>
          <a:xfrm>
            <a:off x="432751" y="4781144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281102" y="4915763"/>
            <a:ext cx="1658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400" dirty="0" smtClean="0"/>
          </a:p>
          <a:p>
            <a:pPr algn="ctr"/>
            <a:r>
              <a:rPr lang="en-US" sz="1400" dirty="0" smtClean="0"/>
              <a:t>Media</a:t>
            </a:r>
          </a:p>
        </p:txBody>
      </p:sp>
      <p:sp>
        <p:nvSpPr>
          <p:cNvPr id="31" name="Oval 30"/>
          <p:cNvSpPr/>
          <p:nvPr/>
        </p:nvSpPr>
        <p:spPr>
          <a:xfrm>
            <a:off x="189562" y="3580834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/>
          <p:cNvSpPr txBox="1"/>
          <p:nvPr/>
        </p:nvSpPr>
        <p:spPr>
          <a:xfrm>
            <a:off x="37913" y="3800746"/>
            <a:ext cx="1658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Ticketing Companies</a:t>
            </a:r>
          </a:p>
        </p:txBody>
      </p:sp>
      <p:sp>
        <p:nvSpPr>
          <p:cNvPr id="33" name="Oval 32"/>
          <p:cNvSpPr/>
          <p:nvPr/>
        </p:nvSpPr>
        <p:spPr>
          <a:xfrm>
            <a:off x="432751" y="2197150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/>
          <p:cNvSpPr txBox="1"/>
          <p:nvPr/>
        </p:nvSpPr>
        <p:spPr>
          <a:xfrm>
            <a:off x="281102" y="2417062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Facilities: Permanent and Temporary</a:t>
            </a:r>
          </a:p>
        </p:txBody>
      </p:sp>
      <p:sp>
        <p:nvSpPr>
          <p:cNvPr id="35" name="Oval 34"/>
          <p:cNvSpPr/>
          <p:nvPr/>
        </p:nvSpPr>
        <p:spPr>
          <a:xfrm>
            <a:off x="1696581" y="1251334"/>
            <a:ext cx="1364847" cy="111831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Box 35"/>
          <p:cNvSpPr txBox="1"/>
          <p:nvPr/>
        </p:nvSpPr>
        <p:spPr>
          <a:xfrm>
            <a:off x="1544932" y="1471246"/>
            <a:ext cx="16586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/>
              <a:t>Leagues, Federations, Associations</a:t>
            </a:r>
          </a:p>
        </p:txBody>
      </p:sp>
    </p:spTree>
    <p:extLst>
      <p:ext uri="{BB962C8B-B14F-4D97-AF65-F5344CB8AC3E}">
        <p14:creationId xmlns:p14="http://schemas.microsoft.com/office/powerpoint/2010/main" val="2737443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110682" y="1436250"/>
            <a:ext cx="8883911" cy="4703482"/>
          </a:xfrm>
          <a:prstGeom prst="rect">
            <a:avLst/>
          </a:prstGeom>
        </p:spPr>
      </p:pic>
      <p:sp>
        <p:nvSpPr>
          <p:cNvPr id="3" name="Title 3"/>
          <p:cNvSpPr txBox="1">
            <a:spLocks/>
          </p:cNvSpPr>
          <p:nvPr/>
        </p:nvSpPr>
        <p:spPr>
          <a:xfrm>
            <a:off x="457200" y="-1"/>
            <a:ext cx="8229600" cy="1671601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The Ongoing Cavalcade of Sporting Events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96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81529"/>
          </a:xfrm>
        </p:spPr>
        <p:txBody>
          <a:bodyPr/>
          <a:lstStyle/>
          <a:p>
            <a:r>
              <a:rPr lang="en-US" dirty="0" smtClean="0"/>
              <a:t>Time Line of Key Decisions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67222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 smtClean="0"/>
              <a:t>Selecting the Event Location</a:t>
            </a:r>
          </a:p>
          <a:p>
            <a:pPr marL="857250" lvl="1" indent="-457200"/>
            <a:r>
              <a:rPr lang="en-US" dirty="0" smtClean="0"/>
              <a:t>Example: IOC decision to select Rio de Janeiro, Brazil for 2016 Olympic, and Paralympic Games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Creating the Event/Building the Event Brand</a:t>
            </a:r>
          </a:p>
          <a:p>
            <a:pPr marL="857250" lvl="1" indent="-457200"/>
            <a:r>
              <a:rPr lang="en-US" dirty="0" smtClean="0"/>
              <a:t>Example: Amgen Tour of California cycling event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Planning the Event</a:t>
            </a:r>
          </a:p>
          <a:p>
            <a:pPr marL="857250" lvl="1" indent="-457200"/>
            <a:r>
              <a:rPr lang="en-US" dirty="0" smtClean="0"/>
              <a:t>Example: Columbus Marathon Course passes through Children’s Hospital on route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Preparing the Event</a:t>
            </a:r>
          </a:p>
          <a:p>
            <a:pPr marL="857250" lvl="1" indent="-457200"/>
            <a:r>
              <a:rPr lang="en-US" dirty="0" smtClean="0"/>
              <a:t>Examples: Hiring appropriate staff, recruiting volunteers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Operating the Event</a:t>
            </a:r>
          </a:p>
          <a:p>
            <a:pPr marL="857250" lvl="1" indent="-457200"/>
            <a:r>
              <a:rPr lang="en-US" dirty="0" smtClean="0"/>
              <a:t>Example: Security for VIP, timing for marathon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Closing the Event/Evaluation</a:t>
            </a:r>
          </a:p>
          <a:p>
            <a:pPr marL="857250" lvl="1" indent="-457200"/>
            <a:r>
              <a:rPr lang="en-US" dirty="0" smtClean="0"/>
              <a:t>Example: Post-event spectator survey to assess satisfaction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403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542" y="44670"/>
            <a:ext cx="7579084" cy="571425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324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Media &amp; Events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 key stakeholder in recent years</a:t>
            </a:r>
          </a:p>
          <a:p>
            <a:r>
              <a:rPr lang="en-US" dirty="0" smtClean="0"/>
              <a:t>Most large events consumed by most people via the media</a:t>
            </a:r>
          </a:p>
          <a:p>
            <a:r>
              <a:rPr lang="en-US" dirty="0" smtClean="0"/>
              <a:t>Significant revenue driver</a:t>
            </a:r>
          </a:p>
          <a:p>
            <a:r>
              <a:rPr lang="en-US" dirty="0" smtClean="0"/>
              <a:t>Media Companies as Owners of Events</a:t>
            </a:r>
          </a:p>
          <a:p>
            <a:pPr lvl="1"/>
            <a:r>
              <a:rPr lang="en-US" dirty="0" smtClean="0"/>
              <a:t>ESPN and majority of NCAA College Football Bowls</a:t>
            </a:r>
          </a:p>
          <a:p>
            <a:pPr lvl="1"/>
            <a:r>
              <a:rPr lang="en-US" dirty="0" smtClean="0"/>
              <a:t>ESPN and </a:t>
            </a:r>
            <a:r>
              <a:rPr lang="en-US" dirty="0" err="1" smtClean="0"/>
              <a:t>XGames</a:t>
            </a:r>
            <a:endParaRPr lang="en-US" dirty="0" smtClean="0"/>
          </a:p>
          <a:p>
            <a:pPr lvl="1"/>
            <a:r>
              <a:rPr lang="en-US" dirty="0" smtClean="0"/>
              <a:t>Tour de France: owned by </a:t>
            </a:r>
            <a:r>
              <a:rPr lang="en-US" dirty="0" err="1" smtClean="0"/>
              <a:t>Amaury</a:t>
            </a:r>
            <a:r>
              <a:rPr lang="en-US" dirty="0" smtClean="0"/>
              <a:t> Sport Organization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134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858" y="324971"/>
            <a:ext cx="7614023" cy="615114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42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Event Location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Chosen in Advance and Dynamic</a:t>
            </a:r>
          </a:p>
          <a:p>
            <a:pPr lvl="1"/>
            <a:r>
              <a:rPr lang="en-US" dirty="0" smtClean="0"/>
              <a:t>E.g., Super Bowl</a:t>
            </a:r>
          </a:p>
          <a:p>
            <a:pPr lvl="1"/>
            <a:r>
              <a:rPr lang="en-US" dirty="0" smtClean="0"/>
              <a:t>E.g., Cities on Tour de France route</a:t>
            </a:r>
          </a:p>
          <a:p>
            <a:r>
              <a:rPr lang="en-US" dirty="0" smtClean="0"/>
              <a:t>Chosen in Advance and Static</a:t>
            </a:r>
          </a:p>
          <a:p>
            <a:pPr lvl="1"/>
            <a:r>
              <a:rPr lang="en-US" dirty="0" smtClean="0"/>
              <a:t>Long-term contract for same location</a:t>
            </a:r>
          </a:p>
          <a:p>
            <a:pPr lvl="2"/>
            <a:r>
              <a:rPr lang="en-US" dirty="0" smtClean="0"/>
              <a:t>E.g., PBR (Professional Bull Riders) Finals in Las Vegas </a:t>
            </a:r>
          </a:p>
          <a:p>
            <a:pPr lvl="1"/>
            <a:r>
              <a:rPr lang="en-US" dirty="0" smtClean="0"/>
              <a:t>Permanent location</a:t>
            </a:r>
          </a:p>
          <a:p>
            <a:pPr lvl="2"/>
            <a:r>
              <a:rPr lang="en-US" dirty="0" smtClean="0"/>
              <a:t>E.g., Majors in Tennis (Wimbledon, French Open, US Open, Australia Open)</a:t>
            </a:r>
          </a:p>
          <a:p>
            <a:r>
              <a:rPr lang="en-US" dirty="0" smtClean="0"/>
              <a:t>Decided During Season Based on Performance</a:t>
            </a:r>
          </a:p>
          <a:p>
            <a:pPr lvl="1"/>
            <a:r>
              <a:rPr lang="en-US" dirty="0" smtClean="0"/>
              <a:t>E.g., Championship games in MLB, MLS, NBA and NHL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261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Super Bowl Case Study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NFL’s Super Bowl (awarded 4 years prior; requires 75% of owners votes). Criteria:</a:t>
            </a:r>
          </a:p>
          <a:p>
            <a:pPr lvl="1"/>
            <a:r>
              <a:rPr lang="en-US" dirty="0" smtClean="0"/>
              <a:t>Have </a:t>
            </a:r>
            <a:r>
              <a:rPr lang="en-US" dirty="0"/>
              <a:t>an NFL team.</a:t>
            </a:r>
          </a:p>
          <a:p>
            <a:pPr lvl="1"/>
            <a:r>
              <a:rPr lang="en-US" dirty="0" smtClean="0"/>
              <a:t>Have </a:t>
            </a:r>
            <a:r>
              <a:rPr lang="en-US" dirty="0"/>
              <a:t>a stadium of a certain size (a minimum of 70,000 sellable seats).</a:t>
            </a:r>
          </a:p>
          <a:p>
            <a:pPr lvl="1"/>
            <a:r>
              <a:rPr lang="en-US" dirty="0" smtClean="0"/>
              <a:t>Have </a:t>
            </a:r>
            <a:r>
              <a:rPr lang="en-US" dirty="0"/>
              <a:t>certain warm weather conditions. This rule was not binding for the decision to grant the 2014 Super Bowl to New York/New Jersey at </a:t>
            </a:r>
            <a:r>
              <a:rPr lang="en-US" dirty="0" err="1"/>
              <a:t>Metlife</a:t>
            </a:r>
            <a:r>
              <a:rPr lang="en-US" dirty="0"/>
              <a:t> Stadium. </a:t>
            </a:r>
          </a:p>
          <a:p>
            <a:pPr lvl="1"/>
            <a:r>
              <a:rPr lang="en-US" dirty="0" smtClean="0"/>
              <a:t>Have </a:t>
            </a:r>
            <a:r>
              <a:rPr lang="en-US" dirty="0"/>
              <a:t>a specified large number of hotel rooms, including percentages of “quality” hotel rooms within a 60-minute drive of the stadium.</a:t>
            </a:r>
          </a:p>
          <a:p>
            <a:pPr lvl="1"/>
            <a:r>
              <a:rPr lang="en-US" dirty="0" smtClean="0"/>
              <a:t>Have </a:t>
            </a:r>
            <a:r>
              <a:rPr lang="en-US" dirty="0"/>
              <a:t>several large ancillary venues per Super Bowl specifications (e.g. for the NFL Experience site)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3168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1320800"/>
            <a:ext cx="3810000" cy="42164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919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41" y="370541"/>
            <a:ext cx="7539318" cy="6338047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05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600" y="381000"/>
            <a:ext cx="5626100" cy="6096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05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204" y="710452"/>
            <a:ext cx="8266027" cy="543037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051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682" y="637242"/>
            <a:ext cx="7636436" cy="544011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05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Key Aspects of Event Planning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Objectives of event and </a:t>
            </a:r>
            <a:r>
              <a:rPr lang="en-US" dirty="0" err="1" smtClean="0"/>
              <a:t>rightsholder</a:t>
            </a:r>
            <a:endParaRPr lang="en-US" dirty="0" smtClean="0"/>
          </a:p>
          <a:p>
            <a:pPr lvl="1"/>
            <a:r>
              <a:rPr lang="en-US" dirty="0" smtClean="0"/>
              <a:t>E.g. Sponsor servicing</a:t>
            </a:r>
          </a:p>
          <a:p>
            <a:r>
              <a:rPr lang="en-US" dirty="0" smtClean="0"/>
              <a:t>Risk management</a:t>
            </a:r>
          </a:p>
          <a:p>
            <a:pPr lvl="1"/>
            <a:r>
              <a:rPr lang="en-US" dirty="0" smtClean="0"/>
              <a:t>E.g., Weather, Terrorism</a:t>
            </a:r>
          </a:p>
          <a:p>
            <a:r>
              <a:rPr lang="en-US" dirty="0" smtClean="0"/>
              <a:t>Project Management</a:t>
            </a:r>
          </a:p>
          <a:p>
            <a:pPr lvl="1"/>
            <a:r>
              <a:rPr lang="en-US" dirty="0" smtClean="0"/>
              <a:t>Complexities in bringing participants together</a:t>
            </a:r>
          </a:p>
          <a:p>
            <a:pPr lvl="1"/>
            <a:r>
              <a:rPr lang="en-US" dirty="0" smtClean="0"/>
              <a:t>E.g., </a:t>
            </a:r>
            <a:r>
              <a:rPr lang="en-US" dirty="0" err="1" smtClean="0"/>
              <a:t>Paquiao</a:t>
            </a:r>
            <a:r>
              <a:rPr lang="en-US" dirty="0" smtClean="0"/>
              <a:t> versus </a:t>
            </a:r>
            <a:r>
              <a:rPr lang="en-US" dirty="0" err="1" smtClean="0"/>
              <a:t>Mayweather</a:t>
            </a:r>
            <a:endParaRPr lang="en-US" dirty="0"/>
          </a:p>
          <a:p>
            <a:r>
              <a:rPr lang="en-US" dirty="0" smtClean="0"/>
              <a:t>Preparing for the Event</a:t>
            </a:r>
          </a:p>
          <a:p>
            <a:pPr lvl="1"/>
            <a:r>
              <a:rPr lang="en-US" dirty="0" smtClean="0"/>
              <a:t>Olympic Games: 7-8 years for a 17 day event</a:t>
            </a:r>
          </a:p>
          <a:p>
            <a:pPr lvl="1"/>
            <a:r>
              <a:rPr lang="en-US" dirty="0" smtClean="0"/>
              <a:t>Super Bowl: 24 months or longer for 7-10 day event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95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Key Aspects of Event Planning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Operating the Event</a:t>
            </a:r>
          </a:p>
          <a:p>
            <a:pPr lvl="1"/>
            <a:r>
              <a:rPr lang="en-US" dirty="0" smtClean="0"/>
              <a:t>Timelines</a:t>
            </a:r>
          </a:p>
          <a:p>
            <a:pPr lvl="1"/>
            <a:r>
              <a:rPr lang="en-US" dirty="0" smtClean="0"/>
              <a:t>Scheduling</a:t>
            </a:r>
          </a:p>
          <a:p>
            <a:pPr lvl="1"/>
            <a:r>
              <a:rPr lang="en-US" dirty="0" smtClean="0"/>
              <a:t>Resources: human (volunteer and staff)</a:t>
            </a:r>
          </a:p>
          <a:p>
            <a:pPr lvl="1"/>
            <a:r>
              <a:rPr lang="en-US" dirty="0" smtClean="0"/>
              <a:t>Resources: financial</a:t>
            </a:r>
          </a:p>
          <a:p>
            <a:pPr lvl="1"/>
            <a:r>
              <a:rPr lang="en-US" dirty="0" smtClean="0"/>
              <a:t>Crisis Management</a:t>
            </a:r>
          </a:p>
          <a:p>
            <a:pPr lvl="1"/>
            <a:r>
              <a:rPr lang="en-US" dirty="0" smtClean="0"/>
              <a:t>Volunteer Management</a:t>
            </a:r>
          </a:p>
          <a:p>
            <a:r>
              <a:rPr lang="en-US" dirty="0" smtClean="0"/>
              <a:t>High Level Example – ITU World Cup Triathlon in Toronto (2000 and 2001)</a:t>
            </a:r>
          </a:p>
          <a:p>
            <a:pPr lvl="1"/>
            <a:r>
              <a:rPr lang="en-US" dirty="0" smtClean="0"/>
              <a:t>Following slides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3527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A" dirty="0" smtClean="0"/>
              <a:t>The Toronto World </a:t>
            </a:r>
            <a:r>
              <a:rPr lang="en-CA" dirty="0"/>
              <a:t>C</a:t>
            </a:r>
            <a:r>
              <a:rPr lang="en-CA" dirty="0" smtClean="0"/>
              <a:t>up Triathlon</a:t>
            </a:r>
            <a:br>
              <a:rPr lang="en-CA" dirty="0" smtClean="0"/>
            </a:br>
            <a:r>
              <a:rPr lang="en-CA" dirty="0" smtClean="0"/>
              <a:t>2000 and 2001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7480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6525"/>
            <a:ext cx="8610600" cy="1555750"/>
          </a:xfrm>
        </p:spPr>
        <p:txBody>
          <a:bodyPr/>
          <a:lstStyle/>
          <a:p>
            <a:r>
              <a:rPr lang="en-US" sz="3600" dirty="0"/>
              <a:t>The Event Management Team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828800"/>
            <a:ext cx="8001000" cy="4724400"/>
          </a:xfrm>
        </p:spPr>
        <p:txBody>
          <a:bodyPr/>
          <a:lstStyle/>
          <a:p>
            <a:r>
              <a:rPr lang="en-US" sz="2400" dirty="0" smtClean="0"/>
              <a:t>Board of Directors</a:t>
            </a:r>
          </a:p>
          <a:p>
            <a:pPr lvl="1"/>
            <a:r>
              <a:rPr lang="en-US" sz="1600" dirty="0" smtClean="0"/>
              <a:t>Chair, Board of Directors</a:t>
            </a:r>
          </a:p>
          <a:p>
            <a:r>
              <a:rPr lang="en-US" sz="2400" dirty="0" smtClean="0"/>
              <a:t>Race Director</a:t>
            </a:r>
          </a:p>
          <a:p>
            <a:r>
              <a:rPr lang="en-US" sz="2400" dirty="0" smtClean="0"/>
              <a:t>Event Manager</a:t>
            </a:r>
          </a:p>
          <a:p>
            <a:r>
              <a:rPr lang="en-US" sz="2400" dirty="0" smtClean="0"/>
              <a:t>Staff (2 paid full-time)</a:t>
            </a:r>
          </a:p>
          <a:p>
            <a:r>
              <a:rPr lang="en-US" sz="2400" dirty="0" smtClean="0"/>
              <a:t>Volunteers</a:t>
            </a:r>
          </a:p>
          <a:p>
            <a:pPr lvl="1"/>
            <a:r>
              <a:rPr lang="en-US" sz="1600" dirty="0" smtClean="0"/>
              <a:t>More than 50 regular and 200 for race day</a:t>
            </a:r>
            <a:endParaRPr lang="en-US" sz="16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80188" y="6313488"/>
            <a:ext cx="1905000" cy="457200"/>
          </a:xfrm>
          <a:prstGeom prst="rect">
            <a:avLst/>
          </a:prstGeom>
        </p:spPr>
        <p:txBody>
          <a:bodyPr/>
          <a:lstStyle/>
          <a:p>
            <a:fld id="{79837241-3835-4D23-A214-C5A9B75BF9D6}" type="slidenum">
              <a:rPr lang="en-US"/>
              <a:pPr/>
              <a:t>21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2217" y="1932293"/>
            <a:ext cx="1970970" cy="3885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24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914400"/>
          </a:xfrm>
        </p:spPr>
        <p:txBody>
          <a:bodyPr/>
          <a:lstStyle/>
          <a:p>
            <a:r>
              <a:rPr lang="en-US" dirty="0" smtClean="0"/>
              <a:t>Sample Event Needs</a:t>
            </a:r>
            <a:endParaRPr lang="en-US" dirty="0"/>
          </a:p>
        </p:txBody>
      </p:sp>
      <p:sp>
        <p:nvSpPr>
          <p:cNvPr id="137219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253580"/>
            <a:ext cx="8686800" cy="5257800"/>
          </a:xfrm>
        </p:spPr>
        <p:txBody>
          <a:bodyPr>
            <a:normAutofit/>
          </a:bodyPr>
          <a:lstStyle/>
          <a:p>
            <a:pPr lvl="1">
              <a:lnSpc>
                <a:spcPct val="80000"/>
              </a:lnSpc>
            </a:pPr>
            <a:r>
              <a:rPr lang="en-US" sz="2000" dirty="0" smtClean="0"/>
              <a:t>40km of barricades </a:t>
            </a:r>
            <a:r>
              <a:rPr lang="en-US" sz="2000" dirty="0"/>
              <a:t>– for </a:t>
            </a:r>
            <a:r>
              <a:rPr lang="en-US" sz="2000" dirty="0" smtClean="0"/>
              <a:t>street closures</a:t>
            </a:r>
            <a:endParaRPr lang="en-US" sz="2000" dirty="0"/>
          </a:p>
          <a:p>
            <a:pPr lvl="1">
              <a:lnSpc>
                <a:spcPct val="80000"/>
              </a:lnSpc>
            </a:pPr>
            <a:r>
              <a:rPr lang="en-US" sz="2000" dirty="0"/>
              <a:t>10,000 bottles of water – </a:t>
            </a:r>
            <a:r>
              <a:rPr lang="en-US" sz="2000" dirty="0" smtClean="0"/>
              <a:t>provided by sponsor sponsor</a:t>
            </a:r>
            <a:endParaRPr lang="en-US" sz="2000" dirty="0"/>
          </a:p>
          <a:p>
            <a:pPr lvl="1">
              <a:lnSpc>
                <a:spcPct val="80000"/>
              </a:lnSpc>
            </a:pPr>
            <a:r>
              <a:rPr lang="en-US" sz="2000" dirty="0" smtClean="0"/>
              <a:t>2,000 </a:t>
            </a:r>
            <a:r>
              <a:rPr lang="en-US" sz="2000" dirty="0"/>
              <a:t>bottles </a:t>
            </a:r>
            <a:r>
              <a:rPr lang="en-US" sz="2000" dirty="0" smtClean="0"/>
              <a:t>energy drink – from sponsor</a:t>
            </a:r>
            <a:endParaRPr lang="en-US" sz="2000" dirty="0"/>
          </a:p>
          <a:p>
            <a:pPr lvl="1">
              <a:lnSpc>
                <a:spcPct val="80000"/>
              </a:lnSpc>
            </a:pPr>
            <a:r>
              <a:rPr lang="en-US" sz="2000" dirty="0"/>
              <a:t>Ambulance </a:t>
            </a:r>
            <a:endParaRPr lang="en-US" sz="2000" dirty="0" smtClean="0"/>
          </a:p>
          <a:p>
            <a:pPr lvl="1">
              <a:lnSpc>
                <a:spcPct val="80000"/>
              </a:lnSpc>
            </a:pPr>
            <a:r>
              <a:rPr lang="en-US" sz="2000" dirty="0" smtClean="0"/>
              <a:t>Grand</a:t>
            </a:r>
            <a:r>
              <a:rPr lang="en-US" sz="2000" dirty="0"/>
              <a:t>-stand </a:t>
            </a:r>
            <a:r>
              <a:rPr lang="en-US" sz="2000" dirty="0" smtClean="0"/>
              <a:t>for spectators</a:t>
            </a:r>
            <a:endParaRPr lang="en-US" sz="2000" dirty="0"/>
          </a:p>
          <a:p>
            <a:pPr lvl="1">
              <a:lnSpc>
                <a:spcPct val="80000"/>
              </a:lnSpc>
            </a:pPr>
            <a:r>
              <a:rPr lang="en-US" sz="2000" dirty="0" smtClean="0"/>
              <a:t>Race equipment</a:t>
            </a:r>
            <a:r>
              <a:rPr lang="en-US" sz="2000" dirty="0"/>
              <a:t>: timing, bike racks, swim buoys, </a:t>
            </a:r>
            <a:r>
              <a:rPr lang="en-US" sz="2000" dirty="0" err="1" smtClean="0"/>
              <a:t>etc</a:t>
            </a:r>
            <a:endParaRPr lang="en-US" sz="2000" dirty="0"/>
          </a:p>
          <a:p>
            <a:pPr lvl="1">
              <a:lnSpc>
                <a:spcPct val="80000"/>
              </a:lnSpc>
            </a:pPr>
            <a:r>
              <a:rPr lang="en-US" sz="2000" dirty="0" smtClean="0"/>
              <a:t>Swim </a:t>
            </a:r>
            <a:r>
              <a:rPr lang="en-US" sz="2000" dirty="0"/>
              <a:t>exit ramp </a:t>
            </a:r>
            <a:endParaRPr lang="en-US" sz="2000" dirty="0" smtClean="0"/>
          </a:p>
          <a:p>
            <a:pPr lvl="1">
              <a:lnSpc>
                <a:spcPct val="80000"/>
              </a:lnSpc>
            </a:pPr>
            <a:r>
              <a:rPr lang="en-US" sz="2000" dirty="0" smtClean="0"/>
              <a:t>25 Motorcycles for </a:t>
            </a:r>
            <a:r>
              <a:rPr lang="en-US" sz="2000" dirty="0"/>
              <a:t>bike course/run course marshals and press vehicles</a:t>
            </a:r>
          </a:p>
          <a:p>
            <a:pPr lvl="1">
              <a:lnSpc>
                <a:spcPct val="80000"/>
              </a:lnSpc>
            </a:pPr>
            <a:r>
              <a:rPr lang="en-US" sz="2000" dirty="0" smtClean="0"/>
              <a:t>Post-race food for 2,500</a:t>
            </a:r>
          </a:p>
          <a:p>
            <a:pPr lvl="1">
              <a:lnSpc>
                <a:spcPct val="80000"/>
              </a:lnSpc>
            </a:pPr>
            <a:r>
              <a:rPr lang="en-US" sz="2000" dirty="0" smtClean="0"/>
              <a:t>100+ Portable toilets</a:t>
            </a:r>
          </a:p>
          <a:p>
            <a:pPr lvl="1">
              <a:lnSpc>
                <a:spcPct val="80000"/>
              </a:lnSpc>
            </a:pPr>
            <a:endParaRPr lang="en-US" sz="2000" dirty="0"/>
          </a:p>
          <a:p>
            <a:pPr>
              <a:lnSpc>
                <a:spcPct val="80000"/>
              </a:lnSpc>
            </a:pPr>
            <a:endParaRPr lang="en-US" sz="2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68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914400"/>
          </a:xfrm>
        </p:spPr>
        <p:txBody>
          <a:bodyPr/>
          <a:lstStyle/>
          <a:p>
            <a:r>
              <a:rPr lang="en-US" dirty="0"/>
              <a:t>Event </a:t>
            </a:r>
            <a:r>
              <a:rPr lang="en-US" dirty="0" smtClean="0"/>
              <a:t>VIP’s </a:t>
            </a:r>
            <a:endParaRPr lang="en-US" dirty="0"/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371600"/>
            <a:ext cx="8686800" cy="5257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800" b="1" i="1" dirty="0" smtClean="0"/>
              <a:t>VIP Involvement</a:t>
            </a:r>
            <a:endParaRPr lang="en-US" sz="28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75 World Cup Athletes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25 Team Managers, Coaches, Administrators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2 Triathlon Canada Reps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2 </a:t>
            </a:r>
            <a:r>
              <a:rPr lang="en-US" sz="2400" dirty="0" smtClean="0"/>
              <a:t>OAT (provincial association) </a:t>
            </a:r>
            <a:r>
              <a:rPr lang="en-US" sz="2400" dirty="0"/>
              <a:t>Reps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10 ITU </a:t>
            </a:r>
            <a:r>
              <a:rPr lang="en-US" sz="2400" dirty="0" smtClean="0"/>
              <a:t>(international federation) Reps</a:t>
            </a:r>
            <a:endParaRPr lang="en-US" sz="24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20 Committee </a:t>
            </a:r>
            <a:r>
              <a:rPr lang="en-US" sz="2400" dirty="0" smtClean="0"/>
              <a:t>Heads (Board of Directors)</a:t>
            </a:r>
            <a:endParaRPr lang="en-US" sz="24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2 City Council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2 </a:t>
            </a:r>
            <a:r>
              <a:rPr lang="en-US" sz="2400" dirty="0" smtClean="0"/>
              <a:t>Provincial Government</a:t>
            </a:r>
            <a:endParaRPr lang="en-US" sz="24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2 </a:t>
            </a:r>
            <a:r>
              <a:rPr lang="en-US" sz="2400" dirty="0" smtClean="0"/>
              <a:t>City Government</a:t>
            </a:r>
            <a:endParaRPr lang="en-US" sz="24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2 Federal Government</a:t>
            </a:r>
          </a:p>
          <a:p>
            <a:pPr lvl="1">
              <a:lnSpc>
                <a:spcPct val="80000"/>
              </a:lnSpc>
            </a:pPr>
            <a:r>
              <a:rPr lang="en-US" sz="2400" dirty="0"/>
              <a:t>50 </a:t>
            </a:r>
            <a:r>
              <a:rPr lang="en-US" sz="2400" dirty="0" smtClean="0"/>
              <a:t>Sponsors</a:t>
            </a:r>
            <a:endParaRPr lang="en-US" sz="2400" dirty="0"/>
          </a:p>
          <a:p>
            <a:pPr lvl="1">
              <a:lnSpc>
                <a:spcPct val="80000"/>
              </a:lnSpc>
            </a:pPr>
            <a:r>
              <a:rPr lang="en-US" sz="2400" dirty="0"/>
              <a:t>TOTAL : 192 people (112 </a:t>
            </a:r>
            <a:r>
              <a:rPr lang="en-US" sz="2400" dirty="0" smtClean="0"/>
              <a:t>excluding </a:t>
            </a:r>
            <a:r>
              <a:rPr lang="en-US" sz="2400" dirty="0"/>
              <a:t>athletes)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52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03238"/>
            <a:ext cx="9144000" cy="914400"/>
          </a:xfrm>
        </p:spPr>
        <p:txBody>
          <a:bodyPr/>
          <a:lstStyle/>
          <a:p>
            <a:r>
              <a:rPr lang="en-US" dirty="0" smtClean="0"/>
              <a:t>Sample Stakeholders</a:t>
            </a:r>
            <a:endParaRPr lang="en-US" dirty="0"/>
          </a:p>
        </p:txBody>
      </p:sp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569201"/>
            <a:ext cx="8077200" cy="3493368"/>
          </a:xfrm>
        </p:spPr>
        <p:txBody>
          <a:bodyPr>
            <a:noAutofit/>
          </a:bodyPr>
          <a:lstStyle/>
          <a:p>
            <a:pPr marL="990600" lvl="1" indent="-533400">
              <a:lnSpc>
                <a:spcPct val="120000"/>
              </a:lnSpc>
            </a:pPr>
            <a:r>
              <a:rPr lang="en-US" sz="1400" dirty="0" smtClean="0"/>
              <a:t>Exhibition Place - venue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Ontario </a:t>
            </a:r>
            <a:r>
              <a:rPr lang="en-US" sz="1400" dirty="0" smtClean="0"/>
              <a:t>Place - venue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The Molson </a:t>
            </a:r>
            <a:r>
              <a:rPr lang="en-US" sz="1400" dirty="0" smtClean="0"/>
              <a:t>Indy - venue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The City of </a:t>
            </a:r>
            <a:r>
              <a:rPr lang="en-US" sz="1400" dirty="0" smtClean="0"/>
              <a:t>Toronto - partner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The City of Toronto </a:t>
            </a:r>
            <a:r>
              <a:rPr lang="en-US" sz="1400" dirty="0" smtClean="0"/>
              <a:t>Police - supplier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‘Sit-Down’ </a:t>
            </a:r>
            <a:r>
              <a:rPr lang="en-US" sz="1400" dirty="0" smtClean="0"/>
              <a:t>Connections – supplier (grand stand)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T.O. </a:t>
            </a:r>
            <a:r>
              <a:rPr lang="en-US" sz="1400" dirty="0" err="1"/>
              <a:t>Labour</a:t>
            </a:r>
            <a:r>
              <a:rPr lang="en-US" sz="1400" dirty="0"/>
              <a:t> Union #</a:t>
            </a:r>
            <a:r>
              <a:rPr lang="en-US" sz="1400" dirty="0" smtClean="0"/>
              <a:t>506 – supplier (labor)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Union IATSE #58 – </a:t>
            </a:r>
            <a:r>
              <a:rPr lang="en-US" sz="1400" dirty="0" smtClean="0"/>
              <a:t>Sound – supplier (labor)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International Triathlon Union (ITU</a:t>
            </a:r>
            <a:r>
              <a:rPr lang="en-US" sz="1400" dirty="0" smtClean="0"/>
              <a:t>) – rights holder/partner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Triathlon </a:t>
            </a:r>
            <a:r>
              <a:rPr lang="en-US" sz="1400" dirty="0" smtClean="0"/>
              <a:t>Canada – partner/sanctioning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Ontario Association of Triathletes (OAT) – partner/sanctioning</a:t>
            </a:r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Toronto </a:t>
            </a:r>
            <a:r>
              <a:rPr lang="en-US" sz="1400" dirty="0" smtClean="0"/>
              <a:t>Ambulance - supplier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 err="1"/>
              <a:t>Skydome</a:t>
            </a:r>
            <a:r>
              <a:rPr lang="en-US" sz="1400" dirty="0"/>
              <a:t> </a:t>
            </a:r>
            <a:r>
              <a:rPr lang="en-US" sz="1400" dirty="0" err="1"/>
              <a:t>Courzon</a:t>
            </a:r>
            <a:r>
              <a:rPr lang="en-US" sz="1400" dirty="0"/>
              <a:t> </a:t>
            </a:r>
            <a:r>
              <a:rPr lang="en-US" sz="1400" dirty="0" smtClean="0"/>
              <a:t>Club - supplier</a:t>
            </a:r>
            <a:endParaRPr lang="en-US" sz="1400" dirty="0"/>
          </a:p>
          <a:p>
            <a:pPr marL="990600" lvl="1" indent="-533400">
              <a:lnSpc>
                <a:spcPct val="120000"/>
              </a:lnSpc>
            </a:pPr>
            <a:r>
              <a:rPr lang="en-US" sz="1400" dirty="0"/>
              <a:t>Toronto Port Authority </a:t>
            </a:r>
            <a:r>
              <a:rPr lang="en-US" sz="1400" dirty="0" smtClean="0"/>
              <a:t>- supplier</a:t>
            </a:r>
            <a:endParaRPr lang="en-US" sz="1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42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03238"/>
            <a:ext cx="9144000" cy="914400"/>
          </a:xfrm>
        </p:spPr>
        <p:txBody>
          <a:bodyPr/>
          <a:lstStyle/>
          <a:p>
            <a:r>
              <a:rPr lang="en-US" dirty="0" smtClean="0"/>
              <a:t> Sample Event Committees</a:t>
            </a:r>
            <a:endParaRPr lang="en-US" dirty="0"/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676400"/>
            <a:ext cx="8077200" cy="4114800"/>
          </a:xfrm>
        </p:spPr>
        <p:txBody>
          <a:bodyPr>
            <a:normAutofit fontScale="55000" lnSpcReduction="20000"/>
          </a:bodyPr>
          <a:lstStyle/>
          <a:p>
            <a:pPr marL="990600" lvl="1" indent="-533400">
              <a:lnSpc>
                <a:spcPct val="80000"/>
              </a:lnSpc>
            </a:pPr>
            <a:r>
              <a:rPr lang="en-US" dirty="0" smtClean="0"/>
              <a:t>Race </a:t>
            </a:r>
            <a:r>
              <a:rPr lang="en-US" dirty="0"/>
              <a:t>Committee</a:t>
            </a:r>
            <a:endParaRPr lang="en-US" b="1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Events Committee (Corporate &amp; Celebrity Relay) </a:t>
            </a:r>
            <a:endParaRPr lang="en-US" b="1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Officials and Sanctioning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Insurance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Athlete Services 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Finance Committee</a:t>
            </a:r>
            <a:endParaRPr lang="en-US" b="1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Administration &amp; Accreditation</a:t>
            </a:r>
            <a:endParaRPr lang="en-US" b="1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Legal Committee</a:t>
            </a:r>
            <a:endParaRPr lang="en-US" b="1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Fundraising and Sponsorship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 smtClean="0"/>
              <a:t>Volunteer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Special Services Committee 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Security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Spectator Services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 smtClean="0"/>
              <a:t>Public </a:t>
            </a:r>
            <a:r>
              <a:rPr lang="en-US" dirty="0"/>
              <a:t>Relations Committee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Awards </a:t>
            </a:r>
            <a:r>
              <a:rPr lang="en-US" dirty="0" smtClean="0"/>
              <a:t>Protocol Committee</a:t>
            </a:r>
            <a:endParaRPr lang="en-US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Technical Committee  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Physically </a:t>
            </a:r>
            <a:r>
              <a:rPr lang="en-US" dirty="0" smtClean="0"/>
              <a:t>Challenged Race Committee</a:t>
            </a:r>
            <a:endParaRPr lang="en-US" dirty="0"/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Medical Team</a:t>
            </a:r>
          </a:p>
          <a:p>
            <a:pPr marL="990600" lvl="1" indent="-533400">
              <a:lnSpc>
                <a:spcPct val="80000"/>
              </a:lnSpc>
            </a:pPr>
            <a:r>
              <a:rPr lang="en-US" dirty="0"/>
              <a:t>Communications Committee</a:t>
            </a:r>
          </a:p>
          <a:p>
            <a:pPr marL="990600" lvl="1" indent="-533400">
              <a:lnSpc>
                <a:spcPct val="80000"/>
              </a:lnSpc>
            </a:pPr>
            <a:endParaRPr lang="en-US" dirty="0"/>
          </a:p>
          <a:p>
            <a:pPr marL="990600" lvl="1" indent="-533400">
              <a:lnSpc>
                <a:spcPct val="80000"/>
              </a:lnSpc>
            </a:pPr>
            <a:endParaRPr lang="en-US" dirty="0"/>
          </a:p>
          <a:p>
            <a:pPr marL="990600" lvl="1" indent="-533400">
              <a:lnSpc>
                <a:spcPct val="80000"/>
              </a:lnSpc>
            </a:pPr>
            <a:endParaRPr lang="en-US" dirty="0"/>
          </a:p>
          <a:p>
            <a:pPr marL="609600" indent="-609600">
              <a:lnSpc>
                <a:spcPct val="80000"/>
              </a:lnSpc>
            </a:pPr>
            <a:endParaRPr 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503238"/>
            <a:ext cx="9144000" cy="914400"/>
          </a:xfrm>
        </p:spPr>
        <p:txBody>
          <a:bodyPr/>
          <a:lstStyle/>
          <a:p>
            <a:r>
              <a:rPr lang="en-US" dirty="0" smtClean="0"/>
              <a:t>Benefits Provided to Athletes</a:t>
            </a:r>
            <a:endParaRPr lang="en-US" dirty="0"/>
          </a:p>
        </p:txBody>
      </p:sp>
      <p:sp>
        <p:nvSpPr>
          <p:cNvPr id="2396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0"/>
            <a:ext cx="8077200" cy="4114800"/>
          </a:xfrm>
        </p:spPr>
        <p:txBody>
          <a:bodyPr/>
          <a:lstStyle/>
          <a:p>
            <a:r>
              <a:rPr lang="en-US" sz="2800" dirty="0"/>
              <a:t>Goody Bags</a:t>
            </a:r>
          </a:p>
          <a:p>
            <a:r>
              <a:rPr lang="en-US" sz="2800" dirty="0"/>
              <a:t>Beverages</a:t>
            </a:r>
          </a:p>
          <a:p>
            <a:r>
              <a:rPr lang="en-US" sz="2800" dirty="0"/>
              <a:t>Souvenirs</a:t>
            </a:r>
          </a:p>
          <a:p>
            <a:r>
              <a:rPr lang="en-US" sz="2800" dirty="0"/>
              <a:t>Coupons</a:t>
            </a:r>
          </a:p>
          <a:p>
            <a:r>
              <a:rPr lang="en-US" sz="2800" dirty="0"/>
              <a:t>Product Samples</a:t>
            </a:r>
          </a:p>
          <a:p>
            <a:r>
              <a:rPr lang="en-US" sz="2800" dirty="0"/>
              <a:t>Photographs</a:t>
            </a:r>
          </a:p>
          <a:p>
            <a:r>
              <a:rPr lang="en-US" sz="2800" dirty="0"/>
              <a:t>Family/friends viewing areas/photo </a:t>
            </a:r>
            <a:r>
              <a:rPr lang="en-US" sz="2800" dirty="0" err="1"/>
              <a:t>opps</a:t>
            </a:r>
            <a:endParaRPr lang="en-US" sz="18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71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Key Aspects of Event Planning (3)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Evaluation of the Event</a:t>
            </a:r>
          </a:p>
          <a:p>
            <a:pPr lvl="1"/>
            <a:r>
              <a:rPr lang="en-US" sz="1800" dirty="0" smtClean="0"/>
              <a:t>Benchmark (set benchmarks based on last year (e.g., # of participants, amount of sponsorship revenue, # of TV viewers,</a:t>
            </a:r>
            <a:r>
              <a:rPr lang="en-US" sz="1800" dirty="0"/>
              <a:t> </a:t>
            </a:r>
            <a:r>
              <a:rPr lang="en-US" sz="1800" dirty="0" smtClean="0"/>
              <a:t>social media hits, etc.)</a:t>
            </a:r>
          </a:p>
          <a:p>
            <a:pPr lvl="1"/>
            <a:r>
              <a:rPr lang="en-US" sz="1800" dirty="0" smtClean="0"/>
              <a:t>Objective (what do we want to achieve this year on each benchmark)</a:t>
            </a:r>
          </a:p>
          <a:p>
            <a:pPr lvl="1"/>
            <a:r>
              <a:rPr lang="en-US" sz="1800" dirty="0" smtClean="0"/>
              <a:t>Method to Assess (determine how to verify if objective achieved or not (e.g., track revenues, do a participant survey, etc.) </a:t>
            </a:r>
          </a:p>
          <a:p>
            <a:pPr lvl="1"/>
            <a:r>
              <a:rPr lang="en-US" sz="1800" dirty="0" smtClean="0"/>
              <a:t>Collect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8495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owerPoint Presentation 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Template.thmx</Template>
  <TotalTime>4161</TotalTime>
  <Words>1034</Words>
  <Application>Microsoft Office PowerPoint</Application>
  <PresentationFormat>On-screen Show (4:3)</PresentationFormat>
  <Paragraphs>206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Myriad Pro</vt:lpstr>
      <vt:lpstr>UWTSD PowerPoint Presentation Template</vt:lpstr>
      <vt:lpstr>Sporting Events </vt:lpstr>
      <vt:lpstr>Sporting Events</vt:lpstr>
      <vt:lpstr>Decisions</vt:lpstr>
      <vt:lpstr>Event Types</vt:lpstr>
      <vt:lpstr>Event Stakeholders</vt:lpstr>
      <vt:lpstr>PowerPoint Presentation</vt:lpstr>
      <vt:lpstr>Time Line of Key Decisions</vt:lpstr>
      <vt:lpstr>PowerPoint Presentation</vt:lpstr>
      <vt:lpstr>Media &amp; Events</vt:lpstr>
      <vt:lpstr>PowerPoint Presentation</vt:lpstr>
      <vt:lpstr>Event Location</vt:lpstr>
      <vt:lpstr>Super Bowl Case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Aspects of Event Planning</vt:lpstr>
      <vt:lpstr>Key Aspects of Event Planning (2)</vt:lpstr>
      <vt:lpstr>The Toronto World Cup Triathlon 2000 and 2001</vt:lpstr>
      <vt:lpstr>The Event Management Team</vt:lpstr>
      <vt:lpstr>Sample Event Needs</vt:lpstr>
      <vt:lpstr>Event VIP’s </vt:lpstr>
      <vt:lpstr>Sample Stakeholders</vt:lpstr>
      <vt:lpstr> Sample Event Committees</vt:lpstr>
      <vt:lpstr>Benefits Provided to Athletes</vt:lpstr>
      <vt:lpstr>Key Aspects of Event Planning (3)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247</cp:revision>
  <dcterms:created xsi:type="dcterms:W3CDTF">2015-08-30T17:15:48Z</dcterms:created>
  <dcterms:modified xsi:type="dcterms:W3CDTF">2017-03-14T11:40:55Z</dcterms:modified>
</cp:coreProperties>
</file>