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3" d="100"/>
          <a:sy n="83" d="100"/>
        </p:scale>
        <p:origin x="-1426" y="-7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942E39A-0639-4672-AA1B-27E0BAC9EEC9}" type="datetimeFigureOut">
              <a:rPr lang="en-GB" smtClean="0"/>
              <a:pPr/>
              <a:t>04/09/2018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D9274AD-5BEB-4A9A-9D50-BC65DB8C40E9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2" name="Rectangle 31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9" name="Rectangle 38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0" name="Rectangle 39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1" name="Rectangle 40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42" name="Rectangle 41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914400" y="4343400"/>
            <a:ext cx="7772400" cy="1975104"/>
          </a:xfrm>
        </p:spPr>
        <p:txBody>
          <a:bodyPr/>
          <a:lstStyle>
            <a:lvl1pPr marR="9144" algn="l">
              <a:defRPr sz="4000" b="1" cap="all" spc="0" baseline="0">
                <a:effectLst>
                  <a:reflection blurRad="12700" stA="34000" endA="740" endPos="53000" dir="5400000" sy="-100000" algn="bl" rotWithShape="0"/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914400" y="2834640"/>
            <a:ext cx="7772400" cy="1508760"/>
          </a:xfrm>
        </p:spPr>
        <p:txBody>
          <a:bodyPr lIns="100584" tIns="45720" anchor="b"/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56" name="Rectangle 55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5" name="Rectangle 64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6" name="Rectangle 65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7" name="Rectangle 66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942E39A-0639-4672-AA1B-27E0BAC9EEC9}" type="datetimeFigureOut">
              <a:rPr lang="en-GB" smtClean="0"/>
              <a:pPr/>
              <a:t>04/09/2018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D9274AD-5BEB-4A9A-9D50-BC65DB8C40E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Freeform 13"/>
          <p:cNvSpPr>
            <a:spLocks/>
          </p:cNvSpPr>
          <p:nvPr/>
        </p:nvSpPr>
        <p:spPr bwMode="auto">
          <a:xfrm>
            <a:off x="4828952" y="1073888"/>
            <a:ext cx="4322136" cy="5791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3648"/>
              </a:cxn>
              <a:cxn ang="0">
                <a:pos x="720" y="2016"/>
              </a:cxn>
              <a:cxn ang="0">
                <a:pos x="2736" y="0"/>
              </a:cxn>
              <a:cxn ang="0">
                <a:pos x="2736" y="96"/>
              </a:cxn>
              <a:cxn ang="0">
                <a:pos x="744" y="2038"/>
              </a:cxn>
              <a:cxn ang="0">
                <a:pos x="48" y="3648"/>
              </a:cxn>
              <a:cxn ang="0">
                <a:pos x="0" y="3648"/>
              </a:cxn>
            </a:cxnLst>
            <a:rect l="0" t="0" r="0" b="0"/>
            <a:pathLst>
              <a:path w="2736" h="3648">
                <a:moveTo>
                  <a:pt x="0" y="3648"/>
                </a:moveTo>
                <a:lnTo>
                  <a:pt x="720" y="2016"/>
                </a:lnTo>
                <a:lnTo>
                  <a:pt x="2736" y="672"/>
                </a:lnTo>
                <a:lnTo>
                  <a:pt x="2736" y="720"/>
                </a:lnTo>
                <a:lnTo>
                  <a:pt x="744" y="2038"/>
                </a:lnTo>
                <a:lnTo>
                  <a:pt x="48" y="3648"/>
                </a:lnTo>
                <a:lnTo>
                  <a:pt x="48" y="3648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5" name="Freeform 14"/>
          <p:cNvSpPr>
            <a:spLocks/>
          </p:cNvSpPr>
          <p:nvPr/>
        </p:nvSpPr>
        <p:spPr bwMode="auto">
          <a:xfrm>
            <a:off x="373966" y="0"/>
            <a:ext cx="5514536" cy="661533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4080"/>
              </a:cxn>
              <a:cxn ang="0">
                <a:pos x="0" y="4128"/>
              </a:cxn>
              <a:cxn ang="0">
                <a:pos x="3504" y="2640"/>
              </a:cxn>
              <a:cxn ang="0">
                <a:pos x="2880" y="0"/>
              </a:cxn>
              <a:cxn ang="0">
                <a:pos x="2832" y="0"/>
              </a:cxn>
              <a:cxn ang="0">
                <a:pos x="3465" y="2619"/>
              </a:cxn>
              <a:cxn ang="0">
                <a:pos x="0" y="4080"/>
              </a:cxn>
            </a:cxnLst>
            <a:rect l="0" t="0" r="0" b="0"/>
            <a:pathLst>
              <a:path w="3504" h="4128">
                <a:moveTo>
                  <a:pt x="0" y="4080"/>
                </a:moveTo>
                <a:lnTo>
                  <a:pt x="0" y="4128"/>
                </a:lnTo>
                <a:lnTo>
                  <a:pt x="3504" y="2640"/>
                </a:lnTo>
                <a:lnTo>
                  <a:pt x="2880" y="0"/>
                </a:lnTo>
                <a:lnTo>
                  <a:pt x="2832" y="0"/>
                </a:lnTo>
                <a:lnTo>
                  <a:pt x="3465" y="2619"/>
                </a:lnTo>
                <a:lnTo>
                  <a:pt x="0" y="4080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3" name="Freeform 12"/>
          <p:cNvSpPr>
            <a:spLocks/>
          </p:cNvSpPr>
          <p:nvPr/>
        </p:nvSpPr>
        <p:spPr bwMode="auto">
          <a:xfrm rot="5236414">
            <a:off x="4462128" y="1483600"/>
            <a:ext cx="4114800" cy="118872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6" name="Freeform 15"/>
          <p:cNvSpPr>
            <a:spLocks/>
          </p:cNvSpPr>
          <p:nvPr/>
        </p:nvSpPr>
        <p:spPr bwMode="auto">
          <a:xfrm>
            <a:off x="5943600" y="0"/>
            <a:ext cx="27432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104" y="0"/>
              </a:cxn>
              <a:cxn ang="0">
                <a:pos x="1728" y="0"/>
              </a:cxn>
              <a:cxn ang="0">
                <a:pos x="0" y="2688"/>
              </a:cxn>
              <a:cxn ang="0">
                <a:pos x="1104" y="0"/>
              </a:cxn>
            </a:cxnLst>
            <a:rect l="0" t="0" r="0" b="0"/>
            <a:pathLst>
              <a:path w="1728" h="2688">
                <a:moveTo>
                  <a:pt x="1104" y="0"/>
                </a:moveTo>
                <a:lnTo>
                  <a:pt x="1728" y="0"/>
                </a:lnTo>
                <a:lnTo>
                  <a:pt x="0" y="2688"/>
                </a:lnTo>
                <a:lnTo>
                  <a:pt x="110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7" name="Freeform 16"/>
          <p:cNvSpPr>
            <a:spLocks/>
          </p:cNvSpPr>
          <p:nvPr/>
        </p:nvSpPr>
        <p:spPr bwMode="auto">
          <a:xfrm>
            <a:off x="5943600" y="4267200"/>
            <a:ext cx="3200400" cy="11430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2016" y="240"/>
              </a:cxn>
              <a:cxn ang="0">
                <a:pos x="2016" y="720"/>
              </a:cxn>
              <a:cxn ang="0">
                <a:pos x="0" y="0"/>
              </a:cxn>
            </a:cxnLst>
            <a:rect l="0" t="0" r="0" b="0"/>
            <a:pathLst>
              <a:path w="2016" h="720">
                <a:moveTo>
                  <a:pt x="0" y="0"/>
                </a:moveTo>
                <a:lnTo>
                  <a:pt x="2016" y="240"/>
                </a:lnTo>
                <a:lnTo>
                  <a:pt x="2016" y="72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8" name="Freeform 17"/>
          <p:cNvSpPr>
            <a:spLocks/>
          </p:cNvSpPr>
          <p:nvPr/>
        </p:nvSpPr>
        <p:spPr bwMode="auto">
          <a:xfrm>
            <a:off x="5943600" y="0"/>
            <a:ext cx="13716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864" y="0"/>
              </a:cxn>
              <a:cxn ang="0">
                <a:pos x="0" y="2688"/>
              </a:cxn>
              <a:cxn ang="0">
                <a:pos x="768" y="0"/>
              </a:cxn>
              <a:cxn ang="0">
                <a:pos x="864" y="0"/>
              </a:cxn>
            </a:cxnLst>
            <a:rect l="0" t="0" r="0" b="0"/>
            <a:pathLst>
              <a:path w="864" h="2688">
                <a:moveTo>
                  <a:pt x="864" y="0"/>
                </a:moveTo>
                <a:lnTo>
                  <a:pt x="0" y="2688"/>
                </a:lnTo>
                <a:lnTo>
                  <a:pt x="768" y="0"/>
                </a:lnTo>
                <a:lnTo>
                  <a:pt x="86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9" name="Freeform 18"/>
          <p:cNvSpPr>
            <a:spLocks/>
          </p:cNvSpPr>
          <p:nvPr/>
        </p:nvSpPr>
        <p:spPr bwMode="auto">
          <a:xfrm>
            <a:off x="5948363" y="4246563"/>
            <a:ext cx="2090737" cy="26114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71" y="1645"/>
              </a:cxn>
              <a:cxn ang="0">
                <a:pos x="1317" y="1645"/>
              </a:cxn>
              <a:cxn ang="0">
                <a:pos x="0" y="0"/>
              </a:cxn>
              <a:cxn ang="0">
                <a:pos x="1071" y="1645"/>
              </a:cxn>
            </a:cxnLst>
            <a:rect l="0" t="0" r="0" b="0"/>
            <a:pathLst>
              <a:path w="1317" h="1645">
                <a:moveTo>
                  <a:pt x="1071" y="1645"/>
                </a:moveTo>
                <a:lnTo>
                  <a:pt x="1317" y="1645"/>
                </a:lnTo>
                <a:lnTo>
                  <a:pt x="0" y="0"/>
                </a:lnTo>
                <a:lnTo>
                  <a:pt x="1071" y="1645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0" name="Freeform 19"/>
          <p:cNvSpPr>
            <a:spLocks/>
          </p:cNvSpPr>
          <p:nvPr/>
        </p:nvSpPr>
        <p:spPr bwMode="auto">
          <a:xfrm>
            <a:off x="5943600" y="4267200"/>
            <a:ext cx="16002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08" y="1632"/>
              </a:cxn>
              <a:cxn ang="0">
                <a:pos x="0" y="0"/>
              </a:cxn>
              <a:cxn ang="0">
                <a:pos x="960" y="1632"/>
              </a:cxn>
              <a:cxn ang="0">
                <a:pos x="1008" y="1632"/>
              </a:cxn>
            </a:cxnLst>
            <a:rect l="0" t="0" r="0" b="0"/>
            <a:pathLst>
              <a:path w="1008" h="1632">
                <a:moveTo>
                  <a:pt x="1008" y="1632"/>
                </a:moveTo>
                <a:lnTo>
                  <a:pt x="0" y="0"/>
                </a:lnTo>
                <a:lnTo>
                  <a:pt x="960" y="1632"/>
                </a:lnTo>
                <a:lnTo>
                  <a:pt x="1008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1" name="Freeform 20"/>
          <p:cNvSpPr>
            <a:spLocks/>
          </p:cNvSpPr>
          <p:nvPr/>
        </p:nvSpPr>
        <p:spPr bwMode="auto">
          <a:xfrm>
            <a:off x="5943600" y="1371600"/>
            <a:ext cx="3200400" cy="2895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2016" y="144"/>
              </a:cxn>
              <a:cxn ang="0">
                <a:pos x="0" y="1824"/>
              </a:cxn>
              <a:cxn ang="0">
                <a:pos x="2016" y="0"/>
              </a:cxn>
            </a:cxnLst>
            <a:rect l="0" t="0" r="0" b="0"/>
            <a:pathLst>
              <a:path w="2016" h="1824">
                <a:moveTo>
                  <a:pt x="2016" y="0"/>
                </a:moveTo>
                <a:lnTo>
                  <a:pt x="2016" y="144"/>
                </a:lnTo>
                <a:lnTo>
                  <a:pt x="0" y="1824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2" name="Freeform 21"/>
          <p:cNvSpPr>
            <a:spLocks/>
          </p:cNvSpPr>
          <p:nvPr/>
        </p:nvSpPr>
        <p:spPr bwMode="auto">
          <a:xfrm>
            <a:off x="5943600" y="1752600"/>
            <a:ext cx="3200400" cy="2514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0" y="1584"/>
              </a:cxn>
              <a:cxn ang="0">
                <a:pos x="2016" y="48"/>
              </a:cxn>
              <a:cxn ang="0">
                <a:pos x="2016" y="0"/>
              </a:cxn>
            </a:cxnLst>
            <a:rect l="0" t="0" r="0" b="0"/>
            <a:pathLst>
              <a:path w="2016" h="1584">
                <a:moveTo>
                  <a:pt x="2016" y="0"/>
                </a:moveTo>
                <a:lnTo>
                  <a:pt x="0" y="1584"/>
                </a:lnTo>
                <a:lnTo>
                  <a:pt x="2016" y="48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3" name="Freeform 22"/>
          <p:cNvSpPr>
            <a:spLocks/>
          </p:cNvSpPr>
          <p:nvPr/>
        </p:nvSpPr>
        <p:spPr bwMode="auto">
          <a:xfrm>
            <a:off x="990600" y="4267200"/>
            <a:ext cx="4953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120" y="0"/>
              </a:cxn>
              <a:cxn ang="0">
                <a:pos x="1056" y="1632"/>
              </a:cxn>
              <a:cxn ang="0">
                <a:pos x="0" y="1632"/>
              </a:cxn>
            </a:cxnLst>
            <a:rect l="0" t="0" r="0" b="0"/>
            <a:pathLst>
              <a:path w="3120" h="1632">
                <a:moveTo>
                  <a:pt x="0" y="1632"/>
                </a:moveTo>
                <a:lnTo>
                  <a:pt x="3120" y="0"/>
                </a:lnTo>
                <a:lnTo>
                  <a:pt x="1056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4" name="Freeform 23"/>
          <p:cNvSpPr>
            <a:spLocks/>
          </p:cNvSpPr>
          <p:nvPr/>
        </p:nvSpPr>
        <p:spPr bwMode="auto">
          <a:xfrm>
            <a:off x="533400" y="4267200"/>
            <a:ext cx="5334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360" y="0"/>
              </a:cxn>
              <a:cxn ang="0">
                <a:pos x="144" y="1632"/>
              </a:cxn>
              <a:cxn ang="0">
                <a:pos x="0" y="1632"/>
              </a:cxn>
            </a:cxnLst>
            <a:rect l="0" t="0" r="0" b="0"/>
            <a:pathLst>
              <a:path w="3360" h="1632">
                <a:moveTo>
                  <a:pt x="0" y="1632"/>
                </a:moveTo>
                <a:lnTo>
                  <a:pt x="3360" y="0"/>
                </a:lnTo>
                <a:lnTo>
                  <a:pt x="144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5" name="Freeform 24"/>
          <p:cNvSpPr>
            <a:spLocks/>
          </p:cNvSpPr>
          <p:nvPr/>
        </p:nvSpPr>
        <p:spPr bwMode="auto">
          <a:xfrm>
            <a:off x="366824" y="2438400"/>
            <a:ext cx="5638800" cy="1828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152"/>
              </a:cxn>
              <a:cxn ang="0">
                <a:pos x="0" y="384"/>
              </a:cxn>
              <a:cxn ang="0">
                <a:pos x="0" y="0"/>
              </a:cxn>
            </a:cxnLst>
            <a:rect l="0" t="0" r="0" b="0"/>
            <a:pathLst>
              <a:path w="3552" h="1152">
                <a:moveTo>
                  <a:pt x="0" y="0"/>
                </a:moveTo>
                <a:lnTo>
                  <a:pt x="3504" y="1152"/>
                </a:lnTo>
                <a:lnTo>
                  <a:pt x="0" y="384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6" name="Freeform 25"/>
          <p:cNvSpPr>
            <a:spLocks/>
          </p:cNvSpPr>
          <p:nvPr/>
        </p:nvSpPr>
        <p:spPr bwMode="auto">
          <a:xfrm>
            <a:off x="366824" y="2133600"/>
            <a:ext cx="5638800" cy="2133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7" name="Freeform 26"/>
          <p:cNvSpPr>
            <a:spLocks/>
          </p:cNvSpPr>
          <p:nvPr/>
        </p:nvSpPr>
        <p:spPr bwMode="auto">
          <a:xfrm>
            <a:off x="4572000" y="4267200"/>
            <a:ext cx="13716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96" y="1632"/>
              </a:cxn>
              <a:cxn ang="0">
                <a:pos x="864" y="0"/>
              </a:cxn>
              <a:cxn ang="0">
                <a:pos x="0" y="1632"/>
              </a:cxn>
            </a:cxnLst>
            <a:rect l="0" t="0" r="0" b="0"/>
            <a:pathLst>
              <a:path w="864" h="1632">
                <a:moveTo>
                  <a:pt x="0" y="1632"/>
                </a:moveTo>
                <a:lnTo>
                  <a:pt x="96" y="1632"/>
                </a:lnTo>
                <a:lnTo>
                  <a:pt x="864" y="0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06902" y="1351672"/>
            <a:ext cx="5718048" cy="977486"/>
          </a:xfrm>
        </p:spPr>
        <p:txBody>
          <a:bodyPr lIns="82296" tIns="45720" bIns="0" anchor="t"/>
          <a:lstStyle>
            <a:lvl1pPr marL="54864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942E39A-0639-4672-AA1B-27E0BAC9EEC9}" type="datetimeFigureOut">
              <a:rPr lang="en-GB" smtClean="0"/>
              <a:pPr/>
              <a:t>04/09/2018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D9274AD-5BEB-4A9A-9D50-BC65DB8C40E9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363160" y="402264"/>
            <a:ext cx="850392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6902" y="512064"/>
            <a:ext cx="8156448" cy="777240"/>
          </a:xfrm>
        </p:spPr>
        <p:txBody>
          <a:bodyPr tIns="64008"/>
          <a:lstStyle>
            <a:lvl1pPr algn="l">
              <a:buNone/>
              <a:defRPr sz="3800" b="0" cap="none" spc="-150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 flipH="1">
            <a:off x="371538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Rectangle 8"/>
          <p:cNvSpPr/>
          <p:nvPr/>
        </p:nvSpPr>
        <p:spPr>
          <a:xfrm flipH="1">
            <a:off x="411109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0" name="Rectangle 9"/>
          <p:cNvSpPr/>
          <p:nvPr/>
        </p:nvSpPr>
        <p:spPr>
          <a:xfrm flipH="1">
            <a:off x="44845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 flipH="1">
            <a:off x="476702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Rectangle 11"/>
          <p:cNvSpPr/>
          <p:nvPr/>
        </p:nvSpPr>
        <p:spPr>
          <a:xfrm>
            <a:off x="500478" y="680477"/>
            <a:ext cx="36576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12064"/>
            <a:ext cx="8229600" cy="914400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64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55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942E39A-0639-4672-AA1B-27E0BAC9EEC9}" type="datetimeFigureOut">
              <a:rPr lang="en-GB" smtClean="0"/>
              <a:pPr/>
              <a:t>04/09/2018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D9274AD-5BEB-4A9A-9D50-BC65DB8C40E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/>
          <p:cNvSpPr/>
          <p:nvPr/>
        </p:nvSpPr>
        <p:spPr>
          <a:xfrm>
            <a:off x="0" y="402265"/>
            <a:ext cx="886708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4824" y="512064"/>
            <a:ext cx="7772400" cy="914400"/>
          </a:xfrm>
        </p:spPr>
        <p:txBody>
          <a:bodyPr anchor="t"/>
          <a:lstStyle>
            <a:lvl1pPr>
              <a:defRPr sz="400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09750"/>
            <a:ext cx="4040188" cy="639762"/>
          </a:xfrm>
        </p:spPr>
        <p:txBody>
          <a:bodyPr anchor="ctr"/>
          <a:lstStyle>
            <a:lvl1pPr marL="73152" indent="0" algn="l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09750"/>
            <a:ext cx="4041775" cy="639762"/>
          </a:xfrm>
        </p:spPr>
        <p:txBody>
          <a:bodyPr anchor="ctr"/>
          <a:lstStyle>
            <a:lvl1pPr marL="73152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459037"/>
            <a:ext cx="4040188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59037"/>
            <a:ext cx="4041775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942E39A-0639-4672-AA1B-27E0BAC9EEC9}" type="datetimeFigureOut">
              <a:rPr lang="en-GB" smtClean="0"/>
              <a:pPr/>
              <a:t>04/09/2018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D9274AD-5BEB-4A9A-9D50-BC65DB8C40E9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87790" y="680477"/>
            <a:ext cx="45720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7" name="Rectangle 16"/>
          <p:cNvSpPr/>
          <p:nvPr/>
        </p:nvSpPr>
        <p:spPr>
          <a:xfrm>
            <a:off x="47305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8" name="Rectangle 17"/>
          <p:cNvSpPr/>
          <p:nvPr/>
        </p:nvSpPr>
        <p:spPr>
          <a:xfrm>
            <a:off x="2825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>
          <a:xfrm>
            <a:off x="0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0" name="Rectangle 19"/>
          <p:cNvSpPr/>
          <p:nvPr/>
        </p:nvSpPr>
        <p:spPr>
          <a:xfrm flipH="1">
            <a:off x="149770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1" name="Rectangle 20"/>
          <p:cNvSpPr/>
          <p:nvPr/>
        </p:nvSpPr>
        <p:spPr>
          <a:xfrm flipH="1">
            <a:off x="189341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Rectangle 21"/>
          <p:cNvSpPr/>
          <p:nvPr/>
        </p:nvSpPr>
        <p:spPr>
          <a:xfrm flipH="1">
            <a:off x="22668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9" name="Rectangle 28"/>
          <p:cNvSpPr/>
          <p:nvPr/>
        </p:nvSpPr>
        <p:spPr>
          <a:xfrm flipH="1">
            <a:off x="254934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30" name="Rectangle 29"/>
          <p:cNvSpPr/>
          <p:nvPr/>
        </p:nvSpPr>
        <p:spPr>
          <a:xfrm>
            <a:off x="278710" y="680477"/>
            <a:ext cx="36576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</p:spPr>
        <p:txBody>
          <a:bodyPr/>
          <a:lstStyle>
            <a:lvl1pPr>
              <a:defRPr sz="4000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942E39A-0639-4672-AA1B-27E0BAC9EEC9}" type="datetimeFigureOut">
              <a:rPr lang="en-GB" smtClean="0"/>
              <a:pPr/>
              <a:t>04/09/2018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D9274AD-5BEB-4A9A-9D50-BC65DB8C40E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942E39A-0639-4672-AA1B-27E0BAC9EEC9}" type="datetimeFigureOut">
              <a:rPr lang="en-GB" smtClean="0"/>
              <a:pPr/>
              <a:t>04/09/2018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D9274AD-5BEB-4A9A-9D50-BC65DB8C40E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73050"/>
            <a:ext cx="8229600" cy="1162050"/>
          </a:xfrm>
        </p:spPr>
        <p:txBody>
          <a:bodyPr anchor="ctr"/>
          <a:lstStyle>
            <a:lvl1pPr algn="l">
              <a:buNone/>
              <a:defRPr sz="36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435100"/>
            <a:ext cx="2514600" cy="4572000"/>
          </a:xfrm>
        </p:spPr>
        <p:txBody>
          <a:bodyPr/>
          <a:lstStyle>
            <a:lvl1pPr marL="54864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429000" y="1435100"/>
            <a:ext cx="54864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942E39A-0639-4672-AA1B-27E0BAC9EEC9}" type="datetimeFigureOut">
              <a:rPr lang="en-GB" smtClean="0"/>
              <a:pPr/>
              <a:t>04/09/2018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D9274AD-5BEB-4A9A-9D50-BC65DB8C40E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368032" y="0"/>
            <a:ext cx="8778240" cy="1878037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9" name="Straight Connector 8"/>
          <p:cNvCxnSpPr/>
          <p:nvPr/>
        </p:nvCxnSpPr>
        <p:spPr>
          <a:xfrm flipV="1">
            <a:off x="363195" y="1885028"/>
            <a:ext cx="8782622" cy="0"/>
          </a:xfrm>
          <a:prstGeom prst="line">
            <a:avLst/>
          </a:prstGeom>
          <a:noFill/>
          <a:ln w="19050" cap="flat" cmpd="sng" algn="ctr">
            <a:solidFill>
              <a:srgbClr val="FFFFFF">
                <a:alpha val="100000"/>
              </a:srgbClr>
            </a:soli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10" name="Group 9"/>
          <p:cNvGrpSpPr/>
          <p:nvPr/>
        </p:nvGrpSpPr>
        <p:grpSpPr>
          <a:xfrm rot="5400000">
            <a:off x="8514581" y="1219200"/>
            <a:ext cx="132763" cy="128466"/>
            <a:chOff x="6668087" y="1297746"/>
            <a:chExt cx="161840" cy="156602"/>
          </a:xfrm>
        </p:grpSpPr>
        <p:cxnSp>
          <p:nvCxnSpPr>
            <p:cNvPr id="15" name="Straight Connector 14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 bwMode="grayWhite">
          <a:xfrm>
            <a:off x="914400" y="441251"/>
            <a:ext cx="6858000" cy="701749"/>
          </a:xfrm>
        </p:spPr>
        <p:txBody>
          <a:bodyPr anchor="b"/>
          <a:lstStyle>
            <a:lvl1pPr algn="l">
              <a:buNone/>
              <a:defRPr sz="21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68032" y="1893781"/>
            <a:ext cx="8778240" cy="4960144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 smtClean="0"/>
              <a:t>Click icon to add picture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White">
          <a:xfrm>
            <a:off x="914400" y="1150144"/>
            <a:ext cx="6858000" cy="685800"/>
          </a:xfrm>
        </p:spPr>
        <p:txBody>
          <a:bodyPr/>
          <a:lstStyle>
            <a:lvl1pPr marL="27432" indent="0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grpSp>
        <p:nvGrpSpPr>
          <p:cNvPr id="14" name="Group 13"/>
          <p:cNvGrpSpPr/>
          <p:nvPr/>
        </p:nvGrpSpPr>
        <p:grpSpPr>
          <a:xfrm rot="5400000">
            <a:off x="8666981" y="1371600"/>
            <a:ext cx="132763" cy="128466"/>
            <a:chOff x="6668087" y="1297746"/>
            <a:chExt cx="161840" cy="156602"/>
          </a:xfrm>
        </p:grpSpPr>
        <p:cxnSp>
          <p:nvCxnSpPr>
            <p:cNvPr id="11" name="Straight Connector 10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8" name="Group 17"/>
          <p:cNvGrpSpPr/>
          <p:nvPr/>
        </p:nvGrpSpPr>
        <p:grpSpPr>
          <a:xfrm rot="5400000">
            <a:off x="8320088" y="1474763"/>
            <a:ext cx="132763" cy="128466"/>
            <a:chOff x="6668087" y="1297746"/>
            <a:chExt cx="161840" cy="156602"/>
          </a:xfrm>
        </p:grpSpPr>
        <p:cxnSp>
          <p:nvCxnSpPr>
            <p:cNvPr id="19" name="Straight Connector 18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477000" y="55499"/>
            <a:ext cx="2133600" cy="365125"/>
          </a:xfrm>
        </p:spPr>
        <p:txBody>
          <a:bodyPr/>
          <a:lstStyle>
            <a:extLst/>
          </a:lstStyle>
          <a:p>
            <a:fld id="{7942E39A-0639-4672-AA1B-27E0BAC9EEC9}" type="datetimeFigureOut">
              <a:rPr lang="en-GB" smtClean="0"/>
              <a:pPr/>
              <a:t>04/09/2018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914400" y="55499"/>
            <a:ext cx="5562600" cy="365125"/>
          </a:xfrm>
        </p:spPr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610600" y="55499"/>
            <a:ext cx="457200" cy="365125"/>
          </a:xfrm>
        </p:spPr>
        <p:txBody>
          <a:bodyPr/>
          <a:lstStyle>
            <a:extLst/>
          </a:lstStyle>
          <a:p>
            <a:fld id="{FD9274AD-5BEB-4A9A-9D50-BC65DB8C40E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942E39A-0639-4672-AA1B-27E0BAC9EEC9}" type="datetimeFigureOut">
              <a:rPr lang="en-GB" smtClean="0"/>
              <a:pPr/>
              <a:t>04/09/2018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D9274AD-5BEB-4A9A-9D50-BC65DB8C40E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981200" cy="5851525"/>
          </a:xfrm>
        </p:spPr>
        <p:txBody>
          <a:bodyPr vert="eaVert" anchor="ctr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58674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942E39A-0639-4672-AA1B-27E0BAC9EEC9}" type="datetimeFigureOut">
              <a:rPr lang="en-GB" smtClean="0"/>
              <a:pPr/>
              <a:t>04/09/2018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D9274AD-5BEB-4A9A-9D50-BC65DB8C40E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Rectangle 11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5" name="Rectangle 14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6" name="Rectangle 15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7" name="Rectangle 16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  <a:prstGeom prst="rect">
            <a:avLst/>
          </a:prstGeom>
        </p:spPr>
        <p:txBody>
          <a:bodyPr vert="horz" anchor="t">
            <a:noAutofit/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914400" y="1783560"/>
            <a:ext cx="7772400" cy="457200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4770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7942E39A-0639-4672-AA1B-27E0BAC9EEC9}" type="datetimeFigureOut">
              <a:rPr lang="en-GB" smtClean="0"/>
              <a:pPr/>
              <a:t>04/09/2018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914400" y="6416675"/>
            <a:ext cx="55626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610600" y="64166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  <a:extLst/>
          </a:lstStyle>
          <a:p>
            <a:fld id="{FD9274AD-5BEB-4A9A-9D50-BC65DB8C40E9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 spc="-100" baseline="0">
          <a:solidFill>
            <a:schemeClr val="tx2">
              <a:satMod val="200000"/>
            </a:schemeClr>
          </a:solidFill>
          <a:latin typeface="+mj-lt"/>
          <a:ea typeface="+mj-ea"/>
          <a:cs typeface="+mj-cs"/>
        </a:defRPr>
      </a:lvl1pPr>
      <a:extLst/>
    </p:titleStyle>
    <p:bodyStyle>
      <a:lvl1pPr marL="411480" indent="-342900" algn="l" rtl="0" eaLnBrk="1" latinLnBrk="0" hangingPunct="1">
        <a:spcBef>
          <a:spcPts val="700"/>
        </a:spcBef>
        <a:buClr>
          <a:schemeClr val="tx2"/>
        </a:buClr>
        <a:buSzPct val="95000"/>
        <a:buFont typeface="Wingdings"/>
        <a:buChar char="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40664" indent="-28575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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61872" indent="-228600" algn="l" rtl="0" eaLnBrk="1" latinLnBrk="0" hangingPunct="1">
        <a:spcBef>
          <a:spcPct val="20000"/>
        </a:spcBef>
        <a:buClr>
          <a:schemeClr val="accent3"/>
        </a:buClr>
        <a:buFont typeface="Wingdings 3"/>
        <a:buChar char="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813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99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01952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93976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55576" y="692696"/>
            <a:ext cx="7920880" cy="2420888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 smtClean="0"/>
              <a:t>Effective Team </a:t>
            </a:r>
            <a:r>
              <a:rPr lang="en-GB" dirty="0"/>
              <a:t>W</a:t>
            </a:r>
            <a:r>
              <a:rPr lang="en-GB" dirty="0" smtClean="0"/>
              <a:t>orking and Communication</a:t>
            </a:r>
            <a:br>
              <a:rPr lang="en-GB" dirty="0" smtClean="0"/>
            </a:br>
            <a:r>
              <a:rPr lang="en-GB" dirty="0" smtClean="0"/>
              <a:t>Module code:BMSK4002</a:t>
            </a:r>
            <a:br>
              <a:rPr lang="en-GB" dirty="0" smtClean="0"/>
            </a:br>
            <a:r>
              <a:rPr lang="en-GB" dirty="0" smtClean="0"/>
              <a:t>Presentation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99592" y="3068960"/>
            <a:ext cx="7669360" cy="2420888"/>
          </a:xfrm>
        </p:spPr>
        <p:txBody>
          <a:bodyPr>
            <a:normAutofit/>
          </a:bodyPr>
          <a:lstStyle/>
          <a:p>
            <a:pPr algn="l"/>
            <a:r>
              <a:rPr lang="en-GB" dirty="0" err="1" smtClean="0"/>
              <a:t>Jahidul</a:t>
            </a:r>
            <a:r>
              <a:rPr lang="en-GB" dirty="0" smtClean="0"/>
              <a:t> Khan		1713671	</a:t>
            </a:r>
          </a:p>
          <a:p>
            <a:pPr algn="l"/>
            <a:r>
              <a:rPr lang="en-GB" dirty="0" smtClean="0"/>
              <a:t>Lisa Miles		1714935</a:t>
            </a:r>
          </a:p>
          <a:p>
            <a:pPr algn="l"/>
            <a:r>
              <a:rPr lang="en-GB" dirty="0" smtClean="0"/>
              <a:t>Mark Smith		1715262</a:t>
            </a:r>
          </a:p>
          <a:p>
            <a:pPr algn="l"/>
            <a:r>
              <a:rPr lang="en-GB" dirty="0" smtClean="0"/>
              <a:t>Rachel Mowbray		1713350</a:t>
            </a:r>
          </a:p>
          <a:p>
            <a:pPr algn="l"/>
            <a:r>
              <a:rPr lang="en-GB" dirty="0" err="1" smtClean="0"/>
              <a:t>Selina</a:t>
            </a:r>
            <a:r>
              <a:rPr lang="en-GB" dirty="0" smtClean="0"/>
              <a:t> Jarrett		1713439</a:t>
            </a:r>
          </a:p>
          <a:p>
            <a:pPr algn="l"/>
            <a:endParaRPr lang="en-GB" dirty="0"/>
          </a:p>
          <a:p>
            <a:pPr algn="l"/>
            <a:r>
              <a:rPr lang="en-GB" dirty="0" smtClean="0"/>
              <a:t>Lecturer Name: </a:t>
            </a:r>
            <a:r>
              <a:rPr lang="en-GB" dirty="0" err="1" smtClean="0"/>
              <a:t>Yohan</a:t>
            </a:r>
            <a:r>
              <a:rPr lang="en-GB" dirty="0" smtClean="0"/>
              <a:t> </a:t>
            </a:r>
            <a:r>
              <a:rPr lang="en-GB" dirty="0" err="1" smtClean="0"/>
              <a:t>Mendis</a:t>
            </a:r>
            <a:endParaRPr lang="en-GB" dirty="0"/>
          </a:p>
        </p:txBody>
      </p:sp>
      <p:pic>
        <p:nvPicPr>
          <p:cNvPr id="1027" name="Picture 3" descr="C:\Users\selil\AppData\Local\Microsoft\Windows\INetCache\IE\9SKHGURU\f7f69809697bca8437e1a5dcefdd8f9f-business-meeting-people-silhouettes[1].jpg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rgbClr val="D9C3A5">
                <a:tint val="50000"/>
                <a:satMod val="180000"/>
              </a:srgbClr>
            </a:duotone>
            <a:lum bright="-24000" contrast="46000"/>
          </a:blip>
          <a:srcRect/>
          <a:stretch>
            <a:fillRect/>
          </a:stretch>
        </p:blipFill>
        <p:spPr bwMode="auto">
          <a:xfrm>
            <a:off x="5501005" y="4581128"/>
            <a:ext cx="3642995" cy="2276872"/>
          </a:xfrm>
          <a:prstGeom prst="rect">
            <a:avLst/>
          </a:prstGeom>
          <a:noFill/>
          <a:scene3d>
            <a:camera prst="obliqueBottomLeft"/>
            <a:lightRig rig="threePt" dir="t"/>
          </a:scene3d>
          <a:sp3d z="215900"/>
        </p:spPr>
      </p:pic>
      <p:sp>
        <p:nvSpPr>
          <p:cNvPr id="6" name="Freeform 5"/>
          <p:cNvSpPr/>
          <p:nvPr/>
        </p:nvSpPr>
        <p:spPr>
          <a:xfrm>
            <a:off x="7747279" y="2763297"/>
            <a:ext cx="0" cy="0"/>
          </a:xfrm>
          <a:custGeom>
            <a:avLst/>
            <a:gdLst>
              <a:gd name="connsiteX0" fmla="*/ 0 w 0"/>
              <a:gd name="connsiteY0" fmla="*/ 0 h 0"/>
              <a:gd name="connsiteX1" fmla="*/ 0 w 0"/>
              <a:gd name="connsiteY1" fmla="*/ 0 h 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>
                <a:moveTo>
                  <a:pt x="0" y="0"/>
                </a:moveTo>
                <a:lnTo>
                  <a:pt x="0" y="0"/>
                </a:ln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ransition spd="slow" advTm="0">
    <p:wheel spokes="8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Contents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Stages of Team Development</a:t>
            </a:r>
          </a:p>
          <a:p>
            <a:r>
              <a:rPr lang="en-GB" dirty="0" smtClean="0"/>
              <a:t>Benefits of Team Working</a:t>
            </a:r>
          </a:p>
          <a:p>
            <a:r>
              <a:rPr lang="en-GB" dirty="0" smtClean="0"/>
              <a:t>Team Roles</a:t>
            </a:r>
          </a:p>
          <a:p>
            <a:r>
              <a:rPr lang="en-GB" dirty="0" smtClean="0"/>
              <a:t>Managing Conflict</a:t>
            </a:r>
          </a:p>
          <a:p>
            <a:r>
              <a:rPr lang="en-GB" dirty="0" err="1" smtClean="0"/>
              <a:t>Sucessful</a:t>
            </a:r>
            <a:r>
              <a:rPr lang="en-GB" dirty="0" smtClean="0"/>
              <a:t> Team Management</a:t>
            </a:r>
            <a:endParaRPr lang="en-GB" dirty="0"/>
          </a:p>
        </p:txBody>
      </p:sp>
      <p:pic>
        <p:nvPicPr>
          <p:cNvPr id="2053" name="Picture 5" descr="C:\Users\selil\AppData\Local\Microsoft\Windows\INetCache\IE\24ZLVL0M\Effective-team-communication[1].jpg"/>
          <p:cNvPicPr>
            <a:picLocks noChangeAspect="1" noChangeArrowheads="1"/>
          </p:cNvPicPr>
          <p:nvPr/>
        </p:nvPicPr>
        <p:blipFill>
          <a:blip r:embed="rId2" cstate="print">
            <a:lum bright="-42000" contrast="5000"/>
          </a:blip>
          <a:srcRect/>
          <a:stretch>
            <a:fillRect/>
          </a:stretch>
        </p:blipFill>
        <p:spPr bwMode="auto">
          <a:xfrm>
            <a:off x="6444208" y="692696"/>
            <a:ext cx="2391020" cy="5784304"/>
          </a:xfrm>
          <a:prstGeom prst="rect">
            <a:avLst/>
          </a:prstGeom>
          <a:gradFill>
            <a:gsLst>
              <a:gs pos="0">
                <a:srgbClr val="5E9EFF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5400000" scaled="0"/>
          </a:gradFill>
          <a:ln>
            <a:solidFill>
              <a:schemeClr val="bg1"/>
            </a:solidFill>
          </a:ln>
          <a:scene3d>
            <a:camera prst="orthographicFront"/>
            <a:lightRig rig="threePt" dir="t"/>
          </a:scene3d>
          <a:sp3d>
            <a:bevelB prst="relaxedInset"/>
          </a:sp3d>
        </p:spPr>
      </p:pic>
    </p:spTree>
  </p:cSld>
  <p:clrMapOvr>
    <a:masterClrMapping/>
  </p:clrMapOvr>
  <p:transition spd="slow" advTm="0">
    <p:wheel spokes="8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Stages of Team Development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Forming </a:t>
            </a:r>
          </a:p>
          <a:p>
            <a:r>
              <a:rPr lang="en-GB" dirty="0" smtClean="0"/>
              <a:t>Storming</a:t>
            </a:r>
          </a:p>
          <a:p>
            <a:r>
              <a:rPr lang="en-GB" dirty="0" err="1" smtClean="0"/>
              <a:t>Norming</a:t>
            </a:r>
            <a:endParaRPr lang="en-GB" dirty="0" smtClean="0"/>
          </a:p>
          <a:p>
            <a:r>
              <a:rPr lang="en-GB" dirty="0" smtClean="0"/>
              <a:t>Performing</a:t>
            </a:r>
          </a:p>
          <a:p>
            <a:r>
              <a:rPr lang="en-GB" dirty="0" smtClean="0"/>
              <a:t>Adjourning</a:t>
            </a:r>
          </a:p>
          <a:p>
            <a:endParaRPr lang="en-GB" dirty="0"/>
          </a:p>
          <a:p>
            <a:r>
              <a:rPr lang="en-GB" dirty="0" smtClean="0"/>
              <a:t>Bruce </a:t>
            </a:r>
            <a:r>
              <a:rPr lang="en-GB" dirty="0" err="1" smtClean="0"/>
              <a:t>Tuckman</a:t>
            </a:r>
            <a:r>
              <a:rPr lang="en-GB" dirty="0" smtClean="0"/>
              <a:t> 1965, Development sequence in small groups</a:t>
            </a:r>
            <a:endParaRPr lang="en-GB" dirty="0"/>
          </a:p>
        </p:txBody>
      </p:sp>
      <p:pic>
        <p:nvPicPr>
          <p:cNvPr id="3074" name="Picture 2" descr="C:\Users\selil\AppData\Local\Microsoft\Windows\INetCache\IE\98ZXK7IN\Team-Work-Transparent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27984" y="1772816"/>
            <a:ext cx="4032448" cy="3168352"/>
          </a:xfrm>
          <a:prstGeom prst="rect">
            <a:avLst/>
          </a:prstGeom>
          <a:noFill/>
        </p:spPr>
      </p:pic>
    </p:spTree>
  </p:cSld>
  <p:clrMapOvr>
    <a:masterClrMapping/>
  </p:clrMapOvr>
  <p:transition spd="slow" advTm="0">
    <p:wheel spokes="8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Benefits of Team Working</a:t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Efficient</a:t>
            </a:r>
          </a:p>
          <a:p>
            <a:r>
              <a:rPr lang="en-GB" dirty="0" smtClean="0"/>
              <a:t>Multiple ideas</a:t>
            </a:r>
          </a:p>
          <a:p>
            <a:r>
              <a:rPr lang="en-GB" dirty="0" smtClean="0"/>
              <a:t>Strengths Combined</a:t>
            </a:r>
          </a:p>
          <a:p>
            <a:r>
              <a:rPr lang="en-GB" dirty="0" smtClean="0"/>
              <a:t>Efficacy</a:t>
            </a:r>
          </a:p>
          <a:p>
            <a:r>
              <a:rPr lang="en-GB" dirty="0" smtClean="0"/>
              <a:t>Support</a:t>
            </a:r>
            <a:endParaRPr lang="en-GB" dirty="0"/>
          </a:p>
        </p:txBody>
      </p:sp>
      <p:pic>
        <p:nvPicPr>
          <p:cNvPr id="4100" name="Picture 4" descr="C:\Users\selil\AppData\Local\Microsoft\Windows\INetCache\IE\83QDRYGW\team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91881" y="3645024"/>
            <a:ext cx="5256584" cy="2759236"/>
          </a:xfrm>
          <a:prstGeom prst="rect">
            <a:avLst/>
          </a:prstGeom>
          <a:noFill/>
        </p:spPr>
      </p:pic>
    </p:spTree>
  </p:cSld>
  <p:clrMapOvr>
    <a:masterClrMapping/>
  </p:clrMapOvr>
  <p:transition spd="slow" advTm="0">
    <p:wheel spokes="8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Team Roles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dirty="0" smtClean="0"/>
              <a:t>Sets of prescriptions that define the behaviour </a:t>
            </a:r>
          </a:p>
          <a:p>
            <a:pPr>
              <a:buNone/>
            </a:pPr>
            <a:r>
              <a:rPr lang="en-GB" dirty="0"/>
              <a:t>r</a:t>
            </a:r>
            <a:r>
              <a:rPr lang="en-GB" dirty="0" smtClean="0"/>
              <a:t>equired of a individual member who occupies a </a:t>
            </a:r>
          </a:p>
          <a:p>
            <a:pPr>
              <a:buNone/>
            </a:pPr>
            <a:r>
              <a:rPr lang="en-GB" dirty="0" smtClean="0"/>
              <a:t>certain position(Bray and Brawley, 2002, p.234)</a:t>
            </a:r>
          </a:p>
          <a:p>
            <a:r>
              <a:rPr lang="en-GB" dirty="0" smtClean="0"/>
              <a:t>Plant</a:t>
            </a:r>
          </a:p>
          <a:p>
            <a:r>
              <a:rPr lang="en-GB" dirty="0" smtClean="0"/>
              <a:t>Resource</a:t>
            </a:r>
          </a:p>
          <a:p>
            <a:r>
              <a:rPr lang="en-GB" dirty="0" smtClean="0"/>
              <a:t>Implementer</a:t>
            </a:r>
          </a:p>
          <a:p>
            <a:r>
              <a:rPr lang="en-GB" dirty="0" smtClean="0"/>
              <a:t>Monitor Evaluator</a:t>
            </a:r>
          </a:p>
          <a:p>
            <a:r>
              <a:rPr lang="en-GB" dirty="0" smtClean="0"/>
              <a:t>Co-ordinator</a:t>
            </a:r>
            <a:endParaRPr lang="en-GB" dirty="0"/>
          </a:p>
        </p:txBody>
      </p:sp>
    </p:spTree>
  </p:cSld>
  <p:clrMapOvr>
    <a:masterClrMapping/>
  </p:clrMapOvr>
  <p:transition spd="slow" advTm="0">
    <p:wheel spokes="8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	</a:t>
            </a:r>
            <a:r>
              <a:rPr lang="en-GB" dirty="0" smtClean="0"/>
              <a:t>Managing Conflict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Productive conflict</a:t>
            </a:r>
          </a:p>
          <a:p>
            <a:r>
              <a:rPr lang="en-GB" dirty="0" smtClean="0"/>
              <a:t>The unite approach</a:t>
            </a:r>
          </a:p>
          <a:p>
            <a:r>
              <a:rPr lang="en-GB" dirty="0" smtClean="0"/>
              <a:t>Raise the issue </a:t>
            </a:r>
          </a:p>
          <a:p>
            <a:r>
              <a:rPr lang="en-GB" dirty="0" smtClean="0"/>
              <a:t>Invite cooperation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  <p:transition spd="slow" advTm="0">
    <p:wheel spokes="8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Sucessful</a:t>
            </a:r>
            <a:r>
              <a:rPr lang="en-GB" dirty="0" smtClean="0"/>
              <a:t> Team Management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Beware how you work</a:t>
            </a:r>
          </a:p>
          <a:p>
            <a:r>
              <a:rPr lang="en-GB" dirty="0" smtClean="0"/>
              <a:t>Get to know your team</a:t>
            </a:r>
          </a:p>
          <a:p>
            <a:r>
              <a:rPr lang="en-GB" dirty="0" smtClean="0"/>
              <a:t>Define roles</a:t>
            </a:r>
          </a:p>
          <a:p>
            <a:r>
              <a:rPr lang="en-GB" dirty="0" smtClean="0"/>
              <a:t>Give your team feedback</a:t>
            </a:r>
          </a:p>
          <a:p>
            <a:r>
              <a:rPr lang="en-GB" dirty="0" smtClean="0"/>
              <a:t>Reward your team</a:t>
            </a:r>
          </a:p>
          <a:p>
            <a:r>
              <a:rPr lang="en-GB" dirty="0" smtClean="0"/>
              <a:t>Celebrate the success</a:t>
            </a:r>
            <a:endParaRPr lang="en-GB" dirty="0"/>
          </a:p>
        </p:txBody>
      </p:sp>
      <p:pic>
        <p:nvPicPr>
          <p:cNvPr id="5122" name="Picture 2" descr="C:\Users\selil\AppData\Local\Microsoft\Windows\INetCache\IE\98ZXK7IN\team_leadership_3d_character_stock__photo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5085184"/>
            <a:ext cx="7992888" cy="1772816"/>
          </a:xfrm>
          <a:prstGeom prst="rect">
            <a:avLst/>
          </a:prstGeom>
          <a:noFill/>
        </p:spPr>
      </p:pic>
    </p:spTree>
  </p:cSld>
  <p:clrMapOvr>
    <a:masterClrMapping/>
  </p:clrMapOvr>
  <p:transition spd="slow" advTm="0">
    <p:wheel spokes="8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References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Bruce </a:t>
            </a:r>
            <a:r>
              <a:rPr lang="en-GB" dirty="0" err="1" smtClean="0"/>
              <a:t>Tuckman</a:t>
            </a:r>
            <a:r>
              <a:rPr lang="en-GB" dirty="0" smtClean="0"/>
              <a:t> 1965, Development sequence in small groups</a:t>
            </a:r>
          </a:p>
          <a:p>
            <a:r>
              <a:rPr lang="en-GB" dirty="0" smtClean="0"/>
              <a:t>Bray and Brawley, 2002, p.234</a:t>
            </a:r>
          </a:p>
          <a:p>
            <a:r>
              <a:rPr lang="en-GB" dirty="0" err="1" smtClean="0"/>
              <a:t>Fisher,Ury</a:t>
            </a:r>
            <a:r>
              <a:rPr lang="en-GB" dirty="0" smtClean="0"/>
              <a:t> &amp; </a:t>
            </a:r>
            <a:r>
              <a:rPr lang="en-GB" dirty="0" smtClean="0"/>
              <a:t>Patton,1991;Hackman,2012</a:t>
            </a:r>
            <a:endParaRPr lang="en-GB" dirty="0" smtClean="0"/>
          </a:p>
          <a:p>
            <a:r>
              <a:rPr lang="en-GB" dirty="0" err="1" smtClean="0"/>
              <a:t>Quintalla</a:t>
            </a:r>
            <a:r>
              <a:rPr lang="en-GB" dirty="0" smtClean="0"/>
              <a:t>, K, and Wahl, S</a:t>
            </a:r>
            <a:r>
              <a:rPr lang="en-GB" dirty="0" smtClean="0"/>
              <a:t>.</a:t>
            </a:r>
          </a:p>
          <a:p>
            <a:r>
              <a:rPr lang="en-GB" dirty="0" err="1" smtClean="0"/>
              <a:t>Belbin’s</a:t>
            </a:r>
            <a:r>
              <a:rPr lang="en-GB" dirty="0" smtClean="0"/>
              <a:t> Team Roles</a:t>
            </a:r>
            <a:endParaRPr lang="en-GB" dirty="0" smtClean="0"/>
          </a:p>
          <a:p>
            <a:endParaRPr lang="en-GB" dirty="0" smtClean="0"/>
          </a:p>
          <a:p>
            <a:pPr lvl="3"/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tro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Metro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tro">
      <a:fillStyleLst>
        <a:solidFill>
          <a:schemeClr val="phClr"/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12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</a:effectStyle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>
            <a:bevelT w="0" h="0"/>
            <a:contourClr>
              <a:schemeClr val="phClr">
                <a:tint val="70000"/>
              </a:schemeClr>
            </a:contourClr>
          </a:sp3d>
        </a:effectStyle>
        <a:effectStyle>
          <a:effectLst>
            <a:glow rad="101500">
              <a:schemeClr val="phClr">
                <a:alpha val="42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glow" dir="t">
              <a:rot lat="0" lon="0" rev="4800000"/>
            </a:lightRig>
          </a:scene3d>
          <a:sp3d prstMaterial="powder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bg1">
                <a:shade val="100000"/>
                <a:satMod val="150000"/>
              </a:schemeClr>
            </a:gs>
            <a:gs pos="65000">
              <a:schemeClr val="bg1">
                <a:shade val="90000"/>
                <a:satMod val="375000"/>
              </a:schemeClr>
            </a:gs>
            <a:gs pos="100000">
              <a:schemeClr val="phClr">
                <a:tint val="88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0000"/>
                <a:satMod val="180000"/>
              </a:schemeClr>
              <a:schemeClr val="phClr">
                <a:tint val="90000"/>
                <a:satMod val="20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Metro</Template>
  <TotalTime>2659</TotalTime>
  <Words>150</Words>
  <Application>Microsoft Office PowerPoint</Application>
  <PresentationFormat>On-screen Show (4:3)</PresentationFormat>
  <Paragraphs>57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Metro</vt:lpstr>
      <vt:lpstr>Effective Team Working and Communication Module code:BMSK4002 Presentation </vt:lpstr>
      <vt:lpstr>Contents</vt:lpstr>
      <vt:lpstr>Stages of Team Development</vt:lpstr>
      <vt:lpstr>Benefits of Team Working  </vt:lpstr>
      <vt:lpstr>Team Roles </vt:lpstr>
      <vt:lpstr> Managing Conflict</vt:lpstr>
      <vt:lpstr>Sucessful Team Management</vt:lpstr>
      <vt:lpstr>References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Effective Team Working and Communication Module code:BMSK4002</dc:title>
  <dc:creator>HP</dc:creator>
  <cp:lastModifiedBy>HP</cp:lastModifiedBy>
  <cp:revision>46</cp:revision>
  <dcterms:created xsi:type="dcterms:W3CDTF">2018-08-29T15:01:55Z</dcterms:created>
  <dcterms:modified xsi:type="dcterms:W3CDTF">2018-09-04T08:49:49Z</dcterms:modified>
</cp:coreProperties>
</file>