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sldIdLst>
    <p:sldId id="256" r:id="rId2"/>
    <p:sldId id="344" r:id="rId3"/>
    <p:sldId id="360" r:id="rId4"/>
    <p:sldId id="361" r:id="rId5"/>
    <p:sldId id="357" r:id="rId6"/>
    <p:sldId id="362" r:id="rId7"/>
    <p:sldId id="363" r:id="rId8"/>
    <p:sldId id="354" r:id="rId9"/>
    <p:sldId id="358" r:id="rId10"/>
    <p:sldId id="359" r:id="rId11"/>
    <p:sldId id="346" r:id="rId12"/>
    <p:sldId id="365" r:id="rId13"/>
    <p:sldId id="366" r:id="rId14"/>
    <p:sldId id="367" r:id="rId15"/>
    <p:sldId id="368" r:id="rId16"/>
    <p:sldId id="348" r:id="rId17"/>
    <p:sldId id="370" r:id="rId18"/>
    <p:sldId id="349" r:id="rId19"/>
    <p:sldId id="371" r:id="rId20"/>
    <p:sldId id="372" r:id="rId21"/>
    <p:sldId id="350" r:id="rId22"/>
    <p:sldId id="374" r:id="rId23"/>
    <p:sldId id="373" r:id="rId24"/>
    <p:sldId id="355" r:id="rId25"/>
    <p:sldId id="375" r:id="rId26"/>
    <p:sldId id="356" r:id="rId27"/>
    <p:sldId id="376" r:id="rId28"/>
    <p:sldId id="377" r:id="rId29"/>
    <p:sldId id="378" r:id="rId30"/>
    <p:sldId id="379" r:id="rId31"/>
    <p:sldId id="380" r:id="rId32"/>
    <p:sldId id="381" r:id="rId33"/>
    <p:sldId id="382" r:id="rId34"/>
    <p:sldId id="383" r:id="rId35"/>
    <p:sldId id="384" r:id="rId36"/>
    <p:sldId id="385" r:id="rId37"/>
    <p:sldId id="386" r:id="rId38"/>
    <p:sldId id="390" r:id="rId39"/>
    <p:sldId id="387" r:id="rId40"/>
    <p:sldId id="388" r:id="rId41"/>
    <p:sldId id="389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5AAFCE-E9D9-4CD6-BB84-07EA16F188AD}" v="98" dt="2026-03-18T13:36:25.7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108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25" d="100"/>
          <a:sy n="125" d="100"/>
        </p:scale>
        <p:origin x="3012" y="-115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 Nowell" userId="179edfa7-5100-441a-9216-cfc0612818a5" providerId="ADAL" clId="{4DB3B839-E673-47FD-B747-0178D10590DE}"/>
    <pc:docChg chg="undo custSel addSld delSld modSld sldOrd">
      <pc:chgData name="Dan Nowell" userId="179edfa7-5100-441a-9216-cfc0612818a5" providerId="ADAL" clId="{4DB3B839-E673-47FD-B747-0178D10590DE}" dt="2026-03-18T13:49:08.817" v="26040" actId="47"/>
      <pc:docMkLst>
        <pc:docMk/>
      </pc:docMkLst>
      <pc:sldChg chg="modSp mod">
        <pc:chgData name="Dan Nowell" userId="179edfa7-5100-441a-9216-cfc0612818a5" providerId="ADAL" clId="{4DB3B839-E673-47FD-B747-0178D10590DE}" dt="2026-02-26T14:09:23.620" v="28" actId="20577"/>
        <pc:sldMkLst>
          <pc:docMk/>
          <pc:sldMk cId="246965973" sldId="256"/>
        </pc:sldMkLst>
        <pc:spChg chg="mod">
          <ac:chgData name="Dan Nowell" userId="179edfa7-5100-441a-9216-cfc0612818a5" providerId="ADAL" clId="{4DB3B839-E673-47FD-B747-0178D10590DE}" dt="2026-02-26T14:09:23.620" v="28" actId="20577"/>
          <ac:spMkLst>
            <pc:docMk/>
            <pc:sldMk cId="246965973" sldId="256"/>
            <ac:spMk id="9" creationId="{EA6D7B73-BECA-8158-CFD8-AEAC7E81E97E}"/>
          </ac:spMkLst>
        </pc:spChg>
      </pc:sldChg>
      <pc:sldChg chg="addSp delSp modSp mod modNotes modNotesTx">
        <pc:chgData name="Dan Nowell" userId="179edfa7-5100-441a-9216-cfc0612818a5" providerId="ADAL" clId="{4DB3B839-E673-47FD-B747-0178D10590DE}" dt="2026-03-17T14:48:37.224" v="25897" actId="26606"/>
        <pc:sldMkLst>
          <pc:docMk/>
          <pc:sldMk cId="3752445154" sldId="344"/>
        </pc:sldMkLst>
        <pc:spChg chg="mod">
          <ac:chgData name="Dan Nowell" userId="179edfa7-5100-441a-9216-cfc0612818a5" providerId="ADAL" clId="{4DB3B839-E673-47FD-B747-0178D10590DE}" dt="2026-03-17T14:48:37.224" v="25897" actId="26606"/>
          <ac:spMkLst>
            <pc:docMk/>
            <pc:sldMk cId="3752445154" sldId="344"/>
            <ac:spMk id="2" creationId="{9C5A004C-5BF7-278B-DB94-9115967CC0DE}"/>
          </ac:spMkLst>
        </pc:spChg>
        <pc:spChg chg="add del mod">
          <ac:chgData name="Dan Nowell" userId="179edfa7-5100-441a-9216-cfc0612818a5" providerId="ADAL" clId="{4DB3B839-E673-47FD-B747-0178D10590DE}" dt="2026-03-17T14:48:37.224" v="25897" actId="26606"/>
          <ac:spMkLst>
            <pc:docMk/>
            <pc:sldMk cId="3752445154" sldId="344"/>
            <ac:spMk id="3" creationId="{865F83F5-A00C-F786-E9C9-EC342C702182}"/>
          </ac:spMkLst>
        </pc:spChg>
        <pc:spChg chg="add del">
          <ac:chgData name="Dan Nowell" userId="179edfa7-5100-441a-9216-cfc0612818a5" providerId="ADAL" clId="{4DB3B839-E673-47FD-B747-0178D10590DE}" dt="2026-03-17T14:48:37.224" v="25897" actId="26606"/>
          <ac:spMkLst>
            <pc:docMk/>
            <pc:sldMk cId="3752445154" sldId="344"/>
            <ac:spMk id="21" creationId="{D12DDE76-C203-4047-9998-63900085B5E8}"/>
          </ac:spMkLst>
        </pc:spChg>
        <pc:spChg chg="add del">
          <ac:chgData name="Dan Nowell" userId="179edfa7-5100-441a-9216-cfc0612818a5" providerId="ADAL" clId="{4DB3B839-E673-47FD-B747-0178D10590DE}" dt="2026-03-17T14:48:37.224" v="25897" actId="26606"/>
          <ac:spMkLst>
            <pc:docMk/>
            <pc:sldMk cId="3752445154" sldId="344"/>
            <ac:spMk id="26" creationId="{87BF42CA-AD55-48B4-8949-C4DCA60A6AEE}"/>
          </ac:spMkLst>
        </pc:spChg>
        <pc:spChg chg="add del">
          <ac:chgData name="Dan Nowell" userId="179edfa7-5100-441a-9216-cfc0612818a5" providerId="ADAL" clId="{4DB3B839-E673-47FD-B747-0178D10590DE}" dt="2026-03-17T14:47:12.384" v="25885" actId="26606"/>
          <ac:spMkLst>
            <pc:docMk/>
            <pc:sldMk cId="3752445154" sldId="344"/>
            <ac:spMk id="27" creationId="{BACC6370-2D7E-4714-9D71-7542949D7D5D}"/>
          </ac:spMkLst>
        </pc:spChg>
        <pc:spChg chg="add del">
          <ac:chgData name="Dan Nowell" userId="179edfa7-5100-441a-9216-cfc0612818a5" providerId="ADAL" clId="{4DB3B839-E673-47FD-B747-0178D10590DE}" dt="2026-03-17T14:48:37.224" v="25897" actId="26606"/>
          <ac:spMkLst>
            <pc:docMk/>
            <pc:sldMk cId="3752445154" sldId="344"/>
            <ac:spMk id="28" creationId="{66AE1D3D-3106-4CB2-AA7C-0C1642AC0F2E}"/>
          </ac:spMkLst>
        </pc:spChg>
        <pc:spChg chg="add del">
          <ac:chgData name="Dan Nowell" userId="179edfa7-5100-441a-9216-cfc0612818a5" providerId="ADAL" clId="{4DB3B839-E673-47FD-B747-0178D10590DE}" dt="2026-03-17T14:47:12.384" v="25885" actId="26606"/>
          <ac:spMkLst>
            <pc:docMk/>
            <pc:sldMk cId="3752445154" sldId="344"/>
            <ac:spMk id="29" creationId="{F68B3F68-107C-434F-AA38-110D5EA91B85}"/>
          </ac:spMkLst>
        </pc:spChg>
        <pc:spChg chg="add del">
          <ac:chgData name="Dan Nowell" userId="179edfa7-5100-441a-9216-cfc0612818a5" providerId="ADAL" clId="{4DB3B839-E673-47FD-B747-0178D10590DE}" dt="2026-03-17T14:47:12.384" v="25885" actId="26606"/>
          <ac:spMkLst>
            <pc:docMk/>
            <pc:sldMk cId="3752445154" sldId="344"/>
            <ac:spMk id="31" creationId="{AAD0DBB9-1A4B-4391-81D4-CB19F9AB918A}"/>
          </ac:spMkLst>
        </pc:spChg>
        <pc:spChg chg="add del">
          <ac:chgData name="Dan Nowell" userId="179edfa7-5100-441a-9216-cfc0612818a5" providerId="ADAL" clId="{4DB3B839-E673-47FD-B747-0178D10590DE}" dt="2026-03-17T14:47:12.384" v="25885" actId="26606"/>
          <ac:spMkLst>
            <pc:docMk/>
            <pc:sldMk cId="3752445154" sldId="344"/>
            <ac:spMk id="33" creationId="{063BBA22-50EA-4C4D-BE05-F1CE4E63AA56}"/>
          </ac:spMkLst>
        </pc:spChg>
        <pc:spChg chg="add del">
          <ac:chgData name="Dan Nowell" userId="179edfa7-5100-441a-9216-cfc0612818a5" providerId="ADAL" clId="{4DB3B839-E673-47FD-B747-0178D10590DE}" dt="2026-03-17T14:48:37.224" v="25897" actId="26606"/>
          <ac:spMkLst>
            <pc:docMk/>
            <pc:sldMk cId="3752445154" sldId="344"/>
            <ac:spMk id="38" creationId="{865F83F5-A00C-F786-E9C9-EC342C702182}"/>
          </ac:spMkLst>
        </pc:spChg>
        <pc:grpChg chg="add del">
          <ac:chgData name="Dan Nowell" userId="179edfa7-5100-441a-9216-cfc0612818a5" providerId="ADAL" clId="{4DB3B839-E673-47FD-B747-0178D10590DE}" dt="2026-03-17T14:48:37.224" v="25897" actId="26606"/>
          <ac:grpSpMkLst>
            <pc:docMk/>
            <pc:sldMk cId="3752445154" sldId="344"/>
            <ac:grpSpMk id="30" creationId="{0A31B6AF-B711-4CDB-8C2B-16E963DDC4C5}"/>
          </ac:grpSpMkLst>
        </pc:grpChg>
        <pc:graphicFrameChg chg="add del">
          <ac:chgData name="Dan Nowell" userId="179edfa7-5100-441a-9216-cfc0612818a5" providerId="ADAL" clId="{4DB3B839-E673-47FD-B747-0178D10590DE}" dt="2026-03-17T14:47:12.384" v="25885" actId="26606"/>
          <ac:graphicFrameMkLst>
            <pc:docMk/>
            <pc:sldMk cId="3752445154" sldId="344"/>
            <ac:graphicFrameMk id="23" creationId="{AEB608AB-722D-C929-ED61-C00341D3053F}"/>
          </ac:graphicFrameMkLst>
        </pc:graphicFrameChg>
      </pc:sldChg>
      <pc:sldChg chg="addSp modSp add mod modNotes">
        <pc:chgData name="Dan Nowell" userId="179edfa7-5100-441a-9216-cfc0612818a5" providerId="ADAL" clId="{4DB3B839-E673-47FD-B747-0178D10590DE}" dt="2026-03-18T13:26:05.638" v="25919" actId="20577"/>
        <pc:sldMkLst>
          <pc:docMk/>
          <pc:sldMk cId="2096934697" sldId="346"/>
        </pc:sldMkLst>
        <pc:spChg chg="add mod">
          <ac:chgData name="Dan Nowell" userId="179edfa7-5100-441a-9216-cfc0612818a5" providerId="ADAL" clId="{4DB3B839-E673-47FD-B747-0178D10590DE}" dt="2026-03-11T13:42:48.402" v="14573" actId="20577"/>
          <ac:spMkLst>
            <pc:docMk/>
            <pc:sldMk cId="2096934697" sldId="346"/>
            <ac:spMk id="3" creationId="{6E641E64-822F-0A53-5789-9429107B5EB4}"/>
          </ac:spMkLst>
        </pc:spChg>
      </pc:sldChg>
      <pc:sldChg chg="addSp delSp modSp add mod modNotes modNotesTx">
        <pc:chgData name="Dan Nowell" userId="179edfa7-5100-441a-9216-cfc0612818a5" providerId="ADAL" clId="{4DB3B839-E673-47FD-B747-0178D10590DE}" dt="2026-03-18T13:29:08.118" v="25940" actId="20577"/>
        <pc:sldMkLst>
          <pc:docMk/>
          <pc:sldMk cId="275954665" sldId="348"/>
        </pc:sldMkLst>
        <pc:spChg chg="mod">
          <ac:chgData name="Dan Nowell" userId="179edfa7-5100-441a-9216-cfc0612818a5" providerId="ADAL" clId="{4DB3B839-E673-47FD-B747-0178D10590DE}" dt="2026-02-26T14:19:54.898" v="193" actId="20577"/>
          <ac:spMkLst>
            <pc:docMk/>
            <pc:sldMk cId="275954665" sldId="348"/>
            <ac:spMk id="2" creationId="{7C6FE5FB-C8DE-A19C-C5D9-879EFD469621}"/>
          </ac:spMkLst>
        </pc:spChg>
        <pc:spChg chg="add mod">
          <ac:chgData name="Dan Nowell" userId="179edfa7-5100-441a-9216-cfc0612818a5" providerId="ADAL" clId="{4DB3B839-E673-47FD-B747-0178D10590DE}" dt="2026-03-11T13:42:12.538" v="14565" actId="20577"/>
          <ac:spMkLst>
            <pc:docMk/>
            <pc:sldMk cId="275954665" sldId="348"/>
            <ac:spMk id="4" creationId="{127E5C51-57B3-2B7A-464F-C8E4A0FF3E8C}"/>
          </ac:spMkLst>
        </pc:spChg>
      </pc:sldChg>
      <pc:sldChg chg="addSp modSp add mod">
        <pc:chgData name="Dan Nowell" userId="179edfa7-5100-441a-9216-cfc0612818a5" providerId="ADAL" clId="{4DB3B839-E673-47FD-B747-0178D10590DE}" dt="2026-03-13T09:56:55.732" v="15989" actId="20577"/>
        <pc:sldMkLst>
          <pc:docMk/>
          <pc:sldMk cId="3029358064" sldId="349"/>
        </pc:sldMkLst>
        <pc:spChg chg="mod">
          <ac:chgData name="Dan Nowell" userId="179edfa7-5100-441a-9216-cfc0612818a5" providerId="ADAL" clId="{4DB3B839-E673-47FD-B747-0178D10590DE}" dt="2026-02-26T14:20:21.423" v="249" actId="20577"/>
          <ac:spMkLst>
            <pc:docMk/>
            <pc:sldMk cId="3029358064" sldId="349"/>
            <ac:spMk id="2" creationId="{D5D608D2-CC63-4B7A-EB2F-2C3AD564AD0A}"/>
          </ac:spMkLst>
        </pc:spChg>
        <pc:spChg chg="add mod">
          <ac:chgData name="Dan Nowell" userId="179edfa7-5100-441a-9216-cfc0612818a5" providerId="ADAL" clId="{4DB3B839-E673-47FD-B747-0178D10590DE}" dt="2026-03-13T09:56:55.732" v="15989" actId="20577"/>
          <ac:spMkLst>
            <pc:docMk/>
            <pc:sldMk cId="3029358064" sldId="349"/>
            <ac:spMk id="3" creationId="{74E53AD6-881A-CBE1-5D8A-9D661299F255}"/>
          </ac:spMkLst>
        </pc:spChg>
      </pc:sldChg>
      <pc:sldChg chg="addSp modSp add mod">
        <pc:chgData name="Dan Nowell" userId="179edfa7-5100-441a-9216-cfc0612818a5" providerId="ADAL" clId="{4DB3B839-E673-47FD-B747-0178D10590DE}" dt="2026-03-13T11:15:58.799" v="18155" actId="20577"/>
        <pc:sldMkLst>
          <pc:docMk/>
          <pc:sldMk cId="1495166348" sldId="350"/>
        </pc:sldMkLst>
        <pc:spChg chg="mod">
          <ac:chgData name="Dan Nowell" userId="179edfa7-5100-441a-9216-cfc0612818a5" providerId="ADAL" clId="{4DB3B839-E673-47FD-B747-0178D10590DE}" dt="2026-02-26T14:20:52.609" v="272" actId="20577"/>
          <ac:spMkLst>
            <pc:docMk/>
            <pc:sldMk cId="1495166348" sldId="350"/>
            <ac:spMk id="2" creationId="{6A2C6CA1-0603-EEFA-7750-2B2BCD095E53}"/>
          </ac:spMkLst>
        </pc:spChg>
        <pc:spChg chg="add mod">
          <ac:chgData name="Dan Nowell" userId="179edfa7-5100-441a-9216-cfc0612818a5" providerId="ADAL" clId="{4DB3B839-E673-47FD-B747-0178D10590DE}" dt="2026-03-13T11:15:58.799" v="18155" actId="20577"/>
          <ac:spMkLst>
            <pc:docMk/>
            <pc:sldMk cId="1495166348" sldId="350"/>
            <ac:spMk id="3" creationId="{9457C22F-0C31-8BB7-E778-922E2E4F86EB}"/>
          </ac:spMkLst>
        </pc:spChg>
      </pc:sldChg>
      <pc:sldChg chg="modSp add del mod">
        <pc:chgData name="Dan Nowell" userId="179edfa7-5100-441a-9216-cfc0612818a5" providerId="ADAL" clId="{4DB3B839-E673-47FD-B747-0178D10590DE}" dt="2026-03-17T09:03:50.250" v="19231" actId="47"/>
        <pc:sldMkLst>
          <pc:docMk/>
          <pc:sldMk cId="366570254" sldId="351"/>
        </pc:sldMkLst>
      </pc:sldChg>
      <pc:sldChg chg="modSp add del mod">
        <pc:chgData name="Dan Nowell" userId="179edfa7-5100-441a-9216-cfc0612818a5" providerId="ADAL" clId="{4DB3B839-E673-47FD-B747-0178D10590DE}" dt="2026-03-17T09:34:16.205" v="19232" actId="2696"/>
        <pc:sldMkLst>
          <pc:docMk/>
          <pc:sldMk cId="4183224938" sldId="352"/>
        </pc:sldMkLst>
      </pc:sldChg>
      <pc:sldChg chg="addSp delSp modSp add mod ord modNotes">
        <pc:chgData name="Dan Nowell" userId="179edfa7-5100-441a-9216-cfc0612818a5" providerId="ADAL" clId="{4DB3B839-E673-47FD-B747-0178D10590DE}" dt="2026-03-18T13:18:57.024" v="25908" actId="20577"/>
        <pc:sldMkLst>
          <pc:docMk/>
          <pc:sldMk cId="1541435046" sldId="354"/>
        </pc:sldMkLst>
        <pc:spChg chg="mod">
          <ac:chgData name="Dan Nowell" userId="179edfa7-5100-441a-9216-cfc0612818a5" providerId="ADAL" clId="{4DB3B839-E673-47FD-B747-0178D10590DE}" dt="2026-03-17T14:53:45.628" v="25902" actId="26606"/>
          <ac:spMkLst>
            <pc:docMk/>
            <pc:sldMk cId="1541435046" sldId="354"/>
            <ac:spMk id="2" creationId="{305E9263-AFAE-9CD5-B115-1F323B97D5AF}"/>
          </ac:spMkLst>
        </pc:spChg>
        <pc:spChg chg="add del mod">
          <ac:chgData name="Dan Nowell" userId="179edfa7-5100-441a-9216-cfc0612818a5" providerId="ADAL" clId="{4DB3B839-E673-47FD-B747-0178D10590DE}" dt="2026-03-17T14:53:45.628" v="25902" actId="26606"/>
          <ac:spMkLst>
            <pc:docMk/>
            <pc:sldMk cId="1541435046" sldId="354"/>
            <ac:spMk id="3" creationId="{07F8E177-EF2C-6A58-F4E2-1CF5625B79C1}"/>
          </ac:spMkLst>
        </pc:spChg>
        <pc:spChg chg="add del">
          <ac:chgData name="Dan Nowell" userId="179edfa7-5100-441a-9216-cfc0612818a5" providerId="ADAL" clId="{4DB3B839-E673-47FD-B747-0178D10590DE}" dt="2026-03-17T14:53:45.628" v="25902" actId="26606"/>
          <ac:spMkLst>
            <pc:docMk/>
            <pc:sldMk cId="1541435046" sldId="354"/>
            <ac:spMk id="21" creationId="{122C2C46-83F6-2446-6369-85B1F2F90E69}"/>
          </ac:spMkLst>
        </pc:spChg>
        <pc:graphicFrameChg chg="add del">
          <ac:chgData name="Dan Nowell" userId="179edfa7-5100-441a-9216-cfc0612818a5" providerId="ADAL" clId="{4DB3B839-E673-47FD-B747-0178D10590DE}" dt="2026-03-17T14:53:45.628" v="25902" actId="26606"/>
          <ac:graphicFrameMkLst>
            <pc:docMk/>
            <pc:sldMk cId="1541435046" sldId="354"/>
            <ac:graphicFrameMk id="23" creationId="{E874F48B-6204-1CC9-F634-F8F00696FFF8}"/>
          </ac:graphicFrameMkLst>
        </pc:graphicFrameChg>
        <pc:picChg chg="add del">
          <ac:chgData name="Dan Nowell" userId="179edfa7-5100-441a-9216-cfc0612818a5" providerId="ADAL" clId="{4DB3B839-E673-47FD-B747-0178D10590DE}" dt="2026-03-17T14:53:45.628" v="25902" actId="26606"/>
          <ac:picMkLst>
            <pc:docMk/>
            <pc:sldMk cId="1541435046" sldId="354"/>
            <ac:picMk id="24" creationId="{EE624A21-843D-EC8D-A5B9-F53FBA2F9DFE}"/>
          </ac:picMkLst>
        </pc:picChg>
      </pc:sldChg>
      <pc:sldChg chg="addSp modSp add mod modNotes modNotesTx">
        <pc:chgData name="Dan Nowell" userId="179edfa7-5100-441a-9216-cfc0612818a5" providerId="ADAL" clId="{4DB3B839-E673-47FD-B747-0178D10590DE}" dt="2026-03-17T14:39:07.825" v="25856" actId="13926"/>
        <pc:sldMkLst>
          <pc:docMk/>
          <pc:sldMk cId="1202898604" sldId="355"/>
        </pc:sldMkLst>
        <pc:spChg chg="mod">
          <ac:chgData name="Dan Nowell" userId="179edfa7-5100-441a-9216-cfc0612818a5" providerId="ADAL" clId="{4DB3B839-E673-47FD-B747-0178D10590DE}" dt="2026-03-17T11:41:21.727" v="21610" actId="6549"/>
          <ac:spMkLst>
            <pc:docMk/>
            <pc:sldMk cId="1202898604" sldId="355"/>
            <ac:spMk id="2" creationId="{1A8E6DE1-725F-2A0C-539E-C5F2E71A766E}"/>
          </ac:spMkLst>
        </pc:spChg>
        <pc:spChg chg="add mod">
          <ac:chgData name="Dan Nowell" userId="179edfa7-5100-441a-9216-cfc0612818a5" providerId="ADAL" clId="{4DB3B839-E673-47FD-B747-0178D10590DE}" dt="2026-03-17T11:03:53.502" v="20135" actId="404"/>
          <ac:spMkLst>
            <pc:docMk/>
            <pc:sldMk cId="1202898604" sldId="355"/>
            <ac:spMk id="3" creationId="{E4306F22-B273-D568-09DD-591AE0B2230D}"/>
          </ac:spMkLst>
        </pc:spChg>
      </pc:sldChg>
      <pc:sldChg chg="addSp delSp modSp add mod modNotes">
        <pc:chgData name="Dan Nowell" userId="179edfa7-5100-441a-9216-cfc0612818a5" providerId="ADAL" clId="{4DB3B839-E673-47FD-B747-0178D10590DE}" dt="2026-03-18T13:44:34.813" v="25989" actId="1076"/>
        <pc:sldMkLst>
          <pc:docMk/>
          <pc:sldMk cId="1759727393" sldId="356"/>
        </pc:sldMkLst>
        <pc:spChg chg="mod">
          <ac:chgData name="Dan Nowell" userId="179edfa7-5100-441a-9216-cfc0612818a5" providerId="ADAL" clId="{4DB3B839-E673-47FD-B747-0178D10590DE}" dt="2026-03-18T13:35:34.343" v="25959" actId="20577"/>
          <ac:spMkLst>
            <pc:docMk/>
            <pc:sldMk cId="1759727393" sldId="356"/>
            <ac:spMk id="2" creationId="{685522C6-4D82-7B5F-8E8B-7289301279EE}"/>
          </ac:spMkLst>
        </pc:spChg>
        <pc:spChg chg="add mod">
          <ac:chgData name="Dan Nowell" userId="179edfa7-5100-441a-9216-cfc0612818a5" providerId="ADAL" clId="{4DB3B839-E673-47FD-B747-0178D10590DE}" dt="2026-03-18T13:36:25.733" v="25963" actId="767"/>
          <ac:spMkLst>
            <pc:docMk/>
            <pc:sldMk cId="1759727393" sldId="356"/>
            <ac:spMk id="3" creationId="{F09870A7-B315-BDDC-2AC7-ADD9A228CEA6}"/>
          </ac:spMkLst>
        </pc:spChg>
        <pc:spChg chg="add del">
          <ac:chgData name="Dan Nowell" userId="179edfa7-5100-441a-9216-cfc0612818a5" providerId="ADAL" clId="{4DB3B839-E673-47FD-B747-0178D10590DE}" dt="2026-03-18T13:39:39.593" v="25965" actId="22"/>
          <ac:spMkLst>
            <pc:docMk/>
            <pc:sldMk cId="1759727393" sldId="356"/>
            <ac:spMk id="6" creationId="{DB58768D-4152-E602-8423-0F899F33CC79}"/>
          </ac:spMkLst>
        </pc:spChg>
        <pc:spChg chg="add del mod">
          <ac:chgData name="Dan Nowell" userId="179edfa7-5100-441a-9216-cfc0612818a5" providerId="ADAL" clId="{4DB3B839-E673-47FD-B747-0178D10590DE}" dt="2026-03-18T13:41:37.431" v="25969" actId="22"/>
          <ac:spMkLst>
            <pc:docMk/>
            <pc:sldMk cId="1759727393" sldId="356"/>
            <ac:spMk id="8" creationId="{AB692076-16AC-9439-EF77-B3BFCB98399E}"/>
          </ac:spMkLst>
        </pc:spChg>
        <pc:spChg chg="add del mod">
          <ac:chgData name="Dan Nowell" userId="179edfa7-5100-441a-9216-cfc0612818a5" providerId="ADAL" clId="{4DB3B839-E673-47FD-B747-0178D10590DE}" dt="2026-03-18T13:44:20.035" v="25987" actId="478"/>
          <ac:spMkLst>
            <pc:docMk/>
            <pc:sldMk cId="1759727393" sldId="356"/>
            <ac:spMk id="10" creationId="{24ED3B22-744B-19AA-155E-4085C7F8E71B}"/>
          </ac:spMkLst>
        </pc:spChg>
        <pc:picChg chg="add del mod">
          <ac:chgData name="Dan Nowell" userId="179edfa7-5100-441a-9216-cfc0612818a5" providerId="ADAL" clId="{4DB3B839-E673-47FD-B747-0178D10590DE}" dt="2026-03-18T13:35:26.978" v="25949" actId="478"/>
          <ac:picMkLst>
            <pc:docMk/>
            <pc:sldMk cId="1759727393" sldId="356"/>
            <ac:picMk id="4" creationId="{86A294CF-C8E1-D9C7-AAD1-C17C1906B32D}"/>
          </ac:picMkLst>
        </pc:picChg>
        <pc:picChg chg="add mod">
          <ac:chgData name="Dan Nowell" userId="179edfa7-5100-441a-9216-cfc0612818a5" providerId="ADAL" clId="{4DB3B839-E673-47FD-B747-0178D10590DE}" dt="2026-03-18T13:44:34.813" v="25989" actId="1076"/>
          <ac:picMkLst>
            <pc:docMk/>
            <pc:sldMk cId="1759727393" sldId="356"/>
            <ac:picMk id="12" creationId="{F786AF13-9866-1649-53C5-1C93BC0B33DB}"/>
          </ac:picMkLst>
        </pc:picChg>
      </pc:sldChg>
      <pc:sldChg chg="addSp delSp modSp add mod ord modNotes modNotesTx">
        <pc:chgData name="Dan Nowell" userId="179edfa7-5100-441a-9216-cfc0612818a5" providerId="ADAL" clId="{4DB3B839-E673-47FD-B747-0178D10590DE}" dt="2026-03-17T14:48:29.937" v="25894" actId="26606"/>
        <pc:sldMkLst>
          <pc:docMk/>
          <pc:sldMk cId="3493028221" sldId="357"/>
        </pc:sldMkLst>
        <pc:spChg chg="mod">
          <ac:chgData name="Dan Nowell" userId="179edfa7-5100-441a-9216-cfc0612818a5" providerId="ADAL" clId="{4DB3B839-E673-47FD-B747-0178D10590DE}" dt="2026-03-17T14:48:29.937" v="25894" actId="26606"/>
          <ac:spMkLst>
            <pc:docMk/>
            <pc:sldMk cId="3493028221" sldId="357"/>
            <ac:spMk id="2" creationId="{F85015DE-538A-C7DF-91D5-EBB7D54AF454}"/>
          </ac:spMkLst>
        </pc:spChg>
        <pc:spChg chg="mod">
          <ac:chgData name="Dan Nowell" userId="179edfa7-5100-441a-9216-cfc0612818a5" providerId="ADAL" clId="{4DB3B839-E673-47FD-B747-0178D10590DE}" dt="2026-03-17T14:48:29.937" v="25894" actId="26606"/>
          <ac:spMkLst>
            <pc:docMk/>
            <pc:sldMk cId="3493028221" sldId="357"/>
            <ac:spMk id="3" creationId="{979FB410-7B57-51B2-F97D-295705DD84C3}"/>
          </ac:spMkLst>
        </pc:spChg>
        <pc:spChg chg="add del">
          <ac:chgData name="Dan Nowell" userId="179edfa7-5100-441a-9216-cfc0612818a5" providerId="ADAL" clId="{4DB3B839-E673-47FD-B747-0178D10590DE}" dt="2026-03-17T14:48:29.937" v="25894" actId="26606"/>
          <ac:spMkLst>
            <pc:docMk/>
            <pc:sldMk cId="3493028221" sldId="357"/>
            <ac:spMk id="21" creationId="{8A77CCD6-3316-1856-8282-3B723172F0C8}"/>
          </ac:spMkLst>
        </pc:spChg>
        <pc:spChg chg="add del">
          <ac:chgData name="Dan Nowell" userId="179edfa7-5100-441a-9216-cfc0612818a5" providerId="ADAL" clId="{4DB3B839-E673-47FD-B747-0178D10590DE}" dt="2026-03-17T14:48:29.937" v="25894" actId="26606"/>
          <ac:spMkLst>
            <pc:docMk/>
            <pc:sldMk cId="3493028221" sldId="357"/>
            <ac:spMk id="26" creationId="{18873D23-2DCF-4B31-A009-95721C06E8E1}"/>
          </ac:spMkLst>
        </pc:spChg>
        <pc:spChg chg="add del">
          <ac:chgData name="Dan Nowell" userId="179edfa7-5100-441a-9216-cfc0612818a5" providerId="ADAL" clId="{4DB3B839-E673-47FD-B747-0178D10590DE}" dt="2026-03-17T14:48:29.937" v="25894" actId="26606"/>
          <ac:spMkLst>
            <pc:docMk/>
            <pc:sldMk cId="3493028221" sldId="357"/>
            <ac:spMk id="28" creationId="{C13EF075-D4EF-4929-ADBC-91B27DA19955}"/>
          </ac:spMkLst>
        </pc:spChg>
        <pc:spChg chg="add del">
          <ac:chgData name="Dan Nowell" userId="179edfa7-5100-441a-9216-cfc0612818a5" providerId="ADAL" clId="{4DB3B839-E673-47FD-B747-0178D10590DE}" dt="2026-03-17T14:48:18.128" v="25892" actId="26606"/>
          <ac:spMkLst>
            <pc:docMk/>
            <pc:sldMk cId="3493028221" sldId="357"/>
            <ac:spMk id="40" creationId="{AE3A741D-C19B-960A-5803-1C5887147820}"/>
          </ac:spMkLst>
        </pc:spChg>
        <pc:spChg chg="add del">
          <ac:chgData name="Dan Nowell" userId="179edfa7-5100-441a-9216-cfc0612818a5" providerId="ADAL" clId="{4DB3B839-E673-47FD-B747-0178D10590DE}" dt="2026-03-17T14:48:18.128" v="25892" actId="26606"/>
          <ac:spMkLst>
            <pc:docMk/>
            <pc:sldMk cId="3493028221" sldId="357"/>
            <ac:spMk id="42" creationId="{DC39DE25-0E4E-0AA7-0932-1D78C2372786}"/>
          </ac:spMkLst>
        </pc:spChg>
        <pc:spChg chg="add del">
          <ac:chgData name="Dan Nowell" userId="179edfa7-5100-441a-9216-cfc0612818a5" providerId="ADAL" clId="{4DB3B839-E673-47FD-B747-0178D10590DE}" dt="2026-03-17T14:48:18.128" v="25892" actId="26606"/>
          <ac:spMkLst>
            <pc:docMk/>
            <pc:sldMk cId="3493028221" sldId="357"/>
            <ac:spMk id="44" creationId="{8D6EA299-0840-6DEA-E670-C49AEBC87E89}"/>
          </ac:spMkLst>
        </pc:spChg>
        <pc:grpChg chg="add del">
          <ac:chgData name="Dan Nowell" userId="179edfa7-5100-441a-9216-cfc0612818a5" providerId="ADAL" clId="{4DB3B839-E673-47FD-B747-0178D10590DE}" dt="2026-03-17T14:48:29.937" v="25894" actId="26606"/>
          <ac:grpSpMkLst>
            <pc:docMk/>
            <pc:sldMk cId="3493028221" sldId="357"/>
            <ac:grpSpMk id="30" creationId="{DAA26DFA-AAB2-4973-9C17-16D587C7B198}"/>
          </ac:grpSpMkLst>
        </pc:grpChg>
        <pc:picChg chg="add del">
          <ac:chgData name="Dan Nowell" userId="179edfa7-5100-441a-9216-cfc0612818a5" providerId="ADAL" clId="{4DB3B839-E673-47FD-B747-0178D10590DE}" dt="2026-03-17T14:48:18.128" v="25892" actId="26606"/>
          <ac:picMkLst>
            <pc:docMk/>
            <pc:sldMk cId="3493028221" sldId="357"/>
            <ac:picMk id="36" creationId="{FE2CFAC8-F43B-B911-0361-78D6D86FB2D5}"/>
          </ac:picMkLst>
        </pc:picChg>
      </pc:sldChg>
      <pc:sldChg chg="modSp add mod modNotes modNotesTx">
        <pc:chgData name="Dan Nowell" userId="179edfa7-5100-441a-9216-cfc0612818a5" providerId="ADAL" clId="{4DB3B839-E673-47FD-B747-0178D10590DE}" dt="2026-03-18T13:24:46.428" v="25910" actId="13926"/>
        <pc:sldMkLst>
          <pc:docMk/>
          <pc:sldMk cId="1160075159" sldId="358"/>
        </pc:sldMkLst>
        <pc:spChg chg="mod">
          <ac:chgData name="Dan Nowell" userId="179edfa7-5100-441a-9216-cfc0612818a5" providerId="ADAL" clId="{4DB3B839-E673-47FD-B747-0178D10590DE}" dt="2026-03-17T14:03:53.196" v="24644" actId="20577"/>
          <ac:spMkLst>
            <pc:docMk/>
            <pc:sldMk cId="1160075159" sldId="358"/>
            <ac:spMk id="3" creationId="{0B45B044-D604-05E8-52A7-C2F9D1CCA76A}"/>
          </ac:spMkLst>
        </pc:spChg>
      </pc:sldChg>
      <pc:sldChg chg="modSp add mod">
        <pc:chgData name="Dan Nowell" userId="179edfa7-5100-441a-9216-cfc0612818a5" providerId="ADAL" clId="{4DB3B839-E673-47FD-B747-0178D10590DE}" dt="2026-03-10T14:01:47.226" v="10188" actId="20577"/>
        <pc:sldMkLst>
          <pc:docMk/>
          <pc:sldMk cId="4179819749" sldId="359"/>
        </pc:sldMkLst>
        <pc:spChg chg="mod">
          <ac:chgData name="Dan Nowell" userId="179edfa7-5100-441a-9216-cfc0612818a5" providerId="ADAL" clId="{4DB3B839-E673-47FD-B747-0178D10590DE}" dt="2026-03-10T14:01:47.226" v="10188" actId="20577"/>
          <ac:spMkLst>
            <pc:docMk/>
            <pc:sldMk cId="4179819749" sldId="359"/>
            <ac:spMk id="3" creationId="{A0A7CC8B-537D-C54D-9CB1-2C672CCE4218}"/>
          </ac:spMkLst>
        </pc:spChg>
      </pc:sldChg>
      <pc:sldChg chg="addSp delSp modSp add mod modNotesTx">
        <pc:chgData name="Dan Nowell" userId="179edfa7-5100-441a-9216-cfc0612818a5" providerId="ADAL" clId="{4DB3B839-E673-47FD-B747-0178D10590DE}" dt="2026-03-17T14:48:32.202" v="25896" actId="26606"/>
        <pc:sldMkLst>
          <pc:docMk/>
          <pc:sldMk cId="991583286" sldId="360"/>
        </pc:sldMkLst>
        <pc:spChg chg="mod">
          <ac:chgData name="Dan Nowell" userId="179edfa7-5100-441a-9216-cfc0612818a5" providerId="ADAL" clId="{4DB3B839-E673-47FD-B747-0178D10590DE}" dt="2026-03-17T14:48:32.202" v="25896" actId="26606"/>
          <ac:spMkLst>
            <pc:docMk/>
            <pc:sldMk cId="991583286" sldId="360"/>
            <ac:spMk id="2" creationId="{816924BB-12D6-4440-F39A-207E018E85A6}"/>
          </ac:spMkLst>
        </pc:spChg>
        <pc:spChg chg="mod">
          <ac:chgData name="Dan Nowell" userId="179edfa7-5100-441a-9216-cfc0612818a5" providerId="ADAL" clId="{4DB3B839-E673-47FD-B747-0178D10590DE}" dt="2026-03-17T14:48:32.202" v="25896" actId="26606"/>
          <ac:spMkLst>
            <pc:docMk/>
            <pc:sldMk cId="991583286" sldId="360"/>
            <ac:spMk id="3" creationId="{C6F29ACD-39D6-C5A0-2B49-8BD2A8FF8917}"/>
          </ac:spMkLst>
        </pc:spChg>
        <pc:spChg chg="add del">
          <ac:chgData name="Dan Nowell" userId="179edfa7-5100-441a-9216-cfc0612818a5" providerId="ADAL" clId="{4DB3B839-E673-47FD-B747-0178D10590DE}" dt="2026-03-17T14:48:32.202" v="25896" actId="26606"/>
          <ac:spMkLst>
            <pc:docMk/>
            <pc:sldMk cId="991583286" sldId="360"/>
            <ac:spMk id="21" creationId="{8AEE8111-2958-FEBA-ADC0-7A362B232085}"/>
          </ac:spMkLst>
        </pc:spChg>
        <pc:spChg chg="add del">
          <ac:chgData name="Dan Nowell" userId="179edfa7-5100-441a-9216-cfc0612818a5" providerId="ADAL" clId="{4DB3B839-E673-47FD-B747-0178D10590DE}" dt="2026-03-17T14:48:32.202" v="25896" actId="26606"/>
          <ac:spMkLst>
            <pc:docMk/>
            <pc:sldMk cId="991583286" sldId="360"/>
            <ac:spMk id="26" creationId="{18873D23-2DCF-4B31-A009-95721C06E8E1}"/>
          </ac:spMkLst>
        </pc:spChg>
        <pc:spChg chg="add del">
          <ac:chgData name="Dan Nowell" userId="179edfa7-5100-441a-9216-cfc0612818a5" providerId="ADAL" clId="{4DB3B839-E673-47FD-B747-0178D10590DE}" dt="2026-03-17T14:48:32.202" v="25896" actId="26606"/>
          <ac:spMkLst>
            <pc:docMk/>
            <pc:sldMk cId="991583286" sldId="360"/>
            <ac:spMk id="28" creationId="{C13EF075-D4EF-4929-ADBC-91B27DA19955}"/>
          </ac:spMkLst>
        </pc:spChg>
        <pc:grpChg chg="add del">
          <ac:chgData name="Dan Nowell" userId="179edfa7-5100-441a-9216-cfc0612818a5" providerId="ADAL" clId="{4DB3B839-E673-47FD-B747-0178D10590DE}" dt="2026-03-17T14:48:32.202" v="25896" actId="26606"/>
          <ac:grpSpMkLst>
            <pc:docMk/>
            <pc:sldMk cId="991583286" sldId="360"/>
            <ac:grpSpMk id="30" creationId="{DAA26DFA-AAB2-4973-9C17-16D587C7B198}"/>
          </ac:grpSpMkLst>
        </pc:grpChg>
      </pc:sldChg>
      <pc:sldChg chg="addSp delSp modSp add mod modNotes modNotesTx">
        <pc:chgData name="Dan Nowell" userId="179edfa7-5100-441a-9216-cfc0612818a5" providerId="ADAL" clId="{4DB3B839-E673-47FD-B747-0178D10590DE}" dt="2026-03-17T14:48:31.056" v="25895" actId="26606"/>
        <pc:sldMkLst>
          <pc:docMk/>
          <pc:sldMk cId="3074040071" sldId="361"/>
        </pc:sldMkLst>
        <pc:spChg chg="mod">
          <ac:chgData name="Dan Nowell" userId="179edfa7-5100-441a-9216-cfc0612818a5" providerId="ADAL" clId="{4DB3B839-E673-47FD-B747-0178D10590DE}" dt="2026-03-17T14:48:31.056" v="25895" actId="26606"/>
          <ac:spMkLst>
            <pc:docMk/>
            <pc:sldMk cId="3074040071" sldId="361"/>
            <ac:spMk id="2" creationId="{1E84614F-BF34-0940-4535-AFDA1142159A}"/>
          </ac:spMkLst>
        </pc:spChg>
        <pc:spChg chg="mod">
          <ac:chgData name="Dan Nowell" userId="179edfa7-5100-441a-9216-cfc0612818a5" providerId="ADAL" clId="{4DB3B839-E673-47FD-B747-0178D10590DE}" dt="2026-03-17T14:48:31.056" v="25895" actId="26606"/>
          <ac:spMkLst>
            <pc:docMk/>
            <pc:sldMk cId="3074040071" sldId="361"/>
            <ac:spMk id="3" creationId="{E5842C69-B692-E458-9D76-E9482309EAB3}"/>
          </ac:spMkLst>
        </pc:spChg>
        <pc:spChg chg="add del">
          <ac:chgData name="Dan Nowell" userId="179edfa7-5100-441a-9216-cfc0612818a5" providerId="ADAL" clId="{4DB3B839-E673-47FD-B747-0178D10590DE}" dt="2026-03-17T14:48:31.056" v="25895" actId="26606"/>
          <ac:spMkLst>
            <pc:docMk/>
            <pc:sldMk cId="3074040071" sldId="361"/>
            <ac:spMk id="21" creationId="{C393EB0E-54D0-03AC-D76B-C2351C50D794}"/>
          </ac:spMkLst>
        </pc:spChg>
        <pc:spChg chg="add del">
          <ac:chgData name="Dan Nowell" userId="179edfa7-5100-441a-9216-cfc0612818a5" providerId="ADAL" clId="{4DB3B839-E673-47FD-B747-0178D10590DE}" dt="2026-03-17T14:48:31.056" v="25895" actId="26606"/>
          <ac:spMkLst>
            <pc:docMk/>
            <pc:sldMk cId="3074040071" sldId="361"/>
            <ac:spMk id="26" creationId="{87BF42CA-AD55-48B4-8949-C4DCA60A6AEE}"/>
          </ac:spMkLst>
        </pc:spChg>
        <pc:spChg chg="add del">
          <ac:chgData name="Dan Nowell" userId="179edfa7-5100-441a-9216-cfc0612818a5" providerId="ADAL" clId="{4DB3B839-E673-47FD-B747-0178D10590DE}" dt="2026-03-17T14:48:31.056" v="25895" actId="26606"/>
          <ac:spMkLst>
            <pc:docMk/>
            <pc:sldMk cId="3074040071" sldId="361"/>
            <ac:spMk id="28" creationId="{66AE1D3D-3106-4CB2-AA7C-0C1642AC0F2E}"/>
          </ac:spMkLst>
        </pc:spChg>
        <pc:grpChg chg="add del">
          <ac:chgData name="Dan Nowell" userId="179edfa7-5100-441a-9216-cfc0612818a5" providerId="ADAL" clId="{4DB3B839-E673-47FD-B747-0178D10590DE}" dt="2026-03-17T14:48:31.056" v="25895" actId="26606"/>
          <ac:grpSpMkLst>
            <pc:docMk/>
            <pc:sldMk cId="3074040071" sldId="361"/>
            <ac:grpSpMk id="30" creationId="{0A31B6AF-B711-4CDB-8C2B-16E963DDC4C5}"/>
          </ac:grpSpMkLst>
        </pc:grpChg>
      </pc:sldChg>
      <pc:sldChg chg="addSp delSp modSp add mod modNotes modNotesTx">
        <pc:chgData name="Dan Nowell" userId="179edfa7-5100-441a-9216-cfc0612818a5" providerId="ADAL" clId="{4DB3B839-E673-47FD-B747-0178D10590DE}" dt="2026-03-18T13:16:19.385" v="25906" actId="20577"/>
        <pc:sldMkLst>
          <pc:docMk/>
          <pc:sldMk cId="1149585429" sldId="362"/>
        </pc:sldMkLst>
        <pc:spChg chg="mod">
          <ac:chgData name="Dan Nowell" userId="179edfa7-5100-441a-9216-cfc0612818a5" providerId="ADAL" clId="{4DB3B839-E673-47FD-B747-0178D10590DE}" dt="2026-03-17T14:48:20.895" v="25893" actId="26606"/>
          <ac:spMkLst>
            <pc:docMk/>
            <pc:sldMk cId="1149585429" sldId="362"/>
            <ac:spMk id="2" creationId="{82DC96EA-228D-48F2-C835-D75A2378F0CF}"/>
          </ac:spMkLst>
        </pc:spChg>
        <pc:spChg chg="mod">
          <ac:chgData name="Dan Nowell" userId="179edfa7-5100-441a-9216-cfc0612818a5" providerId="ADAL" clId="{4DB3B839-E673-47FD-B747-0178D10590DE}" dt="2026-03-17T14:48:20.895" v="25893" actId="26606"/>
          <ac:spMkLst>
            <pc:docMk/>
            <pc:sldMk cId="1149585429" sldId="362"/>
            <ac:spMk id="3" creationId="{76A128C1-AC1D-D321-7DF2-1E3B5CEE09C4}"/>
          </ac:spMkLst>
        </pc:spChg>
        <pc:spChg chg="add del">
          <ac:chgData name="Dan Nowell" userId="179edfa7-5100-441a-9216-cfc0612818a5" providerId="ADAL" clId="{4DB3B839-E673-47FD-B747-0178D10590DE}" dt="2026-03-17T14:48:20.895" v="25893" actId="26606"/>
          <ac:spMkLst>
            <pc:docMk/>
            <pc:sldMk cId="1149585429" sldId="362"/>
            <ac:spMk id="21" creationId="{4342D01D-2ACE-8B82-1C69-178EE621DD5F}"/>
          </ac:spMkLst>
        </pc:spChg>
        <pc:spChg chg="add del">
          <ac:chgData name="Dan Nowell" userId="179edfa7-5100-441a-9216-cfc0612818a5" providerId="ADAL" clId="{4DB3B839-E673-47FD-B747-0178D10590DE}" dt="2026-03-17T14:48:20.895" v="25893" actId="26606"/>
          <ac:spMkLst>
            <pc:docMk/>
            <pc:sldMk cId="1149585429" sldId="362"/>
            <ac:spMk id="27" creationId="{C0763A76-9F1C-4FC5-82B7-DD475DA461B2}"/>
          </ac:spMkLst>
        </pc:spChg>
        <pc:spChg chg="add del">
          <ac:chgData name="Dan Nowell" userId="179edfa7-5100-441a-9216-cfc0612818a5" providerId="ADAL" clId="{4DB3B839-E673-47FD-B747-0178D10590DE}" dt="2026-03-17T14:48:20.895" v="25893" actId="26606"/>
          <ac:spMkLst>
            <pc:docMk/>
            <pc:sldMk cId="1149585429" sldId="362"/>
            <ac:spMk id="29" creationId="{E81BF4F6-F2CF-4984-9D14-D6966D92F99F}"/>
          </ac:spMkLst>
        </pc:spChg>
        <pc:picChg chg="add del">
          <ac:chgData name="Dan Nowell" userId="179edfa7-5100-441a-9216-cfc0612818a5" providerId="ADAL" clId="{4DB3B839-E673-47FD-B747-0178D10590DE}" dt="2026-03-17T14:48:20.895" v="25893" actId="26606"/>
          <ac:picMkLst>
            <pc:docMk/>
            <pc:sldMk cId="1149585429" sldId="362"/>
            <ac:picMk id="23" creationId="{84841493-D450-4D38-84B1-26354D4F3836}"/>
          </ac:picMkLst>
        </pc:picChg>
      </pc:sldChg>
      <pc:sldChg chg="modSp add mod modNotes">
        <pc:chgData name="Dan Nowell" userId="179edfa7-5100-441a-9216-cfc0612818a5" providerId="ADAL" clId="{4DB3B839-E673-47FD-B747-0178D10590DE}" dt="2026-03-17T13:11:48.068" v="23241" actId="20577"/>
        <pc:sldMkLst>
          <pc:docMk/>
          <pc:sldMk cId="1989695904" sldId="363"/>
        </pc:sldMkLst>
        <pc:spChg chg="mod">
          <ac:chgData name="Dan Nowell" userId="179edfa7-5100-441a-9216-cfc0612818a5" providerId="ADAL" clId="{4DB3B839-E673-47FD-B747-0178D10590DE}" dt="2026-03-17T13:11:48.068" v="23241" actId="20577"/>
          <ac:spMkLst>
            <pc:docMk/>
            <pc:sldMk cId="1989695904" sldId="363"/>
            <ac:spMk id="3" creationId="{7F0D87CC-9B21-B5C7-434A-ECE7CEFF4771}"/>
          </ac:spMkLst>
        </pc:spChg>
      </pc:sldChg>
      <pc:sldChg chg="modSp add mod modNotes">
        <pc:chgData name="Dan Nowell" userId="179edfa7-5100-441a-9216-cfc0612818a5" providerId="ADAL" clId="{4DB3B839-E673-47FD-B747-0178D10590DE}" dt="2026-03-17T14:23:23.239" v="25279" actId="20577"/>
        <pc:sldMkLst>
          <pc:docMk/>
          <pc:sldMk cId="3968673550" sldId="365"/>
        </pc:sldMkLst>
        <pc:spChg chg="mod">
          <ac:chgData name="Dan Nowell" userId="179edfa7-5100-441a-9216-cfc0612818a5" providerId="ADAL" clId="{4DB3B839-E673-47FD-B747-0178D10590DE}" dt="2026-03-11T13:42:36.245" v="14567" actId="12"/>
          <ac:spMkLst>
            <pc:docMk/>
            <pc:sldMk cId="3968673550" sldId="365"/>
            <ac:spMk id="3" creationId="{5F68A159-BAF8-4D4E-03F9-3BC41A370E79}"/>
          </ac:spMkLst>
        </pc:spChg>
      </pc:sldChg>
      <pc:sldChg chg="modSp add mod modNotes">
        <pc:chgData name="Dan Nowell" userId="179edfa7-5100-441a-9216-cfc0612818a5" providerId="ADAL" clId="{4DB3B839-E673-47FD-B747-0178D10590DE}" dt="2026-03-11T14:35:36.676" v="14960" actId="6549"/>
        <pc:sldMkLst>
          <pc:docMk/>
          <pc:sldMk cId="14880602" sldId="366"/>
        </pc:sldMkLst>
        <pc:spChg chg="mod">
          <ac:chgData name="Dan Nowell" userId="179edfa7-5100-441a-9216-cfc0612818a5" providerId="ADAL" clId="{4DB3B839-E673-47FD-B747-0178D10590DE}" dt="2026-03-11T13:42:28.802" v="14566" actId="12"/>
          <ac:spMkLst>
            <pc:docMk/>
            <pc:sldMk cId="14880602" sldId="366"/>
            <ac:spMk id="3" creationId="{9EE3786F-9B81-DE12-CF82-B03C194C280A}"/>
          </ac:spMkLst>
        </pc:spChg>
      </pc:sldChg>
      <pc:sldChg chg="modSp add mod">
        <pc:chgData name="Dan Nowell" userId="179edfa7-5100-441a-9216-cfc0612818a5" providerId="ADAL" clId="{4DB3B839-E673-47FD-B747-0178D10590DE}" dt="2026-03-11T14:45:06.504" v="15336" actId="113"/>
        <pc:sldMkLst>
          <pc:docMk/>
          <pc:sldMk cId="138184799" sldId="367"/>
        </pc:sldMkLst>
        <pc:spChg chg="mod">
          <ac:chgData name="Dan Nowell" userId="179edfa7-5100-441a-9216-cfc0612818a5" providerId="ADAL" clId="{4DB3B839-E673-47FD-B747-0178D10590DE}" dt="2026-03-11T14:45:06.504" v="15336" actId="113"/>
          <ac:spMkLst>
            <pc:docMk/>
            <pc:sldMk cId="138184799" sldId="367"/>
            <ac:spMk id="3" creationId="{D23C3FB4-E823-7787-A0AC-3D5961F5E7E7}"/>
          </ac:spMkLst>
        </pc:spChg>
      </pc:sldChg>
      <pc:sldChg chg="modSp add mod">
        <pc:chgData name="Dan Nowell" userId="179edfa7-5100-441a-9216-cfc0612818a5" providerId="ADAL" clId="{4DB3B839-E673-47FD-B747-0178D10590DE}" dt="2026-03-11T13:42:02.282" v="14560" actId="12"/>
        <pc:sldMkLst>
          <pc:docMk/>
          <pc:sldMk cId="118827035" sldId="368"/>
        </pc:sldMkLst>
        <pc:spChg chg="mod">
          <ac:chgData name="Dan Nowell" userId="179edfa7-5100-441a-9216-cfc0612818a5" providerId="ADAL" clId="{4DB3B839-E673-47FD-B747-0178D10590DE}" dt="2026-03-11T13:42:02.282" v="14560" actId="12"/>
          <ac:spMkLst>
            <pc:docMk/>
            <pc:sldMk cId="118827035" sldId="368"/>
            <ac:spMk id="3" creationId="{6B870A2F-A592-1C67-E9D4-65A8266FDE06}"/>
          </ac:spMkLst>
        </pc:spChg>
      </pc:sldChg>
      <pc:sldChg chg="modSp add mod modNotes modNotesTx">
        <pc:chgData name="Dan Nowell" userId="179edfa7-5100-441a-9216-cfc0612818a5" providerId="ADAL" clId="{4DB3B839-E673-47FD-B747-0178D10590DE}" dt="2026-03-18T13:30:26.730" v="25944" actId="13926"/>
        <pc:sldMkLst>
          <pc:docMk/>
          <pc:sldMk cId="590403473" sldId="370"/>
        </pc:sldMkLst>
        <pc:spChg chg="mod">
          <ac:chgData name="Dan Nowell" userId="179edfa7-5100-441a-9216-cfc0612818a5" providerId="ADAL" clId="{4DB3B839-E673-47FD-B747-0178D10590DE}" dt="2026-03-11T12:59:57.664" v="13671" actId="12"/>
          <ac:spMkLst>
            <pc:docMk/>
            <pc:sldMk cId="590403473" sldId="370"/>
            <ac:spMk id="4" creationId="{4A0A1035-B227-9B31-27ED-8304A9A04570}"/>
          </ac:spMkLst>
        </pc:spChg>
      </pc:sldChg>
      <pc:sldChg chg="modSp add mod modNotes">
        <pc:chgData name="Dan Nowell" userId="179edfa7-5100-441a-9216-cfc0612818a5" providerId="ADAL" clId="{4DB3B839-E673-47FD-B747-0178D10590DE}" dt="2026-03-13T10:31:27.934" v="16826" actId="13926"/>
        <pc:sldMkLst>
          <pc:docMk/>
          <pc:sldMk cId="2411486836" sldId="371"/>
        </pc:sldMkLst>
        <pc:spChg chg="mod">
          <ac:chgData name="Dan Nowell" userId="179edfa7-5100-441a-9216-cfc0612818a5" providerId="ADAL" clId="{4DB3B839-E673-47FD-B747-0178D10590DE}" dt="2026-03-13T10:01:36.221" v="16212" actId="20577"/>
          <ac:spMkLst>
            <pc:docMk/>
            <pc:sldMk cId="2411486836" sldId="371"/>
            <ac:spMk id="3" creationId="{36CA831E-12B0-7F4F-0894-36804415E8B8}"/>
          </ac:spMkLst>
        </pc:spChg>
      </pc:sldChg>
      <pc:sldChg chg="modSp add mod modNotes modNotesTx">
        <pc:chgData name="Dan Nowell" userId="179edfa7-5100-441a-9216-cfc0612818a5" providerId="ADAL" clId="{4DB3B839-E673-47FD-B747-0178D10590DE}" dt="2026-03-13T10:58:04.271" v="17438" actId="13926"/>
        <pc:sldMkLst>
          <pc:docMk/>
          <pc:sldMk cId="156767615" sldId="372"/>
        </pc:sldMkLst>
        <pc:spChg chg="mod">
          <ac:chgData name="Dan Nowell" userId="179edfa7-5100-441a-9216-cfc0612818a5" providerId="ADAL" clId="{4DB3B839-E673-47FD-B747-0178D10590DE}" dt="2026-03-13T10:35:47.861" v="17161" actId="12"/>
          <ac:spMkLst>
            <pc:docMk/>
            <pc:sldMk cId="156767615" sldId="372"/>
            <ac:spMk id="3" creationId="{5E305A96-233F-5A3F-3AF8-5201FF6CE04F}"/>
          </ac:spMkLst>
        </pc:spChg>
      </pc:sldChg>
      <pc:sldChg chg="addSp delSp modSp add mod">
        <pc:chgData name="Dan Nowell" userId="179edfa7-5100-441a-9216-cfc0612818a5" providerId="ADAL" clId="{4DB3B839-E673-47FD-B747-0178D10590DE}" dt="2026-03-17T09:02:26.240" v="19230" actId="20577"/>
        <pc:sldMkLst>
          <pc:docMk/>
          <pc:sldMk cId="378499919" sldId="373"/>
        </pc:sldMkLst>
        <pc:spChg chg="add mod">
          <ac:chgData name="Dan Nowell" userId="179edfa7-5100-441a-9216-cfc0612818a5" providerId="ADAL" clId="{4DB3B839-E673-47FD-B747-0178D10590DE}" dt="2026-03-17T09:02:26.240" v="19230" actId="20577"/>
          <ac:spMkLst>
            <pc:docMk/>
            <pc:sldMk cId="378499919" sldId="373"/>
            <ac:spMk id="4" creationId="{AA6C9948-A0AF-C887-302B-F41D329E03B1}"/>
          </ac:spMkLst>
        </pc:spChg>
      </pc:sldChg>
      <pc:sldChg chg="addSp modSp add mod">
        <pc:chgData name="Dan Nowell" userId="179edfa7-5100-441a-9216-cfc0612818a5" providerId="ADAL" clId="{4DB3B839-E673-47FD-B747-0178D10590DE}" dt="2026-03-13T11:31:55.089" v="18626" actId="404"/>
        <pc:sldMkLst>
          <pc:docMk/>
          <pc:sldMk cId="1954192472" sldId="374"/>
        </pc:sldMkLst>
        <pc:spChg chg="add mod">
          <ac:chgData name="Dan Nowell" userId="179edfa7-5100-441a-9216-cfc0612818a5" providerId="ADAL" clId="{4DB3B839-E673-47FD-B747-0178D10590DE}" dt="2026-03-13T11:31:55.089" v="18626" actId="404"/>
          <ac:spMkLst>
            <pc:docMk/>
            <pc:sldMk cId="1954192472" sldId="374"/>
            <ac:spMk id="3" creationId="{9D0EB096-6C2C-55B1-95ED-E37E74768B64}"/>
          </ac:spMkLst>
        </pc:spChg>
      </pc:sldChg>
      <pc:sldChg chg="addSp delSp modSp add mod modNotes">
        <pc:chgData name="Dan Nowell" userId="179edfa7-5100-441a-9216-cfc0612818a5" providerId="ADAL" clId="{4DB3B839-E673-47FD-B747-0178D10590DE}" dt="2026-03-17T14:56:33.497" v="25904" actId="26606"/>
        <pc:sldMkLst>
          <pc:docMk/>
          <pc:sldMk cId="2936617550" sldId="375"/>
        </pc:sldMkLst>
        <pc:spChg chg="mod">
          <ac:chgData name="Dan Nowell" userId="179edfa7-5100-441a-9216-cfc0612818a5" providerId="ADAL" clId="{4DB3B839-E673-47FD-B747-0178D10590DE}" dt="2026-03-17T14:56:33.497" v="25904" actId="26606"/>
          <ac:spMkLst>
            <pc:docMk/>
            <pc:sldMk cId="2936617550" sldId="375"/>
            <ac:spMk id="2" creationId="{C1BCDD73-ABCA-6503-C351-83178BEF7267}"/>
          </ac:spMkLst>
        </pc:spChg>
        <pc:spChg chg="add del mod">
          <ac:chgData name="Dan Nowell" userId="179edfa7-5100-441a-9216-cfc0612818a5" providerId="ADAL" clId="{4DB3B839-E673-47FD-B747-0178D10590DE}" dt="2026-03-17T14:56:33.497" v="25904" actId="26606"/>
          <ac:spMkLst>
            <pc:docMk/>
            <pc:sldMk cId="2936617550" sldId="375"/>
            <ac:spMk id="3" creationId="{50BA5777-F093-E36B-32E3-85D6A0A7B990}"/>
          </ac:spMkLst>
        </pc:spChg>
        <pc:spChg chg="add del">
          <ac:chgData name="Dan Nowell" userId="179edfa7-5100-441a-9216-cfc0612818a5" providerId="ADAL" clId="{4DB3B839-E673-47FD-B747-0178D10590DE}" dt="2026-03-17T14:56:33.497" v="25904" actId="26606"/>
          <ac:spMkLst>
            <pc:docMk/>
            <pc:sldMk cId="2936617550" sldId="375"/>
            <ac:spMk id="21" creationId="{C5A404F0-B56A-B38C-6B6D-4E58462761EB}"/>
          </ac:spMkLst>
        </pc:spChg>
        <pc:spChg chg="add del">
          <ac:chgData name="Dan Nowell" userId="179edfa7-5100-441a-9216-cfc0612818a5" providerId="ADAL" clId="{4DB3B839-E673-47FD-B747-0178D10590DE}" dt="2026-03-17T14:56:33.497" v="25904" actId="26606"/>
          <ac:spMkLst>
            <pc:docMk/>
            <pc:sldMk cId="2936617550" sldId="375"/>
            <ac:spMk id="27" creationId="{BACC6370-2D7E-4714-9D71-7542949D7D5D}"/>
          </ac:spMkLst>
        </pc:spChg>
        <pc:spChg chg="add del">
          <ac:chgData name="Dan Nowell" userId="179edfa7-5100-441a-9216-cfc0612818a5" providerId="ADAL" clId="{4DB3B839-E673-47FD-B747-0178D10590DE}" dt="2026-03-17T14:56:33.497" v="25904" actId="26606"/>
          <ac:spMkLst>
            <pc:docMk/>
            <pc:sldMk cId="2936617550" sldId="375"/>
            <ac:spMk id="29" creationId="{F68B3F68-107C-434F-AA38-110D5EA91B85}"/>
          </ac:spMkLst>
        </pc:spChg>
        <pc:spChg chg="add del">
          <ac:chgData name="Dan Nowell" userId="179edfa7-5100-441a-9216-cfc0612818a5" providerId="ADAL" clId="{4DB3B839-E673-47FD-B747-0178D10590DE}" dt="2026-03-17T14:56:33.497" v="25904" actId="26606"/>
          <ac:spMkLst>
            <pc:docMk/>
            <pc:sldMk cId="2936617550" sldId="375"/>
            <ac:spMk id="31" creationId="{AAD0DBB9-1A4B-4391-81D4-CB19F9AB918A}"/>
          </ac:spMkLst>
        </pc:spChg>
        <pc:spChg chg="add del">
          <ac:chgData name="Dan Nowell" userId="179edfa7-5100-441a-9216-cfc0612818a5" providerId="ADAL" clId="{4DB3B839-E673-47FD-B747-0178D10590DE}" dt="2026-03-17T14:56:33.497" v="25904" actId="26606"/>
          <ac:spMkLst>
            <pc:docMk/>
            <pc:sldMk cId="2936617550" sldId="375"/>
            <ac:spMk id="33" creationId="{063BBA22-50EA-4C4D-BE05-F1CE4E63AA56}"/>
          </ac:spMkLst>
        </pc:spChg>
        <pc:graphicFrameChg chg="add del">
          <ac:chgData name="Dan Nowell" userId="179edfa7-5100-441a-9216-cfc0612818a5" providerId="ADAL" clId="{4DB3B839-E673-47FD-B747-0178D10590DE}" dt="2026-03-17T14:56:33.497" v="25904" actId="26606"/>
          <ac:graphicFrameMkLst>
            <pc:docMk/>
            <pc:sldMk cId="2936617550" sldId="375"/>
            <ac:graphicFrameMk id="23" creationId="{5E142888-8899-3732-F57F-13518FA80675}"/>
          </ac:graphicFrameMkLst>
        </pc:graphicFrameChg>
      </pc:sldChg>
      <pc:sldChg chg="addSp delSp modSp add mod">
        <pc:chgData name="Dan Nowell" userId="179edfa7-5100-441a-9216-cfc0612818a5" providerId="ADAL" clId="{4DB3B839-E673-47FD-B747-0178D10590DE}" dt="2026-03-18T13:44:13.237" v="25985" actId="1076"/>
        <pc:sldMkLst>
          <pc:docMk/>
          <pc:sldMk cId="3216487517" sldId="376"/>
        </pc:sldMkLst>
        <pc:spChg chg="add del mod">
          <ac:chgData name="Dan Nowell" userId="179edfa7-5100-441a-9216-cfc0612818a5" providerId="ADAL" clId="{4DB3B839-E673-47FD-B747-0178D10590DE}" dt="2026-03-18T13:44:05.365" v="25983" actId="22"/>
          <ac:spMkLst>
            <pc:docMk/>
            <pc:sldMk cId="3216487517" sldId="376"/>
            <ac:spMk id="4" creationId="{8AE4321C-211F-DD4A-3272-1D8718B3DF20}"/>
          </ac:spMkLst>
        </pc:spChg>
        <pc:picChg chg="add mod">
          <ac:chgData name="Dan Nowell" userId="179edfa7-5100-441a-9216-cfc0612818a5" providerId="ADAL" clId="{4DB3B839-E673-47FD-B747-0178D10590DE}" dt="2026-03-18T13:44:13.237" v="25985" actId="1076"/>
          <ac:picMkLst>
            <pc:docMk/>
            <pc:sldMk cId="3216487517" sldId="376"/>
            <ac:picMk id="6" creationId="{8750DD16-5A58-C158-CB78-942B8E05F005}"/>
          </ac:picMkLst>
        </pc:picChg>
      </pc:sldChg>
      <pc:sldChg chg="addSp modSp add mod">
        <pc:chgData name="Dan Nowell" userId="179edfa7-5100-441a-9216-cfc0612818a5" providerId="ADAL" clId="{4DB3B839-E673-47FD-B747-0178D10590DE}" dt="2026-03-18T13:44:52.430" v="25991" actId="1076"/>
        <pc:sldMkLst>
          <pc:docMk/>
          <pc:sldMk cId="1906049368" sldId="377"/>
        </pc:sldMkLst>
        <pc:picChg chg="add mod">
          <ac:chgData name="Dan Nowell" userId="179edfa7-5100-441a-9216-cfc0612818a5" providerId="ADAL" clId="{4DB3B839-E673-47FD-B747-0178D10590DE}" dt="2026-03-18T13:44:52.430" v="25991" actId="1076"/>
          <ac:picMkLst>
            <pc:docMk/>
            <pc:sldMk cId="1906049368" sldId="377"/>
            <ac:picMk id="4" creationId="{BD8667F1-CC4B-EB4B-3A16-27292712D9F5}"/>
          </ac:picMkLst>
        </pc:picChg>
      </pc:sldChg>
      <pc:sldChg chg="addSp delSp modSp add mod replId">
        <pc:chgData name="Dan Nowell" userId="179edfa7-5100-441a-9216-cfc0612818a5" providerId="ADAL" clId="{4DB3B839-E673-47FD-B747-0178D10590DE}" dt="2026-03-18T13:45:08.776" v="25993" actId="1076"/>
        <pc:sldMkLst>
          <pc:docMk/>
          <pc:sldMk cId="1455794819" sldId="378"/>
        </pc:sldMkLst>
        <pc:picChg chg="add del">
          <ac:chgData name="Dan Nowell" userId="179edfa7-5100-441a-9216-cfc0612818a5" providerId="ADAL" clId="{4DB3B839-E673-47FD-B747-0178D10590DE}" dt="2026-03-18T13:42:24.464" v="25974" actId="478"/>
          <ac:picMkLst>
            <pc:docMk/>
            <pc:sldMk cId="1455794819" sldId="378"/>
            <ac:picMk id="4" creationId="{2C83B3D9-8D57-20B2-3152-792D4432D909}"/>
          </ac:picMkLst>
        </pc:picChg>
        <pc:picChg chg="add mod">
          <ac:chgData name="Dan Nowell" userId="179edfa7-5100-441a-9216-cfc0612818a5" providerId="ADAL" clId="{4DB3B839-E673-47FD-B747-0178D10590DE}" dt="2026-03-18T13:45:08.776" v="25993" actId="1076"/>
          <ac:picMkLst>
            <pc:docMk/>
            <pc:sldMk cId="1455794819" sldId="378"/>
            <ac:picMk id="6" creationId="{E6C1FA51-65FF-5934-7456-B3D2BA0E5FC0}"/>
          </ac:picMkLst>
        </pc:picChg>
      </pc:sldChg>
      <pc:sldChg chg="addSp modSp add mod">
        <pc:chgData name="Dan Nowell" userId="179edfa7-5100-441a-9216-cfc0612818a5" providerId="ADAL" clId="{4DB3B839-E673-47FD-B747-0178D10590DE}" dt="2026-03-18T13:45:24.890" v="25995" actId="1076"/>
        <pc:sldMkLst>
          <pc:docMk/>
          <pc:sldMk cId="2327506977" sldId="379"/>
        </pc:sldMkLst>
        <pc:picChg chg="add mod">
          <ac:chgData name="Dan Nowell" userId="179edfa7-5100-441a-9216-cfc0612818a5" providerId="ADAL" clId="{4DB3B839-E673-47FD-B747-0178D10590DE}" dt="2026-03-18T13:45:24.890" v="25995" actId="1076"/>
          <ac:picMkLst>
            <pc:docMk/>
            <pc:sldMk cId="2327506977" sldId="379"/>
            <ac:picMk id="4" creationId="{738E6E46-7D3B-9EB4-DD3F-6667FECAA6D6}"/>
          </ac:picMkLst>
        </pc:picChg>
      </pc:sldChg>
      <pc:sldChg chg="addSp modSp add mod replId">
        <pc:chgData name="Dan Nowell" userId="179edfa7-5100-441a-9216-cfc0612818a5" providerId="ADAL" clId="{4DB3B839-E673-47FD-B747-0178D10590DE}" dt="2026-03-18T13:45:42.903" v="25997" actId="1076"/>
        <pc:sldMkLst>
          <pc:docMk/>
          <pc:sldMk cId="225854320" sldId="380"/>
        </pc:sldMkLst>
        <pc:picChg chg="add mod">
          <ac:chgData name="Dan Nowell" userId="179edfa7-5100-441a-9216-cfc0612818a5" providerId="ADAL" clId="{4DB3B839-E673-47FD-B747-0178D10590DE}" dt="2026-03-18T13:45:42.903" v="25997" actId="1076"/>
          <ac:picMkLst>
            <pc:docMk/>
            <pc:sldMk cId="225854320" sldId="380"/>
            <ac:picMk id="4" creationId="{615EA1D8-D1DD-8324-2727-F496D20ED8EE}"/>
          </ac:picMkLst>
        </pc:picChg>
      </pc:sldChg>
      <pc:sldChg chg="addSp modSp add mod replId">
        <pc:chgData name="Dan Nowell" userId="179edfa7-5100-441a-9216-cfc0612818a5" providerId="ADAL" clId="{4DB3B839-E673-47FD-B747-0178D10590DE}" dt="2026-03-18T13:46:02.493" v="26000" actId="1076"/>
        <pc:sldMkLst>
          <pc:docMk/>
          <pc:sldMk cId="3370630737" sldId="381"/>
        </pc:sldMkLst>
        <pc:picChg chg="add mod">
          <ac:chgData name="Dan Nowell" userId="179edfa7-5100-441a-9216-cfc0612818a5" providerId="ADAL" clId="{4DB3B839-E673-47FD-B747-0178D10590DE}" dt="2026-03-18T13:46:02.493" v="26000" actId="1076"/>
          <ac:picMkLst>
            <pc:docMk/>
            <pc:sldMk cId="3370630737" sldId="381"/>
            <ac:picMk id="4" creationId="{7F1CB022-AE34-2490-1E01-5A8D13BA40BF}"/>
          </ac:picMkLst>
        </pc:picChg>
      </pc:sldChg>
      <pc:sldChg chg="addSp modSp add mod replId">
        <pc:chgData name="Dan Nowell" userId="179edfa7-5100-441a-9216-cfc0612818a5" providerId="ADAL" clId="{4DB3B839-E673-47FD-B747-0178D10590DE}" dt="2026-03-18T13:46:29.821" v="26006" actId="14100"/>
        <pc:sldMkLst>
          <pc:docMk/>
          <pc:sldMk cId="2510056045" sldId="382"/>
        </pc:sldMkLst>
        <pc:picChg chg="add mod">
          <ac:chgData name="Dan Nowell" userId="179edfa7-5100-441a-9216-cfc0612818a5" providerId="ADAL" clId="{4DB3B839-E673-47FD-B747-0178D10590DE}" dt="2026-03-18T13:46:29.821" v="26006" actId="14100"/>
          <ac:picMkLst>
            <pc:docMk/>
            <pc:sldMk cId="2510056045" sldId="382"/>
            <ac:picMk id="4" creationId="{58D403C6-EEED-5FA9-C004-04846629437F}"/>
          </ac:picMkLst>
        </pc:picChg>
      </pc:sldChg>
      <pc:sldChg chg="addSp modSp add mod">
        <pc:chgData name="Dan Nowell" userId="179edfa7-5100-441a-9216-cfc0612818a5" providerId="ADAL" clId="{4DB3B839-E673-47FD-B747-0178D10590DE}" dt="2026-03-18T13:46:46.359" v="26008" actId="1076"/>
        <pc:sldMkLst>
          <pc:docMk/>
          <pc:sldMk cId="2645655764" sldId="383"/>
        </pc:sldMkLst>
        <pc:picChg chg="add mod">
          <ac:chgData name="Dan Nowell" userId="179edfa7-5100-441a-9216-cfc0612818a5" providerId="ADAL" clId="{4DB3B839-E673-47FD-B747-0178D10590DE}" dt="2026-03-18T13:46:46.359" v="26008" actId="1076"/>
          <ac:picMkLst>
            <pc:docMk/>
            <pc:sldMk cId="2645655764" sldId="383"/>
            <ac:picMk id="4" creationId="{EE6C3539-B18B-6311-916B-ADD062FFEC0E}"/>
          </ac:picMkLst>
        </pc:picChg>
      </pc:sldChg>
      <pc:sldChg chg="addSp modSp add mod replId">
        <pc:chgData name="Dan Nowell" userId="179edfa7-5100-441a-9216-cfc0612818a5" providerId="ADAL" clId="{4DB3B839-E673-47FD-B747-0178D10590DE}" dt="2026-03-18T13:46:59.682" v="26010" actId="1076"/>
        <pc:sldMkLst>
          <pc:docMk/>
          <pc:sldMk cId="4200196926" sldId="384"/>
        </pc:sldMkLst>
        <pc:picChg chg="add mod">
          <ac:chgData name="Dan Nowell" userId="179edfa7-5100-441a-9216-cfc0612818a5" providerId="ADAL" clId="{4DB3B839-E673-47FD-B747-0178D10590DE}" dt="2026-03-18T13:46:59.682" v="26010" actId="1076"/>
          <ac:picMkLst>
            <pc:docMk/>
            <pc:sldMk cId="4200196926" sldId="384"/>
            <ac:picMk id="4" creationId="{990ECCD8-037A-4A23-D439-04AAAA3474E2}"/>
          </ac:picMkLst>
        </pc:picChg>
      </pc:sldChg>
      <pc:sldChg chg="addSp modSp add mod replId">
        <pc:chgData name="Dan Nowell" userId="179edfa7-5100-441a-9216-cfc0612818a5" providerId="ADAL" clId="{4DB3B839-E673-47FD-B747-0178D10590DE}" dt="2026-03-18T13:47:17.779" v="26012" actId="1076"/>
        <pc:sldMkLst>
          <pc:docMk/>
          <pc:sldMk cId="1224155233" sldId="385"/>
        </pc:sldMkLst>
        <pc:picChg chg="add mod">
          <ac:chgData name="Dan Nowell" userId="179edfa7-5100-441a-9216-cfc0612818a5" providerId="ADAL" clId="{4DB3B839-E673-47FD-B747-0178D10590DE}" dt="2026-03-18T13:47:17.779" v="26012" actId="1076"/>
          <ac:picMkLst>
            <pc:docMk/>
            <pc:sldMk cId="1224155233" sldId="385"/>
            <ac:picMk id="4" creationId="{0E18E04D-11BF-C137-662C-5AB8F981221D}"/>
          </ac:picMkLst>
        </pc:picChg>
      </pc:sldChg>
      <pc:sldChg chg="addSp modSp add mod replId">
        <pc:chgData name="Dan Nowell" userId="179edfa7-5100-441a-9216-cfc0612818a5" providerId="ADAL" clId="{4DB3B839-E673-47FD-B747-0178D10590DE}" dt="2026-03-18T13:47:41.711" v="26014" actId="1076"/>
        <pc:sldMkLst>
          <pc:docMk/>
          <pc:sldMk cId="3469778554" sldId="386"/>
        </pc:sldMkLst>
        <pc:picChg chg="add mod">
          <ac:chgData name="Dan Nowell" userId="179edfa7-5100-441a-9216-cfc0612818a5" providerId="ADAL" clId="{4DB3B839-E673-47FD-B747-0178D10590DE}" dt="2026-03-18T13:47:41.711" v="26014" actId="1076"/>
          <ac:picMkLst>
            <pc:docMk/>
            <pc:sldMk cId="3469778554" sldId="386"/>
            <ac:picMk id="4" creationId="{FA16A151-136A-9464-3519-CCF71D6EC17B}"/>
          </ac:picMkLst>
        </pc:picChg>
      </pc:sldChg>
      <pc:sldChg chg="addSp modSp add mod replId">
        <pc:chgData name="Dan Nowell" userId="179edfa7-5100-441a-9216-cfc0612818a5" providerId="ADAL" clId="{4DB3B839-E673-47FD-B747-0178D10590DE}" dt="2026-03-18T13:48:20.749" v="26020" actId="1076"/>
        <pc:sldMkLst>
          <pc:docMk/>
          <pc:sldMk cId="3969907932" sldId="387"/>
        </pc:sldMkLst>
        <pc:picChg chg="add mod">
          <ac:chgData name="Dan Nowell" userId="179edfa7-5100-441a-9216-cfc0612818a5" providerId="ADAL" clId="{4DB3B839-E673-47FD-B747-0178D10590DE}" dt="2026-03-18T13:48:20.749" v="26020" actId="1076"/>
          <ac:picMkLst>
            <pc:docMk/>
            <pc:sldMk cId="3969907932" sldId="387"/>
            <ac:picMk id="4" creationId="{51357595-D98F-5CD6-6832-AAB07CDA86A1}"/>
          </ac:picMkLst>
        </pc:picChg>
      </pc:sldChg>
      <pc:sldChg chg="addSp modSp add mod replId">
        <pc:chgData name="Dan Nowell" userId="179edfa7-5100-441a-9216-cfc0612818a5" providerId="ADAL" clId="{4DB3B839-E673-47FD-B747-0178D10590DE}" dt="2026-03-18T13:48:40.071" v="26022" actId="1076"/>
        <pc:sldMkLst>
          <pc:docMk/>
          <pc:sldMk cId="3540759371" sldId="388"/>
        </pc:sldMkLst>
        <pc:picChg chg="add mod">
          <ac:chgData name="Dan Nowell" userId="179edfa7-5100-441a-9216-cfc0612818a5" providerId="ADAL" clId="{4DB3B839-E673-47FD-B747-0178D10590DE}" dt="2026-03-18T13:48:40.071" v="26022" actId="1076"/>
          <ac:picMkLst>
            <pc:docMk/>
            <pc:sldMk cId="3540759371" sldId="388"/>
            <ac:picMk id="4" creationId="{B01A14CC-EDBB-CD34-4047-3C3B99838392}"/>
          </ac:picMkLst>
        </pc:picChg>
      </pc:sldChg>
      <pc:sldChg chg="addSp modSp add mod replId">
        <pc:chgData name="Dan Nowell" userId="179edfa7-5100-441a-9216-cfc0612818a5" providerId="ADAL" clId="{4DB3B839-E673-47FD-B747-0178D10590DE}" dt="2026-03-18T13:48:53.686" v="26024" actId="1076"/>
        <pc:sldMkLst>
          <pc:docMk/>
          <pc:sldMk cId="3951172602" sldId="389"/>
        </pc:sldMkLst>
        <pc:picChg chg="add mod">
          <ac:chgData name="Dan Nowell" userId="179edfa7-5100-441a-9216-cfc0612818a5" providerId="ADAL" clId="{4DB3B839-E673-47FD-B747-0178D10590DE}" dt="2026-03-18T13:48:53.686" v="26024" actId="1076"/>
          <ac:picMkLst>
            <pc:docMk/>
            <pc:sldMk cId="3951172602" sldId="389"/>
            <ac:picMk id="4" creationId="{91EC40D1-1DB8-98E6-9208-13A11F26272C}"/>
          </ac:picMkLst>
        </pc:picChg>
      </pc:sldChg>
      <pc:sldChg chg="addSp modSp add mod ord replId">
        <pc:chgData name="Dan Nowell" userId="179edfa7-5100-441a-9216-cfc0612818a5" providerId="ADAL" clId="{4DB3B839-E673-47FD-B747-0178D10590DE}" dt="2026-03-18T13:48:05.939" v="26018"/>
        <pc:sldMkLst>
          <pc:docMk/>
          <pc:sldMk cId="1832698317" sldId="390"/>
        </pc:sldMkLst>
        <pc:picChg chg="add mod">
          <ac:chgData name="Dan Nowell" userId="179edfa7-5100-441a-9216-cfc0612818a5" providerId="ADAL" clId="{4DB3B839-E673-47FD-B747-0178D10590DE}" dt="2026-03-18T13:47:59.550" v="26016" actId="1076"/>
          <ac:picMkLst>
            <pc:docMk/>
            <pc:sldMk cId="1832698317" sldId="390"/>
            <ac:picMk id="4" creationId="{4015743B-8C60-19E2-B580-DA6E7517B337}"/>
          </ac:picMkLst>
        </pc:picChg>
      </pc:sldChg>
      <pc:sldChg chg="add del">
        <pc:chgData name="Dan Nowell" userId="179edfa7-5100-441a-9216-cfc0612818a5" providerId="ADAL" clId="{4DB3B839-E673-47FD-B747-0178D10590DE}" dt="2026-03-18T13:48:59.592" v="26025" actId="47"/>
        <pc:sldMkLst>
          <pc:docMk/>
          <pc:sldMk cId="178525000" sldId="391"/>
        </pc:sldMkLst>
      </pc:sldChg>
      <pc:sldChg chg="add del replId">
        <pc:chgData name="Dan Nowell" userId="179edfa7-5100-441a-9216-cfc0612818a5" providerId="ADAL" clId="{4DB3B839-E673-47FD-B747-0178D10590DE}" dt="2026-03-18T13:49:00.650" v="26026" actId="47"/>
        <pc:sldMkLst>
          <pc:docMk/>
          <pc:sldMk cId="640933078" sldId="392"/>
        </pc:sldMkLst>
      </pc:sldChg>
      <pc:sldChg chg="add del replId">
        <pc:chgData name="Dan Nowell" userId="179edfa7-5100-441a-9216-cfc0612818a5" providerId="ADAL" clId="{4DB3B839-E673-47FD-B747-0178D10590DE}" dt="2026-03-18T13:49:01.259" v="26027" actId="47"/>
        <pc:sldMkLst>
          <pc:docMk/>
          <pc:sldMk cId="1531820214" sldId="393"/>
        </pc:sldMkLst>
      </pc:sldChg>
      <pc:sldChg chg="add del replId">
        <pc:chgData name="Dan Nowell" userId="179edfa7-5100-441a-9216-cfc0612818a5" providerId="ADAL" clId="{4DB3B839-E673-47FD-B747-0178D10590DE}" dt="2026-03-18T13:49:01.880" v="26028" actId="47"/>
        <pc:sldMkLst>
          <pc:docMk/>
          <pc:sldMk cId="2268327709" sldId="394"/>
        </pc:sldMkLst>
      </pc:sldChg>
      <pc:sldChg chg="add del replId">
        <pc:chgData name="Dan Nowell" userId="179edfa7-5100-441a-9216-cfc0612818a5" providerId="ADAL" clId="{4DB3B839-E673-47FD-B747-0178D10590DE}" dt="2026-03-18T13:49:02.337" v="26029" actId="47"/>
        <pc:sldMkLst>
          <pc:docMk/>
          <pc:sldMk cId="909665014" sldId="395"/>
        </pc:sldMkLst>
      </pc:sldChg>
      <pc:sldChg chg="add del replId">
        <pc:chgData name="Dan Nowell" userId="179edfa7-5100-441a-9216-cfc0612818a5" providerId="ADAL" clId="{4DB3B839-E673-47FD-B747-0178D10590DE}" dt="2026-03-18T13:49:03.173" v="26030" actId="47"/>
        <pc:sldMkLst>
          <pc:docMk/>
          <pc:sldMk cId="1309624131" sldId="396"/>
        </pc:sldMkLst>
      </pc:sldChg>
      <pc:sldChg chg="add del replId">
        <pc:chgData name="Dan Nowell" userId="179edfa7-5100-441a-9216-cfc0612818a5" providerId="ADAL" clId="{4DB3B839-E673-47FD-B747-0178D10590DE}" dt="2026-03-18T13:49:03.758" v="26031" actId="47"/>
        <pc:sldMkLst>
          <pc:docMk/>
          <pc:sldMk cId="1991855816" sldId="397"/>
        </pc:sldMkLst>
      </pc:sldChg>
      <pc:sldChg chg="add del replId">
        <pc:chgData name="Dan Nowell" userId="179edfa7-5100-441a-9216-cfc0612818a5" providerId="ADAL" clId="{4DB3B839-E673-47FD-B747-0178D10590DE}" dt="2026-03-18T13:49:04.252" v="26032" actId="47"/>
        <pc:sldMkLst>
          <pc:docMk/>
          <pc:sldMk cId="888391112" sldId="398"/>
        </pc:sldMkLst>
      </pc:sldChg>
      <pc:sldChg chg="add del replId">
        <pc:chgData name="Dan Nowell" userId="179edfa7-5100-441a-9216-cfc0612818a5" providerId="ADAL" clId="{4DB3B839-E673-47FD-B747-0178D10590DE}" dt="2026-03-18T13:49:04.936" v="26033" actId="47"/>
        <pc:sldMkLst>
          <pc:docMk/>
          <pc:sldMk cId="647285401" sldId="399"/>
        </pc:sldMkLst>
      </pc:sldChg>
      <pc:sldChg chg="add del replId">
        <pc:chgData name="Dan Nowell" userId="179edfa7-5100-441a-9216-cfc0612818a5" providerId="ADAL" clId="{4DB3B839-E673-47FD-B747-0178D10590DE}" dt="2026-03-18T13:49:05.486" v="26034" actId="47"/>
        <pc:sldMkLst>
          <pc:docMk/>
          <pc:sldMk cId="2367608356" sldId="400"/>
        </pc:sldMkLst>
      </pc:sldChg>
      <pc:sldChg chg="add del replId">
        <pc:chgData name="Dan Nowell" userId="179edfa7-5100-441a-9216-cfc0612818a5" providerId="ADAL" clId="{4DB3B839-E673-47FD-B747-0178D10590DE}" dt="2026-03-18T13:49:06.030" v="26035" actId="47"/>
        <pc:sldMkLst>
          <pc:docMk/>
          <pc:sldMk cId="2696781620" sldId="401"/>
        </pc:sldMkLst>
      </pc:sldChg>
      <pc:sldChg chg="add del replId">
        <pc:chgData name="Dan Nowell" userId="179edfa7-5100-441a-9216-cfc0612818a5" providerId="ADAL" clId="{4DB3B839-E673-47FD-B747-0178D10590DE}" dt="2026-03-18T13:49:06.544" v="26036" actId="47"/>
        <pc:sldMkLst>
          <pc:docMk/>
          <pc:sldMk cId="725864785" sldId="402"/>
        </pc:sldMkLst>
      </pc:sldChg>
      <pc:sldChg chg="add del replId">
        <pc:chgData name="Dan Nowell" userId="179edfa7-5100-441a-9216-cfc0612818a5" providerId="ADAL" clId="{4DB3B839-E673-47FD-B747-0178D10590DE}" dt="2026-03-18T13:49:07.061" v="26037" actId="47"/>
        <pc:sldMkLst>
          <pc:docMk/>
          <pc:sldMk cId="1088697236" sldId="403"/>
        </pc:sldMkLst>
      </pc:sldChg>
      <pc:sldChg chg="add del replId">
        <pc:chgData name="Dan Nowell" userId="179edfa7-5100-441a-9216-cfc0612818a5" providerId="ADAL" clId="{4DB3B839-E673-47FD-B747-0178D10590DE}" dt="2026-03-18T13:49:07.571" v="26038" actId="47"/>
        <pc:sldMkLst>
          <pc:docMk/>
          <pc:sldMk cId="3416225166" sldId="404"/>
        </pc:sldMkLst>
      </pc:sldChg>
      <pc:sldChg chg="add del replId">
        <pc:chgData name="Dan Nowell" userId="179edfa7-5100-441a-9216-cfc0612818a5" providerId="ADAL" clId="{4DB3B839-E673-47FD-B747-0178D10590DE}" dt="2026-03-18T13:49:08.055" v="26039" actId="47"/>
        <pc:sldMkLst>
          <pc:docMk/>
          <pc:sldMk cId="877329929" sldId="405"/>
        </pc:sldMkLst>
      </pc:sldChg>
      <pc:sldChg chg="add del replId">
        <pc:chgData name="Dan Nowell" userId="179edfa7-5100-441a-9216-cfc0612818a5" providerId="ADAL" clId="{4DB3B839-E673-47FD-B747-0178D10590DE}" dt="2026-03-18T13:49:08.817" v="26040" actId="47"/>
        <pc:sldMkLst>
          <pc:docMk/>
          <pc:sldMk cId="3329252472" sldId="40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4E455-2DB2-4C8C-98EB-59F5621DDCEE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3E0D0D-D397-468B-9CAA-5390884278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8609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E-Commerce Fulfilment Centre </a:t>
            </a:r>
            <a:r>
              <a:rPr lang="en-GB" dirty="0">
                <a:highlight>
                  <a:srgbClr val="FFFF00"/>
                </a:highlight>
              </a:rPr>
              <a:t>-  High SKU counts,  normally small orders, and rapid fulfilment requirements often justify automation integration and advanced picking systems </a:t>
            </a:r>
            <a:r>
              <a:rPr lang="en-GB" dirty="0"/>
              <a:t>(Hübner et al., 2016).</a:t>
            </a:r>
          </a:p>
          <a:p>
            <a:endParaRPr lang="en-GB" dirty="0"/>
          </a:p>
          <a:p>
            <a:r>
              <a:rPr lang="en-GB" dirty="0"/>
              <a:t>Customer Service Hub – </a:t>
            </a:r>
            <a:r>
              <a:rPr lang="en-GB" dirty="0">
                <a:highlight>
                  <a:srgbClr val="FFFF00"/>
                </a:highlight>
              </a:rPr>
              <a:t>Focuses on responsiveness and availability. Located close to key customers to support service differentiation</a:t>
            </a:r>
            <a:r>
              <a:rPr lang="en-GB" dirty="0"/>
              <a:t> (Christopher, 2016).</a:t>
            </a:r>
          </a:p>
          <a:p>
            <a:endParaRPr lang="en-GB" dirty="0"/>
          </a:p>
          <a:p>
            <a:r>
              <a:rPr lang="en-GB" dirty="0"/>
              <a:t>Regional Distribution Centre – </a:t>
            </a:r>
            <a:r>
              <a:rPr lang="en-GB" dirty="0">
                <a:highlight>
                  <a:srgbClr val="FFFF00"/>
                </a:highlight>
              </a:rPr>
              <a:t>Acts as a consolidation and redistribution point, handling palletised flows </a:t>
            </a:r>
            <a:r>
              <a:rPr lang="en-GB" dirty="0"/>
              <a:t>(Rushton et al., 2017).</a:t>
            </a:r>
          </a:p>
          <a:p>
            <a:endParaRPr lang="en-GB" dirty="0"/>
          </a:p>
          <a:p>
            <a:r>
              <a:rPr lang="en-GB" dirty="0"/>
              <a:t>Consolidation Centre – </a:t>
            </a:r>
            <a:r>
              <a:rPr lang="en-GB" dirty="0">
                <a:highlight>
                  <a:srgbClr val="FFFF00"/>
                </a:highlight>
              </a:rPr>
              <a:t>Assembles goods from multiple suppliers to optimise transport efficiencies and to reduce congestion. Generally found in large urban logistics (</a:t>
            </a:r>
            <a:r>
              <a:rPr lang="en-GB" dirty="0"/>
              <a:t>Allen, Browne &amp; Leonardi, 2012).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383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Types of Customer:</a:t>
            </a:r>
          </a:p>
          <a:p>
            <a:r>
              <a:rPr lang="en-US" dirty="0"/>
              <a:t>Retailers: Large Volumes, Predictable Order Cycles, High Order Accuracy Expectations with Strict Delivery Windows (Rushton, Croucher &amp; Baker, 2017).</a:t>
            </a:r>
          </a:p>
          <a:p>
            <a:endParaRPr lang="en-US" dirty="0"/>
          </a:p>
          <a:p>
            <a:r>
              <a:rPr lang="en-US" dirty="0"/>
              <a:t>B2B Distributors: Stable demand patterns with Bulk Pallet Shipments (Frazelle, 2016).</a:t>
            </a:r>
          </a:p>
          <a:p>
            <a:endParaRPr lang="en-US" dirty="0"/>
          </a:p>
          <a:p>
            <a:r>
              <a:rPr lang="en-US" dirty="0"/>
              <a:t>E-Commerce Consumers:  Small orders, Late cut off times, returns handling, and high order frequency (Hübner, Kuhn &amp; Wollenburg, 2016).</a:t>
            </a:r>
          </a:p>
          <a:p>
            <a:endParaRPr lang="en-US" dirty="0"/>
          </a:p>
          <a:p>
            <a:r>
              <a:rPr lang="en-US" dirty="0"/>
              <a:t>Specialist Industries: Food and Pharmaceuticals require strict Compliance and Traceability. Regulatory Requirements influence layout, storage systems and handling processes (Aung &amp; Chang, 2014).</a:t>
            </a:r>
          </a:p>
          <a:p>
            <a:endParaRPr lang="en-US" dirty="0"/>
          </a:p>
          <a:p>
            <a:r>
              <a:rPr lang="en-US" dirty="0"/>
              <a:t>Demand Patterns:</a:t>
            </a:r>
          </a:p>
          <a:p>
            <a:r>
              <a:rPr lang="en-US" dirty="0"/>
              <a:t>Order Profile: Multi-line vs Single-line orders influence picking strategies (Frazelle, 2016).</a:t>
            </a:r>
          </a:p>
          <a:p>
            <a:endParaRPr lang="en-US" dirty="0"/>
          </a:p>
          <a:p>
            <a:r>
              <a:rPr lang="en-US" dirty="0"/>
              <a:t>Seasonality: Peak periods require scalable space and </a:t>
            </a:r>
            <a:r>
              <a:rPr lang="en-US" dirty="0" err="1"/>
              <a:t>labour</a:t>
            </a:r>
            <a:r>
              <a:rPr lang="en-US" dirty="0"/>
              <a:t> (Rushton et al., 2017).</a:t>
            </a:r>
          </a:p>
          <a:p>
            <a:endParaRPr lang="en-US" dirty="0"/>
          </a:p>
          <a:p>
            <a:r>
              <a:rPr lang="en-US" dirty="0"/>
              <a:t>Customer Growth: Affects long-term capacity planning and the ROI on its automation Investments (Christopher, 2016).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1902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49"/>
            <a:ext cx="5486400" cy="4284663"/>
          </a:xfrm>
        </p:spPr>
        <p:txBody>
          <a:bodyPr/>
          <a:lstStyle/>
          <a:p>
            <a:r>
              <a:rPr lang="en-US" dirty="0"/>
              <a:t>Delivery Speed: </a:t>
            </a:r>
            <a:r>
              <a:rPr lang="en-US" dirty="0">
                <a:highlight>
                  <a:srgbClr val="FFFF00"/>
                </a:highlight>
              </a:rPr>
              <a:t>Industry Standard of Next day or even same day delivery. Especially in e-commerce </a:t>
            </a:r>
            <a:r>
              <a:rPr lang="en-GB" dirty="0"/>
              <a:t>(Hübner, Kuhn &amp; Wollenburg, 2016).</a:t>
            </a:r>
            <a:endParaRPr lang="en-US" dirty="0"/>
          </a:p>
          <a:p>
            <a:endParaRPr lang="en-US" dirty="0"/>
          </a:p>
          <a:p>
            <a:r>
              <a:rPr lang="en-US" dirty="0"/>
              <a:t>Cut-off times: </a:t>
            </a:r>
            <a:r>
              <a:rPr lang="en-US" dirty="0">
                <a:highlight>
                  <a:srgbClr val="FFFF00"/>
                </a:highlight>
              </a:rPr>
              <a:t>Late order cut-off times may require flexible </a:t>
            </a:r>
            <a:r>
              <a:rPr lang="en-US" dirty="0" err="1">
                <a:highlight>
                  <a:srgbClr val="FFFF00"/>
                </a:highlight>
              </a:rPr>
              <a:t>labour</a:t>
            </a:r>
            <a:r>
              <a:rPr lang="en-US" dirty="0">
                <a:highlight>
                  <a:srgbClr val="FFFF00"/>
                </a:highlight>
              </a:rPr>
              <a:t> or fast picking systems </a:t>
            </a:r>
            <a:r>
              <a:rPr lang="en-US" dirty="0"/>
              <a:t>(Potentially automated) </a:t>
            </a:r>
            <a:r>
              <a:rPr lang="en-GB" dirty="0"/>
              <a:t>(Frazelle, 2016).</a:t>
            </a:r>
            <a:endParaRPr lang="en-US" dirty="0"/>
          </a:p>
          <a:p>
            <a:endParaRPr lang="en-US" dirty="0"/>
          </a:p>
          <a:p>
            <a:r>
              <a:rPr lang="en-US" dirty="0"/>
              <a:t>Returns handling: </a:t>
            </a:r>
            <a:r>
              <a:rPr lang="en-US" dirty="0">
                <a:highlight>
                  <a:srgbClr val="FFFF00"/>
                </a:highlight>
              </a:rPr>
              <a:t>Layout and staffing levels are affected by the quantity of returns</a:t>
            </a:r>
            <a:r>
              <a:rPr lang="en-US" dirty="0"/>
              <a:t> </a:t>
            </a:r>
            <a:r>
              <a:rPr lang="en-GB" dirty="0"/>
              <a:t>(Rushton, Croucher &amp; Baker, 2017).</a:t>
            </a:r>
            <a:endParaRPr lang="en-US" dirty="0"/>
          </a:p>
          <a:p>
            <a:endParaRPr lang="en-US" dirty="0"/>
          </a:p>
          <a:p>
            <a:r>
              <a:rPr lang="en-US" dirty="0"/>
              <a:t>Order Accuracy</a:t>
            </a:r>
            <a:r>
              <a:rPr lang="en-US" dirty="0">
                <a:highlight>
                  <a:srgbClr val="FFFF00"/>
                </a:highlight>
              </a:rPr>
              <a:t>: A high level of accuracy is needed to reduce returns and incur additional fees </a:t>
            </a:r>
            <a:r>
              <a:rPr lang="en-GB" dirty="0"/>
              <a:t>(Christopher, 2016).</a:t>
            </a:r>
            <a:endParaRPr lang="en-US" dirty="0"/>
          </a:p>
          <a:p>
            <a:endParaRPr lang="en-US" dirty="0"/>
          </a:p>
          <a:p>
            <a:r>
              <a:rPr lang="en-US" dirty="0"/>
              <a:t>Customer Risk Factors:</a:t>
            </a:r>
          </a:p>
          <a:p>
            <a:r>
              <a:rPr lang="en-US" dirty="0"/>
              <a:t>Service penalties</a:t>
            </a:r>
            <a:r>
              <a:rPr lang="en-US" dirty="0">
                <a:highlight>
                  <a:srgbClr val="FFFF00"/>
                </a:highlight>
              </a:rPr>
              <a:t>: Inaccurate or Late deliveries may incur charges </a:t>
            </a:r>
            <a:r>
              <a:rPr lang="en-GB" dirty="0"/>
              <a:t>(Rushton et al., 2017).</a:t>
            </a:r>
            <a:endParaRPr lang="en-US" dirty="0"/>
          </a:p>
          <a:p>
            <a:endParaRPr lang="en-US" dirty="0"/>
          </a:p>
          <a:p>
            <a:r>
              <a:rPr lang="en-US" dirty="0"/>
              <a:t>Forecast Reliability: </a:t>
            </a:r>
            <a:r>
              <a:rPr lang="en-US" dirty="0">
                <a:highlight>
                  <a:srgbClr val="FFFF00"/>
                </a:highlight>
              </a:rPr>
              <a:t>Poor forecasting may result in stockouts or excess stock being held</a:t>
            </a:r>
            <a:r>
              <a:rPr lang="en-US" dirty="0"/>
              <a:t> </a:t>
            </a:r>
            <a:r>
              <a:rPr lang="en-GB" dirty="0"/>
              <a:t>(Frazelle, 2016).</a:t>
            </a:r>
            <a:endParaRPr lang="en-US" dirty="0"/>
          </a:p>
          <a:p>
            <a:endParaRPr lang="en-US" dirty="0"/>
          </a:p>
          <a:p>
            <a:r>
              <a:rPr lang="en-US" dirty="0"/>
              <a:t>Concentration Risk: </a:t>
            </a:r>
            <a:r>
              <a:rPr lang="en-US" dirty="0">
                <a:highlight>
                  <a:srgbClr val="FFFF00"/>
                </a:highlight>
              </a:rPr>
              <a:t>Volatility risk if reliant on a few large customers increases </a:t>
            </a:r>
            <a:r>
              <a:rPr lang="en-GB" dirty="0"/>
              <a:t>(Christopher, 2016).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8334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Size and Weight Dictates: Racking, Aisle width, and Manual Handling Equipment selection </a:t>
            </a:r>
            <a:r>
              <a:rPr lang="en-GB" dirty="0"/>
              <a:t>(Frazelle, 2016).</a:t>
            </a:r>
            <a:endParaRPr lang="en-US" dirty="0"/>
          </a:p>
          <a:p>
            <a:endParaRPr lang="en-US" dirty="0"/>
          </a:p>
          <a:p>
            <a:r>
              <a:rPr lang="en-US" dirty="0"/>
              <a:t>Hazard Classification: Chemicals, Fuels, Aerosols, and Batteries require special storage </a:t>
            </a:r>
            <a:r>
              <a:rPr lang="en-GB" dirty="0"/>
              <a:t>(Rushton et al., 2017).</a:t>
            </a:r>
            <a:endParaRPr lang="en-US" dirty="0"/>
          </a:p>
          <a:p>
            <a:endParaRPr lang="en-US" dirty="0"/>
          </a:p>
          <a:p>
            <a:r>
              <a:rPr lang="en-US" dirty="0"/>
              <a:t>Fragility: Items may require special handling, packaging or slower movement speeds </a:t>
            </a:r>
            <a:r>
              <a:rPr lang="en-GB" dirty="0"/>
              <a:t>(Christopher, 2016).</a:t>
            </a:r>
            <a:endParaRPr lang="en-US" dirty="0"/>
          </a:p>
          <a:p>
            <a:endParaRPr lang="en-US" dirty="0"/>
          </a:p>
          <a:p>
            <a:r>
              <a:rPr lang="en-US" dirty="0"/>
              <a:t>Temperature: Chilled or Frozen goods increase energy costs </a:t>
            </a:r>
            <a:r>
              <a:rPr lang="en-GB" dirty="0"/>
              <a:t>(Aung &amp; Chang, 2014).</a:t>
            </a:r>
            <a:endParaRPr lang="en-US" dirty="0"/>
          </a:p>
          <a:p>
            <a:endParaRPr lang="en-US" dirty="0"/>
          </a:p>
          <a:p>
            <a:r>
              <a:rPr lang="en-US" dirty="0"/>
              <a:t>Demand </a:t>
            </a:r>
            <a:r>
              <a:rPr lang="en-US" dirty="0" err="1"/>
              <a:t>Behaviour</a:t>
            </a:r>
            <a:r>
              <a:rPr lang="en-US" dirty="0"/>
              <a:t>:</a:t>
            </a:r>
          </a:p>
          <a:p>
            <a:r>
              <a:rPr lang="en-US" dirty="0"/>
              <a:t>Unpredictable demand: Requires flexible storage and </a:t>
            </a:r>
            <a:r>
              <a:rPr lang="en-US" dirty="0" err="1"/>
              <a:t>labour</a:t>
            </a:r>
            <a:r>
              <a:rPr lang="en-US" dirty="0"/>
              <a:t> planning </a:t>
            </a:r>
            <a:r>
              <a:rPr lang="en-GB" dirty="0"/>
              <a:t>(Christopher, 2016).</a:t>
            </a:r>
            <a:endParaRPr lang="en-US" dirty="0"/>
          </a:p>
          <a:p>
            <a:endParaRPr lang="en-US" dirty="0"/>
          </a:p>
          <a:p>
            <a:r>
              <a:rPr lang="en-US" dirty="0"/>
              <a:t>Slow and Fast moving SKU’s: Storage locations depend on demand </a:t>
            </a:r>
            <a:r>
              <a:rPr lang="en-GB" dirty="0"/>
              <a:t>(Frazelle, 2016)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9008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Mixed SKU Pallets: </a:t>
            </a:r>
            <a:r>
              <a:rPr lang="en-US" dirty="0">
                <a:highlight>
                  <a:srgbClr val="FFFF00"/>
                </a:highlight>
              </a:rPr>
              <a:t>This increases complexity and </a:t>
            </a:r>
            <a:r>
              <a:rPr lang="en-US" dirty="0" err="1">
                <a:highlight>
                  <a:srgbClr val="FFFF00"/>
                </a:highlight>
              </a:rPr>
              <a:t>labour</a:t>
            </a:r>
            <a:r>
              <a:rPr lang="en-US" dirty="0">
                <a:highlight>
                  <a:srgbClr val="FFFF00"/>
                </a:highlight>
              </a:rPr>
              <a:t> tim</a:t>
            </a:r>
            <a:r>
              <a:rPr lang="en-US" dirty="0"/>
              <a:t>e </a:t>
            </a:r>
            <a:r>
              <a:rPr lang="en-GB" dirty="0"/>
              <a:t>(Rushton et al., 2017).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Palletised</a:t>
            </a:r>
            <a:r>
              <a:rPr lang="en-US" dirty="0"/>
              <a:t> vs Case Pick vs Individual Pick: </a:t>
            </a:r>
            <a:r>
              <a:rPr lang="en-US" dirty="0">
                <a:highlight>
                  <a:srgbClr val="FFFF00"/>
                </a:highlight>
              </a:rPr>
              <a:t>This determines automation suitability and picking strategies</a:t>
            </a:r>
            <a:r>
              <a:rPr lang="en-US" dirty="0"/>
              <a:t> </a:t>
            </a:r>
            <a:r>
              <a:rPr lang="en-GB" dirty="0"/>
              <a:t>(Frazelle, 2016).</a:t>
            </a:r>
            <a:endParaRPr lang="en-US" dirty="0"/>
          </a:p>
          <a:p>
            <a:endParaRPr lang="en-US" dirty="0"/>
          </a:p>
          <a:p>
            <a:r>
              <a:rPr lang="en-US" dirty="0"/>
              <a:t>Returns and Refurbishment: </a:t>
            </a:r>
            <a:r>
              <a:rPr lang="en-US" dirty="0">
                <a:highlight>
                  <a:srgbClr val="FFFF00"/>
                </a:highlight>
              </a:rPr>
              <a:t>This would require its own department, a dedicated space, and processes</a:t>
            </a:r>
            <a:r>
              <a:rPr lang="en-US" dirty="0"/>
              <a:t> </a:t>
            </a:r>
            <a:r>
              <a:rPr lang="en-GB" dirty="0"/>
              <a:t>(Hübner, Kuhn &amp; Wollenburg, 2016).</a:t>
            </a:r>
            <a:endParaRPr lang="en-US" dirty="0"/>
          </a:p>
          <a:p>
            <a:endParaRPr lang="en-US" dirty="0"/>
          </a:p>
          <a:p>
            <a:r>
              <a:rPr lang="en-US" dirty="0"/>
              <a:t>Handling Requirements:</a:t>
            </a:r>
          </a:p>
          <a:p>
            <a:r>
              <a:rPr lang="en-US" dirty="0"/>
              <a:t>Expiry Dates: </a:t>
            </a:r>
            <a:r>
              <a:rPr lang="en-US" dirty="0">
                <a:highlight>
                  <a:srgbClr val="FFFF00"/>
                </a:highlight>
              </a:rPr>
              <a:t>FIFO/FEFO rules influence picking logic and layout </a:t>
            </a:r>
            <a:r>
              <a:rPr lang="en-GB" dirty="0"/>
              <a:t>(Christopher, 2016).</a:t>
            </a:r>
            <a:endParaRPr lang="en-US" dirty="0"/>
          </a:p>
          <a:p>
            <a:endParaRPr lang="en-US" dirty="0"/>
          </a:p>
          <a:p>
            <a:r>
              <a:rPr lang="en-US" dirty="0"/>
              <a:t>Security Requirements: </a:t>
            </a:r>
            <a:r>
              <a:rPr lang="en-US" dirty="0">
                <a:highlight>
                  <a:srgbClr val="FFFF00"/>
                </a:highlight>
              </a:rPr>
              <a:t>High-value items would require restricted access zones and enhanced CCTV</a:t>
            </a:r>
            <a:r>
              <a:rPr lang="en-US" dirty="0"/>
              <a:t> </a:t>
            </a:r>
            <a:r>
              <a:rPr lang="en-GB" dirty="0"/>
              <a:t>(Rushton et al., 2017).</a:t>
            </a:r>
            <a:endParaRPr lang="en-US" dirty="0"/>
          </a:p>
          <a:p>
            <a:endParaRPr lang="en-US" dirty="0"/>
          </a:p>
          <a:p>
            <a:r>
              <a:rPr lang="en-US" dirty="0"/>
              <a:t>Batch control: Cosmetics, </a:t>
            </a:r>
            <a:r>
              <a:rPr lang="en-US" dirty="0">
                <a:highlight>
                  <a:srgbClr val="FFFF00"/>
                </a:highlight>
              </a:rPr>
              <a:t>Food and Pharmaceuticals require traceability for recalls </a:t>
            </a:r>
            <a:r>
              <a:rPr lang="en-US" dirty="0" err="1">
                <a:highlight>
                  <a:srgbClr val="FFFF00"/>
                </a:highlight>
              </a:rPr>
              <a:t>etc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GB" dirty="0"/>
              <a:t>(Aung &amp; Chang, 2014).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2434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/>
              <a:t>Location: </a:t>
            </a:r>
            <a:r>
              <a:rPr lang="en-GB" sz="1200" dirty="0">
                <a:highlight>
                  <a:srgbClr val="FFFF00"/>
                </a:highlight>
              </a:rPr>
              <a:t>Proximity to the customer can reduce lead times. Certain Product types may require climate zones </a:t>
            </a:r>
            <a:r>
              <a:rPr lang="en-GB" dirty="0"/>
              <a:t>(Christopher, 2016).</a:t>
            </a:r>
            <a:endParaRPr lang="en-GB" sz="1200" dirty="0"/>
          </a:p>
          <a:p>
            <a:endParaRPr lang="en-GB" sz="1200" dirty="0"/>
          </a:p>
          <a:p>
            <a:r>
              <a:rPr lang="en-GB" sz="1200" b="1" dirty="0"/>
              <a:t>Layout</a:t>
            </a:r>
            <a:r>
              <a:rPr lang="en-GB" sz="1200" b="1" dirty="0">
                <a:highlight>
                  <a:srgbClr val="FFFF00"/>
                </a:highlight>
              </a:rPr>
              <a:t>: </a:t>
            </a:r>
            <a:r>
              <a:rPr lang="en-GB" sz="1200" dirty="0">
                <a:highlight>
                  <a:srgbClr val="FFFF00"/>
                </a:highlight>
              </a:rPr>
              <a:t>Fragile, high-value, or fast-moving goods may require their own zones </a:t>
            </a:r>
            <a:r>
              <a:rPr lang="en-GB" dirty="0"/>
              <a:t>(Frazelle, 2016).</a:t>
            </a:r>
            <a:endParaRPr lang="en-GB" sz="1200" dirty="0"/>
          </a:p>
          <a:p>
            <a:endParaRPr lang="en-GB" sz="1200" dirty="0"/>
          </a:p>
          <a:p>
            <a:r>
              <a:rPr lang="en-GB" sz="1200" b="1" dirty="0"/>
              <a:t>Risk Profile</a:t>
            </a:r>
            <a:r>
              <a:rPr lang="en-GB" sz="1200" dirty="0"/>
              <a:t>: </a:t>
            </a:r>
            <a:r>
              <a:rPr lang="en-GB" sz="1200" dirty="0">
                <a:highlight>
                  <a:srgbClr val="FFFF00"/>
                </a:highlight>
              </a:rPr>
              <a:t>Hazardous goods introduce an increase in compliance risk. Whilst volatile customers pose a financial risk</a:t>
            </a:r>
            <a:r>
              <a:rPr lang="en-GB" sz="1200" dirty="0"/>
              <a:t> </a:t>
            </a:r>
            <a:r>
              <a:rPr lang="en-GB" dirty="0"/>
              <a:t>(Rushton et al., 2017).</a:t>
            </a:r>
            <a:endParaRPr lang="en-GB" sz="1200" dirty="0"/>
          </a:p>
          <a:p>
            <a:endParaRPr lang="en-GB" sz="1200" dirty="0"/>
          </a:p>
          <a:p>
            <a:r>
              <a:rPr lang="en-GB" sz="1200" b="1" dirty="0"/>
              <a:t>Staffing: </a:t>
            </a:r>
            <a:r>
              <a:rPr lang="en-GB" sz="1200" dirty="0">
                <a:highlight>
                  <a:srgbClr val="FFFF00"/>
                </a:highlight>
              </a:rPr>
              <a:t>High service level agreements or Complex products may require additional skilled labour </a:t>
            </a:r>
            <a:r>
              <a:rPr lang="en-GB" dirty="0"/>
              <a:t>(Christopher, 2016).</a:t>
            </a:r>
            <a:endParaRPr lang="en-GB" sz="1200" dirty="0"/>
          </a:p>
          <a:p>
            <a:endParaRPr lang="en-GB" sz="1200" dirty="0"/>
          </a:p>
          <a:p>
            <a:r>
              <a:rPr lang="en-GB" sz="1200" b="1" dirty="0"/>
              <a:t>Technology: </a:t>
            </a:r>
            <a:r>
              <a:rPr lang="en-GB" sz="1200" dirty="0">
                <a:highlight>
                  <a:srgbClr val="FFFF00"/>
                </a:highlight>
              </a:rPr>
              <a:t>E-Commerce customers will push more toward automation. Regulated products will require systems that support traceability and compliance</a:t>
            </a:r>
            <a:r>
              <a:rPr lang="en-GB" sz="1200" dirty="0"/>
              <a:t> </a:t>
            </a:r>
            <a:r>
              <a:rPr lang="en-GB" dirty="0"/>
              <a:t>(Hübner, Kuhn &amp; Wollenburg, 2016).</a:t>
            </a:r>
            <a:endParaRPr lang="en-GB" sz="1200" dirty="0"/>
          </a:p>
          <a:p>
            <a:endParaRPr lang="en-GB" sz="1200" dirty="0"/>
          </a:p>
          <a:p>
            <a:r>
              <a:rPr lang="en-GB" sz="1200" b="1" dirty="0"/>
              <a:t>Cost Structure: </a:t>
            </a:r>
            <a:r>
              <a:rPr lang="en-GB" sz="1200" dirty="0">
                <a:highlight>
                  <a:srgbClr val="FFFF00"/>
                </a:highlight>
              </a:rPr>
              <a:t>Chilled Goods will increase energy costs. High return rates will increase labour demand  and processing space </a:t>
            </a:r>
            <a:r>
              <a:rPr lang="en-GB" dirty="0"/>
              <a:t>(Aung &amp; Chang, 2014; Rushton et al., 2017).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1861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466344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b="1" dirty="0"/>
              <a:t>Land Purchase</a:t>
            </a:r>
            <a:r>
              <a:rPr lang="en-GB" sz="1100" dirty="0"/>
              <a:t>: </a:t>
            </a:r>
            <a:r>
              <a:rPr lang="en-GB" sz="1100" dirty="0">
                <a:highlight>
                  <a:srgbClr val="FFFF00"/>
                </a:highlight>
              </a:rPr>
              <a:t>This varies depending on proximity to transport hubs and region</a:t>
            </a:r>
            <a:r>
              <a:rPr lang="en-GB" sz="1100" dirty="0"/>
              <a:t> (Christopher, 2016).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b="1" dirty="0"/>
              <a:t>Planning Permission</a:t>
            </a:r>
            <a:r>
              <a:rPr lang="en-GB" sz="1100" dirty="0"/>
              <a:t>: </a:t>
            </a:r>
            <a:r>
              <a:rPr lang="en-GB" sz="1100" dirty="0">
                <a:highlight>
                  <a:srgbClr val="FFFF00"/>
                </a:highlight>
              </a:rPr>
              <a:t>Legal Costs, Site Surveys, and Local Authority fees form part of the planning and compliance process</a:t>
            </a:r>
            <a:r>
              <a:rPr lang="en-GB" sz="1100" dirty="0"/>
              <a:t> (Rushton et al.,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b="1" dirty="0"/>
              <a:t>Site Preparation</a:t>
            </a:r>
            <a:r>
              <a:rPr lang="en-GB" sz="1100" dirty="0"/>
              <a:t>: U</a:t>
            </a:r>
            <a:r>
              <a:rPr lang="en-GB" sz="1100" dirty="0">
                <a:highlight>
                  <a:srgbClr val="FFFF00"/>
                </a:highlight>
              </a:rPr>
              <a:t>tilities, Environmental Compliance, and Drainage must be addressed before starting construction </a:t>
            </a:r>
            <a:r>
              <a:rPr lang="en-GB" sz="1100" dirty="0"/>
              <a:t>(Frazelle, 2016).</a:t>
            </a:r>
          </a:p>
          <a:p>
            <a:r>
              <a:rPr lang="en-GB" sz="1100" b="1" dirty="0"/>
              <a:t>Building Cost</a:t>
            </a:r>
            <a:r>
              <a:rPr lang="en-GB" sz="11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b="1" dirty="0"/>
              <a:t>Warehouse Shell</a:t>
            </a:r>
            <a:r>
              <a:rPr lang="en-GB" sz="1100" dirty="0"/>
              <a:t>: </a:t>
            </a:r>
            <a:r>
              <a:rPr lang="en-GB" sz="1100" dirty="0">
                <a:highlight>
                  <a:srgbClr val="FFFF00"/>
                </a:highlight>
              </a:rPr>
              <a:t>Flooring, Structural Frame, Roof, and Insulation  form the core warehouse shell </a:t>
            </a:r>
            <a:r>
              <a:rPr lang="en-GB" sz="1100" dirty="0"/>
              <a:t>(Rushton et al.,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b="1" dirty="0"/>
              <a:t>Loading Docks</a:t>
            </a:r>
            <a:r>
              <a:rPr lang="en-GB" sz="1100" dirty="0"/>
              <a:t>: </a:t>
            </a:r>
            <a:r>
              <a:rPr lang="en-GB" sz="1100" dirty="0">
                <a:highlight>
                  <a:srgbClr val="FFFF00"/>
                </a:highlight>
              </a:rPr>
              <a:t>Ramps, Dock Levellers, and Unloading Yard Layout determine flow</a:t>
            </a:r>
            <a:r>
              <a:rPr lang="en-GB" sz="1100" dirty="0"/>
              <a:t>(Frazelle, 2016).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b="1" dirty="0"/>
              <a:t>Specialised Areas</a:t>
            </a:r>
            <a:r>
              <a:rPr lang="en-GB" sz="1100" dirty="0"/>
              <a:t>: </a:t>
            </a:r>
            <a:r>
              <a:rPr lang="en-GB" sz="1100" dirty="0">
                <a:highlight>
                  <a:srgbClr val="FFFF00"/>
                </a:highlight>
              </a:rPr>
              <a:t>Hazardous, Clean rooms, Refrigeration, and High Value areas require additional investment </a:t>
            </a:r>
            <a:r>
              <a:rPr lang="en-GB" sz="1100" dirty="0"/>
              <a:t>(Aung &amp; Chang, 2014).</a:t>
            </a:r>
          </a:p>
          <a:p>
            <a:r>
              <a:rPr lang="en-GB" sz="1100" b="1" dirty="0"/>
              <a:t>Storage</a:t>
            </a:r>
            <a:r>
              <a:rPr lang="en-GB" sz="11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b="1" dirty="0"/>
              <a:t>Racking Systems</a:t>
            </a:r>
            <a:r>
              <a:rPr lang="en-GB" sz="1100" dirty="0"/>
              <a:t>: </a:t>
            </a:r>
            <a:r>
              <a:rPr lang="en-GB" sz="1100" dirty="0">
                <a:highlight>
                  <a:srgbClr val="FFFF00"/>
                </a:highlight>
              </a:rPr>
              <a:t>Shelving, Pallet Racking, and Mezzanine Floors determine storage density and accessibility </a:t>
            </a:r>
            <a:r>
              <a:rPr lang="en-GB" sz="1100" dirty="0"/>
              <a:t>(Frazelle, 2016).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b="1" dirty="0"/>
              <a:t>Material Handling</a:t>
            </a:r>
            <a:r>
              <a:rPr lang="en-GB" sz="1100" dirty="0"/>
              <a:t>: </a:t>
            </a:r>
            <a:r>
              <a:rPr lang="en-GB" sz="1100" dirty="0">
                <a:highlight>
                  <a:srgbClr val="FFFF00"/>
                </a:highlight>
              </a:rPr>
              <a:t>Reach Trucks, Forklifts, and Pallet Trucks support movement and replenishment </a:t>
            </a:r>
            <a:r>
              <a:rPr lang="en-GB" sz="1100" dirty="0"/>
              <a:t>(Rushton et al.,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b="1" dirty="0"/>
              <a:t>Automation</a:t>
            </a:r>
            <a:r>
              <a:rPr lang="en-GB" sz="1100" dirty="0"/>
              <a:t>: </a:t>
            </a:r>
            <a:r>
              <a:rPr lang="en-GB" sz="1100" dirty="0">
                <a:highlight>
                  <a:srgbClr val="FFFF00"/>
                </a:highlight>
              </a:rPr>
              <a:t>Conveyors, AMRs, and AS/RS enhance throughput and reduce labour </a:t>
            </a:r>
            <a:r>
              <a:rPr lang="en-GB" sz="1100" dirty="0"/>
              <a:t>(Hübner, Kuhn &amp; Wollenburg, 2016).</a:t>
            </a:r>
          </a:p>
          <a:p>
            <a:r>
              <a:rPr lang="en-GB" sz="1100" b="1" dirty="0"/>
              <a:t>Technology Infrastructure</a:t>
            </a:r>
            <a:r>
              <a:rPr lang="en-GB" sz="11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b="1" dirty="0"/>
              <a:t>Scanning and Identification</a:t>
            </a:r>
            <a:r>
              <a:rPr lang="en-GB" sz="1100" dirty="0"/>
              <a:t>: </a:t>
            </a:r>
            <a:r>
              <a:rPr lang="en-GB" sz="1100" dirty="0">
                <a:highlight>
                  <a:srgbClr val="FFFF00"/>
                </a:highlight>
              </a:rPr>
              <a:t>Barcode and RFID devices for accuracy and real-time visibility</a:t>
            </a:r>
            <a:r>
              <a:rPr lang="en-GB" sz="1100" dirty="0"/>
              <a:t>. (Aung &amp; Chang, 2014).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b="1" dirty="0"/>
              <a:t>Network and Security</a:t>
            </a:r>
            <a:r>
              <a:rPr lang="en-GB" sz="1100" dirty="0"/>
              <a:t>: </a:t>
            </a:r>
            <a:r>
              <a:rPr lang="en-GB" sz="1100" dirty="0">
                <a:highlight>
                  <a:srgbClr val="FFFF00"/>
                </a:highlight>
              </a:rPr>
              <a:t>Wi-Fi, Access Control and CCTV for asset protection </a:t>
            </a:r>
            <a:r>
              <a:rPr lang="en-GB" sz="1100" dirty="0"/>
              <a:t>(Christopher, 2016). </a:t>
            </a:r>
            <a:r>
              <a:rPr lang="en-GB" sz="1100" b="1" dirty="0"/>
              <a:t>WMS and IT Systems</a:t>
            </a:r>
            <a:r>
              <a:rPr lang="en-GB" sz="1100" b="1" dirty="0">
                <a:highlight>
                  <a:srgbClr val="FFFF00"/>
                </a:highlight>
              </a:rPr>
              <a:t>:</a:t>
            </a:r>
            <a:r>
              <a:rPr lang="en-GB" sz="1100" dirty="0">
                <a:highlight>
                  <a:srgbClr val="FFFF00"/>
                </a:highlight>
              </a:rPr>
              <a:t> Hardware and Software Licences form the backbone of the digital warehouse </a:t>
            </a:r>
            <a:r>
              <a:rPr lang="en-GB" sz="1200" dirty="0">
                <a:highlight>
                  <a:srgbClr val="FFFF00"/>
                </a:highlight>
              </a:rPr>
              <a:t>management </a:t>
            </a:r>
            <a:r>
              <a:rPr lang="en-GB" dirty="0"/>
              <a:t>(Rushton et al.,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69422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4613910"/>
          </a:xfrm>
        </p:spPr>
        <p:txBody>
          <a:bodyPr/>
          <a:lstStyle/>
          <a:p>
            <a:r>
              <a:rPr lang="en-US" sz="1000" dirty="0"/>
              <a:t>Labour Costs:</a:t>
            </a:r>
          </a:p>
          <a:p>
            <a:r>
              <a:rPr lang="en-US" sz="1000" dirty="0"/>
              <a:t>Supervisors and managers: S</a:t>
            </a:r>
            <a:r>
              <a:rPr lang="en-US" sz="1000" dirty="0">
                <a:highlight>
                  <a:srgbClr val="FFFF00"/>
                </a:highlight>
              </a:rPr>
              <a:t>hift Leaders, planners, and quality control are needed to coordinate operations and maintain service levels </a:t>
            </a:r>
            <a:r>
              <a:rPr lang="en-GB" sz="1000" dirty="0"/>
              <a:t>(Christopher, 2016).</a:t>
            </a:r>
            <a:endParaRPr lang="en-US" sz="1000" dirty="0"/>
          </a:p>
          <a:p>
            <a:r>
              <a:rPr lang="en-US" sz="1000" dirty="0"/>
              <a:t>Warehouse Operatives: </a:t>
            </a:r>
            <a:r>
              <a:rPr lang="en-US" sz="1000" dirty="0">
                <a:highlight>
                  <a:srgbClr val="FFFF00"/>
                </a:highlight>
              </a:rPr>
              <a:t>Picking, Packing, Receiving, and put-away form the core </a:t>
            </a:r>
            <a:r>
              <a:rPr lang="en-US" sz="1000" dirty="0" err="1">
                <a:highlight>
                  <a:srgbClr val="FFFF00"/>
                </a:highlight>
              </a:rPr>
              <a:t>labour</a:t>
            </a:r>
            <a:r>
              <a:rPr lang="en-US" sz="1000" dirty="0">
                <a:highlight>
                  <a:srgbClr val="FFFF00"/>
                </a:highlight>
              </a:rPr>
              <a:t> demand</a:t>
            </a:r>
            <a:r>
              <a:rPr lang="en-US" sz="1000" dirty="0"/>
              <a:t> </a:t>
            </a:r>
            <a:r>
              <a:rPr lang="en-GB" sz="1000" dirty="0"/>
              <a:t>(Frazelle, 2016).</a:t>
            </a:r>
            <a:endParaRPr lang="en-US" sz="1000" dirty="0"/>
          </a:p>
          <a:p>
            <a:r>
              <a:rPr lang="en-US" sz="1000" dirty="0"/>
              <a:t>Training and Onboarding: </a:t>
            </a:r>
            <a:r>
              <a:rPr lang="en-US" sz="1000" dirty="0">
                <a:highlight>
                  <a:srgbClr val="FFFF00"/>
                </a:highlight>
              </a:rPr>
              <a:t>Training for systems and interacting with Automation.</a:t>
            </a:r>
          </a:p>
          <a:p>
            <a:r>
              <a:rPr lang="en-US" sz="1000" dirty="0">
                <a:highlight>
                  <a:srgbClr val="FFFF00"/>
                </a:highlight>
              </a:rPr>
              <a:t>Is required to maintain accuracy and productivity </a:t>
            </a:r>
            <a:r>
              <a:rPr lang="en-GB" sz="1000" dirty="0"/>
              <a:t>(Rushton et al., 2017).</a:t>
            </a:r>
          </a:p>
          <a:p>
            <a:r>
              <a:rPr lang="en-GB" sz="1000" dirty="0"/>
              <a:t>Overtime and peak-season premiums: </a:t>
            </a:r>
            <a:r>
              <a:rPr lang="en-GB" sz="1000" dirty="0">
                <a:highlight>
                  <a:srgbClr val="FFFF00"/>
                </a:highlight>
              </a:rPr>
              <a:t>This is driven by demand and fluctuates throughout the year </a:t>
            </a:r>
            <a:r>
              <a:rPr lang="en-GB" sz="1000" dirty="0"/>
              <a:t>(Hübner, Kuhn &amp; Wollenburg, 2016).</a:t>
            </a:r>
          </a:p>
          <a:p>
            <a:r>
              <a:rPr lang="en-US" sz="1000" dirty="0"/>
              <a:t>Maintenance:</a:t>
            </a:r>
          </a:p>
          <a:p>
            <a:r>
              <a:rPr lang="en-US" sz="1000" dirty="0"/>
              <a:t>IT Support: </a:t>
            </a:r>
            <a:r>
              <a:rPr lang="en-US" sz="1000" dirty="0">
                <a:highlight>
                  <a:srgbClr val="FFFF00"/>
                </a:highlight>
              </a:rPr>
              <a:t>WMS updates and Hardware Replacements are needed for operational continuity </a:t>
            </a:r>
            <a:r>
              <a:rPr lang="en-GB" sz="1000" dirty="0"/>
              <a:t>(Christopher, 2016).</a:t>
            </a:r>
            <a:endParaRPr lang="en-US" sz="1000" dirty="0"/>
          </a:p>
          <a:p>
            <a:r>
              <a:rPr lang="en-US" sz="1000" dirty="0"/>
              <a:t>Building Maintenance: </a:t>
            </a:r>
            <a:r>
              <a:rPr lang="en-US" sz="1000" dirty="0">
                <a:highlight>
                  <a:srgbClr val="FFFF00"/>
                </a:highlight>
              </a:rPr>
              <a:t>Fire systems, Roofing, and Flooring require ongoing inspection and repair</a:t>
            </a:r>
            <a:r>
              <a:rPr lang="en-US" sz="1000" dirty="0"/>
              <a:t> </a:t>
            </a:r>
            <a:r>
              <a:rPr lang="en-GB" sz="1000" dirty="0"/>
              <a:t>(Rushton et al., 2017).</a:t>
            </a:r>
            <a:endParaRPr lang="en-US" sz="1000" dirty="0"/>
          </a:p>
          <a:p>
            <a:r>
              <a:rPr lang="en-US" sz="1000" dirty="0"/>
              <a:t>Equipment Maintenance: </a:t>
            </a:r>
            <a:r>
              <a:rPr lang="en-US" sz="1000" dirty="0">
                <a:highlight>
                  <a:srgbClr val="FFFF00"/>
                </a:highlight>
              </a:rPr>
              <a:t>Automation, Conveyors, and Forklifts require scheduled maintenance for reliability </a:t>
            </a:r>
            <a:r>
              <a:rPr lang="en-GB" sz="1000" dirty="0"/>
              <a:t>(Frazelle, 2016).</a:t>
            </a:r>
            <a:endParaRPr lang="en-US" sz="1000" dirty="0"/>
          </a:p>
          <a:p>
            <a:r>
              <a:rPr lang="en-US" sz="1000" dirty="0"/>
              <a:t>Utilities and Energy:</a:t>
            </a:r>
          </a:p>
          <a:p>
            <a:r>
              <a:rPr lang="en-US" sz="1000" dirty="0"/>
              <a:t>Electricity</a:t>
            </a:r>
            <a:r>
              <a:rPr lang="en-US" sz="1000" dirty="0">
                <a:highlight>
                  <a:srgbClr val="FFFF00"/>
                </a:highlight>
              </a:rPr>
              <a:t>: Lighting, Air Conditioning, Refrigeration, and Automated Systems are major energy consumers </a:t>
            </a:r>
            <a:r>
              <a:rPr lang="en-GB" sz="1000" dirty="0"/>
              <a:t>(Aung &amp; Chang, 2014).</a:t>
            </a:r>
            <a:endParaRPr lang="en-US" sz="1000" dirty="0"/>
          </a:p>
          <a:p>
            <a:r>
              <a:rPr lang="en-US" sz="1000" dirty="0"/>
              <a:t>Fuel: </a:t>
            </a:r>
            <a:r>
              <a:rPr lang="en-US" sz="1000" dirty="0">
                <a:highlight>
                  <a:srgbClr val="FFFF00"/>
                </a:highlight>
              </a:rPr>
              <a:t>Heating Oil or Gas and Charging Manual Handling Equipment contribute to operational energy costs </a:t>
            </a:r>
            <a:r>
              <a:rPr lang="en-GB" sz="1000" dirty="0"/>
              <a:t>(Rushton et al., 2017).</a:t>
            </a:r>
            <a:endParaRPr lang="en-US" sz="1000" dirty="0"/>
          </a:p>
          <a:p>
            <a:r>
              <a:rPr lang="en-US" sz="1000" dirty="0"/>
              <a:t>Other operating Costs: </a:t>
            </a:r>
            <a:r>
              <a:rPr lang="en-US" sz="1000" dirty="0">
                <a:highlight>
                  <a:srgbClr val="FFFF00"/>
                </a:highlight>
              </a:rPr>
              <a:t>Water, Sewage, and Refuse/Recycling are some of the ongoing facilities overheads </a:t>
            </a:r>
            <a:r>
              <a:rPr lang="en-GB" sz="1000" dirty="0"/>
              <a:t>(Christopher, 2016).</a:t>
            </a:r>
            <a:endParaRPr lang="en-US" sz="1000" dirty="0"/>
          </a:p>
          <a:p>
            <a:r>
              <a:rPr lang="en-US" sz="1000" dirty="0"/>
              <a:t>Administration and Overhead Costs:</a:t>
            </a:r>
          </a:p>
          <a:p>
            <a:r>
              <a:rPr lang="en-US" sz="1000" dirty="0"/>
              <a:t>Insurance: </a:t>
            </a:r>
            <a:r>
              <a:rPr lang="en-US" sz="1000" dirty="0">
                <a:highlight>
                  <a:srgbClr val="FFFF00"/>
                </a:highlight>
              </a:rPr>
              <a:t>Equipment, Building, and Liability </a:t>
            </a:r>
            <a:r>
              <a:rPr lang="en-GB" sz="1000" dirty="0"/>
              <a:t>(Rushton et al., 2017).</a:t>
            </a:r>
            <a:endParaRPr lang="en-US" sz="1000" dirty="0"/>
          </a:p>
          <a:p>
            <a:r>
              <a:rPr lang="en-US" sz="1000" dirty="0"/>
              <a:t>Waste Management: </a:t>
            </a:r>
            <a:r>
              <a:rPr lang="en-US" sz="1000" dirty="0">
                <a:highlight>
                  <a:srgbClr val="FFFF00"/>
                </a:highlight>
              </a:rPr>
              <a:t>Recycling, Packaging, and Pallet Handling</a:t>
            </a:r>
            <a:r>
              <a:rPr lang="en-US" sz="1000" dirty="0"/>
              <a:t> </a:t>
            </a:r>
            <a:r>
              <a:rPr lang="en-GB" sz="1000" dirty="0"/>
              <a:t>(Frazelle, 2016).</a:t>
            </a:r>
            <a:endParaRPr lang="en-US" sz="1000" dirty="0"/>
          </a:p>
          <a:p>
            <a:r>
              <a:rPr lang="en-US" sz="1000" dirty="0"/>
              <a:t>Compliance:  </a:t>
            </a:r>
            <a:r>
              <a:rPr lang="en-US" sz="1000" dirty="0">
                <a:highlight>
                  <a:srgbClr val="FFFF00"/>
                </a:highlight>
              </a:rPr>
              <a:t>Safety Training, Audits, and Certification are required to meet regulatory standards </a:t>
            </a:r>
            <a:r>
              <a:rPr lang="en-GB" sz="1000" dirty="0"/>
              <a:t>(Christopher, 2016).</a:t>
            </a:r>
            <a:endParaRPr lang="en-US" sz="1000" dirty="0"/>
          </a:p>
          <a:p>
            <a:r>
              <a:rPr lang="en-US" sz="1000" dirty="0"/>
              <a:t>Rates: </a:t>
            </a:r>
            <a:r>
              <a:rPr lang="en-US" sz="1000" dirty="0">
                <a:highlight>
                  <a:srgbClr val="FFFF00"/>
                </a:highlight>
              </a:rPr>
              <a:t>Business Rates form a significant fixed cost </a:t>
            </a:r>
            <a:r>
              <a:rPr lang="en-GB" sz="1000" dirty="0"/>
              <a:t>(Rushton et al., 2017).</a:t>
            </a:r>
            <a:endParaRPr lang="en-US" sz="10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14475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7795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Proximity to major road networks </a:t>
            </a:r>
            <a:r>
              <a:rPr lang="en-US" dirty="0">
                <a:highlight>
                  <a:srgbClr val="FFFF00"/>
                </a:highlight>
              </a:rPr>
              <a:t>– Reduces fuel costs and transit times, improving service performance and delivery reliability </a:t>
            </a:r>
            <a:r>
              <a:rPr lang="en-GB" dirty="0">
                <a:highlight>
                  <a:srgbClr val="FFFF00"/>
                </a:highlight>
              </a:rPr>
              <a:t>(Christopher, 2016).</a:t>
            </a:r>
            <a:endParaRPr lang="en-US" dirty="0">
              <a:highlight>
                <a:srgbClr val="FFFF00"/>
              </a:highlight>
            </a:endParaRPr>
          </a:p>
          <a:p>
            <a:endParaRPr lang="en-US" dirty="0"/>
          </a:p>
          <a:p>
            <a:r>
              <a:rPr lang="en-US" dirty="0"/>
              <a:t>Access to Ports and Airports </a:t>
            </a:r>
            <a:r>
              <a:rPr lang="en-US" dirty="0">
                <a:highlight>
                  <a:srgbClr val="FFFF00"/>
                </a:highlight>
              </a:rPr>
              <a:t>– For importing containers and shipping high-value goods or time-sensitive goods </a:t>
            </a:r>
            <a:r>
              <a:rPr lang="en-GB" dirty="0">
                <a:highlight>
                  <a:srgbClr val="FFFF00"/>
                </a:highlight>
              </a:rPr>
              <a:t>(Rushton et al., 2017).</a:t>
            </a:r>
            <a:endParaRPr lang="en-US" dirty="0">
              <a:highlight>
                <a:srgbClr val="FFFF00"/>
              </a:highlight>
            </a:endParaRPr>
          </a:p>
          <a:p>
            <a:endParaRPr lang="en-US" dirty="0"/>
          </a:p>
          <a:p>
            <a:r>
              <a:rPr lang="en-US" dirty="0"/>
              <a:t>Traffic Patterns – </a:t>
            </a:r>
            <a:r>
              <a:rPr lang="en-US" dirty="0">
                <a:highlight>
                  <a:srgbClr val="FFFF00"/>
                </a:highlight>
              </a:rPr>
              <a:t>To avoid congestion, which can erode service levels and increase </a:t>
            </a:r>
            <a:r>
              <a:rPr lang="en-US" dirty="0" err="1">
                <a:highlight>
                  <a:srgbClr val="FFFF00"/>
                </a:highlight>
              </a:rPr>
              <a:t>labour</a:t>
            </a:r>
            <a:r>
              <a:rPr lang="en-US" dirty="0">
                <a:highlight>
                  <a:srgbClr val="FFFF00"/>
                </a:highlight>
              </a:rPr>
              <a:t> and transport costs </a:t>
            </a:r>
            <a:r>
              <a:rPr lang="en-GB" dirty="0">
                <a:highlight>
                  <a:srgbClr val="FFFF00"/>
                </a:highlight>
              </a:rPr>
              <a:t>(Frazelle, 2016).</a:t>
            </a:r>
            <a:endParaRPr lang="en-US" dirty="0">
              <a:highlight>
                <a:srgbClr val="FFFF00"/>
              </a:highlight>
            </a:endParaRPr>
          </a:p>
          <a:p>
            <a:endParaRPr lang="en-US" dirty="0"/>
          </a:p>
          <a:p>
            <a:r>
              <a:rPr lang="en-US" dirty="0"/>
              <a:t>Road Restriction – </a:t>
            </a:r>
            <a:r>
              <a:rPr lang="en-US" dirty="0">
                <a:highlight>
                  <a:srgbClr val="FFFF00"/>
                </a:highlight>
              </a:rPr>
              <a:t>Delivery curfews and weight limits need to be considered to remain compliant and avoid delays or penalties </a:t>
            </a:r>
            <a:r>
              <a:rPr lang="en-GB" dirty="0">
                <a:highlight>
                  <a:srgbClr val="FFFF00"/>
                </a:highlight>
              </a:rPr>
              <a:t>(Rushton et al., 2017).</a:t>
            </a:r>
            <a:endParaRPr lang="en-US" dirty="0">
              <a:highlight>
                <a:srgbClr val="FFFF00"/>
              </a:highlight>
            </a:endParaRPr>
          </a:p>
          <a:p>
            <a:endParaRPr lang="en-US" dirty="0"/>
          </a:p>
          <a:p>
            <a:r>
              <a:rPr lang="en-US" dirty="0"/>
              <a:t>Freight Carrier Availability </a:t>
            </a:r>
            <a:r>
              <a:rPr lang="en-US" dirty="0">
                <a:highlight>
                  <a:srgbClr val="FFFF00"/>
                </a:highlight>
              </a:rPr>
              <a:t>– Pallet Networks, Parcel Carriers, or LTL/FTL providers influence cost, speed and flexibility </a:t>
            </a:r>
            <a:r>
              <a:rPr lang="en-GB" dirty="0">
                <a:highlight>
                  <a:srgbClr val="FFFF00"/>
                </a:highlight>
              </a:rPr>
              <a:t>(Christopher, 2016)</a:t>
            </a:r>
            <a:r>
              <a:rPr lang="en-US" dirty="0">
                <a:highlight>
                  <a:srgbClr val="FFFF00"/>
                </a:highlight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5159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Wage Level </a:t>
            </a:r>
            <a:r>
              <a:rPr lang="en-US" dirty="0">
                <a:highlight>
                  <a:srgbClr val="FFFF00"/>
                </a:highlight>
              </a:rPr>
              <a:t>– Varies depending on region and directly influences operating cost </a:t>
            </a:r>
            <a:r>
              <a:rPr lang="en-GB" dirty="0"/>
              <a:t>(Christopher, 2016).</a:t>
            </a:r>
            <a:endParaRPr lang="en-US" dirty="0">
              <a:highlight>
                <a:srgbClr val="FFFF00"/>
              </a:highlight>
            </a:endParaRPr>
          </a:p>
          <a:p>
            <a:endParaRPr lang="en-US" dirty="0"/>
          </a:p>
          <a:p>
            <a:r>
              <a:rPr lang="en-US" dirty="0"/>
              <a:t>Competition </a:t>
            </a:r>
            <a:r>
              <a:rPr lang="en-US" dirty="0">
                <a:highlight>
                  <a:srgbClr val="FFFF00"/>
                </a:highlight>
              </a:rPr>
              <a:t>– Nearby warehouses and manufacturing plants increase turnover due to competition for the same workforce </a:t>
            </a:r>
            <a:r>
              <a:rPr lang="en-GB" dirty="0"/>
              <a:t>(Rushton et al., 2017).</a:t>
            </a:r>
            <a:endParaRPr lang="en-US" dirty="0"/>
          </a:p>
          <a:p>
            <a:endParaRPr lang="en-US" dirty="0"/>
          </a:p>
          <a:p>
            <a:r>
              <a:rPr lang="en-US" dirty="0"/>
              <a:t>Local Labour Pool </a:t>
            </a:r>
            <a:r>
              <a:rPr lang="en-US" dirty="0">
                <a:highlight>
                  <a:srgbClr val="FFFF00"/>
                </a:highlight>
              </a:rPr>
              <a:t>– Availability of warehouse staff is a key determinant of operational scalability </a:t>
            </a:r>
            <a:r>
              <a:rPr lang="en-GB" dirty="0"/>
              <a:t>(Frazelle, 2016).</a:t>
            </a:r>
            <a:endParaRPr lang="en-US" dirty="0"/>
          </a:p>
          <a:p>
            <a:endParaRPr lang="en-US" dirty="0"/>
          </a:p>
          <a:p>
            <a:r>
              <a:rPr lang="en-US" dirty="0"/>
              <a:t>Skill requirements </a:t>
            </a:r>
            <a:r>
              <a:rPr lang="en-US" dirty="0">
                <a:highlight>
                  <a:srgbClr val="FFFF00"/>
                </a:highlight>
              </a:rPr>
              <a:t>– Specialist skills may be required in Hazardous, Chilled, and Automation, increasing training and recruitment complexity </a:t>
            </a:r>
            <a:r>
              <a:rPr lang="en-GB" dirty="0"/>
              <a:t>(Aung &amp; Chang, 2014).</a:t>
            </a:r>
            <a:endParaRPr lang="en-US" dirty="0"/>
          </a:p>
          <a:p>
            <a:endParaRPr lang="en-US" dirty="0"/>
          </a:p>
          <a:p>
            <a:r>
              <a:rPr lang="en-US" dirty="0"/>
              <a:t>Commuting Access </a:t>
            </a:r>
            <a:r>
              <a:rPr lang="en-US" dirty="0">
                <a:highlight>
                  <a:srgbClr val="FFFF00"/>
                </a:highlight>
              </a:rPr>
              <a:t>– Public transport links and parking influence recruitment, retention, and shift pattern flexibility </a:t>
            </a:r>
            <a:r>
              <a:rPr lang="en-GB" dirty="0"/>
              <a:t>(Christopher, 2016).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565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0144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9753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0544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795010" cy="3600450"/>
          </a:xfrm>
        </p:spPr>
        <p:txBody>
          <a:bodyPr/>
          <a:lstStyle/>
          <a:p>
            <a:r>
              <a:rPr lang="en-US" dirty="0"/>
              <a:t>Safety first – </a:t>
            </a:r>
            <a:r>
              <a:rPr lang="en-US" dirty="0">
                <a:highlight>
                  <a:srgbClr val="FFFF00"/>
                </a:highlight>
              </a:rPr>
              <a:t>Fire exits, Compliant Racking, and clear walkways are essential to meet safety regulations and reduce accident risk </a:t>
            </a:r>
            <a:r>
              <a:rPr lang="en-GB" dirty="0"/>
              <a:t>(Rushton et al., 2017).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Minimise</a:t>
            </a:r>
            <a:r>
              <a:rPr lang="en-US" dirty="0"/>
              <a:t> travel distance – </a:t>
            </a:r>
            <a:r>
              <a:rPr lang="en-US" dirty="0">
                <a:highlight>
                  <a:srgbClr val="FFFF00"/>
                </a:highlight>
              </a:rPr>
              <a:t>Place high turnover SKU’s nearer to dispatch to reduce travel times, improves picking efficiency and lowers </a:t>
            </a:r>
            <a:r>
              <a:rPr lang="en-US" dirty="0" err="1">
                <a:highlight>
                  <a:srgbClr val="FFFF00"/>
                </a:highlight>
              </a:rPr>
              <a:t>labour</a:t>
            </a:r>
            <a:r>
              <a:rPr lang="en-US" dirty="0">
                <a:highlight>
                  <a:srgbClr val="FFFF00"/>
                </a:highlight>
              </a:rPr>
              <a:t> costs </a:t>
            </a:r>
            <a:r>
              <a:rPr lang="en-GB" dirty="0"/>
              <a:t>(Frazelle, 2016)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One-way movement (where possible) – </a:t>
            </a:r>
            <a:r>
              <a:rPr lang="en-US" dirty="0">
                <a:highlight>
                  <a:srgbClr val="FFFF00"/>
                </a:highlight>
              </a:rPr>
              <a:t>Prevents bottlenecks and improves flow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Separate equipment and people flows – </a:t>
            </a:r>
            <a:r>
              <a:rPr lang="en-US" dirty="0">
                <a:highlight>
                  <a:srgbClr val="FFFF00"/>
                </a:highlight>
              </a:rPr>
              <a:t>Improves safety and reduces congestion.</a:t>
            </a:r>
          </a:p>
          <a:p>
            <a:endParaRPr lang="en-US" dirty="0"/>
          </a:p>
          <a:p>
            <a:r>
              <a:rPr lang="en-US" dirty="0"/>
              <a:t>Design for peak flow – </a:t>
            </a:r>
            <a:r>
              <a:rPr lang="en-US" dirty="0">
                <a:highlight>
                  <a:srgbClr val="FFFF00"/>
                </a:highlight>
              </a:rPr>
              <a:t>Ensures resilience during seasonal uptake, 15% Safety Margin.</a:t>
            </a:r>
          </a:p>
          <a:p>
            <a:endParaRPr lang="en-US" dirty="0"/>
          </a:p>
          <a:p>
            <a:r>
              <a:rPr lang="en-US" dirty="0"/>
              <a:t>Flexibility and modularity – </a:t>
            </a:r>
            <a:r>
              <a:rPr lang="en-US" dirty="0">
                <a:highlight>
                  <a:srgbClr val="FFFF00"/>
                </a:highlight>
              </a:rPr>
              <a:t>Allows for Automation or layout changes without major disruption </a:t>
            </a:r>
            <a:r>
              <a:rPr lang="en-GB" dirty="0"/>
              <a:t>(Frazelle, 2016).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3374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4F2A38-24D1-AF1D-5179-46EEA21337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9D2A85-053C-D8B0-8F1D-8300702B98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70B520-1ECC-1B5A-A94E-9DC04238F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795010" cy="4202430"/>
          </a:xfrm>
        </p:spPr>
        <p:txBody>
          <a:bodyPr/>
          <a:lstStyle/>
          <a:p>
            <a:r>
              <a:rPr lang="en-US" dirty="0"/>
              <a:t>Receiving Area </a:t>
            </a:r>
            <a:r>
              <a:rPr lang="en-US" dirty="0">
                <a:highlight>
                  <a:srgbClr val="FFFF00"/>
                </a:highlight>
              </a:rPr>
              <a:t>- Space for inspection and quality checks. Dock Doors sized to inbound products and volume. Direct access to the put-away area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/>
              <a:t>(Rushton et al., 2017).</a:t>
            </a:r>
            <a:endParaRPr lang="en-US" dirty="0"/>
          </a:p>
          <a:p>
            <a:endParaRPr lang="en-US" dirty="0"/>
          </a:p>
          <a:p>
            <a:r>
              <a:rPr lang="en-US" dirty="0"/>
              <a:t>Storage Area – </a:t>
            </a:r>
            <a:r>
              <a:rPr lang="en-US" dirty="0">
                <a:highlight>
                  <a:srgbClr val="FFFF00"/>
                </a:highlight>
              </a:rPr>
              <a:t>High Density Storage, Pallet Racking for Bulk Storage, temperature-controlled if  needed, Ensures product integrity and efficient space </a:t>
            </a:r>
            <a:r>
              <a:rPr lang="en-US" dirty="0" err="1">
                <a:highlight>
                  <a:srgbClr val="FFFF00"/>
                </a:highlight>
              </a:rPr>
              <a:t>utilisation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GB" dirty="0"/>
              <a:t>(Frazelle, 2016).</a:t>
            </a:r>
            <a:endParaRPr lang="en-US" dirty="0"/>
          </a:p>
          <a:p>
            <a:endParaRPr lang="en-US" dirty="0"/>
          </a:p>
          <a:p>
            <a:r>
              <a:rPr lang="en-US" dirty="0"/>
              <a:t>Picking Area – </a:t>
            </a:r>
            <a:r>
              <a:rPr lang="en-US" dirty="0">
                <a:highlight>
                  <a:srgbClr val="FFFF00"/>
                </a:highlight>
              </a:rPr>
              <a:t>Velocity-based Zoning, picking paths designed to reduce backtracking, and Automated Picking (</a:t>
            </a:r>
            <a:r>
              <a:rPr lang="en-US" dirty="0" err="1">
                <a:highlight>
                  <a:srgbClr val="FFFF00"/>
                </a:highlight>
              </a:rPr>
              <a:t>Autostore</a:t>
            </a:r>
            <a:r>
              <a:rPr lang="en-US" dirty="0">
                <a:highlight>
                  <a:srgbClr val="FFFF00"/>
                </a:highlight>
              </a:rPr>
              <a:t>) </a:t>
            </a:r>
            <a:r>
              <a:rPr lang="en-GB" dirty="0"/>
              <a:t>(Hübner, Kuhn &amp; Wollenburg, 2016).</a:t>
            </a:r>
            <a:endParaRPr lang="en-US" dirty="0"/>
          </a:p>
          <a:p>
            <a:endParaRPr lang="en-US" dirty="0"/>
          </a:p>
          <a:p>
            <a:r>
              <a:rPr lang="en-US" dirty="0"/>
              <a:t>Packing and Value-Added Services – </a:t>
            </a:r>
            <a:r>
              <a:rPr lang="en-US" dirty="0">
                <a:highlight>
                  <a:srgbClr val="FFFF00"/>
                </a:highlight>
              </a:rPr>
              <a:t>Ergonomic packing benches, Integrations with WMS.</a:t>
            </a:r>
          </a:p>
          <a:p>
            <a:endParaRPr lang="en-US" dirty="0"/>
          </a:p>
          <a:p>
            <a:r>
              <a:rPr lang="en-US" dirty="0"/>
              <a:t>Dispatch Area – </a:t>
            </a:r>
            <a:r>
              <a:rPr lang="en-US" dirty="0">
                <a:highlight>
                  <a:srgbClr val="FFFF00"/>
                </a:highlight>
              </a:rPr>
              <a:t>Defined areas for inbound traffic, Staging areas by carrier or route, Buffer space for peak periods.</a:t>
            </a:r>
          </a:p>
          <a:p>
            <a:endParaRPr lang="en-US" dirty="0"/>
          </a:p>
          <a:p>
            <a:r>
              <a:rPr lang="en-US" dirty="0"/>
              <a:t>Returns Area – </a:t>
            </a:r>
            <a:r>
              <a:rPr lang="en-US" dirty="0">
                <a:highlight>
                  <a:srgbClr val="FFFF00"/>
                </a:highlight>
              </a:rPr>
              <a:t>Area for booking in, inspection, refurbish, send for resale, return to manufacture or disposal.</a:t>
            </a:r>
          </a:p>
          <a:p>
            <a:endParaRPr lang="en-US" dirty="0"/>
          </a:p>
          <a:p>
            <a:r>
              <a:rPr lang="en-US" dirty="0"/>
              <a:t>Ancillary Area – </a:t>
            </a:r>
            <a:r>
              <a:rPr lang="en-US" dirty="0">
                <a:highlight>
                  <a:srgbClr val="FFFF00"/>
                </a:highlight>
              </a:rPr>
              <a:t>Staff facilities, office space, maintenance workshop, and battery charging.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4F67F1-694D-E562-4BED-9B8016339B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1750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99564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Value-Based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A – High Value, Low Volumes – Tight Controls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B – Medium Value – Balanced control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C – Low Value, High Volume – Simple controls (bulk storage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/>
              <a:t>Velocity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Fast Movers – near Dispatch or even a dedicated pick face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Medium  Movers -  Mid Warehouse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Slow Movers – High-density storage at the rear</a:t>
            </a:r>
          </a:p>
          <a:p>
            <a:endParaRPr lang="en-GB" dirty="0"/>
          </a:p>
          <a:p>
            <a:r>
              <a:rPr lang="en-GB" dirty="0"/>
              <a:t>Demand Behaviour</a:t>
            </a:r>
          </a:p>
          <a:p>
            <a:r>
              <a:rPr lang="en-GB" dirty="0">
                <a:highlight>
                  <a:srgbClr val="FFFF00"/>
                </a:highlight>
              </a:rPr>
              <a:t>Stable Demand - Predictable replenishments</a:t>
            </a:r>
          </a:p>
          <a:p>
            <a:r>
              <a:rPr lang="en-GB" dirty="0">
                <a:highlight>
                  <a:srgbClr val="FFFF00"/>
                </a:highlight>
              </a:rPr>
              <a:t>Highly Variable Demand – Higher levels of safety stock</a:t>
            </a:r>
          </a:p>
          <a:p>
            <a:r>
              <a:rPr lang="en-GB" dirty="0">
                <a:highlight>
                  <a:srgbClr val="FFFF00"/>
                </a:highlight>
              </a:rPr>
              <a:t>Seasonal Demand – Strategy in place to ramp-up stocks.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3765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AE61B5-1ADC-F0E1-7352-716CBB8861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363C57-2B76-A23F-4A5C-C5B940240C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1697F9-3105-319B-B257-179621A19E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Continuous replenishment – </a:t>
            </a:r>
            <a:r>
              <a:rPr lang="en-US" dirty="0">
                <a:highlight>
                  <a:srgbClr val="FFFF00"/>
                </a:highlight>
              </a:rPr>
              <a:t>more suited for automation or high velocity items.</a:t>
            </a:r>
          </a:p>
          <a:p>
            <a:endParaRPr lang="en-US" dirty="0"/>
          </a:p>
          <a:p>
            <a:r>
              <a:rPr lang="en-US" dirty="0"/>
              <a:t>Just in time – </a:t>
            </a:r>
            <a:r>
              <a:rPr lang="en-US" dirty="0">
                <a:highlight>
                  <a:srgbClr val="FFFF00"/>
                </a:highlight>
              </a:rPr>
              <a:t>An increased risk but reduces holding costs</a:t>
            </a:r>
          </a:p>
          <a:p>
            <a:endParaRPr lang="en-US" dirty="0"/>
          </a:p>
          <a:p>
            <a:r>
              <a:rPr lang="en-US" dirty="0"/>
              <a:t>Batch replenishment – </a:t>
            </a:r>
            <a:r>
              <a:rPr lang="en-US" dirty="0">
                <a:highlight>
                  <a:srgbClr val="FFFF00"/>
                </a:highlight>
              </a:rPr>
              <a:t>Efficient for high-volume SKU’s</a:t>
            </a:r>
          </a:p>
          <a:p>
            <a:endParaRPr lang="en-US" dirty="0"/>
          </a:p>
          <a:p>
            <a:r>
              <a:rPr lang="en-US" dirty="0"/>
              <a:t>Demand-driven Replenishment – </a:t>
            </a:r>
            <a:r>
              <a:rPr lang="en-US" dirty="0">
                <a:highlight>
                  <a:srgbClr val="FFFF00"/>
                </a:highlight>
              </a:rPr>
              <a:t>This is based on a forecast of consumption.</a:t>
            </a:r>
          </a:p>
          <a:p>
            <a:endParaRPr lang="en-US" dirty="0"/>
          </a:p>
          <a:p>
            <a:r>
              <a:rPr lang="en-US" dirty="0"/>
              <a:t>Min-Max – </a:t>
            </a:r>
            <a:r>
              <a:rPr lang="en-US" dirty="0">
                <a:highlight>
                  <a:srgbClr val="FFFF00"/>
                </a:highlight>
              </a:rPr>
              <a:t>Effective when demand is stable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64C15E-FDD5-8371-856F-1C32B28E27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04797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6247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40080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94278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Energy Efficiency – </a:t>
            </a:r>
            <a:r>
              <a:rPr lang="en-US" dirty="0">
                <a:highlight>
                  <a:srgbClr val="FFFF00"/>
                </a:highlight>
              </a:rPr>
              <a:t>Building Design and Infrastructure, Renewable Energy, and Operational Energy Efficiencies all contribute to reducing environmental impact and long-term operating costs </a:t>
            </a:r>
            <a:r>
              <a:rPr lang="en-GB" dirty="0"/>
              <a:t>(Frazelle, 2016).</a:t>
            </a:r>
          </a:p>
          <a:p>
            <a:endParaRPr lang="en-US" dirty="0"/>
          </a:p>
          <a:p>
            <a:r>
              <a:rPr lang="en-US" dirty="0"/>
              <a:t>Waste Reduction and Circular Economy -  </a:t>
            </a:r>
            <a:r>
              <a:rPr lang="en-US" dirty="0">
                <a:highlight>
                  <a:srgbClr val="FFFF00"/>
                </a:highlight>
              </a:rPr>
              <a:t>Returns management, Recycling and Reuse, and Packaging Waste Reduction support circular-economy principles and reduce disposal costs </a:t>
            </a:r>
            <a:r>
              <a:rPr lang="en-GB" dirty="0"/>
              <a:t>(Aung &amp; Chang, 2014).</a:t>
            </a:r>
            <a:endParaRPr lang="en-US" dirty="0"/>
          </a:p>
          <a:p>
            <a:endParaRPr lang="en-US" dirty="0"/>
          </a:p>
          <a:p>
            <a:r>
              <a:rPr lang="en-US" dirty="0"/>
              <a:t>Sustainable Building Materials and Construction Methods – </a:t>
            </a:r>
            <a:r>
              <a:rPr lang="en-US" dirty="0">
                <a:highlight>
                  <a:srgbClr val="FFFF00"/>
                </a:highlight>
              </a:rPr>
              <a:t>Site Design and environmentally friendly construction materials help reduce embodied carbon and improve long-term environmental performance </a:t>
            </a:r>
            <a:r>
              <a:rPr lang="en-GB" dirty="0"/>
              <a:t>(Christopher, 2016).</a:t>
            </a:r>
            <a:endParaRPr lang="en-US" dirty="0"/>
          </a:p>
          <a:p>
            <a:endParaRPr lang="en-US" dirty="0"/>
          </a:p>
          <a:p>
            <a:r>
              <a:rPr lang="en-US" dirty="0"/>
              <a:t>Sustainable Transport and Logistics – </a:t>
            </a:r>
            <a:r>
              <a:rPr lang="en-US" dirty="0">
                <a:highlight>
                  <a:srgbClr val="FFFF00"/>
                </a:highlight>
              </a:rPr>
              <a:t>Outbound ( EV, consolidated shipments, route optimization) Inbound  ( Supplier consolidation, use of intermodal transport (Rail and Road).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82921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B83A76-770A-87BB-55B1-39F3A43FC7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80DCC6-A573-7BFB-3D11-131CC9A5E5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493B5D-8317-A042-EB7C-BFE4093D6B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ABB026-F72E-FB86-D327-9649A23A51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64521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26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34DF51-EC84-17A8-2FC2-155927CB90FA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7318622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C82C71-B3E3-964F-4ED2-F34A32783D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9A2D17-4717-2729-F1FF-DE1A00E3AA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0E8374-590D-AC21-C08A-A3F62F0A10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3C1EA6-4157-472C-73B2-5A0FD547B8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27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C292A9-5525-C4A2-DCBF-F14E4842C0CC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74730721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03CF9E-4945-C68F-2FD1-6E2847E5C9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236E74-D457-2CB3-DA25-B2371E8C54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988F6C-B49B-A3FD-D14F-22E57C41EF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E7CD52-4147-E086-9F85-37EBC48F7F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28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5C13CE-EB76-DB8F-3AB3-D20BF4E538F7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412823325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E7B542-5739-9DF1-078B-C6E4D14A13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59CE89-2F90-E8C5-70A7-11E0CE4CA6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FDCE82-D3FC-EBA9-0C79-84537D2705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80CEE2-F1C9-B1D0-6CAC-F697F06F64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29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C44A42-3DB9-2BBB-AD17-0904670C7D7E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09330315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5251C9-FB4D-FAE2-1F15-071F19C426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E4C6AD-FA63-61B7-E121-E062C95343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21BE8A-D958-170B-9B16-0187657926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DB226C-6C62-394A-F0F6-0A7040C2B8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30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B7BC92-E881-ADBA-0FC4-9208FC97DDCD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67330807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DC41B6-29E0-B059-2745-02B63ED035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01D7DC-8C7E-2606-D2A7-F3DF59CD2B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C623B2-DE34-7D47-47C3-8D4A34254F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FFD71-D725-8D88-9D76-29A646137A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31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F88BDE-2751-1CED-0378-1BBA2C5EC9E4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1133591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617070-289C-AE0A-16DC-D6600223F9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9520D7-84B4-18E1-EEE4-4F6457C8D9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75BFD1-C02F-91CE-93E2-991B9C3EE6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0BE046-B1D7-CBB6-3004-B12AB0731A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32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47FAB0-22B6-769A-8362-C7E18AC86ECF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75237770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354866-259C-F220-A889-2D0816031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037453-FE7D-F4E2-B1E4-EEC290E799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975144-7C72-35CF-13D0-5294092170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6ED159-A543-91E6-F67B-C4C9FB6372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33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4AD7A2-F0C7-89FD-82EE-D4362F7CAB56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34812292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21C4F6-E61F-8C42-94E5-23E0469351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7C6977-6247-A435-0C5F-DC30BB6E2A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26236B-9AF1-7639-A991-01CF41BA93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4C321A-84E1-9D54-BCF4-077DC25A11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34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A624C7-A67A-64F7-059E-71747369C461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95599285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2AC51A-2B81-4DDF-C835-835FDF12B4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C76708-DA06-05DA-8CD6-2AD4BB024A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53996D-33E6-7832-AF02-6FFE21394A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A02B2A-D9E6-E53E-443F-1280E0AB61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35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2D9838-D4DA-2CCA-8D08-7B572AB2678D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40498366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6E20D7-6F6E-8C22-AC7F-E711602A24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08DE2D-D3E2-3258-B03D-314FFDCC08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E56856-E07B-CD34-BE89-40FFF4BF9E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66A5BC-FF13-1AF9-B86F-91611653D0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36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B7D199-B6EA-59DA-9DBA-F0BDE63FF475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34251237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9A9313-EA79-1B70-73A3-28164428B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E5D860-DE9F-727F-BE73-38DD98EE58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A6A20A-8074-15EA-C40F-D81341BC44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2DA917-2E0D-6BD9-AA24-A6A9D8E463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37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2B12BA-C6F6-B03F-0184-E61D5C865214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98157591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24843F-1D72-439C-ABB8-38B8417E81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240378-4539-22A3-A40B-55D911B8CB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B9E19F-11F5-253A-69BF-7E0865EB6D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E754AA-C9A5-CCCA-3FDD-460C47CE4F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38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779B91-170C-628B-D969-5DB9B72A2935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97218484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86A3C7-0A36-A13B-7377-F99D028CBD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84AB29-4414-878D-DDC1-A54D810CBB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19BD33-F855-78AA-D7D8-DEC1337875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1810B-37C7-6BE0-056F-6B54939F8F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39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F7BDBD-1BA8-D243-72D3-EE76F84E5F5E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30647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4B1082-83D7-50A7-5A51-D0C8806A3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4EBA74-18D7-D018-E8E2-0E5EBF5AB6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C099E8-843B-C3F7-E28F-598F6FA3A8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3E286-DD56-D0D0-3DDB-EFC91FF6C2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40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699563-5C53-B2F5-FAB8-83D32915CD74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10064831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0C4EB6-6711-AB77-F40C-38138E244E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8CBCC6-CF93-881F-A6CB-5AF3DCB216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EBB055-CB89-FBD6-FBB7-6ECE7674C6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D44DD6-81EF-501C-CA17-750103B4FA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3E0D0D-D397-468B-9CAA-53908842780E}" type="slidenum">
              <a:rPr lang="en-GB" smtClean="0"/>
              <a:t>41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957F9E-AF30-82DD-46F3-DA44252D6E77}"/>
              </a:ext>
            </a:extLst>
          </p:cNvPr>
          <p:cNvSpPr txBox="1"/>
          <p:nvPr/>
        </p:nvSpPr>
        <p:spPr>
          <a:xfrm>
            <a:off x="2796541" y="1524000"/>
            <a:ext cx="31622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4279263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A494D-103C-990C-A06B-A23F303C2D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0CA399-032D-78AF-8AD2-7EDC80E2E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6060FC-684D-1E2F-D5D4-3F5165E71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7E9-E8E2-46AD-AE71-57600416262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2362A3-6D10-D4BC-EF42-D03509A43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2899A7-0A01-6C6D-FA86-B397EC174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211A-7711-4326-AB92-A39B2F559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56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0CD41-6186-9F73-6B3A-1F859DB0A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81B4D-329B-943F-DE44-DE47A20C8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59852C-8986-12BA-8D78-5DEAB583E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7E9-E8E2-46AD-AE71-57600416262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F8F019-49C8-E964-DCB2-2C9E2BFE4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E75DE-0A1A-9086-ED7D-70648D89F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211A-7711-4326-AB92-A39B2F559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622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1DBB5-C8A6-CEA5-521F-EABEDD8B4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7D6949-160C-8235-3629-13B0CBDBC9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B6CA2-F9E2-5B74-62C5-BDBE3B060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7E9-E8E2-46AD-AE71-57600416262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A3AE50-FD81-AA28-0AB1-0D7CF34A4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53F9CB-AEFC-86FA-29FB-77ED447B2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211A-7711-4326-AB92-A39B2F559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95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10783-F4AE-5951-9B39-161E8C3424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1B3BF-3AEA-6077-0026-76A37F5AAD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300975-5D84-B707-AAC9-52F1B9199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DEF88D-6518-7E94-2728-866D92324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7E9-E8E2-46AD-AE71-57600416262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D4C29A-1CF5-754B-C544-179E85810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9262A5-310A-38A5-481D-9F3A755C1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211A-7711-4326-AB92-A39B2F559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660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BAFB8-B247-E5BD-938B-3BDF8C250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308E94-9A95-C885-73EC-D6405BEB7B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E56988-F099-9E61-F8F3-DE43232957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8137C0-C8B4-3469-5EDA-1DE11C7CA0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33D3AF-6CB4-CAB6-7D23-FAFFC81961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D3D496-3F66-177B-238F-0BF052F7E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7E9-E8E2-46AD-AE71-57600416262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4487F8-D86E-23A5-949F-C1C9198E78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2EFB02-8FC5-103B-B1C3-DABB45515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211A-7711-4326-AB92-A39B2F559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704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EBFA1-661B-0E26-DAAD-176BC21B8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C32697-39FD-2CFD-8F8D-0292517EE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7E9-E8E2-46AD-AE71-57600416262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4C4CED-7EBE-8100-4706-D2C2461F6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9BD6D6-AEA6-D095-E2AA-D185A8B1F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211A-7711-4326-AB92-A39B2F559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027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6C2A71-DE15-09F7-97AE-F412BC296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7E9-E8E2-46AD-AE71-57600416262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7CB2B8-214C-7A34-11A3-AEC4B515B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03ACA0-5349-7F0F-2116-2F84D57F8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211A-7711-4326-AB92-A39B2F559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958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A374B-9D39-C88F-A54F-3B30F0AA6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1E7B5-D61F-B053-E30B-09EF0963FE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5404F0-34A5-B7C9-0C58-3620F0CAD6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5AE76E-E150-AB58-E6AC-9312A6E96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7E9-E8E2-46AD-AE71-57600416262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D9C556-BB1D-2C21-1433-4FDC1D686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783C49-8C78-D28E-E625-0666C6D43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211A-7711-4326-AB92-A39B2F559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644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FF34C-6C3E-B6F0-7075-9E274872C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48F693-8ED1-C195-C3EF-51F5F6FDCC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95BBBB-EE31-EC74-2160-34A7ED05BF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BCD6E-6DCC-0ED2-DFA4-63F93A9A1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7E9-E8E2-46AD-AE71-57600416262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3629F-73C1-5287-127F-9B67D1129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67A6C3-FC76-BBF3-8D2D-8B4C21038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211A-7711-4326-AB92-A39B2F559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485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6284E-8B4D-5D40-26F5-D0B50C656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DFC67A-CD8D-AB3D-AA8A-0AC7A61342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302E55-79F3-606B-3400-99C96C7F3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7E9-E8E2-46AD-AE71-57600416262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ADF0E3-ADC8-8FA1-ADEE-4BC5427C6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C00217-70BB-3E46-0E78-048872988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211A-7711-4326-AB92-A39B2F559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82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2FFF12A-E0E1-D22C-EF0A-68C554F063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95A02D-611B-5B08-A830-768A8F6954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E628BC-1650-8392-F56C-8CE078CAF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7E9-E8E2-46AD-AE71-57600416262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6EE31-6B28-AD64-ACD9-C85E64254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4921B0-3DB2-98F7-455B-00ABB6069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211A-7711-4326-AB92-A39B2F559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730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301065-8507-0FC4-AC0E-C9E10A8AB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3FCF04-09AC-FE42-2E99-2289DB95F6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D5B61-B4C2-3B99-3273-DA367FC390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50F7E9-E8E2-46AD-AE71-57600416262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9B6F89-419D-72EE-56AC-D0309FAB24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50D723-F7AC-3B3E-3BB5-D04670D156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09211A-7711-4326-AB92-A39B2F559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800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F8BC94-D2F5-D2AE-9ACD-218AA5E63E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282961"/>
            <a:ext cx="10905066" cy="3789508"/>
          </a:xfrm>
          <a:prstGeom prst="rect">
            <a:avLst/>
          </a:prstGeom>
          <a:ln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A6D7B73-BECA-8158-CFD8-AEAC7E81E97E}"/>
              </a:ext>
            </a:extLst>
          </p:cNvPr>
          <p:cNvSpPr txBox="1"/>
          <p:nvPr/>
        </p:nvSpPr>
        <p:spPr>
          <a:xfrm>
            <a:off x="4040717" y="4219834"/>
            <a:ext cx="6100232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/>
              <a:t>Dan Nowell 2325986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Degree Apprenticeship in Logistics and Supply Chain Management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2026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Warehousing and Inventory(ACMA 4024)</a:t>
            </a:r>
          </a:p>
        </p:txBody>
      </p:sp>
    </p:spTree>
    <p:extLst>
      <p:ext uri="{BB962C8B-B14F-4D97-AF65-F5344CB8AC3E}">
        <p14:creationId xmlns:p14="http://schemas.microsoft.com/office/powerpoint/2010/main" val="246965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1AEC59-DEB5-2BCB-AA37-08DDACC661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5A004C-5BF7-278B-DB94-9115967CC0DE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5F83F5-A00C-F786-E9C9-EC342C702182}"/>
              </a:ext>
            </a:extLst>
          </p:cNvPr>
          <p:cNvSpPr txBox="1"/>
          <p:nvPr/>
        </p:nvSpPr>
        <p:spPr>
          <a:xfrm>
            <a:off x="4471416" y="740664"/>
            <a:ext cx="6254341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first things to consider when setting up a new warehouse: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products will it store?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Where will the Warehouse be located?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customers will it serve?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To determine the size, layout, level of automation, and the location of the new warehouse, the following needs to be considered:</a:t>
            </a:r>
          </a:p>
          <a:p>
            <a:endParaRPr lang="en-GB" dirty="0"/>
          </a:p>
          <a:p>
            <a:r>
              <a:rPr lang="en-US" dirty="0"/>
              <a:t>What is the strategic role of the warehouse?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E-Commerce Fulfilment Centre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Customer Service Hub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Regional Distribution Centre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Consolidation Centre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2445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A7A44C-5302-A449-361B-8649563DB5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8AEE8111-2958-FEBA-ADC0-7A362B2320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6924BB-12D6-4440-F39A-207E018E85A6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Customer and Products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F29ACD-39D6-C5A0-2B49-8BD2A8FF8917}"/>
              </a:ext>
            </a:extLst>
          </p:cNvPr>
          <p:cNvSpPr txBox="1"/>
          <p:nvPr/>
        </p:nvSpPr>
        <p:spPr>
          <a:xfrm>
            <a:off x="4471416" y="740664"/>
            <a:ext cx="732434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/>
              <a:t>Customer Considerations</a:t>
            </a:r>
          </a:p>
          <a:p>
            <a:r>
              <a:rPr lang="en-GB" sz="1600"/>
              <a:t>Knowing the customer characteristics will help define the warehouse operating model, its throughput patterns, and its service levels (Christopher, 2016).</a:t>
            </a:r>
          </a:p>
          <a:p>
            <a:endParaRPr lang="en-GB" sz="1600"/>
          </a:p>
          <a:p>
            <a:r>
              <a:rPr lang="en-GB" sz="1600" b="1"/>
              <a:t>Types of Customer: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Retailers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B2B Distributors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E-Commerce Consumers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Specialist Industries</a:t>
            </a:r>
            <a:endParaRPr lang="en-GB"/>
          </a:p>
          <a:p>
            <a:endParaRPr lang="en-GB" sz="1600" b="1"/>
          </a:p>
          <a:p>
            <a:r>
              <a:rPr lang="en-GB" sz="1600" b="1"/>
              <a:t>Demand Patterns</a:t>
            </a:r>
            <a:r>
              <a:rPr lang="en-GB" sz="160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Order Profile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Seasonality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Customer Growth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583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18B34D-F67F-B618-7489-5E30B1712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C393EB0E-54D0-03AC-D76B-C2351C50D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E84614F-BF34-0940-4535-AFDA1142159A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Customer and Products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842C69-B692-E458-9D76-E9482309EAB3}"/>
              </a:ext>
            </a:extLst>
          </p:cNvPr>
          <p:cNvSpPr txBox="1"/>
          <p:nvPr/>
        </p:nvSpPr>
        <p:spPr>
          <a:xfrm>
            <a:off x="4471416" y="740664"/>
            <a:ext cx="7443216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/>
              <a:t>Customer Considerations cont</a:t>
            </a:r>
          </a:p>
          <a:p>
            <a:endParaRPr lang="en-GB" sz="1600" b="1"/>
          </a:p>
          <a:p>
            <a:r>
              <a:rPr lang="en-GB" sz="1600" b="1"/>
              <a:t>Service Level Expectations:</a:t>
            </a:r>
          </a:p>
          <a:p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Delivery Speed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Cut-off times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Returns handling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Order Accuracy</a:t>
            </a:r>
            <a:endParaRPr lang="en-GB" sz="1600"/>
          </a:p>
          <a:p>
            <a:endParaRPr lang="en-GB" sz="1600"/>
          </a:p>
          <a:p>
            <a:r>
              <a:rPr lang="en-GB" sz="1600" b="1"/>
              <a:t>Customer Risk Factors:</a:t>
            </a:r>
          </a:p>
          <a:p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Service penalties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Forecast Reliability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Concentration Risk</a:t>
            </a:r>
            <a:endParaRPr lang="en-GB" sz="1600"/>
          </a:p>
          <a:p>
            <a:endParaRPr lang="en-GB" sz="1600" b="1"/>
          </a:p>
          <a:p>
            <a:endParaRPr lang="en-GB" sz="1600" b="1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4040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A9B42B-890A-6A0D-2D14-403053FAB4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8A77CCD6-3316-1856-8282-3B723172F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5015DE-538A-C7DF-91D5-EBB7D54AF454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Customer and Products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9FB410-7B57-51B2-F97D-295705DD84C3}"/>
              </a:ext>
            </a:extLst>
          </p:cNvPr>
          <p:cNvSpPr txBox="1"/>
          <p:nvPr/>
        </p:nvSpPr>
        <p:spPr>
          <a:xfrm>
            <a:off x="4471416" y="740664"/>
            <a:ext cx="7324344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Product Considerations</a:t>
            </a:r>
          </a:p>
          <a:p>
            <a:r>
              <a:rPr lang="en-GB" sz="1600"/>
              <a:t>The product Characteristics will determine handling equipment, Storage systems, safety requirements, and layout/flow. Which also influence cost drivers: Labour, maintenance, and energy </a:t>
            </a:r>
            <a:r>
              <a:rPr lang="fr-FR" sz="1600"/>
              <a:t>(Frazelle, 2016; Rushton, Croucher &amp; Baker, 2017).</a:t>
            </a:r>
            <a:endParaRPr lang="en-GB" sz="1600"/>
          </a:p>
          <a:p>
            <a:endParaRPr lang="en-GB" sz="1600"/>
          </a:p>
          <a:p>
            <a:r>
              <a:rPr lang="en-GB" sz="1600" b="1"/>
              <a:t>Physical Characteristics:</a:t>
            </a:r>
          </a:p>
          <a:p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Size and Weight Dictates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Hazard Classification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Fragility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Temperature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/>
          </a:p>
          <a:p>
            <a:r>
              <a:rPr lang="en-GB" sz="1600" b="1"/>
              <a:t>Demand Behaviour:</a:t>
            </a:r>
          </a:p>
          <a:p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Unpredictable demand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Slow and Fast-moving SKUs</a:t>
            </a:r>
            <a:r>
              <a:rPr lang="en-GB" sz="1600"/>
              <a:t> </a:t>
            </a:r>
          </a:p>
          <a:p>
            <a:endParaRPr lang="en-GB" sz="1600"/>
          </a:p>
          <a:p>
            <a:endParaRPr lang="en-GB" sz="1600"/>
          </a:p>
          <a:p>
            <a:endParaRPr lang="en-GB" sz="1600"/>
          </a:p>
          <a:p>
            <a:endParaRPr lang="en-GB" sz="1600"/>
          </a:p>
          <a:p>
            <a:endParaRPr lang="en-GB" sz="1600"/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3028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975D0D-9209-8B99-904D-1EE9D921E0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4342D01D-2ACE-8B82-1C69-178EE621D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DC96EA-228D-48F2-C835-D75A2378F0CF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Customer and Products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A128C1-AC1D-D321-7DF2-1E3B5CEE09C4}"/>
              </a:ext>
            </a:extLst>
          </p:cNvPr>
          <p:cNvSpPr txBox="1"/>
          <p:nvPr/>
        </p:nvSpPr>
        <p:spPr>
          <a:xfrm>
            <a:off x="4471416" y="740664"/>
            <a:ext cx="7324344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/>
              <a:t>Product Considerations Cont</a:t>
            </a:r>
          </a:p>
          <a:p>
            <a:endParaRPr lang="en-GB" sz="1600"/>
          </a:p>
          <a:p>
            <a:r>
              <a:rPr lang="en-GB" sz="1600" b="1"/>
              <a:t>Packaging and Unit Load:</a:t>
            </a:r>
          </a:p>
          <a:p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Mixed SKU Pallets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Palletised vs Case Pick vs Individual Pick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/>
              <a:t>Returns and Refurbishment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/>
          </a:p>
          <a:p>
            <a:r>
              <a:rPr lang="en-GB" sz="1600" b="1"/>
              <a:t>Handling Requirements:</a:t>
            </a:r>
          </a:p>
          <a:p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/>
              <a:t>Expiry Dates</a:t>
            </a:r>
            <a:endParaRPr lang="en-US" sz="16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/>
              <a:t>Security Requirements</a:t>
            </a:r>
            <a:endParaRPr lang="en-US" sz="16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/>
              <a:t>Batch control</a:t>
            </a:r>
            <a:endParaRPr lang="en-US" sz="1600"/>
          </a:p>
          <a:p>
            <a:endParaRPr lang="en-GB" sz="1600"/>
          </a:p>
          <a:p>
            <a:endParaRPr lang="en-GB" sz="1600"/>
          </a:p>
          <a:p>
            <a:endParaRPr lang="en-GB" sz="1600"/>
          </a:p>
          <a:p>
            <a:endParaRPr lang="en-GB" sz="1600"/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9585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897249-F464-2D9D-DCFC-0D21D119F4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D35D0514-966E-9E19-E812-8DF691C07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F585DB-8A6E-E27B-ECE9-307979742D1F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Customer and Products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0D87CC-9B21-B5C7-434A-ECE7CEFF4771}"/>
              </a:ext>
            </a:extLst>
          </p:cNvPr>
          <p:cNvSpPr txBox="1"/>
          <p:nvPr/>
        </p:nvSpPr>
        <p:spPr>
          <a:xfrm>
            <a:off x="4471416" y="740664"/>
            <a:ext cx="7324344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Customer and Product Consideration help shape the warehouse design</a:t>
            </a:r>
          </a:p>
          <a:p>
            <a:endParaRPr lang="en-GB" sz="1600" dirty="0"/>
          </a:p>
          <a:p>
            <a:r>
              <a:rPr lang="en-GB" sz="1600" dirty="0"/>
              <a:t>These may include the following: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Location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Layout: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Risk Profile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Staffing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Technology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Cost Structure</a:t>
            </a:r>
            <a:endParaRPr lang="en-GB" sz="1600" dirty="0"/>
          </a:p>
          <a:p>
            <a:endParaRPr lang="en-GB" sz="16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695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00E024-7EDC-F21C-9D15-81E145B454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122C2C46-83F6-2446-6369-85B1F2F90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5E9263-AFAE-9CD5-B115-1F323B97D5AF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Budget and other cost considerations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F8E177-EF2C-6A58-F4E2-1CF5625B79C1}"/>
              </a:ext>
            </a:extLst>
          </p:cNvPr>
          <p:cNvSpPr txBox="1"/>
          <p:nvPr/>
        </p:nvSpPr>
        <p:spPr>
          <a:xfrm>
            <a:off x="4331208" y="374904"/>
            <a:ext cx="761085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Capital Expenditure (Capex)</a:t>
            </a:r>
          </a:p>
          <a:p>
            <a:endParaRPr lang="en-GB" sz="1600" dirty="0"/>
          </a:p>
          <a:p>
            <a:r>
              <a:rPr lang="en-GB" sz="1600" dirty="0"/>
              <a:t>This covers all of the one-time investments required to make the warehouse fully operational (Turnkey).</a:t>
            </a:r>
          </a:p>
          <a:p>
            <a:endParaRPr lang="en-GB" sz="1600" dirty="0"/>
          </a:p>
          <a:p>
            <a:r>
              <a:rPr lang="en-GB" sz="1600" b="1" dirty="0"/>
              <a:t>Land and Site Development</a:t>
            </a:r>
            <a:r>
              <a:rPr lang="en-GB" sz="16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Land Purchase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Planning Permission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Site Preparation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r>
              <a:rPr lang="en-GB" sz="1600" b="1" dirty="0"/>
              <a:t>Building Cost</a:t>
            </a:r>
            <a:r>
              <a:rPr lang="en-GB" sz="16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Warehouse Shell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Loading Docks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Specialised Areas</a:t>
            </a:r>
            <a:r>
              <a:rPr lang="en-GB" sz="1600" dirty="0"/>
              <a:t>.</a:t>
            </a:r>
          </a:p>
          <a:p>
            <a:endParaRPr lang="en-GB" sz="1600" dirty="0"/>
          </a:p>
          <a:p>
            <a:r>
              <a:rPr lang="en-GB" sz="1600" b="1" dirty="0"/>
              <a:t>Storage</a:t>
            </a:r>
            <a:r>
              <a:rPr lang="en-GB" sz="16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Racking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Material Handling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Automation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r>
              <a:rPr lang="en-GB" sz="1600" b="1" dirty="0"/>
              <a:t>Technology Infrastructure</a:t>
            </a:r>
            <a:r>
              <a:rPr lang="en-GB" sz="16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Scanning and Identification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Network and 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WMS and IT Systems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41435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5513F13-2D9E-2CCA-43BA-2BDD0796D9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28A5AFA2-2A56-7704-D1CF-B0A1289AF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0AC4215-775D-D7CE-01D2-B2D217FD586B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Budget and other cost considerations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45B044-D604-05E8-52A7-C2F9D1CCA76A}"/>
              </a:ext>
            </a:extLst>
          </p:cNvPr>
          <p:cNvSpPr txBox="1"/>
          <p:nvPr/>
        </p:nvSpPr>
        <p:spPr>
          <a:xfrm>
            <a:off x="4331208" y="374904"/>
            <a:ext cx="761085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Operating Expenditure (</a:t>
            </a:r>
            <a:r>
              <a:rPr lang="en-GB" sz="1600" b="1" dirty="0" err="1"/>
              <a:t>Opex</a:t>
            </a:r>
            <a:r>
              <a:rPr lang="en-GB" sz="1600" b="1" dirty="0"/>
              <a:t>)</a:t>
            </a:r>
          </a:p>
          <a:p>
            <a:r>
              <a:rPr lang="en-GB" sz="1600" dirty="0"/>
              <a:t>This determines the ongoing costs once the warehouse is running:</a:t>
            </a:r>
          </a:p>
          <a:p>
            <a:endParaRPr lang="en-GB" sz="1600" dirty="0"/>
          </a:p>
          <a:p>
            <a:r>
              <a:rPr lang="en-GB" sz="1600" b="1" dirty="0"/>
              <a:t>Labour Costs: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Supervisors and managers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Warehouse Operatives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Training and Onboarding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Overtime and peak-season premiums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r>
              <a:rPr lang="en-GB" sz="1600" b="1" dirty="0"/>
              <a:t>Maintenance: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IT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Building Maintenance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Equipment Maintenance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r>
              <a:rPr lang="en-GB" sz="1600" b="1" dirty="0"/>
              <a:t>Utilities and Energy: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Electricity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Fuel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Other operating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r>
              <a:rPr lang="en-GB" sz="1600" b="1" dirty="0"/>
              <a:t>Administration and Overhead Costs: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Insurance: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Waste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Compliance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Rates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60075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6AF18A6-E973-D329-5DDF-1597BDD851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02D8C9EC-6DE8-7347-0A97-076B1235E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E2E14A-53E6-D2E0-A315-E8C5694886AE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Budget and other cost considerations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A7CC8B-537D-C54D-9CB1-2C672CCE4218}"/>
              </a:ext>
            </a:extLst>
          </p:cNvPr>
          <p:cNvSpPr txBox="1"/>
          <p:nvPr/>
        </p:nvSpPr>
        <p:spPr>
          <a:xfrm>
            <a:off x="4340352" y="786384"/>
            <a:ext cx="761085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Cost Drivers:</a:t>
            </a:r>
          </a:p>
          <a:p>
            <a:r>
              <a:rPr lang="en-GB" sz="1600" dirty="0"/>
              <a:t>Understanding what factors drive cost volatility can help justify a warehouse design choice.</a:t>
            </a:r>
          </a:p>
          <a:p>
            <a:endParaRPr lang="en-GB" sz="1600" dirty="0"/>
          </a:p>
          <a:p>
            <a:r>
              <a:rPr lang="en-GB" sz="1600" b="1" dirty="0"/>
              <a:t>Labour Availability</a:t>
            </a:r>
            <a:r>
              <a:rPr lang="en-GB" sz="1600" dirty="0"/>
              <a:t>: Training Time, Turnover and Wage Inflation.</a:t>
            </a:r>
          </a:p>
          <a:p>
            <a:endParaRPr lang="en-GB" sz="1600" dirty="0"/>
          </a:p>
          <a:p>
            <a:r>
              <a:rPr lang="en-GB" sz="1600" b="1" dirty="0"/>
              <a:t>Energy Prices</a:t>
            </a:r>
            <a:r>
              <a:rPr lang="en-GB" sz="1600" dirty="0"/>
              <a:t>: Heavy Automation or Refrigerated Sites incur high energy usage.</a:t>
            </a:r>
          </a:p>
          <a:p>
            <a:endParaRPr lang="en-GB" sz="1600" dirty="0"/>
          </a:p>
          <a:p>
            <a:r>
              <a:rPr lang="en-GB" sz="1600" b="1" dirty="0"/>
              <a:t>Automation Reliability: </a:t>
            </a:r>
            <a:r>
              <a:rPr lang="en-GB" sz="1600" dirty="0"/>
              <a:t>Downtime can increase maintenance and labour costs.</a:t>
            </a:r>
          </a:p>
          <a:p>
            <a:endParaRPr lang="en-GB" sz="1600" dirty="0"/>
          </a:p>
          <a:p>
            <a:r>
              <a:rPr lang="en-GB" sz="1600" b="1" dirty="0"/>
              <a:t>Demand Variability: </a:t>
            </a:r>
            <a:r>
              <a:rPr lang="en-GB" sz="1600" dirty="0"/>
              <a:t>Affects Space Utilisation, Staffing Levels, and Overtime.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179819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C329BC-347D-494E-C9EC-0F0C07C57A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19BEB432-E64B-615F-CCAF-E938368DC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CBE562-CE7D-9B67-2672-8CD9BF384851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641E64-822F-0A53-5789-9429107B5EB4}"/>
              </a:ext>
            </a:extLst>
          </p:cNvPr>
          <p:cNvSpPr txBox="1"/>
          <p:nvPr/>
        </p:nvSpPr>
        <p:spPr>
          <a:xfrm>
            <a:off x="4599432" y="713232"/>
            <a:ext cx="7296912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Transport and Infrastructure</a:t>
            </a:r>
          </a:p>
          <a:p>
            <a:endParaRPr lang="en-GB" sz="1600" dirty="0"/>
          </a:p>
          <a:p>
            <a:r>
              <a:rPr lang="en-GB" sz="1600" dirty="0"/>
              <a:t>Transport is the largest cost driver in a supply chain, so when selecting a location, inbound and outbound flows need to be optimised.</a:t>
            </a:r>
          </a:p>
          <a:p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Key Factors: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Proximity to major road networks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Access to Ports and Airports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Traffic Patterns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Road Restriction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Freight Carrier Availability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934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C9C701-AEF7-45A3-4E7F-8E2F0BFD3A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E62C0E84-0D61-1D63-4841-86259CB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EEF384-91B6-F323-60C6-506DC3D4355B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68A159-BAF8-4D4E-03F9-3BC41A370E79}"/>
              </a:ext>
            </a:extLst>
          </p:cNvPr>
          <p:cNvSpPr txBox="1"/>
          <p:nvPr/>
        </p:nvSpPr>
        <p:spPr>
          <a:xfrm>
            <a:off x="4599432" y="713232"/>
            <a:ext cx="7296912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Labour and Skills availability</a:t>
            </a:r>
          </a:p>
          <a:p>
            <a:endParaRPr lang="en-GB" sz="1600" dirty="0"/>
          </a:p>
          <a:p>
            <a:r>
              <a:rPr lang="en-GB" sz="1600" dirty="0"/>
              <a:t>Labour is the next biggest operational cost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Key Factors: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Wage Level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Competition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Local Labour Pool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Skill requirements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Commuting Access</a:t>
            </a:r>
          </a:p>
        </p:txBody>
      </p:sp>
    </p:spTree>
    <p:extLst>
      <p:ext uri="{BB962C8B-B14F-4D97-AF65-F5344CB8AC3E}">
        <p14:creationId xmlns:p14="http://schemas.microsoft.com/office/powerpoint/2010/main" val="3968673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A04E6B-56A4-06BC-3704-D5DEB18D61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0EB4DB6F-FE5C-DB0F-9624-A2DA71CC1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00900E-840D-9560-86FD-6C0BC8FA8AC1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E3786F-9B81-DE12-CF82-B03C194C280A}"/>
              </a:ext>
            </a:extLst>
          </p:cNvPr>
          <p:cNvSpPr txBox="1"/>
          <p:nvPr/>
        </p:nvSpPr>
        <p:spPr>
          <a:xfrm>
            <a:off x="4599432" y="713232"/>
            <a:ext cx="7296912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Real Estate </a:t>
            </a:r>
          </a:p>
          <a:p>
            <a:endParaRPr lang="en-GB" sz="1600" dirty="0"/>
          </a:p>
          <a:p>
            <a:r>
              <a:rPr lang="en-GB" sz="1600" dirty="0"/>
              <a:t>The cost of commercial land and buildings varies dramatically depending on the region</a:t>
            </a:r>
          </a:p>
          <a:p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Key Factors: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Land Price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Business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Construction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Utility Availability and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Planning Permission </a:t>
            </a:r>
          </a:p>
        </p:txBody>
      </p:sp>
    </p:spTree>
    <p:extLst>
      <p:ext uri="{BB962C8B-B14F-4D97-AF65-F5344CB8AC3E}">
        <p14:creationId xmlns:p14="http://schemas.microsoft.com/office/powerpoint/2010/main" val="14880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2738F9-026A-062D-2C4F-CFCC03397B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13DBD137-118F-ABB3-E6AC-ED9241E982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62C962-7529-C100-A04E-9E7122407306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3C3FB4-E823-7787-A0AC-3D5961F5E7E7}"/>
              </a:ext>
            </a:extLst>
          </p:cNvPr>
          <p:cNvSpPr txBox="1"/>
          <p:nvPr/>
        </p:nvSpPr>
        <p:spPr>
          <a:xfrm>
            <a:off x="4599432" y="713232"/>
            <a:ext cx="72969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Product Driven Location Requirements</a:t>
            </a:r>
          </a:p>
          <a:p>
            <a:endParaRPr lang="en-GB" sz="1600" dirty="0"/>
          </a:p>
          <a:p>
            <a:r>
              <a:rPr lang="en-GB" sz="1600" dirty="0"/>
              <a:t>Certain Products may impose specific geographic constraints.</a:t>
            </a:r>
          </a:p>
          <a:p>
            <a:endParaRPr lang="en-GB" sz="1600" dirty="0"/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Hazardous Materials: </a:t>
            </a:r>
            <a:r>
              <a:rPr lang="en-GB" sz="1600" dirty="0"/>
              <a:t>Requires compliant zoning within the warehouse and liaising with emergency services.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High Value: </a:t>
            </a:r>
            <a:r>
              <a:rPr lang="en-GB" sz="1600" dirty="0"/>
              <a:t>May require a gated secure industrial park with controlled access.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Bulky items</a:t>
            </a:r>
            <a:r>
              <a:rPr lang="en-GB" sz="1600" dirty="0"/>
              <a:t>: Require large sites with wide turning circles and plenty of yard space.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Chilled/Frozen Goods: </a:t>
            </a:r>
            <a:r>
              <a:rPr lang="en-GB" sz="1600" dirty="0"/>
              <a:t>Needs reliable power supply with battery or generator backup and access to specialist contractors.</a:t>
            </a:r>
          </a:p>
        </p:txBody>
      </p:sp>
    </p:spTree>
    <p:extLst>
      <p:ext uri="{BB962C8B-B14F-4D97-AF65-F5344CB8AC3E}">
        <p14:creationId xmlns:p14="http://schemas.microsoft.com/office/powerpoint/2010/main" val="13818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01FB63-240B-0716-E9C5-B2589F9F3E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859D4EB1-66C8-0D6D-A175-8FB039FC2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ADD3CC-62D8-7B2D-7166-6B66D3BE9D4A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870A2F-A592-1C67-E9D4-65A8266FDE06}"/>
              </a:ext>
            </a:extLst>
          </p:cNvPr>
          <p:cNvSpPr txBox="1"/>
          <p:nvPr/>
        </p:nvSpPr>
        <p:spPr>
          <a:xfrm>
            <a:off x="4599432" y="713232"/>
            <a:ext cx="72969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Scalability and Future Growth</a:t>
            </a:r>
          </a:p>
          <a:p>
            <a:endParaRPr lang="en-GB" sz="1600" dirty="0"/>
          </a:p>
          <a:p>
            <a:r>
              <a:rPr lang="en-GB" sz="1600" dirty="0"/>
              <a:t>The location must be able to support long-term growth, being able to meet the organisation’s future needs.</a:t>
            </a:r>
          </a:p>
          <a:p>
            <a:endParaRPr lang="en-GB" sz="1600" dirty="0"/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Availability of adjacent land for expansion.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Ability to add automation or to increase floor area (Mezzanines).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Local population growth: affecting future labour requirements.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Long-term transport plans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8827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DEB12E-8B54-5314-6DC4-5B98F85D7B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0EA4D06B-ACF0-E0C5-0105-BDECF6ED4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6FE5FB-C8DE-A19C-C5D9-879EFD469621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Layout and Design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7E5C51-57B3-2B7A-464F-C8E4A0FF3E8C}"/>
              </a:ext>
            </a:extLst>
          </p:cNvPr>
          <p:cNvSpPr txBox="1"/>
          <p:nvPr/>
        </p:nvSpPr>
        <p:spPr>
          <a:xfrm>
            <a:off x="4727448" y="658368"/>
            <a:ext cx="7093764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Warehouse Design Principles</a:t>
            </a:r>
          </a:p>
          <a:p>
            <a:endParaRPr lang="en-GB" sz="1600" dirty="0"/>
          </a:p>
          <a:p>
            <a:r>
              <a:rPr lang="en-GB" sz="1600" dirty="0"/>
              <a:t>A warehouse’s layout must optimise: Flow, Space, Safety, and Scalability. Designs must minimise travel, reduce handling time, and support operational needs (both Current and Future).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Safety first.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Minimise travel distance.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One-way movement (where possible).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Separate equipment and people flows.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Design for Peak flow.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Flexibility and modularity.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54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122EAE-4BD4-C168-A4F2-3C7DFC259C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47A2EAE9-A9C3-6E0B-998A-204EC87F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4E808D3-8FEB-9E6D-1B10-EB620DE0CC58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Layout and Design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0A1035-B227-9B31-27ED-8304A9A04570}"/>
              </a:ext>
            </a:extLst>
          </p:cNvPr>
          <p:cNvSpPr txBox="1"/>
          <p:nvPr/>
        </p:nvSpPr>
        <p:spPr>
          <a:xfrm>
            <a:off x="4727448" y="658368"/>
            <a:ext cx="7093764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High-Level Warehouse Layout zones</a:t>
            </a:r>
          </a:p>
          <a:p>
            <a:endParaRPr lang="en-GB" sz="1600" dirty="0"/>
          </a:p>
          <a:p>
            <a:r>
              <a:rPr lang="en-GB" sz="1600" dirty="0"/>
              <a:t>A Warehouse layout is divided into the following functional zones: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Receiving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Storage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Picking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Packing and Value-Added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Dispatch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Returns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Ancillary Area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0403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36781C-73EE-A97C-4E90-845AE060E6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B8B95B25-65F9-81CA-8874-EDDF5DA66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D608D2-CC63-4B7A-EB2F-2C3AD564AD0A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Inventory Strategy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E53AD6-881A-CBE1-5D8A-9D661299F255}"/>
              </a:ext>
            </a:extLst>
          </p:cNvPr>
          <p:cNvSpPr txBox="1"/>
          <p:nvPr/>
        </p:nvSpPr>
        <p:spPr>
          <a:xfrm>
            <a:off x="4700016" y="630936"/>
            <a:ext cx="719661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Inventory Strategies</a:t>
            </a:r>
          </a:p>
          <a:p>
            <a:endParaRPr lang="en-GB" dirty="0"/>
          </a:p>
          <a:p>
            <a:r>
              <a:rPr lang="en-GB" dirty="0"/>
              <a:t>Having strong inventory strategies in place ensures the warehouse holds the right products, in the right quantities, at the right time.</a:t>
            </a:r>
          </a:p>
          <a:p>
            <a:endParaRPr lang="en-GB" dirty="0"/>
          </a:p>
          <a:p>
            <a:r>
              <a:rPr lang="en-GB" dirty="0"/>
              <a:t>These strategic objectives should include: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Balance inbound and outbound flows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Enable efficient Picking and Replenishment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Minimise inventory costs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Meet Service levels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 seasonality and variable demand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Reduce risks through stock visibility and sufficient safety stocks</a:t>
            </a:r>
          </a:p>
        </p:txBody>
      </p:sp>
    </p:spTree>
    <p:extLst>
      <p:ext uri="{BB962C8B-B14F-4D97-AF65-F5344CB8AC3E}">
        <p14:creationId xmlns:p14="http://schemas.microsoft.com/office/powerpoint/2010/main" val="3029358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D02FA5-079A-A59D-29E9-241301A1F8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8724551F-2A35-1EA7-3665-0722641F8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9BB5641-9839-2EFC-54AC-9B9F562FBCE1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Inventory Strategy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CA831E-12B0-7F4F-0894-36804415E8B8}"/>
              </a:ext>
            </a:extLst>
          </p:cNvPr>
          <p:cNvSpPr txBox="1"/>
          <p:nvPr/>
        </p:nvSpPr>
        <p:spPr>
          <a:xfrm>
            <a:off x="4700016" y="630936"/>
            <a:ext cx="719661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Inventory Strategies</a:t>
            </a:r>
          </a:p>
          <a:p>
            <a:endParaRPr lang="en-GB" dirty="0"/>
          </a:p>
          <a:p>
            <a:r>
              <a:rPr lang="en-GB" dirty="0"/>
              <a:t>Inventory Segmentation</a:t>
            </a:r>
          </a:p>
          <a:p>
            <a:r>
              <a:rPr lang="en-GB" dirty="0"/>
              <a:t>Segmentation directly affect layout, replenishment and picking strategies.</a:t>
            </a:r>
          </a:p>
          <a:p>
            <a:endParaRPr lang="en-GB" dirty="0"/>
          </a:p>
          <a:p>
            <a:r>
              <a:rPr lang="en-GB" dirty="0"/>
              <a:t>The three main segmentations are: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Value-Based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Velocity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Demand Behaviour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486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389287-E8C1-FDD7-8CBA-B9613E033E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6CADF0DA-F9E0-FE3C-A1FB-7D1514E6F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ADB31E-1B5B-DF61-EE59-01DE921448B2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Inventory Strategy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305A96-233F-5A3F-3AF8-5201FF6CE04F}"/>
              </a:ext>
            </a:extLst>
          </p:cNvPr>
          <p:cNvSpPr txBox="1"/>
          <p:nvPr/>
        </p:nvSpPr>
        <p:spPr>
          <a:xfrm>
            <a:off x="4700016" y="630936"/>
            <a:ext cx="719661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Inventory Strategies</a:t>
            </a:r>
          </a:p>
          <a:p>
            <a:endParaRPr lang="en-GB" dirty="0"/>
          </a:p>
          <a:p>
            <a:r>
              <a:rPr lang="en-GB" dirty="0"/>
              <a:t>Replenishment Strategy</a:t>
            </a:r>
          </a:p>
          <a:p>
            <a:r>
              <a:rPr lang="en-GB" dirty="0"/>
              <a:t>The replenishment strategy determines how inventory flows from receiving to storage and then to the pick face.</a:t>
            </a:r>
          </a:p>
          <a:p>
            <a:endParaRPr lang="en-GB" dirty="0"/>
          </a:p>
          <a:p>
            <a:r>
              <a:rPr lang="en-GB" dirty="0"/>
              <a:t>Replenishment models: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Continuous replenishment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Just in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Batch replenishment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Demand-driven Replenishment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Min-Max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767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249C74-A200-F465-19A9-B121B08BE9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ACEB782E-6CF1-64EA-1C5A-78868E628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2C6CA1-0603-EEFA-7750-2B2BCD095E53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Systems and Technology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57C22F-0C31-8BB7-E778-922E2E4F86EB}"/>
              </a:ext>
            </a:extLst>
          </p:cNvPr>
          <p:cNvSpPr txBox="1"/>
          <p:nvPr/>
        </p:nvSpPr>
        <p:spPr>
          <a:xfrm>
            <a:off x="4553713" y="740664"/>
            <a:ext cx="739947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Warehouse Systems and Technologies</a:t>
            </a:r>
          </a:p>
          <a:p>
            <a:endParaRPr lang="en-GB" sz="1600" dirty="0"/>
          </a:p>
          <a:p>
            <a:r>
              <a:rPr lang="en-GB" sz="1600" dirty="0"/>
              <a:t>Warehouse performance is driven by the systems and technologies that coordinate equipment, people, and inventory. Using the right technology will improve accuracy, visibility, speed, and allow for scalability when needed.</a:t>
            </a:r>
          </a:p>
          <a:p>
            <a:endParaRPr lang="en-GB" sz="1600" dirty="0"/>
          </a:p>
          <a:p>
            <a:r>
              <a:rPr lang="en-GB" sz="1600" dirty="0"/>
              <a:t>Warehouse Management System (WMS)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Directed Put Away and Picking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Replenishment Triggers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Real-Time Inventory Visibility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Batch Expiry Tracking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Accuracy control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Integration with Automation, Freight Carriers, and ERP systems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95166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A38747-EE2D-C5F9-8802-7694AD3CB2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30FE10A6-B530-8D3C-26A0-A4C307634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6D594D-8184-3630-3AE2-BDD362573ED8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Systems and Technology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0EB096-6C2C-55B1-95ED-E37E74768B64}"/>
              </a:ext>
            </a:extLst>
          </p:cNvPr>
          <p:cNvSpPr txBox="1"/>
          <p:nvPr/>
        </p:nvSpPr>
        <p:spPr>
          <a:xfrm>
            <a:off x="4901939" y="763571"/>
            <a:ext cx="6884678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Identification and tracking Technologies</a:t>
            </a:r>
          </a:p>
          <a:p>
            <a:endParaRPr lang="en-GB" sz="1600" dirty="0"/>
          </a:p>
          <a:p>
            <a:r>
              <a:rPr lang="en-GB" sz="1600" dirty="0"/>
              <a:t>These technologies help ensure stock and picking accuracy and provide full traceability.</a:t>
            </a:r>
          </a:p>
          <a:p>
            <a:endParaRPr lang="en-GB" sz="1600" dirty="0"/>
          </a:p>
          <a:p>
            <a:r>
              <a:rPr lang="en-GB" sz="1600" dirty="0"/>
              <a:t>Barcode Scanning: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Low cost and reliable</a:t>
            </a:r>
          </a:p>
          <a:p>
            <a:endParaRPr lang="en-GB" sz="1600" dirty="0"/>
          </a:p>
          <a:p>
            <a:r>
              <a:rPr lang="en-GB" sz="1600" dirty="0"/>
              <a:t>Vision System: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Useful when product dimensions are known.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Used for quality checks and label verification.</a:t>
            </a:r>
          </a:p>
          <a:p>
            <a:endParaRPr lang="en-GB" sz="1600" dirty="0"/>
          </a:p>
          <a:p>
            <a:r>
              <a:rPr lang="en-GB" sz="1600" dirty="0"/>
              <a:t>RFID: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Real-time tracking.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Useful to track high-value goods.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419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6C485B-C344-1E64-DA34-6838B26B4E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AEDC32C7-B809-6DB2-7CCB-48793EC1B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60D9B8-DF70-0331-41C3-471340C47098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Systems and Technology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6C9948-A0AF-C887-302B-F41D329E03B1}"/>
              </a:ext>
            </a:extLst>
          </p:cNvPr>
          <p:cNvSpPr txBox="1"/>
          <p:nvPr/>
        </p:nvSpPr>
        <p:spPr>
          <a:xfrm>
            <a:off x="4379976" y="768096"/>
            <a:ext cx="759206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Automation Technologies</a:t>
            </a:r>
          </a:p>
          <a:p>
            <a:r>
              <a:rPr lang="en-GB" sz="1600" dirty="0"/>
              <a:t>Automation can help reduce labour dependency,  improve throughput, and increase picking accuracy.</a:t>
            </a:r>
          </a:p>
          <a:p>
            <a:endParaRPr lang="en-GB" sz="1600" dirty="0"/>
          </a:p>
          <a:p>
            <a:r>
              <a:rPr lang="en-GB" sz="1600" dirty="0"/>
              <a:t>Foundational Automation: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Conveyors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Automated Dimensioning and Weighing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Sortation Systems</a:t>
            </a:r>
          </a:p>
          <a:p>
            <a:endParaRPr lang="en-GB" sz="1600" dirty="0"/>
          </a:p>
          <a:p>
            <a:r>
              <a:rPr lang="en-GB" sz="1600" dirty="0"/>
              <a:t>Mobile Automation: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Robotic Pallet Movers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AMRs (Autonomous Mobile Robots)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AGVs (Automated Guided Vehicles)</a:t>
            </a:r>
          </a:p>
          <a:p>
            <a:endParaRPr lang="en-GB" sz="1600" dirty="0"/>
          </a:p>
          <a:p>
            <a:r>
              <a:rPr lang="en-GB" sz="1600" dirty="0"/>
              <a:t>Advanced Automation: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Shuttle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Robotic Picking Arms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AS/RS (Automated Storage and Retrieval Systems)</a:t>
            </a:r>
          </a:p>
        </p:txBody>
      </p:sp>
    </p:spTree>
    <p:extLst>
      <p:ext uri="{BB962C8B-B14F-4D97-AF65-F5344CB8AC3E}">
        <p14:creationId xmlns:p14="http://schemas.microsoft.com/office/powerpoint/2010/main" val="378499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12F1F3-8417-E169-495E-90940C802B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6500EC90-013A-989A-2070-5BBF70B7A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8E6DE1-725F-2A0C-539E-C5F2E71A766E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Sustainability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306F22-B273-D568-09DD-591AE0B2230D}"/>
              </a:ext>
            </a:extLst>
          </p:cNvPr>
          <p:cNvSpPr txBox="1"/>
          <p:nvPr/>
        </p:nvSpPr>
        <p:spPr>
          <a:xfrm>
            <a:off x="4654296" y="676656"/>
            <a:ext cx="728946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Sustainability</a:t>
            </a:r>
          </a:p>
          <a:p>
            <a:endParaRPr lang="en-GB" sz="1600" dirty="0"/>
          </a:p>
          <a:p>
            <a:r>
              <a:rPr lang="en-GB" sz="1600" dirty="0"/>
              <a:t>A new warehouse must operate sustainably. Not only will operating this way reduce its environmental impact, but it will lower long-term operating costs, align more with stakeholder values, and meet any regulatory expectations.</a:t>
            </a:r>
          </a:p>
          <a:p>
            <a:endParaRPr lang="en-GB" sz="1600" dirty="0"/>
          </a:p>
          <a:p>
            <a:r>
              <a:rPr lang="en-GB" sz="1600" dirty="0"/>
              <a:t>Strong and robust strategies will integrate: Energy efficiencies, waste reductions, and responsible sourcing.</a:t>
            </a:r>
          </a:p>
          <a:p>
            <a:endParaRPr lang="en-GB" sz="1600" dirty="0"/>
          </a:p>
          <a:p>
            <a:r>
              <a:rPr lang="en-GB" sz="1600" dirty="0"/>
              <a:t>Areas to consider: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Energy Efficiency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Waste Reduction and Circular Economy’s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Sustainable Building Materials and Construction Methods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Sustainable Transport and Logistics</a:t>
            </a:r>
          </a:p>
        </p:txBody>
      </p:sp>
    </p:spTree>
    <p:extLst>
      <p:ext uri="{BB962C8B-B14F-4D97-AF65-F5344CB8AC3E}">
        <p14:creationId xmlns:p14="http://schemas.microsoft.com/office/powerpoint/2010/main" val="120289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A54B97-F9E8-6CD8-16A4-D2A1062611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C5A404F0-B56A-B38C-6B6D-4E5846276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BCDD73-ABCA-6503-C351-83178BEF7267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Other Things to Consider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BA5777-F093-E36B-32E3-85D6A0A7B990}"/>
              </a:ext>
            </a:extLst>
          </p:cNvPr>
          <p:cNvSpPr txBox="1"/>
          <p:nvPr/>
        </p:nvSpPr>
        <p:spPr>
          <a:xfrm>
            <a:off x="4654296" y="676656"/>
            <a:ext cx="728946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Ethics – A strong ethical framework is needed to protect an organisation’s reputation, reduce risk, whilst strengthening long-term stakeholder trust. </a:t>
            </a:r>
          </a:p>
          <a:p>
            <a:r>
              <a:rPr lang="en-GB" sz="1600" dirty="0"/>
              <a:t>Ethical warehousing operations go beyond just being compliant; they ensure the business acts responsibly towards people, its suppliers, the surrounding community, and the environment.</a:t>
            </a:r>
          </a:p>
          <a:p>
            <a:endParaRPr lang="en-GB" sz="1600" dirty="0"/>
          </a:p>
          <a:p>
            <a:r>
              <a:rPr lang="en-GB" sz="1600" dirty="0"/>
              <a:t>Risks – These can impact all areas: Operations, safety, supply chain, finance, and technology. High-risk strategies help identify, prioritise, and mitigate risks in a structured and proactive way.</a:t>
            </a:r>
          </a:p>
          <a:p>
            <a:endParaRPr lang="en-GB" sz="1600" dirty="0"/>
          </a:p>
          <a:p>
            <a:r>
              <a:rPr lang="en-GB" sz="1600" dirty="0"/>
              <a:t>Compliance – Ensures the warehouse operates safely, legally, and responsibly to protect its staff, customers, products, and the business. By using a strong compliance framework, it can be proactive, ensure everything is documented, and embedded in daily operations.</a:t>
            </a:r>
          </a:p>
        </p:txBody>
      </p:sp>
    </p:spTree>
    <p:extLst>
      <p:ext uri="{BB962C8B-B14F-4D97-AF65-F5344CB8AC3E}">
        <p14:creationId xmlns:p14="http://schemas.microsoft.com/office/powerpoint/2010/main" val="2936617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2D97DB-A222-16D5-56EA-100F1F14E9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093CB462-AF3A-5026-B666-ECBF4FF44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5522C6-4D82-7B5F-8E8B-7289301279EE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86AF13-9866-1649-53C5-1C93BC0B33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004" y="1160042"/>
            <a:ext cx="5719572" cy="276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727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9951FB2-9F1E-9F42-1F1E-A6918D9BE5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14EEEF74-4A22-8711-5800-2930E0C5D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A4DADE-6F37-F998-0415-1D82F4802470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50DD16-5A58-C158-CB78-942B8E05F0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8505" y="934372"/>
            <a:ext cx="5719572" cy="4507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487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sh dir="u"/>
      </p:transition>
    </mc:Choice>
    <mc:Fallback>
      <p:transition spd="slow">
        <p:push dir="u"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29B69B-B872-0C10-219D-91B21F89ED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30BB35E4-A5E6-D01B-5686-9681A70B8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04ED58-CA19-DECD-CCC2-2E1FB8D9F105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8667F1-CC4B-EB4B-3A16-27292712D9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8997" y="1033673"/>
            <a:ext cx="5719572" cy="4136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049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sh dir="u"/>
      </p:transition>
    </mc:Choice>
    <mc:Fallback>
      <p:transition spd="slow">
        <p:push dir="u"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6DB26D3-16A8-35F5-931B-DCE6456FDC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79DE425C-10FD-9FC6-A02D-6D4D11F46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04BDE1-BC67-6330-867F-5CB29598CC5C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C1FA51-65FF-5934-7456-B3D2BA0E5F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2884" y="1356736"/>
            <a:ext cx="5719572" cy="2843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794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sh dir="u"/>
      </p:transition>
    </mc:Choice>
    <mc:Fallback>
      <p:transition spd="slow">
        <p:push dir="u"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3D8B567-F069-8766-F860-4B35171100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6837E28F-A46A-0146-657B-3518E860A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1E15CB-B935-0DC5-688F-5E0D22D952A4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8E6E46-7D3B-9EB4-DD3F-6667FECAA6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7498" y="1356736"/>
            <a:ext cx="5719572" cy="3215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506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sh dir="u"/>
      </p:transition>
    </mc:Choice>
    <mc:Fallback>
      <p:transition spd="slow">
        <p:push dir="u"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18AD05-B676-2C45-A959-85A1A31C3C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CB3C478D-8C9F-2621-F6EE-89885D6D3A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52CBEF-7EF1-06E3-6934-C69ABA2C1820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5EA1D8-D1DD-8324-2727-F496D20ED8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3751" y="1356736"/>
            <a:ext cx="5719572" cy="377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543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sh dir="u"/>
      </p:transition>
    </mc:Choice>
    <mc:Fallback>
      <p:transition spd="slow">
        <p:push dir="u"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D904E9-8620-0A0B-F037-396EB7F844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FD4712DB-50B7-B7C0-45F9-31FFD5854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6E055F-A0C8-591D-8284-6F36794D91A4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1CB022-AE34-2490-1E01-5A8D13BA40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4501" y="278611"/>
            <a:ext cx="5719572" cy="6300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630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sh dir="u"/>
      </p:transition>
    </mc:Choice>
    <mc:Fallback>
      <p:transition spd="slow">
        <p:push dir="u"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CEDB0C-9D71-CEC3-63C6-ED12FDB123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1E0D3E31-76B6-DF7A-9FDA-53354DC5C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CCAEC11-F1F5-11E4-D628-1A17FC93247C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D403C6-EEED-5FA9-C004-0484662943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153" y="171162"/>
            <a:ext cx="4962992" cy="6470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056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sh dir="u"/>
      </p:transition>
    </mc:Choice>
    <mc:Fallback>
      <p:transition spd="slow">
        <p:push dir="u"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5FBB05-A837-2734-952A-54C9CF564E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2DA29047-CA47-FA8B-73EE-B2D197F16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D92051-BE6B-09EE-4095-133B5C9DBE8F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6C3539-B18B-6311-916B-ADD062FFEC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2252" y="1356736"/>
            <a:ext cx="5719572" cy="2852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655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sh dir="u"/>
      </p:transition>
    </mc:Choice>
    <mc:Fallback>
      <p:transition spd="slow">
        <p:push dir="u"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70F61E-5114-DD8A-0857-123B4E0D7F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5F2D0072-695D-CD2F-6482-700022FAF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0B7C61-4299-5DC4-B8E9-FE2479F32BF1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0ECCD8-037A-4A23-D439-04AAAA3474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5507" y="1356736"/>
            <a:ext cx="5719572" cy="2852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196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sh dir="u"/>
      </p:transition>
    </mc:Choice>
    <mc:Fallback>
      <p:transition spd="slow">
        <p:push dir="u"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4CE424-837A-18E9-0B9B-635CFC3B4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B4304241-D1E0-5269-30E5-D2307ACF8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EDCBEA-0DEA-A9E2-F904-E505F67F89B7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18E04D-11BF-C137-662C-5AB8F98122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1010" y="1356736"/>
            <a:ext cx="5719572" cy="2929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155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sh dir="u"/>
      </p:transition>
    </mc:Choice>
    <mc:Fallback>
      <p:transition spd="slow">
        <p:push dir="u"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3281FC-0261-1396-E0D8-F38EBA176D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CB540ADF-2D0F-4923-13E0-4019E7C51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24E152-9815-F1F5-9120-CFAE85D9CAB5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16A151-136A-9464-3519-CCF71D6EC1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1759" y="1356736"/>
            <a:ext cx="5719572" cy="4136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778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sh dir="u"/>
      </p:transition>
    </mc:Choice>
    <mc:Fallback>
      <p:transition spd="slow">
        <p:push dir="u"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F67D2C0-8032-E934-0F02-67718709D4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587FC60E-CFB3-90CE-8A16-1C863B19C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01CD21-A7BA-1E51-86A9-D4DAB0DD186D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15743B-8C60-19E2-B580-DA6E7517B3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256" y="1356736"/>
            <a:ext cx="5719572" cy="3957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698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sh dir="u"/>
      </p:transition>
    </mc:Choice>
    <mc:Fallback>
      <p:transition spd="slow">
        <p:push dir="u"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9262C62-128C-B0F4-2EFA-25C4A06580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1803D9CD-A781-4482-3E11-5C2D5F6FC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CEEC6F-4D5A-20E5-446A-47D1CE23B0E7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357595-D98F-5CD6-6832-AAB07CDA86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4757" y="1700213"/>
            <a:ext cx="5719572" cy="1921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907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sh dir="u"/>
      </p:transition>
    </mc:Choice>
    <mc:Fallback>
      <p:transition spd="slow">
        <p:push dir="u"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0884E3-E2ED-679C-3260-1C61E2A4E2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315EFD69-C9E1-4E13-09C6-68227D7FD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0C4C2D-A7B3-E0C7-C12F-F5F0C0DFAECD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1A14CC-EDBB-CD34-4047-3C3B998383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5132" y="1356736"/>
            <a:ext cx="5719572" cy="3049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759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sh dir="u"/>
      </p:transition>
    </mc:Choice>
    <mc:Fallback>
      <p:transition spd="slow">
        <p:push dir="u"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7BE2F6-5C4F-8EFC-86B0-E23B4A672A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C3119A49-BC4A-6FCC-CD31-F1919D654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520FAC1-23A7-E9F8-3D01-311012821849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Notes and References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EC40D1-1DB8-98E6-9208-13A11F2627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8129" y="1356736"/>
            <a:ext cx="5719572" cy="3008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172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sh dir="u"/>
      </p:transition>
    </mc:Choice>
    <mc:Fallback>
      <p:transition spd="slow">
        <p:push dir="u"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1696</TotalTime>
  <Words>3615</Words>
  <Application>Microsoft Office PowerPoint</Application>
  <PresentationFormat>Widescreen</PresentationFormat>
  <Paragraphs>710</Paragraphs>
  <Slides>41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 Nowell</dc:creator>
  <cp:lastModifiedBy>Dan Nowell</cp:lastModifiedBy>
  <cp:revision>2</cp:revision>
  <dcterms:created xsi:type="dcterms:W3CDTF">2025-05-14T08:29:19Z</dcterms:created>
  <dcterms:modified xsi:type="dcterms:W3CDTF">2026-03-18T13:49:14Z</dcterms:modified>
</cp:coreProperties>
</file>