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63" r:id="rId1"/>
  </p:sldMasterIdLst>
  <p:sldIdLst>
    <p:sldId id="289" r:id="rId2"/>
    <p:sldId id="291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8" r:id="rId23"/>
    <p:sldId id="279" r:id="rId24"/>
    <p:sldId id="280" r:id="rId25"/>
    <p:sldId id="281" r:id="rId26"/>
    <p:sldId id="283" r:id="rId27"/>
    <p:sldId id="284" r:id="rId28"/>
    <p:sldId id="285" r:id="rId29"/>
    <p:sldId id="286" r:id="rId30"/>
    <p:sldId id="287" r:id="rId31"/>
    <p:sldId id="288" r:id="rId32"/>
    <p:sldId id="290" r:id="rId33"/>
  </p:sldIdLst>
  <p:sldSz cx="9144000" cy="6858000" type="screen4x3"/>
  <p:notesSz cx="6858000" cy="9144000"/>
  <p:embeddedFontLst>
    <p:embeddedFont>
      <p:font typeface="Wingdings 2" panose="05020102010507070707" pitchFamily="18" charset="2"/>
      <p:regular r:id="rId34"/>
    </p:embeddedFont>
    <p:embeddedFont>
      <p:font typeface="Tw Cen MT" panose="020B0602020104020603" pitchFamily="34" charset="0"/>
      <p:regular r:id="rId35"/>
      <p:bold r:id="rId36"/>
      <p:italic r:id="rId37"/>
      <p:boldItalic r:id="rId38"/>
    </p:embeddedFont>
    <p:embeddedFont>
      <p:font typeface="Tahoma" panose="020B0604030504040204" pitchFamily="34" charset="0"/>
      <p:regular r:id="rId39"/>
      <p:bold r:id="rId4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font" Target="fonts/font1.fntdata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4.fntdata"/><Relationship Id="rId40" Type="http://schemas.openxmlformats.org/officeDocument/2006/relationships/font" Target="fonts/font7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2.fntdata"/><Relationship Id="rId43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60816905-A272-4DD6-A779-C72933743522}" type="datetimeFigureOut">
              <a:rPr lang="en-GB" smtClean="0"/>
              <a:t>22/04/2014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D21991E-1713-4CAB-997E-A513A79E98EA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16905-A272-4DD6-A779-C72933743522}" type="datetimeFigureOut">
              <a:rPr lang="en-GB" smtClean="0"/>
              <a:t>22/04/2014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D21991E-1713-4CAB-997E-A513A79E98EA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16905-A272-4DD6-A779-C72933743522}" type="datetimeFigureOut">
              <a:rPr lang="en-GB" smtClean="0"/>
              <a:t>22/04/2014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0D21991E-1713-4CAB-997E-A513A79E98EA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60816905-A272-4DD6-A779-C72933743522}" type="datetimeFigureOut">
              <a:rPr lang="en-GB" smtClean="0"/>
              <a:t>22/04/2014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D21991E-1713-4CAB-997E-A513A79E98EA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60816905-A272-4DD6-A779-C72933743522}" type="datetimeFigureOut">
              <a:rPr lang="en-GB" smtClean="0"/>
              <a:t>22/04/2014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D21991E-1713-4CAB-997E-A513A79E98EA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16905-A272-4DD6-A779-C72933743522}" type="datetimeFigureOut">
              <a:rPr lang="en-GB" smtClean="0"/>
              <a:t>22/04/2014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D21991E-1713-4CAB-997E-A513A79E98E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16905-A272-4DD6-A779-C72933743522}" type="datetimeFigureOut">
              <a:rPr lang="en-GB" smtClean="0"/>
              <a:t>22/04/2014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D21991E-1713-4CAB-997E-A513A79E98E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16905-A272-4DD6-A779-C72933743522}" type="datetimeFigureOut">
              <a:rPr lang="en-GB" smtClean="0"/>
              <a:t>22/04/2014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D21991E-1713-4CAB-997E-A513A79E98E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60816905-A272-4DD6-A779-C72933743522}" type="datetimeFigureOut">
              <a:rPr lang="en-GB" smtClean="0"/>
              <a:t>22/04/2014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0D21991E-1713-4CAB-997E-A513A79E98EA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16905-A272-4DD6-A779-C72933743522}" type="datetimeFigureOut">
              <a:rPr lang="en-GB" smtClean="0"/>
              <a:t>22/04/2014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1991E-1713-4CAB-997E-A513A79E98E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60816905-A272-4DD6-A779-C72933743522}" type="datetimeFigureOut">
              <a:rPr lang="en-GB" smtClean="0"/>
              <a:t>22/04/2014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0D21991E-1713-4CAB-997E-A513A79E98EA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5157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6553200" y="624840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141A8E7-8662-41F8-980E-31C9B1FE8541}" type="slidenum">
              <a:rPr lang="en-US"/>
              <a:pPr/>
              <a:t>‹#›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>
          <a:xfrm>
            <a:off x="3124200" y="6248400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599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5157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6553200" y="624840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5CC0BB25-B0C2-46EF-99C4-14F0A1C752AB}" type="slidenum">
              <a:rPr lang="en-US"/>
              <a:pPr/>
              <a:t>‹#›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2"/>
          </p:nvPr>
        </p:nvSpPr>
        <p:spPr>
          <a:xfrm>
            <a:off x="3124200" y="6248400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69335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457200" y="625157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>
          <a:xfrm>
            <a:off x="6553200" y="624840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953A9570-DA87-46EE-9731-71E00032462C}" type="slidenum">
              <a:rPr lang="en-US"/>
              <a:pPr/>
              <a:t>‹#›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>
          <a:xfrm>
            <a:off x="3124200" y="6248400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5803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0816905-A272-4DD6-A779-C72933743522}" type="datetimeFigureOut">
              <a:rPr lang="en-GB" smtClean="0"/>
              <a:t>22/04/2014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D21991E-1713-4CAB-997E-A513A79E98EA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  <p:sldLayoutId id="2147483675" r:id="rId12"/>
    <p:sldLayoutId id="2147483676" r:id="rId13"/>
    <p:sldLayoutId id="2147483677" r:id="rId14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Defenders, Conquerors and Vanquished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Lecture 17: End of the Seleucids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152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 LECTURE NEXT MONDAY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NO LECTURE NEXT MONDAY</a:t>
            </a:r>
          </a:p>
        </p:txBody>
      </p:sp>
    </p:spTree>
    <p:extLst>
      <p:ext uri="{BB962C8B-B14F-4D97-AF65-F5344CB8AC3E}">
        <p14:creationId xmlns:p14="http://schemas.microsoft.com/office/powerpoint/2010/main" val="2834280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8" name="Rectangle 6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Seleukid Empire in 300 BC</a:t>
            </a:r>
          </a:p>
        </p:txBody>
      </p:sp>
      <p:pic>
        <p:nvPicPr>
          <p:cNvPr id="79877" name="Picture 5" descr="300 bc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9100" y="2014537"/>
            <a:ext cx="6000750" cy="36671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7914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dynasty so far….</a:t>
            </a:r>
          </a:p>
        </p:txBody>
      </p:sp>
      <p:sp>
        <p:nvSpPr>
          <p:cNvPr id="75779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sz="2800"/>
              <a:t>Comparatively stable kingdom from reign of Seleucus I to Seleucus III</a:t>
            </a:r>
          </a:p>
          <a:p>
            <a:pPr lvl="1">
              <a:lnSpc>
                <a:spcPct val="90000"/>
              </a:lnSpc>
            </a:pPr>
            <a:r>
              <a:rPr lang="en-US" sz="2400"/>
              <a:t>Some territorial loses in Asia Minor and the east</a:t>
            </a:r>
          </a:p>
          <a:p>
            <a:pPr>
              <a:lnSpc>
                <a:spcPct val="90000"/>
              </a:lnSpc>
            </a:pPr>
            <a:r>
              <a:rPr lang="en-US" sz="2800"/>
              <a:t>Re-expansion under Antiochos III</a:t>
            </a:r>
          </a:p>
          <a:p>
            <a:pPr lvl="1">
              <a:lnSpc>
                <a:spcPct val="90000"/>
              </a:lnSpc>
            </a:pPr>
            <a:r>
              <a:rPr lang="en-US" sz="2400"/>
              <a:t>Retaking of the east, large portions of Asia Minor</a:t>
            </a:r>
          </a:p>
          <a:p>
            <a:pPr>
              <a:lnSpc>
                <a:spcPct val="90000"/>
              </a:lnSpc>
            </a:pPr>
            <a:r>
              <a:rPr lang="en-US" sz="2800"/>
              <a:t>Major losses under Antiochos III</a:t>
            </a:r>
          </a:p>
          <a:p>
            <a:pPr lvl="1">
              <a:lnSpc>
                <a:spcPct val="90000"/>
              </a:lnSpc>
            </a:pPr>
            <a:r>
              <a:rPr lang="en-US" sz="2400"/>
              <a:t>Asia Minor west of the Taurus mountians</a:t>
            </a:r>
          </a:p>
          <a:p>
            <a:pPr>
              <a:lnSpc>
                <a:spcPct val="90000"/>
              </a:lnSpc>
            </a:pPr>
            <a:r>
              <a:rPr lang="en-US" sz="2800"/>
              <a:t>Few changes under Seleucus IV</a:t>
            </a:r>
          </a:p>
          <a:p>
            <a:pPr>
              <a:lnSpc>
                <a:spcPct val="90000"/>
              </a:lnSpc>
            </a:pPr>
            <a:r>
              <a:rPr lang="en-US" sz="2800"/>
              <a:t>Failed attack on Egypt by Antiochos IV and death on campaign to the east </a:t>
            </a:r>
          </a:p>
        </p:txBody>
      </p:sp>
    </p:spTree>
    <p:extLst>
      <p:ext uri="{BB962C8B-B14F-4D97-AF65-F5344CB8AC3E}">
        <p14:creationId xmlns:p14="http://schemas.microsoft.com/office/powerpoint/2010/main" val="1934838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93" name="Rectangle 77"/>
          <p:cNvSpPr>
            <a:spLocks noChangeArrowheads="1"/>
          </p:cNvSpPr>
          <p:nvPr/>
        </p:nvSpPr>
        <p:spPr bwMode="auto">
          <a:xfrm>
            <a:off x="684213" y="404813"/>
            <a:ext cx="9328150" cy="6134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r>
              <a:rPr lang="it-IT">
                <a:latin typeface="Tahoma" charset="0"/>
              </a:rPr>
              <a:t>Demetrios I Soter					162-150</a:t>
            </a:r>
            <a:endParaRPr lang="en-US">
              <a:latin typeface="Tahoma" charset="0"/>
            </a:endParaRPr>
          </a:p>
          <a:p>
            <a:r>
              <a:rPr lang="it-IT">
                <a:solidFill>
                  <a:schemeClr val="hlink"/>
                </a:solidFill>
                <a:latin typeface="Tahoma" charset="0"/>
              </a:rPr>
              <a:t>Alexander I Balas					150-145</a:t>
            </a:r>
            <a:endParaRPr lang="en-US">
              <a:solidFill>
                <a:schemeClr val="hlink"/>
              </a:solidFill>
              <a:latin typeface="Tahoma" charset="0"/>
            </a:endParaRPr>
          </a:p>
          <a:p>
            <a:r>
              <a:rPr lang="en-US">
                <a:latin typeface="Tahoma" charset="0"/>
              </a:rPr>
              <a:t>Demetrios II (first reign) 				145-140</a:t>
            </a:r>
          </a:p>
          <a:p>
            <a:r>
              <a:rPr lang="en-US">
                <a:solidFill>
                  <a:schemeClr val="hlink"/>
                </a:solidFill>
                <a:latin typeface="Tahoma" charset="0"/>
              </a:rPr>
              <a:t>Antiochos VI Dionysus				145-142</a:t>
            </a:r>
          </a:p>
          <a:p>
            <a:r>
              <a:rPr lang="en-US">
                <a:latin typeface="Tahoma" charset="0"/>
              </a:rPr>
              <a:t>Tryphon						142-139</a:t>
            </a:r>
          </a:p>
          <a:p>
            <a:r>
              <a:rPr lang="en-US">
                <a:solidFill>
                  <a:schemeClr val="hlink"/>
                </a:solidFill>
                <a:latin typeface="Tahoma" charset="0"/>
              </a:rPr>
              <a:t>Antiochos VII Sidetes				138-129</a:t>
            </a:r>
          </a:p>
          <a:p>
            <a:r>
              <a:rPr lang="en-US">
                <a:latin typeface="Tahoma" charset="0"/>
              </a:rPr>
              <a:t>Demetrius II (second reign)			129-125</a:t>
            </a:r>
          </a:p>
          <a:p>
            <a:r>
              <a:rPr lang="en-US">
                <a:solidFill>
                  <a:schemeClr val="hlink"/>
                </a:solidFill>
                <a:latin typeface="Tahoma" charset="0"/>
              </a:rPr>
              <a:t>Alexander II Zabinas				128-123</a:t>
            </a:r>
          </a:p>
          <a:p>
            <a:r>
              <a:rPr lang="en-US">
                <a:latin typeface="Tahoma" charset="0"/>
              </a:rPr>
              <a:t>Cleopatra Thea					126</a:t>
            </a:r>
          </a:p>
          <a:p>
            <a:r>
              <a:rPr lang="en-US">
                <a:solidFill>
                  <a:schemeClr val="hlink"/>
                </a:solidFill>
                <a:latin typeface="Tahoma" charset="0"/>
              </a:rPr>
              <a:t>Cleopatra Thea and Antiochos VIII Grypos		125-121</a:t>
            </a:r>
          </a:p>
          <a:p>
            <a:r>
              <a:rPr lang="en-US">
                <a:latin typeface="Tahoma" charset="0"/>
              </a:rPr>
              <a:t>Antiochus VIII Grypos				121-96</a:t>
            </a:r>
          </a:p>
          <a:p>
            <a:r>
              <a:rPr lang="en-US">
                <a:solidFill>
                  <a:schemeClr val="hlink"/>
                </a:solidFill>
                <a:latin typeface="Tahoma" charset="0"/>
              </a:rPr>
              <a:t>Antiochos IX Cyzicenus				114-95</a:t>
            </a:r>
          </a:p>
          <a:p>
            <a:r>
              <a:rPr lang="en-US">
                <a:latin typeface="Tahoma" charset="0"/>
              </a:rPr>
              <a:t>Seleukos VI Epiphanes Nicator			96-95</a:t>
            </a:r>
          </a:p>
          <a:p>
            <a:r>
              <a:rPr lang="en-US">
                <a:solidFill>
                  <a:schemeClr val="hlink"/>
                </a:solidFill>
                <a:latin typeface="Tahoma" charset="0"/>
              </a:rPr>
              <a:t>Demetrios III Philopator				96-88</a:t>
            </a:r>
          </a:p>
          <a:p>
            <a:r>
              <a:rPr lang="en-US">
                <a:latin typeface="Tahoma" charset="0"/>
              </a:rPr>
              <a:t>Antiochos X Eusebes				95-92</a:t>
            </a:r>
          </a:p>
          <a:p>
            <a:r>
              <a:rPr lang="en-US">
                <a:solidFill>
                  <a:schemeClr val="hlink"/>
                </a:solidFill>
                <a:latin typeface="Tahoma" charset="0"/>
              </a:rPr>
              <a:t>Antiochos XI Philadelphos				93</a:t>
            </a:r>
          </a:p>
          <a:p>
            <a:r>
              <a:rPr lang="en-US">
                <a:latin typeface="Tahoma" charset="0"/>
              </a:rPr>
              <a:t>Philip I Philadelphus				93-84</a:t>
            </a:r>
          </a:p>
          <a:p>
            <a:r>
              <a:rPr lang="en-US">
                <a:solidFill>
                  <a:schemeClr val="hlink"/>
                </a:solidFill>
                <a:latin typeface="Tahoma" charset="0"/>
              </a:rPr>
              <a:t>Antiochos XII Dionysus				87-84</a:t>
            </a:r>
          </a:p>
          <a:p>
            <a:r>
              <a:rPr lang="en-US">
                <a:latin typeface="Tahoma" charset="0"/>
              </a:rPr>
              <a:t>Tigranes (Armenian)				83-69</a:t>
            </a:r>
            <a:r>
              <a:rPr lang="en-US">
                <a:solidFill>
                  <a:schemeClr val="hlink"/>
                </a:solidFill>
                <a:latin typeface="Tahoma" charset="0"/>
              </a:rPr>
              <a:t>				</a:t>
            </a:r>
          </a:p>
          <a:p>
            <a:r>
              <a:rPr lang="en-US">
                <a:solidFill>
                  <a:schemeClr val="hlink"/>
                </a:solidFill>
                <a:latin typeface="Tahoma" charset="0"/>
              </a:rPr>
              <a:t>Cleopatra Selene and Seleucus VII Philometor 	73?-69?</a:t>
            </a:r>
          </a:p>
          <a:p>
            <a:r>
              <a:rPr lang="en-US">
                <a:latin typeface="Tahoma" charset="0"/>
              </a:rPr>
              <a:t>Antiochos XIII Asiaticus				69, 64?</a:t>
            </a:r>
          </a:p>
          <a:p>
            <a:r>
              <a:rPr lang="en-US">
                <a:solidFill>
                  <a:schemeClr val="hlink"/>
                </a:solidFill>
                <a:latin typeface="Tahoma" charset="0"/>
              </a:rPr>
              <a:t>Philip II						67-66</a:t>
            </a:r>
          </a:p>
        </p:txBody>
      </p:sp>
    </p:spTree>
    <p:extLst>
      <p:ext uri="{BB962C8B-B14F-4D97-AF65-F5344CB8AC3E}">
        <p14:creationId xmlns:p14="http://schemas.microsoft.com/office/powerpoint/2010/main" val="26116326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0" name="Rectangle 8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Demetrios I </a:t>
            </a:r>
          </a:p>
        </p:txBody>
      </p:sp>
      <p:sp>
        <p:nvSpPr>
          <p:cNvPr id="74761" name="Rectangle 9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/>
              <a:t>Boy King Antiochos V </a:t>
            </a:r>
          </a:p>
          <a:p>
            <a:pPr lvl="1"/>
            <a:r>
              <a:rPr lang="en-US"/>
              <a:t>Roman intervention (killing elephants and burning ships)</a:t>
            </a:r>
          </a:p>
          <a:p>
            <a:r>
              <a:rPr lang="en-US"/>
              <a:t>Demetrios I sneaks out of Rome takes the kingdom, fairly stable for about 10 years</a:t>
            </a:r>
          </a:p>
          <a:p>
            <a:r>
              <a:rPr lang="en-US"/>
              <a:t>Ptolemy supports Alexander Balas</a:t>
            </a:r>
          </a:p>
          <a:p>
            <a:r>
              <a:rPr lang="en-US"/>
              <a:t>Alexander kills Demetrios in Battle</a:t>
            </a:r>
          </a:p>
        </p:txBody>
      </p:sp>
    </p:spTree>
    <p:extLst>
      <p:ext uri="{BB962C8B-B14F-4D97-AF65-F5344CB8AC3E}">
        <p14:creationId xmlns:p14="http://schemas.microsoft.com/office/powerpoint/2010/main" val="2233013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Alexander Balas</a:t>
            </a:r>
          </a:p>
        </p:txBody>
      </p:sp>
      <p:sp>
        <p:nvSpPr>
          <p:cNvPr id="89091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sz="2800"/>
              <a:t>Supported by Ptolemy VI</a:t>
            </a:r>
          </a:p>
          <a:p>
            <a:pPr>
              <a:lnSpc>
                <a:spcPct val="90000"/>
              </a:lnSpc>
            </a:pPr>
            <a:r>
              <a:rPr lang="en-US" sz="2800"/>
              <a:t>Marriage to Cleopatra Thea</a:t>
            </a:r>
          </a:p>
          <a:p>
            <a:pPr>
              <a:lnSpc>
                <a:spcPct val="90000"/>
              </a:lnSpc>
            </a:pPr>
            <a:r>
              <a:rPr lang="en-US" sz="2800"/>
              <a:t>Supported by the Jews</a:t>
            </a:r>
          </a:p>
          <a:p>
            <a:pPr>
              <a:lnSpc>
                <a:spcPct val="90000"/>
              </a:lnSpc>
            </a:pPr>
            <a:r>
              <a:rPr lang="en-US" sz="2800"/>
              <a:t>Incompetent</a:t>
            </a:r>
          </a:p>
          <a:p>
            <a:pPr>
              <a:lnSpc>
                <a:spcPct val="90000"/>
              </a:lnSpc>
            </a:pPr>
            <a:r>
              <a:rPr lang="en-US" sz="2800"/>
              <a:t>Abandoned by Ptolemy when Demetrios II invades, both Ptolemy and Balas die in battle</a:t>
            </a:r>
          </a:p>
          <a:p>
            <a:pPr>
              <a:lnSpc>
                <a:spcPct val="90000"/>
              </a:lnSpc>
            </a:pPr>
            <a:endParaRPr lang="en-US" sz="2800"/>
          </a:p>
        </p:txBody>
      </p:sp>
      <p:pic>
        <p:nvPicPr>
          <p:cNvPr id="89093" name="Picture 5" descr="cleopatra thea and alexander balas obvers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932363" y="1844675"/>
            <a:ext cx="3600450" cy="346233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78101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Problems of Demetrios II’s Rule</a:t>
            </a:r>
          </a:p>
        </p:txBody>
      </p:sp>
      <p:sp>
        <p:nvSpPr>
          <p:cNvPr id="83971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/>
              <a:t>Young, inexperience King</a:t>
            </a:r>
          </a:p>
          <a:p>
            <a:r>
              <a:rPr lang="en-US"/>
              <a:t>Unpopular at Antioch</a:t>
            </a:r>
          </a:p>
          <a:p>
            <a:r>
              <a:rPr lang="en-US"/>
              <a:t>His own mercenaries plundering the country for pay</a:t>
            </a:r>
          </a:p>
          <a:p>
            <a:r>
              <a:rPr lang="en-US"/>
              <a:t>Internal Rebellion (revolt of Tryphon)</a:t>
            </a:r>
          </a:p>
          <a:p>
            <a:r>
              <a:rPr lang="en-US"/>
              <a:t>Jewish Rebellion</a:t>
            </a:r>
          </a:p>
          <a:p>
            <a:r>
              <a:rPr lang="en-US"/>
              <a:t>Parthian Invasion</a:t>
            </a:r>
          </a:p>
          <a:p>
            <a:pPr>
              <a:buFont typeface="Wingdings" pitchFamily="2" charset="2"/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677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Antiochos VII Sidetes</a:t>
            </a:r>
          </a:p>
        </p:txBody>
      </p:sp>
      <p:sp>
        <p:nvSpPr>
          <p:cNvPr id="8806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/>
              <a:t>Problems at the start of his reign:</a:t>
            </a:r>
          </a:p>
          <a:p>
            <a:pPr lvl="1"/>
            <a:r>
              <a:rPr lang="en-US"/>
              <a:t>Demetrios II was forced to deal with Parthian invasion and is captured but still alive</a:t>
            </a:r>
          </a:p>
          <a:p>
            <a:pPr lvl="1"/>
            <a:r>
              <a:rPr lang="en-US"/>
              <a:t>Tryphon is claiming the throne</a:t>
            </a:r>
          </a:p>
          <a:p>
            <a:pPr lvl="1"/>
            <a:r>
              <a:rPr lang="en-US"/>
              <a:t>The Jews are in revolt</a:t>
            </a:r>
          </a:p>
          <a:p>
            <a:pPr lvl="1"/>
            <a:endParaRPr lang="en-US"/>
          </a:p>
          <a:p>
            <a:pPr>
              <a:buFont typeface="Wingdings" pitchFamily="2" charset="2"/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237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Antiochos VII Sidetes</a:t>
            </a:r>
          </a:p>
        </p:txBody>
      </p:sp>
      <p:sp>
        <p:nvSpPr>
          <p:cNvPr id="92163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US"/>
              <a:t>Solutions:</a:t>
            </a:r>
          </a:p>
          <a:p>
            <a:r>
              <a:rPr lang="en-US"/>
              <a:t>Marry Cleopatra Thea (previously married to Balas and Demetrios II)</a:t>
            </a:r>
          </a:p>
          <a:p>
            <a:r>
              <a:rPr lang="en-US"/>
              <a:t>Attack Tryphon</a:t>
            </a:r>
          </a:p>
          <a:p>
            <a:r>
              <a:rPr lang="en-US"/>
              <a:t>Attack the Jews (John Hyrcanus)</a:t>
            </a:r>
          </a:p>
          <a:p>
            <a:pPr>
              <a:buFont typeface="Wingdings" pitchFamily="2" charset="2"/>
              <a:buNone/>
            </a:pPr>
            <a:r>
              <a:rPr lang="en-US"/>
              <a:t>With the internal problems solved, time to attack the Parthians!</a:t>
            </a:r>
          </a:p>
        </p:txBody>
      </p:sp>
    </p:spTree>
    <p:extLst>
      <p:ext uri="{BB962C8B-B14F-4D97-AF65-F5344CB8AC3E}">
        <p14:creationId xmlns:p14="http://schemas.microsoft.com/office/powerpoint/2010/main" val="2214980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Parthian Campaign</a:t>
            </a:r>
          </a:p>
        </p:txBody>
      </p:sp>
      <p:sp>
        <p:nvSpPr>
          <p:cNvPr id="9318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/>
              <a:t>Initial success by Antiochos Sidetes</a:t>
            </a:r>
          </a:p>
          <a:p>
            <a:r>
              <a:rPr lang="en-US"/>
              <a:t>The Parthian King releases Demetrios II to stir up trouble back home</a:t>
            </a:r>
          </a:p>
          <a:p>
            <a:r>
              <a:rPr lang="en-US"/>
              <a:t>Surprise Parthian attack and the death of Sidetes</a:t>
            </a:r>
          </a:p>
          <a:p>
            <a:r>
              <a:rPr lang="en-US"/>
              <a:t>Threat of Parthian invasion!!! </a:t>
            </a:r>
          </a:p>
        </p:txBody>
      </p:sp>
    </p:spTree>
    <p:extLst>
      <p:ext uri="{BB962C8B-B14F-4D97-AF65-F5344CB8AC3E}">
        <p14:creationId xmlns:p14="http://schemas.microsoft.com/office/powerpoint/2010/main" val="1296718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Demetrios II (2</a:t>
            </a:r>
            <a:r>
              <a:rPr lang="en-US" baseline="30000"/>
              <a:t>nd</a:t>
            </a:r>
            <a:r>
              <a:rPr lang="en-US"/>
              <a:t> reign)</a:t>
            </a:r>
          </a:p>
        </p:txBody>
      </p:sp>
      <p:sp>
        <p:nvSpPr>
          <p:cNvPr id="94211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en-US" sz="2800"/>
              <a:t>Still unpopular </a:t>
            </a:r>
          </a:p>
          <a:p>
            <a:r>
              <a:rPr lang="en-US" sz="2800"/>
              <a:t>Married to a Parthian, appears in Parthian style</a:t>
            </a:r>
          </a:p>
          <a:p>
            <a:r>
              <a:rPr lang="en-US" sz="2800"/>
              <a:t>Cleopatra Thea now hates him</a:t>
            </a:r>
          </a:p>
          <a:p>
            <a:r>
              <a:rPr lang="en-US" sz="2800"/>
              <a:t>Loss of the east, and the Jews are independent </a:t>
            </a:r>
          </a:p>
        </p:txBody>
      </p:sp>
      <p:pic>
        <p:nvPicPr>
          <p:cNvPr id="94214" name="Picture 6" descr="demetrios II reign 1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227763" y="1412875"/>
            <a:ext cx="2376487" cy="22193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94215" name="Picture 7" descr="demetrios ii reign 2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2205"/>
          <a:stretch>
            <a:fillRect/>
          </a:stretch>
        </p:blipFill>
        <p:spPr>
          <a:xfrm>
            <a:off x="6227763" y="3789363"/>
            <a:ext cx="2376487" cy="22923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26834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Ptolemaic Intervention (again)</a:t>
            </a:r>
          </a:p>
        </p:txBody>
      </p:sp>
      <p:sp>
        <p:nvSpPr>
          <p:cNvPr id="96259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/>
              <a:t>Ptolemy supports a new king, Alexander II Zabinas (son of Antiochos VII Sidetes)</a:t>
            </a:r>
          </a:p>
          <a:p>
            <a:r>
              <a:rPr lang="en-US"/>
              <a:t>Alexander controls area around Antioch</a:t>
            </a:r>
          </a:p>
          <a:p>
            <a:r>
              <a:rPr lang="en-US"/>
              <a:t>Demetrios controls area around Damascus</a:t>
            </a:r>
          </a:p>
          <a:p>
            <a:r>
              <a:rPr lang="en-US"/>
              <a:t>127/6 battle between the two around Damascus, Demetrios loses and flees to Cleopatra who turns him away </a:t>
            </a:r>
          </a:p>
        </p:txBody>
      </p:sp>
    </p:spTree>
    <p:extLst>
      <p:ext uri="{BB962C8B-B14F-4D97-AF65-F5344CB8AC3E}">
        <p14:creationId xmlns:p14="http://schemas.microsoft.com/office/powerpoint/2010/main" val="465013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8306" name="Picture 2" descr="seleucid_empire_and_antiochus_3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0848" y="487680"/>
            <a:ext cx="6242304" cy="542544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6678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Cleopatra Thea</a:t>
            </a:r>
          </a:p>
        </p:txBody>
      </p:sp>
      <p:sp>
        <p:nvSpPr>
          <p:cNvPr id="97283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en-US" sz="2800"/>
              <a:t>Holds Ptolemais</a:t>
            </a:r>
          </a:p>
          <a:p>
            <a:r>
              <a:rPr lang="en-US" sz="2800"/>
              <a:t>Her first son declares himself king</a:t>
            </a:r>
          </a:p>
          <a:p>
            <a:pPr lvl="1"/>
            <a:r>
              <a:rPr lang="en-US" sz="2400"/>
              <a:t>She kills him</a:t>
            </a:r>
          </a:p>
          <a:p>
            <a:r>
              <a:rPr lang="en-US" sz="2800"/>
              <a:t>Declares herself Queen</a:t>
            </a:r>
          </a:p>
          <a:p>
            <a:r>
              <a:rPr lang="en-US" sz="2800"/>
              <a:t>Now has to fight the joint forces of Ptolemy and Alexander</a:t>
            </a:r>
          </a:p>
          <a:p>
            <a:endParaRPr lang="en-US" sz="2800"/>
          </a:p>
        </p:txBody>
      </p:sp>
      <p:pic>
        <p:nvPicPr>
          <p:cNvPr id="97287" name="Picture 7" descr="Kleopatra Thea Obvers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435600" y="2133600"/>
            <a:ext cx="3097213" cy="29845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3310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Antiochos VIII Grypos</a:t>
            </a:r>
          </a:p>
        </p:txBody>
      </p:sp>
      <p:sp>
        <p:nvSpPr>
          <p:cNvPr id="101379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en-US" sz="2800" dirty="0"/>
              <a:t>Ptolemy abandons Alexander, supports </a:t>
            </a:r>
            <a:r>
              <a:rPr lang="en-US" sz="2800" dirty="0" err="1"/>
              <a:t>Grypos</a:t>
            </a:r>
            <a:r>
              <a:rPr lang="en-US" sz="2800" dirty="0"/>
              <a:t> and marries her daughter to him</a:t>
            </a:r>
          </a:p>
          <a:p>
            <a:r>
              <a:rPr lang="en-US" sz="2800" dirty="0"/>
              <a:t>His mother allows him to be her </a:t>
            </a:r>
            <a:r>
              <a:rPr lang="en-US" sz="2800" dirty="0" smtClean="0"/>
              <a:t>joint-King</a:t>
            </a:r>
            <a:endParaRPr lang="en-US" sz="2800" dirty="0"/>
          </a:p>
          <a:p>
            <a:r>
              <a:rPr lang="en-US" sz="2800" dirty="0"/>
              <a:t>Poisons his mother (while blaming her for trying to poison him)</a:t>
            </a:r>
          </a:p>
        </p:txBody>
      </p:sp>
      <p:pic>
        <p:nvPicPr>
          <p:cNvPr id="101381" name="Picture 5" descr="Kleopatra Thea and Antiochus VII obvers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92725" y="2060575"/>
            <a:ext cx="3373438" cy="32781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14253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Invasion of Antiochos Cyzicenus</a:t>
            </a:r>
          </a:p>
        </p:txBody>
      </p:sp>
      <p:sp>
        <p:nvSpPr>
          <p:cNvPr id="10547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/>
              <a:t>Antiochos Cyzicenus invades (by 114)</a:t>
            </a:r>
          </a:p>
          <a:p>
            <a:r>
              <a:rPr lang="en-US"/>
              <a:t>Cyzicenus takes Antioch, Tarsus, Ptolemais, Sidon, Ascalon, and Damascus</a:t>
            </a:r>
          </a:p>
          <a:p>
            <a:r>
              <a:rPr lang="en-US"/>
              <a:t>Cleopatra (in Egypt) offers Cyzicenus support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7810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6498" name="Picture 2" descr="seleucid_empire_and_antiochus_3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0848" y="487680"/>
            <a:ext cx="6242304" cy="542544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59418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Grypos strikes back (112)</a:t>
            </a:r>
          </a:p>
        </p:txBody>
      </p:sp>
      <p:sp>
        <p:nvSpPr>
          <p:cNvPr id="107523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/>
              <a:t>Grypos defeats Cyzicenus outside Antioch</a:t>
            </a:r>
          </a:p>
          <a:p>
            <a:r>
              <a:rPr lang="en-US"/>
              <a:t>Cleopatra Tryphaena (wife of Grypos) hates her sister (Cleopatra wife of Cyzicenus) and has her killed in a temple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6815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Cyzicenus returns (112/1)</a:t>
            </a:r>
          </a:p>
        </p:txBody>
      </p:sp>
      <p:sp>
        <p:nvSpPr>
          <p:cNvPr id="10854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/>
              <a:t>Cyzicenus recaptures Antioch and kills Cleopatra Tryphaena (avenging his wife)</a:t>
            </a:r>
          </a:p>
          <a:p>
            <a:r>
              <a:rPr lang="en-US"/>
              <a:t>Grypos flees north to Roman controlled Aspendus</a:t>
            </a:r>
          </a:p>
          <a:p>
            <a:r>
              <a:rPr lang="en-US"/>
              <a:t>Grypos (with Ptolemaic help) has control over Ascalon in the south</a:t>
            </a:r>
          </a:p>
        </p:txBody>
      </p:sp>
    </p:spTree>
    <p:extLst>
      <p:ext uri="{BB962C8B-B14F-4D97-AF65-F5344CB8AC3E}">
        <p14:creationId xmlns:p14="http://schemas.microsoft.com/office/powerpoint/2010/main" val="3596540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Grypus recovers</a:t>
            </a:r>
          </a:p>
        </p:txBody>
      </p:sp>
      <p:sp>
        <p:nvSpPr>
          <p:cNvPr id="109571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/>
              <a:t>Takes Antioch and Tarsus in 111</a:t>
            </a:r>
          </a:p>
          <a:p>
            <a:r>
              <a:rPr lang="en-US"/>
              <a:t>Loses them in 110/109</a:t>
            </a:r>
          </a:p>
          <a:p>
            <a:r>
              <a:rPr lang="en-US"/>
              <a:t>Retakes them the next year (109/8) </a:t>
            </a:r>
          </a:p>
          <a:p>
            <a:r>
              <a:rPr lang="en-US"/>
              <a:t>By 107 Grypus controls Damascus (which he loses before 104)</a:t>
            </a:r>
          </a:p>
        </p:txBody>
      </p:sp>
    </p:spTree>
    <p:extLst>
      <p:ext uri="{BB962C8B-B14F-4D97-AF65-F5344CB8AC3E}">
        <p14:creationId xmlns:p14="http://schemas.microsoft.com/office/powerpoint/2010/main" val="2078331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Stalemate and the end of Grypus</a:t>
            </a:r>
          </a:p>
        </p:txBody>
      </p:sp>
      <p:sp>
        <p:nvSpPr>
          <p:cNvPr id="111619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/>
              <a:t>From 108/7-104/3 we know nothing of what happened between the brothers</a:t>
            </a:r>
          </a:p>
          <a:p>
            <a:r>
              <a:rPr lang="en-US"/>
              <a:t>104/3 Grypus retakes Damascus (loses it by 102/1)</a:t>
            </a:r>
          </a:p>
          <a:p>
            <a:r>
              <a:rPr lang="en-US"/>
              <a:t>104 Grypus marries Cleopatra Selene (gaining Ptolemaic support)</a:t>
            </a:r>
          </a:p>
          <a:p>
            <a:r>
              <a:rPr lang="en-US"/>
              <a:t>96 Grypus is murdered by one of his ministers</a:t>
            </a:r>
          </a:p>
        </p:txBody>
      </p:sp>
    </p:spTree>
    <p:extLst>
      <p:ext uri="{BB962C8B-B14F-4D97-AF65-F5344CB8AC3E}">
        <p14:creationId xmlns:p14="http://schemas.microsoft.com/office/powerpoint/2010/main" val="2130762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Cyzicenus, sole king?</a:t>
            </a:r>
          </a:p>
        </p:txBody>
      </p:sp>
      <p:sp>
        <p:nvSpPr>
          <p:cNvPr id="112643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/>
              <a:t>Cyzicenus takes Antioch, marries Cleopatra Selene</a:t>
            </a:r>
          </a:p>
          <a:p>
            <a:r>
              <a:rPr lang="en-US"/>
              <a:t>Ptolemy, now scared of Cyzicenus, sets up Demetrios III (son of Grypus) as king in Damascus</a:t>
            </a:r>
          </a:p>
          <a:p>
            <a:r>
              <a:rPr lang="en-US"/>
              <a:t>Seleukos VI (son of Grypus) raises his own army and tries to take the throne</a:t>
            </a:r>
          </a:p>
          <a:p>
            <a:r>
              <a:rPr lang="en-US"/>
              <a:t>Seleukos VI defeats Cyzicenus</a:t>
            </a:r>
          </a:p>
        </p:txBody>
      </p:sp>
    </p:spTree>
    <p:extLst>
      <p:ext uri="{BB962C8B-B14F-4D97-AF65-F5344CB8AC3E}">
        <p14:creationId xmlns:p14="http://schemas.microsoft.com/office/powerpoint/2010/main" val="1259701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/>
              <a:t>War of the Brothers (Generation 2)</a:t>
            </a:r>
          </a:p>
        </p:txBody>
      </p:sp>
      <p:sp>
        <p:nvSpPr>
          <p:cNvPr id="11366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/>
              <a:t>Seleukos VI captures Antioch in 95 </a:t>
            </a:r>
          </a:p>
          <a:p>
            <a:r>
              <a:rPr lang="en-US"/>
              <a:t>Antiochos (XI) Eusebes (son of Cyzicenus) marries Cleopatra Selene and claims the throne </a:t>
            </a:r>
          </a:p>
          <a:p>
            <a:r>
              <a:rPr lang="en-US"/>
              <a:t>Eusebes immediately attacks Seleukos and drives him out of Syria</a:t>
            </a:r>
          </a:p>
          <a:p>
            <a:r>
              <a:rPr lang="en-US"/>
              <a:t>Antiochos XII and Philip (sons of Grypus) jointly claim the throne from the north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7933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War of the Brothers (continued)</a:t>
            </a:r>
          </a:p>
        </p:txBody>
      </p:sp>
      <p:sp>
        <p:nvSpPr>
          <p:cNvPr id="114691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/>
              <a:t>93: Antiochos XI takes Antioch from Eusebes</a:t>
            </a:r>
          </a:p>
          <a:p>
            <a:r>
              <a:rPr lang="en-US"/>
              <a:t>Eusebes counterattacks, and Antiochos XII drowns fleeing the battle</a:t>
            </a:r>
          </a:p>
          <a:p>
            <a:r>
              <a:rPr lang="en-US"/>
              <a:t>Philip and Demetrios unite against Eusebes (Philip controls the north, Eusebes the middle, Demetrios the south)</a:t>
            </a:r>
          </a:p>
          <a:p>
            <a:r>
              <a:rPr lang="en-US"/>
              <a:t>Eusebes goes off to fight the Parthians where he dies</a:t>
            </a:r>
          </a:p>
        </p:txBody>
      </p:sp>
    </p:spTree>
    <p:extLst>
      <p:ext uri="{BB962C8B-B14F-4D97-AF65-F5344CB8AC3E}">
        <p14:creationId xmlns:p14="http://schemas.microsoft.com/office/powerpoint/2010/main" val="93148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000"/>
              <a:t>Demetrios and Philip, balance of Power?</a:t>
            </a:r>
          </a:p>
        </p:txBody>
      </p:sp>
      <p:sp>
        <p:nvSpPr>
          <p:cNvPr id="11571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/>
              <a:t>Philip stays in power in the north and does nothing</a:t>
            </a:r>
          </a:p>
          <a:p>
            <a:r>
              <a:rPr lang="en-US"/>
              <a:t>Demetrios takes Eusebes territory and gets drawn into war with the Jews</a:t>
            </a:r>
          </a:p>
          <a:p>
            <a:r>
              <a:rPr lang="en-US"/>
              <a:t>With Demetrios at war, Philip moves south and stations himself at Beroea</a:t>
            </a:r>
          </a:p>
          <a:p>
            <a:r>
              <a:rPr lang="en-US"/>
              <a:t>Demetrios returns, sieges Beroea and is captured by a Parthian counter-siege (he dies in captivity)</a:t>
            </a:r>
          </a:p>
        </p:txBody>
      </p:sp>
    </p:spTree>
    <p:extLst>
      <p:ext uri="{BB962C8B-B14F-4D97-AF65-F5344CB8AC3E}">
        <p14:creationId xmlns:p14="http://schemas.microsoft.com/office/powerpoint/2010/main" val="4062157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/>
              <a:t>Antiochos Dionysus, another brother</a:t>
            </a:r>
          </a:p>
        </p:txBody>
      </p:sp>
      <p:sp>
        <p:nvSpPr>
          <p:cNvPr id="117763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/>
              <a:t>Antiochos Dionysus (the final son of Antiochos Grypus) takes Damascus and claims to be king</a:t>
            </a:r>
          </a:p>
          <a:p>
            <a:pPr>
              <a:lnSpc>
                <a:spcPct val="90000"/>
              </a:lnSpc>
            </a:pPr>
            <a:r>
              <a:rPr lang="en-US"/>
              <a:t>He does not attempt to expand his power north against Philip</a:t>
            </a:r>
          </a:p>
          <a:p>
            <a:pPr>
              <a:lnSpc>
                <a:spcPct val="90000"/>
              </a:lnSpc>
            </a:pPr>
            <a:r>
              <a:rPr lang="en-US"/>
              <a:t>Attacks the Nabataeans</a:t>
            </a:r>
          </a:p>
          <a:p>
            <a:pPr>
              <a:lnSpc>
                <a:spcPct val="90000"/>
              </a:lnSpc>
            </a:pPr>
            <a:r>
              <a:rPr lang="en-US"/>
              <a:t>Philip invades Antioch, is tricked and retreats</a:t>
            </a:r>
          </a:p>
          <a:p>
            <a:pPr>
              <a:lnSpc>
                <a:spcPct val="90000"/>
              </a:lnSpc>
            </a:pPr>
            <a:r>
              <a:rPr lang="en-US"/>
              <a:t>Dionysus returns to fight Philip, finds him gone and goes back to fighting the Nabataeans and dies on campaign</a:t>
            </a:r>
          </a:p>
        </p:txBody>
      </p:sp>
    </p:spTree>
    <p:extLst>
      <p:ext uri="{BB962C8B-B14F-4D97-AF65-F5344CB8AC3E}">
        <p14:creationId xmlns:p14="http://schemas.microsoft.com/office/powerpoint/2010/main" val="1746360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Philip and Peace</a:t>
            </a:r>
          </a:p>
        </p:txBody>
      </p:sp>
      <p:sp>
        <p:nvSpPr>
          <p:cNvPr id="11878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/>
              <a:t>Excluding his campaign against Antioch, Philip does relatively little when Dionysus is king</a:t>
            </a:r>
          </a:p>
          <a:p>
            <a:r>
              <a:rPr lang="en-US"/>
              <a:t>Selene remains alive with children by Eusebes </a:t>
            </a:r>
          </a:p>
          <a:p>
            <a:r>
              <a:rPr lang="en-US"/>
              <a:t>Philip dies in 84/3 (apparently not in battle)</a:t>
            </a:r>
          </a:p>
          <a:p>
            <a:r>
              <a:rPr lang="en-US"/>
              <a:t>Chaos resumes</a:t>
            </a:r>
          </a:p>
          <a:p>
            <a:pPr>
              <a:buFont typeface="Wingdings" pitchFamily="2" charset="2"/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524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/>
              <a:t>Selene and the end of the Seleukids</a:t>
            </a:r>
          </a:p>
        </p:txBody>
      </p:sp>
      <p:sp>
        <p:nvSpPr>
          <p:cNvPr id="119811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/>
              <a:t>Selene attempts to install herself as regent for her sons at Antioch, they refuse</a:t>
            </a:r>
          </a:p>
          <a:p>
            <a:r>
              <a:rPr lang="en-US"/>
              <a:t>Antioch declares the Armenian king Tigranes, King of Antioch</a:t>
            </a:r>
          </a:p>
          <a:p>
            <a:r>
              <a:rPr lang="en-US"/>
              <a:t>Damascus declares the Nabataean king Aretas III, king</a:t>
            </a:r>
          </a:p>
          <a:p>
            <a:r>
              <a:rPr lang="en-US"/>
              <a:t>Selene takes Ptolemais (by 72)</a:t>
            </a:r>
          </a:p>
          <a:p>
            <a:r>
              <a:rPr lang="en-US"/>
              <a:t>72/1 Tigranes takes Damascus</a:t>
            </a:r>
          </a:p>
        </p:txBody>
      </p:sp>
    </p:spTree>
    <p:extLst>
      <p:ext uri="{BB962C8B-B14F-4D97-AF65-F5344CB8AC3E}">
        <p14:creationId xmlns:p14="http://schemas.microsoft.com/office/powerpoint/2010/main" val="2893920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Roman intervention </a:t>
            </a:r>
          </a:p>
        </p:txBody>
      </p:sp>
      <p:sp>
        <p:nvSpPr>
          <p:cNvPr id="12083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/>
              <a:t>Selene’s sons are sent to Rome (in 75) Rome confirms their right to be kings</a:t>
            </a:r>
          </a:p>
          <a:p>
            <a:r>
              <a:rPr lang="en-US"/>
              <a:t>In 72, Tigranes sieges Selene at Ptolemais by 69 she capitulates and dies in captivity</a:t>
            </a:r>
          </a:p>
          <a:p>
            <a:r>
              <a:rPr lang="en-US"/>
              <a:t>In 69/8 Tigranes is drawn into war with Rome to help Mithradates and Antiochos XIII slips back into Antioch</a:t>
            </a:r>
          </a:p>
        </p:txBody>
      </p:sp>
    </p:spTree>
    <p:extLst>
      <p:ext uri="{BB962C8B-B14F-4D97-AF65-F5344CB8AC3E}">
        <p14:creationId xmlns:p14="http://schemas.microsoft.com/office/powerpoint/2010/main" val="1492062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One last try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/>
              <a:t>Antiochos XIII loses to the Nabetaeans and Antioch revolts</a:t>
            </a:r>
          </a:p>
          <a:p>
            <a:pPr>
              <a:lnSpc>
                <a:spcPct val="90000"/>
              </a:lnSpc>
            </a:pPr>
            <a:r>
              <a:rPr lang="en-US"/>
              <a:t>Philip II (son of Philip) claims the throne with the help of Aziz (Arab king) and Antioch rebels</a:t>
            </a:r>
          </a:p>
          <a:p>
            <a:pPr>
              <a:lnSpc>
                <a:spcPct val="90000"/>
              </a:lnSpc>
            </a:pPr>
            <a:r>
              <a:rPr lang="en-US"/>
              <a:t>Antiochos XIII asks for help from another Arab King</a:t>
            </a:r>
          </a:p>
          <a:p>
            <a:pPr>
              <a:lnSpc>
                <a:spcPct val="90000"/>
              </a:lnSpc>
            </a:pPr>
            <a:r>
              <a:rPr lang="en-US"/>
              <a:t>The brothers are betrayed, Ptolemy defeats Mithradates and makes Syria into a Roman province</a:t>
            </a:r>
          </a:p>
        </p:txBody>
      </p:sp>
    </p:spTree>
    <p:extLst>
      <p:ext uri="{BB962C8B-B14F-4D97-AF65-F5344CB8AC3E}">
        <p14:creationId xmlns:p14="http://schemas.microsoft.com/office/powerpoint/2010/main" val="4004208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Follow-up Reading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Hoover, O.D. 2007. ‘A </a:t>
            </a:r>
            <a:r>
              <a:rPr lang="en-GB" dirty="0"/>
              <a:t>Revised Chronology for the Late Seleucids at Antioch (121/0-64 BC</a:t>
            </a:r>
            <a:r>
              <a:rPr lang="en-GB" dirty="0" smtClean="0"/>
              <a:t>)’ </a:t>
            </a:r>
            <a:r>
              <a:rPr lang="en-GB" dirty="0" err="1" smtClean="0"/>
              <a:t>Historia</a:t>
            </a:r>
            <a:r>
              <a:rPr lang="en-GB" dirty="0"/>
              <a:t>: </a:t>
            </a:r>
            <a:r>
              <a:rPr lang="en-GB" dirty="0" err="1"/>
              <a:t>Zeitschrift</a:t>
            </a:r>
            <a:r>
              <a:rPr lang="en-GB" dirty="0"/>
              <a:t> </a:t>
            </a:r>
            <a:r>
              <a:rPr lang="en-GB" dirty="0" err="1"/>
              <a:t>für</a:t>
            </a:r>
            <a:r>
              <a:rPr lang="en-GB" dirty="0"/>
              <a:t> </a:t>
            </a:r>
            <a:r>
              <a:rPr lang="en-GB" dirty="0" err="1"/>
              <a:t>Alte</a:t>
            </a:r>
            <a:r>
              <a:rPr lang="en-GB" dirty="0"/>
              <a:t> Geschichte, Bd. 56, H. </a:t>
            </a:r>
            <a:r>
              <a:rPr lang="en-GB" dirty="0" smtClean="0"/>
              <a:t>3, </a:t>
            </a:r>
            <a:r>
              <a:rPr lang="en-GB" dirty="0"/>
              <a:t>pp. 280-301</a:t>
            </a:r>
          </a:p>
        </p:txBody>
      </p:sp>
    </p:spTree>
    <p:extLst>
      <p:ext uri="{BB962C8B-B14F-4D97-AF65-F5344CB8AC3E}">
        <p14:creationId xmlns:p14="http://schemas.microsoft.com/office/powerpoint/2010/main" val="4184347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81</TotalTime>
  <Words>1162</Words>
  <Application>Microsoft Office PowerPoint</Application>
  <PresentationFormat>On-screen Show (4:3)</PresentationFormat>
  <Paragraphs>160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8" baseType="lpstr">
      <vt:lpstr>Arial</vt:lpstr>
      <vt:lpstr>Wingdings</vt:lpstr>
      <vt:lpstr>Wingdings 2</vt:lpstr>
      <vt:lpstr>Tw Cen MT</vt:lpstr>
      <vt:lpstr>Tahoma</vt:lpstr>
      <vt:lpstr>Median</vt:lpstr>
      <vt:lpstr>Defenders, Conquerors and Vanquished</vt:lpstr>
      <vt:lpstr>NO LECTURE NEXT MONDAY</vt:lpstr>
      <vt:lpstr>Seleukid Empire in 300 BC</vt:lpstr>
      <vt:lpstr>The dynasty so far….</vt:lpstr>
      <vt:lpstr>PowerPoint Presentation</vt:lpstr>
      <vt:lpstr>Demetrios I </vt:lpstr>
      <vt:lpstr>Alexander Balas</vt:lpstr>
      <vt:lpstr>Problems of Demetrios II’s Rule</vt:lpstr>
      <vt:lpstr>Antiochos VII Sidetes</vt:lpstr>
      <vt:lpstr>Antiochos VII Sidetes</vt:lpstr>
      <vt:lpstr>The Parthian Campaign</vt:lpstr>
      <vt:lpstr>Demetrios II (2nd reign)</vt:lpstr>
      <vt:lpstr>Ptolemaic Intervention (again)</vt:lpstr>
      <vt:lpstr>PowerPoint Presentation</vt:lpstr>
      <vt:lpstr>Cleopatra Thea</vt:lpstr>
      <vt:lpstr>Antiochos VIII Grypos</vt:lpstr>
      <vt:lpstr>Invasion of Antiochos Cyzicenus</vt:lpstr>
      <vt:lpstr>PowerPoint Presentation</vt:lpstr>
      <vt:lpstr>Grypos strikes back (112)</vt:lpstr>
      <vt:lpstr>Cyzicenus returns (112/1)</vt:lpstr>
      <vt:lpstr>Grypus recovers</vt:lpstr>
      <vt:lpstr>Stalemate and the end of Grypus</vt:lpstr>
      <vt:lpstr>Cyzicenus, sole king?</vt:lpstr>
      <vt:lpstr>War of the Brothers (Generation 2)</vt:lpstr>
      <vt:lpstr>War of the Brothers (continued)</vt:lpstr>
      <vt:lpstr>Demetrios and Philip, balance of Power?</vt:lpstr>
      <vt:lpstr>Antiochos Dionysus, another brother</vt:lpstr>
      <vt:lpstr>Philip and Peace</vt:lpstr>
      <vt:lpstr>Selene and the end of the Seleukids</vt:lpstr>
      <vt:lpstr>Roman intervention </vt:lpstr>
      <vt:lpstr>One last try</vt:lpstr>
      <vt:lpstr>Follow-up Reading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Defenders, Conquerors and Vanquished</dc:title>
  <dc:creator>K Erickson</dc:creator>
  <cp:lastModifiedBy>UCS</cp:lastModifiedBy>
  <cp:revision>7</cp:revision>
  <dcterms:created xsi:type="dcterms:W3CDTF">2013-04-22T08:04:48Z</dcterms:created>
  <dcterms:modified xsi:type="dcterms:W3CDTF">2014-04-22T12:58:40Z</dcterms:modified>
</cp:coreProperties>
</file>