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37"/>
  </p:notesMasterIdLst>
  <p:sldIdLst>
    <p:sldId id="256" r:id="rId2"/>
    <p:sldId id="257" r:id="rId3"/>
    <p:sldId id="308" r:id="rId4"/>
    <p:sldId id="309" r:id="rId5"/>
    <p:sldId id="320" r:id="rId6"/>
    <p:sldId id="310" r:id="rId7"/>
    <p:sldId id="327" r:id="rId8"/>
    <p:sldId id="321" r:id="rId9"/>
    <p:sldId id="322" r:id="rId10"/>
    <p:sldId id="328" r:id="rId11"/>
    <p:sldId id="323" r:id="rId12"/>
    <p:sldId id="329" r:id="rId13"/>
    <p:sldId id="311" r:id="rId14"/>
    <p:sldId id="262" r:id="rId15"/>
    <p:sldId id="263" r:id="rId16"/>
    <p:sldId id="312" r:id="rId17"/>
    <p:sldId id="325" r:id="rId18"/>
    <p:sldId id="313" r:id="rId19"/>
    <p:sldId id="314" r:id="rId20"/>
    <p:sldId id="330" r:id="rId21"/>
    <p:sldId id="324" r:id="rId22"/>
    <p:sldId id="267" r:id="rId23"/>
    <p:sldId id="331" r:id="rId24"/>
    <p:sldId id="332" r:id="rId25"/>
    <p:sldId id="268" r:id="rId26"/>
    <p:sldId id="316" r:id="rId27"/>
    <p:sldId id="326" r:id="rId28"/>
    <p:sldId id="317" r:id="rId29"/>
    <p:sldId id="333" r:id="rId30"/>
    <p:sldId id="334" r:id="rId31"/>
    <p:sldId id="335" r:id="rId32"/>
    <p:sldId id="336" r:id="rId33"/>
    <p:sldId id="337" r:id="rId34"/>
    <p:sldId id="338" r:id="rId35"/>
    <p:sldId id="339" r:id="rId3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2987" autoAdjust="0"/>
  </p:normalViewPr>
  <p:slideViewPr>
    <p:cSldViewPr snapToGrid="0">
      <p:cViewPr>
        <p:scale>
          <a:sx n="58" d="100"/>
          <a:sy n="58" d="100"/>
        </p:scale>
        <p:origin x="582" y="450"/>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modSld">
      <pc:chgData name="Ellie Brown" userId="fb51a185-9f8a-4b58-9e86-92b6e2c1185d" providerId="ADAL" clId="{20265939-53F3-4730-BE9D-07BAABE94B46}" dt="2026-02-16T14:41:40.162" v="2" actId="26606"/>
      <pc:docMkLst>
        <pc:docMk/>
      </pc:docMkLst>
      <pc:sldChg chg="addSp modSp mod setBg">
        <pc:chgData name="Ellie Brown" userId="fb51a185-9f8a-4b58-9e86-92b6e2c1185d" providerId="ADAL" clId="{20265939-53F3-4730-BE9D-07BAABE94B46}" dt="2026-02-16T14:41:30.830" v="0" actId="26606"/>
        <pc:sldMkLst>
          <pc:docMk/>
          <pc:sldMk cId="50137747" sldId="256"/>
        </pc:sldMkLst>
        <pc:spChg chg="mod">
          <ac:chgData name="Ellie Brown" userId="fb51a185-9f8a-4b58-9e86-92b6e2c1185d" providerId="ADAL" clId="{20265939-53F3-4730-BE9D-07BAABE94B46}" dt="2026-02-16T14:41:30.830" v="0" actId="26606"/>
          <ac:spMkLst>
            <pc:docMk/>
            <pc:sldMk cId="50137747" sldId="256"/>
            <ac:spMk id="2" creationId="{5BF3BA62-DEB1-A696-DC3F-271259F1ABAF}"/>
          </ac:spMkLst>
        </pc:spChg>
        <pc:spChg chg="add">
          <ac:chgData name="Ellie Brown" userId="fb51a185-9f8a-4b58-9e86-92b6e2c1185d" providerId="ADAL" clId="{20265939-53F3-4730-BE9D-07BAABE94B46}" dt="2026-02-16T14:41:30.830" v="0" actId="26606"/>
          <ac:spMkLst>
            <pc:docMk/>
            <pc:sldMk cId="50137747" sldId="256"/>
            <ac:spMk id="7" creationId="{2783C067-F8BF-4755-B516-8A0CD74CF60C}"/>
          </ac:spMkLst>
        </pc:spChg>
        <pc:spChg chg="add">
          <ac:chgData name="Ellie Brown" userId="fb51a185-9f8a-4b58-9e86-92b6e2c1185d" providerId="ADAL" clId="{20265939-53F3-4730-BE9D-07BAABE94B46}" dt="2026-02-16T14:41:30.830" v="0" actId="26606"/>
          <ac:spMkLst>
            <pc:docMk/>
            <pc:sldMk cId="50137747" sldId="256"/>
            <ac:spMk id="9" creationId="{2ED796EC-E7FF-46DB-B912-FB08BF12AA6E}"/>
          </ac:spMkLst>
        </pc:spChg>
        <pc:spChg chg="add">
          <ac:chgData name="Ellie Brown" userId="fb51a185-9f8a-4b58-9e86-92b6e2c1185d" providerId="ADAL" clId="{20265939-53F3-4730-BE9D-07BAABE94B46}" dt="2026-02-16T14:41:30.830" v="0" actId="26606"/>
          <ac:spMkLst>
            <pc:docMk/>
            <pc:sldMk cId="50137747" sldId="256"/>
            <ac:spMk id="11" creationId="{549A2DAB-B431-487D-95AD-BB0FECB49E57}"/>
          </ac:spMkLst>
        </pc:spChg>
        <pc:spChg chg="add">
          <ac:chgData name="Ellie Brown" userId="fb51a185-9f8a-4b58-9e86-92b6e2c1185d" providerId="ADAL" clId="{20265939-53F3-4730-BE9D-07BAABE94B46}" dt="2026-02-16T14:41:30.830" v="0" actId="26606"/>
          <ac:spMkLst>
            <pc:docMk/>
            <pc:sldMk cId="50137747" sldId="256"/>
            <ac:spMk id="17" creationId="{0819F787-32B4-46A8-BC57-C6571BCEE243}"/>
          </ac:spMkLst>
        </pc:spChg>
        <pc:cxnChg chg="add">
          <ac:chgData name="Ellie Brown" userId="fb51a185-9f8a-4b58-9e86-92b6e2c1185d" providerId="ADAL" clId="{20265939-53F3-4730-BE9D-07BAABE94B46}" dt="2026-02-16T14:41:30.830" v="0" actId="26606"/>
          <ac:cxnSpMkLst>
            <pc:docMk/>
            <pc:sldMk cId="50137747" sldId="256"/>
            <ac:cxnSpMk id="13" creationId="{C5ECDEE1-7093-418F-9CF5-24EEB115C1C1}"/>
          </ac:cxnSpMkLst>
        </pc:cxnChg>
        <pc:cxnChg chg="add">
          <ac:chgData name="Ellie Brown" userId="fb51a185-9f8a-4b58-9e86-92b6e2c1185d" providerId="ADAL" clId="{20265939-53F3-4730-BE9D-07BAABE94B46}" dt="2026-02-16T14:41:30.830" v="0" actId="26606"/>
          <ac:cxnSpMkLst>
            <pc:docMk/>
            <pc:sldMk cId="50137747" sldId="256"/>
            <ac:cxnSpMk id="15" creationId="{045062AF-EB11-4651-BC4A-4DA21768DE8E}"/>
          </ac:cxnSpMkLst>
        </pc:cxnChg>
      </pc:sldChg>
      <pc:sldChg chg="addSp delSp modSp mod setBg">
        <pc:chgData name="Ellie Brown" userId="fb51a185-9f8a-4b58-9e86-92b6e2c1185d" providerId="ADAL" clId="{20265939-53F3-4730-BE9D-07BAABE94B46}" dt="2026-02-16T14:41:40.162" v="2" actId="26606"/>
        <pc:sldMkLst>
          <pc:docMk/>
          <pc:sldMk cId="3903572922" sldId="257"/>
        </pc:sldMkLst>
        <pc:spChg chg="mod">
          <ac:chgData name="Ellie Brown" userId="fb51a185-9f8a-4b58-9e86-92b6e2c1185d" providerId="ADAL" clId="{20265939-53F3-4730-BE9D-07BAABE94B46}" dt="2026-02-16T14:41:40.162" v="2" actId="26606"/>
          <ac:spMkLst>
            <pc:docMk/>
            <pc:sldMk cId="3903572922" sldId="257"/>
            <ac:spMk id="2" creationId="{D4CEB04D-94AC-3AC4-86BD-76CB40AD2418}"/>
          </ac:spMkLst>
        </pc:spChg>
        <pc:spChg chg="mod">
          <ac:chgData name="Ellie Brown" userId="fb51a185-9f8a-4b58-9e86-92b6e2c1185d" providerId="ADAL" clId="{20265939-53F3-4730-BE9D-07BAABE94B46}" dt="2026-02-16T14:41:40.162" v="2" actId="26606"/>
          <ac:spMkLst>
            <pc:docMk/>
            <pc:sldMk cId="3903572922" sldId="257"/>
            <ac:spMk id="3" creationId="{F8EE66E2-D084-05B7-53D1-2DE7FB231903}"/>
          </ac:spMkLst>
        </pc:spChg>
        <pc:spChg chg="add del">
          <ac:chgData name="Ellie Brown" userId="fb51a185-9f8a-4b58-9e86-92b6e2c1185d" providerId="ADAL" clId="{20265939-53F3-4730-BE9D-07BAABE94B46}" dt="2026-02-16T14:41:40.162" v="2" actId="26606"/>
          <ac:spMkLst>
            <pc:docMk/>
            <pc:sldMk cId="3903572922" sldId="257"/>
            <ac:spMk id="8" creationId="{8DF4D7F6-81B5-452A-9CE6-76D81F91D41B}"/>
          </ac:spMkLst>
        </pc:spChg>
        <pc:spChg chg="add del">
          <ac:chgData name="Ellie Brown" userId="fb51a185-9f8a-4b58-9e86-92b6e2c1185d" providerId="ADAL" clId="{20265939-53F3-4730-BE9D-07BAABE94B46}" dt="2026-02-16T14:41:40.162" v="2" actId="26606"/>
          <ac:spMkLst>
            <pc:docMk/>
            <pc:sldMk cId="3903572922" sldId="257"/>
            <ac:spMk id="10" creationId="{4600514D-20FB-4559-97DC-D1DC39E6C3DE}"/>
          </ac:spMkLst>
        </pc:spChg>
        <pc:spChg chg="add del">
          <ac:chgData name="Ellie Brown" userId="fb51a185-9f8a-4b58-9e86-92b6e2c1185d" providerId="ADAL" clId="{20265939-53F3-4730-BE9D-07BAABE94B46}" dt="2026-02-16T14:41:40.162" v="2" actId="26606"/>
          <ac:spMkLst>
            <pc:docMk/>
            <pc:sldMk cId="3903572922" sldId="257"/>
            <ac:spMk id="12" creationId="{266F638A-E405-4AC0-B984-72E5813B0DD1}"/>
          </ac:spMkLst>
        </pc:spChg>
        <pc:spChg chg="add del">
          <ac:chgData name="Ellie Brown" userId="fb51a185-9f8a-4b58-9e86-92b6e2c1185d" providerId="ADAL" clId="{20265939-53F3-4730-BE9D-07BAABE94B46}" dt="2026-02-16T14:41:40.162" v="2" actId="26606"/>
          <ac:spMkLst>
            <pc:docMk/>
            <pc:sldMk cId="3903572922" sldId="257"/>
            <ac:spMk id="18" creationId="{27B538D5-95DB-47ED-9CB4-34AE5BF78E6B}"/>
          </ac:spMkLst>
        </pc:spChg>
        <pc:cxnChg chg="add del">
          <ac:chgData name="Ellie Brown" userId="fb51a185-9f8a-4b58-9e86-92b6e2c1185d" providerId="ADAL" clId="{20265939-53F3-4730-BE9D-07BAABE94B46}" dt="2026-02-16T14:41:40.162" v="2" actId="26606"/>
          <ac:cxnSpMkLst>
            <pc:docMk/>
            <pc:sldMk cId="3903572922" sldId="257"/>
            <ac:cxnSpMk id="14" creationId="{7D1CBE93-B17D-4509-843C-82287C38032A}"/>
          </ac:cxnSpMkLst>
        </pc:cxnChg>
        <pc:cxnChg chg="add del">
          <ac:chgData name="Ellie Brown" userId="fb51a185-9f8a-4b58-9e86-92b6e2c1185d" providerId="ADAL" clId="{20265939-53F3-4730-BE9D-07BAABE94B46}" dt="2026-02-16T14:41:40.162" v="2" actId="26606"/>
          <ac:cxnSpMkLst>
            <pc:docMk/>
            <pc:sldMk cId="3903572922" sldId="257"/>
            <ac:cxnSpMk id="16" creationId="{AE6277B4-6A43-48AB-89B2-3442221619CC}"/>
          </ac:cxnSpMkLst>
        </pc:cxn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BC3A06-8B71-4D86-B215-C8C591BB00D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9D27B9C-7217-4CEE-B66B-526601DC6189}">
      <dgm:prSet/>
      <dgm:spPr/>
      <dgm:t>
        <a:bodyPr/>
        <a:lstStyle/>
        <a:p>
          <a:r>
            <a:rPr lang="en-GB"/>
            <a:t>CILEX CODE OF CONDUCT: 9 core principles</a:t>
          </a:r>
          <a:endParaRPr lang="en-US"/>
        </a:p>
      </dgm:t>
    </dgm:pt>
    <dgm:pt modelId="{A5D50E67-017B-4C69-9FCF-C498E6D8BB98}" type="parTrans" cxnId="{66955037-08EC-4998-A7D2-C6947A9D1412}">
      <dgm:prSet/>
      <dgm:spPr/>
      <dgm:t>
        <a:bodyPr/>
        <a:lstStyle/>
        <a:p>
          <a:endParaRPr lang="en-US"/>
        </a:p>
      </dgm:t>
    </dgm:pt>
    <dgm:pt modelId="{0C9788FE-4E8E-4746-9C02-A42F048C9166}" type="sibTrans" cxnId="{66955037-08EC-4998-A7D2-C6947A9D1412}">
      <dgm:prSet/>
      <dgm:spPr/>
      <dgm:t>
        <a:bodyPr/>
        <a:lstStyle/>
        <a:p>
          <a:endParaRPr lang="en-US"/>
        </a:p>
      </dgm:t>
    </dgm:pt>
    <dgm:pt modelId="{1DD8AD6A-E051-40D4-9E41-386180C9AE7D}">
      <dgm:prSet/>
      <dgm:spPr/>
      <dgm:t>
        <a:bodyPr/>
        <a:lstStyle/>
        <a:p>
          <a:r>
            <a:rPr lang="en-GB"/>
            <a:t>Each principle supported by Outcomes</a:t>
          </a:r>
          <a:endParaRPr lang="en-US"/>
        </a:p>
      </dgm:t>
    </dgm:pt>
    <dgm:pt modelId="{46BD8C92-252D-4E94-80AB-DF76FA044B6B}" type="parTrans" cxnId="{CCCCF7D4-A563-4307-875D-414BF96AE01A}">
      <dgm:prSet/>
      <dgm:spPr/>
      <dgm:t>
        <a:bodyPr/>
        <a:lstStyle/>
        <a:p>
          <a:endParaRPr lang="en-US"/>
        </a:p>
      </dgm:t>
    </dgm:pt>
    <dgm:pt modelId="{1B5135B4-01EA-4B93-83FE-D4441C80C46D}" type="sibTrans" cxnId="{CCCCF7D4-A563-4307-875D-414BF96AE01A}">
      <dgm:prSet/>
      <dgm:spPr/>
      <dgm:t>
        <a:bodyPr/>
        <a:lstStyle/>
        <a:p>
          <a:endParaRPr lang="en-US"/>
        </a:p>
      </dgm:t>
    </dgm:pt>
    <dgm:pt modelId="{35B03363-7C9B-46CD-A387-B8F1ADCFEBE3}">
      <dgm:prSet/>
      <dgm:spPr/>
      <dgm:t>
        <a:bodyPr/>
        <a:lstStyle/>
        <a:p>
          <a:r>
            <a:rPr lang="en-GB"/>
            <a:t>Task: Draw up your own summary of the core principles with a comment, illustration or example of how, where or when that core principle would be relevant</a:t>
          </a:r>
          <a:endParaRPr lang="en-US"/>
        </a:p>
      </dgm:t>
    </dgm:pt>
    <dgm:pt modelId="{D6684D82-8BCF-453C-97E6-18381374CB4A}" type="parTrans" cxnId="{9C27705B-A3BC-4A71-AED3-3C967B4B676C}">
      <dgm:prSet/>
      <dgm:spPr/>
      <dgm:t>
        <a:bodyPr/>
        <a:lstStyle/>
        <a:p>
          <a:endParaRPr lang="en-US"/>
        </a:p>
      </dgm:t>
    </dgm:pt>
    <dgm:pt modelId="{B3F9B286-6D94-405D-95B0-EEA67A01EC46}" type="sibTrans" cxnId="{9C27705B-A3BC-4A71-AED3-3C967B4B676C}">
      <dgm:prSet/>
      <dgm:spPr/>
      <dgm:t>
        <a:bodyPr/>
        <a:lstStyle/>
        <a:p>
          <a:endParaRPr lang="en-US"/>
        </a:p>
      </dgm:t>
    </dgm:pt>
    <dgm:pt modelId="{7AB0FA75-3A1B-4047-8831-45F72508A74D}">
      <dgm:prSet/>
      <dgm:spPr/>
      <dgm:t>
        <a:bodyPr/>
        <a:lstStyle/>
        <a:p>
          <a:r>
            <a:rPr lang="en-GB"/>
            <a:t>E.g. Treat everyone fairly and without prejudice?</a:t>
          </a:r>
          <a:endParaRPr lang="en-US"/>
        </a:p>
      </dgm:t>
    </dgm:pt>
    <dgm:pt modelId="{E74D1E58-D8EC-4E57-B905-A2E9D00910C1}" type="parTrans" cxnId="{32D79A27-0633-4503-B5B6-775F8955A2DA}">
      <dgm:prSet/>
      <dgm:spPr/>
      <dgm:t>
        <a:bodyPr/>
        <a:lstStyle/>
        <a:p>
          <a:endParaRPr lang="en-US"/>
        </a:p>
      </dgm:t>
    </dgm:pt>
    <dgm:pt modelId="{8AC5714D-8548-4939-9D1A-1CE14D458AB9}" type="sibTrans" cxnId="{32D79A27-0633-4503-B5B6-775F8955A2DA}">
      <dgm:prSet/>
      <dgm:spPr/>
      <dgm:t>
        <a:bodyPr/>
        <a:lstStyle/>
        <a:p>
          <a:endParaRPr lang="en-US"/>
        </a:p>
      </dgm:t>
    </dgm:pt>
    <dgm:pt modelId="{27929244-262B-467A-9C0C-5F308DE6AE5C}" type="pres">
      <dgm:prSet presAssocID="{EBBC3A06-8B71-4D86-B215-C8C591BB00DF}" presName="outerComposite" presStyleCnt="0">
        <dgm:presLayoutVars>
          <dgm:chMax val="5"/>
          <dgm:dir/>
          <dgm:resizeHandles val="exact"/>
        </dgm:presLayoutVars>
      </dgm:prSet>
      <dgm:spPr/>
    </dgm:pt>
    <dgm:pt modelId="{BFD6568C-ACAF-4266-8B71-AE54B7AE501E}" type="pres">
      <dgm:prSet presAssocID="{EBBC3A06-8B71-4D86-B215-C8C591BB00DF}" presName="dummyMaxCanvas" presStyleCnt="0">
        <dgm:presLayoutVars/>
      </dgm:prSet>
      <dgm:spPr/>
    </dgm:pt>
    <dgm:pt modelId="{FF25EB12-88DD-4A37-8D04-0BFE075CB97E}" type="pres">
      <dgm:prSet presAssocID="{EBBC3A06-8B71-4D86-B215-C8C591BB00DF}" presName="FourNodes_1" presStyleLbl="node1" presStyleIdx="0" presStyleCnt="4">
        <dgm:presLayoutVars>
          <dgm:bulletEnabled val="1"/>
        </dgm:presLayoutVars>
      </dgm:prSet>
      <dgm:spPr/>
    </dgm:pt>
    <dgm:pt modelId="{30588D7E-FA82-48C0-BD0C-B3893CBF697F}" type="pres">
      <dgm:prSet presAssocID="{EBBC3A06-8B71-4D86-B215-C8C591BB00DF}" presName="FourNodes_2" presStyleLbl="node1" presStyleIdx="1" presStyleCnt="4">
        <dgm:presLayoutVars>
          <dgm:bulletEnabled val="1"/>
        </dgm:presLayoutVars>
      </dgm:prSet>
      <dgm:spPr/>
    </dgm:pt>
    <dgm:pt modelId="{C55DCD54-AE9D-4275-BAF8-88A35728EC69}" type="pres">
      <dgm:prSet presAssocID="{EBBC3A06-8B71-4D86-B215-C8C591BB00DF}" presName="FourNodes_3" presStyleLbl="node1" presStyleIdx="2" presStyleCnt="4">
        <dgm:presLayoutVars>
          <dgm:bulletEnabled val="1"/>
        </dgm:presLayoutVars>
      </dgm:prSet>
      <dgm:spPr/>
    </dgm:pt>
    <dgm:pt modelId="{D110CF88-3B4F-4FFE-90D3-A1E88264B2C1}" type="pres">
      <dgm:prSet presAssocID="{EBBC3A06-8B71-4D86-B215-C8C591BB00DF}" presName="FourNodes_4" presStyleLbl="node1" presStyleIdx="3" presStyleCnt="4">
        <dgm:presLayoutVars>
          <dgm:bulletEnabled val="1"/>
        </dgm:presLayoutVars>
      </dgm:prSet>
      <dgm:spPr/>
    </dgm:pt>
    <dgm:pt modelId="{A744D280-12A3-44CE-8E10-BFA1FB311EEC}" type="pres">
      <dgm:prSet presAssocID="{EBBC3A06-8B71-4D86-B215-C8C591BB00DF}" presName="FourConn_1-2" presStyleLbl="fgAccFollowNode1" presStyleIdx="0" presStyleCnt="3">
        <dgm:presLayoutVars>
          <dgm:bulletEnabled val="1"/>
        </dgm:presLayoutVars>
      </dgm:prSet>
      <dgm:spPr/>
    </dgm:pt>
    <dgm:pt modelId="{CE6CE76F-9B6D-4750-80E0-D01EC15882C7}" type="pres">
      <dgm:prSet presAssocID="{EBBC3A06-8B71-4D86-B215-C8C591BB00DF}" presName="FourConn_2-3" presStyleLbl="fgAccFollowNode1" presStyleIdx="1" presStyleCnt="3">
        <dgm:presLayoutVars>
          <dgm:bulletEnabled val="1"/>
        </dgm:presLayoutVars>
      </dgm:prSet>
      <dgm:spPr/>
    </dgm:pt>
    <dgm:pt modelId="{32C864EA-B0C1-43AC-AB6B-4E93C72C4650}" type="pres">
      <dgm:prSet presAssocID="{EBBC3A06-8B71-4D86-B215-C8C591BB00DF}" presName="FourConn_3-4" presStyleLbl="fgAccFollowNode1" presStyleIdx="2" presStyleCnt="3">
        <dgm:presLayoutVars>
          <dgm:bulletEnabled val="1"/>
        </dgm:presLayoutVars>
      </dgm:prSet>
      <dgm:spPr/>
    </dgm:pt>
    <dgm:pt modelId="{0EFE0CDD-CA0D-419E-A8B6-204A37EB1B0C}" type="pres">
      <dgm:prSet presAssocID="{EBBC3A06-8B71-4D86-B215-C8C591BB00DF}" presName="FourNodes_1_text" presStyleLbl="node1" presStyleIdx="3" presStyleCnt="4">
        <dgm:presLayoutVars>
          <dgm:bulletEnabled val="1"/>
        </dgm:presLayoutVars>
      </dgm:prSet>
      <dgm:spPr/>
    </dgm:pt>
    <dgm:pt modelId="{F55872A8-2D99-42DD-BB9F-E729BA62121F}" type="pres">
      <dgm:prSet presAssocID="{EBBC3A06-8B71-4D86-B215-C8C591BB00DF}" presName="FourNodes_2_text" presStyleLbl="node1" presStyleIdx="3" presStyleCnt="4">
        <dgm:presLayoutVars>
          <dgm:bulletEnabled val="1"/>
        </dgm:presLayoutVars>
      </dgm:prSet>
      <dgm:spPr/>
    </dgm:pt>
    <dgm:pt modelId="{141AAABB-9558-4B00-9A8F-037E9D245241}" type="pres">
      <dgm:prSet presAssocID="{EBBC3A06-8B71-4D86-B215-C8C591BB00DF}" presName="FourNodes_3_text" presStyleLbl="node1" presStyleIdx="3" presStyleCnt="4">
        <dgm:presLayoutVars>
          <dgm:bulletEnabled val="1"/>
        </dgm:presLayoutVars>
      </dgm:prSet>
      <dgm:spPr/>
    </dgm:pt>
    <dgm:pt modelId="{A454EF10-E1D4-4CEC-9A3C-F12200C8961B}" type="pres">
      <dgm:prSet presAssocID="{EBBC3A06-8B71-4D86-B215-C8C591BB00DF}" presName="FourNodes_4_text" presStyleLbl="node1" presStyleIdx="3" presStyleCnt="4">
        <dgm:presLayoutVars>
          <dgm:bulletEnabled val="1"/>
        </dgm:presLayoutVars>
      </dgm:prSet>
      <dgm:spPr/>
    </dgm:pt>
  </dgm:ptLst>
  <dgm:cxnLst>
    <dgm:cxn modelId="{1B698813-A329-434D-AD46-D2A1AD2BEC5F}" type="presOf" srcId="{59D27B9C-7217-4CEE-B66B-526601DC6189}" destId="{FF25EB12-88DD-4A37-8D04-0BFE075CB97E}" srcOrd="0" destOrd="0" presId="urn:microsoft.com/office/officeart/2005/8/layout/vProcess5"/>
    <dgm:cxn modelId="{4EF47724-BF8E-4E94-A4E1-B1F36962D1D6}" type="presOf" srcId="{1B5135B4-01EA-4B93-83FE-D4441C80C46D}" destId="{CE6CE76F-9B6D-4750-80E0-D01EC15882C7}" srcOrd="0" destOrd="0" presId="urn:microsoft.com/office/officeart/2005/8/layout/vProcess5"/>
    <dgm:cxn modelId="{32D79A27-0633-4503-B5B6-775F8955A2DA}" srcId="{EBBC3A06-8B71-4D86-B215-C8C591BB00DF}" destId="{7AB0FA75-3A1B-4047-8831-45F72508A74D}" srcOrd="3" destOrd="0" parTransId="{E74D1E58-D8EC-4E57-B905-A2E9D00910C1}" sibTransId="{8AC5714D-8548-4939-9D1A-1CE14D458AB9}"/>
    <dgm:cxn modelId="{4FF27732-77CC-40E8-B6C5-F0B80E11CCA0}" type="presOf" srcId="{1DD8AD6A-E051-40D4-9E41-386180C9AE7D}" destId="{F55872A8-2D99-42DD-BB9F-E729BA62121F}" srcOrd="1" destOrd="0" presId="urn:microsoft.com/office/officeart/2005/8/layout/vProcess5"/>
    <dgm:cxn modelId="{66955037-08EC-4998-A7D2-C6947A9D1412}" srcId="{EBBC3A06-8B71-4D86-B215-C8C591BB00DF}" destId="{59D27B9C-7217-4CEE-B66B-526601DC6189}" srcOrd="0" destOrd="0" parTransId="{A5D50E67-017B-4C69-9FCF-C498E6D8BB98}" sibTransId="{0C9788FE-4E8E-4746-9C02-A42F048C9166}"/>
    <dgm:cxn modelId="{1D216F3C-4FC8-464B-8010-495D1A15FC0C}" type="presOf" srcId="{59D27B9C-7217-4CEE-B66B-526601DC6189}" destId="{0EFE0CDD-CA0D-419E-A8B6-204A37EB1B0C}" srcOrd="1" destOrd="0" presId="urn:microsoft.com/office/officeart/2005/8/layout/vProcess5"/>
    <dgm:cxn modelId="{9C27705B-A3BC-4A71-AED3-3C967B4B676C}" srcId="{EBBC3A06-8B71-4D86-B215-C8C591BB00DF}" destId="{35B03363-7C9B-46CD-A387-B8F1ADCFEBE3}" srcOrd="2" destOrd="0" parTransId="{D6684D82-8BCF-453C-97E6-18381374CB4A}" sibTransId="{B3F9B286-6D94-405D-95B0-EEA67A01EC46}"/>
    <dgm:cxn modelId="{95BC1C42-2263-46CF-A181-4E589A9797C2}" type="presOf" srcId="{35B03363-7C9B-46CD-A387-B8F1ADCFEBE3}" destId="{141AAABB-9558-4B00-9A8F-037E9D245241}" srcOrd="1" destOrd="0" presId="urn:microsoft.com/office/officeart/2005/8/layout/vProcess5"/>
    <dgm:cxn modelId="{7A92474D-DA08-47A1-A49A-E1E1BD5C2BD6}" type="presOf" srcId="{7AB0FA75-3A1B-4047-8831-45F72508A74D}" destId="{A454EF10-E1D4-4CEC-9A3C-F12200C8961B}" srcOrd="1" destOrd="0" presId="urn:microsoft.com/office/officeart/2005/8/layout/vProcess5"/>
    <dgm:cxn modelId="{095C8F7A-55D3-48D8-B6C0-AF254EEC1604}" type="presOf" srcId="{35B03363-7C9B-46CD-A387-B8F1ADCFEBE3}" destId="{C55DCD54-AE9D-4275-BAF8-88A35728EC69}" srcOrd="0" destOrd="0" presId="urn:microsoft.com/office/officeart/2005/8/layout/vProcess5"/>
    <dgm:cxn modelId="{B6983394-CC7E-4D39-B70C-82017BD40A45}" type="presOf" srcId="{0C9788FE-4E8E-4746-9C02-A42F048C9166}" destId="{A744D280-12A3-44CE-8E10-BFA1FB311EEC}" srcOrd="0" destOrd="0" presId="urn:microsoft.com/office/officeart/2005/8/layout/vProcess5"/>
    <dgm:cxn modelId="{E7FC90A9-07A6-4489-9B42-85CA0779C254}" type="presOf" srcId="{7AB0FA75-3A1B-4047-8831-45F72508A74D}" destId="{D110CF88-3B4F-4FFE-90D3-A1E88264B2C1}" srcOrd="0" destOrd="0" presId="urn:microsoft.com/office/officeart/2005/8/layout/vProcess5"/>
    <dgm:cxn modelId="{980EE2B3-8B65-4111-AD55-C28CD5C88741}" type="presOf" srcId="{B3F9B286-6D94-405D-95B0-EEA67A01EC46}" destId="{32C864EA-B0C1-43AC-AB6B-4E93C72C4650}" srcOrd="0" destOrd="0" presId="urn:microsoft.com/office/officeart/2005/8/layout/vProcess5"/>
    <dgm:cxn modelId="{D83ADBC9-DF19-4039-85A7-78B5DBD3032D}" type="presOf" srcId="{EBBC3A06-8B71-4D86-B215-C8C591BB00DF}" destId="{27929244-262B-467A-9C0C-5F308DE6AE5C}" srcOrd="0" destOrd="0" presId="urn:microsoft.com/office/officeart/2005/8/layout/vProcess5"/>
    <dgm:cxn modelId="{CCCCF7D4-A563-4307-875D-414BF96AE01A}" srcId="{EBBC3A06-8B71-4D86-B215-C8C591BB00DF}" destId="{1DD8AD6A-E051-40D4-9E41-386180C9AE7D}" srcOrd="1" destOrd="0" parTransId="{46BD8C92-252D-4E94-80AB-DF76FA044B6B}" sibTransId="{1B5135B4-01EA-4B93-83FE-D4441C80C46D}"/>
    <dgm:cxn modelId="{720F2DEE-63C8-4693-939A-A476EB8F94AF}" type="presOf" srcId="{1DD8AD6A-E051-40D4-9E41-386180C9AE7D}" destId="{30588D7E-FA82-48C0-BD0C-B3893CBF697F}" srcOrd="0" destOrd="0" presId="urn:microsoft.com/office/officeart/2005/8/layout/vProcess5"/>
    <dgm:cxn modelId="{EFB4FCD2-3679-4A32-8B86-F5533F062447}" type="presParOf" srcId="{27929244-262B-467A-9C0C-5F308DE6AE5C}" destId="{BFD6568C-ACAF-4266-8B71-AE54B7AE501E}" srcOrd="0" destOrd="0" presId="urn:microsoft.com/office/officeart/2005/8/layout/vProcess5"/>
    <dgm:cxn modelId="{AB97FFF0-0201-4781-A8AE-F0B323BDFF2A}" type="presParOf" srcId="{27929244-262B-467A-9C0C-5F308DE6AE5C}" destId="{FF25EB12-88DD-4A37-8D04-0BFE075CB97E}" srcOrd="1" destOrd="0" presId="urn:microsoft.com/office/officeart/2005/8/layout/vProcess5"/>
    <dgm:cxn modelId="{48B7C4D5-D074-4B9E-90DA-69756F153D08}" type="presParOf" srcId="{27929244-262B-467A-9C0C-5F308DE6AE5C}" destId="{30588D7E-FA82-48C0-BD0C-B3893CBF697F}" srcOrd="2" destOrd="0" presId="urn:microsoft.com/office/officeart/2005/8/layout/vProcess5"/>
    <dgm:cxn modelId="{EFD7D5E3-54C0-48E9-B327-BD1074BBA66D}" type="presParOf" srcId="{27929244-262B-467A-9C0C-5F308DE6AE5C}" destId="{C55DCD54-AE9D-4275-BAF8-88A35728EC69}" srcOrd="3" destOrd="0" presId="urn:microsoft.com/office/officeart/2005/8/layout/vProcess5"/>
    <dgm:cxn modelId="{53FF285D-8731-4D5B-AFC9-7DC7A1B1E1B5}" type="presParOf" srcId="{27929244-262B-467A-9C0C-5F308DE6AE5C}" destId="{D110CF88-3B4F-4FFE-90D3-A1E88264B2C1}" srcOrd="4" destOrd="0" presId="urn:microsoft.com/office/officeart/2005/8/layout/vProcess5"/>
    <dgm:cxn modelId="{2D8057CF-95F4-4FAB-A14F-ED1F10E4BFFE}" type="presParOf" srcId="{27929244-262B-467A-9C0C-5F308DE6AE5C}" destId="{A744D280-12A3-44CE-8E10-BFA1FB311EEC}" srcOrd="5" destOrd="0" presId="urn:microsoft.com/office/officeart/2005/8/layout/vProcess5"/>
    <dgm:cxn modelId="{F6FD5179-B93B-4DF3-AA32-6DA15C4037D9}" type="presParOf" srcId="{27929244-262B-467A-9C0C-5F308DE6AE5C}" destId="{CE6CE76F-9B6D-4750-80E0-D01EC15882C7}" srcOrd="6" destOrd="0" presId="urn:microsoft.com/office/officeart/2005/8/layout/vProcess5"/>
    <dgm:cxn modelId="{B7BD461C-98E3-471B-9F3F-3D78DC0394C3}" type="presParOf" srcId="{27929244-262B-467A-9C0C-5F308DE6AE5C}" destId="{32C864EA-B0C1-43AC-AB6B-4E93C72C4650}" srcOrd="7" destOrd="0" presId="urn:microsoft.com/office/officeart/2005/8/layout/vProcess5"/>
    <dgm:cxn modelId="{1F424477-02C7-40F6-91D7-05C01DBE2C94}" type="presParOf" srcId="{27929244-262B-467A-9C0C-5F308DE6AE5C}" destId="{0EFE0CDD-CA0D-419E-A8B6-204A37EB1B0C}" srcOrd="8" destOrd="0" presId="urn:microsoft.com/office/officeart/2005/8/layout/vProcess5"/>
    <dgm:cxn modelId="{A6CE2566-117A-45F8-83AE-E7A8701F7FFE}" type="presParOf" srcId="{27929244-262B-467A-9C0C-5F308DE6AE5C}" destId="{F55872A8-2D99-42DD-BB9F-E729BA62121F}" srcOrd="9" destOrd="0" presId="urn:microsoft.com/office/officeart/2005/8/layout/vProcess5"/>
    <dgm:cxn modelId="{F5095C59-7EEE-49D3-920C-EBA2A403BCA0}" type="presParOf" srcId="{27929244-262B-467A-9C0C-5F308DE6AE5C}" destId="{141AAABB-9558-4B00-9A8F-037E9D245241}" srcOrd="10" destOrd="0" presId="urn:microsoft.com/office/officeart/2005/8/layout/vProcess5"/>
    <dgm:cxn modelId="{C18E2F47-7EEE-4981-8459-C1FDF034E9F8}" type="presParOf" srcId="{27929244-262B-467A-9C0C-5F308DE6AE5C}" destId="{A454EF10-E1D4-4CEC-9A3C-F12200C8961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01790C-D59D-4849-83FC-247DE03BF4E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0D174A8-884B-4901-B75B-879114138779}">
      <dgm:prSet/>
      <dgm:spPr/>
      <dgm:t>
        <a:bodyPr/>
        <a:lstStyle/>
        <a:p>
          <a:r>
            <a:rPr lang="en-GB"/>
            <a:t>CLC: Council for Licensed Conveyancers </a:t>
          </a:r>
          <a:endParaRPr lang="en-US"/>
        </a:p>
      </dgm:t>
    </dgm:pt>
    <dgm:pt modelId="{F4AF09FE-F739-40B4-A122-AD9306174ACD}" type="parTrans" cxnId="{1E8DD7BD-B582-48EE-8810-088C88C1E3BA}">
      <dgm:prSet/>
      <dgm:spPr/>
      <dgm:t>
        <a:bodyPr/>
        <a:lstStyle/>
        <a:p>
          <a:endParaRPr lang="en-US"/>
        </a:p>
      </dgm:t>
    </dgm:pt>
    <dgm:pt modelId="{DEDA901E-06F7-4E31-A848-EF04B98554FC}" type="sibTrans" cxnId="{1E8DD7BD-B582-48EE-8810-088C88C1E3BA}">
      <dgm:prSet/>
      <dgm:spPr/>
      <dgm:t>
        <a:bodyPr/>
        <a:lstStyle/>
        <a:p>
          <a:endParaRPr lang="en-US"/>
        </a:p>
      </dgm:t>
    </dgm:pt>
    <dgm:pt modelId="{25AFF259-2D4D-4DB9-8FC7-643C6E865B04}">
      <dgm:prSet/>
      <dgm:spPr/>
      <dgm:t>
        <a:bodyPr/>
        <a:lstStyle/>
        <a:p>
          <a:r>
            <a:rPr lang="en-GB"/>
            <a:t>The CLC Code: 6 principles (supported by Outcomes)</a:t>
          </a:r>
          <a:endParaRPr lang="en-US"/>
        </a:p>
      </dgm:t>
    </dgm:pt>
    <dgm:pt modelId="{3A8C2702-0BAE-4048-A615-1C2D59148023}" type="parTrans" cxnId="{F03F94B5-0F24-44DB-8FD8-A25F2C081B58}">
      <dgm:prSet/>
      <dgm:spPr/>
      <dgm:t>
        <a:bodyPr/>
        <a:lstStyle/>
        <a:p>
          <a:endParaRPr lang="en-US"/>
        </a:p>
      </dgm:t>
    </dgm:pt>
    <dgm:pt modelId="{8C64D4A3-02A8-4313-A8ED-1749533479D1}" type="sibTrans" cxnId="{F03F94B5-0F24-44DB-8FD8-A25F2C081B58}">
      <dgm:prSet/>
      <dgm:spPr/>
      <dgm:t>
        <a:bodyPr/>
        <a:lstStyle/>
        <a:p>
          <a:endParaRPr lang="en-US"/>
        </a:p>
      </dgm:t>
    </dgm:pt>
    <dgm:pt modelId="{C483D3A6-A23D-4C12-8AB3-5769B6DEF878}">
      <dgm:prSet/>
      <dgm:spPr/>
      <dgm:t>
        <a:bodyPr/>
        <a:lstStyle/>
        <a:p>
          <a:r>
            <a:rPr lang="en-GB"/>
            <a:t>TASK: Compare the 3 codes and identify common principles</a:t>
          </a:r>
          <a:endParaRPr lang="en-US"/>
        </a:p>
      </dgm:t>
    </dgm:pt>
    <dgm:pt modelId="{4C06607A-17B4-4DA4-A33E-26EF33945573}" type="parTrans" cxnId="{D576A0B8-BFF1-45EC-850D-56705EEF3F3B}">
      <dgm:prSet/>
      <dgm:spPr/>
      <dgm:t>
        <a:bodyPr/>
        <a:lstStyle/>
        <a:p>
          <a:endParaRPr lang="en-US"/>
        </a:p>
      </dgm:t>
    </dgm:pt>
    <dgm:pt modelId="{9971847D-581F-40B7-A359-29F607548E59}" type="sibTrans" cxnId="{D576A0B8-BFF1-45EC-850D-56705EEF3F3B}">
      <dgm:prSet/>
      <dgm:spPr/>
      <dgm:t>
        <a:bodyPr/>
        <a:lstStyle/>
        <a:p>
          <a:endParaRPr lang="en-US"/>
        </a:p>
      </dgm:t>
    </dgm:pt>
    <dgm:pt modelId="{F02A5561-6689-42F6-93B9-5AC514A99630}" type="pres">
      <dgm:prSet presAssocID="{1201790C-D59D-4849-83FC-247DE03BF4E6}" presName="outerComposite" presStyleCnt="0">
        <dgm:presLayoutVars>
          <dgm:chMax val="5"/>
          <dgm:dir/>
          <dgm:resizeHandles val="exact"/>
        </dgm:presLayoutVars>
      </dgm:prSet>
      <dgm:spPr/>
    </dgm:pt>
    <dgm:pt modelId="{6D254361-4287-4C3E-BD5C-41CD16D06B6B}" type="pres">
      <dgm:prSet presAssocID="{1201790C-D59D-4849-83FC-247DE03BF4E6}" presName="dummyMaxCanvas" presStyleCnt="0">
        <dgm:presLayoutVars/>
      </dgm:prSet>
      <dgm:spPr/>
    </dgm:pt>
    <dgm:pt modelId="{365CCC17-E8CD-485D-A11B-FD93E20C8779}" type="pres">
      <dgm:prSet presAssocID="{1201790C-D59D-4849-83FC-247DE03BF4E6}" presName="ThreeNodes_1" presStyleLbl="node1" presStyleIdx="0" presStyleCnt="3">
        <dgm:presLayoutVars>
          <dgm:bulletEnabled val="1"/>
        </dgm:presLayoutVars>
      </dgm:prSet>
      <dgm:spPr/>
    </dgm:pt>
    <dgm:pt modelId="{B9E136C7-1477-4D6E-8365-DB4E2C0E1043}" type="pres">
      <dgm:prSet presAssocID="{1201790C-D59D-4849-83FC-247DE03BF4E6}" presName="ThreeNodes_2" presStyleLbl="node1" presStyleIdx="1" presStyleCnt="3">
        <dgm:presLayoutVars>
          <dgm:bulletEnabled val="1"/>
        </dgm:presLayoutVars>
      </dgm:prSet>
      <dgm:spPr/>
    </dgm:pt>
    <dgm:pt modelId="{72FDA160-75A0-4DAA-94EF-4E3CE9C83875}" type="pres">
      <dgm:prSet presAssocID="{1201790C-D59D-4849-83FC-247DE03BF4E6}" presName="ThreeNodes_3" presStyleLbl="node1" presStyleIdx="2" presStyleCnt="3">
        <dgm:presLayoutVars>
          <dgm:bulletEnabled val="1"/>
        </dgm:presLayoutVars>
      </dgm:prSet>
      <dgm:spPr/>
    </dgm:pt>
    <dgm:pt modelId="{F50D1C84-A282-4B84-B818-9B64AA72AC40}" type="pres">
      <dgm:prSet presAssocID="{1201790C-D59D-4849-83FC-247DE03BF4E6}" presName="ThreeConn_1-2" presStyleLbl="fgAccFollowNode1" presStyleIdx="0" presStyleCnt="2">
        <dgm:presLayoutVars>
          <dgm:bulletEnabled val="1"/>
        </dgm:presLayoutVars>
      </dgm:prSet>
      <dgm:spPr/>
    </dgm:pt>
    <dgm:pt modelId="{C82B24E0-CD51-407A-9BA7-21ECDCE4070C}" type="pres">
      <dgm:prSet presAssocID="{1201790C-D59D-4849-83FC-247DE03BF4E6}" presName="ThreeConn_2-3" presStyleLbl="fgAccFollowNode1" presStyleIdx="1" presStyleCnt="2">
        <dgm:presLayoutVars>
          <dgm:bulletEnabled val="1"/>
        </dgm:presLayoutVars>
      </dgm:prSet>
      <dgm:spPr/>
    </dgm:pt>
    <dgm:pt modelId="{1FBD3B0C-220C-4928-9870-3728DAC11908}" type="pres">
      <dgm:prSet presAssocID="{1201790C-D59D-4849-83FC-247DE03BF4E6}" presName="ThreeNodes_1_text" presStyleLbl="node1" presStyleIdx="2" presStyleCnt="3">
        <dgm:presLayoutVars>
          <dgm:bulletEnabled val="1"/>
        </dgm:presLayoutVars>
      </dgm:prSet>
      <dgm:spPr/>
    </dgm:pt>
    <dgm:pt modelId="{9FE7BD90-12B7-45BA-AD6F-2699A88E8257}" type="pres">
      <dgm:prSet presAssocID="{1201790C-D59D-4849-83FC-247DE03BF4E6}" presName="ThreeNodes_2_text" presStyleLbl="node1" presStyleIdx="2" presStyleCnt="3">
        <dgm:presLayoutVars>
          <dgm:bulletEnabled val="1"/>
        </dgm:presLayoutVars>
      </dgm:prSet>
      <dgm:spPr/>
    </dgm:pt>
    <dgm:pt modelId="{B1D95813-660C-4F6A-AC7E-A6EE4B68C1B2}" type="pres">
      <dgm:prSet presAssocID="{1201790C-D59D-4849-83FC-247DE03BF4E6}" presName="ThreeNodes_3_text" presStyleLbl="node1" presStyleIdx="2" presStyleCnt="3">
        <dgm:presLayoutVars>
          <dgm:bulletEnabled val="1"/>
        </dgm:presLayoutVars>
      </dgm:prSet>
      <dgm:spPr/>
    </dgm:pt>
  </dgm:ptLst>
  <dgm:cxnLst>
    <dgm:cxn modelId="{F497E304-54B3-426E-82A9-65C9050A045A}" type="presOf" srcId="{8C64D4A3-02A8-4313-A8ED-1749533479D1}" destId="{C82B24E0-CD51-407A-9BA7-21ECDCE4070C}" srcOrd="0" destOrd="0" presId="urn:microsoft.com/office/officeart/2005/8/layout/vProcess5"/>
    <dgm:cxn modelId="{604F5B10-D7AB-4648-A662-D6AA459CF454}" type="presOf" srcId="{C483D3A6-A23D-4C12-8AB3-5769B6DEF878}" destId="{72FDA160-75A0-4DAA-94EF-4E3CE9C83875}" srcOrd="0" destOrd="0" presId="urn:microsoft.com/office/officeart/2005/8/layout/vProcess5"/>
    <dgm:cxn modelId="{4D666B65-CD62-4A7E-B3B1-4AFD87593586}" type="presOf" srcId="{60D174A8-884B-4901-B75B-879114138779}" destId="{1FBD3B0C-220C-4928-9870-3728DAC11908}" srcOrd="1" destOrd="0" presId="urn:microsoft.com/office/officeart/2005/8/layout/vProcess5"/>
    <dgm:cxn modelId="{8720FF49-324E-459F-A09A-E42840B0D192}" type="presOf" srcId="{1201790C-D59D-4849-83FC-247DE03BF4E6}" destId="{F02A5561-6689-42F6-93B9-5AC514A99630}" srcOrd="0" destOrd="0" presId="urn:microsoft.com/office/officeart/2005/8/layout/vProcess5"/>
    <dgm:cxn modelId="{F03F94B5-0F24-44DB-8FD8-A25F2C081B58}" srcId="{1201790C-D59D-4849-83FC-247DE03BF4E6}" destId="{25AFF259-2D4D-4DB9-8FC7-643C6E865B04}" srcOrd="1" destOrd="0" parTransId="{3A8C2702-0BAE-4048-A615-1C2D59148023}" sibTransId="{8C64D4A3-02A8-4313-A8ED-1749533479D1}"/>
    <dgm:cxn modelId="{4EBF8EB7-181E-443E-8F97-5D7255B2F32E}" type="presOf" srcId="{25AFF259-2D4D-4DB9-8FC7-643C6E865B04}" destId="{9FE7BD90-12B7-45BA-AD6F-2699A88E8257}" srcOrd="1" destOrd="0" presId="urn:microsoft.com/office/officeart/2005/8/layout/vProcess5"/>
    <dgm:cxn modelId="{D576A0B8-BFF1-45EC-850D-56705EEF3F3B}" srcId="{1201790C-D59D-4849-83FC-247DE03BF4E6}" destId="{C483D3A6-A23D-4C12-8AB3-5769B6DEF878}" srcOrd="2" destOrd="0" parTransId="{4C06607A-17B4-4DA4-A33E-26EF33945573}" sibTransId="{9971847D-581F-40B7-A359-29F607548E59}"/>
    <dgm:cxn modelId="{1E8DD7BD-B582-48EE-8810-088C88C1E3BA}" srcId="{1201790C-D59D-4849-83FC-247DE03BF4E6}" destId="{60D174A8-884B-4901-B75B-879114138779}" srcOrd="0" destOrd="0" parTransId="{F4AF09FE-F739-40B4-A122-AD9306174ACD}" sibTransId="{DEDA901E-06F7-4E31-A848-EF04B98554FC}"/>
    <dgm:cxn modelId="{3BC54DBE-F953-4BB4-A5D5-B4E1B2C39957}" type="presOf" srcId="{C483D3A6-A23D-4C12-8AB3-5769B6DEF878}" destId="{B1D95813-660C-4F6A-AC7E-A6EE4B68C1B2}" srcOrd="1" destOrd="0" presId="urn:microsoft.com/office/officeart/2005/8/layout/vProcess5"/>
    <dgm:cxn modelId="{0CAE97C9-3F23-4B23-8677-B9C12D3ADCA7}" type="presOf" srcId="{25AFF259-2D4D-4DB9-8FC7-643C6E865B04}" destId="{B9E136C7-1477-4D6E-8365-DB4E2C0E1043}" srcOrd="0" destOrd="0" presId="urn:microsoft.com/office/officeart/2005/8/layout/vProcess5"/>
    <dgm:cxn modelId="{E5175AE8-CC2B-47B6-88B6-104812076BB5}" type="presOf" srcId="{60D174A8-884B-4901-B75B-879114138779}" destId="{365CCC17-E8CD-485D-A11B-FD93E20C8779}" srcOrd="0" destOrd="0" presId="urn:microsoft.com/office/officeart/2005/8/layout/vProcess5"/>
    <dgm:cxn modelId="{F16672ED-8D5E-40F4-B9B6-6F83A10646FA}" type="presOf" srcId="{DEDA901E-06F7-4E31-A848-EF04B98554FC}" destId="{F50D1C84-A282-4B84-B818-9B64AA72AC40}" srcOrd="0" destOrd="0" presId="urn:microsoft.com/office/officeart/2005/8/layout/vProcess5"/>
    <dgm:cxn modelId="{BB2A04FE-21E6-4E1E-8517-3B9FFAECC4F0}" type="presParOf" srcId="{F02A5561-6689-42F6-93B9-5AC514A99630}" destId="{6D254361-4287-4C3E-BD5C-41CD16D06B6B}" srcOrd="0" destOrd="0" presId="urn:microsoft.com/office/officeart/2005/8/layout/vProcess5"/>
    <dgm:cxn modelId="{CB091A74-E12A-402F-9DAC-736E320F3D7F}" type="presParOf" srcId="{F02A5561-6689-42F6-93B9-5AC514A99630}" destId="{365CCC17-E8CD-485D-A11B-FD93E20C8779}" srcOrd="1" destOrd="0" presId="urn:microsoft.com/office/officeart/2005/8/layout/vProcess5"/>
    <dgm:cxn modelId="{63012111-1EEB-49B4-81EC-538BE3D1BECB}" type="presParOf" srcId="{F02A5561-6689-42F6-93B9-5AC514A99630}" destId="{B9E136C7-1477-4D6E-8365-DB4E2C0E1043}" srcOrd="2" destOrd="0" presId="urn:microsoft.com/office/officeart/2005/8/layout/vProcess5"/>
    <dgm:cxn modelId="{4C46F1FA-DA10-4C24-BE6C-90DAD58CB2D3}" type="presParOf" srcId="{F02A5561-6689-42F6-93B9-5AC514A99630}" destId="{72FDA160-75A0-4DAA-94EF-4E3CE9C83875}" srcOrd="3" destOrd="0" presId="urn:microsoft.com/office/officeart/2005/8/layout/vProcess5"/>
    <dgm:cxn modelId="{D6ECC511-02E3-40FD-9690-3FC3EDA38C50}" type="presParOf" srcId="{F02A5561-6689-42F6-93B9-5AC514A99630}" destId="{F50D1C84-A282-4B84-B818-9B64AA72AC40}" srcOrd="4" destOrd="0" presId="urn:microsoft.com/office/officeart/2005/8/layout/vProcess5"/>
    <dgm:cxn modelId="{1B17B4F3-B2B7-4178-818E-FE76164B3C48}" type="presParOf" srcId="{F02A5561-6689-42F6-93B9-5AC514A99630}" destId="{C82B24E0-CD51-407A-9BA7-21ECDCE4070C}" srcOrd="5" destOrd="0" presId="urn:microsoft.com/office/officeart/2005/8/layout/vProcess5"/>
    <dgm:cxn modelId="{2B55FDFA-BBE2-4D07-A8D2-BFF7E2F38467}" type="presParOf" srcId="{F02A5561-6689-42F6-93B9-5AC514A99630}" destId="{1FBD3B0C-220C-4928-9870-3728DAC11908}" srcOrd="6" destOrd="0" presId="urn:microsoft.com/office/officeart/2005/8/layout/vProcess5"/>
    <dgm:cxn modelId="{0C949132-4FAF-4F7E-964F-CA25B7B37815}" type="presParOf" srcId="{F02A5561-6689-42F6-93B9-5AC514A99630}" destId="{9FE7BD90-12B7-45BA-AD6F-2699A88E8257}" srcOrd="7" destOrd="0" presId="urn:microsoft.com/office/officeart/2005/8/layout/vProcess5"/>
    <dgm:cxn modelId="{9C82BCD8-0948-4E22-B228-8BE17D387A22}" type="presParOf" srcId="{F02A5561-6689-42F6-93B9-5AC514A99630}" destId="{B1D95813-660C-4F6A-AC7E-A6EE4B68C1B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D821FE-826A-407C-8033-B6B3CCA8A18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AEE267-70E3-49F7-BF31-EA70E27C0D8A}">
      <dgm:prSet/>
      <dgm:spPr/>
      <dgm:t>
        <a:bodyPr/>
        <a:lstStyle/>
        <a:p>
          <a:r>
            <a:rPr lang="en-GB"/>
            <a:t>Purpose = demonstrate compliance with professional regulatory requirements</a:t>
          </a:r>
          <a:endParaRPr lang="en-US"/>
        </a:p>
      </dgm:t>
    </dgm:pt>
    <dgm:pt modelId="{190A9D07-C899-4799-9B55-0FADAD1A525B}" type="parTrans" cxnId="{E51B91AE-932E-419D-854B-DC613A5F00B9}">
      <dgm:prSet/>
      <dgm:spPr/>
      <dgm:t>
        <a:bodyPr/>
        <a:lstStyle/>
        <a:p>
          <a:endParaRPr lang="en-US"/>
        </a:p>
      </dgm:t>
    </dgm:pt>
    <dgm:pt modelId="{E8660E71-8A77-4CD4-AD03-E021A088049D}" type="sibTrans" cxnId="{E51B91AE-932E-419D-854B-DC613A5F00B9}">
      <dgm:prSet/>
      <dgm:spPr/>
      <dgm:t>
        <a:bodyPr/>
        <a:lstStyle/>
        <a:p>
          <a:endParaRPr lang="en-US"/>
        </a:p>
      </dgm:t>
    </dgm:pt>
    <dgm:pt modelId="{AC27BCE4-9FA5-4CF9-A4AB-200371719577}">
      <dgm:prSet/>
      <dgm:spPr/>
      <dgm:t>
        <a:bodyPr/>
        <a:lstStyle/>
        <a:p>
          <a:r>
            <a:rPr lang="en-GB" b="1"/>
            <a:t>CILEX Code of Conduct </a:t>
          </a:r>
          <a:r>
            <a:rPr lang="en-GB"/>
            <a:t>– Principle 5 ( Outcomes 5.7, 5.9)</a:t>
          </a:r>
          <a:endParaRPr lang="en-US"/>
        </a:p>
      </dgm:t>
    </dgm:pt>
    <dgm:pt modelId="{C55BA644-4DDE-41DE-A4CA-2EB82AD10CB2}" type="parTrans" cxnId="{FFF35D16-606A-468F-A0E5-CD6349C7548F}">
      <dgm:prSet/>
      <dgm:spPr/>
      <dgm:t>
        <a:bodyPr/>
        <a:lstStyle/>
        <a:p>
          <a:endParaRPr lang="en-US"/>
        </a:p>
      </dgm:t>
    </dgm:pt>
    <dgm:pt modelId="{D54F01AD-B4E9-4920-9E69-C252903D3895}" type="sibTrans" cxnId="{FFF35D16-606A-468F-A0E5-CD6349C7548F}">
      <dgm:prSet/>
      <dgm:spPr/>
      <dgm:t>
        <a:bodyPr/>
        <a:lstStyle/>
        <a:p>
          <a:endParaRPr lang="en-US"/>
        </a:p>
      </dgm:t>
    </dgm:pt>
    <dgm:pt modelId="{25BB51A3-8DE2-470A-800F-5001A82ED7E8}">
      <dgm:prSet/>
      <dgm:spPr/>
      <dgm:t>
        <a:bodyPr/>
        <a:lstStyle/>
        <a:p>
          <a:r>
            <a:rPr lang="en-GB" u="sng"/>
            <a:t>SRA Code of Conduct </a:t>
          </a:r>
          <a:r>
            <a:rPr lang="en-GB"/>
            <a:t>– Para 8.6</a:t>
          </a:r>
          <a:endParaRPr lang="en-US"/>
        </a:p>
      </dgm:t>
    </dgm:pt>
    <dgm:pt modelId="{4396CE3B-C011-4ED4-BDBB-EA372F183544}" type="parTrans" cxnId="{F06E8342-E7C1-49D7-8599-F3EDBED5278B}">
      <dgm:prSet/>
      <dgm:spPr/>
      <dgm:t>
        <a:bodyPr/>
        <a:lstStyle/>
        <a:p>
          <a:endParaRPr lang="en-US"/>
        </a:p>
      </dgm:t>
    </dgm:pt>
    <dgm:pt modelId="{B83B05A7-B4E1-4136-A9A8-0511C5B0E0F7}" type="sibTrans" cxnId="{F06E8342-E7C1-49D7-8599-F3EDBED5278B}">
      <dgm:prSet/>
      <dgm:spPr/>
      <dgm:t>
        <a:bodyPr/>
        <a:lstStyle/>
        <a:p>
          <a:endParaRPr lang="en-US"/>
        </a:p>
      </dgm:t>
    </dgm:pt>
    <dgm:pt modelId="{7FC84EAA-6EB8-4522-80D2-0C119B762F79}">
      <dgm:prSet/>
      <dgm:spPr/>
      <dgm:t>
        <a:bodyPr/>
        <a:lstStyle/>
        <a:p>
          <a:r>
            <a:rPr lang="en-GB"/>
            <a:t>Clear information in a way they can understand</a:t>
          </a:r>
          <a:endParaRPr lang="en-US"/>
        </a:p>
      </dgm:t>
    </dgm:pt>
    <dgm:pt modelId="{04AC2F4F-1B58-4C08-A14F-8116BF0253C4}" type="parTrans" cxnId="{7A70673A-AA4C-4C18-9D17-F635438682F2}">
      <dgm:prSet/>
      <dgm:spPr/>
      <dgm:t>
        <a:bodyPr/>
        <a:lstStyle/>
        <a:p>
          <a:endParaRPr lang="en-US"/>
        </a:p>
      </dgm:t>
    </dgm:pt>
    <dgm:pt modelId="{767FF466-6944-491A-99D9-6EBC304491EB}" type="sibTrans" cxnId="{7A70673A-AA4C-4C18-9D17-F635438682F2}">
      <dgm:prSet/>
      <dgm:spPr/>
      <dgm:t>
        <a:bodyPr/>
        <a:lstStyle/>
        <a:p>
          <a:endParaRPr lang="en-US"/>
        </a:p>
      </dgm:t>
    </dgm:pt>
    <dgm:pt modelId="{840923CD-08A4-414D-A654-9D6E914CD575}">
      <dgm:prSet/>
      <dgm:spPr/>
      <dgm:t>
        <a:bodyPr/>
        <a:lstStyle/>
        <a:p>
          <a:r>
            <a:rPr lang="en-GB" u="sng"/>
            <a:t>SRA Code of Conduct </a:t>
          </a:r>
          <a:r>
            <a:rPr lang="en-GB"/>
            <a:t>– Para 8.3</a:t>
          </a:r>
          <a:endParaRPr lang="en-US"/>
        </a:p>
      </dgm:t>
    </dgm:pt>
    <dgm:pt modelId="{535669F1-B9D0-466B-B29F-0DD1C1348E32}" type="parTrans" cxnId="{6D925961-7898-454A-AFFE-01B8EB4048A0}">
      <dgm:prSet/>
      <dgm:spPr/>
      <dgm:t>
        <a:bodyPr/>
        <a:lstStyle/>
        <a:p>
          <a:endParaRPr lang="en-US"/>
        </a:p>
      </dgm:t>
    </dgm:pt>
    <dgm:pt modelId="{7ED73BCD-FC05-4889-8F9C-FCA309C99229}" type="sibTrans" cxnId="{6D925961-7898-454A-AFFE-01B8EB4048A0}">
      <dgm:prSet/>
      <dgm:spPr/>
      <dgm:t>
        <a:bodyPr/>
        <a:lstStyle/>
        <a:p>
          <a:endParaRPr lang="en-US"/>
        </a:p>
      </dgm:t>
    </dgm:pt>
    <dgm:pt modelId="{321578AC-A81A-45FC-9E97-38E4AD2D1D97}">
      <dgm:prSet/>
      <dgm:spPr/>
      <dgm:t>
        <a:bodyPr/>
        <a:lstStyle/>
        <a:p>
          <a:r>
            <a:rPr lang="en-GB"/>
            <a:t>Must include: right to compain and procedure</a:t>
          </a:r>
          <a:endParaRPr lang="en-US"/>
        </a:p>
      </dgm:t>
    </dgm:pt>
    <dgm:pt modelId="{E581076F-ED12-4C2C-B31F-20185751AFDB}" type="parTrans" cxnId="{C4B97858-980B-4FFF-96EB-A5CBD8244E92}">
      <dgm:prSet/>
      <dgm:spPr/>
      <dgm:t>
        <a:bodyPr/>
        <a:lstStyle/>
        <a:p>
          <a:endParaRPr lang="en-US"/>
        </a:p>
      </dgm:t>
    </dgm:pt>
    <dgm:pt modelId="{282324FD-57AF-4D95-8005-C5C6CBF66523}" type="sibTrans" cxnId="{C4B97858-980B-4FFF-96EB-A5CBD8244E92}">
      <dgm:prSet/>
      <dgm:spPr/>
      <dgm:t>
        <a:bodyPr/>
        <a:lstStyle/>
        <a:p>
          <a:endParaRPr lang="en-US"/>
        </a:p>
      </dgm:t>
    </dgm:pt>
    <dgm:pt modelId="{C959EA9A-B196-4E56-9651-7C8D24230ACB}">
      <dgm:prSet/>
      <dgm:spPr/>
      <dgm:t>
        <a:bodyPr/>
        <a:lstStyle/>
        <a:p>
          <a:r>
            <a:rPr lang="en-GB" u="sng"/>
            <a:t>SRA Code of Conduct </a:t>
          </a:r>
          <a:r>
            <a:rPr lang="en-GB"/>
            <a:t>– Para 8.7</a:t>
          </a:r>
          <a:endParaRPr lang="en-US"/>
        </a:p>
      </dgm:t>
    </dgm:pt>
    <dgm:pt modelId="{7CD6D306-3733-4364-A38B-CC45C11D4A94}" type="parTrans" cxnId="{585102E0-DDDC-4702-B238-79BD9EBEB5FE}">
      <dgm:prSet/>
      <dgm:spPr/>
      <dgm:t>
        <a:bodyPr/>
        <a:lstStyle/>
        <a:p>
          <a:endParaRPr lang="en-US"/>
        </a:p>
      </dgm:t>
    </dgm:pt>
    <dgm:pt modelId="{2A87273C-5E73-48A6-8275-C92DB8370C5F}" type="sibTrans" cxnId="{585102E0-DDDC-4702-B238-79BD9EBEB5FE}">
      <dgm:prSet/>
      <dgm:spPr/>
      <dgm:t>
        <a:bodyPr/>
        <a:lstStyle/>
        <a:p>
          <a:endParaRPr lang="en-US"/>
        </a:p>
      </dgm:t>
    </dgm:pt>
    <dgm:pt modelId="{F6ACB8DB-1EB2-45BC-888C-0185D7CD16E2}">
      <dgm:prSet/>
      <dgm:spPr/>
      <dgm:t>
        <a:bodyPr/>
        <a:lstStyle/>
        <a:p>
          <a:r>
            <a:rPr lang="en-GB"/>
            <a:t>Must include: fees, rates, costs and disbursements</a:t>
          </a:r>
          <a:endParaRPr lang="en-US"/>
        </a:p>
      </dgm:t>
    </dgm:pt>
    <dgm:pt modelId="{73932EC1-E5CB-4F3F-8284-C49FBF8A082C}" type="parTrans" cxnId="{E9679385-45C0-48A3-B478-4F877A96E197}">
      <dgm:prSet/>
      <dgm:spPr/>
      <dgm:t>
        <a:bodyPr/>
        <a:lstStyle/>
        <a:p>
          <a:endParaRPr lang="en-US"/>
        </a:p>
      </dgm:t>
    </dgm:pt>
    <dgm:pt modelId="{71505485-489F-4A9B-9BA5-5E4D8B5DF59A}" type="sibTrans" cxnId="{E9679385-45C0-48A3-B478-4F877A96E197}">
      <dgm:prSet/>
      <dgm:spPr/>
      <dgm:t>
        <a:bodyPr/>
        <a:lstStyle/>
        <a:p>
          <a:endParaRPr lang="en-US"/>
        </a:p>
      </dgm:t>
    </dgm:pt>
    <dgm:pt modelId="{868C2C76-C230-4D33-B648-38D6B8F56BBE}">
      <dgm:prSet/>
      <dgm:spPr/>
      <dgm:t>
        <a:bodyPr/>
        <a:lstStyle/>
        <a:p>
          <a:r>
            <a:rPr lang="en-GB"/>
            <a:t>Must include: name of person dealing and supervising, summary of matter, summar of advice, next steps for solicitor and client</a:t>
          </a:r>
          <a:endParaRPr lang="en-US"/>
        </a:p>
      </dgm:t>
    </dgm:pt>
    <dgm:pt modelId="{F765E1A2-EE91-4671-BC07-51B4F2210256}" type="parTrans" cxnId="{EDAF9107-F265-4B25-9F04-DE3C9460CF0C}">
      <dgm:prSet/>
      <dgm:spPr/>
      <dgm:t>
        <a:bodyPr/>
        <a:lstStyle/>
        <a:p>
          <a:endParaRPr lang="en-US"/>
        </a:p>
      </dgm:t>
    </dgm:pt>
    <dgm:pt modelId="{247F3AD9-5F5A-46A7-A47E-48B07F95E03E}" type="sibTrans" cxnId="{EDAF9107-F265-4B25-9F04-DE3C9460CF0C}">
      <dgm:prSet/>
      <dgm:spPr/>
      <dgm:t>
        <a:bodyPr/>
        <a:lstStyle/>
        <a:p>
          <a:endParaRPr lang="en-US"/>
        </a:p>
      </dgm:t>
    </dgm:pt>
    <dgm:pt modelId="{AD3273C0-916F-4758-890B-D7C89476F04A}">
      <dgm:prSet/>
      <dgm:spPr/>
      <dgm:t>
        <a:bodyPr/>
        <a:lstStyle/>
        <a:p>
          <a:r>
            <a:rPr lang="en-GB"/>
            <a:t>Alongside firms Terms &amp; Conditions</a:t>
          </a:r>
          <a:endParaRPr lang="en-US"/>
        </a:p>
      </dgm:t>
    </dgm:pt>
    <dgm:pt modelId="{90BE2E24-0EBA-40B1-A74A-55D0E9480EDD}" type="parTrans" cxnId="{3C13E310-36E4-43A0-8570-4087092E09CF}">
      <dgm:prSet/>
      <dgm:spPr/>
      <dgm:t>
        <a:bodyPr/>
        <a:lstStyle/>
        <a:p>
          <a:endParaRPr lang="en-US"/>
        </a:p>
      </dgm:t>
    </dgm:pt>
    <dgm:pt modelId="{2D74F80E-5A38-47CE-9058-E7E3B3F93B98}" type="sibTrans" cxnId="{3C13E310-36E4-43A0-8570-4087092E09CF}">
      <dgm:prSet/>
      <dgm:spPr/>
      <dgm:t>
        <a:bodyPr/>
        <a:lstStyle/>
        <a:p>
          <a:endParaRPr lang="en-US"/>
        </a:p>
      </dgm:t>
    </dgm:pt>
    <dgm:pt modelId="{C82D518E-CA0A-4C54-91FB-0D64DB84AEBC}" type="pres">
      <dgm:prSet presAssocID="{72D821FE-826A-407C-8033-B6B3CCA8A184}" presName="root" presStyleCnt="0">
        <dgm:presLayoutVars>
          <dgm:dir/>
          <dgm:resizeHandles val="exact"/>
        </dgm:presLayoutVars>
      </dgm:prSet>
      <dgm:spPr/>
    </dgm:pt>
    <dgm:pt modelId="{60AE0A24-E6C3-4680-B1E1-842440B6D11F}" type="pres">
      <dgm:prSet presAssocID="{A3AEE267-70E3-49F7-BF31-EA70E27C0D8A}" presName="compNode" presStyleCnt="0"/>
      <dgm:spPr/>
    </dgm:pt>
    <dgm:pt modelId="{BD1196A4-A74D-46C0-9697-6AE88C226F09}" type="pres">
      <dgm:prSet presAssocID="{A3AEE267-70E3-49F7-BF31-EA70E27C0D8A}" presName="bgRect" presStyleLbl="bgShp" presStyleIdx="0" presStyleCnt="5"/>
      <dgm:spPr/>
    </dgm:pt>
    <dgm:pt modelId="{CB5BBCC0-3618-468B-954A-BB071ED5EC6D}" type="pres">
      <dgm:prSet presAssocID="{A3AEE267-70E3-49F7-BF31-EA70E27C0D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9D28649-4147-496E-84C5-D1731259B801}" type="pres">
      <dgm:prSet presAssocID="{A3AEE267-70E3-49F7-BF31-EA70E27C0D8A}" presName="spaceRect" presStyleCnt="0"/>
      <dgm:spPr/>
    </dgm:pt>
    <dgm:pt modelId="{BC4DB5D1-5FB1-4F32-9E5A-13BABDEAC699}" type="pres">
      <dgm:prSet presAssocID="{A3AEE267-70E3-49F7-BF31-EA70E27C0D8A}" presName="parTx" presStyleLbl="revTx" presStyleIdx="0" presStyleCnt="8">
        <dgm:presLayoutVars>
          <dgm:chMax val="0"/>
          <dgm:chPref val="0"/>
        </dgm:presLayoutVars>
      </dgm:prSet>
      <dgm:spPr/>
    </dgm:pt>
    <dgm:pt modelId="{64A49C48-B7F6-4CC4-8C17-4368915D5D1B}" type="pres">
      <dgm:prSet presAssocID="{E8660E71-8A77-4CD4-AD03-E021A088049D}" presName="sibTrans" presStyleCnt="0"/>
      <dgm:spPr/>
    </dgm:pt>
    <dgm:pt modelId="{8EDFBAAB-C62F-4D5A-967E-5D1AAA8BB3DF}" type="pres">
      <dgm:prSet presAssocID="{AC27BCE4-9FA5-4CF9-A4AB-200371719577}" presName="compNode" presStyleCnt="0"/>
      <dgm:spPr/>
    </dgm:pt>
    <dgm:pt modelId="{5D6DD014-3BE2-431E-A9D3-9BEF71E13C47}" type="pres">
      <dgm:prSet presAssocID="{AC27BCE4-9FA5-4CF9-A4AB-200371719577}" presName="bgRect" presStyleLbl="bgShp" presStyleIdx="1" presStyleCnt="5"/>
      <dgm:spPr/>
    </dgm:pt>
    <dgm:pt modelId="{98C366CD-62D9-4899-9433-BAE418BF122F}" type="pres">
      <dgm:prSet presAssocID="{AC27BCE4-9FA5-4CF9-A4AB-2003717195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A6A47A1F-3840-472B-8678-C314895F1D3E}" type="pres">
      <dgm:prSet presAssocID="{AC27BCE4-9FA5-4CF9-A4AB-200371719577}" presName="spaceRect" presStyleCnt="0"/>
      <dgm:spPr/>
    </dgm:pt>
    <dgm:pt modelId="{41BC6CC2-34E4-4C7A-AB36-79D8028109EF}" type="pres">
      <dgm:prSet presAssocID="{AC27BCE4-9FA5-4CF9-A4AB-200371719577}" presName="parTx" presStyleLbl="revTx" presStyleIdx="1" presStyleCnt="8">
        <dgm:presLayoutVars>
          <dgm:chMax val="0"/>
          <dgm:chPref val="0"/>
        </dgm:presLayoutVars>
      </dgm:prSet>
      <dgm:spPr/>
    </dgm:pt>
    <dgm:pt modelId="{290FD028-CD1A-48D2-9BE1-1D69FCE49BA1}" type="pres">
      <dgm:prSet presAssocID="{D54F01AD-B4E9-4920-9E69-C252903D3895}" presName="sibTrans" presStyleCnt="0"/>
      <dgm:spPr/>
    </dgm:pt>
    <dgm:pt modelId="{A8CD92F0-075A-45A8-9B5E-6DC2AE31927A}" type="pres">
      <dgm:prSet presAssocID="{25BB51A3-8DE2-470A-800F-5001A82ED7E8}" presName="compNode" presStyleCnt="0"/>
      <dgm:spPr/>
    </dgm:pt>
    <dgm:pt modelId="{415B3DE1-42D8-4A7B-AFBA-9523067DC708}" type="pres">
      <dgm:prSet presAssocID="{25BB51A3-8DE2-470A-800F-5001A82ED7E8}" presName="bgRect" presStyleLbl="bgShp" presStyleIdx="2" presStyleCnt="5"/>
      <dgm:spPr/>
    </dgm:pt>
    <dgm:pt modelId="{5AA7DFD9-701D-4B1D-A6C8-559524617DB3}" type="pres">
      <dgm:prSet presAssocID="{25BB51A3-8DE2-470A-800F-5001A82ED7E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E0C08557-09D1-495F-B36F-D2E9664516DE}" type="pres">
      <dgm:prSet presAssocID="{25BB51A3-8DE2-470A-800F-5001A82ED7E8}" presName="spaceRect" presStyleCnt="0"/>
      <dgm:spPr/>
    </dgm:pt>
    <dgm:pt modelId="{EE1A5DC6-C4F0-4126-8A0A-848B180E9628}" type="pres">
      <dgm:prSet presAssocID="{25BB51A3-8DE2-470A-800F-5001A82ED7E8}" presName="parTx" presStyleLbl="revTx" presStyleIdx="2" presStyleCnt="8">
        <dgm:presLayoutVars>
          <dgm:chMax val="0"/>
          <dgm:chPref val="0"/>
        </dgm:presLayoutVars>
      </dgm:prSet>
      <dgm:spPr/>
    </dgm:pt>
    <dgm:pt modelId="{889BDB14-A061-4D1E-A3AB-0AC54D1F59C5}" type="pres">
      <dgm:prSet presAssocID="{25BB51A3-8DE2-470A-800F-5001A82ED7E8}" presName="desTx" presStyleLbl="revTx" presStyleIdx="3" presStyleCnt="8">
        <dgm:presLayoutVars/>
      </dgm:prSet>
      <dgm:spPr/>
    </dgm:pt>
    <dgm:pt modelId="{F7EE01DE-CEB2-4B10-A7E5-C631B983F9DF}" type="pres">
      <dgm:prSet presAssocID="{B83B05A7-B4E1-4136-A9A8-0511C5B0E0F7}" presName="sibTrans" presStyleCnt="0"/>
      <dgm:spPr/>
    </dgm:pt>
    <dgm:pt modelId="{718D07E3-999F-4EFE-826C-5441E54EFF45}" type="pres">
      <dgm:prSet presAssocID="{840923CD-08A4-414D-A654-9D6E914CD575}" presName="compNode" presStyleCnt="0"/>
      <dgm:spPr/>
    </dgm:pt>
    <dgm:pt modelId="{A2765BFC-8FE6-4964-AEC1-E7B480E08051}" type="pres">
      <dgm:prSet presAssocID="{840923CD-08A4-414D-A654-9D6E914CD575}" presName="bgRect" presStyleLbl="bgShp" presStyleIdx="3" presStyleCnt="5"/>
      <dgm:spPr/>
    </dgm:pt>
    <dgm:pt modelId="{C481004B-EDB6-41C8-882A-5ED5E92B853D}" type="pres">
      <dgm:prSet presAssocID="{840923CD-08A4-414D-A654-9D6E914CD57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owchart"/>
        </a:ext>
      </dgm:extLst>
    </dgm:pt>
    <dgm:pt modelId="{A99DB165-2C54-417D-A232-1916AFCE7B76}" type="pres">
      <dgm:prSet presAssocID="{840923CD-08A4-414D-A654-9D6E914CD575}" presName="spaceRect" presStyleCnt="0"/>
      <dgm:spPr/>
    </dgm:pt>
    <dgm:pt modelId="{47EA130C-D70B-4395-ADC1-6662CA2B8177}" type="pres">
      <dgm:prSet presAssocID="{840923CD-08A4-414D-A654-9D6E914CD575}" presName="parTx" presStyleLbl="revTx" presStyleIdx="4" presStyleCnt="8">
        <dgm:presLayoutVars>
          <dgm:chMax val="0"/>
          <dgm:chPref val="0"/>
        </dgm:presLayoutVars>
      </dgm:prSet>
      <dgm:spPr/>
    </dgm:pt>
    <dgm:pt modelId="{E52D8379-AEA1-4B52-A4CE-62FCEFF56FF7}" type="pres">
      <dgm:prSet presAssocID="{840923CD-08A4-414D-A654-9D6E914CD575}" presName="desTx" presStyleLbl="revTx" presStyleIdx="5" presStyleCnt="8">
        <dgm:presLayoutVars/>
      </dgm:prSet>
      <dgm:spPr/>
    </dgm:pt>
    <dgm:pt modelId="{B9ADC1C7-0CCF-4202-B228-1020CD63A668}" type="pres">
      <dgm:prSet presAssocID="{7ED73BCD-FC05-4889-8F9C-FCA309C99229}" presName="sibTrans" presStyleCnt="0"/>
      <dgm:spPr/>
    </dgm:pt>
    <dgm:pt modelId="{8DE328F2-7605-41BE-9525-2BF20D926097}" type="pres">
      <dgm:prSet presAssocID="{C959EA9A-B196-4E56-9651-7C8D24230ACB}" presName="compNode" presStyleCnt="0"/>
      <dgm:spPr/>
    </dgm:pt>
    <dgm:pt modelId="{56EDDCB0-9625-4790-AF1B-951B855C1E96}" type="pres">
      <dgm:prSet presAssocID="{C959EA9A-B196-4E56-9651-7C8D24230ACB}" presName="bgRect" presStyleLbl="bgShp" presStyleIdx="4" presStyleCnt="5"/>
      <dgm:spPr/>
    </dgm:pt>
    <dgm:pt modelId="{A918F160-01D5-4888-BE59-09478C2079EA}" type="pres">
      <dgm:prSet presAssocID="{C959EA9A-B196-4E56-9651-7C8D24230A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D6546191-9C5C-4A5E-99F7-E50D40EF866D}" type="pres">
      <dgm:prSet presAssocID="{C959EA9A-B196-4E56-9651-7C8D24230ACB}" presName="spaceRect" presStyleCnt="0"/>
      <dgm:spPr/>
    </dgm:pt>
    <dgm:pt modelId="{C76F6628-39C4-468B-8D4F-170C6AFD2214}" type="pres">
      <dgm:prSet presAssocID="{C959EA9A-B196-4E56-9651-7C8D24230ACB}" presName="parTx" presStyleLbl="revTx" presStyleIdx="6" presStyleCnt="8">
        <dgm:presLayoutVars>
          <dgm:chMax val="0"/>
          <dgm:chPref val="0"/>
        </dgm:presLayoutVars>
      </dgm:prSet>
      <dgm:spPr/>
    </dgm:pt>
    <dgm:pt modelId="{3AF1FFFB-64E3-41A2-B3FA-D1E26AD13A65}" type="pres">
      <dgm:prSet presAssocID="{C959EA9A-B196-4E56-9651-7C8D24230ACB}" presName="desTx" presStyleLbl="revTx" presStyleIdx="7" presStyleCnt="8">
        <dgm:presLayoutVars/>
      </dgm:prSet>
      <dgm:spPr/>
    </dgm:pt>
  </dgm:ptLst>
  <dgm:cxnLst>
    <dgm:cxn modelId="{EDAF9107-F265-4B25-9F04-DE3C9460CF0C}" srcId="{C959EA9A-B196-4E56-9651-7C8D24230ACB}" destId="{868C2C76-C230-4D33-B648-38D6B8F56BBE}" srcOrd="1" destOrd="0" parTransId="{F765E1A2-EE91-4671-BC07-51B4F2210256}" sibTransId="{247F3AD9-5F5A-46A7-A47E-48B07F95E03E}"/>
    <dgm:cxn modelId="{6179170D-7214-4467-AE75-2A5036E6711C}" type="presOf" srcId="{7FC84EAA-6EB8-4522-80D2-0C119B762F79}" destId="{889BDB14-A061-4D1E-A3AB-0AC54D1F59C5}" srcOrd="0" destOrd="0" presId="urn:microsoft.com/office/officeart/2018/2/layout/IconVerticalSolidList"/>
    <dgm:cxn modelId="{3C13E310-36E4-43A0-8570-4087092E09CF}" srcId="{C959EA9A-B196-4E56-9651-7C8D24230ACB}" destId="{AD3273C0-916F-4758-890B-D7C89476F04A}" srcOrd="2" destOrd="0" parTransId="{90BE2E24-0EBA-40B1-A74A-55D0E9480EDD}" sibTransId="{2D74F80E-5A38-47CE-9058-E7E3B3F93B98}"/>
    <dgm:cxn modelId="{FFF35D16-606A-468F-A0E5-CD6349C7548F}" srcId="{72D821FE-826A-407C-8033-B6B3CCA8A184}" destId="{AC27BCE4-9FA5-4CF9-A4AB-200371719577}" srcOrd="1" destOrd="0" parTransId="{C55BA644-4DDE-41DE-A4CA-2EB82AD10CB2}" sibTransId="{D54F01AD-B4E9-4920-9E69-C252903D3895}"/>
    <dgm:cxn modelId="{58221122-634C-456D-8F80-3723D7434788}" type="presOf" srcId="{A3AEE267-70E3-49F7-BF31-EA70E27C0D8A}" destId="{BC4DB5D1-5FB1-4F32-9E5A-13BABDEAC699}" srcOrd="0" destOrd="0" presId="urn:microsoft.com/office/officeart/2018/2/layout/IconVerticalSolidList"/>
    <dgm:cxn modelId="{6C056C33-0B42-4071-BF48-68D2CDA25A49}" type="presOf" srcId="{72D821FE-826A-407C-8033-B6B3CCA8A184}" destId="{C82D518E-CA0A-4C54-91FB-0D64DB84AEBC}" srcOrd="0" destOrd="0" presId="urn:microsoft.com/office/officeart/2018/2/layout/IconVerticalSolidList"/>
    <dgm:cxn modelId="{7A70673A-AA4C-4C18-9D17-F635438682F2}" srcId="{25BB51A3-8DE2-470A-800F-5001A82ED7E8}" destId="{7FC84EAA-6EB8-4522-80D2-0C119B762F79}" srcOrd="0" destOrd="0" parTransId="{04AC2F4F-1B58-4C08-A14F-8116BF0253C4}" sibTransId="{767FF466-6944-491A-99D9-6EBC304491EB}"/>
    <dgm:cxn modelId="{61FE4B3F-3BA2-4B23-9609-BAAB24E2D14F}" type="presOf" srcId="{F6ACB8DB-1EB2-45BC-888C-0185D7CD16E2}" destId="{3AF1FFFB-64E3-41A2-B3FA-D1E26AD13A65}" srcOrd="0" destOrd="0" presId="urn:microsoft.com/office/officeart/2018/2/layout/IconVerticalSolidList"/>
    <dgm:cxn modelId="{6D925961-7898-454A-AFFE-01B8EB4048A0}" srcId="{72D821FE-826A-407C-8033-B6B3CCA8A184}" destId="{840923CD-08A4-414D-A654-9D6E914CD575}" srcOrd="3" destOrd="0" parTransId="{535669F1-B9D0-466B-B29F-0DD1C1348E32}" sibTransId="{7ED73BCD-FC05-4889-8F9C-FCA309C99229}"/>
    <dgm:cxn modelId="{F06E8342-E7C1-49D7-8599-F3EDBED5278B}" srcId="{72D821FE-826A-407C-8033-B6B3CCA8A184}" destId="{25BB51A3-8DE2-470A-800F-5001A82ED7E8}" srcOrd="2" destOrd="0" parTransId="{4396CE3B-C011-4ED4-BDBB-EA372F183544}" sibTransId="{B83B05A7-B4E1-4136-A9A8-0511C5B0E0F7}"/>
    <dgm:cxn modelId="{36CB8E69-2E42-4FF8-A925-E0980E85ED78}" type="presOf" srcId="{AD3273C0-916F-4758-890B-D7C89476F04A}" destId="{3AF1FFFB-64E3-41A2-B3FA-D1E26AD13A65}" srcOrd="0" destOrd="2" presId="urn:microsoft.com/office/officeart/2018/2/layout/IconVerticalSolidList"/>
    <dgm:cxn modelId="{C4B97858-980B-4FFF-96EB-A5CBD8244E92}" srcId="{840923CD-08A4-414D-A654-9D6E914CD575}" destId="{321578AC-A81A-45FC-9E97-38E4AD2D1D97}" srcOrd="0" destOrd="0" parTransId="{E581076F-ED12-4C2C-B31F-20185751AFDB}" sibTransId="{282324FD-57AF-4D95-8005-C5C6CBF66523}"/>
    <dgm:cxn modelId="{E9679385-45C0-48A3-B478-4F877A96E197}" srcId="{C959EA9A-B196-4E56-9651-7C8D24230ACB}" destId="{F6ACB8DB-1EB2-45BC-888C-0185D7CD16E2}" srcOrd="0" destOrd="0" parTransId="{73932EC1-E5CB-4F3F-8284-C49FBF8A082C}" sibTransId="{71505485-489F-4A9B-9BA5-5E4D8B5DF59A}"/>
    <dgm:cxn modelId="{5206938A-62D8-4F95-99FE-37845DE5D740}" type="presOf" srcId="{C959EA9A-B196-4E56-9651-7C8D24230ACB}" destId="{C76F6628-39C4-468B-8D4F-170C6AFD2214}" srcOrd="0" destOrd="0" presId="urn:microsoft.com/office/officeart/2018/2/layout/IconVerticalSolidList"/>
    <dgm:cxn modelId="{CFD7A98A-2150-4D4D-AEA7-E3D941BE7D36}" type="presOf" srcId="{321578AC-A81A-45FC-9E97-38E4AD2D1D97}" destId="{E52D8379-AEA1-4B52-A4CE-62FCEFF56FF7}" srcOrd="0" destOrd="0" presId="urn:microsoft.com/office/officeart/2018/2/layout/IconVerticalSolidList"/>
    <dgm:cxn modelId="{E51B91AE-932E-419D-854B-DC613A5F00B9}" srcId="{72D821FE-826A-407C-8033-B6B3CCA8A184}" destId="{A3AEE267-70E3-49F7-BF31-EA70E27C0D8A}" srcOrd="0" destOrd="0" parTransId="{190A9D07-C899-4799-9B55-0FADAD1A525B}" sibTransId="{E8660E71-8A77-4CD4-AD03-E021A088049D}"/>
    <dgm:cxn modelId="{2AF2A4BB-38B2-48C0-8F6F-C37957420424}" type="presOf" srcId="{AC27BCE4-9FA5-4CF9-A4AB-200371719577}" destId="{41BC6CC2-34E4-4C7A-AB36-79D8028109EF}" srcOrd="0" destOrd="0" presId="urn:microsoft.com/office/officeart/2018/2/layout/IconVerticalSolidList"/>
    <dgm:cxn modelId="{5E5044CB-DA3F-454F-B358-214E70E97379}" type="presOf" srcId="{25BB51A3-8DE2-470A-800F-5001A82ED7E8}" destId="{EE1A5DC6-C4F0-4126-8A0A-848B180E9628}" srcOrd="0" destOrd="0" presId="urn:microsoft.com/office/officeart/2018/2/layout/IconVerticalSolidList"/>
    <dgm:cxn modelId="{CAFB3CD5-2F98-4B0F-A7B9-FF3C210C173C}" type="presOf" srcId="{868C2C76-C230-4D33-B648-38D6B8F56BBE}" destId="{3AF1FFFB-64E3-41A2-B3FA-D1E26AD13A65}" srcOrd="0" destOrd="1" presId="urn:microsoft.com/office/officeart/2018/2/layout/IconVerticalSolidList"/>
    <dgm:cxn modelId="{585102E0-DDDC-4702-B238-79BD9EBEB5FE}" srcId="{72D821FE-826A-407C-8033-B6B3CCA8A184}" destId="{C959EA9A-B196-4E56-9651-7C8D24230ACB}" srcOrd="4" destOrd="0" parTransId="{7CD6D306-3733-4364-A38B-CC45C11D4A94}" sibTransId="{2A87273C-5E73-48A6-8275-C92DB8370C5F}"/>
    <dgm:cxn modelId="{7A465BFB-FB63-45F2-897F-D5570D8DD292}" type="presOf" srcId="{840923CD-08A4-414D-A654-9D6E914CD575}" destId="{47EA130C-D70B-4395-ADC1-6662CA2B8177}" srcOrd="0" destOrd="0" presId="urn:microsoft.com/office/officeart/2018/2/layout/IconVerticalSolidList"/>
    <dgm:cxn modelId="{5A3B347D-F374-42FD-B85A-72A08F36C60A}" type="presParOf" srcId="{C82D518E-CA0A-4C54-91FB-0D64DB84AEBC}" destId="{60AE0A24-E6C3-4680-B1E1-842440B6D11F}" srcOrd="0" destOrd="0" presId="urn:microsoft.com/office/officeart/2018/2/layout/IconVerticalSolidList"/>
    <dgm:cxn modelId="{89DD4546-EA51-4A71-AC95-D8966E4FDF6B}" type="presParOf" srcId="{60AE0A24-E6C3-4680-B1E1-842440B6D11F}" destId="{BD1196A4-A74D-46C0-9697-6AE88C226F09}" srcOrd="0" destOrd="0" presId="urn:microsoft.com/office/officeart/2018/2/layout/IconVerticalSolidList"/>
    <dgm:cxn modelId="{A09CB6AF-CD1A-47CD-9B75-C90A3F745967}" type="presParOf" srcId="{60AE0A24-E6C3-4680-B1E1-842440B6D11F}" destId="{CB5BBCC0-3618-468B-954A-BB071ED5EC6D}" srcOrd="1" destOrd="0" presId="urn:microsoft.com/office/officeart/2018/2/layout/IconVerticalSolidList"/>
    <dgm:cxn modelId="{FCFFC71A-4F67-407B-B594-CECC3AED9038}" type="presParOf" srcId="{60AE0A24-E6C3-4680-B1E1-842440B6D11F}" destId="{59D28649-4147-496E-84C5-D1731259B801}" srcOrd="2" destOrd="0" presId="urn:microsoft.com/office/officeart/2018/2/layout/IconVerticalSolidList"/>
    <dgm:cxn modelId="{38AD2A37-D2DA-4825-97C1-CF98C362AC65}" type="presParOf" srcId="{60AE0A24-E6C3-4680-B1E1-842440B6D11F}" destId="{BC4DB5D1-5FB1-4F32-9E5A-13BABDEAC699}" srcOrd="3" destOrd="0" presId="urn:microsoft.com/office/officeart/2018/2/layout/IconVerticalSolidList"/>
    <dgm:cxn modelId="{3D8633F8-461E-4CA8-8CB7-2A2D85956AA5}" type="presParOf" srcId="{C82D518E-CA0A-4C54-91FB-0D64DB84AEBC}" destId="{64A49C48-B7F6-4CC4-8C17-4368915D5D1B}" srcOrd="1" destOrd="0" presId="urn:microsoft.com/office/officeart/2018/2/layout/IconVerticalSolidList"/>
    <dgm:cxn modelId="{458FD64E-7C05-4932-B7F5-5D79D4510143}" type="presParOf" srcId="{C82D518E-CA0A-4C54-91FB-0D64DB84AEBC}" destId="{8EDFBAAB-C62F-4D5A-967E-5D1AAA8BB3DF}" srcOrd="2" destOrd="0" presId="urn:microsoft.com/office/officeart/2018/2/layout/IconVerticalSolidList"/>
    <dgm:cxn modelId="{1E5765FC-F17B-4A9D-A5AA-96F0C5C98004}" type="presParOf" srcId="{8EDFBAAB-C62F-4D5A-967E-5D1AAA8BB3DF}" destId="{5D6DD014-3BE2-431E-A9D3-9BEF71E13C47}" srcOrd="0" destOrd="0" presId="urn:microsoft.com/office/officeart/2018/2/layout/IconVerticalSolidList"/>
    <dgm:cxn modelId="{D24EDBE7-A24F-4CFB-9C67-67451C10E2B2}" type="presParOf" srcId="{8EDFBAAB-C62F-4D5A-967E-5D1AAA8BB3DF}" destId="{98C366CD-62D9-4899-9433-BAE418BF122F}" srcOrd="1" destOrd="0" presId="urn:microsoft.com/office/officeart/2018/2/layout/IconVerticalSolidList"/>
    <dgm:cxn modelId="{C86C87CA-DC5C-4237-8AF4-04BCAE1774AA}" type="presParOf" srcId="{8EDFBAAB-C62F-4D5A-967E-5D1AAA8BB3DF}" destId="{A6A47A1F-3840-472B-8678-C314895F1D3E}" srcOrd="2" destOrd="0" presId="urn:microsoft.com/office/officeart/2018/2/layout/IconVerticalSolidList"/>
    <dgm:cxn modelId="{290D5A5C-53A6-489E-8C14-D77C95174CDF}" type="presParOf" srcId="{8EDFBAAB-C62F-4D5A-967E-5D1AAA8BB3DF}" destId="{41BC6CC2-34E4-4C7A-AB36-79D8028109EF}" srcOrd="3" destOrd="0" presId="urn:microsoft.com/office/officeart/2018/2/layout/IconVerticalSolidList"/>
    <dgm:cxn modelId="{43B7C63B-862D-4454-B17F-E640959CBE2A}" type="presParOf" srcId="{C82D518E-CA0A-4C54-91FB-0D64DB84AEBC}" destId="{290FD028-CD1A-48D2-9BE1-1D69FCE49BA1}" srcOrd="3" destOrd="0" presId="urn:microsoft.com/office/officeart/2018/2/layout/IconVerticalSolidList"/>
    <dgm:cxn modelId="{DDF23801-BD76-4730-AA51-DBB51E67F4E2}" type="presParOf" srcId="{C82D518E-CA0A-4C54-91FB-0D64DB84AEBC}" destId="{A8CD92F0-075A-45A8-9B5E-6DC2AE31927A}" srcOrd="4" destOrd="0" presId="urn:microsoft.com/office/officeart/2018/2/layout/IconVerticalSolidList"/>
    <dgm:cxn modelId="{EE344E2A-D4A7-4C4F-BBD6-A8A048E296AE}" type="presParOf" srcId="{A8CD92F0-075A-45A8-9B5E-6DC2AE31927A}" destId="{415B3DE1-42D8-4A7B-AFBA-9523067DC708}" srcOrd="0" destOrd="0" presId="urn:microsoft.com/office/officeart/2018/2/layout/IconVerticalSolidList"/>
    <dgm:cxn modelId="{7FF1FE75-DBA9-42A9-B368-460ED09B7D49}" type="presParOf" srcId="{A8CD92F0-075A-45A8-9B5E-6DC2AE31927A}" destId="{5AA7DFD9-701D-4B1D-A6C8-559524617DB3}" srcOrd="1" destOrd="0" presId="urn:microsoft.com/office/officeart/2018/2/layout/IconVerticalSolidList"/>
    <dgm:cxn modelId="{20F56C51-68B2-4526-AA12-2891BC792F38}" type="presParOf" srcId="{A8CD92F0-075A-45A8-9B5E-6DC2AE31927A}" destId="{E0C08557-09D1-495F-B36F-D2E9664516DE}" srcOrd="2" destOrd="0" presId="urn:microsoft.com/office/officeart/2018/2/layout/IconVerticalSolidList"/>
    <dgm:cxn modelId="{C750E882-5171-4323-869F-6DE14A0960BE}" type="presParOf" srcId="{A8CD92F0-075A-45A8-9B5E-6DC2AE31927A}" destId="{EE1A5DC6-C4F0-4126-8A0A-848B180E9628}" srcOrd="3" destOrd="0" presId="urn:microsoft.com/office/officeart/2018/2/layout/IconVerticalSolidList"/>
    <dgm:cxn modelId="{D3B34177-6F48-4B45-903E-5F9BA3C58CD2}" type="presParOf" srcId="{A8CD92F0-075A-45A8-9B5E-6DC2AE31927A}" destId="{889BDB14-A061-4D1E-A3AB-0AC54D1F59C5}" srcOrd="4" destOrd="0" presId="urn:microsoft.com/office/officeart/2018/2/layout/IconVerticalSolidList"/>
    <dgm:cxn modelId="{CE2D7CF2-7264-469B-B205-B99DE7EAC851}" type="presParOf" srcId="{C82D518E-CA0A-4C54-91FB-0D64DB84AEBC}" destId="{F7EE01DE-CEB2-4B10-A7E5-C631B983F9DF}" srcOrd="5" destOrd="0" presId="urn:microsoft.com/office/officeart/2018/2/layout/IconVerticalSolidList"/>
    <dgm:cxn modelId="{2BC7897D-5CB8-48F2-B136-998F3E9F9515}" type="presParOf" srcId="{C82D518E-CA0A-4C54-91FB-0D64DB84AEBC}" destId="{718D07E3-999F-4EFE-826C-5441E54EFF45}" srcOrd="6" destOrd="0" presId="urn:microsoft.com/office/officeart/2018/2/layout/IconVerticalSolidList"/>
    <dgm:cxn modelId="{C3231C69-7F37-40E7-A62E-C19B0F4590ED}" type="presParOf" srcId="{718D07E3-999F-4EFE-826C-5441E54EFF45}" destId="{A2765BFC-8FE6-4964-AEC1-E7B480E08051}" srcOrd="0" destOrd="0" presId="urn:microsoft.com/office/officeart/2018/2/layout/IconVerticalSolidList"/>
    <dgm:cxn modelId="{F409D76B-3DD5-48A8-ACEC-EB899238BBD2}" type="presParOf" srcId="{718D07E3-999F-4EFE-826C-5441E54EFF45}" destId="{C481004B-EDB6-41C8-882A-5ED5E92B853D}" srcOrd="1" destOrd="0" presId="urn:microsoft.com/office/officeart/2018/2/layout/IconVerticalSolidList"/>
    <dgm:cxn modelId="{B1B36D2C-DD9D-4A76-B022-84771054DD1B}" type="presParOf" srcId="{718D07E3-999F-4EFE-826C-5441E54EFF45}" destId="{A99DB165-2C54-417D-A232-1916AFCE7B76}" srcOrd="2" destOrd="0" presId="urn:microsoft.com/office/officeart/2018/2/layout/IconVerticalSolidList"/>
    <dgm:cxn modelId="{87D68457-E227-48E1-9BD0-011A90E4158A}" type="presParOf" srcId="{718D07E3-999F-4EFE-826C-5441E54EFF45}" destId="{47EA130C-D70B-4395-ADC1-6662CA2B8177}" srcOrd="3" destOrd="0" presId="urn:microsoft.com/office/officeart/2018/2/layout/IconVerticalSolidList"/>
    <dgm:cxn modelId="{901680C8-9C55-43CF-89D9-1476339BF164}" type="presParOf" srcId="{718D07E3-999F-4EFE-826C-5441E54EFF45}" destId="{E52D8379-AEA1-4B52-A4CE-62FCEFF56FF7}" srcOrd="4" destOrd="0" presId="urn:microsoft.com/office/officeart/2018/2/layout/IconVerticalSolidList"/>
    <dgm:cxn modelId="{E1F9A774-FD4D-47B3-B079-15AD1CB27A52}" type="presParOf" srcId="{C82D518E-CA0A-4C54-91FB-0D64DB84AEBC}" destId="{B9ADC1C7-0CCF-4202-B228-1020CD63A668}" srcOrd="7" destOrd="0" presId="urn:microsoft.com/office/officeart/2018/2/layout/IconVerticalSolidList"/>
    <dgm:cxn modelId="{375DDF39-DACD-444A-8B9A-6C2C4504D849}" type="presParOf" srcId="{C82D518E-CA0A-4C54-91FB-0D64DB84AEBC}" destId="{8DE328F2-7605-41BE-9525-2BF20D926097}" srcOrd="8" destOrd="0" presId="urn:microsoft.com/office/officeart/2018/2/layout/IconVerticalSolidList"/>
    <dgm:cxn modelId="{8AD7E88E-9E9F-4DBC-AB29-768118C60331}" type="presParOf" srcId="{8DE328F2-7605-41BE-9525-2BF20D926097}" destId="{56EDDCB0-9625-4790-AF1B-951B855C1E96}" srcOrd="0" destOrd="0" presId="urn:microsoft.com/office/officeart/2018/2/layout/IconVerticalSolidList"/>
    <dgm:cxn modelId="{F31508D9-1D7F-4CCA-8B0C-77A612F2F6A2}" type="presParOf" srcId="{8DE328F2-7605-41BE-9525-2BF20D926097}" destId="{A918F160-01D5-4888-BE59-09478C2079EA}" srcOrd="1" destOrd="0" presId="urn:microsoft.com/office/officeart/2018/2/layout/IconVerticalSolidList"/>
    <dgm:cxn modelId="{883E2977-1861-4EAA-923D-A751022C9F30}" type="presParOf" srcId="{8DE328F2-7605-41BE-9525-2BF20D926097}" destId="{D6546191-9C5C-4A5E-99F7-E50D40EF866D}" srcOrd="2" destOrd="0" presId="urn:microsoft.com/office/officeart/2018/2/layout/IconVerticalSolidList"/>
    <dgm:cxn modelId="{D024F71F-20FD-499C-981A-1356B8DCABD8}" type="presParOf" srcId="{8DE328F2-7605-41BE-9525-2BF20D926097}" destId="{C76F6628-39C4-468B-8D4F-170C6AFD2214}" srcOrd="3" destOrd="0" presId="urn:microsoft.com/office/officeart/2018/2/layout/IconVerticalSolidList"/>
    <dgm:cxn modelId="{0C53C589-C201-4E40-9473-3E9D631702D5}" type="presParOf" srcId="{8DE328F2-7605-41BE-9525-2BF20D926097}" destId="{3AF1FFFB-64E3-41A2-B3FA-D1E26AD13A65}"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080673-7953-42B5-849F-EFC76B343F1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028DA72-8F98-431C-8604-2D774805325E}">
      <dgm:prSet/>
      <dgm:spPr/>
      <dgm:t>
        <a:bodyPr/>
        <a:lstStyle/>
        <a:p>
          <a:pPr>
            <a:lnSpc>
              <a:spcPct val="100000"/>
            </a:lnSpc>
          </a:pPr>
          <a:r>
            <a:rPr lang="en-GB"/>
            <a:t>Many legal matters are charged at a fixed rate</a:t>
          </a:r>
          <a:endParaRPr lang="en-US"/>
        </a:p>
      </dgm:t>
    </dgm:pt>
    <dgm:pt modelId="{9DB41F0E-8425-4179-8A0F-286BA7EBAE2A}" type="parTrans" cxnId="{54E8D564-C71B-4CEE-B53D-3F19FB6D164D}">
      <dgm:prSet/>
      <dgm:spPr/>
      <dgm:t>
        <a:bodyPr/>
        <a:lstStyle/>
        <a:p>
          <a:endParaRPr lang="en-US"/>
        </a:p>
      </dgm:t>
    </dgm:pt>
    <dgm:pt modelId="{92084327-0117-4397-A759-E9E0F5228CCB}" type="sibTrans" cxnId="{54E8D564-C71B-4CEE-B53D-3F19FB6D164D}">
      <dgm:prSet phldrT="01"/>
      <dgm:spPr/>
      <dgm:t>
        <a:bodyPr/>
        <a:lstStyle/>
        <a:p>
          <a:pPr>
            <a:lnSpc>
              <a:spcPct val="100000"/>
            </a:lnSpc>
          </a:pPr>
          <a:endParaRPr lang="en-US"/>
        </a:p>
      </dgm:t>
    </dgm:pt>
    <dgm:pt modelId="{12E9C382-A194-4A0D-A9EC-2499C996DB90}">
      <dgm:prSet/>
      <dgm:spPr/>
      <dgm:t>
        <a:bodyPr/>
        <a:lstStyle/>
        <a:p>
          <a:pPr>
            <a:lnSpc>
              <a:spcPct val="100000"/>
            </a:lnSpc>
          </a:pPr>
          <a:r>
            <a:rPr lang="en-GB"/>
            <a:t>Agreed at the outset of a transaction</a:t>
          </a:r>
          <a:endParaRPr lang="en-US"/>
        </a:p>
      </dgm:t>
    </dgm:pt>
    <dgm:pt modelId="{2D08B9D7-6386-4C1B-9230-D86E8B18B309}" type="parTrans" cxnId="{8C9226C6-D5BF-4AC2-A53A-03BBA4B8D18B}">
      <dgm:prSet/>
      <dgm:spPr/>
      <dgm:t>
        <a:bodyPr/>
        <a:lstStyle/>
        <a:p>
          <a:endParaRPr lang="en-US"/>
        </a:p>
      </dgm:t>
    </dgm:pt>
    <dgm:pt modelId="{F3D8A5B6-2F58-4371-822A-297CFA184431}" type="sibTrans" cxnId="{8C9226C6-D5BF-4AC2-A53A-03BBA4B8D18B}">
      <dgm:prSet phldrT="02"/>
      <dgm:spPr/>
      <dgm:t>
        <a:bodyPr/>
        <a:lstStyle/>
        <a:p>
          <a:pPr>
            <a:lnSpc>
              <a:spcPct val="100000"/>
            </a:lnSpc>
          </a:pPr>
          <a:endParaRPr lang="en-US"/>
        </a:p>
      </dgm:t>
    </dgm:pt>
    <dgm:pt modelId="{1BC753F3-CD99-4ED2-AE1E-564E27607BD2}">
      <dgm:prSet/>
      <dgm:spPr/>
      <dgm:t>
        <a:bodyPr/>
        <a:lstStyle/>
        <a:p>
          <a:pPr>
            <a:lnSpc>
              <a:spcPct val="100000"/>
            </a:lnSpc>
          </a:pPr>
          <a:r>
            <a:rPr lang="en-GB"/>
            <a:t>Standard transactions like preparing a will</a:t>
          </a:r>
          <a:endParaRPr lang="en-US"/>
        </a:p>
      </dgm:t>
    </dgm:pt>
    <dgm:pt modelId="{167DBCDB-698A-4D83-A69D-C7ADB52A0F4B}" type="parTrans" cxnId="{63CF35B0-ECDB-47C7-8D3A-03DB80149957}">
      <dgm:prSet/>
      <dgm:spPr/>
      <dgm:t>
        <a:bodyPr/>
        <a:lstStyle/>
        <a:p>
          <a:endParaRPr lang="en-US"/>
        </a:p>
      </dgm:t>
    </dgm:pt>
    <dgm:pt modelId="{6E9B4E04-2E44-40DE-B04C-62A648D00A52}" type="sibTrans" cxnId="{63CF35B0-ECDB-47C7-8D3A-03DB80149957}">
      <dgm:prSet phldrT="03"/>
      <dgm:spPr/>
      <dgm:t>
        <a:bodyPr/>
        <a:lstStyle/>
        <a:p>
          <a:pPr>
            <a:lnSpc>
              <a:spcPct val="100000"/>
            </a:lnSpc>
          </a:pPr>
          <a:endParaRPr lang="en-US"/>
        </a:p>
      </dgm:t>
    </dgm:pt>
    <dgm:pt modelId="{2E9FD25E-59F8-45FC-88CA-A00F45E7AE65}">
      <dgm:prSet/>
      <dgm:spPr/>
      <dgm:t>
        <a:bodyPr/>
        <a:lstStyle/>
        <a:p>
          <a:pPr>
            <a:lnSpc>
              <a:spcPct val="100000"/>
            </a:lnSpc>
          </a:pPr>
          <a:r>
            <a:rPr lang="en-GB"/>
            <a:t>Common in conveyancing transactions</a:t>
          </a:r>
          <a:endParaRPr lang="en-US"/>
        </a:p>
      </dgm:t>
    </dgm:pt>
    <dgm:pt modelId="{FD34BEF1-7DBB-41EC-A7B0-D4A23639EEE9}" type="parTrans" cxnId="{ED75223B-8B3A-44BC-ADCD-1CCAEB7EEDAC}">
      <dgm:prSet/>
      <dgm:spPr/>
      <dgm:t>
        <a:bodyPr/>
        <a:lstStyle/>
        <a:p>
          <a:endParaRPr lang="en-US"/>
        </a:p>
      </dgm:t>
    </dgm:pt>
    <dgm:pt modelId="{DFD4BB90-9CE0-4DAB-9D49-4548A3CA5FDC}" type="sibTrans" cxnId="{ED75223B-8B3A-44BC-ADCD-1CCAEB7EEDAC}">
      <dgm:prSet phldrT="04"/>
      <dgm:spPr/>
      <dgm:t>
        <a:bodyPr/>
        <a:lstStyle/>
        <a:p>
          <a:endParaRPr lang="en-US"/>
        </a:p>
      </dgm:t>
    </dgm:pt>
    <dgm:pt modelId="{D995374A-097C-4ACA-BDE9-CF374BE85398}" type="pres">
      <dgm:prSet presAssocID="{B6080673-7953-42B5-849F-EFC76B343F1E}" presName="root" presStyleCnt="0">
        <dgm:presLayoutVars>
          <dgm:dir/>
          <dgm:resizeHandles val="exact"/>
        </dgm:presLayoutVars>
      </dgm:prSet>
      <dgm:spPr/>
    </dgm:pt>
    <dgm:pt modelId="{CDB128D9-98FC-4C34-9309-C0324C8B3BA6}" type="pres">
      <dgm:prSet presAssocID="{B6080673-7953-42B5-849F-EFC76B343F1E}" presName="container" presStyleCnt="0">
        <dgm:presLayoutVars>
          <dgm:dir/>
          <dgm:resizeHandles val="exact"/>
        </dgm:presLayoutVars>
      </dgm:prSet>
      <dgm:spPr/>
    </dgm:pt>
    <dgm:pt modelId="{670F0F8F-539E-45E8-A906-0E9F1F5F59E4}" type="pres">
      <dgm:prSet presAssocID="{8028DA72-8F98-431C-8604-2D774805325E}" presName="compNode" presStyleCnt="0"/>
      <dgm:spPr/>
    </dgm:pt>
    <dgm:pt modelId="{43F4F41E-B5DA-4457-B98F-CEC60138776E}" type="pres">
      <dgm:prSet presAssocID="{8028DA72-8F98-431C-8604-2D774805325E}" presName="iconBgRect" presStyleLbl="bgShp" presStyleIdx="0" presStyleCnt="4"/>
      <dgm:spPr/>
    </dgm:pt>
    <dgm:pt modelId="{5EA08413-8530-4BB7-8433-55D15AB8D38E}" type="pres">
      <dgm:prSet presAssocID="{8028DA72-8F98-431C-8604-2D774805325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3DF419B1-1AD6-47FC-A353-3533131AAC2F}" type="pres">
      <dgm:prSet presAssocID="{8028DA72-8F98-431C-8604-2D774805325E}" presName="spaceRect" presStyleCnt="0"/>
      <dgm:spPr/>
    </dgm:pt>
    <dgm:pt modelId="{D5FDC085-649A-4CD4-9E4C-71F6736CECB3}" type="pres">
      <dgm:prSet presAssocID="{8028DA72-8F98-431C-8604-2D774805325E}" presName="textRect" presStyleLbl="revTx" presStyleIdx="0" presStyleCnt="4">
        <dgm:presLayoutVars>
          <dgm:chMax val="1"/>
          <dgm:chPref val="1"/>
        </dgm:presLayoutVars>
      </dgm:prSet>
      <dgm:spPr/>
    </dgm:pt>
    <dgm:pt modelId="{3771EC37-E798-45B3-B5D7-7AF2CEE27746}" type="pres">
      <dgm:prSet presAssocID="{92084327-0117-4397-A759-E9E0F5228CCB}" presName="sibTrans" presStyleLbl="sibTrans2D1" presStyleIdx="0" presStyleCnt="0"/>
      <dgm:spPr/>
    </dgm:pt>
    <dgm:pt modelId="{AED4FAA5-732D-436C-A263-833ABA87AEAF}" type="pres">
      <dgm:prSet presAssocID="{12E9C382-A194-4A0D-A9EC-2499C996DB90}" presName="compNode" presStyleCnt="0"/>
      <dgm:spPr/>
    </dgm:pt>
    <dgm:pt modelId="{4EA2C11E-E8B5-442C-B238-9FAA7F48F4DB}" type="pres">
      <dgm:prSet presAssocID="{12E9C382-A194-4A0D-A9EC-2499C996DB90}" presName="iconBgRect" presStyleLbl="bgShp" presStyleIdx="1" presStyleCnt="4"/>
      <dgm:spPr/>
    </dgm:pt>
    <dgm:pt modelId="{8E3D89BA-6ED8-415C-A9E6-06519701A0A1}" type="pres">
      <dgm:prSet presAssocID="{12E9C382-A194-4A0D-A9EC-2499C996DB9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E316257A-A442-47C1-AD40-96382916ECA6}" type="pres">
      <dgm:prSet presAssocID="{12E9C382-A194-4A0D-A9EC-2499C996DB90}" presName="spaceRect" presStyleCnt="0"/>
      <dgm:spPr/>
    </dgm:pt>
    <dgm:pt modelId="{87CDEE80-1EF6-4579-93C0-F0C281C18405}" type="pres">
      <dgm:prSet presAssocID="{12E9C382-A194-4A0D-A9EC-2499C996DB90}" presName="textRect" presStyleLbl="revTx" presStyleIdx="1" presStyleCnt="4">
        <dgm:presLayoutVars>
          <dgm:chMax val="1"/>
          <dgm:chPref val="1"/>
        </dgm:presLayoutVars>
      </dgm:prSet>
      <dgm:spPr/>
    </dgm:pt>
    <dgm:pt modelId="{1AFFBA7D-3D56-410D-8BD2-1B8B60CD8F45}" type="pres">
      <dgm:prSet presAssocID="{F3D8A5B6-2F58-4371-822A-297CFA184431}" presName="sibTrans" presStyleLbl="sibTrans2D1" presStyleIdx="0" presStyleCnt="0"/>
      <dgm:spPr/>
    </dgm:pt>
    <dgm:pt modelId="{A48623B2-CDB7-412D-859A-FAAB5CE00F01}" type="pres">
      <dgm:prSet presAssocID="{1BC753F3-CD99-4ED2-AE1E-564E27607BD2}" presName="compNode" presStyleCnt="0"/>
      <dgm:spPr/>
    </dgm:pt>
    <dgm:pt modelId="{F65DA902-8FCF-4DE8-AADD-482F2D4B2873}" type="pres">
      <dgm:prSet presAssocID="{1BC753F3-CD99-4ED2-AE1E-564E27607BD2}" presName="iconBgRect" presStyleLbl="bgShp" presStyleIdx="2" presStyleCnt="4"/>
      <dgm:spPr/>
    </dgm:pt>
    <dgm:pt modelId="{A07DEBA2-836A-4CD1-BA84-DE6FDEF136A6}" type="pres">
      <dgm:prSet presAssocID="{1BC753F3-CD99-4ED2-AE1E-564E27607BD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AED101DE-F3ED-4E82-AAB9-46A9AABECA76}" type="pres">
      <dgm:prSet presAssocID="{1BC753F3-CD99-4ED2-AE1E-564E27607BD2}" presName="spaceRect" presStyleCnt="0"/>
      <dgm:spPr/>
    </dgm:pt>
    <dgm:pt modelId="{68BB7AEC-6230-446D-A7C0-0AE96247A61C}" type="pres">
      <dgm:prSet presAssocID="{1BC753F3-CD99-4ED2-AE1E-564E27607BD2}" presName="textRect" presStyleLbl="revTx" presStyleIdx="2" presStyleCnt="4">
        <dgm:presLayoutVars>
          <dgm:chMax val="1"/>
          <dgm:chPref val="1"/>
        </dgm:presLayoutVars>
      </dgm:prSet>
      <dgm:spPr/>
    </dgm:pt>
    <dgm:pt modelId="{9CD5222B-C398-4B1F-A71A-CCFBF9F87EB3}" type="pres">
      <dgm:prSet presAssocID="{6E9B4E04-2E44-40DE-B04C-62A648D00A52}" presName="sibTrans" presStyleLbl="sibTrans2D1" presStyleIdx="0" presStyleCnt="0"/>
      <dgm:spPr/>
    </dgm:pt>
    <dgm:pt modelId="{A46863B9-B48D-4A63-8786-433B5AB13320}" type="pres">
      <dgm:prSet presAssocID="{2E9FD25E-59F8-45FC-88CA-A00F45E7AE65}" presName="compNode" presStyleCnt="0"/>
      <dgm:spPr/>
    </dgm:pt>
    <dgm:pt modelId="{D988A086-3025-4889-988C-2676217E77E8}" type="pres">
      <dgm:prSet presAssocID="{2E9FD25E-59F8-45FC-88CA-A00F45E7AE65}" presName="iconBgRect" presStyleLbl="bgShp" presStyleIdx="3" presStyleCnt="4"/>
      <dgm:spPr/>
    </dgm:pt>
    <dgm:pt modelId="{B28D1F58-53B4-4DA6-A776-EA981E214CF2}" type="pres">
      <dgm:prSet presAssocID="{2E9FD25E-59F8-45FC-88CA-A00F45E7AE6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05799E0D-636F-4B27-91A5-ECA534B76961}" type="pres">
      <dgm:prSet presAssocID="{2E9FD25E-59F8-45FC-88CA-A00F45E7AE65}" presName="spaceRect" presStyleCnt="0"/>
      <dgm:spPr/>
    </dgm:pt>
    <dgm:pt modelId="{F0862AB4-1A6B-4E6C-91B5-C31C3739E12B}" type="pres">
      <dgm:prSet presAssocID="{2E9FD25E-59F8-45FC-88CA-A00F45E7AE65}" presName="textRect" presStyleLbl="revTx" presStyleIdx="3" presStyleCnt="4">
        <dgm:presLayoutVars>
          <dgm:chMax val="1"/>
          <dgm:chPref val="1"/>
        </dgm:presLayoutVars>
      </dgm:prSet>
      <dgm:spPr/>
    </dgm:pt>
  </dgm:ptLst>
  <dgm:cxnLst>
    <dgm:cxn modelId="{F5315218-B9DE-468B-A78E-0260318FA986}" type="presOf" srcId="{2E9FD25E-59F8-45FC-88CA-A00F45E7AE65}" destId="{F0862AB4-1A6B-4E6C-91B5-C31C3739E12B}" srcOrd="0" destOrd="0" presId="urn:microsoft.com/office/officeart/2018/2/layout/IconCircleList"/>
    <dgm:cxn modelId="{DD91DB1E-A567-4F11-99AC-822059F058C3}" type="presOf" srcId="{B6080673-7953-42B5-849F-EFC76B343F1E}" destId="{D995374A-097C-4ACA-BDE9-CF374BE85398}" srcOrd="0" destOrd="0" presId="urn:microsoft.com/office/officeart/2018/2/layout/IconCircleList"/>
    <dgm:cxn modelId="{ED75223B-8B3A-44BC-ADCD-1CCAEB7EEDAC}" srcId="{B6080673-7953-42B5-849F-EFC76B343F1E}" destId="{2E9FD25E-59F8-45FC-88CA-A00F45E7AE65}" srcOrd="3" destOrd="0" parTransId="{FD34BEF1-7DBB-41EC-A7B0-D4A23639EEE9}" sibTransId="{DFD4BB90-9CE0-4DAB-9D49-4548A3CA5FDC}"/>
    <dgm:cxn modelId="{5717AA5B-3312-4963-B108-BA5567835757}" type="presOf" srcId="{8028DA72-8F98-431C-8604-2D774805325E}" destId="{D5FDC085-649A-4CD4-9E4C-71F6736CECB3}" srcOrd="0" destOrd="0" presId="urn:microsoft.com/office/officeart/2018/2/layout/IconCircleList"/>
    <dgm:cxn modelId="{54E8D564-C71B-4CEE-B53D-3F19FB6D164D}" srcId="{B6080673-7953-42B5-849F-EFC76B343F1E}" destId="{8028DA72-8F98-431C-8604-2D774805325E}" srcOrd="0" destOrd="0" parTransId="{9DB41F0E-8425-4179-8A0F-286BA7EBAE2A}" sibTransId="{92084327-0117-4397-A759-E9E0F5228CCB}"/>
    <dgm:cxn modelId="{DF668945-0872-40D3-8645-B545898E1C0F}" type="presOf" srcId="{F3D8A5B6-2F58-4371-822A-297CFA184431}" destId="{1AFFBA7D-3D56-410D-8BD2-1B8B60CD8F45}" srcOrd="0" destOrd="0" presId="urn:microsoft.com/office/officeart/2018/2/layout/IconCircleList"/>
    <dgm:cxn modelId="{E6E2F484-6673-43A8-A8DA-3BE621987F3F}" type="presOf" srcId="{12E9C382-A194-4A0D-A9EC-2499C996DB90}" destId="{87CDEE80-1EF6-4579-93C0-F0C281C18405}" srcOrd="0" destOrd="0" presId="urn:microsoft.com/office/officeart/2018/2/layout/IconCircleList"/>
    <dgm:cxn modelId="{05EA68AD-BE65-4330-9C54-53872BB23E73}" type="presOf" srcId="{1BC753F3-CD99-4ED2-AE1E-564E27607BD2}" destId="{68BB7AEC-6230-446D-A7C0-0AE96247A61C}" srcOrd="0" destOrd="0" presId="urn:microsoft.com/office/officeart/2018/2/layout/IconCircleList"/>
    <dgm:cxn modelId="{63CF35B0-ECDB-47C7-8D3A-03DB80149957}" srcId="{B6080673-7953-42B5-849F-EFC76B343F1E}" destId="{1BC753F3-CD99-4ED2-AE1E-564E27607BD2}" srcOrd="2" destOrd="0" parTransId="{167DBCDB-698A-4D83-A69D-C7ADB52A0F4B}" sibTransId="{6E9B4E04-2E44-40DE-B04C-62A648D00A52}"/>
    <dgm:cxn modelId="{8C9226C6-D5BF-4AC2-A53A-03BBA4B8D18B}" srcId="{B6080673-7953-42B5-849F-EFC76B343F1E}" destId="{12E9C382-A194-4A0D-A9EC-2499C996DB90}" srcOrd="1" destOrd="0" parTransId="{2D08B9D7-6386-4C1B-9230-D86E8B18B309}" sibTransId="{F3D8A5B6-2F58-4371-822A-297CFA184431}"/>
    <dgm:cxn modelId="{16DAFDD8-A70A-493F-9520-A6139CEC34E7}" type="presOf" srcId="{92084327-0117-4397-A759-E9E0F5228CCB}" destId="{3771EC37-E798-45B3-B5D7-7AF2CEE27746}" srcOrd="0" destOrd="0" presId="urn:microsoft.com/office/officeart/2018/2/layout/IconCircleList"/>
    <dgm:cxn modelId="{687191FB-4050-4BDE-B1C5-0A0060A94A83}" type="presOf" srcId="{6E9B4E04-2E44-40DE-B04C-62A648D00A52}" destId="{9CD5222B-C398-4B1F-A71A-CCFBF9F87EB3}" srcOrd="0" destOrd="0" presId="urn:microsoft.com/office/officeart/2018/2/layout/IconCircleList"/>
    <dgm:cxn modelId="{685E98E0-772E-4590-A2C5-C777FF7248C1}" type="presParOf" srcId="{D995374A-097C-4ACA-BDE9-CF374BE85398}" destId="{CDB128D9-98FC-4C34-9309-C0324C8B3BA6}" srcOrd="0" destOrd="0" presId="urn:microsoft.com/office/officeart/2018/2/layout/IconCircleList"/>
    <dgm:cxn modelId="{53EC73BB-82F2-42B3-BACB-7F229472C648}" type="presParOf" srcId="{CDB128D9-98FC-4C34-9309-C0324C8B3BA6}" destId="{670F0F8F-539E-45E8-A906-0E9F1F5F59E4}" srcOrd="0" destOrd="0" presId="urn:microsoft.com/office/officeart/2018/2/layout/IconCircleList"/>
    <dgm:cxn modelId="{563FB268-954D-490B-ACBF-2B9FB52920A4}" type="presParOf" srcId="{670F0F8F-539E-45E8-A906-0E9F1F5F59E4}" destId="{43F4F41E-B5DA-4457-B98F-CEC60138776E}" srcOrd="0" destOrd="0" presId="urn:microsoft.com/office/officeart/2018/2/layout/IconCircleList"/>
    <dgm:cxn modelId="{424A7A29-46C6-4F45-BAED-A3D79EB45122}" type="presParOf" srcId="{670F0F8F-539E-45E8-A906-0E9F1F5F59E4}" destId="{5EA08413-8530-4BB7-8433-55D15AB8D38E}" srcOrd="1" destOrd="0" presId="urn:microsoft.com/office/officeart/2018/2/layout/IconCircleList"/>
    <dgm:cxn modelId="{CE9F6268-6DF0-478D-B97A-54FD0DCC1056}" type="presParOf" srcId="{670F0F8F-539E-45E8-A906-0E9F1F5F59E4}" destId="{3DF419B1-1AD6-47FC-A353-3533131AAC2F}" srcOrd="2" destOrd="0" presId="urn:microsoft.com/office/officeart/2018/2/layout/IconCircleList"/>
    <dgm:cxn modelId="{AE5668B7-FD3B-4FEE-8ED1-C6D0808F334D}" type="presParOf" srcId="{670F0F8F-539E-45E8-A906-0E9F1F5F59E4}" destId="{D5FDC085-649A-4CD4-9E4C-71F6736CECB3}" srcOrd="3" destOrd="0" presId="urn:microsoft.com/office/officeart/2018/2/layout/IconCircleList"/>
    <dgm:cxn modelId="{111D9E6C-88C8-4BB2-83E0-395D9717A7BF}" type="presParOf" srcId="{CDB128D9-98FC-4C34-9309-C0324C8B3BA6}" destId="{3771EC37-E798-45B3-B5D7-7AF2CEE27746}" srcOrd="1" destOrd="0" presId="urn:microsoft.com/office/officeart/2018/2/layout/IconCircleList"/>
    <dgm:cxn modelId="{6DE3072E-BA55-4C7F-8F4E-F3B9C3E897C3}" type="presParOf" srcId="{CDB128D9-98FC-4C34-9309-C0324C8B3BA6}" destId="{AED4FAA5-732D-436C-A263-833ABA87AEAF}" srcOrd="2" destOrd="0" presId="urn:microsoft.com/office/officeart/2018/2/layout/IconCircleList"/>
    <dgm:cxn modelId="{D7B5872C-D5EC-4946-A1E3-9B3619B9864A}" type="presParOf" srcId="{AED4FAA5-732D-436C-A263-833ABA87AEAF}" destId="{4EA2C11E-E8B5-442C-B238-9FAA7F48F4DB}" srcOrd="0" destOrd="0" presId="urn:microsoft.com/office/officeart/2018/2/layout/IconCircleList"/>
    <dgm:cxn modelId="{F21DE1CD-AA24-4357-994A-D946380AC99A}" type="presParOf" srcId="{AED4FAA5-732D-436C-A263-833ABA87AEAF}" destId="{8E3D89BA-6ED8-415C-A9E6-06519701A0A1}" srcOrd="1" destOrd="0" presId="urn:microsoft.com/office/officeart/2018/2/layout/IconCircleList"/>
    <dgm:cxn modelId="{89ADCFD1-1CE7-4CD2-BAEF-C8890F40038C}" type="presParOf" srcId="{AED4FAA5-732D-436C-A263-833ABA87AEAF}" destId="{E316257A-A442-47C1-AD40-96382916ECA6}" srcOrd="2" destOrd="0" presId="urn:microsoft.com/office/officeart/2018/2/layout/IconCircleList"/>
    <dgm:cxn modelId="{721A3676-6CDE-4645-BFB7-78F8E5807CC6}" type="presParOf" srcId="{AED4FAA5-732D-436C-A263-833ABA87AEAF}" destId="{87CDEE80-1EF6-4579-93C0-F0C281C18405}" srcOrd="3" destOrd="0" presId="urn:microsoft.com/office/officeart/2018/2/layout/IconCircleList"/>
    <dgm:cxn modelId="{BF98F4D3-C172-4D5E-A12E-0F2127EB2B79}" type="presParOf" srcId="{CDB128D9-98FC-4C34-9309-C0324C8B3BA6}" destId="{1AFFBA7D-3D56-410D-8BD2-1B8B60CD8F45}" srcOrd="3" destOrd="0" presId="urn:microsoft.com/office/officeart/2018/2/layout/IconCircleList"/>
    <dgm:cxn modelId="{A5B6E5FA-9A81-4163-9940-A5B93095E2C3}" type="presParOf" srcId="{CDB128D9-98FC-4C34-9309-C0324C8B3BA6}" destId="{A48623B2-CDB7-412D-859A-FAAB5CE00F01}" srcOrd="4" destOrd="0" presId="urn:microsoft.com/office/officeart/2018/2/layout/IconCircleList"/>
    <dgm:cxn modelId="{53EF8559-8DBB-4D82-A1A8-B014E1570C13}" type="presParOf" srcId="{A48623B2-CDB7-412D-859A-FAAB5CE00F01}" destId="{F65DA902-8FCF-4DE8-AADD-482F2D4B2873}" srcOrd="0" destOrd="0" presId="urn:microsoft.com/office/officeart/2018/2/layout/IconCircleList"/>
    <dgm:cxn modelId="{9BDB9B4D-4F9B-4935-94AC-65388242ACD8}" type="presParOf" srcId="{A48623B2-CDB7-412D-859A-FAAB5CE00F01}" destId="{A07DEBA2-836A-4CD1-BA84-DE6FDEF136A6}" srcOrd="1" destOrd="0" presId="urn:microsoft.com/office/officeart/2018/2/layout/IconCircleList"/>
    <dgm:cxn modelId="{AD1F43DB-4A97-494D-B6C8-E31FD043B735}" type="presParOf" srcId="{A48623B2-CDB7-412D-859A-FAAB5CE00F01}" destId="{AED101DE-F3ED-4E82-AAB9-46A9AABECA76}" srcOrd="2" destOrd="0" presId="urn:microsoft.com/office/officeart/2018/2/layout/IconCircleList"/>
    <dgm:cxn modelId="{894D36CB-B8C7-4F34-9351-4C9360EFF14D}" type="presParOf" srcId="{A48623B2-CDB7-412D-859A-FAAB5CE00F01}" destId="{68BB7AEC-6230-446D-A7C0-0AE96247A61C}" srcOrd="3" destOrd="0" presId="urn:microsoft.com/office/officeart/2018/2/layout/IconCircleList"/>
    <dgm:cxn modelId="{7911B625-D839-45DF-8B3D-F9A738BD6FCF}" type="presParOf" srcId="{CDB128D9-98FC-4C34-9309-C0324C8B3BA6}" destId="{9CD5222B-C398-4B1F-A71A-CCFBF9F87EB3}" srcOrd="5" destOrd="0" presId="urn:microsoft.com/office/officeart/2018/2/layout/IconCircleList"/>
    <dgm:cxn modelId="{115AE858-0693-4F70-8193-4ED2B496E00B}" type="presParOf" srcId="{CDB128D9-98FC-4C34-9309-C0324C8B3BA6}" destId="{A46863B9-B48D-4A63-8786-433B5AB13320}" srcOrd="6" destOrd="0" presId="urn:microsoft.com/office/officeart/2018/2/layout/IconCircleList"/>
    <dgm:cxn modelId="{61B4E412-A00B-4F3F-A507-C9A26BA4A202}" type="presParOf" srcId="{A46863B9-B48D-4A63-8786-433B5AB13320}" destId="{D988A086-3025-4889-988C-2676217E77E8}" srcOrd="0" destOrd="0" presId="urn:microsoft.com/office/officeart/2018/2/layout/IconCircleList"/>
    <dgm:cxn modelId="{C2A9671F-3511-4C5B-8302-BF6D09200AF3}" type="presParOf" srcId="{A46863B9-B48D-4A63-8786-433B5AB13320}" destId="{B28D1F58-53B4-4DA6-A776-EA981E214CF2}" srcOrd="1" destOrd="0" presId="urn:microsoft.com/office/officeart/2018/2/layout/IconCircleList"/>
    <dgm:cxn modelId="{D94EF5D6-C1FD-419F-9EFC-AB2CA435DD4E}" type="presParOf" srcId="{A46863B9-B48D-4A63-8786-433B5AB13320}" destId="{05799E0D-636F-4B27-91A5-ECA534B76961}" srcOrd="2" destOrd="0" presId="urn:microsoft.com/office/officeart/2018/2/layout/IconCircleList"/>
    <dgm:cxn modelId="{35D2A052-72AC-417B-ADB5-CE60AD0ECEEC}" type="presParOf" srcId="{A46863B9-B48D-4A63-8786-433B5AB13320}" destId="{F0862AB4-1A6B-4E6C-91B5-C31C3739E12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454CCA-5FA3-493D-8B85-9554D2B7E860}"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9665BD9-2FD3-4033-A276-57DB7F0E18C4}">
      <dgm:prSet/>
      <dgm:spPr/>
      <dgm:t>
        <a:bodyPr/>
        <a:lstStyle/>
        <a:p>
          <a:r>
            <a:rPr lang="en-GB"/>
            <a:t>Gives the client certainty</a:t>
          </a:r>
          <a:endParaRPr lang="en-US"/>
        </a:p>
      </dgm:t>
    </dgm:pt>
    <dgm:pt modelId="{BE6C8610-0ECE-4993-8078-C5AA7F3AA2F6}" type="parTrans" cxnId="{5EE74BD0-5E5D-47BA-A1F8-8372C7623136}">
      <dgm:prSet/>
      <dgm:spPr/>
      <dgm:t>
        <a:bodyPr/>
        <a:lstStyle/>
        <a:p>
          <a:endParaRPr lang="en-US"/>
        </a:p>
      </dgm:t>
    </dgm:pt>
    <dgm:pt modelId="{19C04E4E-9939-46E4-8408-A2654C677F0B}" type="sibTrans" cxnId="{5EE74BD0-5E5D-47BA-A1F8-8372C7623136}">
      <dgm:prSet/>
      <dgm:spPr/>
      <dgm:t>
        <a:bodyPr/>
        <a:lstStyle/>
        <a:p>
          <a:endParaRPr lang="en-US"/>
        </a:p>
      </dgm:t>
    </dgm:pt>
    <dgm:pt modelId="{9E26BE32-A082-412C-A7DA-17EA37CE6A61}">
      <dgm:prSet/>
      <dgm:spPr/>
      <dgm:t>
        <a:bodyPr/>
        <a:lstStyle/>
        <a:p>
          <a:r>
            <a:rPr lang="en-GB"/>
            <a:t>Client can budget</a:t>
          </a:r>
          <a:endParaRPr lang="en-US"/>
        </a:p>
      </dgm:t>
    </dgm:pt>
    <dgm:pt modelId="{417B76E3-70D1-49D4-B498-9A9FF2C0D2FA}" type="parTrans" cxnId="{EB939B24-A10E-4172-92FE-2D44DDDF565A}">
      <dgm:prSet/>
      <dgm:spPr/>
      <dgm:t>
        <a:bodyPr/>
        <a:lstStyle/>
        <a:p>
          <a:endParaRPr lang="en-US"/>
        </a:p>
      </dgm:t>
    </dgm:pt>
    <dgm:pt modelId="{C542A484-DF16-4327-9740-1CC6CDA54503}" type="sibTrans" cxnId="{EB939B24-A10E-4172-92FE-2D44DDDF565A}">
      <dgm:prSet/>
      <dgm:spPr/>
      <dgm:t>
        <a:bodyPr/>
        <a:lstStyle/>
        <a:p>
          <a:endParaRPr lang="en-US"/>
        </a:p>
      </dgm:t>
    </dgm:pt>
    <dgm:pt modelId="{F28C4B93-B45E-4554-9410-665814953556}">
      <dgm:prSet/>
      <dgm:spPr/>
      <dgm:t>
        <a:bodyPr/>
        <a:lstStyle/>
        <a:p>
          <a:r>
            <a:rPr lang="en-GB"/>
            <a:t>Reserve the right to change the fee if matter becomes more complex</a:t>
          </a:r>
          <a:endParaRPr lang="en-US"/>
        </a:p>
      </dgm:t>
    </dgm:pt>
    <dgm:pt modelId="{FA9EBCCB-370E-41EA-9276-0923F46BA0AC}" type="parTrans" cxnId="{2EE335F2-CC1C-4886-A08F-B65EA9421247}">
      <dgm:prSet/>
      <dgm:spPr/>
      <dgm:t>
        <a:bodyPr/>
        <a:lstStyle/>
        <a:p>
          <a:endParaRPr lang="en-US"/>
        </a:p>
      </dgm:t>
    </dgm:pt>
    <dgm:pt modelId="{DF52006A-7EF4-4FE4-9809-191F0F6AEC50}" type="sibTrans" cxnId="{2EE335F2-CC1C-4886-A08F-B65EA9421247}">
      <dgm:prSet/>
      <dgm:spPr/>
      <dgm:t>
        <a:bodyPr/>
        <a:lstStyle/>
        <a:p>
          <a:endParaRPr lang="en-US"/>
        </a:p>
      </dgm:t>
    </dgm:pt>
    <dgm:pt modelId="{C04B0CA7-BD0C-49F0-8487-9C9711F1645E}">
      <dgm:prSet/>
      <dgm:spPr/>
      <dgm:t>
        <a:bodyPr/>
        <a:lstStyle/>
        <a:p>
          <a:r>
            <a:rPr lang="en-GB"/>
            <a:t>Can lead to disputes</a:t>
          </a:r>
          <a:endParaRPr lang="en-US"/>
        </a:p>
      </dgm:t>
    </dgm:pt>
    <dgm:pt modelId="{95688065-E011-4BFB-9285-0A6D01CF0739}" type="parTrans" cxnId="{84123558-0DB2-45E4-884F-9F4A4E8BE1E8}">
      <dgm:prSet/>
      <dgm:spPr/>
      <dgm:t>
        <a:bodyPr/>
        <a:lstStyle/>
        <a:p>
          <a:endParaRPr lang="en-US"/>
        </a:p>
      </dgm:t>
    </dgm:pt>
    <dgm:pt modelId="{8F9C9C7F-6073-4E20-BAEA-69F88C53AA27}" type="sibTrans" cxnId="{84123558-0DB2-45E4-884F-9F4A4E8BE1E8}">
      <dgm:prSet/>
      <dgm:spPr/>
      <dgm:t>
        <a:bodyPr/>
        <a:lstStyle/>
        <a:p>
          <a:endParaRPr lang="en-US"/>
        </a:p>
      </dgm:t>
    </dgm:pt>
    <dgm:pt modelId="{0E503D4E-C16B-437B-9B34-9BA8D2936EDC}">
      <dgm:prSet/>
      <dgm:spPr/>
      <dgm:t>
        <a:bodyPr/>
        <a:lstStyle/>
        <a:p>
          <a:r>
            <a:rPr lang="en-GB"/>
            <a:t>Transparency</a:t>
          </a:r>
          <a:endParaRPr lang="en-US"/>
        </a:p>
      </dgm:t>
    </dgm:pt>
    <dgm:pt modelId="{FD396402-3545-452D-97E9-5C8075E8F7D1}" type="parTrans" cxnId="{1FD486B0-957A-4C0D-AAEC-D3004C1D84BA}">
      <dgm:prSet/>
      <dgm:spPr/>
      <dgm:t>
        <a:bodyPr/>
        <a:lstStyle/>
        <a:p>
          <a:endParaRPr lang="en-US"/>
        </a:p>
      </dgm:t>
    </dgm:pt>
    <dgm:pt modelId="{40FDA03F-4D6A-4E00-85BF-F948D977F69C}" type="sibTrans" cxnId="{1FD486B0-957A-4C0D-AAEC-D3004C1D84BA}">
      <dgm:prSet/>
      <dgm:spPr/>
      <dgm:t>
        <a:bodyPr/>
        <a:lstStyle/>
        <a:p>
          <a:endParaRPr lang="en-US"/>
        </a:p>
      </dgm:t>
    </dgm:pt>
    <dgm:pt modelId="{D57A415A-4A8A-4CBF-B728-4F2730C76E9E}" type="pres">
      <dgm:prSet presAssocID="{63454CCA-5FA3-493D-8B85-9554D2B7E860}" presName="diagram" presStyleCnt="0">
        <dgm:presLayoutVars>
          <dgm:dir/>
          <dgm:resizeHandles val="exact"/>
        </dgm:presLayoutVars>
      </dgm:prSet>
      <dgm:spPr/>
    </dgm:pt>
    <dgm:pt modelId="{722C7997-683D-4F2D-B655-64FB1219483C}" type="pres">
      <dgm:prSet presAssocID="{59665BD9-2FD3-4033-A276-57DB7F0E18C4}" presName="node" presStyleLbl="node1" presStyleIdx="0" presStyleCnt="5">
        <dgm:presLayoutVars>
          <dgm:bulletEnabled val="1"/>
        </dgm:presLayoutVars>
      </dgm:prSet>
      <dgm:spPr/>
    </dgm:pt>
    <dgm:pt modelId="{AC5D9CFE-273F-48F7-9402-6F40CCA84148}" type="pres">
      <dgm:prSet presAssocID="{19C04E4E-9939-46E4-8408-A2654C677F0B}" presName="sibTrans" presStyleCnt="0"/>
      <dgm:spPr/>
    </dgm:pt>
    <dgm:pt modelId="{FABF5986-B99B-4904-9260-F9FD6DFBA5BF}" type="pres">
      <dgm:prSet presAssocID="{9E26BE32-A082-412C-A7DA-17EA37CE6A61}" presName="node" presStyleLbl="node1" presStyleIdx="1" presStyleCnt="5">
        <dgm:presLayoutVars>
          <dgm:bulletEnabled val="1"/>
        </dgm:presLayoutVars>
      </dgm:prSet>
      <dgm:spPr/>
    </dgm:pt>
    <dgm:pt modelId="{4558D645-5B12-4572-B49B-C9FDB6AD72FD}" type="pres">
      <dgm:prSet presAssocID="{C542A484-DF16-4327-9740-1CC6CDA54503}" presName="sibTrans" presStyleCnt="0"/>
      <dgm:spPr/>
    </dgm:pt>
    <dgm:pt modelId="{E59185EF-D7C9-4FA7-B35B-67AD6A242C1E}" type="pres">
      <dgm:prSet presAssocID="{F28C4B93-B45E-4554-9410-665814953556}" presName="node" presStyleLbl="node1" presStyleIdx="2" presStyleCnt="5">
        <dgm:presLayoutVars>
          <dgm:bulletEnabled val="1"/>
        </dgm:presLayoutVars>
      </dgm:prSet>
      <dgm:spPr/>
    </dgm:pt>
    <dgm:pt modelId="{7A7ED662-4C09-464B-95FE-1A204C88894F}" type="pres">
      <dgm:prSet presAssocID="{DF52006A-7EF4-4FE4-9809-191F0F6AEC50}" presName="sibTrans" presStyleCnt="0"/>
      <dgm:spPr/>
    </dgm:pt>
    <dgm:pt modelId="{83A1D37D-145A-4948-A2CF-EF9A5005E421}" type="pres">
      <dgm:prSet presAssocID="{C04B0CA7-BD0C-49F0-8487-9C9711F1645E}" presName="node" presStyleLbl="node1" presStyleIdx="3" presStyleCnt="5">
        <dgm:presLayoutVars>
          <dgm:bulletEnabled val="1"/>
        </dgm:presLayoutVars>
      </dgm:prSet>
      <dgm:spPr/>
    </dgm:pt>
    <dgm:pt modelId="{DCE53C42-A3EE-4B46-BEA1-AFE68CF9182E}" type="pres">
      <dgm:prSet presAssocID="{8F9C9C7F-6073-4E20-BAEA-69F88C53AA27}" presName="sibTrans" presStyleCnt="0"/>
      <dgm:spPr/>
    </dgm:pt>
    <dgm:pt modelId="{99343E48-F66F-48C9-AF84-DC060A07316B}" type="pres">
      <dgm:prSet presAssocID="{0E503D4E-C16B-437B-9B34-9BA8D2936EDC}" presName="node" presStyleLbl="node1" presStyleIdx="4" presStyleCnt="5">
        <dgm:presLayoutVars>
          <dgm:bulletEnabled val="1"/>
        </dgm:presLayoutVars>
      </dgm:prSet>
      <dgm:spPr/>
    </dgm:pt>
  </dgm:ptLst>
  <dgm:cxnLst>
    <dgm:cxn modelId="{AD15C11C-D4BA-4802-A895-546D71A8E8E2}" type="presOf" srcId="{0E503D4E-C16B-437B-9B34-9BA8D2936EDC}" destId="{99343E48-F66F-48C9-AF84-DC060A07316B}" srcOrd="0" destOrd="0" presId="urn:microsoft.com/office/officeart/2005/8/layout/default"/>
    <dgm:cxn modelId="{EB939B24-A10E-4172-92FE-2D44DDDF565A}" srcId="{63454CCA-5FA3-493D-8B85-9554D2B7E860}" destId="{9E26BE32-A082-412C-A7DA-17EA37CE6A61}" srcOrd="1" destOrd="0" parTransId="{417B76E3-70D1-49D4-B498-9A9FF2C0D2FA}" sibTransId="{C542A484-DF16-4327-9740-1CC6CDA54503}"/>
    <dgm:cxn modelId="{56390746-818D-4BD4-A264-317C44458E98}" type="presOf" srcId="{F28C4B93-B45E-4554-9410-665814953556}" destId="{E59185EF-D7C9-4FA7-B35B-67AD6A242C1E}" srcOrd="0" destOrd="0" presId="urn:microsoft.com/office/officeart/2005/8/layout/default"/>
    <dgm:cxn modelId="{84123558-0DB2-45E4-884F-9F4A4E8BE1E8}" srcId="{63454CCA-5FA3-493D-8B85-9554D2B7E860}" destId="{C04B0CA7-BD0C-49F0-8487-9C9711F1645E}" srcOrd="3" destOrd="0" parTransId="{95688065-E011-4BFB-9285-0A6D01CF0739}" sibTransId="{8F9C9C7F-6073-4E20-BAEA-69F88C53AA27}"/>
    <dgm:cxn modelId="{1FD486B0-957A-4C0D-AAEC-D3004C1D84BA}" srcId="{63454CCA-5FA3-493D-8B85-9554D2B7E860}" destId="{0E503D4E-C16B-437B-9B34-9BA8D2936EDC}" srcOrd="4" destOrd="0" parTransId="{FD396402-3545-452D-97E9-5C8075E8F7D1}" sibTransId="{40FDA03F-4D6A-4E00-85BF-F948D977F69C}"/>
    <dgm:cxn modelId="{EA0799B2-702B-4985-97BC-9ED912A71D56}" type="presOf" srcId="{63454CCA-5FA3-493D-8B85-9554D2B7E860}" destId="{D57A415A-4A8A-4CBF-B728-4F2730C76E9E}" srcOrd="0" destOrd="0" presId="urn:microsoft.com/office/officeart/2005/8/layout/default"/>
    <dgm:cxn modelId="{8AA87DC1-02EE-4E4E-A130-B66781870F48}" type="presOf" srcId="{59665BD9-2FD3-4033-A276-57DB7F0E18C4}" destId="{722C7997-683D-4F2D-B655-64FB1219483C}" srcOrd="0" destOrd="0" presId="urn:microsoft.com/office/officeart/2005/8/layout/default"/>
    <dgm:cxn modelId="{5EE74BD0-5E5D-47BA-A1F8-8372C7623136}" srcId="{63454CCA-5FA3-493D-8B85-9554D2B7E860}" destId="{59665BD9-2FD3-4033-A276-57DB7F0E18C4}" srcOrd="0" destOrd="0" parTransId="{BE6C8610-0ECE-4993-8078-C5AA7F3AA2F6}" sibTransId="{19C04E4E-9939-46E4-8408-A2654C677F0B}"/>
    <dgm:cxn modelId="{BACE1DDB-5CEE-4D5A-9E5D-0D2453934A65}" type="presOf" srcId="{9E26BE32-A082-412C-A7DA-17EA37CE6A61}" destId="{FABF5986-B99B-4904-9260-F9FD6DFBA5BF}" srcOrd="0" destOrd="0" presId="urn:microsoft.com/office/officeart/2005/8/layout/default"/>
    <dgm:cxn modelId="{8D33A3EF-0218-48FD-99A7-DF190D7FF539}" type="presOf" srcId="{C04B0CA7-BD0C-49F0-8487-9C9711F1645E}" destId="{83A1D37D-145A-4948-A2CF-EF9A5005E421}" srcOrd="0" destOrd="0" presId="urn:microsoft.com/office/officeart/2005/8/layout/default"/>
    <dgm:cxn modelId="{2EE335F2-CC1C-4886-A08F-B65EA9421247}" srcId="{63454CCA-5FA3-493D-8B85-9554D2B7E860}" destId="{F28C4B93-B45E-4554-9410-665814953556}" srcOrd="2" destOrd="0" parTransId="{FA9EBCCB-370E-41EA-9276-0923F46BA0AC}" sibTransId="{DF52006A-7EF4-4FE4-9809-191F0F6AEC50}"/>
    <dgm:cxn modelId="{BB6F44E0-4330-4173-9A41-EDF8B00FF0C7}" type="presParOf" srcId="{D57A415A-4A8A-4CBF-B728-4F2730C76E9E}" destId="{722C7997-683D-4F2D-B655-64FB1219483C}" srcOrd="0" destOrd="0" presId="urn:microsoft.com/office/officeart/2005/8/layout/default"/>
    <dgm:cxn modelId="{7875D957-8624-475B-B6B6-9CB97C33D67E}" type="presParOf" srcId="{D57A415A-4A8A-4CBF-B728-4F2730C76E9E}" destId="{AC5D9CFE-273F-48F7-9402-6F40CCA84148}" srcOrd="1" destOrd="0" presId="urn:microsoft.com/office/officeart/2005/8/layout/default"/>
    <dgm:cxn modelId="{1A9E9C83-F861-4490-B965-B0FE510D7A48}" type="presParOf" srcId="{D57A415A-4A8A-4CBF-B728-4F2730C76E9E}" destId="{FABF5986-B99B-4904-9260-F9FD6DFBA5BF}" srcOrd="2" destOrd="0" presId="urn:microsoft.com/office/officeart/2005/8/layout/default"/>
    <dgm:cxn modelId="{5094AFE6-C4D3-4071-87D1-6AA128E21184}" type="presParOf" srcId="{D57A415A-4A8A-4CBF-B728-4F2730C76E9E}" destId="{4558D645-5B12-4572-B49B-C9FDB6AD72FD}" srcOrd="3" destOrd="0" presId="urn:microsoft.com/office/officeart/2005/8/layout/default"/>
    <dgm:cxn modelId="{86A2E42A-FCCE-462E-8EB3-EE5FCF30F437}" type="presParOf" srcId="{D57A415A-4A8A-4CBF-B728-4F2730C76E9E}" destId="{E59185EF-D7C9-4FA7-B35B-67AD6A242C1E}" srcOrd="4" destOrd="0" presId="urn:microsoft.com/office/officeart/2005/8/layout/default"/>
    <dgm:cxn modelId="{3BD37394-67C4-48F4-BCA6-84E877BB3329}" type="presParOf" srcId="{D57A415A-4A8A-4CBF-B728-4F2730C76E9E}" destId="{7A7ED662-4C09-464B-95FE-1A204C88894F}" srcOrd="5" destOrd="0" presId="urn:microsoft.com/office/officeart/2005/8/layout/default"/>
    <dgm:cxn modelId="{AAA7C706-31BF-4E62-B3F0-5C480A2393C9}" type="presParOf" srcId="{D57A415A-4A8A-4CBF-B728-4F2730C76E9E}" destId="{83A1D37D-145A-4948-A2CF-EF9A5005E421}" srcOrd="6" destOrd="0" presId="urn:microsoft.com/office/officeart/2005/8/layout/default"/>
    <dgm:cxn modelId="{0C88389D-B3D9-4053-827E-B2DAC7E63DFD}" type="presParOf" srcId="{D57A415A-4A8A-4CBF-B728-4F2730C76E9E}" destId="{DCE53C42-A3EE-4B46-BEA1-AFE68CF9182E}" srcOrd="7" destOrd="0" presId="urn:microsoft.com/office/officeart/2005/8/layout/default"/>
    <dgm:cxn modelId="{83CCF83E-073D-42F7-8FE8-7E9FF15D030E}" type="presParOf" srcId="{D57A415A-4A8A-4CBF-B728-4F2730C76E9E}" destId="{99343E48-F66F-48C9-AF84-DC060A07316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57688C-48F6-4806-851F-CBB423E817B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DFDF497-C4CC-4A01-B04A-802A01DCD784}">
      <dgm:prSet/>
      <dgm:spPr/>
      <dgm:t>
        <a:bodyPr/>
        <a:lstStyle/>
        <a:p>
          <a:r>
            <a:rPr lang="en-GB"/>
            <a:t>Client identification</a:t>
          </a:r>
          <a:endParaRPr lang="en-US"/>
        </a:p>
      </dgm:t>
    </dgm:pt>
    <dgm:pt modelId="{EF2274A2-1E1D-44B9-867D-B7E0F0E1B523}" type="parTrans" cxnId="{64CA188A-B9F7-49E4-BFA3-3672851B30FE}">
      <dgm:prSet/>
      <dgm:spPr/>
      <dgm:t>
        <a:bodyPr/>
        <a:lstStyle/>
        <a:p>
          <a:endParaRPr lang="en-US"/>
        </a:p>
      </dgm:t>
    </dgm:pt>
    <dgm:pt modelId="{AF89A985-B4D3-4B1D-BD6E-DC390D9329F2}" type="sibTrans" cxnId="{64CA188A-B9F7-49E4-BFA3-3672851B30FE}">
      <dgm:prSet/>
      <dgm:spPr/>
      <dgm:t>
        <a:bodyPr/>
        <a:lstStyle/>
        <a:p>
          <a:endParaRPr lang="en-US"/>
        </a:p>
      </dgm:t>
    </dgm:pt>
    <dgm:pt modelId="{F4C38CD6-927B-458D-A6AA-8372D99B0924}">
      <dgm:prSet/>
      <dgm:spPr/>
      <dgm:t>
        <a:bodyPr/>
        <a:lstStyle/>
        <a:p>
          <a:r>
            <a:rPr lang="en-GB"/>
            <a:t>Evidence of source of funds</a:t>
          </a:r>
          <a:endParaRPr lang="en-US"/>
        </a:p>
      </dgm:t>
    </dgm:pt>
    <dgm:pt modelId="{0BBA2B8E-2A08-4534-84ED-B1AFD9BF7086}" type="parTrans" cxnId="{5C7C8C64-6272-4CB4-B441-ED6CB724FCE0}">
      <dgm:prSet/>
      <dgm:spPr/>
      <dgm:t>
        <a:bodyPr/>
        <a:lstStyle/>
        <a:p>
          <a:endParaRPr lang="en-US"/>
        </a:p>
      </dgm:t>
    </dgm:pt>
    <dgm:pt modelId="{617EBBAB-9DF2-4D46-B626-52EBD28A3621}" type="sibTrans" cxnId="{5C7C8C64-6272-4CB4-B441-ED6CB724FCE0}">
      <dgm:prSet/>
      <dgm:spPr/>
      <dgm:t>
        <a:bodyPr/>
        <a:lstStyle/>
        <a:p>
          <a:endParaRPr lang="en-US"/>
        </a:p>
      </dgm:t>
    </dgm:pt>
    <dgm:pt modelId="{56135807-AC9C-41A6-A96D-60988B894104}">
      <dgm:prSet/>
      <dgm:spPr/>
      <dgm:t>
        <a:bodyPr/>
        <a:lstStyle/>
        <a:p>
          <a:r>
            <a:rPr lang="en-GB"/>
            <a:t>Electronic identity checks</a:t>
          </a:r>
          <a:endParaRPr lang="en-US"/>
        </a:p>
      </dgm:t>
    </dgm:pt>
    <dgm:pt modelId="{AEA79D4C-A7D9-4037-8675-F394CDF9159B}" type="parTrans" cxnId="{A9663DD5-F675-4C62-A2F9-6E6981331DD6}">
      <dgm:prSet/>
      <dgm:spPr/>
      <dgm:t>
        <a:bodyPr/>
        <a:lstStyle/>
        <a:p>
          <a:endParaRPr lang="en-US"/>
        </a:p>
      </dgm:t>
    </dgm:pt>
    <dgm:pt modelId="{0C91E1DE-247B-4ECC-A804-F762ECE73B81}" type="sibTrans" cxnId="{A9663DD5-F675-4C62-A2F9-6E6981331DD6}">
      <dgm:prSet/>
      <dgm:spPr/>
      <dgm:t>
        <a:bodyPr/>
        <a:lstStyle/>
        <a:p>
          <a:endParaRPr lang="en-US"/>
        </a:p>
      </dgm:t>
    </dgm:pt>
    <dgm:pt modelId="{DE79790D-D1A2-4F1E-8ED3-FAD6746EB6FC}">
      <dgm:prSet/>
      <dgm:spPr/>
      <dgm:t>
        <a:bodyPr/>
        <a:lstStyle/>
        <a:p>
          <a:r>
            <a:rPr lang="en-GB"/>
            <a:t>Risk assessments</a:t>
          </a:r>
          <a:endParaRPr lang="en-US"/>
        </a:p>
      </dgm:t>
    </dgm:pt>
    <dgm:pt modelId="{07DD1D8D-6CED-4FE7-85FB-FBB3B019BCA7}" type="parTrans" cxnId="{3A95DE4B-68E1-472D-904F-B052315631A3}">
      <dgm:prSet/>
      <dgm:spPr/>
      <dgm:t>
        <a:bodyPr/>
        <a:lstStyle/>
        <a:p>
          <a:endParaRPr lang="en-US"/>
        </a:p>
      </dgm:t>
    </dgm:pt>
    <dgm:pt modelId="{1E405C35-1A98-48C8-9F8C-8CEB0BB16D2E}" type="sibTrans" cxnId="{3A95DE4B-68E1-472D-904F-B052315631A3}">
      <dgm:prSet/>
      <dgm:spPr/>
      <dgm:t>
        <a:bodyPr/>
        <a:lstStyle/>
        <a:p>
          <a:endParaRPr lang="en-US"/>
        </a:p>
      </dgm:t>
    </dgm:pt>
    <dgm:pt modelId="{06EBC8AE-6B72-44E3-845D-5345C8CFB36C}">
      <dgm:prSet/>
      <dgm:spPr/>
      <dgm:t>
        <a:bodyPr/>
        <a:lstStyle/>
        <a:p>
          <a:r>
            <a:rPr lang="en-GB"/>
            <a:t>Money Laundering Reporting Officer </a:t>
          </a:r>
          <a:endParaRPr lang="en-US"/>
        </a:p>
      </dgm:t>
    </dgm:pt>
    <dgm:pt modelId="{376F3EE3-E09F-4354-BE31-8603DA87A6AE}" type="parTrans" cxnId="{9D9C7731-3E35-4206-8B49-E1747FE1F28F}">
      <dgm:prSet/>
      <dgm:spPr/>
      <dgm:t>
        <a:bodyPr/>
        <a:lstStyle/>
        <a:p>
          <a:endParaRPr lang="en-US"/>
        </a:p>
      </dgm:t>
    </dgm:pt>
    <dgm:pt modelId="{84502988-F19C-4B94-B479-725E1D29408C}" type="sibTrans" cxnId="{9D9C7731-3E35-4206-8B49-E1747FE1F28F}">
      <dgm:prSet/>
      <dgm:spPr/>
      <dgm:t>
        <a:bodyPr/>
        <a:lstStyle/>
        <a:p>
          <a:endParaRPr lang="en-US"/>
        </a:p>
      </dgm:t>
    </dgm:pt>
    <dgm:pt modelId="{510AD3A9-A19E-4D54-8858-9721222D3B09}" type="pres">
      <dgm:prSet presAssocID="{E057688C-48F6-4806-851F-CBB423E817B6}" presName="root" presStyleCnt="0">
        <dgm:presLayoutVars>
          <dgm:dir/>
          <dgm:resizeHandles val="exact"/>
        </dgm:presLayoutVars>
      </dgm:prSet>
      <dgm:spPr/>
    </dgm:pt>
    <dgm:pt modelId="{D1E42BA4-8729-4F0B-99E6-188FC0FD5E77}" type="pres">
      <dgm:prSet presAssocID="{7DFDF497-C4CC-4A01-B04A-802A01DCD784}" presName="compNode" presStyleCnt="0"/>
      <dgm:spPr/>
    </dgm:pt>
    <dgm:pt modelId="{9DE5B90A-5C38-4074-9769-F3424B2BC95F}" type="pres">
      <dgm:prSet presAssocID="{7DFDF497-C4CC-4A01-B04A-802A01DCD78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9A3911EE-3445-403A-93DC-7790A2006BB8}" type="pres">
      <dgm:prSet presAssocID="{7DFDF497-C4CC-4A01-B04A-802A01DCD784}" presName="spaceRect" presStyleCnt="0"/>
      <dgm:spPr/>
    </dgm:pt>
    <dgm:pt modelId="{FC130914-1A8D-4F57-8AED-4AE272A3710C}" type="pres">
      <dgm:prSet presAssocID="{7DFDF497-C4CC-4A01-B04A-802A01DCD784}" presName="textRect" presStyleLbl="revTx" presStyleIdx="0" presStyleCnt="5">
        <dgm:presLayoutVars>
          <dgm:chMax val="1"/>
          <dgm:chPref val="1"/>
        </dgm:presLayoutVars>
      </dgm:prSet>
      <dgm:spPr/>
    </dgm:pt>
    <dgm:pt modelId="{EE533C60-5B90-4AE0-962E-37159BE67006}" type="pres">
      <dgm:prSet presAssocID="{AF89A985-B4D3-4B1D-BD6E-DC390D9329F2}" presName="sibTrans" presStyleCnt="0"/>
      <dgm:spPr/>
    </dgm:pt>
    <dgm:pt modelId="{4BD0B43E-0557-4D44-AF70-5EBF64A83B07}" type="pres">
      <dgm:prSet presAssocID="{F4C38CD6-927B-458D-A6AA-8372D99B0924}" presName="compNode" presStyleCnt="0"/>
      <dgm:spPr/>
    </dgm:pt>
    <dgm:pt modelId="{7B7F288C-CDF7-42E1-8C0F-A0256C9727CF}" type="pres">
      <dgm:prSet presAssocID="{F4C38CD6-927B-458D-A6AA-8372D99B092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E06B60E4-5D71-412B-AE68-4E76B37A7FA3}" type="pres">
      <dgm:prSet presAssocID="{F4C38CD6-927B-458D-A6AA-8372D99B0924}" presName="spaceRect" presStyleCnt="0"/>
      <dgm:spPr/>
    </dgm:pt>
    <dgm:pt modelId="{43669246-9DBD-417E-8334-513F700E3D33}" type="pres">
      <dgm:prSet presAssocID="{F4C38CD6-927B-458D-A6AA-8372D99B0924}" presName="textRect" presStyleLbl="revTx" presStyleIdx="1" presStyleCnt="5">
        <dgm:presLayoutVars>
          <dgm:chMax val="1"/>
          <dgm:chPref val="1"/>
        </dgm:presLayoutVars>
      </dgm:prSet>
      <dgm:spPr/>
    </dgm:pt>
    <dgm:pt modelId="{5B907C49-4608-41B9-B0D3-59A75C9D8616}" type="pres">
      <dgm:prSet presAssocID="{617EBBAB-9DF2-4D46-B626-52EBD28A3621}" presName="sibTrans" presStyleCnt="0"/>
      <dgm:spPr/>
    </dgm:pt>
    <dgm:pt modelId="{7A922287-09C1-4394-9C9D-2B3191141AC4}" type="pres">
      <dgm:prSet presAssocID="{56135807-AC9C-41A6-A96D-60988B894104}" presName="compNode" presStyleCnt="0"/>
      <dgm:spPr/>
    </dgm:pt>
    <dgm:pt modelId="{CEEC20FB-D00E-4E0E-BA64-0ADD52B1E4A9}" type="pres">
      <dgm:prSet presAssocID="{56135807-AC9C-41A6-A96D-60988B89410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loyee Badge"/>
        </a:ext>
      </dgm:extLst>
    </dgm:pt>
    <dgm:pt modelId="{96F640BD-4F28-48C0-8BEE-4E377F77B300}" type="pres">
      <dgm:prSet presAssocID="{56135807-AC9C-41A6-A96D-60988B894104}" presName="spaceRect" presStyleCnt="0"/>
      <dgm:spPr/>
    </dgm:pt>
    <dgm:pt modelId="{9A21E814-0417-4914-A9E4-C30A452BD7E4}" type="pres">
      <dgm:prSet presAssocID="{56135807-AC9C-41A6-A96D-60988B894104}" presName="textRect" presStyleLbl="revTx" presStyleIdx="2" presStyleCnt="5">
        <dgm:presLayoutVars>
          <dgm:chMax val="1"/>
          <dgm:chPref val="1"/>
        </dgm:presLayoutVars>
      </dgm:prSet>
      <dgm:spPr/>
    </dgm:pt>
    <dgm:pt modelId="{438BB4F3-0E30-452D-AB20-4B9A54D7CE82}" type="pres">
      <dgm:prSet presAssocID="{0C91E1DE-247B-4ECC-A804-F762ECE73B81}" presName="sibTrans" presStyleCnt="0"/>
      <dgm:spPr/>
    </dgm:pt>
    <dgm:pt modelId="{C55F61C1-2AB3-40FF-B3CA-478EC934F974}" type="pres">
      <dgm:prSet presAssocID="{DE79790D-D1A2-4F1E-8ED3-FAD6746EB6FC}" presName="compNode" presStyleCnt="0"/>
      <dgm:spPr/>
    </dgm:pt>
    <dgm:pt modelId="{9DFB7319-40BB-4E1A-BB96-12CB51747DBA}" type="pres">
      <dgm:prSet presAssocID="{DE79790D-D1A2-4F1E-8ED3-FAD6746EB6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2C0B40D1-1EFB-4FFD-868B-35B0D31AA62A}" type="pres">
      <dgm:prSet presAssocID="{DE79790D-D1A2-4F1E-8ED3-FAD6746EB6FC}" presName="spaceRect" presStyleCnt="0"/>
      <dgm:spPr/>
    </dgm:pt>
    <dgm:pt modelId="{2AC792AA-ED00-49DE-8A02-113FB384E532}" type="pres">
      <dgm:prSet presAssocID="{DE79790D-D1A2-4F1E-8ED3-FAD6746EB6FC}" presName="textRect" presStyleLbl="revTx" presStyleIdx="3" presStyleCnt="5">
        <dgm:presLayoutVars>
          <dgm:chMax val="1"/>
          <dgm:chPref val="1"/>
        </dgm:presLayoutVars>
      </dgm:prSet>
      <dgm:spPr/>
    </dgm:pt>
    <dgm:pt modelId="{C7D6F089-636F-4319-8E68-76B5EDA6DA8B}" type="pres">
      <dgm:prSet presAssocID="{1E405C35-1A98-48C8-9F8C-8CEB0BB16D2E}" presName="sibTrans" presStyleCnt="0"/>
      <dgm:spPr/>
    </dgm:pt>
    <dgm:pt modelId="{1675D8CF-1875-4CEC-82E4-5865A65594B4}" type="pres">
      <dgm:prSet presAssocID="{06EBC8AE-6B72-44E3-845D-5345C8CFB36C}" presName="compNode" presStyleCnt="0"/>
      <dgm:spPr/>
    </dgm:pt>
    <dgm:pt modelId="{D729A555-36F6-4305-9F8D-448CFE02F6B9}" type="pres">
      <dgm:prSet presAssocID="{06EBC8AE-6B72-44E3-845D-5345C8CFB3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BC47919E-751D-4AC9-8ECE-EAB0C59E50B1}" type="pres">
      <dgm:prSet presAssocID="{06EBC8AE-6B72-44E3-845D-5345C8CFB36C}" presName="spaceRect" presStyleCnt="0"/>
      <dgm:spPr/>
    </dgm:pt>
    <dgm:pt modelId="{B58F5B5E-8797-495F-9EBC-29475D1D2D55}" type="pres">
      <dgm:prSet presAssocID="{06EBC8AE-6B72-44E3-845D-5345C8CFB36C}" presName="textRect" presStyleLbl="revTx" presStyleIdx="4" presStyleCnt="5">
        <dgm:presLayoutVars>
          <dgm:chMax val="1"/>
          <dgm:chPref val="1"/>
        </dgm:presLayoutVars>
      </dgm:prSet>
      <dgm:spPr/>
    </dgm:pt>
  </dgm:ptLst>
  <dgm:cxnLst>
    <dgm:cxn modelId="{3E78020C-0297-45B6-A8F0-6F5193736DD5}" type="presOf" srcId="{F4C38CD6-927B-458D-A6AA-8372D99B0924}" destId="{43669246-9DBD-417E-8334-513F700E3D33}" srcOrd="0" destOrd="0" presId="urn:microsoft.com/office/officeart/2018/2/layout/IconLabelList"/>
    <dgm:cxn modelId="{6B150A14-1EBE-4D8D-9D9B-523E8489F958}" type="presOf" srcId="{DE79790D-D1A2-4F1E-8ED3-FAD6746EB6FC}" destId="{2AC792AA-ED00-49DE-8A02-113FB384E532}" srcOrd="0" destOrd="0" presId="urn:microsoft.com/office/officeart/2018/2/layout/IconLabelList"/>
    <dgm:cxn modelId="{9D9C7731-3E35-4206-8B49-E1747FE1F28F}" srcId="{E057688C-48F6-4806-851F-CBB423E817B6}" destId="{06EBC8AE-6B72-44E3-845D-5345C8CFB36C}" srcOrd="4" destOrd="0" parTransId="{376F3EE3-E09F-4354-BE31-8603DA87A6AE}" sibTransId="{84502988-F19C-4B94-B479-725E1D29408C}"/>
    <dgm:cxn modelId="{558E0136-3F60-487C-95F0-3D203A1D4D48}" type="presOf" srcId="{06EBC8AE-6B72-44E3-845D-5345C8CFB36C}" destId="{B58F5B5E-8797-495F-9EBC-29475D1D2D55}" srcOrd="0" destOrd="0" presId="urn:microsoft.com/office/officeart/2018/2/layout/IconLabelList"/>
    <dgm:cxn modelId="{1BE8A861-27DB-44EF-AAD7-BCB66AC76C3D}" type="presOf" srcId="{7DFDF497-C4CC-4A01-B04A-802A01DCD784}" destId="{FC130914-1A8D-4F57-8AED-4AE272A3710C}" srcOrd="0" destOrd="0" presId="urn:microsoft.com/office/officeart/2018/2/layout/IconLabelList"/>
    <dgm:cxn modelId="{5C7C8C64-6272-4CB4-B441-ED6CB724FCE0}" srcId="{E057688C-48F6-4806-851F-CBB423E817B6}" destId="{F4C38CD6-927B-458D-A6AA-8372D99B0924}" srcOrd="1" destOrd="0" parTransId="{0BBA2B8E-2A08-4534-84ED-B1AFD9BF7086}" sibTransId="{617EBBAB-9DF2-4D46-B626-52EBD28A3621}"/>
    <dgm:cxn modelId="{54788B46-A045-48C3-8BFE-57489394C743}" type="presOf" srcId="{56135807-AC9C-41A6-A96D-60988B894104}" destId="{9A21E814-0417-4914-A9E4-C30A452BD7E4}" srcOrd="0" destOrd="0" presId="urn:microsoft.com/office/officeart/2018/2/layout/IconLabelList"/>
    <dgm:cxn modelId="{3A95DE4B-68E1-472D-904F-B052315631A3}" srcId="{E057688C-48F6-4806-851F-CBB423E817B6}" destId="{DE79790D-D1A2-4F1E-8ED3-FAD6746EB6FC}" srcOrd="3" destOrd="0" parTransId="{07DD1D8D-6CED-4FE7-85FB-FBB3B019BCA7}" sibTransId="{1E405C35-1A98-48C8-9F8C-8CEB0BB16D2E}"/>
    <dgm:cxn modelId="{64CA188A-B9F7-49E4-BFA3-3672851B30FE}" srcId="{E057688C-48F6-4806-851F-CBB423E817B6}" destId="{7DFDF497-C4CC-4A01-B04A-802A01DCD784}" srcOrd="0" destOrd="0" parTransId="{EF2274A2-1E1D-44B9-867D-B7E0F0E1B523}" sibTransId="{AF89A985-B4D3-4B1D-BD6E-DC390D9329F2}"/>
    <dgm:cxn modelId="{A9663DD5-F675-4C62-A2F9-6E6981331DD6}" srcId="{E057688C-48F6-4806-851F-CBB423E817B6}" destId="{56135807-AC9C-41A6-A96D-60988B894104}" srcOrd="2" destOrd="0" parTransId="{AEA79D4C-A7D9-4037-8675-F394CDF9159B}" sibTransId="{0C91E1DE-247B-4ECC-A804-F762ECE73B81}"/>
    <dgm:cxn modelId="{51F914D7-1A5C-4E3C-BCA8-1A3AD305E12F}" type="presOf" srcId="{E057688C-48F6-4806-851F-CBB423E817B6}" destId="{510AD3A9-A19E-4D54-8858-9721222D3B09}" srcOrd="0" destOrd="0" presId="urn:microsoft.com/office/officeart/2018/2/layout/IconLabelList"/>
    <dgm:cxn modelId="{3C97C465-A086-48E4-A8CA-14DCB83ED554}" type="presParOf" srcId="{510AD3A9-A19E-4D54-8858-9721222D3B09}" destId="{D1E42BA4-8729-4F0B-99E6-188FC0FD5E77}" srcOrd="0" destOrd="0" presId="urn:microsoft.com/office/officeart/2018/2/layout/IconLabelList"/>
    <dgm:cxn modelId="{850750B3-7FA6-40F7-9B7F-308D9E764F88}" type="presParOf" srcId="{D1E42BA4-8729-4F0B-99E6-188FC0FD5E77}" destId="{9DE5B90A-5C38-4074-9769-F3424B2BC95F}" srcOrd="0" destOrd="0" presId="urn:microsoft.com/office/officeart/2018/2/layout/IconLabelList"/>
    <dgm:cxn modelId="{03AFD1AE-C100-484E-8217-5CAD9265701B}" type="presParOf" srcId="{D1E42BA4-8729-4F0B-99E6-188FC0FD5E77}" destId="{9A3911EE-3445-403A-93DC-7790A2006BB8}" srcOrd="1" destOrd="0" presId="urn:microsoft.com/office/officeart/2018/2/layout/IconLabelList"/>
    <dgm:cxn modelId="{9B5BFAA1-2FD9-4DA2-8799-D7B9C405D5BB}" type="presParOf" srcId="{D1E42BA4-8729-4F0B-99E6-188FC0FD5E77}" destId="{FC130914-1A8D-4F57-8AED-4AE272A3710C}" srcOrd="2" destOrd="0" presId="urn:microsoft.com/office/officeart/2018/2/layout/IconLabelList"/>
    <dgm:cxn modelId="{9E34902C-DCA7-4AEF-BF21-A0374BE91CC5}" type="presParOf" srcId="{510AD3A9-A19E-4D54-8858-9721222D3B09}" destId="{EE533C60-5B90-4AE0-962E-37159BE67006}" srcOrd="1" destOrd="0" presId="urn:microsoft.com/office/officeart/2018/2/layout/IconLabelList"/>
    <dgm:cxn modelId="{26658566-8D22-4F39-9FFD-C6F58AB5DB71}" type="presParOf" srcId="{510AD3A9-A19E-4D54-8858-9721222D3B09}" destId="{4BD0B43E-0557-4D44-AF70-5EBF64A83B07}" srcOrd="2" destOrd="0" presId="urn:microsoft.com/office/officeart/2018/2/layout/IconLabelList"/>
    <dgm:cxn modelId="{328A85DC-A680-42EA-B617-AF55248796C9}" type="presParOf" srcId="{4BD0B43E-0557-4D44-AF70-5EBF64A83B07}" destId="{7B7F288C-CDF7-42E1-8C0F-A0256C9727CF}" srcOrd="0" destOrd="0" presId="urn:microsoft.com/office/officeart/2018/2/layout/IconLabelList"/>
    <dgm:cxn modelId="{29F5B8DE-CB65-4836-A53F-C6A5D13CC485}" type="presParOf" srcId="{4BD0B43E-0557-4D44-AF70-5EBF64A83B07}" destId="{E06B60E4-5D71-412B-AE68-4E76B37A7FA3}" srcOrd="1" destOrd="0" presId="urn:microsoft.com/office/officeart/2018/2/layout/IconLabelList"/>
    <dgm:cxn modelId="{965B1ECA-A0DE-4CD6-AD5D-46DCB3254414}" type="presParOf" srcId="{4BD0B43E-0557-4D44-AF70-5EBF64A83B07}" destId="{43669246-9DBD-417E-8334-513F700E3D33}" srcOrd="2" destOrd="0" presId="urn:microsoft.com/office/officeart/2018/2/layout/IconLabelList"/>
    <dgm:cxn modelId="{D31AF668-A345-4609-9BFE-8F5E007610F7}" type="presParOf" srcId="{510AD3A9-A19E-4D54-8858-9721222D3B09}" destId="{5B907C49-4608-41B9-B0D3-59A75C9D8616}" srcOrd="3" destOrd="0" presId="urn:microsoft.com/office/officeart/2018/2/layout/IconLabelList"/>
    <dgm:cxn modelId="{39E496B7-3AA0-4397-90ED-8D64AFECF7E6}" type="presParOf" srcId="{510AD3A9-A19E-4D54-8858-9721222D3B09}" destId="{7A922287-09C1-4394-9C9D-2B3191141AC4}" srcOrd="4" destOrd="0" presId="urn:microsoft.com/office/officeart/2018/2/layout/IconLabelList"/>
    <dgm:cxn modelId="{A2B45B4E-3355-4A0D-87F3-C9ADB39E2428}" type="presParOf" srcId="{7A922287-09C1-4394-9C9D-2B3191141AC4}" destId="{CEEC20FB-D00E-4E0E-BA64-0ADD52B1E4A9}" srcOrd="0" destOrd="0" presId="urn:microsoft.com/office/officeart/2018/2/layout/IconLabelList"/>
    <dgm:cxn modelId="{76A87921-C318-4173-ACBA-B1E1E2C428E0}" type="presParOf" srcId="{7A922287-09C1-4394-9C9D-2B3191141AC4}" destId="{96F640BD-4F28-48C0-8BEE-4E377F77B300}" srcOrd="1" destOrd="0" presId="urn:microsoft.com/office/officeart/2018/2/layout/IconLabelList"/>
    <dgm:cxn modelId="{AFAC3ABA-B918-4FE4-A263-9CE2B371B264}" type="presParOf" srcId="{7A922287-09C1-4394-9C9D-2B3191141AC4}" destId="{9A21E814-0417-4914-A9E4-C30A452BD7E4}" srcOrd="2" destOrd="0" presId="urn:microsoft.com/office/officeart/2018/2/layout/IconLabelList"/>
    <dgm:cxn modelId="{E1F985E0-F4D2-4214-A3FA-CB512A13C958}" type="presParOf" srcId="{510AD3A9-A19E-4D54-8858-9721222D3B09}" destId="{438BB4F3-0E30-452D-AB20-4B9A54D7CE82}" srcOrd="5" destOrd="0" presId="urn:microsoft.com/office/officeart/2018/2/layout/IconLabelList"/>
    <dgm:cxn modelId="{986F818D-A1DE-4D65-8B4A-EF437165DE1B}" type="presParOf" srcId="{510AD3A9-A19E-4D54-8858-9721222D3B09}" destId="{C55F61C1-2AB3-40FF-B3CA-478EC934F974}" srcOrd="6" destOrd="0" presId="urn:microsoft.com/office/officeart/2018/2/layout/IconLabelList"/>
    <dgm:cxn modelId="{4F0D048E-9A2F-4A39-9F3A-3F4856F39F6F}" type="presParOf" srcId="{C55F61C1-2AB3-40FF-B3CA-478EC934F974}" destId="{9DFB7319-40BB-4E1A-BB96-12CB51747DBA}" srcOrd="0" destOrd="0" presId="urn:microsoft.com/office/officeart/2018/2/layout/IconLabelList"/>
    <dgm:cxn modelId="{352BCAE9-EE8B-424F-A786-CCAB60D4A7D9}" type="presParOf" srcId="{C55F61C1-2AB3-40FF-B3CA-478EC934F974}" destId="{2C0B40D1-1EFB-4FFD-868B-35B0D31AA62A}" srcOrd="1" destOrd="0" presId="urn:microsoft.com/office/officeart/2018/2/layout/IconLabelList"/>
    <dgm:cxn modelId="{AB113462-08BA-4B55-B5E0-94932D06B7FA}" type="presParOf" srcId="{C55F61C1-2AB3-40FF-B3CA-478EC934F974}" destId="{2AC792AA-ED00-49DE-8A02-113FB384E532}" srcOrd="2" destOrd="0" presId="urn:microsoft.com/office/officeart/2018/2/layout/IconLabelList"/>
    <dgm:cxn modelId="{79FE93DD-EFA2-4C2A-A870-058F9D1D48E0}" type="presParOf" srcId="{510AD3A9-A19E-4D54-8858-9721222D3B09}" destId="{C7D6F089-636F-4319-8E68-76B5EDA6DA8B}" srcOrd="7" destOrd="0" presId="urn:microsoft.com/office/officeart/2018/2/layout/IconLabelList"/>
    <dgm:cxn modelId="{14E35899-A8BB-41D5-BB18-355982A82BC0}" type="presParOf" srcId="{510AD3A9-A19E-4D54-8858-9721222D3B09}" destId="{1675D8CF-1875-4CEC-82E4-5865A65594B4}" srcOrd="8" destOrd="0" presId="urn:microsoft.com/office/officeart/2018/2/layout/IconLabelList"/>
    <dgm:cxn modelId="{85D88B38-4F24-4A68-835E-07ACED1F9F10}" type="presParOf" srcId="{1675D8CF-1875-4CEC-82E4-5865A65594B4}" destId="{D729A555-36F6-4305-9F8D-448CFE02F6B9}" srcOrd="0" destOrd="0" presId="urn:microsoft.com/office/officeart/2018/2/layout/IconLabelList"/>
    <dgm:cxn modelId="{910BB185-ECA0-41CF-AA61-B368AAEBFC0F}" type="presParOf" srcId="{1675D8CF-1875-4CEC-82E4-5865A65594B4}" destId="{BC47919E-751D-4AC9-8ECE-EAB0C59E50B1}" srcOrd="1" destOrd="0" presId="urn:microsoft.com/office/officeart/2018/2/layout/IconLabelList"/>
    <dgm:cxn modelId="{8A3D1BAD-4995-4D26-B633-EE2A2F2EE20C}" type="presParOf" srcId="{1675D8CF-1875-4CEC-82E4-5865A65594B4}" destId="{B58F5B5E-8797-495F-9EBC-29475D1D2D5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981611-611A-4F38-AA9F-1631A9923F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9AA2044-E741-49B8-892B-50A7772F5760}">
      <dgm:prSet/>
      <dgm:spPr/>
      <dgm:t>
        <a:bodyPr/>
        <a:lstStyle/>
        <a:p>
          <a:r>
            <a:rPr lang="en-GB"/>
            <a:t>It is important that clients do not assume that a law firm will give taxation advice when, in fact, it will not. </a:t>
          </a:r>
          <a:endParaRPr lang="en-US"/>
        </a:p>
      </dgm:t>
    </dgm:pt>
    <dgm:pt modelId="{6ACA87B9-5B83-4B09-B5DD-EF4BBF9692E8}" type="parTrans" cxnId="{65897A97-01A7-42DB-8295-2DDBDE7D7B88}">
      <dgm:prSet/>
      <dgm:spPr/>
      <dgm:t>
        <a:bodyPr/>
        <a:lstStyle/>
        <a:p>
          <a:endParaRPr lang="en-US"/>
        </a:p>
      </dgm:t>
    </dgm:pt>
    <dgm:pt modelId="{209B651F-B8CD-4C27-8FEB-1F9A73B835EE}" type="sibTrans" cxnId="{65897A97-01A7-42DB-8295-2DDBDE7D7B88}">
      <dgm:prSet/>
      <dgm:spPr/>
      <dgm:t>
        <a:bodyPr/>
        <a:lstStyle/>
        <a:p>
          <a:endParaRPr lang="en-US"/>
        </a:p>
      </dgm:t>
    </dgm:pt>
    <dgm:pt modelId="{A8ED46BD-65AC-43AC-8BEE-78097CD657B5}">
      <dgm:prSet/>
      <dgm:spPr/>
      <dgm:t>
        <a:bodyPr/>
        <a:lstStyle/>
        <a:p>
          <a:r>
            <a:rPr lang="en-GB"/>
            <a:t>The scope of the firm’s advice should be clearly set out in the client care letter. Most lawyers are not qualified to give detailed or complex tax advice. All clients should understand the extent of the advice which the law firm is willing to offer.</a:t>
          </a:r>
          <a:endParaRPr lang="en-US"/>
        </a:p>
      </dgm:t>
    </dgm:pt>
    <dgm:pt modelId="{B77C9F85-E6DB-4AE1-A39C-F834676F0889}" type="parTrans" cxnId="{E8033A4B-4B62-4D18-A171-B192E245F71B}">
      <dgm:prSet/>
      <dgm:spPr/>
      <dgm:t>
        <a:bodyPr/>
        <a:lstStyle/>
        <a:p>
          <a:endParaRPr lang="en-US"/>
        </a:p>
      </dgm:t>
    </dgm:pt>
    <dgm:pt modelId="{53D83E5D-D16C-4D6C-AE85-4C82EB749EA2}" type="sibTrans" cxnId="{E8033A4B-4B62-4D18-A171-B192E245F71B}">
      <dgm:prSet/>
      <dgm:spPr/>
      <dgm:t>
        <a:bodyPr/>
        <a:lstStyle/>
        <a:p>
          <a:endParaRPr lang="en-US"/>
        </a:p>
      </dgm:t>
    </dgm:pt>
    <dgm:pt modelId="{71196E83-B946-4E1A-AE9D-3F2F9D39FA96}" type="pres">
      <dgm:prSet presAssocID="{F4981611-611A-4F38-AA9F-1631A9923F98}" presName="linear" presStyleCnt="0">
        <dgm:presLayoutVars>
          <dgm:animLvl val="lvl"/>
          <dgm:resizeHandles val="exact"/>
        </dgm:presLayoutVars>
      </dgm:prSet>
      <dgm:spPr/>
    </dgm:pt>
    <dgm:pt modelId="{05E78112-68BB-48C4-853D-EF5438276E64}" type="pres">
      <dgm:prSet presAssocID="{09AA2044-E741-49B8-892B-50A7772F5760}" presName="parentText" presStyleLbl="node1" presStyleIdx="0" presStyleCnt="2">
        <dgm:presLayoutVars>
          <dgm:chMax val="0"/>
          <dgm:bulletEnabled val="1"/>
        </dgm:presLayoutVars>
      </dgm:prSet>
      <dgm:spPr/>
    </dgm:pt>
    <dgm:pt modelId="{8A061936-BB50-4E1A-AA5D-E33C4EDC9931}" type="pres">
      <dgm:prSet presAssocID="{209B651F-B8CD-4C27-8FEB-1F9A73B835EE}" presName="spacer" presStyleCnt="0"/>
      <dgm:spPr/>
    </dgm:pt>
    <dgm:pt modelId="{00FC2781-CB4A-4A4C-B8BE-64159A0BF945}" type="pres">
      <dgm:prSet presAssocID="{A8ED46BD-65AC-43AC-8BEE-78097CD657B5}" presName="parentText" presStyleLbl="node1" presStyleIdx="1" presStyleCnt="2">
        <dgm:presLayoutVars>
          <dgm:chMax val="0"/>
          <dgm:bulletEnabled val="1"/>
        </dgm:presLayoutVars>
      </dgm:prSet>
      <dgm:spPr/>
    </dgm:pt>
  </dgm:ptLst>
  <dgm:cxnLst>
    <dgm:cxn modelId="{7BC2E50C-4E85-49F5-857C-C033D78B0556}" type="presOf" srcId="{F4981611-611A-4F38-AA9F-1631A9923F98}" destId="{71196E83-B946-4E1A-AE9D-3F2F9D39FA96}" srcOrd="0" destOrd="0" presId="urn:microsoft.com/office/officeart/2005/8/layout/vList2"/>
    <dgm:cxn modelId="{E8033A4B-4B62-4D18-A171-B192E245F71B}" srcId="{F4981611-611A-4F38-AA9F-1631A9923F98}" destId="{A8ED46BD-65AC-43AC-8BEE-78097CD657B5}" srcOrd="1" destOrd="0" parTransId="{B77C9F85-E6DB-4AE1-A39C-F834676F0889}" sibTransId="{53D83E5D-D16C-4D6C-AE85-4C82EB749EA2}"/>
    <dgm:cxn modelId="{1DB2724E-B1CA-42FC-BED4-1599B0978316}" type="presOf" srcId="{A8ED46BD-65AC-43AC-8BEE-78097CD657B5}" destId="{00FC2781-CB4A-4A4C-B8BE-64159A0BF945}" srcOrd="0" destOrd="0" presId="urn:microsoft.com/office/officeart/2005/8/layout/vList2"/>
    <dgm:cxn modelId="{C8E2C352-A76F-4B09-9727-9EE05BC6B784}" type="presOf" srcId="{09AA2044-E741-49B8-892B-50A7772F5760}" destId="{05E78112-68BB-48C4-853D-EF5438276E64}" srcOrd="0" destOrd="0" presId="urn:microsoft.com/office/officeart/2005/8/layout/vList2"/>
    <dgm:cxn modelId="{65897A97-01A7-42DB-8295-2DDBDE7D7B88}" srcId="{F4981611-611A-4F38-AA9F-1631A9923F98}" destId="{09AA2044-E741-49B8-892B-50A7772F5760}" srcOrd="0" destOrd="0" parTransId="{6ACA87B9-5B83-4B09-B5DD-EF4BBF9692E8}" sibTransId="{209B651F-B8CD-4C27-8FEB-1F9A73B835EE}"/>
    <dgm:cxn modelId="{C8BD197B-7EC8-40F5-A857-79D9DD25BBC4}" type="presParOf" srcId="{71196E83-B946-4E1A-AE9D-3F2F9D39FA96}" destId="{05E78112-68BB-48C4-853D-EF5438276E64}" srcOrd="0" destOrd="0" presId="urn:microsoft.com/office/officeart/2005/8/layout/vList2"/>
    <dgm:cxn modelId="{40D221D8-71EB-4B19-AC72-D965469F8F2F}" type="presParOf" srcId="{71196E83-B946-4E1A-AE9D-3F2F9D39FA96}" destId="{8A061936-BB50-4E1A-AA5D-E33C4EDC9931}" srcOrd="1" destOrd="0" presId="urn:microsoft.com/office/officeart/2005/8/layout/vList2"/>
    <dgm:cxn modelId="{B5991613-11D5-453B-BAAB-81024CDFF9C1}" type="presParOf" srcId="{71196E83-B946-4E1A-AE9D-3F2F9D39FA96}" destId="{00FC2781-CB4A-4A4C-B8BE-64159A0BF94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5EB12-88DD-4A37-8D04-0BFE075CB97E}">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CILEX CODE OF CONDUCT: 9 core principles</a:t>
          </a:r>
          <a:endParaRPr lang="en-US" sz="1700" kern="1200"/>
        </a:p>
      </dsp:txBody>
      <dsp:txXfrm>
        <a:off x="26377" y="26377"/>
        <a:ext cx="6646626" cy="847812"/>
      </dsp:txXfrm>
    </dsp:sp>
    <dsp:sp modelId="{30588D7E-FA82-48C0-BD0C-B3893CBF697F}">
      <dsp:nvSpPr>
        <dsp:cNvPr id="0" name=""/>
        <dsp:cNvSpPr/>
      </dsp:nvSpPr>
      <dsp:spPr>
        <a:xfrm>
          <a:off x="644414" y="1064305"/>
          <a:ext cx="7694506" cy="900566"/>
        </a:xfrm>
        <a:prstGeom prst="roundRect">
          <a:avLst>
            <a:gd name="adj" fmla="val 10000"/>
          </a:avLst>
        </a:prstGeom>
        <a:solidFill>
          <a:schemeClr val="accent2">
            <a:hueOff val="37813"/>
            <a:satOff val="4346"/>
            <a:lumOff val="-34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Each principle supported by Outcomes</a:t>
          </a:r>
          <a:endParaRPr lang="en-US" sz="1700" kern="1200"/>
        </a:p>
      </dsp:txBody>
      <dsp:txXfrm>
        <a:off x="670791" y="1090682"/>
        <a:ext cx="6411969" cy="847812"/>
      </dsp:txXfrm>
    </dsp:sp>
    <dsp:sp modelId="{C55DCD54-AE9D-4275-BAF8-88A35728EC69}">
      <dsp:nvSpPr>
        <dsp:cNvPr id="0" name=""/>
        <dsp:cNvSpPr/>
      </dsp:nvSpPr>
      <dsp:spPr>
        <a:xfrm>
          <a:off x="1279211" y="2128610"/>
          <a:ext cx="7694506" cy="900566"/>
        </a:xfrm>
        <a:prstGeom prst="roundRect">
          <a:avLst>
            <a:gd name="adj" fmla="val 10000"/>
          </a:avLst>
        </a:prstGeom>
        <a:solidFill>
          <a:schemeClr val="accent2">
            <a:hueOff val="75626"/>
            <a:satOff val="8693"/>
            <a:lumOff val="-69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Task: Draw up your own summary of the core principles with a comment, illustration or example of how, where or when that core principle would be relevant</a:t>
          </a:r>
          <a:endParaRPr lang="en-US" sz="1700" kern="1200"/>
        </a:p>
      </dsp:txBody>
      <dsp:txXfrm>
        <a:off x="1305588" y="2154987"/>
        <a:ext cx="6421587" cy="847812"/>
      </dsp:txXfrm>
    </dsp:sp>
    <dsp:sp modelId="{D110CF88-3B4F-4FFE-90D3-A1E88264B2C1}">
      <dsp:nvSpPr>
        <dsp:cNvPr id="0" name=""/>
        <dsp:cNvSpPr/>
      </dsp:nvSpPr>
      <dsp:spPr>
        <a:xfrm>
          <a:off x="1923626" y="3192915"/>
          <a:ext cx="7694506" cy="900566"/>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E.g. Treat everyone fairly and without prejudice?</a:t>
          </a:r>
          <a:endParaRPr lang="en-US" sz="1700" kern="1200"/>
        </a:p>
      </dsp:txBody>
      <dsp:txXfrm>
        <a:off x="1950003" y="3219292"/>
        <a:ext cx="6411969" cy="847812"/>
      </dsp:txXfrm>
    </dsp:sp>
    <dsp:sp modelId="{A744D280-12A3-44CE-8E10-BFA1FB311EEC}">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CE6CE76F-9B6D-4750-80E0-D01EC15882C7}">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14651"/>
            <a:satOff val="3964"/>
            <a:lumOff val="-442"/>
            <a:alphaOff val="0"/>
          </a:schemeClr>
        </a:solidFill>
        <a:ln w="19050" cap="rnd" cmpd="sng" algn="ctr">
          <a:solidFill>
            <a:schemeClr val="accent2">
              <a:tint val="40000"/>
              <a:alpha val="90000"/>
              <a:hueOff val="214651"/>
              <a:satOff val="3964"/>
              <a:lumOff val="-4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32C864EA-B0C1-43AC-AB6B-4E93C72C4650}">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29303"/>
            <a:satOff val="7928"/>
            <a:lumOff val="-885"/>
            <a:alphaOff val="0"/>
          </a:schemeClr>
        </a:solidFill>
        <a:ln w="19050" cap="rnd" cmpd="sng" algn="ctr">
          <a:solidFill>
            <a:schemeClr val="accent2">
              <a:tint val="40000"/>
              <a:alpha val="90000"/>
              <a:hueOff val="429303"/>
              <a:satOff val="7928"/>
              <a:lumOff val="-8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CCC17-E8CD-485D-A11B-FD93E20C8779}">
      <dsp:nvSpPr>
        <dsp:cNvPr id="0" name=""/>
        <dsp:cNvSpPr/>
      </dsp:nvSpPr>
      <dsp:spPr>
        <a:xfrm>
          <a:off x="0" y="0"/>
          <a:ext cx="7306865" cy="116443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CLC: Council for Licensed Conveyancers </a:t>
          </a:r>
          <a:endParaRPr lang="en-US" sz="3100" kern="1200"/>
        </a:p>
      </dsp:txBody>
      <dsp:txXfrm>
        <a:off x="34105" y="34105"/>
        <a:ext cx="6050353" cy="1096221"/>
      </dsp:txXfrm>
    </dsp:sp>
    <dsp:sp modelId="{B9E136C7-1477-4D6E-8365-DB4E2C0E1043}">
      <dsp:nvSpPr>
        <dsp:cNvPr id="0" name=""/>
        <dsp:cNvSpPr/>
      </dsp:nvSpPr>
      <dsp:spPr>
        <a:xfrm>
          <a:off x="644723" y="1358502"/>
          <a:ext cx="7306865" cy="1164431"/>
        </a:xfrm>
        <a:prstGeom prst="roundRect">
          <a:avLst>
            <a:gd name="adj" fmla="val 10000"/>
          </a:avLst>
        </a:prstGeom>
        <a:solidFill>
          <a:schemeClr val="accent2">
            <a:hueOff val="56720"/>
            <a:satOff val="6519"/>
            <a:lumOff val="-5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CLC Code: 6 principles (supported by Outcomes)</a:t>
          </a:r>
          <a:endParaRPr lang="en-US" sz="3100" kern="1200"/>
        </a:p>
      </dsp:txBody>
      <dsp:txXfrm>
        <a:off x="678828" y="1392607"/>
        <a:ext cx="5837051" cy="1096221"/>
      </dsp:txXfrm>
    </dsp:sp>
    <dsp:sp modelId="{72FDA160-75A0-4DAA-94EF-4E3CE9C83875}">
      <dsp:nvSpPr>
        <dsp:cNvPr id="0" name=""/>
        <dsp:cNvSpPr/>
      </dsp:nvSpPr>
      <dsp:spPr>
        <a:xfrm>
          <a:off x="1289446" y="2717005"/>
          <a:ext cx="7306865" cy="1164431"/>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TASK: Compare the 3 codes and identify common principles</a:t>
          </a:r>
          <a:endParaRPr lang="en-US" sz="3100" kern="1200"/>
        </a:p>
      </dsp:txBody>
      <dsp:txXfrm>
        <a:off x="1323551" y="2751110"/>
        <a:ext cx="5837051" cy="1096221"/>
      </dsp:txXfrm>
    </dsp:sp>
    <dsp:sp modelId="{F50D1C84-A282-4B84-B818-9B64AA72AC40}">
      <dsp:nvSpPr>
        <dsp:cNvPr id="0" name=""/>
        <dsp:cNvSpPr/>
      </dsp:nvSpPr>
      <dsp:spPr>
        <a:xfrm>
          <a:off x="6549984" y="883026"/>
          <a:ext cx="756880" cy="75688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720282" y="883026"/>
        <a:ext cx="416284" cy="569552"/>
      </dsp:txXfrm>
    </dsp:sp>
    <dsp:sp modelId="{C82B24E0-CD51-407A-9BA7-21ECDCE4070C}">
      <dsp:nvSpPr>
        <dsp:cNvPr id="0" name=""/>
        <dsp:cNvSpPr/>
      </dsp:nvSpPr>
      <dsp:spPr>
        <a:xfrm>
          <a:off x="7194708" y="2233766"/>
          <a:ext cx="756880" cy="756880"/>
        </a:xfrm>
        <a:prstGeom prst="downArrow">
          <a:avLst>
            <a:gd name="adj1" fmla="val 55000"/>
            <a:gd name="adj2" fmla="val 45000"/>
          </a:avLst>
        </a:prstGeom>
        <a:solidFill>
          <a:schemeClr val="accent2">
            <a:tint val="40000"/>
            <a:alpha val="90000"/>
            <a:hueOff val="429303"/>
            <a:satOff val="7928"/>
            <a:lumOff val="-885"/>
            <a:alphaOff val="0"/>
          </a:schemeClr>
        </a:solidFill>
        <a:ln w="19050" cap="rnd" cmpd="sng" algn="ctr">
          <a:solidFill>
            <a:schemeClr val="accent2">
              <a:tint val="40000"/>
              <a:alpha val="90000"/>
              <a:hueOff val="429303"/>
              <a:satOff val="7928"/>
              <a:lumOff val="-8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365006" y="2233766"/>
        <a:ext cx="416284" cy="5695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196A4-A74D-46C0-9697-6AE88C226F09}">
      <dsp:nvSpPr>
        <dsp:cNvPr id="0" name=""/>
        <dsp:cNvSpPr/>
      </dsp:nvSpPr>
      <dsp:spPr>
        <a:xfrm>
          <a:off x="0" y="5193"/>
          <a:ext cx="9618133" cy="6805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5BBCC0-3618-468B-954A-BB071ED5EC6D}">
      <dsp:nvSpPr>
        <dsp:cNvPr id="0" name=""/>
        <dsp:cNvSpPr/>
      </dsp:nvSpPr>
      <dsp:spPr>
        <a:xfrm>
          <a:off x="205856" y="158309"/>
          <a:ext cx="374283" cy="3742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4DB5D1-5FB1-4F32-9E5A-13BABDEAC699}">
      <dsp:nvSpPr>
        <dsp:cNvPr id="0" name=""/>
        <dsp:cNvSpPr/>
      </dsp:nvSpPr>
      <dsp:spPr>
        <a:xfrm>
          <a:off x="785995" y="5193"/>
          <a:ext cx="8831368"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GB" sz="1900" kern="1200"/>
            <a:t>Purpose = demonstrate compliance with professional regulatory requirements</a:t>
          </a:r>
          <a:endParaRPr lang="en-US" sz="1900" kern="1200"/>
        </a:p>
      </dsp:txBody>
      <dsp:txXfrm>
        <a:off x="785995" y="5193"/>
        <a:ext cx="8831368" cy="680515"/>
      </dsp:txXfrm>
    </dsp:sp>
    <dsp:sp modelId="{5D6DD014-3BE2-431E-A9D3-9BEF71E13C47}">
      <dsp:nvSpPr>
        <dsp:cNvPr id="0" name=""/>
        <dsp:cNvSpPr/>
      </dsp:nvSpPr>
      <dsp:spPr>
        <a:xfrm>
          <a:off x="0" y="855838"/>
          <a:ext cx="9618133" cy="6805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366CD-62D9-4899-9433-BAE418BF122F}">
      <dsp:nvSpPr>
        <dsp:cNvPr id="0" name=""/>
        <dsp:cNvSpPr/>
      </dsp:nvSpPr>
      <dsp:spPr>
        <a:xfrm>
          <a:off x="205856" y="1008954"/>
          <a:ext cx="374283" cy="3742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BC6CC2-34E4-4C7A-AB36-79D8028109EF}">
      <dsp:nvSpPr>
        <dsp:cNvPr id="0" name=""/>
        <dsp:cNvSpPr/>
      </dsp:nvSpPr>
      <dsp:spPr>
        <a:xfrm>
          <a:off x="785995" y="855838"/>
          <a:ext cx="8831368"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GB" sz="1900" b="1" kern="1200"/>
            <a:t>CILEX Code of Conduct </a:t>
          </a:r>
          <a:r>
            <a:rPr lang="en-GB" sz="1900" kern="1200"/>
            <a:t>– Principle 5 ( Outcomes 5.7, 5.9)</a:t>
          </a:r>
          <a:endParaRPr lang="en-US" sz="1900" kern="1200"/>
        </a:p>
      </dsp:txBody>
      <dsp:txXfrm>
        <a:off x="785995" y="855838"/>
        <a:ext cx="8831368" cy="680515"/>
      </dsp:txXfrm>
    </dsp:sp>
    <dsp:sp modelId="{415B3DE1-42D8-4A7B-AFBA-9523067DC708}">
      <dsp:nvSpPr>
        <dsp:cNvPr id="0" name=""/>
        <dsp:cNvSpPr/>
      </dsp:nvSpPr>
      <dsp:spPr>
        <a:xfrm>
          <a:off x="0" y="1706483"/>
          <a:ext cx="9618133" cy="6805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A7DFD9-701D-4B1D-A6C8-559524617DB3}">
      <dsp:nvSpPr>
        <dsp:cNvPr id="0" name=""/>
        <dsp:cNvSpPr/>
      </dsp:nvSpPr>
      <dsp:spPr>
        <a:xfrm>
          <a:off x="205856" y="1859599"/>
          <a:ext cx="374283" cy="3742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1A5DC6-C4F0-4126-8A0A-848B180E9628}">
      <dsp:nvSpPr>
        <dsp:cNvPr id="0" name=""/>
        <dsp:cNvSpPr/>
      </dsp:nvSpPr>
      <dsp:spPr>
        <a:xfrm>
          <a:off x="785995" y="1706483"/>
          <a:ext cx="4328159"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GB" sz="1900" u="sng" kern="1200"/>
            <a:t>SRA Code of Conduct </a:t>
          </a:r>
          <a:r>
            <a:rPr lang="en-GB" sz="1900" kern="1200"/>
            <a:t>– Para 8.6</a:t>
          </a:r>
          <a:endParaRPr lang="en-US" sz="1900" kern="1200"/>
        </a:p>
      </dsp:txBody>
      <dsp:txXfrm>
        <a:off x="785995" y="1706483"/>
        <a:ext cx="4328159" cy="680515"/>
      </dsp:txXfrm>
    </dsp:sp>
    <dsp:sp modelId="{889BDB14-A061-4D1E-A3AB-0AC54D1F59C5}">
      <dsp:nvSpPr>
        <dsp:cNvPr id="0" name=""/>
        <dsp:cNvSpPr/>
      </dsp:nvSpPr>
      <dsp:spPr>
        <a:xfrm>
          <a:off x="5114155" y="1706483"/>
          <a:ext cx="4503209"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488950">
            <a:lnSpc>
              <a:spcPct val="90000"/>
            </a:lnSpc>
            <a:spcBef>
              <a:spcPct val="0"/>
            </a:spcBef>
            <a:spcAft>
              <a:spcPct val="35000"/>
            </a:spcAft>
            <a:buNone/>
          </a:pPr>
          <a:r>
            <a:rPr lang="en-GB" sz="1100" kern="1200"/>
            <a:t>Clear information in a way they can understand</a:t>
          </a:r>
          <a:endParaRPr lang="en-US" sz="1100" kern="1200"/>
        </a:p>
      </dsp:txBody>
      <dsp:txXfrm>
        <a:off x="5114155" y="1706483"/>
        <a:ext cx="4503209" cy="680515"/>
      </dsp:txXfrm>
    </dsp:sp>
    <dsp:sp modelId="{A2765BFC-8FE6-4964-AEC1-E7B480E08051}">
      <dsp:nvSpPr>
        <dsp:cNvPr id="0" name=""/>
        <dsp:cNvSpPr/>
      </dsp:nvSpPr>
      <dsp:spPr>
        <a:xfrm>
          <a:off x="0" y="2557127"/>
          <a:ext cx="9618133" cy="6805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1004B-EDB6-41C8-882A-5ED5E92B853D}">
      <dsp:nvSpPr>
        <dsp:cNvPr id="0" name=""/>
        <dsp:cNvSpPr/>
      </dsp:nvSpPr>
      <dsp:spPr>
        <a:xfrm>
          <a:off x="205856" y="2710243"/>
          <a:ext cx="374283" cy="3742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EA130C-D70B-4395-ADC1-6662CA2B8177}">
      <dsp:nvSpPr>
        <dsp:cNvPr id="0" name=""/>
        <dsp:cNvSpPr/>
      </dsp:nvSpPr>
      <dsp:spPr>
        <a:xfrm>
          <a:off x="785995" y="2557127"/>
          <a:ext cx="4328159"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GB" sz="1900" u="sng" kern="1200"/>
            <a:t>SRA Code of Conduct </a:t>
          </a:r>
          <a:r>
            <a:rPr lang="en-GB" sz="1900" kern="1200"/>
            <a:t>– Para 8.3</a:t>
          </a:r>
          <a:endParaRPr lang="en-US" sz="1900" kern="1200"/>
        </a:p>
      </dsp:txBody>
      <dsp:txXfrm>
        <a:off x="785995" y="2557127"/>
        <a:ext cx="4328159" cy="680515"/>
      </dsp:txXfrm>
    </dsp:sp>
    <dsp:sp modelId="{E52D8379-AEA1-4B52-A4CE-62FCEFF56FF7}">
      <dsp:nvSpPr>
        <dsp:cNvPr id="0" name=""/>
        <dsp:cNvSpPr/>
      </dsp:nvSpPr>
      <dsp:spPr>
        <a:xfrm>
          <a:off x="5114155" y="2557127"/>
          <a:ext cx="4503209"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488950">
            <a:lnSpc>
              <a:spcPct val="90000"/>
            </a:lnSpc>
            <a:spcBef>
              <a:spcPct val="0"/>
            </a:spcBef>
            <a:spcAft>
              <a:spcPct val="35000"/>
            </a:spcAft>
            <a:buNone/>
          </a:pPr>
          <a:r>
            <a:rPr lang="en-GB" sz="1100" kern="1200"/>
            <a:t>Must include: right to compain and procedure</a:t>
          </a:r>
          <a:endParaRPr lang="en-US" sz="1100" kern="1200"/>
        </a:p>
      </dsp:txBody>
      <dsp:txXfrm>
        <a:off x="5114155" y="2557127"/>
        <a:ext cx="4503209" cy="680515"/>
      </dsp:txXfrm>
    </dsp:sp>
    <dsp:sp modelId="{56EDDCB0-9625-4790-AF1B-951B855C1E96}">
      <dsp:nvSpPr>
        <dsp:cNvPr id="0" name=""/>
        <dsp:cNvSpPr/>
      </dsp:nvSpPr>
      <dsp:spPr>
        <a:xfrm>
          <a:off x="0" y="3407772"/>
          <a:ext cx="9618133" cy="6805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18F160-01D5-4888-BE59-09478C2079EA}">
      <dsp:nvSpPr>
        <dsp:cNvPr id="0" name=""/>
        <dsp:cNvSpPr/>
      </dsp:nvSpPr>
      <dsp:spPr>
        <a:xfrm>
          <a:off x="205856" y="3560888"/>
          <a:ext cx="374283" cy="3742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6F6628-39C4-468B-8D4F-170C6AFD2214}">
      <dsp:nvSpPr>
        <dsp:cNvPr id="0" name=""/>
        <dsp:cNvSpPr/>
      </dsp:nvSpPr>
      <dsp:spPr>
        <a:xfrm>
          <a:off x="785995" y="3407772"/>
          <a:ext cx="4328159"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GB" sz="1900" u="sng" kern="1200"/>
            <a:t>SRA Code of Conduct </a:t>
          </a:r>
          <a:r>
            <a:rPr lang="en-GB" sz="1900" kern="1200"/>
            <a:t>– Para 8.7</a:t>
          </a:r>
          <a:endParaRPr lang="en-US" sz="1900" kern="1200"/>
        </a:p>
      </dsp:txBody>
      <dsp:txXfrm>
        <a:off x="785995" y="3407772"/>
        <a:ext cx="4328159" cy="680515"/>
      </dsp:txXfrm>
    </dsp:sp>
    <dsp:sp modelId="{3AF1FFFB-64E3-41A2-B3FA-D1E26AD13A65}">
      <dsp:nvSpPr>
        <dsp:cNvPr id="0" name=""/>
        <dsp:cNvSpPr/>
      </dsp:nvSpPr>
      <dsp:spPr>
        <a:xfrm>
          <a:off x="5114155" y="3407772"/>
          <a:ext cx="4503209"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488950">
            <a:lnSpc>
              <a:spcPct val="90000"/>
            </a:lnSpc>
            <a:spcBef>
              <a:spcPct val="0"/>
            </a:spcBef>
            <a:spcAft>
              <a:spcPct val="35000"/>
            </a:spcAft>
            <a:buNone/>
          </a:pPr>
          <a:r>
            <a:rPr lang="en-GB" sz="1100" kern="1200"/>
            <a:t>Must include: fees, rates, costs and disbursements</a:t>
          </a:r>
          <a:endParaRPr lang="en-US" sz="1100" kern="1200"/>
        </a:p>
        <a:p>
          <a:pPr marL="0" lvl="0" indent="0" algn="l" defTabSz="488950">
            <a:lnSpc>
              <a:spcPct val="90000"/>
            </a:lnSpc>
            <a:spcBef>
              <a:spcPct val="0"/>
            </a:spcBef>
            <a:spcAft>
              <a:spcPct val="35000"/>
            </a:spcAft>
            <a:buNone/>
          </a:pPr>
          <a:r>
            <a:rPr lang="en-GB" sz="1100" kern="1200"/>
            <a:t>Must include: name of person dealing and supervising, summary of matter, summar of advice, next steps for solicitor and client</a:t>
          </a:r>
          <a:endParaRPr lang="en-US" sz="1100" kern="1200"/>
        </a:p>
        <a:p>
          <a:pPr marL="0" lvl="0" indent="0" algn="l" defTabSz="488950">
            <a:lnSpc>
              <a:spcPct val="90000"/>
            </a:lnSpc>
            <a:spcBef>
              <a:spcPct val="0"/>
            </a:spcBef>
            <a:spcAft>
              <a:spcPct val="35000"/>
            </a:spcAft>
            <a:buNone/>
          </a:pPr>
          <a:r>
            <a:rPr lang="en-GB" sz="1100" kern="1200"/>
            <a:t>Alongside firms Terms &amp; Conditions</a:t>
          </a:r>
          <a:endParaRPr lang="en-US" sz="1100" kern="1200"/>
        </a:p>
      </dsp:txBody>
      <dsp:txXfrm>
        <a:off x="5114155" y="3407772"/>
        <a:ext cx="4503209" cy="6805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4F41E-B5DA-4457-B98F-CEC60138776E}">
      <dsp:nvSpPr>
        <dsp:cNvPr id="0" name=""/>
        <dsp:cNvSpPr/>
      </dsp:nvSpPr>
      <dsp:spPr>
        <a:xfrm>
          <a:off x="567573" y="70184"/>
          <a:ext cx="1293557" cy="129355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A08413-8530-4BB7-8433-55D15AB8D38E}">
      <dsp:nvSpPr>
        <dsp:cNvPr id="0" name=""/>
        <dsp:cNvSpPr/>
      </dsp:nvSpPr>
      <dsp:spPr>
        <a:xfrm>
          <a:off x="839220" y="341831"/>
          <a:ext cx="750263" cy="7502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FDC085-649A-4CD4-9E4C-71F6736CECB3}">
      <dsp:nvSpPr>
        <dsp:cNvPr id="0" name=""/>
        <dsp:cNvSpPr/>
      </dsp:nvSpPr>
      <dsp:spPr>
        <a:xfrm>
          <a:off x="2138321" y="70184"/>
          <a:ext cx="3049099" cy="1293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Many legal matters are charged at a fixed rate</a:t>
          </a:r>
          <a:endParaRPr lang="en-US" sz="2400" kern="1200"/>
        </a:p>
      </dsp:txBody>
      <dsp:txXfrm>
        <a:off x="2138321" y="70184"/>
        <a:ext cx="3049099" cy="1293557"/>
      </dsp:txXfrm>
    </dsp:sp>
    <dsp:sp modelId="{4EA2C11E-E8B5-442C-B238-9FAA7F48F4DB}">
      <dsp:nvSpPr>
        <dsp:cNvPr id="0" name=""/>
        <dsp:cNvSpPr/>
      </dsp:nvSpPr>
      <dsp:spPr>
        <a:xfrm>
          <a:off x="5718703" y="70184"/>
          <a:ext cx="1293557" cy="129355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3D89BA-6ED8-415C-A9E6-06519701A0A1}">
      <dsp:nvSpPr>
        <dsp:cNvPr id="0" name=""/>
        <dsp:cNvSpPr/>
      </dsp:nvSpPr>
      <dsp:spPr>
        <a:xfrm>
          <a:off x="5990350" y="341831"/>
          <a:ext cx="750263" cy="7502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CDEE80-1EF6-4579-93C0-F0C281C18405}">
      <dsp:nvSpPr>
        <dsp:cNvPr id="0" name=""/>
        <dsp:cNvSpPr/>
      </dsp:nvSpPr>
      <dsp:spPr>
        <a:xfrm>
          <a:off x="7289451" y="70184"/>
          <a:ext cx="3049099" cy="1293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Agreed at the outset of a transaction</a:t>
          </a:r>
          <a:endParaRPr lang="en-US" sz="2400" kern="1200"/>
        </a:p>
      </dsp:txBody>
      <dsp:txXfrm>
        <a:off x="7289451" y="70184"/>
        <a:ext cx="3049099" cy="1293557"/>
      </dsp:txXfrm>
    </dsp:sp>
    <dsp:sp modelId="{F65DA902-8FCF-4DE8-AADD-482F2D4B2873}">
      <dsp:nvSpPr>
        <dsp:cNvPr id="0" name=""/>
        <dsp:cNvSpPr/>
      </dsp:nvSpPr>
      <dsp:spPr>
        <a:xfrm>
          <a:off x="567573" y="1922383"/>
          <a:ext cx="1293557" cy="129355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DEBA2-836A-4CD1-BA84-DE6FDEF136A6}">
      <dsp:nvSpPr>
        <dsp:cNvPr id="0" name=""/>
        <dsp:cNvSpPr/>
      </dsp:nvSpPr>
      <dsp:spPr>
        <a:xfrm>
          <a:off x="839220" y="2194030"/>
          <a:ext cx="750263" cy="7502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BB7AEC-6230-446D-A7C0-0AE96247A61C}">
      <dsp:nvSpPr>
        <dsp:cNvPr id="0" name=""/>
        <dsp:cNvSpPr/>
      </dsp:nvSpPr>
      <dsp:spPr>
        <a:xfrm>
          <a:off x="2138321" y="1922383"/>
          <a:ext cx="3049099" cy="1293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Standard transactions like preparing a will</a:t>
          </a:r>
          <a:endParaRPr lang="en-US" sz="2400" kern="1200"/>
        </a:p>
      </dsp:txBody>
      <dsp:txXfrm>
        <a:off x="2138321" y="1922383"/>
        <a:ext cx="3049099" cy="1293557"/>
      </dsp:txXfrm>
    </dsp:sp>
    <dsp:sp modelId="{D988A086-3025-4889-988C-2676217E77E8}">
      <dsp:nvSpPr>
        <dsp:cNvPr id="0" name=""/>
        <dsp:cNvSpPr/>
      </dsp:nvSpPr>
      <dsp:spPr>
        <a:xfrm>
          <a:off x="5718703" y="1922383"/>
          <a:ext cx="1293557" cy="129355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8D1F58-53B4-4DA6-A776-EA981E214CF2}">
      <dsp:nvSpPr>
        <dsp:cNvPr id="0" name=""/>
        <dsp:cNvSpPr/>
      </dsp:nvSpPr>
      <dsp:spPr>
        <a:xfrm>
          <a:off x="5990350" y="2194030"/>
          <a:ext cx="750263" cy="7502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862AB4-1A6B-4E6C-91B5-C31C3739E12B}">
      <dsp:nvSpPr>
        <dsp:cNvPr id="0" name=""/>
        <dsp:cNvSpPr/>
      </dsp:nvSpPr>
      <dsp:spPr>
        <a:xfrm>
          <a:off x="7289451" y="1922383"/>
          <a:ext cx="3049099" cy="1293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Common in conveyancing transactions</a:t>
          </a:r>
          <a:endParaRPr lang="en-US" sz="2400" kern="1200"/>
        </a:p>
      </dsp:txBody>
      <dsp:txXfrm>
        <a:off x="7289451" y="1922383"/>
        <a:ext cx="3049099" cy="12935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C7997-683D-4F2D-B655-64FB1219483C}">
      <dsp:nvSpPr>
        <dsp:cNvPr id="0" name=""/>
        <dsp:cNvSpPr/>
      </dsp:nvSpPr>
      <dsp:spPr>
        <a:xfrm>
          <a:off x="0" y="28766"/>
          <a:ext cx="3422611" cy="205356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Gives the client certainty</a:t>
          </a:r>
          <a:endParaRPr lang="en-US" sz="3000" kern="1200"/>
        </a:p>
      </dsp:txBody>
      <dsp:txXfrm>
        <a:off x="0" y="28766"/>
        <a:ext cx="3422611" cy="2053566"/>
      </dsp:txXfrm>
    </dsp:sp>
    <dsp:sp modelId="{FABF5986-B99B-4904-9260-F9FD6DFBA5BF}">
      <dsp:nvSpPr>
        <dsp:cNvPr id="0" name=""/>
        <dsp:cNvSpPr/>
      </dsp:nvSpPr>
      <dsp:spPr>
        <a:xfrm>
          <a:off x="3764872" y="28766"/>
          <a:ext cx="3422611" cy="2053566"/>
        </a:xfrm>
        <a:prstGeom prst="rect">
          <a:avLst/>
        </a:prstGeom>
        <a:solidFill>
          <a:schemeClr val="accent2">
            <a:hueOff val="28360"/>
            <a:satOff val="3260"/>
            <a:lumOff val="-25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Client can budget</a:t>
          </a:r>
          <a:endParaRPr lang="en-US" sz="3000" kern="1200"/>
        </a:p>
      </dsp:txBody>
      <dsp:txXfrm>
        <a:off x="3764872" y="28766"/>
        <a:ext cx="3422611" cy="2053566"/>
      </dsp:txXfrm>
    </dsp:sp>
    <dsp:sp modelId="{E59185EF-D7C9-4FA7-B35B-67AD6A242C1E}">
      <dsp:nvSpPr>
        <dsp:cNvPr id="0" name=""/>
        <dsp:cNvSpPr/>
      </dsp:nvSpPr>
      <dsp:spPr>
        <a:xfrm>
          <a:off x="7529744" y="28766"/>
          <a:ext cx="3422611" cy="2053566"/>
        </a:xfrm>
        <a:prstGeom prst="rect">
          <a:avLst/>
        </a:prstGeom>
        <a:solidFill>
          <a:schemeClr val="accent2">
            <a:hueOff val="56720"/>
            <a:satOff val="6519"/>
            <a:lumOff val="-5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Reserve the right to change the fee if matter becomes more complex</a:t>
          </a:r>
          <a:endParaRPr lang="en-US" sz="3000" kern="1200"/>
        </a:p>
      </dsp:txBody>
      <dsp:txXfrm>
        <a:off x="7529744" y="28766"/>
        <a:ext cx="3422611" cy="2053566"/>
      </dsp:txXfrm>
    </dsp:sp>
    <dsp:sp modelId="{83A1D37D-145A-4948-A2CF-EF9A5005E421}">
      <dsp:nvSpPr>
        <dsp:cNvPr id="0" name=""/>
        <dsp:cNvSpPr/>
      </dsp:nvSpPr>
      <dsp:spPr>
        <a:xfrm>
          <a:off x="1882436" y="2424594"/>
          <a:ext cx="3422611" cy="2053566"/>
        </a:xfrm>
        <a:prstGeom prst="rect">
          <a:avLst/>
        </a:prstGeom>
        <a:solidFill>
          <a:schemeClr val="accent2">
            <a:hueOff val="85079"/>
            <a:satOff val="9779"/>
            <a:lumOff val="-77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Can lead to disputes</a:t>
          </a:r>
          <a:endParaRPr lang="en-US" sz="3000" kern="1200"/>
        </a:p>
      </dsp:txBody>
      <dsp:txXfrm>
        <a:off x="1882436" y="2424594"/>
        <a:ext cx="3422611" cy="2053566"/>
      </dsp:txXfrm>
    </dsp:sp>
    <dsp:sp modelId="{99343E48-F66F-48C9-AF84-DC060A07316B}">
      <dsp:nvSpPr>
        <dsp:cNvPr id="0" name=""/>
        <dsp:cNvSpPr/>
      </dsp:nvSpPr>
      <dsp:spPr>
        <a:xfrm>
          <a:off x="5647308" y="2424594"/>
          <a:ext cx="3422611" cy="2053566"/>
        </a:xfrm>
        <a:prstGeom prst="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Transparency</a:t>
          </a:r>
          <a:endParaRPr lang="en-US" sz="3000" kern="1200"/>
        </a:p>
      </dsp:txBody>
      <dsp:txXfrm>
        <a:off x="5647308" y="2424594"/>
        <a:ext cx="3422611" cy="20535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5B90A-5C38-4074-9769-F3424B2BC95F}">
      <dsp:nvSpPr>
        <dsp:cNvPr id="0" name=""/>
        <dsp:cNvSpPr/>
      </dsp:nvSpPr>
      <dsp:spPr>
        <a:xfrm>
          <a:off x="861348" y="1137207"/>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130914-1A8D-4F57-8AED-4AE272A3710C}">
      <dsp:nvSpPr>
        <dsp:cNvPr id="0" name=""/>
        <dsp:cNvSpPr/>
      </dsp:nvSpPr>
      <dsp:spPr>
        <a:xfrm>
          <a:off x="366348"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Client identification</a:t>
          </a:r>
          <a:endParaRPr lang="en-US" sz="1800" kern="1200"/>
        </a:p>
      </dsp:txBody>
      <dsp:txXfrm>
        <a:off x="366348" y="2217217"/>
        <a:ext cx="1800000" cy="720000"/>
      </dsp:txXfrm>
    </dsp:sp>
    <dsp:sp modelId="{7B7F288C-CDF7-42E1-8C0F-A0256C9727CF}">
      <dsp:nvSpPr>
        <dsp:cNvPr id="0" name=""/>
        <dsp:cNvSpPr/>
      </dsp:nvSpPr>
      <dsp:spPr>
        <a:xfrm>
          <a:off x="2976349" y="113720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669246-9DBD-417E-8334-513F700E3D33}">
      <dsp:nvSpPr>
        <dsp:cNvPr id="0" name=""/>
        <dsp:cNvSpPr/>
      </dsp:nvSpPr>
      <dsp:spPr>
        <a:xfrm>
          <a:off x="2481349"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Evidence of source of funds</a:t>
          </a:r>
          <a:endParaRPr lang="en-US" sz="1800" kern="1200"/>
        </a:p>
      </dsp:txBody>
      <dsp:txXfrm>
        <a:off x="2481349" y="2217217"/>
        <a:ext cx="1800000" cy="720000"/>
      </dsp:txXfrm>
    </dsp:sp>
    <dsp:sp modelId="{CEEC20FB-D00E-4E0E-BA64-0ADD52B1E4A9}">
      <dsp:nvSpPr>
        <dsp:cNvPr id="0" name=""/>
        <dsp:cNvSpPr/>
      </dsp:nvSpPr>
      <dsp:spPr>
        <a:xfrm>
          <a:off x="5091349" y="1137207"/>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21E814-0417-4914-A9E4-C30A452BD7E4}">
      <dsp:nvSpPr>
        <dsp:cNvPr id="0" name=""/>
        <dsp:cNvSpPr/>
      </dsp:nvSpPr>
      <dsp:spPr>
        <a:xfrm>
          <a:off x="4596349"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Electronic identity checks</a:t>
          </a:r>
          <a:endParaRPr lang="en-US" sz="1800" kern="1200"/>
        </a:p>
      </dsp:txBody>
      <dsp:txXfrm>
        <a:off x="4596349" y="2217217"/>
        <a:ext cx="1800000" cy="720000"/>
      </dsp:txXfrm>
    </dsp:sp>
    <dsp:sp modelId="{9DFB7319-40BB-4E1A-BB96-12CB51747DBA}">
      <dsp:nvSpPr>
        <dsp:cNvPr id="0" name=""/>
        <dsp:cNvSpPr/>
      </dsp:nvSpPr>
      <dsp:spPr>
        <a:xfrm>
          <a:off x="7206349" y="1137207"/>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C792AA-ED00-49DE-8A02-113FB384E532}">
      <dsp:nvSpPr>
        <dsp:cNvPr id="0" name=""/>
        <dsp:cNvSpPr/>
      </dsp:nvSpPr>
      <dsp:spPr>
        <a:xfrm>
          <a:off x="6711349"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Risk assessments</a:t>
          </a:r>
          <a:endParaRPr lang="en-US" sz="1800" kern="1200"/>
        </a:p>
      </dsp:txBody>
      <dsp:txXfrm>
        <a:off x="6711349" y="2217217"/>
        <a:ext cx="1800000" cy="720000"/>
      </dsp:txXfrm>
    </dsp:sp>
    <dsp:sp modelId="{D729A555-36F6-4305-9F8D-448CFE02F6B9}">
      <dsp:nvSpPr>
        <dsp:cNvPr id="0" name=""/>
        <dsp:cNvSpPr/>
      </dsp:nvSpPr>
      <dsp:spPr>
        <a:xfrm>
          <a:off x="9321348" y="1137207"/>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8F5B5E-8797-495F-9EBC-29475D1D2D55}">
      <dsp:nvSpPr>
        <dsp:cNvPr id="0" name=""/>
        <dsp:cNvSpPr/>
      </dsp:nvSpPr>
      <dsp:spPr>
        <a:xfrm>
          <a:off x="8826349"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Money Laundering Reporting Officer </a:t>
          </a:r>
          <a:endParaRPr lang="en-US" sz="1800" kern="1200"/>
        </a:p>
      </dsp:txBody>
      <dsp:txXfrm>
        <a:off x="8826349" y="2217217"/>
        <a:ext cx="18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78112-68BB-48C4-853D-EF5438276E64}">
      <dsp:nvSpPr>
        <dsp:cNvPr id="0" name=""/>
        <dsp:cNvSpPr/>
      </dsp:nvSpPr>
      <dsp:spPr>
        <a:xfrm>
          <a:off x="0" y="47272"/>
          <a:ext cx="6692813" cy="2329762"/>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It is important that clients do not assume that a law firm will give taxation advice when, in fact, it will not. </a:t>
          </a:r>
          <a:endParaRPr lang="en-US" sz="2400" kern="1200"/>
        </a:p>
      </dsp:txBody>
      <dsp:txXfrm>
        <a:off x="113730" y="161002"/>
        <a:ext cx="6465353" cy="2102302"/>
      </dsp:txXfrm>
    </dsp:sp>
    <dsp:sp modelId="{00FC2781-CB4A-4A4C-B8BE-64159A0BF945}">
      <dsp:nvSpPr>
        <dsp:cNvPr id="0" name=""/>
        <dsp:cNvSpPr/>
      </dsp:nvSpPr>
      <dsp:spPr>
        <a:xfrm>
          <a:off x="0" y="2446154"/>
          <a:ext cx="6692813" cy="2329762"/>
        </a:xfrm>
        <a:prstGeom prst="roundRect">
          <a:avLst/>
        </a:prstGeom>
        <a:gradFill rotWithShape="0">
          <a:gsLst>
            <a:gs pos="0">
              <a:schemeClr val="accent2">
                <a:hueOff val="113439"/>
                <a:satOff val="13039"/>
                <a:lumOff val="-10393"/>
                <a:alphaOff val="0"/>
                <a:tint val="96000"/>
                <a:lumMod val="100000"/>
              </a:schemeClr>
            </a:gs>
            <a:gs pos="78000">
              <a:schemeClr val="accent2">
                <a:hueOff val="113439"/>
                <a:satOff val="13039"/>
                <a:lumOff val="-103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scope of the firm’s advice should be clearly set out in the client care letter. Most lawyers are not qualified to give detailed or complex tax advice. All clients should understand the extent of the advice which the law firm is willing to offer.</a:t>
          </a:r>
          <a:endParaRPr lang="en-US" sz="2400" kern="1200"/>
        </a:p>
      </dsp:txBody>
      <dsp:txXfrm>
        <a:off x="113730" y="2559884"/>
        <a:ext cx="6465353" cy="210230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16/02/2026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If you cannot answer “yes” to the above two questions, then you should decline to take the call if possible and not respond to an email. You should then contact your client to ask if you are authorised to give the information to the person requesting it.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This might seem like “overkill”, remember once the duty of confidentiality has been breached, you cannot take that information back! So, you must be cautious at all times.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Remember, if you just confirm to someone that your firm acts for a particular client, you could have breached your duty of confidentiality to them if your client has not authorised you to confirm that information to the person making the enquiry.</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132678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3584805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You will also remember the importance of avoiding a conflict of interest. It is necessary for a lawyer to avoid conflicts between their own interests and those of their clients and avoiding conflict between the interests of two or more clients in the same matter. Remember that we do not have to have an actual conflict of interest arising for this rule of conduct to apply. A significant risk of a conflict is sufficient for the lawyer to decide not to act.</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Practitioners can choose which regulator they would like to apply to for the overarching regulation of their practice. This can lead to different requirements being imposed on practitioners and a good example of this is in relation to acting for the seller and the buyer in the same conveyancing transaction.</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5668478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2891191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10</a:t>
            </a:fld>
            <a:endParaRPr lang="en-GB"/>
          </a:p>
        </p:txBody>
      </p:sp>
    </p:spTree>
    <p:extLst>
      <p:ext uri="{BB962C8B-B14F-4D97-AF65-F5344CB8AC3E}">
        <p14:creationId xmlns:p14="http://schemas.microsoft.com/office/powerpoint/2010/main" val="910369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11</a:t>
            </a:fld>
            <a:endParaRPr lang="en-GB"/>
          </a:p>
        </p:txBody>
      </p:sp>
    </p:spTree>
    <p:extLst>
      <p:ext uri="{BB962C8B-B14F-4D97-AF65-F5344CB8AC3E}">
        <p14:creationId xmlns:p14="http://schemas.microsoft.com/office/powerpoint/2010/main" val="1544635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8B0D6A-8EBD-A60B-8E02-481010460C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7ABF15-6F4F-BC51-05D3-A72390F539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F9A731-DBC8-C04E-1794-5F83A97AD47F}"/>
              </a:ext>
            </a:extLst>
          </p:cNvPr>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The client care letter should also always include:</a:t>
            </a:r>
          </a:p>
          <a:p>
            <a:pPr fontAlgn="auto"/>
            <a:r>
              <a:rPr lang="en-GB" sz="1200" b="0" i="0" kern="1200" dirty="0">
                <a:solidFill>
                  <a:schemeClr val="tx1"/>
                </a:solidFill>
                <a:effectLst/>
                <a:latin typeface="+mn-lt"/>
                <a:ea typeface="+mn-ea"/>
                <a:cs typeface="+mn-cs"/>
              </a:rPr>
              <a:t>the name and status of the person dealing with the matter; and</a:t>
            </a:r>
          </a:p>
          <a:p>
            <a:pPr fontAlgn="auto"/>
            <a:r>
              <a:rPr lang="en-GB" sz="1200" b="0" i="0" kern="1200" dirty="0">
                <a:solidFill>
                  <a:schemeClr val="tx1"/>
                </a:solidFill>
                <a:effectLst/>
                <a:latin typeface="+mn-lt"/>
                <a:ea typeface="+mn-ea"/>
                <a:cs typeface="+mn-cs"/>
              </a:rPr>
              <a:t>the name of the person supervising the matter.</a:t>
            </a:r>
          </a:p>
          <a:p>
            <a:pPr fontAlgn="auto"/>
            <a:r>
              <a:rPr lang="en-GB" sz="1200" b="0" i="0" kern="1200" dirty="0">
                <a:solidFill>
                  <a:schemeClr val="tx1"/>
                </a:solidFill>
                <a:effectLst/>
                <a:latin typeface="+mn-lt"/>
                <a:ea typeface="+mn-ea"/>
                <a:cs typeface="+mn-cs"/>
              </a:rPr>
              <a:t>In addition, you should ensure that your letter summarises very clearly:</a:t>
            </a:r>
          </a:p>
          <a:p>
            <a:pPr fontAlgn="auto"/>
            <a:r>
              <a:rPr lang="en-GB" sz="1200" b="0" i="0" kern="1200" dirty="0">
                <a:solidFill>
                  <a:schemeClr val="tx1"/>
                </a:solidFill>
                <a:effectLst/>
                <a:latin typeface="+mn-lt"/>
                <a:ea typeface="+mn-ea"/>
                <a:cs typeface="+mn-cs"/>
              </a:rPr>
              <a:t>the key facts of the client’s story as relayed in the interview;</a:t>
            </a:r>
          </a:p>
          <a:p>
            <a:pPr fontAlgn="auto"/>
            <a:r>
              <a:rPr lang="en-GB" sz="1200" b="0" i="0" kern="1200" dirty="0">
                <a:solidFill>
                  <a:schemeClr val="tx1"/>
                </a:solidFill>
                <a:effectLst/>
                <a:latin typeface="+mn-lt"/>
                <a:ea typeface="+mn-ea"/>
                <a:cs typeface="+mn-cs"/>
              </a:rPr>
              <a:t>the legal advice given during the interview and any additional advice now available;</a:t>
            </a:r>
          </a:p>
          <a:p>
            <a:pPr fontAlgn="auto"/>
            <a:r>
              <a:rPr lang="en-GB" sz="1200" b="0" i="0" kern="1200" dirty="0">
                <a:solidFill>
                  <a:schemeClr val="tx1"/>
                </a:solidFill>
                <a:effectLst/>
                <a:latin typeface="+mn-lt"/>
                <a:ea typeface="+mn-ea"/>
                <a:cs typeface="+mn-cs"/>
              </a:rPr>
              <a:t>what the next steps will be for the fee-earner; and</a:t>
            </a:r>
          </a:p>
          <a:p>
            <a:pPr fontAlgn="auto"/>
            <a:r>
              <a:rPr lang="en-GB" sz="1200" b="0" i="0" kern="1200" dirty="0">
                <a:solidFill>
                  <a:schemeClr val="tx1"/>
                </a:solidFill>
                <a:effectLst/>
                <a:latin typeface="+mn-lt"/>
                <a:ea typeface="+mn-ea"/>
                <a:cs typeface="+mn-cs"/>
              </a:rPr>
              <a:t>what the client has agreed to do next.</a:t>
            </a:r>
          </a:p>
          <a:p>
            <a:pPr fontAlgn="auto"/>
            <a:r>
              <a:rPr lang="en-GB" sz="1200" b="0" i="0" kern="1200" dirty="0">
                <a:solidFill>
                  <a:schemeClr val="tx1"/>
                </a:solidFill>
                <a:effectLst/>
                <a:latin typeface="+mn-lt"/>
                <a:ea typeface="+mn-ea"/>
                <a:cs typeface="+mn-cs"/>
              </a:rPr>
              <a:t>A copy of the firm’s standard terms and conditions in duplicate should be enclosed with a request to sign one copy and return it to the fee-earner.</a:t>
            </a:r>
          </a:p>
          <a:p>
            <a:endParaRPr lang="en-GB" dirty="0"/>
          </a:p>
        </p:txBody>
      </p:sp>
      <p:sp>
        <p:nvSpPr>
          <p:cNvPr id="4" name="Slide Number Placeholder 3">
            <a:extLst>
              <a:ext uri="{FF2B5EF4-FFF2-40B4-BE49-F238E27FC236}">
                <a16:creationId xmlns:a16="http://schemas.microsoft.com/office/drawing/2014/main" id="{389D3054-224E-9895-E44D-7956FD41C1A7}"/>
              </a:ext>
            </a:extLst>
          </p:cNvPr>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4077684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Principle 5, 5.7 - </a:t>
            </a:r>
            <a:r>
              <a:rPr lang="en-GB" sz="1200" b="0" i="0" kern="1200" dirty="0">
                <a:solidFill>
                  <a:schemeClr val="tx1"/>
                </a:solidFill>
                <a:effectLst/>
                <a:latin typeface="+mn-lt"/>
                <a:ea typeface="+mn-ea"/>
                <a:cs typeface="+mn-cs"/>
              </a:rPr>
              <a:t>Adequately explain and agree with your client the terms upon which your services are to be provided, including the extent of the services, payment and the likely or anticipated cost, outcome and timescale for the advice and services to be provided.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5.9 - Inform your client fully as to your complaints procedure including their right to refer a complaint to the Legal Ombudsman or CILEx Regulation where appropriate.</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1046952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42417662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17</a:t>
            </a:fld>
            <a:endParaRPr lang="en-GB"/>
          </a:p>
        </p:txBody>
      </p:sp>
    </p:spTree>
    <p:extLst>
      <p:ext uri="{BB962C8B-B14F-4D97-AF65-F5344CB8AC3E}">
        <p14:creationId xmlns:p14="http://schemas.microsoft.com/office/powerpoint/2010/main" val="3538499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most significant case in this line of cases was the Court of Appeal decision in </a:t>
            </a:r>
            <a:r>
              <a:rPr lang="en-GB" sz="1200" b="1" i="1" kern="1200" dirty="0" err="1">
                <a:solidFill>
                  <a:schemeClr val="tx1"/>
                </a:solidFill>
                <a:effectLst/>
                <a:latin typeface="+mn-lt"/>
                <a:ea typeface="+mn-ea"/>
                <a:cs typeface="+mn-cs"/>
              </a:rPr>
              <a:t>Dreamvar</a:t>
            </a:r>
            <a:r>
              <a:rPr lang="en-GB" sz="1200" b="1" i="1" kern="1200" dirty="0">
                <a:solidFill>
                  <a:schemeClr val="tx1"/>
                </a:solidFill>
                <a:effectLst/>
                <a:latin typeface="+mn-lt"/>
                <a:ea typeface="+mn-ea"/>
                <a:cs typeface="+mn-cs"/>
              </a:rPr>
              <a:t> (UK) Ltd v Mishcon de Reya and P &amp; P Property Ltd v Owen White and Catlin LLP [2018] </a:t>
            </a:r>
            <a:r>
              <a:rPr lang="en-GB" sz="1200" b="0" i="0" kern="1200" dirty="0">
                <a:solidFill>
                  <a:schemeClr val="tx1"/>
                </a:solidFill>
                <a:effectLst/>
                <a:latin typeface="+mn-lt"/>
                <a:ea typeface="+mn-ea"/>
                <a:cs typeface="+mn-cs"/>
              </a:rPr>
              <a:t>(usually referred to as “</a:t>
            </a:r>
            <a:r>
              <a:rPr lang="en-GB" sz="1200" b="0" i="0" kern="1200" dirty="0" err="1">
                <a:solidFill>
                  <a:schemeClr val="tx1"/>
                </a:solidFill>
                <a:effectLst/>
                <a:latin typeface="+mn-lt"/>
                <a:ea typeface="+mn-ea"/>
                <a:cs typeface="+mn-cs"/>
              </a:rPr>
              <a:t>Dreamvar</a:t>
            </a:r>
            <a:r>
              <a:rPr lang="en-GB" sz="1200" b="0" i="0" kern="1200" dirty="0">
                <a:solidFill>
                  <a:schemeClr val="tx1"/>
                </a:solidFill>
                <a:effectLst/>
                <a:latin typeface="+mn-lt"/>
                <a:ea typeface="+mn-ea"/>
                <a:cs typeface="+mn-cs"/>
              </a:rPr>
              <a:t>”). In this case, the court decided that, in essence, the seller’s conveyancer was liable for the loss caused by their fraudulent client. The rationale for this is that the seller’s law firm is best placed to carry out appropriate due diligence and identification procedures to be satisfied that the person/s presenting themselves as the seller of a property is the true owner.</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18</a:t>
            </a:fld>
            <a:endParaRPr lang="en-GB"/>
          </a:p>
        </p:txBody>
      </p:sp>
    </p:spTree>
    <p:extLst>
      <p:ext uri="{BB962C8B-B14F-4D97-AF65-F5344CB8AC3E}">
        <p14:creationId xmlns:p14="http://schemas.microsoft.com/office/powerpoint/2010/main" val="34900267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19</a:t>
            </a:fld>
            <a:endParaRPr lang="en-GB"/>
          </a:p>
        </p:txBody>
      </p:sp>
    </p:spTree>
    <p:extLst>
      <p:ext uri="{BB962C8B-B14F-4D97-AF65-F5344CB8AC3E}">
        <p14:creationId xmlns:p14="http://schemas.microsoft.com/office/powerpoint/2010/main" val="2392790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20</a:t>
            </a:fld>
            <a:endParaRPr lang="en-GB"/>
          </a:p>
        </p:txBody>
      </p:sp>
    </p:spTree>
    <p:extLst>
      <p:ext uri="{BB962C8B-B14F-4D97-AF65-F5344CB8AC3E}">
        <p14:creationId xmlns:p14="http://schemas.microsoft.com/office/powerpoint/2010/main" val="11116079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21</a:t>
            </a:fld>
            <a:endParaRPr lang="en-GB"/>
          </a:p>
        </p:txBody>
      </p:sp>
    </p:spTree>
    <p:extLst>
      <p:ext uri="{BB962C8B-B14F-4D97-AF65-F5344CB8AC3E}">
        <p14:creationId xmlns:p14="http://schemas.microsoft.com/office/powerpoint/2010/main" val="21582994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22116294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23</a:t>
            </a:fld>
            <a:endParaRPr lang="en-GB"/>
          </a:p>
        </p:txBody>
      </p:sp>
    </p:spTree>
    <p:extLst>
      <p:ext uri="{BB962C8B-B14F-4D97-AF65-F5344CB8AC3E}">
        <p14:creationId xmlns:p14="http://schemas.microsoft.com/office/powerpoint/2010/main" val="36004517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24</a:t>
            </a:fld>
            <a:endParaRPr lang="en-GB"/>
          </a:p>
        </p:txBody>
      </p:sp>
    </p:spTree>
    <p:extLst>
      <p:ext uri="{BB962C8B-B14F-4D97-AF65-F5344CB8AC3E}">
        <p14:creationId xmlns:p14="http://schemas.microsoft.com/office/powerpoint/2010/main" val="33593891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25</a:t>
            </a:fld>
            <a:endParaRPr lang="en-GB"/>
          </a:p>
        </p:txBody>
      </p:sp>
    </p:spTree>
    <p:extLst>
      <p:ext uri="{BB962C8B-B14F-4D97-AF65-F5344CB8AC3E}">
        <p14:creationId xmlns:p14="http://schemas.microsoft.com/office/powerpoint/2010/main" val="27267895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Many areas of legal work require lawyers to look after significant sums on behalf of their clients. Examples include conveyancing where the proceeds of house sales may be hundreds of thousands of pounds and probate where valuable assets are cashed in pending distribution to the beneficiaries. Maintaining lawyers’ reputations for financial honesty and integrity is vital.</a:t>
            </a:r>
          </a:p>
          <a:p>
            <a:endParaRPr lang="en-GB" sz="1200" b="0" i="0" kern="1200" dirty="0">
              <a:solidFill>
                <a:schemeClr val="tx1"/>
              </a:solidFill>
              <a:effectLst/>
              <a:latin typeface="+mn-lt"/>
              <a:ea typeface="+mn-ea"/>
              <a:cs typeface="+mn-cs"/>
            </a:endParaRPr>
          </a:p>
          <a:p>
            <a:br>
              <a:rPr lang="en-GB" dirty="0"/>
            </a:br>
            <a:r>
              <a:rPr lang="en-GB" sz="1200" b="0" i="0" kern="1200" dirty="0">
                <a:solidFill>
                  <a:schemeClr val="tx1"/>
                </a:solidFill>
                <a:effectLst/>
                <a:latin typeface="+mn-lt"/>
                <a:ea typeface="+mn-ea"/>
                <a:cs typeface="+mn-cs"/>
              </a:rPr>
              <a:t>CILEX Regulation, the SRA and the CLC have confirmed that the law firms that they regulate can use Third-Party Managed Accounts (TPMAs). This is an account which, as the name implies, is held by a third party rather than the law firm itself. A firm could use a TPMA either alongside its own client account or instead of a client account but might choose to use such an account instead of holding client money themselves. Money held in a TPMA does not fall under the definition of “</a:t>
            </a:r>
            <a:r>
              <a:rPr lang="en-GB" sz="1200" b="1" i="0" kern="1200" dirty="0">
                <a:solidFill>
                  <a:schemeClr val="tx1"/>
                </a:solidFill>
                <a:effectLst/>
                <a:latin typeface="+mn-lt"/>
                <a:ea typeface="+mn-ea"/>
                <a:cs typeface="+mn-cs"/>
              </a:rPr>
              <a:t>client money</a:t>
            </a:r>
            <a:r>
              <a:rPr lang="en-GB" sz="1200" b="0" i="0" kern="1200" dirty="0">
                <a:solidFill>
                  <a:schemeClr val="tx1"/>
                </a:solidFill>
                <a:effectLst/>
                <a:latin typeface="+mn-lt"/>
                <a:ea typeface="+mn-ea"/>
                <a:cs typeface="+mn-cs"/>
              </a:rPr>
              <a:t>” under the accounts rules and as such it does not have to be held in accordance with those rules. Firms which wish to use a TPMA still have responsibility to act in the best interests of its client and clients would need to know about the arrangements. As yet, TPMAs are not widely used by law firms.</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26</a:t>
            </a:fld>
            <a:endParaRPr lang="en-GB"/>
          </a:p>
        </p:txBody>
      </p:sp>
    </p:spTree>
    <p:extLst>
      <p:ext uri="{BB962C8B-B14F-4D97-AF65-F5344CB8AC3E}">
        <p14:creationId xmlns:p14="http://schemas.microsoft.com/office/powerpoint/2010/main" val="3134970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28</a:t>
            </a:fld>
            <a:endParaRPr lang="en-GB"/>
          </a:p>
        </p:txBody>
      </p:sp>
    </p:spTree>
    <p:extLst>
      <p:ext uri="{BB962C8B-B14F-4D97-AF65-F5344CB8AC3E}">
        <p14:creationId xmlns:p14="http://schemas.microsoft.com/office/powerpoint/2010/main" val="1953206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B</a:t>
            </a:r>
          </a:p>
        </p:txBody>
      </p:sp>
      <p:sp>
        <p:nvSpPr>
          <p:cNvPr id="4" name="Slide Number Placeholder 3"/>
          <p:cNvSpPr>
            <a:spLocks noGrp="1"/>
          </p:cNvSpPr>
          <p:nvPr>
            <p:ph type="sldNum" sz="quarter" idx="5"/>
          </p:nvPr>
        </p:nvSpPr>
        <p:spPr/>
        <p:txBody>
          <a:bodyPr/>
          <a:lstStyle/>
          <a:p>
            <a:fld id="{304967E0-0B8F-4EE9-9A9D-C66EA18D06E4}" type="slidenum">
              <a:rPr lang="en-GB" smtClean="0"/>
              <a:t>32</a:t>
            </a:fld>
            <a:endParaRPr lang="en-GB"/>
          </a:p>
        </p:txBody>
      </p:sp>
    </p:spTree>
    <p:extLst>
      <p:ext uri="{BB962C8B-B14F-4D97-AF65-F5344CB8AC3E}">
        <p14:creationId xmlns:p14="http://schemas.microsoft.com/office/powerpoint/2010/main" val="37363795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A</a:t>
            </a:r>
          </a:p>
        </p:txBody>
      </p:sp>
      <p:sp>
        <p:nvSpPr>
          <p:cNvPr id="4" name="Slide Number Placeholder 3"/>
          <p:cNvSpPr>
            <a:spLocks noGrp="1"/>
          </p:cNvSpPr>
          <p:nvPr>
            <p:ph type="sldNum" sz="quarter" idx="5"/>
          </p:nvPr>
        </p:nvSpPr>
        <p:spPr/>
        <p:txBody>
          <a:bodyPr/>
          <a:lstStyle/>
          <a:p>
            <a:fld id="{304967E0-0B8F-4EE9-9A9D-C66EA18D06E4}" type="slidenum">
              <a:rPr lang="en-GB" smtClean="0"/>
              <a:t>33</a:t>
            </a:fld>
            <a:endParaRPr lang="en-GB"/>
          </a:p>
        </p:txBody>
      </p:sp>
    </p:spTree>
    <p:extLst>
      <p:ext uri="{BB962C8B-B14F-4D97-AF65-F5344CB8AC3E}">
        <p14:creationId xmlns:p14="http://schemas.microsoft.com/office/powerpoint/2010/main" val="19958340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B</a:t>
            </a:r>
          </a:p>
        </p:txBody>
      </p:sp>
      <p:sp>
        <p:nvSpPr>
          <p:cNvPr id="4" name="Slide Number Placeholder 3"/>
          <p:cNvSpPr>
            <a:spLocks noGrp="1"/>
          </p:cNvSpPr>
          <p:nvPr>
            <p:ph type="sldNum" sz="quarter" idx="5"/>
          </p:nvPr>
        </p:nvSpPr>
        <p:spPr/>
        <p:txBody>
          <a:bodyPr/>
          <a:lstStyle/>
          <a:p>
            <a:fld id="{304967E0-0B8F-4EE9-9A9D-C66EA18D06E4}" type="slidenum">
              <a:rPr lang="en-GB" smtClean="0"/>
              <a:t>34</a:t>
            </a:fld>
            <a:endParaRPr lang="en-GB"/>
          </a:p>
        </p:txBody>
      </p:sp>
    </p:spTree>
    <p:extLst>
      <p:ext uri="{BB962C8B-B14F-4D97-AF65-F5344CB8AC3E}">
        <p14:creationId xmlns:p14="http://schemas.microsoft.com/office/powerpoint/2010/main" val="42100239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35</a:t>
            </a:fld>
            <a:endParaRPr lang="en-GB"/>
          </a:p>
        </p:txBody>
      </p:sp>
    </p:spTree>
    <p:extLst>
      <p:ext uri="{BB962C8B-B14F-4D97-AF65-F5344CB8AC3E}">
        <p14:creationId xmlns:p14="http://schemas.microsoft.com/office/powerpoint/2010/main" val="2363670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16/02/2026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16/02/2026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ra.org.uk/solicitors/guidance/conflicts-interes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gov.uk/guidance/money-laundering-regulations-your-responsibilities" TargetMode="External"/><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8">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Isosceles Triangle 10">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397000"/>
            <a:ext cx="7766936" cy="2653836"/>
          </a:xfrm>
        </p:spPr>
        <p:txBody>
          <a:bodyPr>
            <a:normAutofit/>
          </a:bodyPr>
          <a:lstStyle/>
          <a:p>
            <a:r>
              <a:rPr lang="en-GB" dirty="0"/>
              <a:t>Week 5</a:t>
            </a:r>
            <a:br>
              <a:rPr lang="en-GB" dirty="0"/>
            </a:br>
            <a:r>
              <a:rPr lang="en-GB" dirty="0"/>
              <a:t>Regulatory Matters</a:t>
            </a:r>
            <a:br>
              <a:rPr lang="en-GB" dirty="0"/>
            </a:br>
            <a:r>
              <a:rPr lang="en-GB"/>
              <a:t>(see Chapter 7)</a:t>
            </a:r>
          </a:p>
        </p:txBody>
      </p:sp>
      <p:sp>
        <p:nvSpPr>
          <p:cNvPr id="17"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677334" y="609600"/>
            <a:ext cx="8596668" cy="846451"/>
          </a:xfrm>
        </p:spPr>
        <p:txBody>
          <a:bodyPr/>
          <a:lstStyle/>
          <a:p>
            <a:r>
              <a:rPr lang="en-GB" dirty="0"/>
              <a:t>Aims: to understand the relevance of……</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601620" y="1400398"/>
            <a:ext cx="9584913" cy="4586032"/>
          </a:xfrm>
        </p:spPr>
        <p:txBody>
          <a:bodyPr>
            <a:noAutofit/>
          </a:bodyPr>
          <a:lstStyle/>
          <a:p>
            <a:pPr algn="l" fontAlgn="base">
              <a:buFont typeface="Arial" panose="020B0604020202020204" pitchFamily="34" charset="0"/>
              <a:buChar char="•"/>
            </a:pPr>
            <a:r>
              <a:rPr lang="en-GB" sz="2000" b="0" i="0">
                <a:solidFill>
                  <a:srgbClr val="000000"/>
                </a:solidFill>
                <a:effectLst/>
                <a:latin typeface="Inter"/>
              </a:rPr>
              <a:t>Codes of Conduct</a:t>
            </a:r>
          </a:p>
          <a:p>
            <a:pPr algn="l" fontAlgn="base">
              <a:buFont typeface="Arial" panose="020B0604020202020204" pitchFamily="34" charset="0"/>
              <a:buChar char="•"/>
            </a:pPr>
            <a:r>
              <a:rPr lang="en-GB" sz="2000" b="0" i="0">
                <a:solidFill>
                  <a:srgbClr val="000000"/>
                </a:solidFill>
                <a:effectLst/>
                <a:latin typeface="Inter"/>
              </a:rPr>
              <a:t>SRA Standards and Regulations</a:t>
            </a:r>
          </a:p>
          <a:p>
            <a:pPr algn="l" fontAlgn="base">
              <a:buFont typeface="Arial" panose="020B0604020202020204" pitchFamily="34" charset="0"/>
              <a:buChar char="•"/>
            </a:pPr>
            <a:r>
              <a:rPr lang="en-GB" sz="2000" b="0" i="0">
                <a:solidFill>
                  <a:srgbClr val="000000"/>
                </a:solidFill>
                <a:effectLst/>
                <a:latin typeface="Inter"/>
              </a:rPr>
              <a:t>confidentiality and conflicts of conveyancing</a:t>
            </a:r>
          </a:p>
          <a:p>
            <a:pPr algn="l" fontAlgn="base">
              <a:buFont typeface="Arial" panose="020B0604020202020204" pitchFamily="34" charset="0"/>
              <a:buChar char="•"/>
            </a:pPr>
            <a:r>
              <a:rPr lang="en-GB" sz="2000" b="0" i="0">
                <a:solidFill>
                  <a:srgbClr val="000000"/>
                </a:solidFill>
                <a:effectLst/>
                <a:latin typeface="Inter"/>
              </a:rPr>
              <a:t>avoiding conflicts when drafting wills</a:t>
            </a:r>
          </a:p>
          <a:p>
            <a:pPr algn="l" fontAlgn="base">
              <a:buFont typeface="Arial" panose="020B0604020202020204" pitchFamily="34" charset="0"/>
              <a:buChar char="•"/>
            </a:pPr>
            <a:r>
              <a:rPr lang="en-GB" sz="2000" b="0" i="0">
                <a:solidFill>
                  <a:srgbClr val="000000"/>
                </a:solidFill>
                <a:effectLst/>
                <a:latin typeface="Inter"/>
              </a:rPr>
              <a:t>the client care letter</a:t>
            </a:r>
          </a:p>
          <a:p>
            <a:pPr algn="l" fontAlgn="base">
              <a:buFont typeface="Arial" panose="020B0604020202020204" pitchFamily="34" charset="0"/>
              <a:buChar char="•"/>
            </a:pPr>
            <a:r>
              <a:rPr lang="en-GB" sz="2000" b="0" i="0">
                <a:solidFill>
                  <a:srgbClr val="000000"/>
                </a:solidFill>
                <a:effectLst/>
                <a:latin typeface="Inter"/>
              </a:rPr>
              <a:t>legal fees, VAT and disbursements</a:t>
            </a:r>
          </a:p>
          <a:p>
            <a:pPr algn="l" fontAlgn="base">
              <a:buFont typeface="Arial" panose="020B0604020202020204" pitchFamily="34" charset="0"/>
              <a:buChar char="•"/>
            </a:pPr>
            <a:r>
              <a:rPr lang="en-GB" sz="2000" b="0" i="0">
                <a:solidFill>
                  <a:srgbClr val="000000"/>
                </a:solidFill>
                <a:effectLst/>
                <a:latin typeface="Inter"/>
              </a:rPr>
              <a:t>client identification</a:t>
            </a:r>
          </a:p>
          <a:p>
            <a:pPr algn="l" fontAlgn="base">
              <a:buFont typeface="Arial" panose="020B0604020202020204" pitchFamily="34" charset="0"/>
              <a:buChar char="•"/>
            </a:pPr>
            <a:r>
              <a:rPr lang="en-GB" sz="2000" b="0" i="0">
                <a:solidFill>
                  <a:srgbClr val="000000"/>
                </a:solidFill>
                <a:effectLst/>
                <a:latin typeface="Inter"/>
              </a:rPr>
              <a:t>undertakings</a:t>
            </a:r>
          </a:p>
          <a:p>
            <a:pPr algn="l" fontAlgn="base">
              <a:buFont typeface="Arial" panose="020B0604020202020204" pitchFamily="34" charset="0"/>
              <a:buChar char="•"/>
            </a:pPr>
            <a:r>
              <a:rPr lang="en-GB" sz="2000" b="0" i="0">
                <a:solidFill>
                  <a:srgbClr val="000000"/>
                </a:solidFill>
                <a:effectLst/>
                <a:latin typeface="Inter"/>
              </a:rPr>
              <a:t>money-laundering</a:t>
            </a:r>
          </a:p>
          <a:p>
            <a:pPr algn="l" fontAlgn="base">
              <a:buFont typeface="Arial" panose="020B0604020202020204" pitchFamily="34" charset="0"/>
              <a:buChar char="•"/>
            </a:pPr>
            <a:r>
              <a:rPr lang="en-GB" sz="2000" b="0" i="0">
                <a:solidFill>
                  <a:srgbClr val="000000"/>
                </a:solidFill>
                <a:effectLst/>
                <a:latin typeface="Inter"/>
              </a:rPr>
              <a:t>accounts rules, and</a:t>
            </a:r>
          </a:p>
          <a:p>
            <a:pPr algn="l" fontAlgn="base">
              <a:buFont typeface="Arial" panose="020B0604020202020204" pitchFamily="34" charset="0"/>
              <a:buChar char="•"/>
            </a:pPr>
            <a:r>
              <a:rPr lang="en-GB" sz="2000" b="0" i="0">
                <a:solidFill>
                  <a:srgbClr val="000000"/>
                </a:solidFill>
                <a:effectLst/>
                <a:latin typeface="Inter"/>
              </a:rPr>
              <a:t>Capital gains tax (CGT), stamp duty land tax (SDLT) and inheritance tax (IHT) in outline.</a:t>
            </a:r>
          </a:p>
          <a:p>
            <a:pPr marL="0" indent="0">
              <a:buNone/>
            </a:pPr>
            <a:endParaRPr lang="en-GB" sz="2800" dirty="0"/>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80381-B61D-C977-0FD4-EE62A9FC1662}"/>
              </a:ext>
            </a:extLst>
          </p:cNvPr>
          <p:cNvSpPr>
            <a:spLocks noGrp="1"/>
          </p:cNvSpPr>
          <p:nvPr>
            <p:ph type="title"/>
          </p:nvPr>
        </p:nvSpPr>
        <p:spPr>
          <a:xfrm>
            <a:off x="1286933" y="609600"/>
            <a:ext cx="10197494" cy="1099457"/>
          </a:xfrm>
        </p:spPr>
        <p:txBody>
          <a:bodyPr>
            <a:normAutofit/>
          </a:bodyPr>
          <a:lstStyle/>
          <a:p>
            <a:r>
              <a:rPr lang="en-GB" dirty="0"/>
              <a:t>Codes of Conduct</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86CFDC8-71D9-C3BC-A8EC-6EFB41419296}"/>
              </a:ext>
            </a:extLst>
          </p:cNvPr>
          <p:cNvGraphicFramePr>
            <a:graphicFrameLocks noGrp="1"/>
          </p:cNvGraphicFramePr>
          <p:nvPr>
            <p:ph idx="1"/>
            <p:extLst>
              <p:ext uri="{D42A27DB-BD31-4B8C-83A1-F6EECF244321}">
                <p14:modId xmlns:p14="http://schemas.microsoft.com/office/powerpoint/2010/main" val="143756226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65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8691D-FE16-04F7-D37E-B2154ECF5DB5}"/>
              </a:ext>
            </a:extLst>
          </p:cNvPr>
          <p:cNvSpPr>
            <a:spLocks noGrp="1"/>
          </p:cNvSpPr>
          <p:nvPr>
            <p:ph type="title"/>
          </p:nvPr>
        </p:nvSpPr>
        <p:spPr>
          <a:xfrm>
            <a:off x="1043950" y="1179151"/>
            <a:ext cx="3300646" cy="4463889"/>
          </a:xfrm>
        </p:spPr>
        <p:txBody>
          <a:bodyPr anchor="ctr">
            <a:normAutofit/>
          </a:bodyPr>
          <a:lstStyle/>
          <a:p>
            <a:r>
              <a:rPr lang="en-GB" dirty="0"/>
              <a:t>SRA Standards and Regulations</a:t>
            </a:r>
          </a:p>
        </p:txBody>
      </p:sp>
      <p:sp>
        <p:nvSpPr>
          <p:cNvPr id="22" name="Isosceles Triangle 21">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F66D5448-94CB-3523-7CBA-8DE653156D13}"/>
              </a:ext>
            </a:extLst>
          </p:cNvPr>
          <p:cNvSpPr>
            <a:spLocks noGrp="1"/>
          </p:cNvSpPr>
          <p:nvPr>
            <p:ph idx="1"/>
          </p:nvPr>
        </p:nvSpPr>
        <p:spPr>
          <a:xfrm>
            <a:off x="4978918" y="1109145"/>
            <a:ext cx="6341016" cy="4603900"/>
          </a:xfrm>
        </p:spPr>
        <p:txBody>
          <a:bodyPr anchor="ctr">
            <a:normAutofit/>
          </a:bodyPr>
          <a:lstStyle/>
          <a:p>
            <a:r>
              <a:rPr lang="en-GB"/>
              <a:t>7 Principles</a:t>
            </a:r>
          </a:p>
          <a:p>
            <a:r>
              <a:rPr lang="en-GB"/>
              <a:t>SRA Code of Conduct for Solicitors</a:t>
            </a:r>
          </a:p>
          <a:p>
            <a:r>
              <a:rPr lang="en-GB"/>
              <a:t>SRA Code of Conduct for Firms</a:t>
            </a:r>
          </a:p>
          <a:p>
            <a:r>
              <a:rPr lang="en-GB"/>
              <a:t>The Accounts Rules</a:t>
            </a:r>
          </a:p>
          <a:p>
            <a:r>
              <a:rPr lang="en-GB"/>
              <a:t>Regulatory and disciplinary rules</a:t>
            </a:r>
          </a:p>
          <a:p>
            <a:r>
              <a:rPr lang="en-GB"/>
              <a:t>The Codes provide detailed guidance on areas of practice including conveyancing and private client work</a:t>
            </a:r>
          </a:p>
        </p:txBody>
      </p:sp>
      <p:sp>
        <p:nvSpPr>
          <p:cNvPr id="26" name="Isosceles Triangle 25">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70580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3E85B-6525-687C-5A0B-A25E05308AF4}"/>
              </a:ext>
            </a:extLst>
          </p:cNvPr>
          <p:cNvSpPr>
            <a:spLocks noGrp="1"/>
          </p:cNvSpPr>
          <p:nvPr>
            <p:ph type="title"/>
          </p:nvPr>
        </p:nvSpPr>
        <p:spPr>
          <a:xfrm>
            <a:off x="677334" y="609600"/>
            <a:ext cx="8596668" cy="1320800"/>
          </a:xfrm>
        </p:spPr>
        <p:txBody>
          <a:bodyPr>
            <a:normAutofit/>
          </a:bodyPr>
          <a:lstStyle/>
          <a:p>
            <a:r>
              <a:rPr lang="en-GB" dirty="0"/>
              <a:t>CLC Code of Conduct</a:t>
            </a:r>
          </a:p>
        </p:txBody>
      </p:sp>
      <p:graphicFrame>
        <p:nvGraphicFramePr>
          <p:cNvPr id="5" name="Content Placeholder 2">
            <a:extLst>
              <a:ext uri="{FF2B5EF4-FFF2-40B4-BE49-F238E27FC236}">
                <a16:creationId xmlns:a16="http://schemas.microsoft.com/office/drawing/2014/main" id="{F25B31BB-0917-CA94-4250-DE26D89F38C5}"/>
              </a:ext>
            </a:extLst>
          </p:cNvPr>
          <p:cNvGraphicFramePr>
            <a:graphicFrameLocks noGrp="1"/>
          </p:cNvGraphicFramePr>
          <p:nvPr>
            <p:ph idx="1"/>
            <p:extLst>
              <p:ext uri="{D42A27DB-BD31-4B8C-83A1-F6EECF244321}">
                <p14:modId xmlns:p14="http://schemas.microsoft.com/office/powerpoint/2010/main" val="568828456"/>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7972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9C08-C121-E0AB-9B8A-96167DB0FFCC}"/>
              </a:ext>
            </a:extLst>
          </p:cNvPr>
          <p:cNvSpPr>
            <a:spLocks noGrp="1"/>
          </p:cNvSpPr>
          <p:nvPr>
            <p:ph type="title"/>
          </p:nvPr>
        </p:nvSpPr>
        <p:spPr>
          <a:xfrm>
            <a:off x="677334" y="609600"/>
            <a:ext cx="8596668" cy="1320800"/>
          </a:xfrm>
        </p:spPr>
        <p:txBody>
          <a:bodyPr anchor="t">
            <a:normAutofit/>
          </a:bodyPr>
          <a:lstStyle/>
          <a:p>
            <a:r>
              <a:rPr lang="en-GB"/>
              <a:t>Confidentiality</a:t>
            </a:r>
          </a:p>
        </p:txBody>
      </p:sp>
      <p:pic>
        <p:nvPicPr>
          <p:cNvPr id="7" name="Graphic 6" descr="Lock">
            <a:extLst>
              <a:ext uri="{FF2B5EF4-FFF2-40B4-BE49-F238E27FC236}">
                <a16:creationId xmlns:a16="http://schemas.microsoft.com/office/drawing/2014/main" id="{9D16016B-70A0-42D5-C1F2-18F9B5D9B7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BF496399-E156-0956-08EB-0B5C24EAC901}"/>
              </a:ext>
            </a:extLst>
          </p:cNvPr>
          <p:cNvSpPr>
            <a:spLocks noGrp="1"/>
          </p:cNvSpPr>
          <p:nvPr>
            <p:ph idx="1"/>
          </p:nvPr>
        </p:nvSpPr>
        <p:spPr>
          <a:xfrm>
            <a:off x="4063160" y="2160589"/>
            <a:ext cx="5207839" cy="3880773"/>
          </a:xfrm>
        </p:spPr>
        <p:txBody>
          <a:bodyPr>
            <a:normAutofit/>
          </a:bodyPr>
          <a:lstStyle/>
          <a:p>
            <a:pPr marL="0" indent="0">
              <a:buNone/>
            </a:pPr>
            <a:r>
              <a:rPr lang="en-GB"/>
              <a:t>The duty of confidentiality is simple – you should</a:t>
            </a:r>
            <a:r>
              <a:rPr lang="en-GB" b="1"/>
              <a:t> not</a:t>
            </a:r>
            <a:r>
              <a:rPr lang="en-GB"/>
              <a:t> discuss any clients’ affairs with anyone without the client’s consent. Breach of the duty is a matter of professional misconduct.</a:t>
            </a:r>
          </a:p>
          <a:p>
            <a:pPr marL="0" indent="0">
              <a:buNone/>
            </a:pPr>
            <a:endParaRPr lang="en-GB" b="1"/>
          </a:p>
          <a:p>
            <a:pPr marL="0" indent="0">
              <a:buNone/>
            </a:pPr>
            <a:r>
              <a:rPr lang="en-GB" b="1"/>
              <a:t>Confidentiality Key questions</a:t>
            </a:r>
          </a:p>
          <a:p>
            <a:pPr lvl="1"/>
            <a:r>
              <a:rPr lang="en-GB"/>
              <a:t>Do I know who is contacting me?</a:t>
            </a:r>
          </a:p>
          <a:p>
            <a:pPr lvl="1"/>
            <a:r>
              <a:rPr lang="en-GB"/>
              <a:t>Do I have my client’s authority to give information to them?</a:t>
            </a:r>
          </a:p>
          <a:p>
            <a:pPr marL="0" indent="0">
              <a:buNone/>
            </a:pPr>
            <a:endParaRPr lang="en-GB"/>
          </a:p>
        </p:txBody>
      </p:sp>
    </p:spTree>
    <p:extLst>
      <p:ext uri="{BB962C8B-B14F-4D97-AF65-F5344CB8AC3E}">
        <p14:creationId xmlns:p14="http://schemas.microsoft.com/office/powerpoint/2010/main" val="296837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F36551-3A91-D11E-A865-32FCEC0641EA}"/>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Consider the following….</a:t>
            </a:r>
          </a:p>
        </p:txBody>
      </p:sp>
      <p:pic>
        <p:nvPicPr>
          <p:cNvPr id="7" name="Graphic 6" descr="Phishing">
            <a:extLst>
              <a:ext uri="{FF2B5EF4-FFF2-40B4-BE49-F238E27FC236}">
                <a16:creationId xmlns:a16="http://schemas.microsoft.com/office/drawing/2014/main" id="{148B8E45-CB89-124F-9798-7C3960F6B5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56A1ECF7-48CB-3C70-32D9-81F74AE41F76}"/>
              </a:ext>
            </a:extLst>
          </p:cNvPr>
          <p:cNvSpPr>
            <a:spLocks noGrp="1"/>
          </p:cNvSpPr>
          <p:nvPr>
            <p:ph idx="1"/>
          </p:nvPr>
        </p:nvSpPr>
        <p:spPr>
          <a:xfrm>
            <a:off x="7181725" y="2837329"/>
            <a:ext cx="4512988" cy="3317938"/>
          </a:xfrm>
        </p:spPr>
        <p:txBody>
          <a:bodyPr anchor="t">
            <a:normAutofit/>
          </a:bodyPr>
          <a:lstStyle/>
          <a:p>
            <a:pPr marL="0" indent="0">
              <a:lnSpc>
                <a:spcPct val="90000"/>
              </a:lnSpc>
              <a:spcAft>
                <a:spcPts val="800"/>
              </a:spcAft>
              <a:buNone/>
            </a:pPr>
            <a:r>
              <a:rPr lang="en-GB" dirty="0">
                <a:solidFill>
                  <a:srgbClr val="FFFFFF"/>
                </a:solidFill>
                <a:latin typeface="Arial" panose="020B0604020202020204" pitchFamily="34" charset="0"/>
                <a:ea typeface="DengXian" panose="02010600030101010101" pitchFamily="2" charset="-122"/>
                <a:cs typeface="Arial" panose="020B0604020202020204" pitchFamily="34" charset="0"/>
              </a:rPr>
              <a:t>Your department has just received a letter from the local bank manager, Tim. </a:t>
            </a:r>
          </a:p>
          <a:p>
            <a:pPr marL="0" indent="0">
              <a:lnSpc>
                <a:spcPct val="90000"/>
              </a:lnSpc>
              <a:spcAft>
                <a:spcPts val="800"/>
              </a:spcAft>
              <a:buNone/>
            </a:pPr>
            <a:r>
              <a:rPr lang="en-GB" dirty="0">
                <a:solidFill>
                  <a:srgbClr val="FFFFFF"/>
                </a:solidFill>
                <a:latin typeface="Arial" panose="020B0604020202020204" pitchFamily="34" charset="0"/>
                <a:ea typeface="DengXian" panose="02010600030101010101" pitchFamily="2" charset="-122"/>
                <a:cs typeface="Arial" panose="020B0604020202020204" pitchFamily="34" charset="0"/>
              </a:rPr>
              <a:t>Tim asks you to prepare a will for one of his customers. Tim sets out the details of the provisions required and they seem straightforward. In his letter he asks that the will be sent to the bank directly where his staff will witness the signature of the customer.</a:t>
            </a:r>
            <a:endParaRPr lang="en-GB" dirty="0">
              <a:solidFill>
                <a:srgbClr val="FFFFFF"/>
              </a:solidFill>
              <a:latin typeface="Calibri" panose="020F0502020204030204" pitchFamily="34" charset="0"/>
              <a:ea typeface="DengXian" panose="02010600030101010101" pitchFamily="2" charset="-122"/>
              <a:cs typeface="Arial" panose="020B0604020202020204" pitchFamily="34" charset="0"/>
            </a:endParaRPr>
          </a:p>
          <a:p>
            <a:pPr marL="0" indent="0">
              <a:lnSpc>
                <a:spcPct val="90000"/>
              </a:lnSpc>
              <a:spcAft>
                <a:spcPts val="800"/>
              </a:spcAft>
              <a:buNone/>
            </a:pPr>
            <a:r>
              <a:rPr lang="en-GB" dirty="0">
                <a:solidFill>
                  <a:srgbClr val="FFFFFF"/>
                </a:solidFill>
                <a:latin typeface="Arial" panose="020B0604020202020204" pitchFamily="34" charset="0"/>
                <a:ea typeface="DengXian" panose="02010600030101010101" pitchFamily="2" charset="-122"/>
                <a:cs typeface="Arial" panose="020B0604020202020204" pitchFamily="34" charset="0"/>
              </a:rPr>
              <a:t>What do you do?</a:t>
            </a:r>
            <a:endParaRPr lang="en-GB" dirty="0">
              <a:solidFill>
                <a:srgbClr val="FFFFFF"/>
              </a:solidFill>
              <a:latin typeface="Calibri" panose="020F0502020204030204" pitchFamily="34" charset="0"/>
              <a:ea typeface="DengXian" panose="02010600030101010101" pitchFamily="2" charset="-122"/>
              <a:cs typeface="Arial" panose="020B0604020202020204" pitchFamily="34" charset="0"/>
            </a:endParaRPr>
          </a:p>
          <a:p>
            <a:pPr>
              <a:lnSpc>
                <a:spcPct val="90000"/>
              </a:lnSpc>
            </a:pPr>
            <a:endParaRPr lang="en-GB" dirty="0">
              <a:solidFill>
                <a:srgbClr val="FFFFFF"/>
              </a:solidFill>
            </a:endParaRPr>
          </a:p>
        </p:txBody>
      </p:sp>
    </p:spTree>
    <p:extLst>
      <p:ext uri="{BB962C8B-B14F-4D97-AF65-F5344CB8AC3E}">
        <p14:creationId xmlns:p14="http://schemas.microsoft.com/office/powerpoint/2010/main" val="3506310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882AD-3111-300D-E937-A8FE95C32415}"/>
              </a:ext>
            </a:extLst>
          </p:cNvPr>
          <p:cNvSpPr>
            <a:spLocks noGrp="1"/>
          </p:cNvSpPr>
          <p:nvPr>
            <p:ph type="title"/>
          </p:nvPr>
        </p:nvSpPr>
        <p:spPr>
          <a:xfrm>
            <a:off x="1043950" y="1179151"/>
            <a:ext cx="3300646" cy="4463889"/>
          </a:xfrm>
        </p:spPr>
        <p:txBody>
          <a:bodyPr anchor="ctr">
            <a:normAutofit/>
          </a:bodyPr>
          <a:lstStyle/>
          <a:p>
            <a:r>
              <a:rPr lang="en-GB" dirty="0"/>
              <a:t>Conflicts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4ED57B-5035-3155-71F7-1012CEFF6065}"/>
              </a:ext>
            </a:extLst>
          </p:cNvPr>
          <p:cNvSpPr>
            <a:spLocks noGrp="1"/>
          </p:cNvSpPr>
          <p:nvPr>
            <p:ph idx="1"/>
          </p:nvPr>
        </p:nvSpPr>
        <p:spPr>
          <a:xfrm>
            <a:off x="4978918" y="1109145"/>
            <a:ext cx="6341016" cy="4603900"/>
          </a:xfrm>
        </p:spPr>
        <p:txBody>
          <a:bodyPr anchor="ctr">
            <a:normAutofit/>
          </a:bodyPr>
          <a:lstStyle/>
          <a:p>
            <a:r>
              <a:rPr lang="en-GB"/>
              <a:t>Relevant to ‘own interests’ conflict</a:t>
            </a:r>
          </a:p>
          <a:p>
            <a:r>
              <a:rPr lang="en-GB"/>
              <a:t>Relevant to conflicts of interest between clients</a:t>
            </a:r>
          </a:p>
          <a:p>
            <a:r>
              <a:rPr lang="en-GB"/>
              <a:t>Applies to actual conflicts and where there is a significant ‘risk’ of conflict</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4382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831BA-6719-41C8-F6B5-199B426E5033}"/>
              </a:ext>
            </a:extLst>
          </p:cNvPr>
          <p:cNvSpPr>
            <a:spLocks noGrp="1"/>
          </p:cNvSpPr>
          <p:nvPr>
            <p:ph type="title"/>
          </p:nvPr>
        </p:nvSpPr>
        <p:spPr>
          <a:xfrm>
            <a:off x="426893" y="137839"/>
            <a:ext cx="8596668" cy="741616"/>
          </a:xfrm>
        </p:spPr>
        <p:txBody>
          <a:bodyPr/>
          <a:lstStyle/>
          <a:p>
            <a:r>
              <a:rPr lang="en-GB" dirty="0"/>
              <a:t>Conflicts of interest </a:t>
            </a:r>
            <a:r>
              <a:rPr lang="en-GB" dirty="0" err="1"/>
              <a:t>contd</a:t>
            </a:r>
            <a:r>
              <a:rPr lang="en-GB" dirty="0"/>
              <a:t>…..</a:t>
            </a:r>
          </a:p>
        </p:txBody>
      </p:sp>
      <p:sp>
        <p:nvSpPr>
          <p:cNvPr id="3" name="Content Placeholder 2">
            <a:extLst>
              <a:ext uri="{FF2B5EF4-FFF2-40B4-BE49-F238E27FC236}">
                <a16:creationId xmlns:a16="http://schemas.microsoft.com/office/drawing/2014/main" id="{4F9EAA7E-C561-2098-7203-8CBA76E59531}"/>
              </a:ext>
            </a:extLst>
          </p:cNvPr>
          <p:cNvSpPr>
            <a:spLocks noGrp="1"/>
          </p:cNvSpPr>
          <p:nvPr>
            <p:ph idx="1"/>
          </p:nvPr>
        </p:nvSpPr>
        <p:spPr>
          <a:xfrm>
            <a:off x="333705" y="1007395"/>
            <a:ext cx="9986783" cy="5294393"/>
          </a:xfrm>
        </p:spPr>
        <p:txBody>
          <a:bodyPr>
            <a:normAutofit/>
          </a:bodyPr>
          <a:lstStyle/>
          <a:p>
            <a:r>
              <a:rPr lang="en-GB" sz="2000" dirty="0"/>
              <a:t>Consider the various sources of guidance in the different Codes on conflicts</a:t>
            </a:r>
          </a:p>
          <a:p>
            <a:r>
              <a:rPr lang="en-GB" sz="2000" dirty="0"/>
              <a:t>Which principle of the CILEX Code is relevant here?</a:t>
            </a:r>
          </a:p>
          <a:p>
            <a:r>
              <a:rPr lang="en-GB" sz="2000" dirty="0"/>
              <a:t>What does the SRA guidance say?</a:t>
            </a:r>
          </a:p>
          <a:p>
            <a:pPr lvl="1"/>
            <a:r>
              <a:rPr lang="en-GB" sz="2000" dirty="0"/>
              <a:t>Note the SRA has some really useful guidance with examples (</a:t>
            </a:r>
            <a:r>
              <a:rPr lang="en-GB" sz="2000" dirty="0">
                <a:hlinkClick r:id="rId3"/>
              </a:rPr>
              <a:t>SRA | Conflicts of interest | Solicitors Regulation Authority</a:t>
            </a:r>
            <a:endParaRPr lang="en-GB" sz="2000" dirty="0"/>
          </a:p>
          <a:p>
            <a:r>
              <a:rPr lang="en-GB" sz="2000" dirty="0"/>
              <a:t>What does the Law Society’s guidance say?</a:t>
            </a:r>
          </a:p>
          <a:p>
            <a:r>
              <a:rPr lang="en-GB" sz="2000" dirty="0"/>
              <a:t>What does the CLC’s guidance say? – why might this be a little different?</a:t>
            </a:r>
          </a:p>
          <a:p>
            <a:r>
              <a:rPr lang="en-GB" sz="2000" dirty="0"/>
              <a:t>Situations where firms routinely act for 2 or more clients on the same matter</a:t>
            </a:r>
          </a:p>
          <a:p>
            <a:pPr lvl="1"/>
            <a:r>
              <a:rPr lang="en-GB" sz="2000" dirty="0"/>
              <a:t>Joint buyers of a property</a:t>
            </a:r>
          </a:p>
          <a:p>
            <a:pPr lvl="1"/>
            <a:r>
              <a:rPr lang="en-GB" sz="2000" dirty="0"/>
              <a:t>Buyer and mortgage lender</a:t>
            </a:r>
          </a:p>
          <a:p>
            <a:r>
              <a:rPr lang="en-GB" sz="2000" dirty="0"/>
              <a:t>Look at the example of a potential conflict situation on page 223 ( section 7.2.2)</a:t>
            </a:r>
            <a:br>
              <a:rPr lang="en-GB" sz="2000" dirty="0"/>
            </a:br>
            <a:br>
              <a:rPr lang="en-GB" sz="2000" dirty="0"/>
            </a:br>
            <a:endParaRPr lang="en-GB" sz="2000" dirty="0"/>
          </a:p>
          <a:p>
            <a:pPr marL="457200" lvl="1" indent="0">
              <a:buNone/>
            </a:pPr>
            <a:endParaRPr lang="en-GB" dirty="0"/>
          </a:p>
        </p:txBody>
      </p:sp>
    </p:spTree>
    <p:extLst>
      <p:ext uri="{BB962C8B-B14F-4D97-AF65-F5344CB8AC3E}">
        <p14:creationId xmlns:p14="http://schemas.microsoft.com/office/powerpoint/2010/main" val="3100407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7B6BC-89CD-11BB-8983-DCE27B66B455}"/>
              </a:ext>
            </a:extLst>
          </p:cNvPr>
          <p:cNvSpPr>
            <a:spLocks noGrp="1"/>
          </p:cNvSpPr>
          <p:nvPr>
            <p:ph type="title"/>
          </p:nvPr>
        </p:nvSpPr>
        <p:spPr>
          <a:xfrm>
            <a:off x="2786047" y="609600"/>
            <a:ext cx="6487955" cy="1320800"/>
          </a:xfrm>
        </p:spPr>
        <p:txBody>
          <a:bodyPr>
            <a:normAutofit/>
          </a:bodyPr>
          <a:lstStyle/>
          <a:p>
            <a:r>
              <a:rPr lang="en-GB" dirty="0"/>
              <a:t>Link to Practice Example</a:t>
            </a:r>
          </a:p>
        </p:txBody>
      </p:sp>
      <p:pic>
        <p:nvPicPr>
          <p:cNvPr id="5" name="Picture 4" descr="A midsection of a person holding a miniature house">
            <a:extLst>
              <a:ext uri="{FF2B5EF4-FFF2-40B4-BE49-F238E27FC236}">
                <a16:creationId xmlns:a16="http://schemas.microsoft.com/office/drawing/2014/main" id="{7F49FB00-481A-525F-6D1C-0D27AAB4CAAF}"/>
              </a:ext>
            </a:extLst>
          </p:cNvPr>
          <p:cNvPicPr>
            <a:picLocks noChangeAspect="1"/>
          </p:cNvPicPr>
          <p:nvPr/>
        </p:nvPicPr>
        <p:blipFill>
          <a:blip r:embed="rId3">
            <a:duotone>
              <a:prstClr val="black"/>
              <a:schemeClr val="tx2">
                <a:tint val="45000"/>
                <a:satMod val="400000"/>
              </a:schemeClr>
            </a:duotone>
          </a:blip>
          <a:srcRect l="38310" r="36641" b="1"/>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1" name="Isosceles Triangle 10">
            <a:extLst>
              <a:ext uri="{FF2B5EF4-FFF2-40B4-BE49-F238E27FC236}">
                <a16:creationId xmlns:a16="http://schemas.microsoft.com/office/drawing/2014/main" id="{3D6475D0-776E-47C5-97FF-DF8721813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4C229DB-130E-CED0-DB9B-8A7B7A136716}"/>
              </a:ext>
            </a:extLst>
          </p:cNvPr>
          <p:cNvSpPr>
            <a:spLocks noGrp="1"/>
          </p:cNvSpPr>
          <p:nvPr>
            <p:ph idx="1"/>
          </p:nvPr>
        </p:nvSpPr>
        <p:spPr>
          <a:xfrm>
            <a:off x="2786047" y="1306287"/>
            <a:ext cx="7092739" cy="4735076"/>
          </a:xfrm>
        </p:spPr>
        <p:txBody>
          <a:bodyPr>
            <a:normAutofit/>
          </a:bodyPr>
          <a:lstStyle/>
          <a:p>
            <a:pPr fontAlgn="auto">
              <a:lnSpc>
                <a:spcPct val="90000"/>
              </a:lnSpc>
            </a:pPr>
            <a:r>
              <a:rPr lang="en-GB" sz="1600" dirty="0"/>
              <a:t>A chartered legal executive working in a SRA-regulated firm acts for Claude, who is selling his house, and for Emma, who is buying it. The chartered legal executive discovers that a field, adjacent to the property, is about to be sold to a developer. There is a conflict of interest. Claude will not wish Emma to find out about this and may instruct the chartered legal executive not to reveal the information. Emma will wish to know of all matters discovered by the chartered legal executive which may affect her purchase.</a:t>
            </a:r>
          </a:p>
          <a:p>
            <a:pPr fontAlgn="auto">
              <a:lnSpc>
                <a:spcPct val="90000"/>
              </a:lnSpc>
            </a:pPr>
            <a:r>
              <a:rPr lang="en-GB" sz="1600" b="1" dirty="0"/>
              <a:t>Principle 7</a:t>
            </a:r>
            <a:r>
              <a:rPr lang="en-GB" sz="1600" dirty="0"/>
              <a:t> of the </a:t>
            </a:r>
            <a:r>
              <a:rPr lang="en-GB" sz="1600" b="1" dirty="0"/>
              <a:t>CILEX Code of Conduct </a:t>
            </a:r>
            <a:r>
              <a:rPr lang="en-GB" sz="1600" dirty="0"/>
              <a:t>is relevant here. It states that you must ensure that your independence is not compromised. </a:t>
            </a:r>
            <a:r>
              <a:rPr lang="en-GB" sz="1600" b="1" dirty="0"/>
              <a:t>Outcome 7.1</a:t>
            </a:r>
            <a:r>
              <a:rPr lang="en-GB" sz="1600" dirty="0"/>
              <a:t> expands on this to say that you must not act or continue to act where there is a conflict of interest or a significant risk that a conflict may arise.</a:t>
            </a:r>
          </a:p>
          <a:p>
            <a:pPr fontAlgn="auto">
              <a:lnSpc>
                <a:spcPct val="90000"/>
              </a:lnSpc>
            </a:pPr>
            <a:r>
              <a:rPr lang="en-GB" sz="1600" dirty="0"/>
              <a:t>Similarly, </a:t>
            </a:r>
            <a:r>
              <a:rPr lang="en-GB" sz="1600" b="1" dirty="0"/>
              <a:t>Principle 7</a:t>
            </a:r>
            <a:r>
              <a:rPr lang="en-GB" sz="1600" dirty="0"/>
              <a:t> of the </a:t>
            </a:r>
            <a:r>
              <a:rPr lang="en-GB" sz="1600" b="1" dirty="0"/>
              <a:t>SRA Standards and Regulations</a:t>
            </a:r>
            <a:r>
              <a:rPr lang="en-GB" sz="1600" dirty="0"/>
              <a:t> states that solicitors and their staff must act in the best interests of each client.</a:t>
            </a:r>
          </a:p>
          <a:p>
            <a:pPr fontAlgn="auto">
              <a:lnSpc>
                <a:spcPct val="90000"/>
              </a:lnSpc>
            </a:pPr>
            <a:r>
              <a:rPr lang="en-GB" sz="1600" dirty="0"/>
              <a:t>If a chartered legal executive or solicitor is unable to act in the best interests of each client due to a conflict of interest, then they must not act.</a:t>
            </a:r>
          </a:p>
          <a:p>
            <a:pPr>
              <a:lnSpc>
                <a:spcPct val="90000"/>
              </a:lnSpc>
            </a:pPr>
            <a:endParaRPr lang="en-GB" sz="1600" dirty="0"/>
          </a:p>
        </p:txBody>
      </p:sp>
    </p:spTree>
    <p:extLst>
      <p:ext uri="{BB962C8B-B14F-4D97-AF65-F5344CB8AC3E}">
        <p14:creationId xmlns:p14="http://schemas.microsoft.com/office/powerpoint/2010/main" val="2068886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CB509DE-9134-24B8-1BFA-D7B5927F72DA}"/>
              </a:ext>
            </a:extLst>
          </p:cNvPr>
          <p:cNvSpPr>
            <a:spLocks noGrp="1"/>
          </p:cNvSpPr>
          <p:nvPr>
            <p:ph type="title"/>
          </p:nvPr>
        </p:nvSpPr>
        <p:spPr>
          <a:xfrm>
            <a:off x="643467" y="816638"/>
            <a:ext cx="3367359" cy="5224724"/>
          </a:xfrm>
        </p:spPr>
        <p:txBody>
          <a:bodyPr anchor="ctr">
            <a:normAutofit/>
          </a:bodyPr>
          <a:lstStyle/>
          <a:p>
            <a:r>
              <a:rPr lang="en-GB" dirty="0"/>
              <a:t>Conflicts…. </a:t>
            </a:r>
            <a:r>
              <a:rPr lang="en-GB" dirty="0" err="1"/>
              <a:t>contd</a:t>
            </a:r>
            <a:endParaRPr lang="en-GB" dirty="0"/>
          </a:p>
        </p:txBody>
      </p:sp>
      <p:sp>
        <p:nvSpPr>
          <p:cNvPr id="3" name="Content Placeholder 2">
            <a:extLst>
              <a:ext uri="{FF2B5EF4-FFF2-40B4-BE49-F238E27FC236}">
                <a16:creationId xmlns:a16="http://schemas.microsoft.com/office/drawing/2014/main" id="{414D7F47-2873-D85D-D3E8-7EA50C9548C6}"/>
              </a:ext>
            </a:extLst>
          </p:cNvPr>
          <p:cNvSpPr>
            <a:spLocks noGrp="1"/>
          </p:cNvSpPr>
          <p:nvPr>
            <p:ph idx="1"/>
          </p:nvPr>
        </p:nvSpPr>
        <p:spPr>
          <a:xfrm>
            <a:off x="4654295" y="816638"/>
            <a:ext cx="4619706" cy="5224724"/>
          </a:xfrm>
        </p:spPr>
        <p:txBody>
          <a:bodyPr anchor="ctr">
            <a:normAutofit/>
          </a:bodyPr>
          <a:lstStyle/>
          <a:p>
            <a:r>
              <a:rPr lang="en-GB"/>
              <a:t>What is a contract race?</a:t>
            </a:r>
          </a:p>
          <a:p>
            <a:r>
              <a:rPr lang="en-GB"/>
              <a:t>Contract Races – client instructs adviser to send out contracts to more than one potential buyer</a:t>
            </a:r>
          </a:p>
          <a:p>
            <a:r>
              <a:rPr lang="en-GB"/>
              <a:t>Note how many of the SRA and CILEX principles could be compromised here.</a:t>
            </a:r>
          </a:p>
          <a:p>
            <a:r>
              <a:rPr lang="en-GB"/>
              <a:t>WILLS! – dangerous territory if being asked to act for Testator and Beneficiary</a:t>
            </a:r>
          </a:p>
          <a:p>
            <a:r>
              <a:rPr lang="en-GB"/>
              <a:t>Also problematic if Testator leaving gift for the solicitor/adviser</a:t>
            </a:r>
          </a:p>
        </p:txBody>
      </p:sp>
    </p:spTree>
    <p:extLst>
      <p:ext uri="{BB962C8B-B14F-4D97-AF65-F5344CB8AC3E}">
        <p14:creationId xmlns:p14="http://schemas.microsoft.com/office/powerpoint/2010/main" val="144196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0C2EF0-DBA0-859C-8945-0392BEBA7A3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E8EC1-4655-2A6E-5381-D33FC0FA7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F72FAE-33E6-637E-F83B-75C3479742C9}"/>
              </a:ext>
            </a:extLst>
          </p:cNvPr>
          <p:cNvSpPr>
            <a:spLocks noGrp="1"/>
          </p:cNvSpPr>
          <p:nvPr>
            <p:ph type="title"/>
          </p:nvPr>
        </p:nvSpPr>
        <p:spPr>
          <a:xfrm>
            <a:off x="1286933" y="609600"/>
            <a:ext cx="10197494" cy="1099457"/>
          </a:xfrm>
        </p:spPr>
        <p:txBody>
          <a:bodyPr>
            <a:normAutofit/>
          </a:bodyPr>
          <a:lstStyle/>
          <a:p>
            <a:r>
              <a:rPr lang="en-GB" dirty="0"/>
              <a:t>The client care letter</a:t>
            </a:r>
          </a:p>
        </p:txBody>
      </p:sp>
      <p:sp>
        <p:nvSpPr>
          <p:cNvPr id="11" name="Isosceles Triangle 10">
            <a:extLst>
              <a:ext uri="{FF2B5EF4-FFF2-40B4-BE49-F238E27FC236}">
                <a16:creationId xmlns:a16="http://schemas.microsoft.com/office/drawing/2014/main" id="{515B8C3D-E03C-890A-30A1-A51C666A5C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2031C1CD-7C62-876C-B58E-CD5A141D2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EAA5C61A-176B-F9D0-9164-F1550751EB5E}"/>
              </a:ext>
            </a:extLst>
          </p:cNvPr>
          <p:cNvSpPr>
            <a:spLocks noGrp="1"/>
          </p:cNvSpPr>
          <p:nvPr>
            <p:ph idx="1"/>
          </p:nvPr>
        </p:nvSpPr>
        <p:spPr/>
        <p:txBody>
          <a:bodyPr>
            <a:normAutofit/>
          </a:bodyPr>
          <a:lstStyle/>
          <a:p>
            <a:r>
              <a:rPr lang="en-GB" sz="3600" dirty="0"/>
              <a:t>What is the purpose of the client care letter?</a:t>
            </a:r>
          </a:p>
          <a:p>
            <a:r>
              <a:rPr lang="en-GB" sz="3600" dirty="0"/>
              <a:t>When should the letter be sent out (ideally)?</a:t>
            </a:r>
          </a:p>
          <a:p>
            <a:r>
              <a:rPr lang="en-GB" sz="3600" dirty="0"/>
              <a:t>What information should be included in the letter?</a:t>
            </a:r>
          </a:p>
          <a:p>
            <a:pPr marL="0" indent="0">
              <a:buNone/>
            </a:pPr>
            <a:endParaRPr lang="en-GB" sz="3600" dirty="0"/>
          </a:p>
          <a:p>
            <a:endParaRPr lang="en-GB" sz="3600" dirty="0"/>
          </a:p>
        </p:txBody>
      </p:sp>
    </p:spTree>
    <p:extLst>
      <p:ext uri="{BB962C8B-B14F-4D97-AF65-F5344CB8AC3E}">
        <p14:creationId xmlns:p14="http://schemas.microsoft.com/office/powerpoint/2010/main" val="2240669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49FAE-9808-A74B-9CEA-0E73FD0D68F6}"/>
              </a:ext>
            </a:extLst>
          </p:cNvPr>
          <p:cNvSpPr>
            <a:spLocks noGrp="1"/>
          </p:cNvSpPr>
          <p:nvPr>
            <p:ph type="title"/>
          </p:nvPr>
        </p:nvSpPr>
        <p:spPr>
          <a:xfrm>
            <a:off x="1286933" y="609600"/>
            <a:ext cx="10197494" cy="1099457"/>
          </a:xfrm>
        </p:spPr>
        <p:txBody>
          <a:bodyPr>
            <a:normAutofit/>
          </a:bodyPr>
          <a:lstStyle/>
          <a:p>
            <a:r>
              <a:rPr lang="en-GB" dirty="0"/>
              <a:t>The client care letter</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7470B25-4436-EFD8-01DA-48288D1DA8DB}"/>
              </a:ext>
            </a:extLst>
          </p:cNvPr>
          <p:cNvGraphicFramePr>
            <a:graphicFrameLocks noGrp="1"/>
          </p:cNvGraphicFramePr>
          <p:nvPr>
            <p:ph idx="1"/>
            <p:extLst>
              <p:ext uri="{D42A27DB-BD31-4B8C-83A1-F6EECF244321}">
                <p14:modId xmlns:p14="http://schemas.microsoft.com/office/powerpoint/2010/main" val="21891582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7184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D94F95D-89EF-455B-9F54-0F4231363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2" name="Group 11">
            <a:extLst>
              <a:ext uri="{FF2B5EF4-FFF2-40B4-BE49-F238E27FC236}">
                <a16:creationId xmlns:a16="http://schemas.microsoft.com/office/drawing/2014/main" id="{612B9F8D-6DD1-481E-8CCE-81A7EEB15F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13" name="Straight Connector 12">
              <a:extLst>
                <a:ext uri="{FF2B5EF4-FFF2-40B4-BE49-F238E27FC236}">
                  <a16:creationId xmlns:a16="http://schemas.microsoft.com/office/drawing/2014/main" id="{BD531F65-BE00-4220-96DD-64DD545E03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5BD48B8-B8E0-4EC6-889B-B9D5035859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4CB88335-CEFC-4E93-A849-B293A59F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A68404B5-9CA3-4B1B-A75D-54F36B1B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7260DE41-7357-49EC-A4FF-41B666696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1D9D87BA-A306-430B-8BCF-468FF820D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39F522E6-2DF0-48FC-873D-74BF21019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1015C585-0283-4901-9837-57DD565CE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CB6D253E-04B9-4649-B17B-DE58968B2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C3DFCB-73EA-4358-960C-612C23700872}"/>
              </a:ext>
            </a:extLst>
          </p:cNvPr>
          <p:cNvSpPr>
            <a:spLocks noGrp="1"/>
          </p:cNvSpPr>
          <p:nvPr>
            <p:ph type="title"/>
          </p:nvPr>
        </p:nvSpPr>
        <p:spPr>
          <a:xfrm>
            <a:off x="677334" y="4765972"/>
            <a:ext cx="8596668" cy="1320800"/>
          </a:xfrm>
        </p:spPr>
        <p:txBody>
          <a:bodyPr anchor="ctr">
            <a:normAutofit/>
          </a:bodyPr>
          <a:lstStyle/>
          <a:p>
            <a:r>
              <a:rPr lang="en-GB" sz="4400" b="1">
                <a:solidFill>
                  <a:schemeClr val="bg1"/>
                </a:solidFill>
              </a:rPr>
              <a:t>Legal Fees : Fixed Fees</a:t>
            </a:r>
          </a:p>
        </p:txBody>
      </p:sp>
      <p:sp useBgFill="1">
        <p:nvSpPr>
          <p:cNvPr id="23" name="Rectangle 22">
            <a:extLst>
              <a:ext uri="{FF2B5EF4-FFF2-40B4-BE49-F238E27FC236}">
                <a16:creationId xmlns:a16="http://schemas.microsoft.com/office/drawing/2014/main" id="{A1AE21A0-AA96-4557-AB48-66255CF0A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4B891A-BA3C-4A29-B4A0-53DA047FE2AE}"/>
              </a:ext>
            </a:extLst>
          </p:cNvPr>
          <p:cNvGraphicFramePr>
            <a:graphicFrameLocks noGrp="1"/>
          </p:cNvGraphicFramePr>
          <p:nvPr>
            <p:ph idx="1"/>
            <p:extLst>
              <p:ext uri="{D42A27DB-BD31-4B8C-83A1-F6EECF244321}">
                <p14:modId xmlns:p14="http://schemas.microsoft.com/office/powerpoint/2010/main" val="3367882279"/>
              </p:ext>
            </p:extLst>
          </p:nvPr>
        </p:nvGraphicFramePr>
        <p:xfrm>
          <a:off x="642938" y="642938"/>
          <a:ext cx="10906125" cy="3286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902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15DF8-C35C-4992-94BE-A36D7BEDE12A}"/>
              </a:ext>
            </a:extLst>
          </p:cNvPr>
          <p:cNvSpPr>
            <a:spLocks noGrp="1"/>
          </p:cNvSpPr>
          <p:nvPr>
            <p:ph type="title"/>
          </p:nvPr>
        </p:nvSpPr>
        <p:spPr/>
        <p:txBody>
          <a:bodyPr>
            <a:normAutofit/>
          </a:bodyPr>
          <a:lstStyle/>
          <a:p>
            <a:r>
              <a:rPr lang="en-GB" b="1" dirty="0"/>
              <a:t>Client care considerations of fixed fees</a:t>
            </a:r>
          </a:p>
        </p:txBody>
      </p:sp>
      <p:graphicFrame>
        <p:nvGraphicFramePr>
          <p:cNvPr id="5" name="Content Placeholder 2">
            <a:extLst>
              <a:ext uri="{FF2B5EF4-FFF2-40B4-BE49-F238E27FC236}">
                <a16:creationId xmlns:a16="http://schemas.microsoft.com/office/drawing/2014/main" id="{8D3CE7A0-5BA7-468F-93F6-CE1483530D67}"/>
              </a:ext>
            </a:extLst>
          </p:cNvPr>
          <p:cNvGraphicFramePr>
            <a:graphicFrameLocks noGrp="1"/>
          </p:cNvGraphicFramePr>
          <p:nvPr>
            <p:ph idx="1"/>
          </p:nvPr>
        </p:nvGraphicFramePr>
        <p:xfrm>
          <a:off x="401444" y="1690688"/>
          <a:ext cx="10952356" cy="45069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9152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B381-B533-6EDE-93B8-70AD6F668EEC}"/>
              </a:ext>
            </a:extLst>
          </p:cNvPr>
          <p:cNvSpPr>
            <a:spLocks noGrp="1"/>
          </p:cNvSpPr>
          <p:nvPr>
            <p:ph type="title"/>
          </p:nvPr>
        </p:nvSpPr>
        <p:spPr/>
        <p:txBody>
          <a:bodyPr/>
          <a:lstStyle/>
          <a:p>
            <a:r>
              <a:rPr lang="en-GB" dirty="0"/>
              <a:t>Client care: SRA Code of Conduct</a:t>
            </a:r>
          </a:p>
        </p:txBody>
      </p:sp>
      <p:sp>
        <p:nvSpPr>
          <p:cNvPr id="3" name="Content Placeholder 2">
            <a:extLst>
              <a:ext uri="{FF2B5EF4-FFF2-40B4-BE49-F238E27FC236}">
                <a16:creationId xmlns:a16="http://schemas.microsoft.com/office/drawing/2014/main" id="{55CEAF69-91C1-7671-2070-DAEF05B5BA77}"/>
              </a:ext>
            </a:extLst>
          </p:cNvPr>
          <p:cNvSpPr>
            <a:spLocks noGrp="1"/>
          </p:cNvSpPr>
          <p:nvPr>
            <p:ph idx="1"/>
          </p:nvPr>
        </p:nvSpPr>
        <p:spPr>
          <a:xfrm>
            <a:off x="589971" y="1618938"/>
            <a:ext cx="9322824" cy="3880773"/>
          </a:xfrm>
        </p:spPr>
        <p:txBody>
          <a:bodyPr>
            <a:noAutofit/>
          </a:bodyPr>
          <a:lstStyle/>
          <a:p>
            <a:r>
              <a:rPr lang="en-GB" sz="2800" dirty="0"/>
              <a:t>Some key features:</a:t>
            </a:r>
          </a:p>
          <a:p>
            <a:pPr lvl="1"/>
            <a:r>
              <a:rPr lang="en-GB" sz="2800" dirty="0"/>
              <a:t>Only act for client or authorised person</a:t>
            </a:r>
          </a:p>
          <a:p>
            <a:pPr lvl="1"/>
            <a:r>
              <a:rPr lang="en-GB" sz="2800" dirty="0"/>
              <a:t>Don’t act if there is a/risk of a conflict</a:t>
            </a:r>
          </a:p>
          <a:p>
            <a:pPr lvl="1"/>
            <a:r>
              <a:rPr lang="en-GB" sz="2800" dirty="0"/>
              <a:t>Clients must be informed</a:t>
            </a:r>
          </a:p>
          <a:p>
            <a:pPr lvl="1"/>
            <a:r>
              <a:rPr lang="en-GB" sz="2800" dirty="0"/>
              <a:t>Requirement for complaint procedure</a:t>
            </a:r>
          </a:p>
          <a:p>
            <a:pPr lvl="1"/>
            <a:r>
              <a:rPr lang="en-GB" sz="2800" dirty="0"/>
              <a:t>Deal with complaints promptly</a:t>
            </a:r>
          </a:p>
          <a:p>
            <a:pPr lvl="1"/>
            <a:r>
              <a:rPr lang="en-GB" sz="2800" dirty="0"/>
              <a:t>Provide information re costs and fees</a:t>
            </a:r>
          </a:p>
          <a:p>
            <a:pPr lvl="1"/>
            <a:r>
              <a:rPr lang="en-GB" sz="2800" dirty="0"/>
              <a:t>Communicate clearly</a:t>
            </a:r>
          </a:p>
        </p:txBody>
      </p:sp>
    </p:spTree>
    <p:extLst>
      <p:ext uri="{BB962C8B-B14F-4D97-AF65-F5344CB8AC3E}">
        <p14:creationId xmlns:p14="http://schemas.microsoft.com/office/powerpoint/2010/main" val="2834010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6B44D-98F5-DC20-442A-CFE9BBF9089F}"/>
              </a:ext>
            </a:extLst>
          </p:cNvPr>
          <p:cNvSpPr>
            <a:spLocks noGrp="1"/>
          </p:cNvSpPr>
          <p:nvPr>
            <p:ph type="title"/>
          </p:nvPr>
        </p:nvSpPr>
        <p:spPr/>
        <p:txBody>
          <a:bodyPr/>
          <a:lstStyle/>
          <a:p>
            <a:r>
              <a:rPr lang="en-GB" dirty="0"/>
              <a:t>Dealing with elderly and vulnerable clients</a:t>
            </a:r>
          </a:p>
        </p:txBody>
      </p:sp>
      <p:sp>
        <p:nvSpPr>
          <p:cNvPr id="3" name="Content Placeholder 2">
            <a:extLst>
              <a:ext uri="{FF2B5EF4-FFF2-40B4-BE49-F238E27FC236}">
                <a16:creationId xmlns:a16="http://schemas.microsoft.com/office/drawing/2014/main" id="{3637E207-B1C6-163A-E67D-CE4544B4A50A}"/>
              </a:ext>
            </a:extLst>
          </p:cNvPr>
          <p:cNvSpPr>
            <a:spLocks noGrp="1"/>
          </p:cNvSpPr>
          <p:nvPr>
            <p:ph idx="1"/>
          </p:nvPr>
        </p:nvSpPr>
        <p:spPr>
          <a:xfrm>
            <a:off x="578322" y="2084874"/>
            <a:ext cx="9066559" cy="4414937"/>
          </a:xfrm>
        </p:spPr>
        <p:txBody>
          <a:bodyPr/>
          <a:lstStyle/>
          <a:p>
            <a:r>
              <a:rPr lang="en-GB" sz="2400" dirty="0"/>
              <a:t>Greater care MAY need to be taken when dealing with elderly and vulnerable clients for a number of reasons including:</a:t>
            </a:r>
          </a:p>
          <a:p>
            <a:pPr lvl="1"/>
            <a:r>
              <a:rPr lang="en-GB" sz="2000" dirty="0"/>
              <a:t>Duty to communicate clearly in a way client can understand</a:t>
            </a:r>
          </a:p>
          <a:p>
            <a:pPr lvl="1"/>
            <a:r>
              <a:rPr lang="en-GB" sz="2000" dirty="0"/>
              <a:t>Are client’s instructions freely given and informed?</a:t>
            </a:r>
          </a:p>
          <a:p>
            <a:pPr lvl="1"/>
            <a:r>
              <a:rPr lang="en-GB" sz="2000" dirty="0"/>
              <a:t>Could client’s capacity be challenged?</a:t>
            </a:r>
          </a:p>
          <a:p>
            <a:pPr lvl="1"/>
            <a:r>
              <a:rPr lang="en-GB" sz="2000" dirty="0"/>
              <a:t>Lack of commonly accepted documents for identity checks</a:t>
            </a:r>
          </a:p>
          <a:p>
            <a:pPr lvl="2"/>
            <a:r>
              <a:rPr lang="en-GB" sz="2000" dirty="0" err="1"/>
              <a:t>E.g</a:t>
            </a:r>
            <a:r>
              <a:rPr lang="en-GB" sz="2000" dirty="0"/>
              <a:t> no passport or driver’s licence</a:t>
            </a:r>
          </a:p>
          <a:p>
            <a:pPr lvl="2"/>
            <a:r>
              <a:rPr lang="en-GB" sz="2000" dirty="0"/>
              <a:t>No utility bills or Council Tax if residing in a Care Home?</a:t>
            </a:r>
          </a:p>
        </p:txBody>
      </p:sp>
    </p:spTree>
    <p:extLst>
      <p:ext uri="{BB962C8B-B14F-4D97-AF65-F5344CB8AC3E}">
        <p14:creationId xmlns:p14="http://schemas.microsoft.com/office/powerpoint/2010/main" val="2027257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893E7-CC98-1AAC-B68F-00CC2F60732E}"/>
              </a:ext>
            </a:extLst>
          </p:cNvPr>
          <p:cNvSpPr>
            <a:spLocks noGrp="1"/>
          </p:cNvSpPr>
          <p:nvPr>
            <p:ph type="title"/>
          </p:nvPr>
        </p:nvSpPr>
        <p:spPr>
          <a:xfrm>
            <a:off x="1333502" y="609600"/>
            <a:ext cx="8596668" cy="1320800"/>
          </a:xfrm>
        </p:spPr>
        <p:txBody>
          <a:bodyPr>
            <a:normAutofit/>
          </a:bodyPr>
          <a:lstStyle/>
          <a:p>
            <a:r>
              <a:rPr lang="en-GB" dirty="0"/>
              <a:t>Client identification</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F7D813E-10EC-127D-0CC2-BE7DEF612E7E}"/>
              </a:ext>
            </a:extLst>
          </p:cNvPr>
          <p:cNvSpPr>
            <a:spLocks noGrp="1"/>
          </p:cNvSpPr>
          <p:nvPr>
            <p:ph idx="1"/>
          </p:nvPr>
        </p:nvSpPr>
        <p:spPr>
          <a:xfrm>
            <a:off x="1333502" y="2160590"/>
            <a:ext cx="8470898" cy="3429260"/>
          </a:xfrm>
        </p:spPr>
        <p:txBody>
          <a:bodyPr>
            <a:normAutofit lnSpcReduction="10000"/>
          </a:bodyPr>
          <a:lstStyle/>
          <a:p>
            <a:pPr>
              <a:lnSpc>
                <a:spcPct val="90000"/>
              </a:lnSpc>
            </a:pPr>
            <a:r>
              <a:rPr lang="en-GB" sz="1700"/>
              <a:t>Ensuring the client is who they say they are!</a:t>
            </a:r>
          </a:p>
          <a:p>
            <a:pPr>
              <a:lnSpc>
                <a:spcPct val="90000"/>
              </a:lnSpc>
            </a:pPr>
            <a:r>
              <a:rPr lang="en-GB" sz="1700"/>
              <a:t>Photo id + utility/council tax bill</a:t>
            </a:r>
          </a:p>
          <a:p>
            <a:pPr>
              <a:lnSpc>
                <a:spcPct val="90000"/>
              </a:lnSpc>
            </a:pPr>
            <a:r>
              <a:rPr lang="en-GB" sz="1700"/>
              <a:t>AML responsibility</a:t>
            </a:r>
          </a:p>
          <a:p>
            <a:pPr>
              <a:lnSpc>
                <a:spcPct val="90000"/>
              </a:lnSpc>
            </a:pPr>
            <a:r>
              <a:rPr lang="en-GB" sz="1700"/>
              <a:t>The </a:t>
            </a:r>
            <a:r>
              <a:rPr lang="en-GB" sz="1700" err="1"/>
              <a:t>Dreamvar</a:t>
            </a:r>
            <a:r>
              <a:rPr lang="en-GB" sz="1700"/>
              <a:t> case [2018]: Seller’s conveyancer was responsible for loss caused by their fraudulent client</a:t>
            </a:r>
          </a:p>
          <a:p>
            <a:pPr>
              <a:lnSpc>
                <a:spcPct val="90000"/>
              </a:lnSpc>
            </a:pPr>
            <a:r>
              <a:rPr lang="en-GB" sz="1700"/>
              <a:t>Also necessary for:</a:t>
            </a:r>
          </a:p>
          <a:p>
            <a:pPr lvl="1">
              <a:lnSpc>
                <a:spcPct val="90000"/>
              </a:lnSpc>
            </a:pPr>
            <a:r>
              <a:rPr lang="en-GB" sz="1700"/>
              <a:t>Mortgage lender requirements</a:t>
            </a:r>
          </a:p>
          <a:p>
            <a:pPr lvl="1">
              <a:lnSpc>
                <a:spcPct val="90000"/>
              </a:lnSpc>
            </a:pPr>
            <a:r>
              <a:rPr lang="en-GB" sz="1700"/>
              <a:t>HMLR</a:t>
            </a:r>
          </a:p>
          <a:p>
            <a:pPr lvl="1">
              <a:lnSpc>
                <a:spcPct val="90000"/>
              </a:lnSpc>
            </a:pPr>
            <a:r>
              <a:rPr lang="en-GB" sz="1700"/>
              <a:t>SRA Standards and Regulations</a:t>
            </a:r>
          </a:p>
          <a:p>
            <a:pPr lvl="1">
              <a:lnSpc>
                <a:spcPct val="90000"/>
              </a:lnSpc>
            </a:pPr>
            <a:r>
              <a:rPr lang="en-GB" sz="1700"/>
              <a:t>Law Society Conveyancing Protocol</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0159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4FF85-0BCE-6EB7-B19D-20D9138DE3E2}"/>
              </a:ext>
            </a:extLst>
          </p:cNvPr>
          <p:cNvSpPr>
            <a:spLocks noGrp="1"/>
          </p:cNvSpPr>
          <p:nvPr>
            <p:ph type="title"/>
          </p:nvPr>
        </p:nvSpPr>
        <p:spPr/>
        <p:txBody>
          <a:bodyPr/>
          <a:lstStyle/>
          <a:p>
            <a:r>
              <a:rPr lang="en-GB" dirty="0"/>
              <a:t>Undertakings</a:t>
            </a:r>
          </a:p>
        </p:txBody>
      </p:sp>
      <p:sp>
        <p:nvSpPr>
          <p:cNvPr id="3" name="Content Placeholder 2">
            <a:extLst>
              <a:ext uri="{FF2B5EF4-FFF2-40B4-BE49-F238E27FC236}">
                <a16:creationId xmlns:a16="http://schemas.microsoft.com/office/drawing/2014/main" id="{E2B4342B-D5F9-8767-92FF-9C4FAC85D217}"/>
              </a:ext>
            </a:extLst>
          </p:cNvPr>
          <p:cNvSpPr>
            <a:spLocks noGrp="1"/>
          </p:cNvSpPr>
          <p:nvPr>
            <p:ph idx="1"/>
          </p:nvPr>
        </p:nvSpPr>
        <p:spPr>
          <a:xfrm>
            <a:off x="496782" y="1488612"/>
            <a:ext cx="9672277" cy="5086913"/>
          </a:xfrm>
        </p:spPr>
        <p:txBody>
          <a:bodyPr>
            <a:normAutofit fontScale="92500" lnSpcReduction="10000"/>
          </a:bodyPr>
          <a:lstStyle/>
          <a:p>
            <a:r>
              <a:rPr lang="en-GB" dirty="0"/>
              <a:t>= a professionally binding promise</a:t>
            </a:r>
          </a:p>
          <a:p>
            <a:r>
              <a:rPr lang="en-GB" dirty="0"/>
              <a:t>That the adviser will ensure that something is done or not done</a:t>
            </a:r>
          </a:p>
          <a:p>
            <a:r>
              <a:rPr lang="en-GB" dirty="0"/>
              <a:t>Given to someone who reasonably relies on it</a:t>
            </a:r>
          </a:p>
          <a:p>
            <a:r>
              <a:rPr lang="en-GB" dirty="0"/>
              <a:t>Failure to comply = professional misconduct (see the link to practice example), and</a:t>
            </a:r>
          </a:p>
          <a:p>
            <a:r>
              <a:rPr lang="en-GB" dirty="0"/>
              <a:t>ANYONE can give them!</a:t>
            </a:r>
          </a:p>
          <a:p>
            <a:r>
              <a:rPr lang="en-GB" dirty="0"/>
              <a:t>Does your firm have a clear policy on this? Is it clear who can and can’t give them? ( … ask the question). Is there a requirement that undertakings can only be given in writing?</a:t>
            </a:r>
          </a:p>
          <a:p>
            <a:r>
              <a:rPr lang="en-GB" dirty="0"/>
              <a:t>Under what circumstances would an undertaking be appropriate and properly given?</a:t>
            </a:r>
          </a:p>
          <a:p>
            <a:pPr lvl="1"/>
            <a:r>
              <a:rPr lang="en-GB" dirty="0"/>
              <a:t>Specific</a:t>
            </a:r>
          </a:p>
          <a:p>
            <a:pPr lvl="1"/>
            <a:r>
              <a:rPr lang="en-GB" dirty="0"/>
              <a:t>Measurable</a:t>
            </a:r>
          </a:p>
          <a:p>
            <a:pPr lvl="1"/>
            <a:r>
              <a:rPr lang="en-GB" dirty="0"/>
              <a:t>Achievable</a:t>
            </a:r>
          </a:p>
          <a:p>
            <a:pPr lvl="1"/>
            <a:r>
              <a:rPr lang="en-GB" dirty="0"/>
              <a:t>Realistic</a:t>
            </a:r>
          </a:p>
          <a:p>
            <a:pPr lvl="1"/>
            <a:r>
              <a:rPr lang="en-GB" dirty="0"/>
              <a:t>Timed</a:t>
            </a:r>
          </a:p>
          <a:p>
            <a:pPr lvl="1"/>
            <a:r>
              <a:rPr lang="en-GB" dirty="0"/>
              <a:t>So the solicitor might say: </a:t>
            </a:r>
            <a:r>
              <a:rPr lang="en-GB" i="1" dirty="0"/>
              <a:t>“I will send you the transfer relating to 4 High St, Reading within five working days of my client, James Green, signing it.”</a:t>
            </a:r>
            <a:endParaRPr lang="en-GB" dirty="0"/>
          </a:p>
          <a:p>
            <a:endParaRPr lang="en-GB" dirty="0"/>
          </a:p>
        </p:txBody>
      </p:sp>
    </p:spTree>
    <p:extLst>
      <p:ext uri="{BB962C8B-B14F-4D97-AF65-F5344CB8AC3E}">
        <p14:creationId xmlns:p14="http://schemas.microsoft.com/office/powerpoint/2010/main" val="1139210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D5A3C-27D8-0576-553E-9CC05291F4B2}"/>
              </a:ext>
            </a:extLst>
          </p:cNvPr>
          <p:cNvSpPr>
            <a:spLocks noGrp="1"/>
          </p:cNvSpPr>
          <p:nvPr>
            <p:ph type="title"/>
          </p:nvPr>
        </p:nvSpPr>
        <p:spPr/>
        <p:txBody>
          <a:bodyPr/>
          <a:lstStyle/>
          <a:p>
            <a:r>
              <a:rPr lang="en-GB" dirty="0"/>
              <a:t>Link to Practice Example - Undertaking</a:t>
            </a:r>
          </a:p>
        </p:txBody>
      </p:sp>
      <p:sp>
        <p:nvSpPr>
          <p:cNvPr id="3" name="Content Placeholder 2">
            <a:extLst>
              <a:ext uri="{FF2B5EF4-FFF2-40B4-BE49-F238E27FC236}">
                <a16:creationId xmlns:a16="http://schemas.microsoft.com/office/drawing/2014/main" id="{8E702300-3F02-8EAC-F881-49F7164A2F63}"/>
              </a:ext>
            </a:extLst>
          </p:cNvPr>
          <p:cNvSpPr>
            <a:spLocks noGrp="1"/>
          </p:cNvSpPr>
          <p:nvPr>
            <p:ph idx="1"/>
          </p:nvPr>
        </p:nvSpPr>
        <p:spPr/>
        <p:txBody>
          <a:bodyPr>
            <a:normAutofit fontScale="92500" lnSpcReduction="20000"/>
          </a:bodyPr>
          <a:lstStyle/>
          <a:p>
            <a:pPr fontAlgn="auto"/>
            <a:r>
              <a:rPr lang="en-GB" dirty="0"/>
              <a:t>Be careful that you do not say something to someone in another firm which could be construed as giving an undertaking.</a:t>
            </a:r>
          </a:p>
          <a:p>
            <a:pPr fontAlgn="auto"/>
            <a:r>
              <a:rPr lang="en-GB" dirty="0"/>
              <a:t>For example, a solicitor in a conveyancing transaction might telephone you and ask you to send a document signed by your client to them. You might think that you are being helpful and reply: “</a:t>
            </a:r>
            <a:r>
              <a:rPr lang="en-GB" i="1" dirty="0"/>
              <a:t>Yes, I will send that document to you”</a:t>
            </a:r>
            <a:r>
              <a:rPr lang="en-GB" dirty="0"/>
              <a:t>.</a:t>
            </a:r>
          </a:p>
          <a:p>
            <a:pPr fontAlgn="auto"/>
            <a:r>
              <a:rPr lang="en-GB" dirty="0"/>
              <a:t>On the basis of your statement, the solicitor may then send your firm some money, perhaps completion funds for example. However, you subsequently find out that you are not permitted to send the promised document to the other side. This is likely to lead to difficulties because you made a statement upon which the solicitor placed reliance (they sent the money), if you do not send the promised document, your firm is likely to be in breach of undertaking.</a:t>
            </a:r>
          </a:p>
          <a:p>
            <a:pPr fontAlgn="auto"/>
            <a:r>
              <a:rPr lang="en-GB" dirty="0"/>
              <a:t>So, the moral of the story is to be very careful when you are making statements to another firm that you will or will not do something. If in doubt say nothing or make it clear that you are not giving an undertaking. Always follow-up any telephone conversation with written confirmation such as a letter or email.</a:t>
            </a:r>
          </a:p>
          <a:p>
            <a:endParaRPr lang="en-GB" dirty="0"/>
          </a:p>
        </p:txBody>
      </p:sp>
    </p:spTree>
    <p:extLst>
      <p:ext uri="{BB962C8B-B14F-4D97-AF65-F5344CB8AC3E}">
        <p14:creationId xmlns:p14="http://schemas.microsoft.com/office/powerpoint/2010/main" val="1952050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C8668-3B9E-4AAD-1CB5-2841967B39BF}"/>
              </a:ext>
            </a:extLst>
          </p:cNvPr>
          <p:cNvSpPr>
            <a:spLocks noGrp="1"/>
          </p:cNvSpPr>
          <p:nvPr>
            <p:ph type="title"/>
          </p:nvPr>
        </p:nvSpPr>
        <p:spPr/>
        <p:txBody>
          <a:bodyPr/>
          <a:lstStyle/>
          <a:p>
            <a:r>
              <a:rPr lang="en-GB" dirty="0"/>
              <a:t>Undertakings…. </a:t>
            </a:r>
            <a:r>
              <a:rPr lang="en-GB" dirty="0" err="1"/>
              <a:t>contd</a:t>
            </a:r>
            <a:endParaRPr lang="en-GB" dirty="0"/>
          </a:p>
        </p:txBody>
      </p:sp>
      <p:sp>
        <p:nvSpPr>
          <p:cNvPr id="3" name="Content Placeholder 2">
            <a:extLst>
              <a:ext uri="{FF2B5EF4-FFF2-40B4-BE49-F238E27FC236}">
                <a16:creationId xmlns:a16="http://schemas.microsoft.com/office/drawing/2014/main" id="{FCBFC1B4-05DE-50E9-90B7-FA5772B26214}"/>
              </a:ext>
            </a:extLst>
          </p:cNvPr>
          <p:cNvSpPr>
            <a:spLocks noGrp="1"/>
          </p:cNvSpPr>
          <p:nvPr>
            <p:ph idx="1"/>
          </p:nvPr>
        </p:nvSpPr>
        <p:spPr>
          <a:xfrm>
            <a:off x="677334" y="1432755"/>
            <a:ext cx="8596668" cy="4608608"/>
          </a:xfrm>
        </p:spPr>
        <p:txBody>
          <a:bodyPr>
            <a:noAutofit/>
          </a:bodyPr>
          <a:lstStyle/>
          <a:p>
            <a:r>
              <a:rPr lang="en-GB" sz="2400" dirty="0"/>
              <a:t>Note on file</a:t>
            </a:r>
          </a:p>
          <a:p>
            <a:r>
              <a:rPr lang="en-GB" sz="2400" dirty="0"/>
              <a:t>Obtain a release once undertaking performed or satisfied</a:t>
            </a:r>
          </a:p>
          <a:p>
            <a:r>
              <a:rPr lang="en-GB" sz="2400" dirty="0"/>
              <a:t>Examples:</a:t>
            </a:r>
          </a:p>
          <a:p>
            <a:pPr lvl="1"/>
            <a:r>
              <a:rPr lang="en-GB" sz="2400" dirty="0"/>
              <a:t>To hold the Deeds until completion ( Unregistered land transaction)</a:t>
            </a:r>
          </a:p>
          <a:p>
            <a:pPr lvl="1"/>
            <a:r>
              <a:rPr lang="en-GB" sz="2400" dirty="0"/>
              <a:t>To redeem a mortgage on completion</a:t>
            </a:r>
          </a:p>
          <a:p>
            <a:pPr lvl="1"/>
            <a:r>
              <a:rPr lang="en-GB" sz="2400" dirty="0"/>
              <a:t>To send their client’s signed contract and deposit on the day of exchange</a:t>
            </a:r>
          </a:p>
          <a:p>
            <a:pPr marL="0" indent="0">
              <a:buNone/>
            </a:pPr>
            <a:endParaRPr lang="en-GB" sz="2400" dirty="0"/>
          </a:p>
          <a:p>
            <a:r>
              <a:rPr lang="en-GB" sz="2400" dirty="0"/>
              <a:t>TASK: Link to Practice – download Protocol Form TA13 (Law Society’s website) and see question 5.</a:t>
            </a:r>
          </a:p>
        </p:txBody>
      </p:sp>
    </p:spTree>
    <p:extLst>
      <p:ext uri="{BB962C8B-B14F-4D97-AF65-F5344CB8AC3E}">
        <p14:creationId xmlns:p14="http://schemas.microsoft.com/office/powerpoint/2010/main" val="753030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93C445-AC8A-4E8B-85C5-BE894CB5E711}"/>
              </a:ext>
            </a:extLst>
          </p:cNvPr>
          <p:cNvSpPr>
            <a:spLocks noGrp="1"/>
          </p:cNvSpPr>
          <p:nvPr>
            <p:ph idx="1"/>
          </p:nvPr>
        </p:nvSpPr>
        <p:spPr>
          <a:xfrm>
            <a:off x="124839" y="0"/>
            <a:ext cx="6961083" cy="6857999"/>
          </a:xfrm>
        </p:spPr>
        <p:txBody>
          <a:bodyPr anchor="ctr">
            <a:normAutofit/>
          </a:bodyPr>
          <a:lstStyle/>
          <a:p>
            <a:pPr fontAlgn="auto">
              <a:lnSpc>
                <a:spcPct val="90000"/>
              </a:lnSpc>
            </a:pPr>
            <a:r>
              <a:rPr lang="en-GB" dirty="0"/>
              <a:t>Law firms have been used by criminals to convert the cash proceeds of crime into legitimate investments, such as property.</a:t>
            </a:r>
          </a:p>
          <a:p>
            <a:pPr fontAlgn="auto">
              <a:lnSpc>
                <a:spcPct val="90000"/>
              </a:lnSpc>
            </a:pPr>
            <a:r>
              <a:rPr lang="en-GB" dirty="0"/>
              <a:t>Solicitors, together with other professionals such as accountants, are required by the </a:t>
            </a:r>
            <a:r>
              <a:rPr lang="en-GB" b="1" dirty="0"/>
              <a:t>Money Laundering, Terrorist Financing and Transfer of Funds (Information on the Payer) Regulations 2017</a:t>
            </a:r>
            <a:r>
              <a:rPr lang="en-GB" dirty="0"/>
              <a:t> and the </a:t>
            </a:r>
            <a:r>
              <a:rPr lang="en-GB" b="1" dirty="0"/>
              <a:t>Proceeds of Crime Act 2002</a:t>
            </a:r>
            <a:r>
              <a:rPr lang="en-GB" dirty="0"/>
              <a:t> (as amended) to carry out certain identity checks before carrying out work for clients.</a:t>
            </a:r>
          </a:p>
          <a:p>
            <a:pPr fontAlgn="auto">
              <a:lnSpc>
                <a:spcPct val="90000"/>
              </a:lnSpc>
            </a:pPr>
            <a:r>
              <a:rPr lang="en-GB" dirty="0"/>
              <a:t>The money laundering legislation imposes a number of important requirements on law firms including a specific nomination of a MLRO. As part of the checks which must be carried out, each client must provide identification such as a passport and a recent utility bill.</a:t>
            </a:r>
          </a:p>
          <a:p>
            <a:pPr fontAlgn="auto">
              <a:lnSpc>
                <a:spcPct val="90000"/>
              </a:lnSpc>
            </a:pPr>
            <a:r>
              <a:rPr lang="en-GB" dirty="0"/>
              <a:t>There are several key concepts used in the </a:t>
            </a:r>
            <a:r>
              <a:rPr lang="en-GB" b="1" dirty="0"/>
              <a:t>Money Laundering, Terrorist Financing and Transfer of Funds (Information on the Payer) Regulations 2017</a:t>
            </a:r>
            <a:r>
              <a:rPr lang="en-GB" dirty="0"/>
              <a:t>. Law firms and their staff are required to apply customer due diligence in checking the client’s identity and are required to carry out </a:t>
            </a:r>
            <a:r>
              <a:rPr lang="en-GB" b="1" dirty="0"/>
              <a:t>risk assessments </a:t>
            </a:r>
            <a:r>
              <a:rPr lang="en-GB" dirty="0"/>
              <a:t>of business relationships and transactions.</a:t>
            </a:r>
          </a:p>
          <a:p>
            <a:pPr fontAlgn="auto">
              <a:lnSpc>
                <a:spcPct val="90000"/>
              </a:lnSpc>
            </a:pPr>
            <a:endParaRPr lang="en-GB" dirty="0"/>
          </a:p>
        </p:txBody>
      </p:sp>
      <p:sp>
        <p:nvSpPr>
          <p:cNvPr id="15" name="Rectangle 14">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7" name="Straight Connector 16">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5E9C71-7383-46F1-95BB-0180030048B2}"/>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Money Laundering Legislation</a:t>
            </a:r>
          </a:p>
        </p:txBody>
      </p:sp>
    </p:spTree>
    <p:extLst>
      <p:ext uri="{BB962C8B-B14F-4D97-AF65-F5344CB8AC3E}">
        <p14:creationId xmlns:p14="http://schemas.microsoft.com/office/powerpoint/2010/main" val="2975747133"/>
      </p:ext>
    </p:extLst>
  </p:cSld>
  <p:clrMapOvr>
    <a:masterClrMapping/>
  </p:clrMapOvr>
  <mc:AlternateContent xmlns:mc="http://schemas.openxmlformats.org/markup-compatibility/2006" xmlns:p14="http://schemas.microsoft.com/office/powerpoint/2010/main">
    <mc:Choice Requires="p14">
      <p:transition spd="slow" p14:dur="2000" advTm="77680"/>
    </mc:Choice>
    <mc:Fallback xmlns="">
      <p:transition spd="slow" advTm="7768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0BCBD-B36A-6494-1EE2-FB6CD4D6EA7D}"/>
              </a:ext>
            </a:extLst>
          </p:cNvPr>
          <p:cNvSpPr>
            <a:spLocks noGrp="1"/>
          </p:cNvSpPr>
          <p:nvPr>
            <p:ph type="title"/>
          </p:nvPr>
        </p:nvSpPr>
        <p:spPr>
          <a:xfrm>
            <a:off x="1333502" y="609600"/>
            <a:ext cx="8596668" cy="1320800"/>
          </a:xfrm>
        </p:spPr>
        <p:txBody>
          <a:bodyPr>
            <a:normAutofit/>
          </a:bodyPr>
          <a:lstStyle/>
          <a:p>
            <a:r>
              <a:rPr lang="en-GB" dirty="0"/>
              <a:t>Money Laundering</a:t>
            </a:r>
          </a:p>
        </p:txBody>
      </p:sp>
      <p:sp>
        <p:nvSpPr>
          <p:cNvPr id="11" name="Isosceles Triangle 10">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Rectangle 1">
            <a:extLst>
              <a:ext uri="{FF2B5EF4-FFF2-40B4-BE49-F238E27FC236}">
                <a16:creationId xmlns:a16="http://schemas.microsoft.com/office/drawing/2014/main" id="{E70BA4EA-3BC8-B839-0248-13D2686AD649}"/>
              </a:ext>
            </a:extLst>
          </p:cNvPr>
          <p:cNvSpPr>
            <a:spLocks noGrp="1" noChangeArrowheads="1"/>
          </p:cNvSpPr>
          <p:nvPr>
            <p:ph idx="1"/>
          </p:nvPr>
        </p:nvSpPr>
        <p:spPr bwMode="auto">
          <a:xfrm>
            <a:off x="309036" y="1498341"/>
            <a:ext cx="8470898" cy="342926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ea typeface="inherit"/>
              </a:rPr>
              <a:t>Law firms must also comply with strict AML rules. Money laundering is the practice of passing illegal money (proceeds of criminal activity) through legitimate business dealings to “clean” or “launder” the money, making it difficult for the law enforcement agencies to identify the source of the funds.</a:t>
            </a:r>
            <a:endParaRPr kumimoji="0" lang="en-US" altLang="en-US" sz="2000" b="0" i="0" u="none" strike="noStrike" cap="none" normalizeH="0" baseline="0" dirty="0">
              <a:ln>
                <a:noFill/>
              </a:ln>
              <a:effectLst/>
              <a:latin typeface="Arial" panose="020B0604020202020204" pitchFamily="34" charset="0"/>
              <a:ea typeface="Inter"/>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ea typeface="inherit"/>
              </a:rPr>
              <a:t>Chartered legal executives, solicitors and licensed conveyancers (amongst others) must comply with detailed rules and regulations governing money laundering, or they can be guilty of criminal offences.</a:t>
            </a:r>
            <a:br>
              <a:rPr kumimoji="0" lang="en-US" altLang="en-US" sz="2000" b="0" i="0" u="none" strike="noStrike" cap="none" normalizeH="0" baseline="0" dirty="0">
                <a:ln>
                  <a:noFill/>
                </a:ln>
                <a:effectLst/>
                <a:latin typeface="Arial" panose="020B0604020202020204" pitchFamily="34" charset="0"/>
                <a:ea typeface="inherit"/>
              </a:rPr>
            </a:br>
            <a:endParaRPr kumimoji="0" lang="en-US" altLang="en-US" sz="2000" b="0" i="0" u="none" strike="noStrike" cap="none" normalizeH="0" baseline="0" dirty="0">
              <a:ln>
                <a:noFill/>
              </a:ln>
              <a:effectLst/>
              <a:latin typeface="Arial" panose="020B0604020202020204" pitchFamily="34" charset="0"/>
              <a:ea typeface="Inter"/>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ea typeface="inherit"/>
              </a:rPr>
              <a:t>The current legal requirements are found in:</a:t>
            </a:r>
            <a:endParaRPr kumimoji="0" lang="en-US" altLang="en-US" sz="2000" b="0" i="0" u="none" strike="noStrike" cap="none" normalizeH="0" baseline="0" dirty="0">
              <a:ln>
                <a:noFill/>
              </a:ln>
              <a:effectLst/>
              <a:latin typeface="Arial" panose="020B0604020202020204" pitchFamily="34" charset="0"/>
            </a:endParaRPr>
          </a:p>
          <a:p>
            <a:pPr defTabSz="914400">
              <a:lnSpc>
                <a:spcPct val="90000"/>
              </a:lnSpc>
              <a:spcAft>
                <a:spcPts val="600"/>
              </a:spcAft>
              <a:buClrTx/>
              <a:buSzTx/>
            </a:pPr>
            <a:endParaRPr kumimoji="0" lang="en-US" altLang="en-US" sz="2000" b="0" i="0" u="none" strike="noStrike" cap="none" normalizeH="0" baseline="0" dirty="0">
              <a:ln>
                <a:noFill/>
              </a:ln>
              <a:effectLst/>
              <a:latin typeface="Arial" panose="020B0604020202020204" pitchFamily="34" charset="0"/>
              <a:ea typeface="Inter"/>
            </a:endParaRPr>
          </a:p>
          <a:p>
            <a:pPr defTabSz="914400">
              <a:lnSpc>
                <a:spcPct val="90000"/>
              </a:lnSpc>
              <a:spcAft>
                <a:spcPts val="600"/>
              </a:spcAft>
              <a:buClrTx/>
              <a:buSzTx/>
            </a:pPr>
            <a:r>
              <a:rPr kumimoji="0" lang="en-US" altLang="en-US" sz="2000" b="0" i="0" u="none" strike="noStrike" cap="none" normalizeH="0" baseline="0" dirty="0">
                <a:ln>
                  <a:noFill/>
                </a:ln>
                <a:effectLst/>
                <a:latin typeface="Arial" panose="020B0604020202020204" pitchFamily="34" charset="0"/>
                <a:ea typeface="inherit"/>
              </a:rPr>
              <a:t>the </a:t>
            </a:r>
            <a:r>
              <a:rPr kumimoji="0" lang="en-US" altLang="en-US" sz="2000" b="1" i="0" u="none" strike="noStrike" cap="none" normalizeH="0" baseline="0" dirty="0">
                <a:ln>
                  <a:noFill/>
                </a:ln>
                <a:effectLst/>
                <a:latin typeface="Arial" panose="020B0604020202020204" pitchFamily="34" charset="0"/>
                <a:ea typeface="inherit"/>
              </a:rPr>
              <a:t>Proceeds of Crime Act 2002</a:t>
            </a:r>
            <a:r>
              <a:rPr kumimoji="0" lang="en-US" altLang="en-US" sz="2000" b="0" i="0" u="none" strike="noStrike" cap="none" normalizeH="0" baseline="0" dirty="0">
                <a:ln>
                  <a:noFill/>
                </a:ln>
                <a:effectLst/>
                <a:latin typeface="Arial" panose="020B0604020202020204" pitchFamily="34" charset="0"/>
                <a:ea typeface="inherit"/>
              </a:rPr>
              <a:t>; and</a:t>
            </a:r>
            <a:endParaRPr kumimoji="0" lang="en-US" altLang="en-US" sz="2000" b="0" i="0" u="none" strike="noStrike" cap="none" normalizeH="0" baseline="0" dirty="0">
              <a:ln>
                <a:noFill/>
              </a:ln>
              <a:effectLst/>
              <a:latin typeface="Arial" panose="020B0604020202020204" pitchFamily="34" charset="0"/>
              <a:ea typeface="Inter"/>
            </a:endParaRPr>
          </a:p>
          <a:p>
            <a:pPr defTabSz="914400">
              <a:lnSpc>
                <a:spcPct val="90000"/>
              </a:lnSpc>
              <a:spcAft>
                <a:spcPts val="600"/>
              </a:spcAft>
              <a:buClrTx/>
              <a:buSzTx/>
            </a:pPr>
            <a:endParaRPr kumimoji="0" lang="en-US" altLang="en-US" sz="2000" b="0" i="0" u="none" strike="noStrike" cap="none" normalizeH="0" baseline="0" dirty="0">
              <a:ln>
                <a:noFill/>
              </a:ln>
              <a:effectLst/>
              <a:latin typeface="Arial" panose="020B0604020202020204" pitchFamily="34" charset="0"/>
              <a:ea typeface="Inter"/>
            </a:endParaRPr>
          </a:p>
          <a:p>
            <a:pPr defTabSz="914400">
              <a:lnSpc>
                <a:spcPct val="90000"/>
              </a:lnSpc>
              <a:spcAft>
                <a:spcPts val="600"/>
              </a:spcAft>
              <a:buClrTx/>
              <a:buSzTx/>
            </a:pPr>
            <a:r>
              <a:rPr kumimoji="0" lang="en-US" altLang="en-US" sz="2000" b="0" i="0" u="none" strike="noStrike" cap="none" normalizeH="0" baseline="0" dirty="0">
                <a:ln>
                  <a:noFill/>
                </a:ln>
                <a:effectLst/>
                <a:latin typeface="Arial" panose="020B0604020202020204" pitchFamily="34" charset="0"/>
                <a:ea typeface="inherit"/>
              </a:rPr>
              <a:t>the </a:t>
            </a:r>
            <a:r>
              <a:rPr kumimoji="0" lang="en-US" altLang="en-US" sz="2000" b="1" i="0" u="none" strike="noStrike" cap="none" normalizeH="0" baseline="0" dirty="0">
                <a:ln>
                  <a:noFill/>
                </a:ln>
                <a:effectLst/>
                <a:latin typeface="Arial" panose="020B0604020202020204" pitchFamily="34" charset="0"/>
                <a:ea typeface="inherit"/>
              </a:rPr>
              <a:t>Money Laundering, Terrorist Financing and Transfer of Funds (Information on the Payer) Regulations 2017</a:t>
            </a:r>
            <a:r>
              <a:rPr kumimoji="0" lang="en-US" altLang="en-US" sz="2000" b="0" i="0" u="none" strike="noStrike" cap="none" normalizeH="0" baseline="0" dirty="0">
                <a:ln>
                  <a:noFill/>
                </a:ln>
                <a:effectLst/>
                <a:latin typeface="Arial" panose="020B0604020202020204" pitchFamily="34" charset="0"/>
                <a:ea typeface="inherit"/>
              </a:rPr>
              <a:t> (referred to in practice as the </a:t>
            </a:r>
            <a:r>
              <a:rPr kumimoji="0" lang="en-US" altLang="en-US" sz="2000" b="1" i="0" u="none" strike="noStrike" cap="none" normalizeH="0" baseline="0" dirty="0">
                <a:ln>
                  <a:noFill/>
                </a:ln>
                <a:effectLst/>
                <a:latin typeface="Arial" panose="020B0604020202020204" pitchFamily="34" charset="0"/>
                <a:ea typeface="inherit"/>
              </a:rPr>
              <a:t>Money Laundering Regulations 2017</a:t>
            </a:r>
            <a:r>
              <a:rPr kumimoji="0" lang="en-US" altLang="en-US" sz="2000" b="0" i="0" u="none" strike="noStrike" cap="none" normalizeH="0" baseline="0" dirty="0">
                <a:ln>
                  <a:noFill/>
                </a:ln>
                <a:effectLst/>
                <a:latin typeface="Arial" panose="020B0604020202020204" pitchFamily="34" charset="0"/>
                <a:ea typeface="inherit"/>
              </a:rPr>
              <a:t> (</a:t>
            </a:r>
            <a:r>
              <a:rPr kumimoji="0" lang="en-US" altLang="en-US" sz="2000" b="1" i="0" u="none" strike="noStrike" cap="none" normalizeH="0" baseline="0" dirty="0">
                <a:ln>
                  <a:noFill/>
                </a:ln>
                <a:effectLst/>
                <a:latin typeface="Arial" panose="020B0604020202020204" pitchFamily="34" charset="0"/>
                <a:ea typeface="inherit"/>
              </a:rPr>
              <a:t>MLR 2017</a:t>
            </a:r>
            <a:r>
              <a:rPr kumimoji="0" lang="en-US" altLang="en-US" sz="2000" b="0" i="0" u="none" strike="noStrike" cap="none" normalizeH="0" baseline="0" dirty="0">
                <a:ln>
                  <a:noFill/>
                </a:ln>
                <a:effectLst/>
                <a:latin typeface="Arial" panose="020B0604020202020204" pitchFamily="34" charset="0"/>
                <a:ea typeface="inherit"/>
              </a:rPr>
              <a:t>)).</a:t>
            </a:r>
            <a:endParaRPr kumimoji="0" lang="en-US" altLang="en-US" sz="2000" b="0" i="0" u="none" strike="noStrike" cap="none" normalizeH="0" baseline="0" dirty="0">
              <a:ln>
                <a:noFill/>
              </a:ln>
              <a:effectLst/>
              <a:latin typeface="Arial" panose="020B0604020202020204" pitchFamily="34" charset="0"/>
              <a:ea typeface="Inter"/>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
        <p:nvSpPr>
          <p:cNvPr id="19"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93237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8616-1A38-FDE2-149C-0D64C6664194}"/>
              </a:ext>
            </a:extLst>
          </p:cNvPr>
          <p:cNvSpPr>
            <a:spLocks noGrp="1"/>
          </p:cNvSpPr>
          <p:nvPr>
            <p:ph type="title"/>
          </p:nvPr>
        </p:nvSpPr>
        <p:spPr/>
        <p:txBody>
          <a:bodyPr/>
          <a:lstStyle/>
          <a:p>
            <a:r>
              <a:rPr lang="en-GB" dirty="0"/>
              <a:t>What are the key requirements under MLR 2017 that firms must do?</a:t>
            </a:r>
          </a:p>
        </p:txBody>
      </p:sp>
      <p:sp>
        <p:nvSpPr>
          <p:cNvPr id="3" name="Content Placeholder 2">
            <a:extLst>
              <a:ext uri="{FF2B5EF4-FFF2-40B4-BE49-F238E27FC236}">
                <a16:creationId xmlns:a16="http://schemas.microsoft.com/office/drawing/2014/main" id="{49080106-8EAD-EB40-1CF3-A7647B4B41AB}"/>
              </a:ext>
            </a:extLst>
          </p:cNvPr>
          <p:cNvSpPr>
            <a:spLocks noGrp="1"/>
          </p:cNvSpPr>
          <p:nvPr>
            <p:ph idx="1"/>
          </p:nvPr>
        </p:nvSpPr>
        <p:spPr/>
        <p:txBody>
          <a:bodyPr>
            <a:noAutofit/>
          </a:bodyPr>
          <a:lstStyle/>
          <a:p>
            <a:pPr fontAlgn="auto"/>
            <a:r>
              <a:rPr lang="en-GB" sz="1600" dirty="0">
                <a:solidFill>
                  <a:schemeClr val="tx1"/>
                </a:solidFill>
              </a:rPr>
              <a:t>carry out a firm-wide written risk assessment to identify and assess the risk of money laundering and terrorist financing which the firm potentially faces;</a:t>
            </a:r>
          </a:p>
          <a:p>
            <a:pPr fontAlgn="auto"/>
            <a:r>
              <a:rPr lang="en-GB" sz="1600" dirty="0">
                <a:solidFill>
                  <a:schemeClr val="tx1"/>
                </a:solidFill>
              </a:rPr>
              <a:t>develop and maintain written policies and procedures to manage and mitigate money laundering risks identified in the firm’s risk assessment. Such policies and procedures must be proportionate to the size and nature of the firm and should be risk-based;</a:t>
            </a:r>
          </a:p>
          <a:p>
            <a:pPr fontAlgn="auto"/>
            <a:r>
              <a:rPr lang="en-GB" sz="1600" dirty="0">
                <a:solidFill>
                  <a:schemeClr val="tx1"/>
                </a:solidFill>
              </a:rPr>
              <a:t>comply with various internal rules such as keeping records and appointing a person (known as a money laundering compliance officer (MLCO)) at senior level to be responsible for ensuring compliance with the regulations;</a:t>
            </a:r>
          </a:p>
          <a:p>
            <a:pPr fontAlgn="auto"/>
            <a:r>
              <a:rPr lang="en-GB" sz="1600" dirty="0">
                <a:solidFill>
                  <a:schemeClr val="tx1"/>
                </a:solidFill>
              </a:rPr>
              <a:t>train staff to recognise potential money laundering situations (e.g. suspicious circumstances such as where a client offers a large sum in cash as payment for a deposit or where a client is unusually secretive about the source of funds);</a:t>
            </a:r>
          </a:p>
          <a:p>
            <a:pPr fontAlgn="auto"/>
            <a:r>
              <a:rPr lang="en-GB" sz="1600" dirty="0">
                <a:solidFill>
                  <a:schemeClr val="tx1"/>
                </a:solidFill>
              </a:rPr>
              <a:t>report suspicious money laundering activities to the authorities (the National Crime Agency (NCA));</a:t>
            </a:r>
          </a:p>
          <a:p>
            <a:pPr fontAlgn="auto"/>
            <a:r>
              <a:rPr lang="en-GB" sz="1600" dirty="0">
                <a:solidFill>
                  <a:schemeClr val="tx1"/>
                </a:solidFill>
              </a:rPr>
              <a:t>appoint a MLRO within the firm to whom members of staff can report suspicious transactions and who can then report to the NCA if necessary (the MLRO can be the same person as the MLCO if wished).</a:t>
            </a:r>
          </a:p>
          <a:p>
            <a:endParaRPr lang="en-GB" sz="1600" dirty="0"/>
          </a:p>
        </p:txBody>
      </p:sp>
    </p:spTree>
    <p:extLst>
      <p:ext uri="{BB962C8B-B14F-4D97-AF65-F5344CB8AC3E}">
        <p14:creationId xmlns:p14="http://schemas.microsoft.com/office/powerpoint/2010/main" val="216325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0308-2E09-403A-BB2A-040EF2494A8A}"/>
              </a:ext>
            </a:extLst>
          </p:cNvPr>
          <p:cNvSpPr>
            <a:spLocks noGrp="1"/>
          </p:cNvSpPr>
          <p:nvPr>
            <p:ph type="title"/>
          </p:nvPr>
        </p:nvSpPr>
        <p:spPr>
          <a:xfrm>
            <a:off x="634354" y="222009"/>
            <a:ext cx="10348146" cy="872941"/>
          </a:xfrm>
        </p:spPr>
        <p:txBody>
          <a:bodyPr anchor="t">
            <a:normAutofit/>
          </a:bodyPr>
          <a:lstStyle/>
          <a:p>
            <a:r>
              <a:rPr lang="en-GB" sz="4100" dirty="0">
                <a:solidFill>
                  <a:schemeClr val="tx2"/>
                </a:solidFill>
              </a:rPr>
              <a:t>Anti Money Laundering Due Diligence </a:t>
            </a:r>
          </a:p>
        </p:txBody>
      </p:sp>
      <p:graphicFrame>
        <p:nvGraphicFramePr>
          <p:cNvPr id="5" name="Content Placeholder 2">
            <a:extLst>
              <a:ext uri="{FF2B5EF4-FFF2-40B4-BE49-F238E27FC236}">
                <a16:creationId xmlns:a16="http://schemas.microsoft.com/office/drawing/2014/main" id="{B32169D2-9968-4C24-94BC-E1EF72DC4703}"/>
              </a:ext>
            </a:extLst>
          </p:cNvPr>
          <p:cNvGraphicFramePr>
            <a:graphicFrameLocks noGrp="1"/>
          </p:cNvGraphicFramePr>
          <p:nvPr>
            <p:ph idx="1"/>
            <p:extLst>
              <p:ext uri="{D42A27DB-BD31-4B8C-83A1-F6EECF244321}">
                <p14:modId xmlns:p14="http://schemas.microsoft.com/office/powerpoint/2010/main" val="318309617"/>
              </p:ext>
            </p:extLst>
          </p:nvPr>
        </p:nvGraphicFramePr>
        <p:xfrm>
          <a:off x="361102" y="2102538"/>
          <a:ext cx="10992698" cy="4074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hlinkClick r:id="rId8"/>
            <a:extLst>
              <a:ext uri="{FF2B5EF4-FFF2-40B4-BE49-F238E27FC236}">
                <a16:creationId xmlns:a16="http://schemas.microsoft.com/office/drawing/2014/main" id="{FFC6BF59-8F68-1914-5F77-6EBB6FC83AA0}"/>
              </a:ext>
            </a:extLst>
          </p:cNvPr>
          <p:cNvSpPr txBox="1"/>
          <p:nvPr/>
        </p:nvSpPr>
        <p:spPr>
          <a:xfrm>
            <a:off x="2142139" y="1161853"/>
            <a:ext cx="7332575" cy="1107996"/>
          </a:xfrm>
          <a:prstGeom prst="rect">
            <a:avLst/>
          </a:prstGeom>
          <a:noFill/>
        </p:spPr>
        <p:txBody>
          <a:bodyPr wrap="square">
            <a:spAutoFit/>
          </a:bodyPr>
          <a:lstStyle/>
          <a:p>
            <a:r>
              <a:rPr lang="en-GB" sz="2400" dirty="0">
                <a:hlinkClick r:id="rId8"/>
              </a:rPr>
              <a:t>Your responsibilities under money laundering supervision - GOV.UK (www.gov.uk)</a:t>
            </a:r>
            <a:endParaRPr lang="en-GB" sz="2400" dirty="0"/>
          </a:p>
          <a:p>
            <a:endParaRPr lang="en-GB" dirty="0"/>
          </a:p>
        </p:txBody>
      </p:sp>
    </p:spTree>
    <p:extLst>
      <p:ext uri="{BB962C8B-B14F-4D97-AF65-F5344CB8AC3E}">
        <p14:creationId xmlns:p14="http://schemas.microsoft.com/office/powerpoint/2010/main" val="497956220"/>
      </p:ext>
    </p:extLst>
  </p:cSld>
  <p:clrMapOvr>
    <a:masterClrMapping/>
  </p:clrMapOvr>
  <mc:AlternateContent xmlns:mc="http://schemas.openxmlformats.org/markup-compatibility/2006" xmlns:p14="http://schemas.microsoft.com/office/powerpoint/2010/main">
    <mc:Choice Requires="p14">
      <p:transition spd="slow" p14:dur="2000" advTm="130741"/>
    </mc:Choice>
    <mc:Fallback xmlns="">
      <p:transition spd="slow" advTm="130741"/>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3EBCF-06E2-1EBD-4FF0-FCC70D2363E9}"/>
              </a:ext>
            </a:extLst>
          </p:cNvPr>
          <p:cNvSpPr>
            <a:spLocks noGrp="1"/>
          </p:cNvSpPr>
          <p:nvPr>
            <p:ph type="title"/>
          </p:nvPr>
        </p:nvSpPr>
        <p:spPr/>
        <p:txBody>
          <a:bodyPr/>
          <a:lstStyle/>
          <a:p>
            <a:r>
              <a:rPr lang="en-GB" dirty="0"/>
              <a:t>Accounts rules</a:t>
            </a:r>
          </a:p>
        </p:txBody>
      </p:sp>
      <p:sp>
        <p:nvSpPr>
          <p:cNvPr id="3" name="Content Placeholder 2">
            <a:extLst>
              <a:ext uri="{FF2B5EF4-FFF2-40B4-BE49-F238E27FC236}">
                <a16:creationId xmlns:a16="http://schemas.microsoft.com/office/drawing/2014/main" id="{A6B7B8A3-5F2C-630D-425E-5815B1960B00}"/>
              </a:ext>
            </a:extLst>
          </p:cNvPr>
          <p:cNvSpPr>
            <a:spLocks noGrp="1"/>
          </p:cNvSpPr>
          <p:nvPr>
            <p:ph idx="1"/>
          </p:nvPr>
        </p:nvSpPr>
        <p:spPr>
          <a:xfrm>
            <a:off x="595795" y="1560696"/>
            <a:ext cx="9707222" cy="4687704"/>
          </a:xfrm>
        </p:spPr>
        <p:txBody>
          <a:bodyPr>
            <a:normAutofit/>
          </a:bodyPr>
          <a:lstStyle/>
          <a:p>
            <a:r>
              <a:rPr lang="en-GB" sz="2000" dirty="0"/>
              <a:t>Why are accounts rules important?</a:t>
            </a:r>
          </a:p>
          <a:p>
            <a:r>
              <a:rPr lang="en-GB" sz="2000" dirty="0"/>
              <a:t>Strict rules laid down by CILEX, SRA and CLC</a:t>
            </a:r>
          </a:p>
          <a:p>
            <a:r>
              <a:rPr lang="en-GB" sz="2000" dirty="0"/>
              <a:t>Separate accounts for Client money (Client Account) and firm’s money (Firm/Solicitors’ Office Account)</a:t>
            </a:r>
          </a:p>
          <a:p>
            <a:r>
              <a:rPr lang="en-GB" sz="2000" dirty="0"/>
              <a:t>Client money must be ‘cleared’ before payments on behalf of the client are paid</a:t>
            </a:r>
          </a:p>
          <a:p>
            <a:r>
              <a:rPr lang="en-GB" sz="2000" dirty="0"/>
              <a:t>Connection with Money Laundering – net proceeds of sale should be paid to the Client and not to a Third Party</a:t>
            </a:r>
          </a:p>
          <a:p>
            <a:r>
              <a:rPr lang="en-GB" sz="2000" dirty="0"/>
              <a:t>See also Cybercrime Risks (7.7.5)</a:t>
            </a:r>
          </a:p>
          <a:p>
            <a:r>
              <a:rPr lang="en-GB" sz="2000" dirty="0"/>
              <a:t>Third Party Managed Accounts – not widely used but are permitted</a:t>
            </a:r>
          </a:p>
        </p:txBody>
      </p:sp>
    </p:spTree>
    <p:extLst>
      <p:ext uri="{BB962C8B-B14F-4D97-AF65-F5344CB8AC3E}">
        <p14:creationId xmlns:p14="http://schemas.microsoft.com/office/powerpoint/2010/main" val="2924856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9E0F6-7C29-BC88-45A2-291C4FF2D66A}"/>
              </a:ext>
            </a:extLst>
          </p:cNvPr>
          <p:cNvSpPr>
            <a:spLocks noGrp="1"/>
          </p:cNvSpPr>
          <p:nvPr>
            <p:ph type="title"/>
          </p:nvPr>
        </p:nvSpPr>
        <p:spPr/>
        <p:txBody>
          <a:bodyPr/>
          <a:lstStyle/>
          <a:p>
            <a:r>
              <a:rPr lang="en-GB" dirty="0"/>
              <a:t>Transparency Rules</a:t>
            </a:r>
          </a:p>
        </p:txBody>
      </p:sp>
      <p:sp>
        <p:nvSpPr>
          <p:cNvPr id="3" name="Content Placeholder 2">
            <a:extLst>
              <a:ext uri="{FF2B5EF4-FFF2-40B4-BE49-F238E27FC236}">
                <a16:creationId xmlns:a16="http://schemas.microsoft.com/office/drawing/2014/main" id="{BFAAB3D6-7FEC-DECD-FCC7-4B96148F3D0D}"/>
              </a:ext>
            </a:extLst>
          </p:cNvPr>
          <p:cNvSpPr>
            <a:spLocks noGrp="1"/>
          </p:cNvSpPr>
          <p:nvPr>
            <p:ph idx="1"/>
          </p:nvPr>
        </p:nvSpPr>
        <p:spPr>
          <a:xfrm>
            <a:off x="613268" y="1712126"/>
            <a:ext cx="8596668" cy="3880773"/>
          </a:xfrm>
        </p:spPr>
        <p:txBody>
          <a:bodyPr>
            <a:normAutofit/>
          </a:bodyPr>
          <a:lstStyle/>
          <a:p>
            <a:r>
              <a:rPr lang="en-GB" sz="2400" dirty="0"/>
              <a:t>CILEX Regulation creates Transparency Rules for firms who act on conveyancing and probate matters</a:t>
            </a:r>
          </a:p>
          <a:p>
            <a:r>
              <a:rPr lang="en-GB" sz="2400" dirty="0"/>
              <a:t>Requires information be published or supplied on request:</a:t>
            </a:r>
          </a:p>
          <a:p>
            <a:pPr lvl="1"/>
            <a:r>
              <a:rPr lang="en-GB" sz="2400" dirty="0"/>
              <a:t>Price</a:t>
            </a:r>
          </a:p>
          <a:p>
            <a:pPr lvl="1"/>
            <a:r>
              <a:rPr lang="en-GB" sz="2400" dirty="0"/>
              <a:t>Service</a:t>
            </a:r>
          </a:p>
          <a:p>
            <a:pPr lvl="1"/>
            <a:r>
              <a:rPr lang="en-GB" sz="2400" dirty="0"/>
              <a:t>Complaints Procedure</a:t>
            </a:r>
          </a:p>
          <a:p>
            <a:pPr lvl="1"/>
            <a:r>
              <a:rPr lang="en-GB" sz="2400" dirty="0"/>
              <a:t>Regulatory Status – who are they regulated by?</a:t>
            </a:r>
          </a:p>
        </p:txBody>
      </p:sp>
    </p:spTree>
    <p:extLst>
      <p:ext uri="{BB962C8B-B14F-4D97-AF65-F5344CB8AC3E}">
        <p14:creationId xmlns:p14="http://schemas.microsoft.com/office/powerpoint/2010/main" val="10889120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AFFB4-9555-D51E-FF8B-A78E453D1F09}"/>
              </a:ext>
            </a:extLst>
          </p:cNvPr>
          <p:cNvSpPr>
            <a:spLocks noGrp="1"/>
          </p:cNvSpPr>
          <p:nvPr>
            <p:ph type="title"/>
          </p:nvPr>
        </p:nvSpPr>
        <p:spPr>
          <a:xfrm>
            <a:off x="1333502" y="609600"/>
            <a:ext cx="8596668" cy="1320800"/>
          </a:xfrm>
        </p:spPr>
        <p:txBody>
          <a:bodyPr>
            <a:normAutofit/>
          </a:bodyPr>
          <a:lstStyle/>
          <a:p>
            <a:r>
              <a:rPr lang="en-GB" dirty="0"/>
              <a:t>Capital Gains Tax</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15ED809A-6E85-EA28-8D92-998ACC73EC44}"/>
              </a:ext>
            </a:extLst>
          </p:cNvPr>
          <p:cNvSpPr>
            <a:spLocks noGrp="1"/>
          </p:cNvSpPr>
          <p:nvPr>
            <p:ph idx="1"/>
          </p:nvPr>
        </p:nvSpPr>
        <p:spPr>
          <a:xfrm>
            <a:off x="1333502" y="2160590"/>
            <a:ext cx="8470898" cy="3429260"/>
          </a:xfrm>
        </p:spPr>
        <p:txBody>
          <a:bodyPr>
            <a:normAutofit/>
          </a:bodyPr>
          <a:lstStyle/>
          <a:p>
            <a:pPr fontAlgn="auto">
              <a:lnSpc>
                <a:spcPct val="90000"/>
              </a:lnSpc>
            </a:pPr>
            <a:r>
              <a:rPr lang="en-GB" sz="1300"/>
              <a:t>CGT is a tax on the profit made when a taxpayer sells (or disposes of) an asset that has increased in value. It is the gain that is made which is subject to taxation, not the amount of money received.</a:t>
            </a:r>
          </a:p>
          <a:p>
            <a:pPr fontAlgn="auto">
              <a:lnSpc>
                <a:spcPct val="90000"/>
              </a:lnSpc>
            </a:pPr>
            <a:r>
              <a:rPr lang="en-GB" sz="1300"/>
              <a:t>Disposing of an asset includes:</a:t>
            </a:r>
          </a:p>
          <a:p>
            <a:pPr fontAlgn="auto">
              <a:lnSpc>
                <a:spcPct val="90000"/>
              </a:lnSpc>
            </a:pPr>
            <a:r>
              <a:rPr lang="en-GB" sz="1300"/>
              <a:t>selling it;</a:t>
            </a:r>
          </a:p>
          <a:p>
            <a:pPr fontAlgn="auto">
              <a:lnSpc>
                <a:spcPct val="90000"/>
              </a:lnSpc>
            </a:pPr>
            <a:r>
              <a:rPr lang="en-GB" sz="1300"/>
              <a:t>giving it away as a gift or transferring it to someone else;</a:t>
            </a:r>
          </a:p>
          <a:p>
            <a:pPr fontAlgn="auto">
              <a:lnSpc>
                <a:spcPct val="90000"/>
              </a:lnSpc>
            </a:pPr>
            <a:r>
              <a:rPr lang="en-GB" sz="1300"/>
              <a:t>swapping it for something else; and</a:t>
            </a:r>
          </a:p>
          <a:p>
            <a:pPr fontAlgn="auto">
              <a:lnSpc>
                <a:spcPct val="90000"/>
              </a:lnSpc>
            </a:pPr>
            <a:r>
              <a:rPr lang="en-GB" sz="1300"/>
              <a:t>getting compensation for it (e.g. an insurance payout if it has been lost or destroyed).</a:t>
            </a:r>
          </a:p>
          <a:p>
            <a:pPr fontAlgn="auto">
              <a:lnSpc>
                <a:spcPct val="90000"/>
              </a:lnSpc>
            </a:pPr>
            <a:r>
              <a:rPr lang="en-GB" sz="1300"/>
              <a:t>Each taxpayer has an annual tax free allowance for CGT purposes. This is referred to as the ‘</a:t>
            </a:r>
            <a:r>
              <a:rPr lang="en-GB" sz="1300" b="1"/>
              <a:t>annual exempt amount (AEA)</a:t>
            </a:r>
            <a:r>
              <a:rPr lang="en-GB" sz="1300"/>
              <a:t>.’</a:t>
            </a:r>
          </a:p>
          <a:p>
            <a:pPr fontAlgn="auto">
              <a:lnSpc>
                <a:spcPct val="90000"/>
              </a:lnSpc>
            </a:pPr>
            <a:r>
              <a:rPr lang="en-GB" sz="1300"/>
              <a:t>For the tax year 2024 to 2025 the AEA is set at £3,000 for individuals and personal representatives, and £1,500 for most trustees.</a:t>
            </a:r>
          </a:p>
          <a:p>
            <a:pPr fontAlgn="auto">
              <a:lnSpc>
                <a:spcPct val="90000"/>
              </a:lnSpc>
            </a:pPr>
            <a:r>
              <a:rPr lang="en-GB" sz="1300"/>
              <a:t>A taxpayer does not have to pay CGT if all the gains in a tax year are under their AEA. Not all disposals are subject to CGT.</a:t>
            </a:r>
          </a:p>
          <a:p>
            <a:pPr>
              <a:lnSpc>
                <a:spcPct val="90000"/>
              </a:lnSpc>
            </a:pPr>
            <a:endParaRPr lang="en-GB" sz="130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510068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91C64-D63F-F0BB-6446-C4EEED124430}"/>
              </a:ext>
            </a:extLst>
          </p:cNvPr>
          <p:cNvSpPr>
            <a:spLocks noGrp="1"/>
          </p:cNvSpPr>
          <p:nvPr>
            <p:ph type="title"/>
          </p:nvPr>
        </p:nvSpPr>
        <p:spPr/>
        <p:txBody>
          <a:bodyPr/>
          <a:lstStyle/>
          <a:p>
            <a:r>
              <a:rPr lang="en-GB" dirty="0"/>
              <a:t>SLDT or LTT in Wales</a:t>
            </a:r>
          </a:p>
        </p:txBody>
      </p:sp>
      <p:sp>
        <p:nvSpPr>
          <p:cNvPr id="3" name="Content Placeholder 2">
            <a:extLst>
              <a:ext uri="{FF2B5EF4-FFF2-40B4-BE49-F238E27FC236}">
                <a16:creationId xmlns:a16="http://schemas.microsoft.com/office/drawing/2014/main" id="{4DB68024-755D-5AE3-F8BA-52E7B60FEA6E}"/>
              </a:ext>
            </a:extLst>
          </p:cNvPr>
          <p:cNvSpPr>
            <a:spLocks noGrp="1"/>
          </p:cNvSpPr>
          <p:nvPr>
            <p:ph idx="1"/>
          </p:nvPr>
        </p:nvSpPr>
        <p:spPr>
          <a:xfrm>
            <a:off x="527705" y="1930400"/>
            <a:ext cx="8596668" cy="4570153"/>
          </a:xfrm>
        </p:spPr>
        <p:txBody>
          <a:bodyPr>
            <a:normAutofit fontScale="92500" lnSpcReduction="20000"/>
          </a:bodyPr>
          <a:lstStyle/>
          <a:p>
            <a:r>
              <a:rPr lang="en-GB" dirty="0"/>
              <a:t>SDLT is a tax on land transactions with a legal obligation on the buyer to declare the transaction. There is therefore little opportunity to avoid paying the tax. SDLT must be paid when a buyer purchases a property over a certain price in England or Northern Ireland. SDLT is not payable on properties purchased in Wales as Land Transaction Tax (LTT) is payable instead.</a:t>
            </a:r>
          </a:p>
          <a:p>
            <a:r>
              <a:rPr lang="en-GB" dirty="0"/>
              <a:t>SDLT is payable in relation to various property transfers but relevant to this course book is the fact that it is payable when a freehold property is purchased. SDLT starts to apply at a threshold. If a property is purchased for less than the threshold, there is no SDLT to pay.</a:t>
            </a:r>
          </a:p>
          <a:p>
            <a:pPr fontAlgn="auto"/>
            <a:r>
              <a:rPr lang="en-GB" dirty="0"/>
              <a:t>Details of the current SDLT tax bands and rates are set out in </a:t>
            </a:r>
            <a:r>
              <a:rPr lang="en-GB" b="1" dirty="0"/>
              <a:t>Chapter 18</a:t>
            </a:r>
            <a:r>
              <a:rPr lang="en-GB" dirty="0"/>
              <a:t>.</a:t>
            </a:r>
          </a:p>
          <a:p>
            <a:pPr fontAlgn="auto"/>
            <a:r>
              <a:rPr lang="en-GB" dirty="0"/>
              <a:t>You will see in </a:t>
            </a:r>
            <a:r>
              <a:rPr lang="en-GB" b="1" dirty="0"/>
              <a:t>Chapter 18</a:t>
            </a:r>
            <a:r>
              <a:rPr lang="en-GB" dirty="0"/>
              <a:t> that the buyer’s conveyancer will arrange for the submission of the appropriate SDLT form to HMRC after completion of the purchase. The SDLT tax return and any tax due must be paid within 14 days of completion.</a:t>
            </a:r>
          </a:p>
          <a:p>
            <a:pPr fontAlgn="auto"/>
            <a:r>
              <a:rPr lang="en-GB" dirty="0"/>
              <a:t>Land Transaction Tax (LTT) has replaced SDLT in relation to property purchased in Wales with effect from 1 April 2018. LTT is broadly consistent with the SDLT regime but there are some notable differences in relation to the rates and some of the available reliefs, as well as the administration and forms. Details of LTT tax bands and rates are set out in </a:t>
            </a:r>
            <a:r>
              <a:rPr lang="en-GB" b="1" dirty="0"/>
              <a:t>Chapter 18</a:t>
            </a:r>
            <a:r>
              <a:rPr lang="en-GB" dirty="0"/>
              <a:t>.</a:t>
            </a:r>
          </a:p>
          <a:p>
            <a:endParaRPr lang="en-GB" dirty="0"/>
          </a:p>
        </p:txBody>
      </p:sp>
    </p:spTree>
    <p:extLst>
      <p:ext uri="{BB962C8B-B14F-4D97-AF65-F5344CB8AC3E}">
        <p14:creationId xmlns:p14="http://schemas.microsoft.com/office/powerpoint/2010/main" val="31901458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B5E7D-D98D-10B0-A59B-B9B433A6C4B6}"/>
              </a:ext>
            </a:extLst>
          </p:cNvPr>
          <p:cNvSpPr>
            <a:spLocks noGrp="1"/>
          </p:cNvSpPr>
          <p:nvPr>
            <p:ph type="title"/>
          </p:nvPr>
        </p:nvSpPr>
        <p:spPr>
          <a:xfrm>
            <a:off x="5536734" y="609600"/>
            <a:ext cx="3737268" cy="1320800"/>
          </a:xfrm>
        </p:spPr>
        <p:txBody>
          <a:bodyPr>
            <a:normAutofit/>
          </a:bodyPr>
          <a:lstStyle/>
          <a:p>
            <a:r>
              <a:rPr lang="en-GB" dirty="0"/>
              <a:t>Inheritance Tax</a:t>
            </a:r>
          </a:p>
        </p:txBody>
      </p:sp>
      <p:sp>
        <p:nvSpPr>
          <p:cNvPr id="4" name="Rectangle 1">
            <a:extLst>
              <a:ext uri="{FF2B5EF4-FFF2-40B4-BE49-F238E27FC236}">
                <a16:creationId xmlns:a16="http://schemas.microsoft.com/office/drawing/2014/main" id="{C596A76A-CADF-C6C5-65DF-51E01A5A8A16}"/>
              </a:ext>
            </a:extLst>
          </p:cNvPr>
          <p:cNvSpPr>
            <a:spLocks noGrp="1" noChangeArrowheads="1"/>
          </p:cNvSpPr>
          <p:nvPr>
            <p:ph idx="1"/>
          </p:nvPr>
        </p:nvSpPr>
        <p:spPr bwMode="auto">
          <a:xfrm>
            <a:off x="5209563" y="2160589"/>
            <a:ext cx="4064439" cy="3880773"/>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lnSpc>
                <a:spcPct val="90000"/>
              </a:lnSpc>
              <a:spcAft>
                <a:spcPts val="600"/>
              </a:spcAft>
              <a:buClrTx/>
              <a:buSzTx/>
            </a:pPr>
            <a:r>
              <a:rPr kumimoji="0" lang="en-US" altLang="en-US" sz="1100" b="0" i="0" u="none" strike="noStrike" cap="none" normalizeH="0" baseline="0" dirty="0">
                <a:ln>
                  <a:noFill/>
                </a:ln>
                <a:effectLst/>
                <a:latin typeface="+mj-lt"/>
                <a:ea typeface="inherit"/>
              </a:rPr>
              <a:t>IHT is a tax on the estate (i.e. the property, money and possessions) of someone who has died.</a:t>
            </a:r>
            <a:br>
              <a:rPr kumimoji="0" lang="en-US" altLang="en-US" sz="1100" b="0" i="0" u="none" strike="noStrike" cap="none" normalizeH="0" baseline="0" dirty="0">
                <a:ln>
                  <a:noFill/>
                </a:ln>
                <a:effectLst/>
                <a:latin typeface="+mj-lt"/>
                <a:ea typeface="inherit"/>
              </a:rPr>
            </a:br>
            <a:endParaRPr kumimoji="0" lang="en-US" altLang="en-US" sz="1100" b="0" i="0" u="none" strike="noStrike" cap="none" normalizeH="0" baseline="0" dirty="0">
              <a:ln>
                <a:noFill/>
              </a:ln>
              <a:effectLst/>
              <a:latin typeface="+mj-lt"/>
              <a:ea typeface="inherit"/>
            </a:endParaRPr>
          </a:p>
          <a:p>
            <a:pPr defTabSz="914400">
              <a:lnSpc>
                <a:spcPct val="90000"/>
              </a:lnSpc>
              <a:spcAft>
                <a:spcPts val="600"/>
              </a:spcAft>
              <a:buClrTx/>
              <a:buSzTx/>
            </a:pPr>
            <a:r>
              <a:rPr kumimoji="0" lang="en-US" altLang="en-US" sz="1100" b="0" i="0" u="none" strike="noStrike" cap="none" normalizeH="0" baseline="0" dirty="0">
                <a:ln>
                  <a:noFill/>
                </a:ln>
                <a:effectLst/>
                <a:latin typeface="+mj-lt"/>
                <a:ea typeface="inherit"/>
              </a:rPr>
              <a:t>There is normally no IHT to pay if either:</a:t>
            </a:r>
            <a:endParaRPr kumimoji="0" lang="en-US" altLang="en-US" sz="1100" b="0" i="0" u="none" strike="noStrike" cap="none" normalizeH="0" baseline="0" dirty="0">
              <a:ln>
                <a:noFill/>
              </a:ln>
              <a:effectLst/>
              <a:latin typeface="+mj-lt"/>
            </a:endParaRPr>
          </a:p>
          <a:p>
            <a:pPr defTabSz="914400">
              <a:lnSpc>
                <a:spcPct val="90000"/>
              </a:lnSpc>
              <a:spcAft>
                <a:spcPts val="600"/>
              </a:spcAft>
              <a:buClrTx/>
              <a:buSzTx/>
            </a:pPr>
            <a:r>
              <a:rPr kumimoji="0" lang="en-US" altLang="en-US" sz="1100" b="0" i="0" u="none" strike="noStrike" cap="none" normalizeH="0" baseline="0" dirty="0">
                <a:ln>
                  <a:noFill/>
                </a:ln>
                <a:effectLst/>
                <a:latin typeface="+mj-lt"/>
                <a:ea typeface="inherit"/>
              </a:rPr>
              <a:t>1</a:t>
            </a:r>
            <a:endParaRPr kumimoji="0" lang="en-US" altLang="en-US" sz="1100" b="0" i="0" u="none" strike="noStrike" cap="none" normalizeH="0" baseline="0" dirty="0">
              <a:ln>
                <a:noFill/>
              </a:ln>
              <a:effectLst/>
              <a:latin typeface="+mj-lt"/>
              <a:ea typeface="Inter"/>
            </a:endParaRPr>
          </a:p>
          <a:p>
            <a:pPr defTabSz="914400">
              <a:lnSpc>
                <a:spcPct val="90000"/>
              </a:lnSpc>
              <a:spcAft>
                <a:spcPts val="600"/>
              </a:spcAft>
              <a:buClrTx/>
              <a:buSzTx/>
            </a:pPr>
            <a:r>
              <a:rPr kumimoji="0" lang="en-US" altLang="en-US" sz="1100" b="0" i="0" u="none" strike="noStrike" cap="none" normalizeH="0" baseline="0" dirty="0">
                <a:ln>
                  <a:noFill/>
                </a:ln>
                <a:effectLst/>
                <a:latin typeface="+mj-lt"/>
                <a:ea typeface="inherit"/>
              </a:rPr>
              <a:t>the value of the estate is below the £325,000 threshold; or</a:t>
            </a:r>
            <a:endParaRPr kumimoji="0" lang="en-US" altLang="en-US" sz="1100" b="0" i="0" u="none" strike="noStrike" cap="none" normalizeH="0" baseline="0" dirty="0">
              <a:ln>
                <a:noFill/>
              </a:ln>
              <a:effectLst/>
              <a:latin typeface="+mj-lt"/>
              <a:ea typeface="Inter"/>
            </a:endParaRPr>
          </a:p>
          <a:p>
            <a:pPr defTabSz="914400">
              <a:lnSpc>
                <a:spcPct val="90000"/>
              </a:lnSpc>
              <a:spcAft>
                <a:spcPts val="600"/>
              </a:spcAft>
              <a:buClrTx/>
              <a:buSzTx/>
            </a:pPr>
            <a:r>
              <a:rPr kumimoji="0" lang="en-US" altLang="en-US" sz="1100" b="0" i="0" u="none" strike="noStrike" cap="none" normalizeH="0" baseline="0" dirty="0">
                <a:ln>
                  <a:noFill/>
                </a:ln>
                <a:effectLst/>
                <a:latin typeface="+mj-lt"/>
                <a:ea typeface="inherit"/>
              </a:rPr>
              <a:t>2</a:t>
            </a:r>
            <a:endParaRPr kumimoji="0" lang="en-US" altLang="en-US" sz="1100" b="0" i="0" u="none" strike="noStrike" cap="none" normalizeH="0" baseline="0" dirty="0">
              <a:ln>
                <a:noFill/>
              </a:ln>
              <a:effectLst/>
              <a:latin typeface="+mj-lt"/>
              <a:ea typeface="Inter"/>
            </a:endParaRPr>
          </a:p>
          <a:p>
            <a:pPr defTabSz="914400">
              <a:lnSpc>
                <a:spcPct val="90000"/>
              </a:lnSpc>
              <a:spcAft>
                <a:spcPts val="600"/>
              </a:spcAft>
              <a:buClrTx/>
              <a:buSzTx/>
            </a:pPr>
            <a:r>
              <a:rPr kumimoji="0" lang="en-US" altLang="en-US" sz="1100" b="0" i="0" u="none" strike="noStrike" cap="none" normalizeH="0" baseline="0" dirty="0">
                <a:ln>
                  <a:noFill/>
                </a:ln>
                <a:effectLst/>
                <a:latin typeface="+mj-lt"/>
                <a:ea typeface="inherit"/>
              </a:rPr>
              <a:t>the deceased has left everything above the £325,000 threshold to their spouse, civil partner or a charity.</a:t>
            </a:r>
            <a:br>
              <a:rPr kumimoji="0" lang="en-US" altLang="en-US" sz="1100" b="0" i="0" u="none" strike="noStrike" cap="none" normalizeH="0" baseline="0" dirty="0">
                <a:ln>
                  <a:noFill/>
                </a:ln>
                <a:effectLst/>
                <a:latin typeface="+mj-lt"/>
                <a:ea typeface="inherit"/>
              </a:rPr>
            </a:br>
            <a:endParaRPr kumimoji="0" lang="en-US" altLang="en-US" sz="1100" b="0" i="0" u="none" strike="noStrike" cap="none" normalizeH="0" baseline="0" dirty="0">
              <a:ln>
                <a:noFill/>
              </a:ln>
              <a:effectLst/>
              <a:latin typeface="+mj-lt"/>
              <a:ea typeface="Inter"/>
            </a:endParaRPr>
          </a:p>
          <a:p>
            <a:pPr defTabSz="914400">
              <a:lnSpc>
                <a:spcPct val="90000"/>
              </a:lnSpc>
              <a:spcAft>
                <a:spcPts val="600"/>
              </a:spcAft>
              <a:buClrTx/>
              <a:buSzTx/>
            </a:pPr>
            <a:r>
              <a:rPr kumimoji="0" lang="en-US" altLang="en-US" sz="1100" b="0" i="0" u="none" strike="noStrike" cap="none" normalizeH="0" baseline="0" dirty="0">
                <a:ln>
                  <a:noFill/>
                </a:ln>
                <a:effectLst/>
                <a:latin typeface="+mj-lt"/>
                <a:ea typeface="inherit"/>
              </a:rPr>
              <a:t>There may still be a need to report the value of the estate to HMRC even if the value is below the threshold. Please see</a:t>
            </a:r>
            <a:r>
              <a:rPr kumimoji="0" lang="en-US" altLang="en-US" sz="1100" b="1" i="0" u="none" strike="noStrike" cap="none" normalizeH="0" baseline="0" dirty="0">
                <a:ln>
                  <a:noFill/>
                </a:ln>
                <a:effectLst/>
                <a:latin typeface="+mj-lt"/>
                <a:ea typeface="inherit"/>
              </a:rPr>
              <a:t> Chapter 9.</a:t>
            </a:r>
            <a:br>
              <a:rPr kumimoji="0" lang="en-US" altLang="en-US" sz="1100" b="0" i="0" u="none" strike="noStrike" cap="none" normalizeH="0" baseline="0" dirty="0">
                <a:ln>
                  <a:noFill/>
                </a:ln>
                <a:effectLst/>
                <a:latin typeface="+mj-lt"/>
                <a:ea typeface="inherit"/>
              </a:rPr>
            </a:br>
            <a:endParaRPr kumimoji="0" lang="en-US" altLang="en-US" sz="1100" b="0" i="0" u="none" strike="noStrike" cap="none" normalizeH="0" baseline="0" dirty="0">
              <a:ln>
                <a:noFill/>
              </a:ln>
              <a:effectLst/>
              <a:latin typeface="+mj-lt"/>
              <a:ea typeface="inherit"/>
            </a:endParaRPr>
          </a:p>
          <a:p>
            <a:pPr defTabSz="914400">
              <a:lnSpc>
                <a:spcPct val="90000"/>
              </a:lnSpc>
              <a:spcAft>
                <a:spcPts val="600"/>
              </a:spcAft>
              <a:buClrTx/>
              <a:buSzTx/>
            </a:pPr>
            <a:r>
              <a:rPr kumimoji="0" lang="en-US" altLang="en-US" sz="1100" b="0" i="0" u="none" strike="noStrike" cap="none" normalizeH="0" baseline="0" dirty="0">
                <a:ln>
                  <a:noFill/>
                </a:ln>
                <a:effectLst/>
                <a:latin typeface="+mj-lt"/>
                <a:ea typeface="inherit"/>
              </a:rPr>
              <a:t>The standard IHT rate is 40 per cent. It is only charged on the part of the estate that is above the threshold.</a:t>
            </a:r>
            <a:endParaRPr kumimoji="0" lang="en-US" altLang="en-US" sz="1100" b="0" i="0" u="none" strike="noStrike" cap="none" normalizeH="0" baseline="0" dirty="0">
              <a:ln>
                <a:noFill/>
              </a:ln>
              <a:effectLst/>
              <a:latin typeface="+mj-lt"/>
            </a:endParaRPr>
          </a:p>
        </p:txBody>
      </p:sp>
      <p:pic>
        <p:nvPicPr>
          <p:cNvPr id="6" name="Picture 5" descr="Houses in an area">
            <a:extLst>
              <a:ext uri="{FF2B5EF4-FFF2-40B4-BE49-F238E27FC236}">
                <a16:creationId xmlns:a16="http://schemas.microsoft.com/office/drawing/2014/main" id="{9625C342-59F0-0612-21BA-DF128611AB6E}"/>
              </a:ext>
            </a:extLst>
          </p:cNvPr>
          <p:cNvPicPr>
            <a:picLocks noChangeAspect="1"/>
          </p:cNvPicPr>
          <p:nvPr/>
        </p:nvPicPr>
        <p:blipFill>
          <a:blip r:embed="rId2"/>
          <a:srcRect l="18990" r="28499"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646731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C3FB62E-5B3F-7648-6B48-8E37DE5E317E}"/>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Tax advice to clients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0111F919-F6C1-828C-666F-4D8527F7D9E1}"/>
              </a:ext>
            </a:extLst>
          </p:cNvPr>
          <p:cNvGraphicFramePr>
            <a:graphicFrameLocks noGrp="1"/>
          </p:cNvGraphicFramePr>
          <p:nvPr>
            <p:ph idx="1"/>
            <p:extLst>
              <p:ext uri="{D42A27DB-BD31-4B8C-83A1-F6EECF244321}">
                <p14:modId xmlns:p14="http://schemas.microsoft.com/office/powerpoint/2010/main" val="3466404038"/>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64156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7ACBF-017C-29E3-1223-5890525BA064}"/>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6CD6783E-8B86-2AEE-2668-EB225E921BD3}"/>
              </a:ext>
            </a:extLst>
          </p:cNvPr>
          <p:cNvPicPr>
            <a:picLocks noChangeAspect="1"/>
          </p:cNvPicPr>
          <p:nvPr/>
        </p:nvPicPr>
        <p:blipFill>
          <a:blip r:embed="rId3"/>
          <a:stretch>
            <a:fillRect/>
          </a:stretch>
        </p:blipFill>
        <p:spPr>
          <a:xfrm>
            <a:off x="677334" y="1409418"/>
            <a:ext cx="6763694" cy="4039164"/>
          </a:xfrm>
          <a:prstGeom prst="rect">
            <a:avLst/>
          </a:prstGeom>
        </p:spPr>
      </p:pic>
    </p:spTree>
    <p:extLst>
      <p:ext uri="{BB962C8B-B14F-4D97-AF65-F5344CB8AC3E}">
        <p14:creationId xmlns:p14="http://schemas.microsoft.com/office/powerpoint/2010/main" val="4239859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DD74B-CFD0-86CD-ECBF-9115447F4234}"/>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E9472FEA-F631-3F5A-AAA9-48F7F2181B5D}"/>
              </a:ext>
            </a:extLst>
          </p:cNvPr>
          <p:cNvPicPr>
            <a:picLocks noChangeAspect="1"/>
          </p:cNvPicPr>
          <p:nvPr/>
        </p:nvPicPr>
        <p:blipFill>
          <a:blip r:embed="rId3"/>
          <a:stretch>
            <a:fillRect/>
          </a:stretch>
        </p:blipFill>
        <p:spPr>
          <a:xfrm>
            <a:off x="677334" y="1678126"/>
            <a:ext cx="6506483" cy="3801005"/>
          </a:xfrm>
          <a:prstGeom prst="rect">
            <a:avLst/>
          </a:prstGeom>
        </p:spPr>
      </p:pic>
    </p:spTree>
    <p:extLst>
      <p:ext uri="{BB962C8B-B14F-4D97-AF65-F5344CB8AC3E}">
        <p14:creationId xmlns:p14="http://schemas.microsoft.com/office/powerpoint/2010/main" val="26997702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244FD-99ED-4E44-944F-022FA036ACD4}"/>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BB6ADBB5-79CA-A7BF-4351-CE7717819AA1}"/>
              </a:ext>
            </a:extLst>
          </p:cNvPr>
          <p:cNvPicPr>
            <a:picLocks noChangeAspect="1"/>
          </p:cNvPicPr>
          <p:nvPr/>
        </p:nvPicPr>
        <p:blipFill>
          <a:blip r:embed="rId3"/>
          <a:stretch>
            <a:fillRect/>
          </a:stretch>
        </p:blipFill>
        <p:spPr>
          <a:xfrm>
            <a:off x="577655" y="1579418"/>
            <a:ext cx="6222155" cy="4831414"/>
          </a:xfrm>
          <a:prstGeom prst="rect">
            <a:avLst/>
          </a:prstGeom>
        </p:spPr>
      </p:pic>
    </p:spTree>
    <p:extLst>
      <p:ext uri="{BB962C8B-B14F-4D97-AF65-F5344CB8AC3E}">
        <p14:creationId xmlns:p14="http://schemas.microsoft.com/office/powerpoint/2010/main" val="34563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CC1AB66-4447-15FC-36F4-D9AB8FCA1058}"/>
              </a:ext>
            </a:extLst>
          </p:cNvPr>
          <p:cNvSpPr>
            <a:spLocks noGrp="1"/>
          </p:cNvSpPr>
          <p:nvPr>
            <p:ph idx="1"/>
          </p:nvPr>
        </p:nvSpPr>
        <p:spPr>
          <a:xfrm>
            <a:off x="1507067" y="4050833"/>
            <a:ext cx="7766936" cy="1096899"/>
          </a:xfrm>
        </p:spPr>
        <p:txBody>
          <a:bodyPr vert="horz" lIns="91440" tIns="45720" rIns="91440" bIns="45720" rtlCol="0" anchor="t">
            <a:normAutofit/>
          </a:bodyPr>
          <a:lstStyle/>
          <a:p>
            <a:pPr marL="0" indent="0" algn="r">
              <a:buNone/>
            </a:pPr>
            <a:r>
              <a:rPr lang="en-US" dirty="0">
                <a:solidFill>
                  <a:schemeClr val="tx1">
                    <a:lumMod val="50000"/>
                    <a:lumOff val="50000"/>
                  </a:schemeClr>
                </a:solidFill>
              </a:rPr>
              <a:t>We are going to be</a:t>
            </a:r>
            <a:r>
              <a:rPr lang="en-US" b="1" dirty="0">
                <a:solidFill>
                  <a:schemeClr val="tx1">
                    <a:lumMod val="50000"/>
                    <a:lumOff val="50000"/>
                  </a:schemeClr>
                </a:solidFill>
              </a:rPr>
              <a:t> covering Chapter 8: Entitlement to act and personnel</a:t>
            </a:r>
          </a:p>
        </p:txBody>
      </p:sp>
      <p:sp>
        <p:nvSpPr>
          <p:cNvPr id="2" name="Title 1">
            <a:extLst>
              <a:ext uri="{FF2B5EF4-FFF2-40B4-BE49-F238E27FC236}">
                <a16:creationId xmlns:a16="http://schemas.microsoft.com/office/drawing/2014/main" id="{013C23ED-D6CD-75FD-EEE3-BCD94E03DB3D}"/>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r>
              <a:rPr lang="en-US" sz="5400"/>
              <a:t>Next week</a:t>
            </a:r>
          </a:p>
        </p:txBody>
      </p:sp>
      <p:sp>
        <p:nvSpPr>
          <p:cNvPr id="30"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2401319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3790</Words>
  <Application>Microsoft Office PowerPoint</Application>
  <PresentationFormat>Widescreen</PresentationFormat>
  <Paragraphs>270</Paragraphs>
  <Slides>35</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Inter</vt:lpstr>
      <vt:lpstr>Arial</vt:lpstr>
      <vt:lpstr>Calibri</vt:lpstr>
      <vt:lpstr>Trebuchet MS</vt:lpstr>
      <vt:lpstr>Wingdings 3</vt:lpstr>
      <vt:lpstr>Facet</vt:lpstr>
      <vt:lpstr>Week 5 Regulatory Matters (see Chapter 7)</vt:lpstr>
      <vt:lpstr>Aims: to understand the relevance of……</vt:lpstr>
      <vt:lpstr>Codes of Conduct</vt:lpstr>
      <vt:lpstr>SRA Standards and Regulations</vt:lpstr>
      <vt:lpstr>CLC Code of Conduct</vt:lpstr>
      <vt:lpstr>Confidentiality</vt:lpstr>
      <vt:lpstr>Consider the following….</vt:lpstr>
      <vt:lpstr>Conflicts</vt:lpstr>
      <vt:lpstr>Conflicts of interest contd…..</vt:lpstr>
      <vt:lpstr>Link to Practice Example</vt:lpstr>
      <vt:lpstr>Conflicts…. contd</vt:lpstr>
      <vt:lpstr>The client care letter</vt:lpstr>
      <vt:lpstr>The client care letter</vt:lpstr>
      <vt:lpstr>Legal Fees : Fixed Fees</vt:lpstr>
      <vt:lpstr>Client care considerations of fixed fees</vt:lpstr>
      <vt:lpstr>Client care: SRA Code of Conduct</vt:lpstr>
      <vt:lpstr>Dealing with elderly and vulnerable clients</vt:lpstr>
      <vt:lpstr>Client identification</vt:lpstr>
      <vt:lpstr>Undertakings</vt:lpstr>
      <vt:lpstr>Link to Practice Example - Undertaking</vt:lpstr>
      <vt:lpstr>Undertakings…. contd</vt:lpstr>
      <vt:lpstr>Money Laundering Legislation</vt:lpstr>
      <vt:lpstr>Money Laundering</vt:lpstr>
      <vt:lpstr>What are the key requirements under MLR 2017 that firms must do?</vt:lpstr>
      <vt:lpstr>Anti Money Laundering Due Diligence </vt:lpstr>
      <vt:lpstr>Accounts rules</vt:lpstr>
      <vt:lpstr>Transparency Rules</vt:lpstr>
      <vt:lpstr>Capital Gains Tax</vt:lpstr>
      <vt:lpstr>SLDT or LTT in Wales</vt:lpstr>
      <vt:lpstr>Inheritance Tax</vt:lpstr>
      <vt:lpstr>Tax advice to clients</vt:lpstr>
      <vt:lpstr>Knowledge Checks</vt:lpstr>
      <vt:lpstr>Knowledge Checks</vt:lpstr>
      <vt:lpstr>Knowledge Checks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54</cp:revision>
  <cp:lastPrinted>2024-02-21T10:40:44Z</cp:lastPrinted>
  <dcterms:created xsi:type="dcterms:W3CDTF">2024-01-31T18:59:05Z</dcterms:created>
  <dcterms:modified xsi:type="dcterms:W3CDTF">2026-02-16T14:41:41Z</dcterms:modified>
</cp:coreProperties>
</file>